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4"/>
  </p:notesMasterIdLst>
  <p:handoutMasterIdLst>
    <p:handoutMasterId r:id="rId15"/>
  </p:handoutMasterIdLst>
  <p:sldIdLst>
    <p:sldId id="26505" r:id="rId2"/>
    <p:sldId id="26383" r:id="rId3"/>
    <p:sldId id="271" r:id="rId4"/>
    <p:sldId id="26528" r:id="rId5"/>
    <p:sldId id="26506" r:id="rId6"/>
    <p:sldId id="26529" r:id="rId7"/>
    <p:sldId id="26508" r:id="rId8"/>
    <p:sldId id="26530" r:id="rId9"/>
    <p:sldId id="26509" r:id="rId10"/>
    <p:sldId id="26512" r:id="rId11"/>
    <p:sldId id="360"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641C72-2B0D-4DA7-863C-82465FA72A95}">
          <p14:sldIdLst>
            <p14:sldId id="26505"/>
            <p14:sldId id="26383"/>
            <p14:sldId id="271"/>
            <p14:sldId id="26528"/>
            <p14:sldId id="26506"/>
            <p14:sldId id="26529"/>
            <p14:sldId id="26508"/>
            <p14:sldId id="26530"/>
            <p14:sldId id="26509"/>
            <p14:sldId id="2651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E2EF"/>
    <a:srgbClr val="B51458"/>
    <a:srgbClr val="00ACC2"/>
    <a:srgbClr val="64BB47"/>
    <a:srgbClr val="E5F7FC"/>
    <a:srgbClr val="FBDBE7"/>
    <a:srgbClr val="FFFFFF"/>
    <a:srgbClr val="EDF9E0"/>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5AB81-C949-4990-9C66-365B433D86E4}" v="40" dt="2025-07-31T22:33:12.97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1"/>
    <p:restoredTop sz="94082"/>
  </p:normalViewPr>
  <p:slideViewPr>
    <p:cSldViewPr snapToGrid="0">
      <p:cViewPr varScale="1">
        <p:scale>
          <a:sx n="96" d="100"/>
          <a:sy n="96" d="100"/>
        </p:scale>
        <p:origin x="64" y="1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09CA-51DB-431B-15C0-E439CC4EC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02D1E-9223-74B6-ACCF-61DECD306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5594B-D715-ED40-0D31-E8552F4546D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2123E4E-ADB3-F05C-1216-4E8013608C7E}"/>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47556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DC5EE-71EF-A386-56AA-F48564EA7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34F9D-1888-E744-B2F6-9F9C2C814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AF27E-D9C3-0AAA-D41B-167721BC01F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2905F06-98AF-9E42-4501-51875486AB8F}"/>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07674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0843-1B7C-1903-307F-1FB765615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A6C1-ACB1-8759-3156-A638BF6A5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686DA-B38A-5840-C93B-F73E7A479D0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0A12857-7436-6636-7FC8-E581EEA099DD}"/>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47714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Taxable income</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CFB1D176-E257-ACA6-D809-7EED6BF1805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Taxable income (5)</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sz="1800" dirty="0"/>
                  <a:t>Marcus works as a qualified tradesperson and earns </a:t>
                </a:r>
                <a14:m>
                  <m:oMath xmlns:m="http://schemas.openxmlformats.org/officeDocument/2006/math">
                    <m:r>
                      <a:rPr lang="en-AU" sz="1800" b="0" i="1" smtClean="0">
                        <a:latin typeface="Cambria Math" panose="02040503050406030204" pitchFamily="18" charset="0"/>
                      </a:rPr>
                      <m:t>$78 500</m:t>
                    </m:r>
                  </m:oMath>
                </a14:m>
                <a:r>
                  <a:rPr lang="en-AU" sz="1800" dirty="0"/>
                  <a:t> per year. Throughout the year, he incurred the following work-related expenses:</a:t>
                </a:r>
              </a:p>
              <a:p>
                <a:pPr marL="285750" indent="-285750">
                  <a:buFont typeface="Arial" panose="020B0604020202020204" pitchFamily="34" charset="0"/>
                  <a:buChar char="•"/>
                </a:pPr>
                <a:r>
                  <a:rPr lang="en-AU" sz="1800" dirty="0"/>
                  <a:t>Tools and equipment: </a:t>
                </a:r>
                <a14:m>
                  <m:oMath xmlns:m="http://schemas.openxmlformats.org/officeDocument/2006/math">
                    <m:r>
                      <a:rPr lang="en-AU" sz="1800" b="0" i="1" smtClean="0">
                        <a:latin typeface="Cambria Math" panose="02040503050406030204" pitchFamily="18" charset="0"/>
                      </a:rPr>
                      <m:t>$1400</m:t>
                    </m:r>
                  </m:oMath>
                </a14:m>
                <a:endParaRPr lang="en-AU" sz="1800" b="0" dirty="0"/>
              </a:p>
              <a:p>
                <a:pPr marL="285750" indent="-285750">
                  <a:buFont typeface="Arial" panose="020B0604020202020204" pitchFamily="34" charset="0"/>
                  <a:buChar char="•"/>
                </a:pPr>
                <a:r>
                  <a:rPr lang="en-AU" sz="1800" dirty="0"/>
                  <a:t>Protective clothing: </a:t>
                </a:r>
                <a14:m>
                  <m:oMath xmlns:m="http://schemas.openxmlformats.org/officeDocument/2006/math">
                    <m:r>
                      <a:rPr lang="en-AU" sz="1800" b="0" i="1" smtClean="0">
                        <a:latin typeface="Cambria Math" panose="02040503050406030204" pitchFamily="18" charset="0"/>
                      </a:rPr>
                      <m:t>$600</m:t>
                    </m:r>
                  </m:oMath>
                </a14:m>
                <a:endParaRPr lang="en-AU" sz="1800" b="0" dirty="0"/>
              </a:p>
              <a:p>
                <a:pPr marL="285750" indent="-285750">
                  <a:buFont typeface="Arial" panose="020B0604020202020204" pitchFamily="34" charset="0"/>
                  <a:buChar char="•"/>
                </a:pPr>
                <a:r>
                  <a:rPr lang="en-AU" sz="1800" dirty="0"/>
                  <a:t>Trade license renewal: </a:t>
                </a:r>
                <a14:m>
                  <m:oMath xmlns:m="http://schemas.openxmlformats.org/officeDocument/2006/math">
                    <m:r>
                      <a:rPr lang="en-AU" sz="1800" b="0" i="1" smtClean="0">
                        <a:latin typeface="Cambria Math" panose="02040503050406030204" pitchFamily="18" charset="0"/>
                      </a:rPr>
                      <m:t>$250</m:t>
                    </m:r>
                  </m:oMath>
                </a14:m>
                <a:endParaRPr lang="en-AU" sz="1800" b="0" dirty="0"/>
              </a:p>
              <a:p>
                <a:r>
                  <a:rPr lang="en-AU" sz="1800" dirty="0"/>
                  <a:t>What is Marcus’ taxable income?</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1128338-AD03-1964-C8DB-2D2FE4B8AF72}"/>
                  </a:ext>
                </a:extLst>
              </p:cNvPr>
              <p:cNvGraphicFramePr>
                <a:graphicFrameLocks noGrp="1"/>
              </p:cNvGraphicFramePr>
              <p:nvPr>
                <p:extLst>
                  <p:ext uri="{D42A27DB-BD31-4B8C-83A1-F6EECF244321}">
                    <p14:modId xmlns:p14="http://schemas.microsoft.com/office/powerpoint/2010/main" val="890856805"/>
                  </p:ext>
                </p:extLst>
              </p:nvPr>
            </p:nvGraphicFramePr>
            <p:xfrm>
              <a:off x="2888673" y="4959002"/>
              <a:ext cx="6148892" cy="1280160"/>
            </p:xfrm>
            <a:graphic>
              <a:graphicData uri="http://schemas.openxmlformats.org/drawingml/2006/table">
                <a:tbl>
                  <a:tblPr firstRow="1" bandRow="1">
                    <a:tableStyleId>{5940675A-B579-460E-94D1-54222C63F5DA}</a:tableStyleId>
                  </a:tblPr>
                  <a:tblGrid>
                    <a:gridCol w="2348346">
                      <a:extLst>
                        <a:ext uri="{9D8B030D-6E8A-4147-A177-3AD203B41FA5}">
                          <a16:colId xmlns:a16="http://schemas.microsoft.com/office/drawing/2014/main" val="2923301050"/>
                        </a:ext>
                      </a:extLst>
                    </a:gridCol>
                    <a:gridCol w="3800546">
                      <a:extLst>
                        <a:ext uri="{9D8B030D-6E8A-4147-A177-3AD203B41FA5}">
                          <a16:colId xmlns:a16="http://schemas.microsoft.com/office/drawing/2014/main" val="1723406985"/>
                        </a:ext>
                      </a:extLst>
                    </a:gridCol>
                  </a:tblGrid>
                  <a:tr h="370840">
                    <a:tc>
                      <a:txBody>
                        <a:bodyPr/>
                        <a:lstStyle/>
                        <a:p>
                          <a:r>
                            <a:rPr lang="en-AU" sz="1800" dirty="0"/>
                            <a:t>Total deductions </a:t>
                          </a:r>
                          <a:endParaRPr lang="en-AU" dirty="0"/>
                        </a:p>
                      </a:txBody>
                      <a:tcPr/>
                    </a:tc>
                    <a:tc>
                      <a:txBody>
                        <a:bodyPr/>
                        <a:lstStyle/>
                        <a:p>
                          <a:pPr/>
                          <a14:m>
                            <m:oMathPara xmlns:m="http://schemas.openxmlformats.org/officeDocument/2006/math">
                              <m:oMathParaPr>
                                <m:jc m:val="left"/>
                              </m:oMathParaPr>
                              <m:oMath xmlns:m="http://schemas.openxmlformats.org/officeDocument/2006/math">
                                <m:r>
                                  <a:rPr lang="en-AU" sz="1800" b="0" smtClean="0">
                                    <a:latin typeface="Cambria Math" panose="02040503050406030204" pitchFamily="18" charset="0"/>
                                  </a:rPr>
                                  <m:t>=</m:t>
                                </m:r>
                                <m:r>
                                  <a:rPr lang="en-AU" sz="1800" b="0" i="1" smtClean="0">
                                    <a:latin typeface="Cambria Math" panose="02040503050406030204" pitchFamily="18" charset="0"/>
                                  </a:rPr>
                                  <m:t>$1400+$600+$250</m:t>
                                </m:r>
                              </m:oMath>
                              <m:oMath xmlns:m="http://schemas.openxmlformats.org/officeDocument/2006/math">
                                <m:r>
                                  <a:rPr lang="en-AU" sz="1800" b="0" i="1" smtClean="0">
                                    <a:latin typeface="Cambria Math" panose="02040503050406030204" pitchFamily="18" charset="0"/>
                                  </a:rPr>
                                  <m:t>=$2250</m:t>
                                </m:r>
                              </m:oMath>
                            </m:oMathPara>
                          </a14:m>
                          <a:endParaRPr lang="en-AU" dirty="0"/>
                        </a:p>
                      </a:txBody>
                      <a:tcPr/>
                    </a:tc>
                    <a:extLst>
                      <a:ext uri="{0D108BD9-81ED-4DB2-BD59-A6C34878D82A}">
                        <a16:rowId xmlns:a16="http://schemas.microsoft.com/office/drawing/2014/main" val="2954652837"/>
                      </a:ext>
                    </a:extLst>
                  </a:tr>
                  <a:tr h="370840">
                    <a:tc>
                      <a:txBody>
                        <a:bodyPr/>
                        <a:lstStyle/>
                        <a:p>
                          <a:r>
                            <a:rPr lang="en-AU" dirty="0"/>
                            <a:t>Taxable income</a:t>
                          </a:r>
                        </a:p>
                      </a:txBody>
                      <a:tcPr/>
                    </a:tc>
                    <a:tc>
                      <a:txBody>
                        <a:bodyPr/>
                        <a:lstStyle/>
                        <a:p>
                          <a:pPr/>
                          <a14:m>
                            <m:oMathPara xmlns:m="http://schemas.openxmlformats.org/officeDocument/2006/math">
                              <m:oMathParaPr>
                                <m:jc m:val="left"/>
                              </m:oMathParaPr>
                              <m:oMath xmlns:m="http://schemas.openxmlformats.org/officeDocument/2006/math">
                                <m:r>
                                  <a:rPr lang="en-AU" sz="1800" b="0" smtClean="0">
                                    <a:latin typeface="Cambria Math" panose="02040503050406030204" pitchFamily="18" charset="0"/>
                                  </a:rPr>
                                  <m:t>=$</m:t>
                                </m:r>
                                <m:r>
                                  <a:rPr lang="en-AU" sz="1800" b="0" i="0" smtClean="0">
                                    <a:latin typeface="Cambria Math" panose="02040503050406030204" pitchFamily="18" charset="0"/>
                                  </a:rPr>
                                  <m:t>78 250</m:t>
                                </m:r>
                                <m:r>
                                  <a:rPr lang="en-AU" sz="1800" b="0" smtClean="0">
                                    <a:latin typeface="Cambria Math" panose="02040503050406030204" pitchFamily="18" charset="0"/>
                                  </a:rPr>
                                  <m:t>−$2</m:t>
                                </m:r>
                                <m:r>
                                  <a:rPr lang="en-AU" sz="1800" b="0" i="0" smtClean="0">
                                    <a:latin typeface="Cambria Math" panose="02040503050406030204" pitchFamily="18" charset="0"/>
                                  </a:rPr>
                                  <m:t>25</m:t>
                                </m:r>
                                <m:r>
                                  <a:rPr lang="en-AU" sz="1800" b="0" smtClean="0">
                                    <a:latin typeface="Cambria Math" panose="02040503050406030204" pitchFamily="18" charset="0"/>
                                  </a:rPr>
                                  <m:t>0</m:t>
                                </m:r>
                              </m:oMath>
                              <m:oMath xmlns:m="http://schemas.openxmlformats.org/officeDocument/2006/math">
                                <m:r>
                                  <a:rPr lang="en-AU" sz="1800" b="0" smtClean="0">
                                    <a:latin typeface="Cambria Math" panose="02040503050406030204" pitchFamily="18" charset="0"/>
                                  </a:rPr>
                                  <m:t>=$</m:t>
                                </m:r>
                                <m:r>
                                  <a:rPr lang="en-AU" sz="1800" b="0" i="0" smtClean="0">
                                    <a:latin typeface="Cambria Math" panose="02040503050406030204" pitchFamily="18" charset="0"/>
                                  </a:rPr>
                                  <m:t>76 250</m:t>
                                </m:r>
                              </m:oMath>
                            </m:oMathPara>
                          </a14:m>
                          <a:endParaRPr lang="en-AU" dirty="0"/>
                        </a:p>
                      </a:txBody>
                      <a:tcPr/>
                    </a:tc>
                    <a:extLst>
                      <a:ext uri="{0D108BD9-81ED-4DB2-BD59-A6C34878D82A}">
                        <a16:rowId xmlns:a16="http://schemas.microsoft.com/office/drawing/2014/main" val="2219997842"/>
                      </a:ext>
                    </a:extLst>
                  </a:tr>
                </a:tbl>
              </a:graphicData>
            </a:graphic>
          </p:graphicFrame>
        </mc:Choice>
        <mc:Fallback xmlns="">
          <p:graphicFrame>
            <p:nvGraphicFramePr>
              <p:cNvPr id="7" name="Table 6">
                <a:extLst>
                  <a:ext uri="{FF2B5EF4-FFF2-40B4-BE49-F238E27FC236}">
                    <a16:creationId xmlns:a16="http://schemas.microsoft.com/office/drawing/2014/main" id="{01128338-AD03-1964-C8DB-2D2FE4B8AF72}"/>
                  </a:ext>
                </a:extLst>
              </p:cNvPr>
              <p:cNvGraphicFramePr>
                <a:graphicFrameLocks noGrp="1"/>
              </p:cNvGraphicFramePr>
              <p:nvPr>
                <p:extLst>
                  <p:ext uri="{D42A27DB-BD31-4B8C-83A1-F6EECF244321}">
                    <p14:modId xmlns:p14="http://schemas.microsoft.com/office/powerpoint/2010/main" val="890856805"/>
                  </p:ext>
                </p:extLst>
              </p:nvPr>
            </p:nvGraphicFramePr>
            <p:xfrm>
              <a:off x="2888673" y="4959002"/>
              <a:ext cx="6148892" cy="1280160"/>
            </p:xfrm>
            <a:graphic>
              <a:graphicData uri="http://schemas.openxmlformats.org/drawingml/2006/table">
                <a:tbl>
                  <a:tblPr firstRow="1" bandRow="1">
                    <a:tableStyleId>{5940675A-B579-460E-94D1-54222C63F5DA}</a:tableStyleId>
                  </a:tblPr>
                  <a:tblGrid>
                    <a:gridCol w="2348346">
                      <a:extLst>
                        <a:ext uri="{9D8B030D-6E8A-4147-A177-3AD203B41FA5}">
                          <a16:colId xmlns:a16="http://schemas.microsoft.com/office/drawing/2014/main" val="2923301050"/>
                        </a:ext>
                      </a:extLst>
                    </a:gridCol>
                    <a:gridCol w="3800546">
                      <a:extLst>
                        <a:ext uri="{9D8B030D-6E8A-4147-A177-3AD203B41FA5}">
                          <a16:colId xmlns:a16="http://schemas.microsoft.com/office/drawing/2014/main" val="1723406985"/>
                        </a:ext>
                      </a:extLst>
                    </a:gridCol>
                  </a:tblGrid>
                  <a:tr h="640080">
                    <a:tc>
                      <a:txBody>
                        <a:bodyPr/>
                        <a:lstStyle/>
                        <a:p>
                          <a:r>
                            <a:rPr lang="en-AU" sz="1800"/>
                            <a:t>Total deductions </a:t>
                          </a:r>
                          <a:endParaRPr lang="en-AU"/>
                        </a:p>
                      </a:txBody>
                      <a:tcPr/>
                    </a:tc>
                    <a:tc>
                      <a:txBody>
                        <a:bodyPr/>
                        <a:lstStyle/>
                        <a:p>
                          <a:endParaRPr lang="en-US"/>
                        </a:p>
                      </a:txBody>
                      <a:tcPr>
                        <a:blipFill>
                          <a:blip r:embed="rId4"/>
                          <a:stretch>
                            <a:fillRect l="-62019" t="-4717" r="-321" b="-100943"/>
                          </a:stretch>
                        </a:blipFill>
                      </a:tcPr>
                    </a:tc>
                    <a:extLst>
                      <a:ext uri="{0D108BD9-81ED-4DB2-BD59-A6C34878D82A}">
                        <a16:rowId xmlns:a16="http://schemas.microsoft.com/office/drawing/2014/main" val="2954652837"/>
                      </a:ext>
                    </a:extLst>
                  </a:tr>
                  <a:tr h="640080">
                    <a:tc>
                      <a:txBody>
                        <a:bodyPr/>
                        <a:lstStyle/>
                        <a:p>
                          <a:r>
                            <a:rPr lang="en-AU"/>
                            <a:t>Taxable income</a:t>
                          </a:r>
                        </a:p>
                      </a:txBody>
                      <a:tcPr/>
                    </a:tc>
                    <a:tc>
                      <a:txBody>
                        <a:bodyPr/>
                        <a:lstStyle/>
                        <a:p>
                          <a:endParaRPr lang="en-US"/>
                        </a:p>
                      </a:txBody>
                      <a:tcPr>
                        <a:blipFill>
                          <a:blip r:embed="rId4"/>
                          <a:stretch>
                            <a:fillRect l="-62019" t="-105714" r="-321" b="-1905"/>
                          </a:stretch>
                        </a:blipFill>
                      </a:tcPr>
                    </a:tc>
                    <a:extLst>
                      <a:ext uri="{0D108BD9-81ED-4DB2-BD59-A6C34878D82A}">
                        <a16:rowId xmlns:a16="http://schemas.microsoft.com/office/drawing/2014/main" val="2219997842"/>
                      </a:ext>
                    </a:extLst>
                  </a:tr>
                </a:tbl>
              </a:graphicData>
            </a:graphic>
          </p:graphicFrame>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6365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that allowable tax deductions lower a person’s taxable income. </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use a spreadsheet to model income.</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use a spreadsheet to model gross pay including earnings through bonuses and penalty rates. </a:t>
            </a:r>
          </a:p>
          <a:p>
            <a:pPr marL="342900" indent="-342900">
              <a:lnSpc>
                <a:spcPct val="150000"/>
              </a:lnSpc>
              <a:spcAft>
                <a:spcPts val="600"/>
              </a:spcAft>
              <a:buFont typeface="Arial"/>
              <a:buChar char="•"/>
            </a:pPr>
            <a:r>
              <a:rPr lang="en-AU" sz="2000" dirty="0">
                <a:cs typeface="Arial" panose="020B0604020202020204" pitchFamily="34" charset="0"/>
              </a:rPr>
              <a:t>I can identify and justify common allowable tax deductions for certain professions. </a:t>
            </a:r>
          </a:p>
          <a:p>
            <a:pPr marL="342900" indent="-342900">
              <a:lnSpc>
                <a:spcPct val="150000"/>
              </a:lnSpc>
              <a:spcAft>
                <a:spcPts val="600"/>
              </a:spcAft>
              <a:buFont typeface="Arial"/>
              <a:buChar char="•"/>
            </a:pPr>
            <a:r>
              <a:rPr lang="en-AU" sz="2000" dirty="0">
                <a:cs typeface="Arial" panose="020B0604020202020204" pitchFamily="34" charset="0"/>
              </a:rPr>
              <a:t>I can find a taxable income. </a:t>
            </a:r>
          </a:p>
          <a:p>
            <a:pPr marL="342900" indent="-342900">
              <a:lnSpc>
                <a:spcPct val="150000"/>
              </a:lnSpc>
              <a:spcAft>
                <a:spcPts val="600"/>
              </a:spcAft>
              <a:buFont typeface="Arial"/>
              <a:buChar char="•"/>
            </a:pPr>
            <a:r>
              <a:rPr lang="en-AU" sz="2000" dirty="0">
                <a:cs typeface="Arial" panose="020B0604020202020204" pitchFamily="34" charset="0"/>
              </a:rPr>
              <a:t>I can explain why the government would offer multiple ways to claim allowable tax deductions.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0E3F-C887-E561-9645-0A4A1D60F4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93745B-4E4F-8E44-A270-5B416E6CF5C7}"/>
              </a:ext>
            </a:extLst>
          </p:cNvPr>
          <p:cNvSpPr>
            <a:spLocks noGrp="1"/>
          </p:cNvSpPr>
          <p:nvPr>
            <p:ph type="title"/>
          </p:nvPr>
        </p:nvSpPr>
        <p:spPr/>
        <p:txBody>
          <a:bodyPr/>
          <a:lstStyle/>
          <a:p>
            <a:r>
              <a:rPr lang="en-AU" dirty="0"/>
              <a:t>Taxable income (1)</a:t>
            </a:r>
          </a:p>
        </p:txBody>
      </p:sp>
      <p:sp>
        <p:nvSpPr>
          <p:cNvPr id="11" name="Text Placeholder 10">
            <a:extLst>
              <a:ext uri="{FF2B5EF4-FFF2-40B4-BE49-F238E27FC236}">
                <a16:creationId xmlns:a16="http://schemas.microsoft.com/office/drawing/2014/main" id="{4BEE30E4-E3B1-7F70-B3F4-2EA6A152D394}"/>
              </a:ext>
            </a:extLst>
          </p:cNvPr>
          <p:cNvSpPr>
            <a:spLocks noGrp="1"/>
          </p:cNvSpPr>
          <p:nvPr>
            <p:ph type="body" sz="quarter" idx="18"/>
          </p:nvPr>
        </p:nvSpPr>
        <p:spPr/>
        <p:txBody>
          <a:bodyPr/>
          <a:lstStyle/>
          <a:p>
            <a:r>
              <a:rPr lang="en-AU" dirty="0"/>
              <a:t>Bonus pay</a:t>
            </a:r>
          </a:p>
        </p:txBody>
      </p:sp>
      <p:sp>
        <p:nvSpPr>
          <p:cNvPr id="3" name="Text Placeholder 9">
            <a:extLst>
              <a:ext uri="{FF2B5EF4-FFF2-40B4-BE49-F238E27FC236}">
                <a16:creationId xmlns:a16="http://schemas.microsoft.com/office/drawing/2014/main" id="{D3E72AEF-7B2B-F015-305E-EFFFCCC89438}"/>
              </a:ext>
            </a:extLst>
          </p:cNvPr>
          <p:cNvSpPr txBox="1">
            <a:spLocks/>
          </p:cNvSpPr>
          <p:nvPr/>
        </p:nvSpPr>
        <p:spPr>
          <a:xfrm>
            <a:off x="359999" y="1565830"/>
            <a:ext cx="11483999" cy="2652975"/>
          </a:xfrm>
          <a:prstGeom prst="roundRect">
            <a:avLst>
              <a:gd name="adj" fmla="val 6217"/>
            </a:avLst>
          </a:prstGeom>
          <a:ln>
            <a:solidFill>
              <a:schemeClr val="accent3"/>
            </a:solidFill>
          </a:ln>
        </p:spPr>
        <p:txBody>
          <a:bodyPr vert="horz" lIns="180000" tIns="72000" rIns="180000" bIns="180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dirty="0"/>
              <a:t>Scenario 1: </a:t>
            </a:r>
          </a:p>
          <a:p>
            <a:pPr>
              <a:spcAft>
                <a:spcPts val="600"/>
              </a:spcAft>
            </a:pPr>
            <a:r>
              <a:rPr lang="en-AU" sz="1800" dirty="0"/>
              <a:t>Liam works full-time as a project manager for a construction company. He earns a fortnightly salary of $2679.40.</a:t>
            </a:r>
          </a:p>
          <a:p>
            <a:pPr>
              <a:spcAft>
                <a:spcPts val="600"/>
              </a:spcAft>
            </a:pPr>
            <a:r>
              <a:rPr lang="en-AU" sz="1800" dirty="0"/>
              <a:t>For completing his projects on time and within budget that year, Liam receives a performance bonus equal to 7% of his yearly salary.</a:t>
            </a:r>
          </a:p>
        </p:txBody>
      </p:sp>
      <p:sp>
        <p:nvSpPr>
          <p:cNvPr id="7" name="TextBox 6">
            <a:extLst>
              <a:ext uri="{FF2B5EF4-FFF2-40B4-BE49-F238E27FC236}">
                <a16:creationId xmlns:a16="http://schemas.microsoft.com/office/drawing/2014/main" id="{7B8DD5F4-E73C-E801-E52E-31D69FD7A94F}"/>
              </a:ext>
            </a:extLst>
          </p:cNvPr>
          <p:cNvSpPr txBox="1"/>
          <p:nvPr/>
        </p:nvSpPr>
        <p:spPr>
          <a:xfrm>
            <a:off x="359999" y="4421688"/>
            <a:ext cx="11483999" cy="1891430"/>
          </a:xfrm>
          <a:prstGeom prst="roundRect">
            <a:avLst>
              <a:gd name="adj" fmla="val 9382"/>
            </a:avLst>
          </a:prstGeom>
          <a:noFill/>
          <a:ln>
            <a:solidFill>
              <a:schemeClr val="accent3"/>
            </a:solidFill>
          </a:ln>
        </p:spPr>
        <p:txBody>
          <a:bodyPr wrap="square" lIns="180000" tIns="72000" rIns="180000" bIns="180000" rtlCol="0" anchor="ctr" anchorCtr="1">
            <a:noAutofit/>
          </a:bodyPr>
          <a:lstStyle/>
          <a:p>
            <a:pPr>
              <a:lnSpc>
                <a:spcPct val="150000"/>
              </a:lnSpc>
              <a:spcAft>
                <a:spcPts val="600"/>
              </a:spcAft>
            </a:pPr>
            <a:r>
              <a:rPr lang="en-AU" sz="2000" b="1" dirty="0"/>
              <a:t>Scenario 2:</a:t>
            </a:r>
          </a:p>
          <a:p>
            <a:pPr>
              <a:lnSpc>
                <a:spcPct val="150000"/>
              </a:lnSpc>
              <a:spcAft>
                <a:spcPts val="600"/>
              </a:spcAft>
            </a:pPr>
            <a:r>
              <a:rPr lang="en-AU" sz="1800" dirty="0"/>
              <a:t>Sophie works full-time as an aged care support worker. She works regular hours which includes weekend work. Sophie is paid time-and-a-half for working on Saturdays and double time for working on Sundays.</a:t>
            </a:r>
          </a:p>
        </p:txBody>
      </p:sp>
      <p:sp>
        <p:nvSpPr>
          <p:cNvPr id="2" name="Slide Number Placeholder 1">
            <a:extLst>
              <a:ext uri="{FF2B5EF4-FFF2-40B4-BE49-F238E27FC236}">
                <a16:creationId xmlns:a16="http://schemas.microsoft.com/office/drawing/2014/main" id="{FB5DE9F9-E181-A301-8D1A-8E0816D6BD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77569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AF84-85E8-9CD2-1480-5D1226B483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6D29D5-8933-409B-2BEE-43BACC9D8B82}"/>
              </a:ext>
            </a:extLst>
          </p:cNvPr>
          <p:cNvSpPr>
            <a:spLocks noGrp="1"/>
          </p:cNvSpPr>
          <p:nvPr>
            <p:ph type="title"/>
          </p:nvPr>
        </p:nvSpPr>
        <p:spPr>
          <a:xfrm>
            <a:off x="360000" y="360000"/>
            <a:ext cx="11484000" cy="545601"/>
          </a:xfrm>
        </p:spPr>
        <p:txBody>
          <a:bodyPr/>
          <a:lstStyle/>
          <a:p>
            <a:r>
              <a:rPr lang="en-AU" dirty="0"/>
              <a:t>Taxable income (2)</a:t>
            </a:r>
          </a:p>
        </p:txBody>
      </p:sp>
      <p:sp>
        <p:nvSpPr>
          <p:cNvPr id="13" name="Text Placeholder 12">
            <a:extLst>
              <a:ext uri="{FF2B5EF4-FFF2-40B4-BE49-F238E27FC236}">
                <a16:creationId xmlns:a16="http://schemas.microsoft.com/office/drawing/2014/main" id="{E97BA14A-91EE-DF79-8305-5C64CF803617}"/>
              </a:ext>
            </a:extLst>
          </p:cNvPr>
          <p:cNvSpPr>
            <a:spLocks noGrp="1"/>
          </p:cNvSpPr>
          <p:nvPr>
            <p:ph type="body" sz="quarter" idx="18"/>
          </p:nvPr>
        </p:nvSpPr>
        <p:spPr>
          <a:xfrm>
            <a:off x="359999" y="982520"/>
            <a:ext cx="11483999" cy="310015"/>
          </a:xfrm>
        </p:spPr>
        <p:txBody>
          <a:bodyPr/>
          <a:lstStyle/>
          <a:p>
            <a:r>
              <a:rPr lang="en-AU" dirty="0"/>
              <a:t>Definition </a:t>
            </a:r>
            <a:r>
              <a:rPr lang="en-US" altLang="ko-KR" dirty="0"/>
              <a:t>–</a:t>
            </a:r>
            <a:r>
              <a:rPr lang="en-AU" dirty="0"/>
              <a:t> deductions</a:t>
            </a:r>
          </a:p>
        </p:txBody>
      </p:sp>
      <p:sp>
        <p:nvSpPr>
          <p:cNvPr id="12" name="Text Placeholder 11">
            <a:extLst>
              <a:ext uri="{FF2B5EF4-FFF2-40B4-BE49-F238E27FC236}">
                <a16:creationId xmlns:a16="http://schemas.microsoft.com/office/drawing/2014/main" id="{03E785D6-2DBA-3C30-EA4B-87A1E7142370}"/>
              </a:ext>
            </a:extLst>
          </p:cNvPr>
          <p:cNvSpPr>
            <a:spLocks noGrp="1"/>
          </p:cNvSpPr>
          <p:nvPr>
            <p:ph type="body" sz="quarter" idx="17"/>
          </p:nvPr>
        </p:nvSpPr>
        <p:spPr>
          <a:xfrm>
            <a:off x="360363" y="1566863"/>
            <a:ext cx="11483975" cy="1013499"/>
          </a:xfrm>
        </p:spPr>
        <p:txBody>
          <a:bodyPr/>
          <a:lstStyle/>
          <a:p>
            <a:r>
              <a:rPr lang="en-AU" sz="1800" dirty="0">
                <a:effectLst/>
                <a:latin typeface="Arial" panose="020B0604020202020204" pitchFamily="34" charset="0"/>
                <a:ea typeface="Calibri" panose="020F0502020204030204" pitchFamily="34" charset="0"/>
              </a:rPr>
              <a:t>An expense incurred by a worker in relation to their job or profession and which can be taken away from annual earnings to obtain the taxable income. Deductions form part of an individual’s or a company’s tax return.</a:t>
            </a:r>
            <a:endParaRPr lang="en-AU" dirty="0"/>
          </a:p>
        </p:txBody>
      </p:sp>
      <p:grpSp>
        <p:nvGrpSpPr>
          <p:cNvPr id="8" name="Group 7" descr="A list of allowable deductions for 3 separate occupations.&#10;Teacher: Classroom supplies, union fees and self-education.&#10;Builder: Tools &amp; equipment, vehicle expenses and protective gear.&#10;Nurse: Nurses' clinics, laundry costs and travel expenses. ">
            <a:extLst>
              <a:ext uri="{FF2B5EF4-FFF2-40B4-BE49-F238E27FC236}">
                <a16:creationId xmlns:a16="http://schemas.microsoft.com/office/drawing/2014/main" id="{FCE03160-7C81-803B-E67E-6A34F162BADA}"/>
              </a:ext>
            </a:extLst>
          </p:cNvPr>
          <p:cNvGrpSpPr/>
          <p:nvPr/>
        </p:nvGrpSpPr>
        <p:grpSpPr>
          <a:xfrm>
            <a:off x="1019472" y="2580362"/>
            <a:ext cx="10153056" cy="3832964"/>
            <a:chOff x="851770" y="2580362"/>
            <a:chExt cx="10153056" cy="3832964"/>
          </a:xfrm>
        </p:grpSpPr>
        <p:pic>
          <p:nvPicPr>
            <p:cNvPr id="5" name="Graphic 4" descr="Classroom with solid fill">
              <a:extLst>
                <a:ext uri="{FF2B5EF4-FFF2-40B4-BE49-F238E27FC236}">
                  <a16:creationId xmlns:a16="http://schemas.microsoft.com/office/drawing/2014/main" id="{9BCEC3B8-7617-1899-0B16-D7BBB9D29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7502" y="3737257"/>
              <a:ext cx="1327608" cy="1327608"/>
            </a:xfrm>
            <a:prstGeom prst="rect">
              <a:avLst/>
            </a:prstGeom>
          </p:spPr>
        </p:pic>
        <p:pic>
          <p:nvPicPr>
            <p:cNvPr id="7" name="Graphic 6" descr="Construction worker male outline">
              <a:extLst>
                <a:ext uri="{FF2B5EF4-FFF2-40B4-BE49-F238E27FC236}">
                  <a16:creationId xmlns:a16="http://schemas.microsoft.com/office/drawing/2014/main" id="{38B7E970-3082-0E72-B460-626392354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1206" y="3737257"/>
              <a:ext cx="1327608" cy="1327608"/>
            </a:xfrm>
            <a:prstGeom prst="rect">
              <a:avLst/>
            </a:prstGeom>
          </p:spPr>
        </p:pic>
        <p:pic>
          <p:nvPicPr>
            <p:cNvPr id="9" name="Graphic 8" descr="Stethoscope outline">
              <a:extLst>
                <a:ext uri="{FF2B5EF4-FFF2-40B4-BE49-F238E27FC236}">
                  <a16:creationId xmlns:a16="http://schemas.microsoft.com/office/drawing/2014/main" id="{590A7568-2C2D-49C4-EE04-15494B2631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4910" y="3805646"/>
              <a:ext cx="1259219" cy="1259219"/>
            </a:xfrm>
            <a:prstGeom prst="rect">
              <a:avLst/>
            </a:prstGeom>
          </p:spPr>
        </p:pic>
        <p:sp>
          <p:nvSpPr>
            <p:cNvPr id="10" name="TextBox 9">
              <a:extLst>
                <a:ext uri="{FF2B5EF4-FFF2-40B4-BE49-F238E27FC236}">
                  <a16:creationId xmlns:a16="http://schemas.microsoft.com/office/drawing/2014/main" id="{9F1DB648-E21F-5347-ED0B-03B3A916A558}"/>
                </a:ext>
              </a:extLst>
            </p:cNvPr>
            <p:cNvSpPr txBox="1"/>
            <p:nvPr/>
          </p:nvSpPr>
          <p:spPr>
            <a:xfrm>
              <a:off x="1678563" y="5336237"/>
              <a:ext cx="2553093" cy="989407"/>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AU" sz="1800" dirty="0"/>
                <a:t>Classroom supplies</a:t>
              </a:r>
            </a:p>
            <a:p>
              <a:pPr marL="285750" indent="-285750" algn="l">
                <a:buFont typeface="Arial" panose="020B0604020202020204" pitchFamily="34" charset="0"/>
                <a:buChar char="•"/>
              </a:pPr>
              <a:r>
                <a:rPr lang="en-AU" sz="1800" dirty="0"/>
                <a:t>Union fees</a:t>
              </a:r>
            </a:p>
            <a:p>
              <a:pPr marL="285750" indent="-285750" algn="l">
                <a:buFont typeface="Arial" panose="020B0604020202020204" pitchFamily="34" charset="0"/>
                <a:buChar char="•"/>
              </a:pPr>
              <a:r>
                <a:rPr lang="en-AU" sz="1800" dirty="0"/>
                <a:t>Self-education</a:t>
              </a:r>
            </a:p>
          </p:txBody>
        </p:sp>
        <p:sp>
          <p:nvSpPr>
            <p:cNvPr id="11" name="TextBox 10">
              <a:extLst>
                <a:ext uri="{FF2B5EF4-FFF2-40B4-BE49-F238E27FC236}">
                  <a16:creationId xmlns:a16="http://schemas.microsoft.com/office/drawing/2014/main" id="{B036915D-0AB3-FA52-40A5-7706C848F7B8}"/>
                </a:ext>
              </a:extLst>
            </p:cNvPr>
            <p:cNvSpPr txBox="1"/>
            <p:nvPr/>
          </p:nvSpPr>
          <p:spPr>
            <a:xfrm>
              <a:off x="5065148" y="5344691"/>
              <a:ext cx="2553093" cy="980953"/>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AU" sz="1800" dirty="0"/>
                <a:t>Tools &amp; equipment</a:t>
              </a:r>
            </a:p>
            <a:p>
              <a:pPr marL="285750" indent="-285750" algn="l">
                <a:buFont typeface="Arial" panose="020B0604020202020204" pitchFamily="34" charset="0"/>
                <a:buChar char="•"/>
              </a:pPr>
              <a:r>
                <a:rPr lang="en-AU" sz="1800" dirty="0"/>
                <a:t>Vehicle expenses</a:t>
              </a:r>
            </a:p>
            <a:p>
              <a:pPr marL="285750" indent="-285750" algn="l">
                <a:buFont typeface="Arial" panose="020B0604020202020204" pitchFamily="34" charset="0"/>
                <a:buChar char="•"/>
              </a:pPr>
              <a:r>
                <a:rPr lang="en-AU" sz="1800" dirty="0"/>
                <a:t>Protective gear</a:t>
              </a:r>
            </a:p>
          </p:txBody>
        </p:sp>
        <p:sp>
          <p:nvSpPr>
            <p:cNvPr id="14" name="TextBox 13">
              <a:extLst>
                <a:ext uri="{FF2B5EF4-FFF2-40B4-BE49-F238E27FC236}">
                  <a16:creationId xmlns:a16="http://schemas.microsoft.com/office/drawing/2014/main" id="{35DFAE7F-6481-7670-3DB3-B1103017FF59}"/>
                </a:ext>
              </a:extLst>
            </p:cNvPr>
            <p:cNvSpPr txBox="1"/>
            <p:nvPr/>
          </p:nvSpPr>
          <p:spPr>
            <a:xfrm>
              <a:off x="8451733" y="5300381"/>
              <a:ext cx="2553093" cy="980953"/>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AU" sz="1800" dirty="0"/>
                <a:t>Nurses' clinics</a:t>
              </a:r>
            </a:p>
            <a:p>
              <a:pPr marL="285750" indent="-285750" algn="l">
                <a:buFont typeface="Arial" panose="020B0604020202020204" pitchFamily="34" charset="0"/>
                <a:buChar char="•"/>
              </a:pPr>
              <a:r>
                <a:rPr lang="en-AU" sz="1800" dirty="0"/>
                <a:t>Laundry costs</a:t>
              </a:r>
            </a:p>
            <a:p>
              <a:pPr marL="285750" indent="-285750" algn="l">
                <a:buFont typeface="Arial" panose="020B0604020202020204" pitchFamily="34" charset="0"/>
                <a:buChar char="•"/>
              </a:pPr>
              <a:r>
                <a:rPr lang="en-AU" sz="1800" dirty="0"/>
                <a:t>Travel expenses</a:t>
              </a:r>
            </a:p>
          </p:txBody>
        </p:sp>
        <p:sp>
          <p:nvSpPr>
            <p:cNvPr id="16" name="TextBox 15">
              <a:extLst>
                <a:ext uri="{FF2B5EF4-FFF2-40B4-BE49-F238E27FC236}">
                  <a16:creationId xmlns:a16="http://schemas.microsoft.com/office/drawing/2014/main" id="{DC4B56D4-1111-E032-B078-A51326AA44C8}"/>
                </a:ext>
              </a:extLst>
            </p:cNvPr>
            <p:cNvSpPr txBox="1"/>
            <p:nvPr/>
          </p:nvSpPr>
          <p:spPr>
            <a:xfrm>
              <a:off x="1834106" y="3414648"/>
              <a:ext cx="914400" cy="364018"/>
            </a:xfrm>
            <a:prstGeom prst="rect">
              <a:avLst/>
            </a:prstGeom>
            <a:noFill/>
          </p:spPr>
          <p:txBody>
            <a:bodyPr wrap="none" lIns="0" tIns="0" rIns="0" bIns="0" rtlCol="0">
              <a:noAutofit/>
            </a:bodyPr>
            <a:lstStyle/>
            <a:p>
              <a:pPr algn="l"/>
              <a:r>
                <a:rPr lang="en-AU" sz="1800" b="1" dirty="0"/>
                <a:t>Teacher</a:t>
              </a:r>
            </a:p>
          </p:txBody>
        </p:sp>
        <p:sp>
          <p:nvSpPr>
            <p:cNvPr id="17" name="TextBox 16">
              <a:extLst>
                <a:ext uri="{FF2B5EF4-FFF2-40B4-BE49-F238E27FC236}">
                  <a16:creationId xmlns:a16="http://schemas.microsoft.com/office/drawing/2014/main" id="{06AC582F-6C61-F065-61B4-091C5E5A3653}"/>
                </a:ext>
              </a:extLst>
            </p:cNvPr>
            <p:cNvSpPr txBox="1"/>
            <p:nvPr/>
          </p:nvSpPr>
          <p:spPr>
            <a:xfrm>
              <a:off x="5247810" y="3414648"/>
              <a:ext cx="914400" cy="364018"/>
            </a:xfrm>
            <a:prstGeom prst="rect">
              <a:avLst/>
            </a:prstGeom>
            <a:noFill/>
          </p:spPr>
          <p:txBody>
            <a:bodyPr wrap="none" lIns="0" tIns="0" rIns="0" bIns="0" rtlCol="0">
              <a:noAutofit/>
            </a:bodyPr>
            <a:lstStyle/>
            <a:p>
              <a:pPr algn="l"/>
              <a:r>
                <a:rPr lang="en-AU" sz="1800" b="1" dirty="0"/>
                <a:t>Builder</a:t>
              </a:r>
            </a:p>
          </p:txBody>
        </p:sp>
        <p:sp>
          <p:nvSpPr>
            <p:cNvPr id="18" name="TextBox 17">
              <a:extLst>
                <a:ext uri="{FF2B5EF4-FFF2-40B4-BE49-F238E27FC236}">
                  <a16:creationId xmlns:a16="http://schemas.microsoft.com/office/drawing/2014/main" id="{E8C2E915-4D9A-025A-A67E-EAAD9A446497}"/>
                </a:ext>
              </a:extLst>
            </p:cNvPr>
            <p:cNvSpPr txBox="1"/>
            <p:nvPr/>
          </p:nvSpPr>
          <p:spPr>
            <a:xfrm>
              <a:off x="8552262" y="3412291"/>
              <a:ext cx="914400" cy="364018"/>
            </a:xfrm>
            <a:prstGeom prst="rect">
              <a:avLst/>
            </a:prstGeom>
            <a:noFill/>
          </p:spPr>
          <p:txBody>
            <a:bodyPr wrap="none" lIns="0" tIns="0" rIns="0" bIns="0" rtlCol="0">
              <a:noAutofit/>
            </a:bodyPr>
            <a:lstStyle/>
            <a:p>
              <a:pPr algn="l"/>
              <a:r>
                <a:rPr lang="en-AU" sz="1800" b="1" dirty="0"/>
                <a:t>Nurse</a:t>
              </a:r>
            </a:p>
          </p:txBody>
        </p:sp>
        <p:sp>
          <p:nvSpPr>
            <p:cNvPr id="19" name="TextBox 18">
              <a:extLst>
                <a:ext uri="{FF2B5EF4-FFF2-40B4-BE49-F238E27FC236}">
                  <a16:creationId xmlns:a16="http://schemas.microsoft.com/office/drawing/2014/main" id="{DAA81442-9484-103A-B89B-DC4159A943A1}"/>
                </a:ext>
              </a:extLst>
            </p:cNvPr>
            <p:cNvSpPr txBox="1"/>
            <p:nvPr/>
          </p:nvSpPr>
          <p:spPr>
            <a:xfrm>
              <a:off x="2501654" y="2580362"/>
              <a:ext cx="6853288" cy="786144"/>
            </a:xfrm>
            <a:prstGeom prst="rect">
              <a:avLst/>
            </a:prstGeom>
            <a:noFill/>
          </p:spPr>
          <p:txBody>
            <a:bodyPr wrap="square" lIns="0" tIns="0" rIns="0" bIns="0" rtlCol="0" anchor="ctr">
              <a:noAutofit/>
            </a:bodyPr>
            <a:lstStyle/>
            <a:p>
              <a:pPr algn="ctr"/>
              <a:r>
                <a:rPr lang="en-AU" sz="2800" b="1" dirty="0"/>
                <a:t>Allowable deductions</a:t>
              </a:r>
            </a:p>
          </p:txBody>
        </p:sp>
        <p:sp>
          <p:nvSpPr>
            <p:cNvPr id="6" name="Rounded Rectangle 5">
              <a:extLst>
                <a:ext uri="{FF2B5EF4-FFF2-40B4-BE49-F238E27FC236}">
                  <a16:creationId xmlns:a16="http://schemas.microsoft.com/office/drawing/2014/main" id="{723C34A5-D516-4F5F-AB24-1B7841060297}"/>
                </a:ext>
              </a:extLst>
            </p:cNvPr>
            <p:cNvSpPr/>
            <p:nvPr/>
          </p:nvSpPr>
          <p:spPr>
            <a:xfrm>
              <a:off x="851770" y="2580362"/>
              <a:ext cx="10153056" cy="3832964"/>
            </a:xfrm>
            <a:prstGeom prst="roundRect">
              <a:avLst>
                <a:gd name="adj" fmla="val 4249"/>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736C5FF0-C999-73A7-5410-885E65339E5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93206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9B166-E6FB-1C69-42CD-444847A5B5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6517FD-0197-F714-B683-5C2D615EE6A0}"/>
              </a:ext>
            </a:extLst>
          </p:cNvPr>
          <p:cNvSpPr>
            <a:spLocks noGrp="1"/>
          </p:cNvSpPr>
          <p:nvPr>
            <p:ph type="title"/>
          </p:nvPr>
        </p:nvSpPr>
        <p:spPr>
          <a:xfrm>
            <a:off x="360000" y="360000"/>
            <a:ext cx="11484000" cy="545601"/>
          </a:xfrm>
        </p:spPr>
        <p:txBody>
          <a:bodyPr/>
          <a:lstStyle/>
          <a:p>
            <a:r>
              <a:rPr lang="en-AU" dirty="0"/>
              <a:t>Taxable income (3)</a:t>
            </a:r>
          </a:p>
        </p:txBody>
      </p:sp>
      <p:sp>
        <p:nvSpPr>
          <p:cNvPr id="13" name="Text Placeholder 12">
            <a:extLst>
              <a:ext uri="{FF2B5EF4-FFF2-40B4-BE49-F238E27FC236}">
                <a16:creationId xmlns:a16="http://schemas.microsoft.com/office/drawing/2014/main" id="{17DB0505-76CA-E7F0-FBA2-FBB2DD286A4C}"/>
              </a:ext>
            </a:extLst>
          </p:cNvPr>
          <p:cNvSpPr>
            <a:spLocks noGrp="1"/>
          </p:cNvSpPr>
          <p:nvPr>
            <p:ph type="body" sz="quarter" idx="18"/>
          </p:nvPr>
        </p:nvSpPr>
        <p:spPr>
          <a:xfrm>
            <a:off x="359999" y="982520"/>
            <a:ext cx="11483999" cy="310015"/>
          </a:xfrm>
        </p:spPr>
        <p:txBody>
          <a:bodyPr/>
          <a:lstStyle/>
          <a:p>
            <a:r>
              <a:rPr lang="en-AU" dirty="0"/>
              <a:t>Definition</a:t>
            </a:r>
          </a:p>
        </p:txBody>
      </p:sp>
      <p:sp>
        <p:nvSpPr>
          <p:cNvPr id="12" name="Text Placeholder 11">
            <a:extLst>
              <a:ext uri="{FF2B5EF4-FFF2-40B4-BE49-F238E27FC236}">
                <a16:creationId xmlns:a16="http://schemas.microsoft.com/office/drawing/2014/main" id="{AE4E4076-3BFD-8BB6-3004-C5CB8A520A8D}"/>
              </a:ext>
            </a:extLst>
          </p:cNvPr>
          <p:cNvSpPr>
            <a:spLocks noGrp="1"/>
          </p:cNvSpPr>
          <p:nvPr>
            <p:ph type="body" sz="quarter" idx="17"/>
          </p:nvPr>
        </p:nvSpPr>
        <p:spPr>
          <a:xfrm>
            <a:off x="360363" y="1566863"/>
            <a:ext cx="11483975" cy="4683600"/>
          </a:xfrm>
          <a:prstGeom prst="roundRect">
            <a:avLst>
              <a:gd name="adj" fmla="val 2760"/>
            </a:avLst>
          </a:prstGeom>
          <a:ln>
            <a:solidFill>
              <a:schemeClr val="accent3"/>
            </a:solidFill>
          </a:ln>
        </p:spPr>
        <p:txBody>
          <a:bodyPr lIns="180000" tIns="180000" rIns="180000" bIns="180000" anchor="t" anchorCtr="1"/>
          <a:lstStyle/>
          <a:p>
            <a:r>
              <a:rPr lang="en-AU" dirty="0"/>
              <a:t>The amount of yearly income that is used to calculate an individual’s or company’s payable income tax</a:t>
            </a:r>
          </a:p>
        </p:txBody>
      </p:sp>
      <p:graphicFrame>
        <p:nvGraphicFramePr>
          <p:cNvPr id="2" name="Table 1">
            <a:extLst>
              <a:ext uri="{FF2B5EF4-FFF2-40B4-BE49-F238E27FC236}">
                <a16:creationId xmlns:a16="http://schemas.microsoft.com/office/drawing/2014/main" id="{9829FC6D-A2F2-C5C2-8D84-B9543EEB473F}"/>
              </a:ext>
            </a:extLst>
          </p:cNvPr>
          <p:cNvGraphicFramePr>
            <a:graphicFrameLocks noGrp="1"/>
          </p:cNvGraphicFramePr>
          <p:nvPr>
            <p:extLst>
              <p:ext uri="{D42A27DB-BD31-4B8C-83A1-F6EECF244321}">
                <p14:modId xmlns:p14="http://schemas.microsoft.com/office/powerpoint/2010/main" val="3167921414"/>
              </p:ext>
            </p:extLst>
          </p:nvPr>
        </p:nvGraphicFramePr>
        <p:xfrm>
          <a:off x="2031998" y="3243580"/>
          <a:ext cx="8128000" cy="370840"/>
        </p:xfrm>
        <a:graphic>
          <a:graphicData uri="http://schemas.openxmlformats.org/drawingml/2006/table">
            <a:tbl>
              <a:tblPr firstRow="1" bandRow="1">
                <a:tableStyleId>{5A111915-BE36-4E01-A7E5-04B1672EAD32}</a:tableStyleId>
              </a:tblPr>
              <a:tblGrid>
                <a:gridCol w="5588002">
                  <a:extLst>
                    <a:ext uri="{9D8B030D-6E8A-4147-A177-3AD203B41FA5}">
                      <a16:colId xmlns:a16="http://schemas.microsoft.com/office/drawing/2014/main" val="1069402631"/>
                    </a:ext>
                  </a:extLst>
                </a:gridCol>
                <a:gridCol w="2539998">
                  <a:extLst>
                    <a:ext uri="{9D8B030D-6E8A-4147-A177-3AD203B41FA5}">
                      <a16:colId xmlns:a16="http://schemas.microsoft.com/office/drawing/2014/main" val="673205827"/>
                    </a:ext>
                  </a:extLst>
                </a:gridCol>
              </a:tblGrid>
              <a:tr h="370840">
                <a:tc>
                  <a:txBody>
                    <a:bodyPr/>
                    <a:lstStyle/>
                    <a:p>
                      <a:r>
                        <a:rPr lang="en-AU" b="0" dirty="0">
                          <a:solidFill>
                            <a:sysClr val="windowText" lastClr="000000"/>
                          </a:solidFill>
                        </a:rPr>
                        <a:t>Taxable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E2EF"/>
                    </a:solidFill>
                  </a:tcPr>
                </a:tc>
                <a:tc>
                  <a:txBody>
                    <a:bodyPr/>
                    <a:lstStyle/>
                    <a:p>
                      <a:r>
                        <a:rPr lang="en-AU" b="0" dirty="0">
                          <a:solidFill>
                            <a:sysClr val="windowText" lastClr="000000"/>
                          </a:solidFill>
                        </a:rPr>
                        <a:t>Allowable deductions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E2EF"/>
                    </a:solidFill>
                  </a:tcPr>
                </a:tc>
                <a:extLst>
                  <a:ext uri="{0D108BD9-81ED-4DB2-BD59-A6C34878D82A}">
                    <a16:rowId xmlns:a16="http://schemas.microsoft.com/office/drawing/2014/main" val="1942408132"/>
                  </a:ext>
                </a:extLst>
              </a:tr>
            </a:tbl>
          </a:graphicData>
        </a:graphic>
      </p:graphicFrame>
      <p:sp>
        <p:nvSpPr>
          <p:cNvPr id="6" name="TextBox 5">
            <a:extLst>
              <a:ext uri="{FF2B5EF4-FFF2-40B4-BE49-F238E27FC236}">
                <a16:creationId xmlns:a16="http://schemas.microsoft.com/office/drawing/2014/main" id="{3C0C5A02-D3C0-D450-163A-275B0A572FEA}"/>
              </a:ext>
            </a:extLst>
          </p:cNvPr>
          <p:cNvSpPr txBox="1"/>
          <p:nvPr/>
        </p:nvSpPr>
        <p:spPr>
          <a:xfrm>
            <a:off x="5510066" y="3888748"/>
            <a:ext cx="1413164" cy="411881"/>
          </a:xfrm>
          <a:prstGeom prst="rect">
            <a:avLst/>
          </a:prstGeom>
          <a:noFill/>
        </p:spPr>
        <p:txBody>
          <a:bodyPr wrap="square" lIns="0" tIns="0" rIns="0" bIns="0" rtlCol="0">
            <a:noAutofit/>
          </a:bodyPr>
          <a:lstStyle/>
          <a:p>
            <a:pPr algn="l"/>
            <a:r>
              <a:rPr lang="en-AU" sz="1800" dirty="0"/>
              <a:t>Gross pay</a:t>
            </a:r>
          </a:p>
        </p:txBody>
      </p:sp>
      <p:sp>
        <p:nvSpPr>
          <p:cNvPr id="7" name="TextBox 6">
            <a:extLst>
              <a:ext uri="{FF2B5EF4-FFF2-40B4-BE49-F238E27FC236}">
                <a16:creationId xmlns:a16="http://schemas.microsoft.com/office/drawing/2014/main" id="{F3AE8FF8-CFCD-D4A9-6261-590EC86F5510}"/>
              </a:ext>
            </a:extLst>
          </p:cNvPr>
          <p:cNvSpPr txBox="1"/>
          <p:nvPr/>
        </p:nvSpPr>
        <p:spPr>
          <a:xfrm>
            <a:off x="1981198" y="4865175"/>
            <a:ext cx="8229600" cy="617832"/>
          </a:xfrm>
          <a:prstGeom prst="rect">
            <a:avLst/>
          </a:prstGeom>
          <a:solidFill>
            <a:schemeClr val="accent6"/>
          </a:solidFill>
          <a:ln w="38100">
            <a:noFill/>
          </a:ln>
        </p:spPr>
        <p:txBody>
          <a:bodyPr wrap="square" lIns="0" tIns="0" rIns="0" bIns="0" rtlCol="0">
            <a:noAutofit/>
          </a:bodyPr>
          <a:lstStyle/>
          <a:p>
            <a:pPr algn="l"/>
            <a:r>
              <a:rPr lang="en-AU" sz="2800" dirty="0"/>
              <a:t>Taxable income = Gross pay – Allowable deductions</a:t>
            </a:r>
          </a:p>
        </p:txBody>
      </p:sp>
      <p:grpSp>
        <p:nvGrpSpPr>
          <p:cNvPr id="15" name="Group 14">
            <a:extLst>
              <a:ext uri="{FF2B5EF4-FFF2-40B4-BE49-F238E27FC236}">
                <a16:creationId xmlns:a16="http://schemas.microsoft.com/office/drawing/2014/main" id="{CC7A2DC5-FC96-648C-6B77-F2DA8C407740}"/>
              </a:ext>
              <a:ext uri="{C183D7F6-B498-43B3-948B-1728B52AA6E4}">
                <adec:decorative xmlns:adec="http://schemas.microsoft.com/office/drawing/2017/decorative" val="1"/>
              </a:ext>
            </a:extLst>
          </p:cNvPr>
          <p:cNvGrpSpPr/>
          <p:nvPr/>
        </p:nvGrpSpPr>
        <p:grpSpPr>
          <a:xfrm>
            <a:off x="2031998" y="3728820"/>
            <a:ext cx="8128000" cy="161925"/>
            <a:chOff x="2031998" y="3028950"/>
            <a:chExt cx="8128000" cy="161925"/>
          </a:xfrm>
        </p:grpSpPr>
        <p:cxnSp>
          <p:nvCxnSpPr>
            <p:cNvPr id="9" name="Straight Connector 8">
              <a:extLst>
                <a:ext uri="{FF2B5EF4-FFF2-40B4-BE49-F238E27FC236}">
                  <a16:creationId xmlns:a16="http://schemas.microsoft.com/office/drawing/2014/main" id="{622F0BDE-E60A-1B2A-66B7-831D3431D21D}"/>
                </a:ext>
              </a:extLst>
            </p:cNvPr>
            <p:cNvCxnSpPr/>
            <p:nvPr/>
          </p:nvCxnSpPr>
          <p:spPr>
            <a:xfrm>
              <a:off x="2031998" y="3114675"/>
              <a:ext cx="81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0C9D18-3918-3296-10B1-B45D349045BF}"/>
                </a:ext>
              </a:extLst>
            </p:cNvPr>
            <p:cNvCxnSpPr>
              <a:cxnSpLocks/>
            </p:cNvCxnSpPr>
            <p:nvPr/>
          </p:nvCxnSpPr>
          <p:spPr>
            <a:xfrm>
              <a:off x="2031998" y="3028950"/>
              <a:ext cx="0" cy="161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44B571-EBB3-6BFC-9F99-A7AA0ADEEC60}"/>
                </a:ext>
              </a:extLst>
            </p:cNvPr>
            <p:cNvCxnSpPr>
              <a:cxnSpLocks/>
            </p:cNvCxnSpPr>
            <p:nvPr/>
          </p:nvCxnSpPr>
          <p:spPr>
            <a:xfrm>
              <a:off x="10156823" y="3028950"/>
              <a:ext cx="0" cy="161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000D75C0-4DD0-B49C-47B3-4E92A4F8529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189747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Taxable income (4)</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sz="1800" dirty="0">
                    <a:latin typeface="+mn-lt"/>
                  </a:rPr>
                  <a:t> Amira is a graphic designer who earned </a:t>
                </a:r>
                <a14:m>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7</m:t>
                    </m:r>
                    <m:r>
                      <a:rPr lang="en-AU" sz="1800" i="1" dirty="0" smtClean="0">
                        <a:latin typeface="Cambria Math" panose="02040503050406030204" pitchFamily="18" charset="0"/>
                      </a:rPr>
                      <m:t>5 000 </m:t>
                    </m:r>
                  </m:oMath>
                </a14:m>
                <a:r>
                  <a:rPr lang="en-AU" sz="1800" dirty="0">
                    <a:latin typeface="+mn-lt"/>
                  </a:rPr>
                  <a:t>this financial year. She has the following work-related deductions:</a:t>
                </a:r>
              </a:p>
              <a:p>
                <a:pPr marL="342900" indent="-342900">
                  <a:lnSpc>
                    <a:spcPct val="100000"/>
                  </a:lnSpc>
                  <a:spcBef>
                    <a:spcPts val="600"/>
                  </a:spcBef>
                  <a:buFont typeface="Arial" panose="020B0604020202020204" pitchFamily="34" charset="0"/>
                  <a:buChar char="•"/>
                </a:pPr>
                <a:r>
                  <a:rPr lang="en-AU" sz="1800" dirty="0">
                    <a:latin typeface="+mn-lt"/>
                  </a:rPr>
                  <a:t>Home office expenses: </a:t>
                </a:r>
                <a14:m>
                  <m:oMath xmlns:m="http://schemas.openxmlformats.org/officeDocument/2006/math">
                    <m:r>
                      <a:rPr lang="en-AU" sz="1800" i="1" dirty="0" smtClean="0">
                        <a:latin typeface="Cambria Math" panose="02040503050406030204" pitchFamily="18" charset="0"/>
                      </a:rPr>
                      <m:t>$300</m:t>
                    </m:r>
                  </m:oMath>
                </a14:m>
                <a:endParaRPr lang="en-AU" sz="1800" dirty="0">
                  <a:latin typeface="+mn-lt"/>
                </a:endParaRPr>
              </a:p>
              <a:p>
                <a:pPr marL="342900" indent="-342900">
                  <a:lnSpc>
                    <a:spcPct val="100000"/>
                  </a:lnSpc>
                  <a:spcBef>
                    <a:spcPts val="600"/>
                  </a:spcBef>
                  <a:buFont typeface="Arial" panose="020B0604020202020204" pitchFamily="34" charset="0"/>
                  <a:buChar char="•"/>
                </a:pPr>
                <a:r>
                  <a:rPr lang="en-AU" sz="1800" dirty="0">
                    <a:latin typeface="+mn-lt"/>
                  </a:rPr>
                  <a:t>Professional development course: </a:t>
                </a:r>
                <a14:m>
                  <m:oMath xmlns:m="http://schemas.openxmlformats.org/officeDocument/2006/math">
                    <m:r>
                      <a:rPr lang="en-AU" sz="1800" i="1" dirty="0" smtClean="0">
                        <a:latin typeface="Cambria Math" panose="02040503050406030204" pitchFamily="18" charset="0"/>
                      </a:rPr>
                      <m:t>$1</m:t>
                    </m:r>
                    <m:r>
                      <a:rPr lang="en-AU" sz="1800" b="0" i="1" dirty="0" smtClean="0">
                        <a:latin typeface="Cambria Math" panose="02040503050406030204" pitchFamily="18" charset="0"/>
                      </a:rPr>
                      <m:t> </m:t>
                    </m:r>
                    <m:r>
                      <a:rPr lang="en-AU" sz="1800" i="1" dirty="0" smtClean="0">
                        <a:latin typeface="Cambria Math" panose="02040503050406030204" pitchFamily="18" charset="0"/>
                      </a:rPr>
                      <m:t>200</m:t>
                    </m:r>
                  </m:oMath>
                </a14:m>
                <a:endParaRPr lang="en-AU" sz="1800" dirty="0">
                  <a:latin typeface="+mn-lt"/>
                </a:endParaRPr>
              </a:p>
              <a:p>
                <a:pPr marL="342900" indent="-342900">
                  <a:lnSpc>
                    <a:spcPct val="100000"/>
                  </a:lnSpc>
                  <a:spcBef>
                    <a:spcPts val="600"/>
                  </a:spcBef>
                  <a:buFont typeface="Arial" panose="020B0604020202020204" pitchFamily="34" charset="0"/>
                  <a:buChar char="•"/>
                </a:pPr>
                <a:r>
                  <a:rPr lang="en-AU" sz="1800" dirty="0">
                    <a:latin typeface="+mn-lt"/>
                  </a:rPr>
                  <a:t>Design software subscription: </a:t>
                </a:r>
                <a14:m>
                  <m:oMath xmlns:m="http://schemas.openxmlformats.org/officeDocument/2006/math">
                    <m:r>
                      <a:rPr lang="en-AU" sz="1800" b="0" i="1" smtClean="0">
                        <a:latin typeface="Cambria Math" panose="02040503050406030204" pitchFamily="18" charset="0"/>
                      </a:rPr>
                      <m:t>$500</m:t>
                    </m:r>
                  </m:oMath>
                </a14:m>
                <a:endParaRPr lang="en-AU" sz="1800" b="0" dirty="0">
                  <a:latin typeface="+mn-lt"/>
                </a:endParaRPr>
              </a:p>
              <a:p>
                <a:pPr marL="342900" indent="-342900">
                  <a:lnSpc>
                    <a:spcPct val="100000"/>
                  </a:lnSpc>
                  <a:spcBef>
                    <a:spcPts val="600"/>
                  </a:spcBef>
                  <a:buFont typeface="Arial" panose="020B0604020202020204" pitchFamily="34" charset="0"/>
                  <a:buChar char="•"/>
                </a:pPr>
                <a:r>
                  <a:rPr lang="en-AU" sz="1800" b="0" dirty="0">
                    <a:latin typeface="+mn-lt"/>
                  </a:rPr>
                  <a:t>Union fees: $35/fortnight</a:t>
                </a:r>
              </a:p>
              <a:p>
                <a:pPr>
                  <a:lnSpc>
                    <a:spcPct val="100000"/>
                  </a:lnSpc>
                  <a:spcBef>
                    <a:spcPts val="600"/>
                  </a:spcBef>
                </a:pPr>
                <a:r>
                  <a:rPr lang="en-AU" sz="1800" dirty="0">
                    <a:latin typeface="+mn-lt"/>
                  </a:rPr>
                  <a:t>What is Amira’s taxable income?</a:t>
                </a:r>
              </a:p>
              <a:p>
                <a:endParaRPr lang="en-AU" sz="1800"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076840F-E3AE-0352-BD6D-34F4773BABE5}"/>
                  </a:ext>
                </a:extLst>
              </p:cNvPr>
              <p:cNvGraphicFramePr>
                <a:graphicFrameLocks noGrp="1"/>
              </p:cNvGraphicFramePr>
              <p:nvPr>
                <p:extLst>
                  <p:ext uri="{D42A27DB-BD31-4B8C-83A1-F6EECF244321}">
                    <p14:modId xmlns:p14="http://schemas.microsoft.com/office/powerpoint/2010/main" val="1096816246"/>
                  </p:ext>
                </p:extLst>
              </p:nvPr>
            </p:nvGraphicFramePr>
            <p:xfrm>
              <a:off x="2472351" y="5094760"/>
              <a:ext cx="6802278" cy="1280160"/>
            </p:xfrm>
            <a:graphic>
              <a:graphicData uri="http://schemas.openxmlformats.org/drawingml/2006/table">
                <a:tbl>
                  <a:tblPr firstRow="1" bandRow="1">
                    <a:tableStyleId>{5940675A-B579-460E-94D1-54222C63F5DA}</a:tableStyleId>
                  </a:tblPr>
                  <a:tblGrid>
                    <a:gridCol w="2597883">
                      <a:extLst>
                        <a:ext uri="{9D8B030D-6E8A-4147-A177-3AD203B41FA5}">
                          <a16:colId xmlns:a16="http://schemas.microsoft.com/office/drawing/2014/main" val="2923301050"/>
                        </a:ext>
                      </a:extLst>
                    </a:gridCol>
                    <a:gridCol w="4204395">
                      <a:extLst>
                        <a:ext uri="{9D8B030D-6E8A-4147-A177-3AD203B41FA5}">
                          <a16:colId xmlns:a16="http://schemas.microsoft.com/office/drawing/2014/main" val="1723406985"/>
                        </a:ext>
                      </a:extLst>
                    </a:gridCol>
                  </a:tblGrid>
                  <a:tr h="370840">
                    <a:tc>
                      <a:txBody>
                        <a:bodyPr/>
                        <a:lstStyle/>
                        <a:p>
                          <a:r>
                            <a:rPr lang="en-AU" sz="1800" dirty="0"/>
                            <a:t>Total deductions </a:t>
                          </a:r>
                          <a:endParaRPr lang="en-AU" dirty="0"/>
                        </a:p>
                      </a:txBody>
                      <a:tcPr/>
                    </a:tc>
                    <a:tc>
                      <a:txBody>
                        <a:bodyPr/>
                        <a:lstStyle/>
                        <a:p>
                          <a:pPr/>
                          <a14:m>
                            <m:oMathPara xmlns:m="http://schemas.openxmlformats.org/officeDocument/2006/math">
                              <m:oMathParaPr>
                                <m:jc m:val="left"/>
                              </m:oMathParaPr>
                              <m:oMath xmlns:m="http://schemas.openxmlformats.org/officeDocument/2006/math">
                                <m:r>
                                  <a:rPr lang="en-AU" sz="1800" b="0" i="1" dirty="0" smtClean="0">
                                    <a:latin typeface="Cambria Math" panose="02040503050406030204" pitchFamily="18" charset="0"/>
                                  </a:rPr>
                                  <m:t>=$300+$1200+$500 + $35</m:t>
                                </m:r>
                                <m:r>
                                  <a:rPr lang="en-AU" sz="1800" b="0" i="1" dirty="0" smtClean="0">
                                    <a:latin typeface="Cambria Math" panose="02040503050406030204" pitchFamily="18" charset="0"/>
                                    <a:ea typeface="Cambria Math" panose="02040503050406030204" pitchFamily="18" charset="0"/>
                                  </a:rPr>
                                  <m:t>×</m:t>
                                </m:r>
                                <m:r>
                                  <a:rPr lang="en-AU" sz="1800" b="0" i="1" baseline="0" dirty="0" smtClean="0">
                                    <a:latin typeface="Cambria Math" panose="02040503050406030204" pitchFamily="18" charset="0"/>
                                  </a:rPr>
                                  <m:t> 26</m:t>
                                </m:r>
                              </m:oMath>
                              <m:oMath xmlns:m="http://schemas.openxmlformats.org/officeDocument/2006/math">
                                <m:r>
                                  <a:rPr lang="en-AU" sz="1800" b="0" smtClean="0">
                                    <a:latin typeface="Cambria Math" panose="02040503050406030204" pitchFamily="18" charset="0"/>
                                  </a:rPr>
                                  <m:t>=$2</m:t>
                                </m:r>
                                <m:r>
                                  <a:rPr lang="en-AU" sz="1800" b="0" i="0" smtClean="0">
                                    <a:latin typeface="Cambria Math" panose="02040503050406030204" pitchFamily="18" charset="0"/>
                                  </a:rPr>
                                  <m:t>91</m:t>
                                </m:r>
                                <m:r>
                                  <a:rPr lang="en-AU" sz="1800" b="0" smtClean="0">
                                    <a:latin typeface="Cambria Math" panose="02040503050406030204" pitchFamily="18" charset="0"/>
                                  </a:rPr>
                                  <m:t>0</m:t>
                                </m:r>
                              </m:oMath>
                            </m:oMathPara>
                          </a14:m>
                          <a:endParaRPr lang="en-AU" dirty="0"/>
                        </a:p>
                      </a:txBody>
                      <a:tcPr/>
                    </a:tc>
                    <a:extLst>
                      <a:ext uri="{0D108BD9-81ED-4DB2-BD59-A6C34878D82A}">
                        <a16:rowId xmlns:a16="http://schemas.microsoft.com/office/drawing/2014/main" val="2954652837"/>
                      </a:ext>
                    </a:extLst>
                  </a:tr>
                  <a:tr h="370840">
                    <a:tc>
                      <a:txBody>
                        <a:bodyPr/>
                        <a:lstStyle/>
                        <a:p>
                          <a:r>
                            <a:rPr lang="en-AU" dirty="0"/>
                            <a:t>Taxable income</a:t>
                          </a:r>
                        </a:p>
                      </a:txBody>
                      <a:tcPr/>
                    </a:tc>
                    <a:tc>
                      <a:txBody>
                        <a:bodyPr/>
                        <a:lstStyle/>
                        <a:p>
                          <a:pPr/>
                          <a14:m>
                            <m:oMathPara xmlns:m="http://schemas.openxmlformats.org/officeDocument/2006/math">
                              <m:oMathParaPr>
                                <m:jc m:val="left"/>
                              </m:oMathParaPr>
                              <m:oMath xmlns:m="http://schemas.openxmlformats.org/officeDocument/2006/math">
                                <m:r>
                                  <a:rPr lang="en-AU" sz="1800" b="0" smtClean="0">
                                    <a:latin typeface="Cambria Math" panose="02040503050406030204" pitchFamily="18" charset="0"/>
                                  </a:rPr>
                                  <m:t>=$</m:t>
                                </m:r>
                                <m:r>
                                  <a:rPr lang="en-AU" sz="1800" b="0" i="0" smtClean="0">
                                    <a:latin typeface="Cambria Math" panose="02040503050406030204" pitchFamily="18" charset="0"/>
                                  </a:rPr>
                                  <m:t>7</m:t>
                                </m:r>
                                <m:r>
                                  <a:rPr lang="en-AU" sz="1800" b="0" smtClean="0">
                                    <a:latin typeface="Cambria Math" panose="02040503050406030204" pitchFamily="18" charset="0"/>
                                  </a:rPr>
                                  <m:t>5 000−$2</m:t>
                                </m:r>
                                <m:r>
                                  <a:rPr lang="en-AU" sz="1800" b="0" i="0" smtClean="0">
                                    <a:latin typeface="Cambria Math" panose="02040503050406030204" pitchFamily="18" charset="0"/>
                                  </a:rPr>
                                  <m:t>91</m:t>
                                </m:r>
                                <m:r>
                                  <a:rPr lang="en-AU" sz="1800" b="0" smtClean="0">
                                    <a:latin typeface="Cambria Math" panose="02040503050406030204" pitchFamily="18" charset="0"/>
                                  </a:rPr>
                                  <m:t>0</m:t>
                                </m:r>
                              </m:oMath>
                              <m:oMath xmlns:m="http://schemas.openxmlformats.org/officeDocument/2006/math">
                                <m:r>
                                  <a:rPr lang="en-AU" sz="1800" b="0" smtClean="0">
                                    <a:latin typeface="Cambria Math" panose="02040503050406030204" pitchFamily="18" charset="0"/>
                                  </a:rPr>
                                  <m:t>=$</m:t>
                                </m:r>
                                <m:r>
                                  <a:rPr lang="en-AU" sz="1800" b="0" i="0" smtClean="0">
                                    <a:latin typeface="Cambria Math" panose="02040503050406030204" pitchFamily="18" charset="0"/>
                                  </a:rPr>
                                  <m:t>72</m:t>
                                </m:r>
                                <m:r>
                                  <a:rPr lang="en-AU" sz="1800" b="0" smtClean="0">
                                    <a:latin typeface="Cambria Math" panose="02040503050406030204" pitchFamily="18" charset="0"/>
                                  </a:rPr>
                                  <m:t> 0</m:t>
                                </m:r>
                                <m:r>
                                  <a:rPr lang="en-AU" sz="1800" b="0" i="0" smtClean="0">
                                    <a:latin typeface="Cambria Math" panose="02040503050406030204" pitchFamily="18" charset="0"/>
                                  </a:rPr>
                                  <m:t>9</m:t>
                                </m:r>
                                <m:r>
                                  <a:rPr lang="en-AU" sz="1800" b="0" smtClean="0">
                                    <a:latin typeface="Cambria Math" panose="02040503050406030204" pitchFamily="18" charset="0"/>
                                  </a:rPr>
                                  <m:t>0</m:t>
                                </m:r>
                              </m:oMath>
                            </m:oMathPara>
                          </a14:m>
                          <a:endParaRPr lang="en-AU" dirty="0"/>
                        </a:p>
                      </a:txBody>
                      <a:tcPr/>
                    </a:tc>
                    <a:extLst>
                      <a:ext uri="{0D108BD9-81ED-4DB2-BD59-A6C34878D82A}">
                        <a16:rowId xmlns:a16="http://schemas.microsoft.com/office/drawing/2014/main" val="2219997842"/>
                      </a:ext>
                    </a:extLst>
                  </a:tr>
                </a:tbl>
              </a:graphicData>
            </a:graphic>
          </p:graphicFrame>
        </mc:Choice>
        <mc:Fallback xmlns="">
          <p:graphicFrame>
            <p:nvGraphicFramePr>
              <p:cNvPr id="6" name="Table 5">
                <a:extLst>
                  <a:ext uri="{FF2B5EF4-FFF2-40B4-BE49-F238E27FC236}">
                    <a16:creationId xmlns:a16="http://schemas.microsoft.com/office/drawing/2014/main" id="{3076840F-E3AE-0352-BD6D-34F4773BABE5}"/>
                  </a:ext>
                </a:extLst>
              </p:cNvPr>
              <p:cNvGraphicFramePr>
                <a:graphicFrameLocks noGrp="1"/>
              </p:cNvGraphicFramePr>
              <p:nvPr>
                <p:extLst>
                  <p:ext uri="{D42A27DB-BD31-4B8C-83A1-F6EECF244321}">
                    <p14:modId xmlns:p14="http://schemas.microsoft.com/office/powerpoint/2010/main" val="1096816246"/>
                  </p:ext>
                </p:extLst>
              </p:nvPr>
            </p:nvGraphicFramePr>
            <p:xfrm>
              <a:off x="2472351" y="5094760"/>
              <a:ext cx="6802278" cy="1280160"/>
            </p:xfrm>
            <a:graphic>
              <a:graphicData uri="http://schemas.openxmlformats.org/drawingml/2006/table">
                <a:tbl>
                  <a:tblPr firstRow="1" bandRow="1">
                    <a:tableStyleId>{5940675A-B579-460E-94D1-54222C63F5DA}</a:tableStyleId>
                  </a:tblPr>
                  <a:tblGrid>
                    <a:gridCol w="2597883">
                      <a:extLst>
                        <a:ext uri="{9D8B030D-6E8A-4147-A177-3AD203B41FA5}">
                          <a16:colId xmlns:a16="http://schemas.microsoft.com/office/drawing/2014/main" val="2923301050"/>
                        </a:ext>
                      </a:extLst>
                    </a:gridCol>
                    <a:gridCol w="4204395">
                      <a:extLst>
                        <a:ext uri="{9D8B030D-6E8A-4147-A177-3AD203B41FA5}">
                          <a16:colId xmlns:a16="http://schemas.microsoft.com/office/drawing/2014/main" val="1723406985"/>
                        </a:ext>
                      </a:extLst>
                    </a:gridCol>
                  </a:tblGrid>
                  <a:tr h="640080">
                    <a:tc>
                      <a:txBody>
                        <a:bodyPr/>
                        <a:lstStyle/>
                        <a:p>
                          <a:r>
                            <a:rPr lang="en-AU" sz="1800"/>
                            <a:t>Total deductions </a:t>
                          </a:r>
                          <a:endParaRPr lang="en-AU"/>
                        </a:p>
                      </a:txBody>
                      <a:tcPr/>
                    </a:tc>
                    <a:tc>
                      <a:txBody>
                        <a:bodyPr/>
                        <a:lstStyle/>
                        <a:p>
                          <a:endParaRPr lang="en-US"/>
                        </a:p>
                      </a:txBody>
                      <a:tcPr>
                        <a:blipFill>
                          <a:blip r:embed="rId5"/>
                          <a:stretch>
                            <a:fillRect l="-62029" t="-4717" r="-290" b="-100943"/>
                          </a:stretch>
                        </a:blipFill>
                      </a:tcPr>
                    </a:tc>
                    <a:extLst>
                      <a:ext uri="{0D108BD9-81ED-4DB2-BD59-A6C34878D82A}">
                        <a16:rowId xmlns:a16="http://schemas.microsoft.com/office/drawing/2014/main" val="2954652837"/>
                      </a:ext>
                    </a:extLst>
                  </a:tr>
                  <a:tr h="640080">
                    <a:tc>
                      <a:txBody>
                        <a:bodyPr/>
                        <a:lstStyle/>
                        <a:p>
                          <a:r>
                            <a:rPr lang="en-AU"/>
                            <a:t>Taxable income</a:t>
                          </a:r>
                        </a:p>
                      </a:txBody>
                      <a:tcPr/>
                    </a:tc>
                    <a:tc>
                      <a:txBody>
                        <a:bodyPr/>
                        <a:lstStyle/>
                        <a:p>
                          <a:endParaRPr lang="en-US"/>
                        </a:p>
                      </a:txBody>
                      <a:tcPr>
                        <a:blipFill>
                          <a:blip r:embed="rId5"/>
                          <a:stretch>
                            <a:fillRect l="-62029" t="-105714" r="-290" b="-1905"/>
                          </a:stretch>
                        </a:blipFill>
                      </a:tcPr>
                    </a:tc>
                    <a:extLst>
                      <a:ext uri="{0D108BD9-81ED-4DB2-BD59-A6C34878D82A}">
                        <a16:rowId xmlns:a16="http://schemas.microsoft.com/office/drawing/2014/main" val="2219997842"/>
                      </a:ext>
                    </a:extLst>
                  </a:tr>
                </a:tbl>
              </a:graphicData>
            </a:graphic>
          </p:graphicFrame>
        </mc:Fallback>
      </mc:AlternateContent>
      <p:sp>
        <p:nvSpPr>
          <p:cNvPr id="7" name="Speech Bubble: Rectangle with Corners Rounded 6">
            <a:extLst>
              <a:ext uri="{FF2B5EF4-FFF2-40B4-BE49-F238E27FC236}">
                <a16:creationId xmlns:a16="http://schemas.microsoft.com/office/drawing/2014/main" id="{F953AFDC-AFEE-0DB4-C558-F84132FC05EC}"/>
              </a:ext>
            </a:extLst>
          </p:cNvPr>
          <p:cNvSpPr/>
          <p:nvPr/>
        </p:nvSpPr>
        <p:spPr>
          <a:xfrm>
            <a:off x="7582534" y="2125261"/>
            <a:ext cx="3541466" cy="1142211"/>
          </a:xfrm>
          <a:prstGeom prst="wedgeRoundRectCallout">
            <a:avLst>
              <a:gd name="adj1" fmla="val -115897"/>
              <a:gd name="adj2" fmla="val 70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would happen to the taxable income if one of the deductions was not allowed?</a:t>
            </a:r>
          </a:p>
        </p:txBody>
      </p:sp>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7862455" y="3451816"/>
            <a:ext cx="3541466" cy="1038374"/>
          </a:xfrm>
          <a:prstGeom prst="wedgeRoundRectCallout">
            <a:avLst>
              <a:gd name="adj1" fmla="val -108562"/>
              <a:gd name="adj2" fmla="val 970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did the deductions get added together?</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1107</Words>
  <Application>Microsoft Office PowerPoint</Application>
  <PresentationFormat>Widescreen</PresentationFormat>
  <Paragraphs>110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Public Sans</vt:lpstr>
      <vt:lpstr>Arial</vt:lpstr>
      <vt:lpstr>Cambria Math</vt:lpstr>
      <vt:lpstr>Times New Roman</vt:lpstr>
      <vt:lpstr>NSWG Corporate</vt:lpstr>
      <vt:lpstr>Taxable income</vt:lpstr>
      <vt:lpstr>Learning intentions and success criteria</vt:lpstr>
      <vt:lpstr>Activating prior knowledge</vt:lpstr>
      <vt:lpstr>Taxable income (1)</vt:lpstr>
      <vt:lpstr>Connecting learning</vt:lpstr>
      <vt:lpstr>Taxable income (2)</vt:lpstr>
      <vt:lpstr>Releasing responsibility</vt:lpstr>
      <vt:lpstr>Taxable income (3)</vt:lpstr>
      <vt:lpstr>Taxable income (4)</vt:lpstr>
      <vt:lpstr>Taxable income (5)</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Taxable income</dc:title>
  <dc:subject/>
  <dc:creator>NSW Department of Education</dc:creator>
  <cp:keywords/>
  <dc:description/>
  <cp:lastModifiedBy/>
  <cp:revision>1</cp:revision>
  <dcterms:created xsi:type="dcterms:W3CDTF">2025-10-01T04:10:06Z</dcterms:created>
  <dcterms:modified xsi:type="dcterms:W3CDTF">2025-10-01T04:10:14Z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2025-10-01T04:10:13Z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d2430e18-ea4e-4c97-8968-4f52c8c6fadd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