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60" r:id="rId1"/>
  </p:sldMasterIdLst>
  <p:notesMasterIdLst>
    <p:notesMasterId r:id="rId13"/>
  </p:notesMasterIdLst>
  <p:handoutMasterIdLst>
    <p:handoutMasterId r:id="rId14"/>
  </p:handoutMasterIdLst>
  <p:sldIdLst>
    <p:sldId id="26505" r:id="rId2"/>
    <p:sldId id="26383" r:id="rId3"/>
    <p:sldId id="271" r:id="rId4"/>
    <p:sldId id="289" r:id="rId5"/>
    <p:sldId id="26508" r:id="rId6"/>
    <p:sldId id="26509" r:id="rId7"/>
    <p:sldId id="26525" r:id="rId8"/>
    <p:sldId id="26512" r:id="rId9"/>
    <p:sldId id="26526" r:id="rId10"/>
    <p:sldId id="360" r:id="rId11"/>
    <p:sldId id="361" r:id="rId12"/>
  </p:sldIdLst>
  <p:sldSz cx="12192000" cy="6858000"/>
  <p:notesSz cx="6858000" cy="9144000"/>
  <p:embeddedFontLst>
    <p:embeddedFont>
      <p:font typeface="Public Sans" pitchFamily="2" charset="0"/>
      <p:regular r:id="rId15"/>
      <p:bold r:id="rId16"/>
      <p:italic r:id="rId17"/>
      <p:boldItalic r:id="rId18"/>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DBE7"/>
    <a:srgbClr val="B51458"/>
    <a:srgbClr val="00ACC2"/>
    <a:srgbClr val="64BB47"/>
    <a:srgbClr val="E5F7FC"/>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6A405D-01BB-489D-93C6-CE8CA7E2C125}" v="1" dt="2025-07-31T07:52:34.884"/>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395" autoAdjust="0"/>
  </p:normalViewPr>
  <p:slideViewPr>
    <p:cSldViewPr snapToGrid="0">
      <p:cViewPr varScale="1">
        <p:scale>
          <a:sx n="92" d="100"/>
          <a:sy n="92" d="100"/>
        </p:scale>
        <p:origin x="428" y="64"/>
      </p:cViewPr>
      <p:guideLst>
        <p:guide orient="horz" pos="2160"/>
        <p:guide pos="3863"/>
      </p:guideLst>
    </p:cSldViewPr>
  </p:slideViewPr>
  <p:outlineViewPr>
    <p:cViewPr>
      <p:scale>
        <a:sx n="33" d="100"/>
        <a:sy n="33" d="100"/>
      </p:scale>
      <p:origin x="0" y="-19602"/>
    </p:cViewPr>
  </p:outlineViewPr>
  <p:notesTextViewPr>
    <p:cViewPr>
      <p:scale>
        <a:sx n="3" d="2"/>
        <a:sy n="3" d="2"/>
      </p:scale>
      <p:origin x="0" y="0"/>
    </p:cViewPr>
  </p:notesTextViewPr>
  <p:sorterViewPr>
    <p:cViewPr>
      <p:scale>
        <a:sx n="100" d="100"/>
        <a:sy n="100" d="100"/>
      </p:scale>
      <p:origin x="0" y="0"/>
    </p:cViewPr>
  </p:sorterViewPr>
  <p:notesViewPr>
    <p:cSldViewPr snapToGrid="0">
      <p:cViewPr>
        <p:scale>
          <a:sx n="1" d="2"/>
          <a:sy n="1" d="2"/>
        </p:scale>
        <p:origin x="5082" y="16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font" Target="fonts/font1.fntdata"/><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1/10/2025</a:t>
            </a:fld>
            <a:endParaRPr lang="en-AU" dirty="0">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dirty="0">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1/10/2025</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dirty="0"/>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dirty="0"/>
          </a:p>
        </p:txBody>
      </p:sp>
    </p:spTree>
    <p:extLst>
      <p:ext uri="{BB962C8B-B14F-4D97-AF65-F5344CB8AC3E}">
        <p14:creationId xmlns:p14="http://schemas.microsoft.com/office/powerpoint/2010/main" val="300881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dirty="0"/>
          </a:p>
        </p:txBody>
      </p:sp>
    </p:spTree>
    <p:extLst>
      <p:ext uri="{BB962C8B-B14F-4D97-AF65-F5344CB8AC3E}">
        <p14:creationId xmlns:p14="http://schemas.microsoft.com/office/powerpoint/2010/main" val="1915126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dirty="0"/>
          </a:p>
        </p:txBody>
      </p:sp>
    </p:spTree>
    <p:extLst>
      <p:ext uri="{BB962C8B-B14F-4D97-AF65-F5344CB8AC3E}">
        <p14:creationId xmlns:p14="http://schemas.microsoft.com/office/powerpoint/2010/main" val="3480285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dirty="0"/>
          </a:p>
        </p:txBody>
      </p:sp>
    </p:spTree>
    <p:extLst>
      <p:ext uri="{BB962C8B-B14F-4D97-AF65-F5344CB8AC3E}">
        <p14:creationId xmlns:p14="http://schemas.microsoft.com/office/powerpoint/2010/main" val="96141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096CB-93F4-A534-9A09-E62D8D0FCC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C9771-8B71-A815-47B2-80AD61CAA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CF5A5D-52E1-3FF0-F117-A15B3B2C873C}"/>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CE2E415B-2D3E-DDCD-2327-3935E1E20996}"/>
              </a:ext>
            </a:extLst>
          </p:cNvPr>
          <p:cNvSpPr>
            <a:spLocks noGrp="1"/>
          </p:cNvSpPr>
          <p:nvPr>
            <p:ph type="sldNum" sz="quarter" idx="5"/>
          </p:nvPr>
        </p:nvSpPr>
        <p:spPr/>
        <p:txBody>
          <a:bodyPr/>
          <a:lstStyle/>
          <a:p>
            <a:fld id="{B07158C4-A119-4B78-9DE8-A50001BC31DC}" type="slidenum">
              <a:rPr lang="en-AU" smtClean="0"/>
              <a:pPr/>
              <a:t>5</a:t>
            </a:fld>
            <a:endParaRPr lang="en-AU" dirty="0"/>
          </a:p>
        </p:txBody>
      </p:sp>
    </p:spTree>
    <p:extLst>
      <p:ext uri="{BB962C8B-B14F-4D97-AF65-F5344CB8AC3E}">
        <p14:creationId xmlns:p14="http://schemas.microsoft.com/office/powerpoint/2010/main" val="4135182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890C3-E755-6928-60C4-A078335D59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A6B1B-1903-5733-D531-16DA2613EC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56819D-7701-7698-EAD6-A5445D33866E}"/>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5FDBE5E4-5673-96DE-5EE3-7705BBDE5857}"/>
              </a:ext>
            </a:extLst>
          </p:cNvPr>
          <p:cNvSpPr>
            <a:spLocks noGrp="1"/>
          </p:cNvSpPr>
          <p:nvPr>
            <p:ph type="sldNum" sz="quarter" idx="5"/>
          </p:nvPr>
        </p:nvSpPr>
        <p:spPr/>
        <p:txBody>
          <a:bodyPr/>
          <a:lstStyle/>
          <a:p>
            <a:fld id="{B07158C4-A119-4B78-9DE8-A50001BC31DC}" type="slidenum">
              <a:rPr lang="en-AU" smtClean="0"/>
              <a:pPr/>
              <a:t>6</a:t>
            </a:fld>
            <a:endParaRPr lang="en-AU" dirty="0"/>
          </a:p>
        </p:txBody>
      </p:sp>
    </p:spTree>
    <p:extLst>
      <p:ext uri="{BB962C8B-B14F-4D97-AF65-F5344CB8AC3E}">
        <p14:creationId xmlns:p14="http://schemas.microsoft.com/office/powerpoint/2010/main" val="4152033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B8AD7-475E-6417-B185-E00501A4D4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568995-5F3E-8B75-CF88-EE28615B6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0E6517-337E-09AA-8017-9E7E49C31827}"/>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F934649F-9969-9E50-4E7F-2A07AEFD7D9A}"/>
              </a:ext>
            </a:extLst>
          </p:cNvPr>
          <p:cNvSpPr>
            <a:spLocks noGrp="1"/>
          </p:cNvSpPr>
          <p:nvPr>
            <p:ph type="sldNum" sz="quarter" idx="5"/>
          </p:nvPr>
        </p:nvSpPr>
        <p:spPr/>
        <p:txBody>
          <a:bodyPr/>
          <a:lstStyle/>
          <a:p>
            <a:fld id="{B07158C4-A119-4B78-9DE8-A50001BC31DC}" type="slidenum">
              <a:rPr lang="en-AU" smtClean="0"/>
              <a:pPr/>
              <a:t>7</a:t>
            </a:fld>
            <a:endParaRPr lang="en-AU" dirty="0"/>
          </a:p>
        </p:txBody>
      </p:sp>
    </p:spTree>
    <p:extLst>
      <p:ext uri="{BB962C8B-B14F-4D97-AF65-F5344CB8AC3E}">
        <p14:creationId xmlns:p14="http://schemas.microsoft.com/office/powerpoint/2010/main" val="2178822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dirty="0"/>
          </a:p>
        </p:txBody>
      </p:sp>
    </p:spTree>
    <p:extLst>
      <p:ext uri="{BB962C8B-B14F-4D97-AF65-F5344CB8AC3E}">
        <p14:creationId xmlns:p14="http://schemas.microsoft.com/office/powerpoint/2010/main" val="2285575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dirty="0"/>
          </a:p>
        </p:txBody>
      </p:sp>
    </p:spTree>
    <p:extLst>
      <p:ext uri="{BB962C8B-B14F-4D97-AF65-F5344CB8AC3E}">
        <p14:creationId xmlns:p14="http://schemas.microsoft.com/office/powerpoint/2010/main" val="1810535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dirty="0"/>
              <a:t>Click icon to add picture</a:t>
            </a:r>
            <a:endParaRPr lang="en-AU" dirty="0"/>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dirty="0"/>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dirty="0"/>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dirty="0"/>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dirty="0"/>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dirty="0"/>
              <a:t>Click icon to add picture</a:t>
            </a:r>
            <a:endParaRPr lang="en-AU" dirty="0"/>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dirty="0"/>
              <a:t>Click icon to add picture</a:t>
            </a:r>
            <a:endParaRPr lang="en-AU" dirty="0"/>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dirty="0"/>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dirty="0"/>
              <a:t>Click icon to add picture</a:t>
            </a:r>
            <a:endParaRPr lang="en-AU" dirty="0"/>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64" r:id="rId7"/>
    <p:sldLayoutId id="2147483746" r:id="rId8"/>
    <p:sldLayoutId id="2147483725"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hyperlink" Target="https://curriculum.nsw.edu.au/learning-areas/mathematics/mathematics-standar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latin typeface="+mj-lt"/>
                <a:ea typeface="Times New Roman" panose="02020603050405020304" pitchFamily="18" charset="0"/>
              </a:rPr>
              <a:t>Government payments</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latin typeface="+mj-lt"/>
              </a:rPr>
              <a:t>Mathematics Standard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latin typeface="+mj-lt"/>
              </a:rPr>
              <a:t>Show me the money</a:t>
            </a:r>
          </a:p>
        </p:txBody>
      </p:sp>
      <p:sp>
        <p:nvSpPr>
          <p:cNvPr id="8" name="Text Placeholder 7">
            <a:extLst>
              <a:ext uri="{FF2B5EF4-FFF2-40B4-BE49-F238E27FC236}">
                <a16:creationId xmlns:a16="http://schemas.microsoft.com/office/drawing/2014/main" id="{9AB1D8F6-C07D-41A5-64F9-503ABE80FF0B}"/>
              </a:ext>
            </a:extLst>
          </p:cNvPr>
          <p:cNvSpPr>
            <a:spLocks noGrp="1"/>
          </p:cNvSpPr>
          <p:nvPr>
            <p:ph type="body" sz="quarter" idx="15"/>
          </p:nvPr>
        </p:nvSpPr>
        <p:spPr>
          <a:xfrm>
            <a:off x="539999" y="5399216"/>
            <a:ext cx="6255975" cy="360000"/>
          </a:xfrm>
        </p:spPr>
        <p:txBody>
          <a:bodyPr/>
          <a:lstStyle/>
          <a:p>
            <a:endParaRPr lang="en-AU" dirty="0">
              <a:latin typeface="+mj-lt"/>
            </a:endParaRPr>
          </a:p>
        </p:txBody>
      </p:sp>
      <p:pic>
        <p:nvPicPr>
          <p:cNvPr id="5" name="Picture Placeholder 4">
            <a:extLst>
              <a:ext uri="{FF2B5EF4-FFF2-40B4-BE49-F238E27FC236}">
                <a16:creationId xmlns:a16="http://schemas.microsoft.com/office/drawing/2014/main" id="{C63C67C3-6590-749B-F6A2-C135CF4979F8}"/>
              </a:ext>
              <a:ext uri="{C183D7F6-B498-43B3-948B-1728B52AA6E4}">
                <adec:decorative xmlns:adec="http://schemas.microsoft.com/office/drawing/2017/decorative" val="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219" b="219"/>
          <a:stretch>
            <a:fillRect/>
          </a:stretch>
        </p:blipFill>
        <p:spPr/>
      </p:pic>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pPr>
              <a:lnSpc>
                <a:spcPct val="150000"/>
              </a:lnSpc>
              <a:spcBef>
                <a:spcPts val="1200"/>
              </a:spcBef>
              <a:spcAft>
                <a:spcPts val="600"/>
              </a:spcAft>
            </a:pPr>
            <a:r>
              <a:rPr lang="en-AU" u="sng" dirty="0">
                <a:solidFill>
                  <a:srgbClr val="2F5496"/>
                </a:solidFill>
                <a:effectLst/>
                <a:latin typeface="Arial" panose="020B0604020202020204" pitchFamily="34" charset="0"/>
                <a:ea typeface="Calibri" panose="020F0502020204030204" pitchFamily="34" charset="0"/>
                <a:hlinkClick r:id="rId6"/>
              </a:rPr>
              <a:t>Mathematics Standard Stage 6 Syllabus </a:t>
            </a:r>
            <a:r>
              <a:rPr lang="en-AU" dirty="0">
                <a:effectLst/>
                <a:latin typeface="Arial" panose="020B0604020202020204" pitchFamily="34" charset="0"/>
                <a:ea typeface="Calibri" panose="020F0502020204030204" pitchFamily="34" charset="0"/>
              </a:rPr>
              <a:t>©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10</a:t>
            </a:fld>
            <a:endParaRPr lang="en-AU" dirty="0"/>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mj-lt"/>
              </a:rPr>
              <a:t>© 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(Cth)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2025.</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(Cth).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dirty="0">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71319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600"/>
              </a:spcAft>
            </a:pPr>
            <a:r>
              <a:rPr lang="en-AU" sz="2000" b="1" dirty="0">
                <a:solidFill>
                  <a:schemeClr val="accent1"/>
                </a:solidFill>
                <a:latin typeface="+mj-lt"/>
                <a:cs typeface="Arial" panose="020B0604020202020204" pitchFamily="34" charset="0"/>
              </a:rPr>
              <a:t>Learning intentions</a:t>
            </a:r>
            <a:endParaRPr lang="en-AU" sz="2000" b="1" dirty="0">
              <a:solidFill>
                <a:schemeClr val="accent1"/>
              </a:solidFill>
              <a:latin typeface="+mj-lt"/>
              <a:ea typeface="+mn-lt"/>
              <a:cs typeface="Arial" panose="020B0604020202020204" pitchFamily="34" charset="0"/>
            </a:endParaRPr>
          </a:p>
          <a:p>
            <a:pPr marL="342900" indent="-342900">
              <a:lnSpc>
                <a:spcPct val="150000"/>
              </a:lnSpc>
              <a:spcAft>
                <a:spcPts val="600"/>
              </a:spcAft>
              <a:buFont typeface="Arial" panose="020B0604020202020204" pitchFamily="34" charset="0"/>
              <a:buChar char="•"/>
            </a:pPr>
            <a:r>
              <a:rPr lang="en-AU" sz="2000" dirty="0">
                <a:cs typeface="Arial" panose="020B0604020202020204" pitchFamily="34" charset="0"/>
              </a:rPr>
              <a:t>To know about the different types of government payments</a:t>
            </a:r>
          </a:p>
          <a:p>
            <a:pPr marL="342900" indent="-342900">
              <a:lnSpc>
                <a:spcPct val="150000"/>
              </a:lnSpc>
              <a:spcAft>
                <a:spcPts val="600"/>
              </a:spcAft>
              <a:buFont typeface="Arial" panose="020B0604020202020204" pitchFamily="34" charset="0"/>
              <a:buChar char="•"/>
            </a:pPr>
            <a:r>
              <a:rPr lang="en-AU" sz="2000" dirty="0">
                <a:cs typeface="Arial" panose="020B0604020202020204" pitchFamily="34" charset="0"/>
              </a:rPr>
              <a:t>To be able to calculate income from government payments</a:t>
            </a:r>
          </a:p>
          <a:p>
            <a:pPr>
              <a:lnSpc>
                <a:spcPct val="150000"/>
              </a:lnSpc>
              <a:spcBef>
                <a:spcPts val="1200"/>
              </a:spcBef>
            </a:pPr>
            <a:r>
              <a:rPr lang="en-AU" sz="2000" b="1" dirty="0">
                <a:solidFill>
                  <a:schemeClr val="accent1"/>
                </a:solidFill>
                <a:latin typeface="+mj-lt"/>
                <a:cs typeface="Arial" panose="020B0604020202020204" pitchFamily="34" charset="0"/>
              </a:rPr>
              <a:t>Success criteria</a:t>
            </a:r>
            <a:endParaRPr lang="en-US" sz="2000" dirty="0">
              <a:solidFill>
                <a:schemeClr val="accent1"/>
              </a:solidFill>
              <a:latin typeface="+mj-lt"/>
              <a:cs typeface="Arial" panose="020B0604020202020204" pitchFamily="34" charset="0"/>
            </a:endParaRPr>
          </a:p>
          <a:p>
            <a:pPr marL="342900" indent="-342900">
              <a:lnSpc>
                <a:spcPct val="150000"/>
              </a:lnSpc>
              <a:spcAft>
                <a:spcPts val="600"/>
              </a:spcAft>
              <a:buFont typeface="Arial"/>
              <a:buChar char="•"/>
            </a:pPr>
            <a:r>
              <a:rPr lang="en-AU" sz="2000" dirty="0">
                <a:cs typeface="Arial" panose="020B0604020202020204" pitchFamily="34" charset="0"/>
              </a:rPr>
              <a:t>I can find information on different government payments.</a:t>
            </a:r>
          </a:p>
          <a:p>
            <a:pPr marL="342900" indent="-342900">
              <a:lnSpc>
                <a:spcPct val="150000"/>
              </a:lnSpc>
              <a:spcAft>
                <a:spcPts val="600"/>
              </a:spcAft>
              <a:buFont typeface="Arial"/>
              <a:buChar char="•"/>
            </a:pPr>
            <a:r>
              <a:rPr lang="en-AU" sz="2000" dirty="0">
                <a:ea typeface="+mn-lt"/>
                <a:cs typeface="Arial" panose="020B0604020202020204" pitchFamily="34" charset="0"/>
              </a:rPr>
              <a:t>I can identify the criteria to be eligible for a government payment.</a:t>
            </a:r>
          </a:p>
          <a:p>
            <a:pPr marL="342900" indent="-342900">
              <a:lnSpc>
                <a:spcPct val="150000"/>
              </a:lnSpc>
              <a:spcAft>
                <a:spcPts val="600"/>
              </a:spcAft>
              <a:buFont typeface="Arial"/>
              <a:buChar char="•"/>
            </a:pPr>
            <a:r>
              <a:rPr lang="en-AU" sz="2000" dirty="0">
                <a:ea typeface="+mn-lt"/>
                <a:cs typeface="Arial" panose="020B0604020202020204" pitchFamily="34" charset="0"/>
              </a:rPr>
              <a:t>I can justify the total income a person may receive from the government. </a:t>
            </a:r>
            <a:endParaRPr lang="en-AU" dirty="0">
              <a:cs typeface="Arial" panose="020B0604020202020204" pitchFamily="34" charset="0"/>
            </a:endParaRP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dirty="0"/>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latin typeface="+mj-lt"/>
              </a:rPr>
              <a:t>Activating prior knowledge</a:t>
            </a: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CF6B04-29EE-AC15-4D22-5531060EB517}"/>
              </a:ext>
            </a:extLst>
          </p:cNvPr>
          <p:cNvSpPr>
            <a:spLocks noGrp="1"/>
          </p:cNvSpPr>
          <p:nvPr>
            <p:ph type="title"/>
          </p:nvPr>
        </p:nvSpPr>
        <p:spPr/>
        <p:txBody>
          <a:bodyPr/>
          <a:lstStyle/>
          <a:p>
            <a:r>
              <a:rPr lang="en-AU" dirty="0">
                <a:latin typeface="+mj-lt"/>
              </a:rPr>
              <a:t>Scenario</a:t>
            </a:r>
          </a:p>
        </p:txBody>
      </p:sp>
      <p:sp>
        <p:nvSpPr>
          <p:cNvPr id="9" name="Rectangle: Rounded Corners 8">
            <a:extLst>
              <a:ext uri="{FF2B5EF4-FFF2-40B4-BE49-F238E27FC236}">
                <a16:creationId xmlns:a16="http://schemas.microsoft.com/office/drawing/2014/main" id="{9A491045-BD44-2057-0A1C-105D9C69EF80}"/>
              </a:ext>
            </a:extLst>
          </p:cNvPr>
          <p:cNvSpPr/>
          <p:nvPr/>
        </p:nvSpPr>
        <p:spPr>
          <a:xfrm>
            <a:off x="1040769" y="1117271"/>
            <a:ext cx="10110463" cy="2311729"/>
          </a:xfrm>
          <a:prstGeom prst="roundRect">
            <a:avLst>
              <a:gd name="adj" fmla="val 6511"/>
            </a:avLst>
          </a:prstGeom>
          <a:solidFill>
            <a:srgbClr val="FBDBE7"/>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spcBef>
                <a:spcPts val="600"/>
              </a:spcBef>
              <a:spcAft>
                <a:spcPts val="1200"/>
              </a:spcAft>
            </a:pPr>
            <a:r>
              <a:rPr lang="en-AU" sz="2200" dirty="0">
                <a:solidFill>
                  <a:schemeClr val="tx1"/>
                </a:solidFill>
              </a:rPr>
              <a:t>Jake is 16 years old and is enrolled in Year 11 at his local high school. </a:t>
            </a:r>
          </a:p>
          <a:p>
            <a:pPr>
              <a:spcBef>
                <a:spcPts val="600"/>
              </a:spcBef>
              <a:spcAft>
                <a:spcPts val="1200"/>
              </a:spcAft>
            </a:pPr>
            <a:r>
              <a:rPr lang="en-AU" sz="2200" dirty="0">
                <a:solidFill>
                  <a:schemeClr val="tx1"/>
                </a:solidFill>
              </a:rPr>
              <a:t>He lives with and cares for his mum, who has a disability and receives a disability support pension.</a:t>
            </a:r>
          </a:p>
          <a:p>
            <a:pPr>
              <a:spcBef>
                <a:spcPts val="600"/>
              </a:spcBef>
              <a:spcAft>
                <a:spcPts val="1200"/>
              </a:spcAft>
            </a:pPr>
            <a:r>
              <a:rPr lang="en-AU" sz="2200" dirty="0">
                <a:solidFill>
                  <a:schemeClr val="tx1"/>
                </a:solidFill>
              </a:rPr>
              <a:t>They are currently renting an apartment.</a:t>
            </a:r>
          </a:p>
        </p:txBody>
      </p:sp>
      <p:sp>
        <p:nvSpPr>
          <p:cNvPr id="10" name="TextBox 9">
            <a:extLst>
              <a:ext uri="{FF2B5EF4-FFF2-40B4-BE49-F238E27FC236}">
                <a16:creationId xmlns:a16="http://schemas.microsoft.com/office/drawing/2014/main" id="{DAA28EB2-E460-BC3C-E833-255D0A387A61}"/>
              </a:ext>
            </a:extLst>
          </p:cNvPr>
          <p:cNvSpPr txBox="1"/>
          <p:nvPr/>
        </p:nvSpPr>
        <p:spPr>
          <a:xfrm>
            <a:off x="2203622" y="3600340"/>
            <a:ext cx="7784757" cy="3005660"/>
          </a:xfrm>
          <a:prstGeom prst="roundRect">
            <a:avLst>
              <a:gd name="adj" fmla="val 5911"/>
            </a:avLst>
          </a:prstGeom>
          <a:noFill/>
          <a:ln w="25400">
            <a:solidFill>
              <a:schemeClr val="accent1"/>
            </a:solidFill>
          </a:ln>
        </p:spPr>
        <p:txBody>
          <a:bodyPr wrap="square" lIns="180000" tIns="144000" rIns="180000" bIns="180000" rtlCol="0">
            <a:noAutofit/>
          </a:bodyPr>
          <a:lstStyle/>
          <a:p>
            <a:pPr lvl="1">
              <a:lnSpc>
                <a:spcPct val="120000"/>
              </a:lnSpc>
            </a:pPr>
            <a:r>
              <a:rPr lang="en-US" sz="1800" dirty="0"/>
              <a:t>Further information</a:t>
            </a:r>
            <a:r>
              <a:rPr lang="en-AU" sz="1800" dirty="0"/>
              <a:t> about Jake:</a:t>
            </a:r>
          </a:p>
          <a:p>
            <a:pPr marL="895335" lvl="1" indent="-285750">
              <a:lnSpc>
                <a:spcPct val="120000"/>
              </a:lnSpc>
              <a:buFont typeface="Arial" panose="020B0604020202020204" pitchFamily="34" charset="0"/>
              <a:buChar char="•"/>
            </a:pPr>
            <a:r>
              <a:rPr lang="en-AU" sz="1800" dirty="0"/>
              <a:t>Australian citizen</a:t>
            </a:r>
          </a:p>
          <a:p>
            <a:pPr marL="895335" lvl="1" indent="-285750">
              <a:lnSpc>
                <a:spcPct val="120000"/>
              </a:lnSpc>
              <a:buFont typeface="Arial" panose="020B0604020202020204" pitchFamily="34" charset="0"/>
              <a:buChar char="•"/>
            </a:pPr>
            <a:r>
              <a:rPr lang="en-AU" sz="1800" dirty="0"/>
              <a:t>single relationship</a:t>
            </a:r>
          </a:p>
          <a:p>
            <a:pPr marL="895335" lvl="1" indent="-285750">
              <a:lnSpc>
                <a:spcPct val="120000"/>
              </a:lnSpc>
              <a:buFont typeface="Arial" panose="020B0604020202020204" pitchFamily="34" charset="0"/>
              <a:buChar char="•"/>
            </a:pPr>
            <a:r>
              <a:rPr lang="en-AU" sz="1800" dirty="0"/>
              <a:t>no rent paid as he lives at home</a:t>
            </a:r>
          </a:p>
          <a:p>
            <a:pPr marL="895335" lvl="1" indent="-285750">
              <a:lnSpc>
                <a:spcPct val="120000"/>
              </a:lnSpc>
              <a:buFont typeface="Arial" panose="020B0604020202020204" pitchFamily="34" charset="0"/>
              <a:buChar char="•"/>
            </a:pPr>
            <a:r>
              <a:rPr lang="en-AU" sz="1800" dirty="0"/>
              <a:t>lives in a city</a:t>
            </a:r>
          </a:p>
          <a:p>
            <a:pPr marL="895335" lvl="1" indent="-285750">
              <a:lnSpc>
                <a:spcPct val="120000"/>
              </a:lnSpc>
              <a:buFont typeface="Arial" panose="020B0604020202020204" pitchFamily="34" charset="0"/>
              <a:buChar char="•"/>
            </a:pPr>
            <a:r>
              <a:rPr lang="en-AU" sz="1800" dirty="0"/>
              <a:t>hasn’t received income support payments before</a:t>
            </a:r>
          </a:p>
          <a:p>
            <a:pPr marL="895335" lvl="1" indent="-285750">
              <a:lnSpc>
                <a:spcPct val="120000"/>
              </a:lnSpc>
              <a:buFont typeface="Arial" panose="020B0604020202020204" pitchFamily="34" charset="0"/>
              <a:buChar char="•"/>
            </a:pPr>
            <a:r>
              <a:rPr lang="en-AU" sz="1800" dirty="0"/>
              <a:t>earns less than $1500 a fortnight</a:t>
            </a:r>
          </a:p>
          <a:p>
            <a:pPr marL="895335" lvl="1" indent="-285750">
              <a:lnSpc>
                <a:spcPct val="120000"/>
              </a:lnSpc>
              <a:buFont typeface="Arial" panose="020B0604020202020204" pitchFamily="34" charset="0"/>
              <a:buChar char="•"/>
            </a:pPr>
            <a:r>
              <a:rPr lang="en-AU" sz="1800" dirty="0"/>
              <a:t>has assets under $543,750</a:t>
            </a:r>
          </a:p>
          <a:p>
            <a:pPr algn="l">
              <a:lnSpc>
                <a:spcPct val="120000"/>
              </a:lnSpc>
            </a:pPr>
            <a:endParaRPr lang="en-AU" sz="1800" dirty="0"/>
          </a:p>
          <a:p>
            <a:pPr algn="l">
              <a:lnSpc>
                <a:spcPct val="120000"/>
              </a:lnSpc>
            </a:pPr>
            <a:endParaRPr lang="en-US" sz="1800" dirty="0"/>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dirty="0"/>
          </a:p>
        </p:txBody>
      </p:sp>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75535-970E-19A0-1D9B-288ED63E2EF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6D22A0A-4AC0-A240-EB36-90296E6401E3}"/>
              </a:ext>
            </a:extLst>
          </p:cNvPr>
          <p:cNvSpPr>
            <a:spLocks noGrp="1"/>
          </p:cNvSpPr>
          <p:nvPr>
            <p:ph type="ctrTitle"/>
          </p:nvPr>
        </p:nvSpPr>
        <p:spPr/>
        <p:txBody>
          <a:bodyPr/>
          <a:lstStyle/>
          <a:p>
            <a:r>
              <a:rPr lang="en-AU" dirty="0">
                <a:latin typeface="+mj-lt"/>
              </a:rPr>
              <a:t>Releasing responsibility</a:t>
            </a:r>
          </a:p>
        </p:txBody>
      </p:sp>
    </p:spTree>
    <p:extLst>
      <p:ext uri="{BB962C8B-B14F-4D97-AF65-F5344CB8AC3E}">
        <p14:creationId xmlns:p14="http://schemas.microsoft.com/office/powerpoint/2010/main" val="428303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8C117-1EDF-2879-8D4A-2D5A0EDF3A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0994A1-6280-637C-A32E-0A999DF0F5FE}"/>
              </a:ext>
            </a:extLst>
          </p:cNvPr>
          <p:cNvSpPr>
            <a:spLocks noGrp="1"/>
          </p:cNvSpPr>
          <p:nvPr>
            <p:ph type="title"/>
          </p:nvPr>
        </p:nvSpPr>
        <p:spPr>
          <a:xfrm>
            <a:off x="360000" y="381771"/>
            <a:ext cx="11484000" cy="545601"/>
          </a:xfrm>
        </p:spPr>
        <p:txBody>
          <a:bodyPr/>
          <a:lstStyle/>
          <a:p>
            <a:r>
              <a:rPr lang="en-AU" dirty="0">
                <a:latin typeface="+mj-lt"/>
              </a:rPr>
              <a:t>Government payments (1)</a:t>
            </a:r>
          </a:p>
        </p:txBody>
      </p:sp>
      <p:sp>
        <p:nvSpPr>
          <p:cNvPr id="13" name="Text Placeholder 12">
            <a:extLst>
              <a:ext uri="{FF2B5EF4-FFF2-40B4-BE49-F238E27FC236}">
                <a16:creationId xmlns:a16="http://schemas.microsoft.com/office/drawing/2014/main" id="{423A5A2F-1AC4-086C-B7B1-D48366C09537}"/>
              </a:ext>
            </a:extLst>
          </p:cNvPr>
          <p:cNvSpPr>
            <a:spLocks noGrp="1"/>
          </p:cNvSpPr>
          <p:nvPr>
            <p:ph type="body" sz="quarter" idx="18"/>
          </p:nvPr>
        </p:nvSpPr>
        <p:spPr>
          <a:xfrm>
            <a:off x="360000" y="982520"/>
            <a:ext cx="11483998" cy="356423"/>
          </a:xfrm>
        </p:spPr>
        <p:txBody>
          <a:bodyPr/>
          <a:lstStyle/>
          <a:p>
            <a:r>
              <a:rPr lang="en-AU" dirty="0">
                <a:latin typeface="+mj-lt"/>
              </a:rPr>
              <a:t>Worked example</a:t>
            </a:r>
          </a:p>
        </p:txBody>
      </p:sp>
      <p:sp>
        <p:nvSpPr>
          <p:cNvPr id="12" name="Text Placeholder 11">
            <a:extLst>
              <a:ext uri="{FF2B5EF4-FFF2-40B4-BE49-F238E27FC236}">
                <a16:creationId xmlns:a16="http://schemas.microsoft.com/office/drawing/2014/main" id="{1DAD1ACA-21A5-3F6A-0888-0D65507546B6}"/>
              </a:ext>
            </a:extLst>
          </p:cNvPr>
          <p:cNvSpPr>
            <a:spLocks noGrp="1"/>
          </p:cNvSpPr>
          <p:nvPr>
            <p:ph type="body" sz="quarter" idx="17"/>
          </p:nvPr>
        </p:nvSpPr>
        <p:spPr>
          <a:xfrm>
            <a:off x="360001" y="1567086"/>
            <a:ext cx="5685200" cy="4064457"/>
          </a:xfrm>
        </p:spPr>
        <p:txBody>
          <a:bodyPr/>
          <a:lstStyle/>
          <a:p>
            <a:r>
              <a:rPr lang="en-AU" sz="1800" dirty="0">
                <a:latin typeface="+mn-lt"/>
              </a:rPr>
              <a:t>Lisa is 18, single and has no dependent children. She is starting university in a few months.</a:t>
            </a:r>
          </a:p>
          <a:p>
            <a:r>
              <a:rPr lang="en-AU" sz="1800" dirty="0">
                <a:latin typeface="+mn-lt"/>
              </a:rPr>
              <a:t>Her family lives on a farm, so she will be living away from home in an apartment for students at the university.</a:t>
            </a:r>
          </a:p>
          <a:p>
            <a:r>
              <a:rPr lang="en-AU" sz="1800" dirty="0">
                <a:latin typeface="+mn-lt"/>
              </a:rPr>
              <a:t>How much will Lisa receive each fortnight in youth allowance payments?</a:t>
            </a:r>
          </a:p>
          <a:p>
            <a:endParaRPr lang="en-AU" dirty="0">
              <a:latin typeface="+mn-lt"/>
            </a:endParaRPr>
          </a:p>
        </p:txBody>
      </p:sp>
      <p:pic>
        <p:nvPicPr>
          <p:cNvPr id="6" name="Picture 5" descr="payment rates from A guide to Australian Government payments">
            <a:extLst>
              <a:ext uri="{FF2B5EF4-FFF2-40B4-BE49-F238E27FC236}">
                <a16:creationId xmlns:a16="http://schemas.microsoft.com/office/drawing/2014/main" id="{EB68224C-CCFD-7AE7-385C-18D536E453A8}"/>
              </a:ext>
            </a:extLst>
          </p:cNvPr>
          <p:cNvPicPr>
            <a:picLocks noChangeAspect="1"/>
          </p:cNvPicPr>
          <p:nvPr/>
        </p:nvPicPr>
        <p:blipFill>
          <a:blip r:embed="rId3"/>
          <a:stretch>
            <a:fillRect/>
          </a:stretch>
        </p:blipFill>
        <p:spPr>
          <a:xfrm>
            <a:off x="6570543" y="982520"/>
            <a:ext cx="5273455" cy="3236763"/>
          </a:xfrm>
          <a:prstGeom prst="rect">
            <a:avLst/>
          </a:prstGeom>
        </p:spPr>
      </p:pic>
      <p:sp>
        <p:nvSpPr>
          <p:cNvPr id="7" name="TextBox 6">
            <a:extLst>
              <a:ext uri="{FF2B5EF4-FFF2-40B4-BE49-F238E27FC236}">
                <a16:creationId xmlns:a16="http://schemas.microsoft.com/office/drawing/2014/main" id="{48F11B85-ACDC-84AC-7887-96212E2B554A}"/>
              </a:ext>
            </a:extLst>
          </p:cNvPr>
          <p:cNvSpPr txBox="1"/>
          <p:nvPr/>
        </p:nvSpPr>
        <p:spPr>
          <a:xfrm>
            <a:off x="6691086" y="4274431"/>
            <a:ext cx="4484914" cy="297543"/>
          </a:xfrm>
          <a:prstGeom prst="rect">
            <a:avLst/>
          </a:prstGeom>
          <a:noFill/>
        </p:spPr>
        <p:txBody>
          <a:bodyPr wrap="square" lIns="0" tIns="0" rIns="0" bIns="0" rtlCol="0">
            <a:noAutofit/>
          </a:bodyPr>
          <a:lstStyle/>
          <a:p>
            <a:pPr algn="l"/>
            <a:r>
              <a:rPr lang="en-AU" sz="1000" dirty="0"/>
              <a:t>Partial table information sourced from page 23, A guide to Australian Government payments, 20 March 2025 to 30 June 2025.</a:t>
            </a:r>
          </a:p>
        </p:txBody>
      </p:sp>
      <p:sp>
        <p:nvSpPr>
          <p:cNvPr id="3" name="Slide Number Placeholder 2">
            <a:extLst>
              <a:ext uri="{FF2B5EF4-FFF2-40B4-BE49-F238E27FC236}">
                <a16:creationId xmlns:a16="http://schemas.microsoft.com/office/drawing/2014/main" id="{194087F6-28AA-1B72-4F93-117C0DD4682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6</a:t>
            </a:fld>
            <a:endParaRPr lang="en-AU" dirty="0"/>
          </a:p>
        </p:txBody>
      </p:sp>
    </p:spTree>
    <p:extLst>
      <p:ext uri="{BB962C8B-B14F-4D97-AF65-F5344CB8AC3E}">
        <p14:creationId xmlns:p14="http://schemas.microsoft.com/office/powerpoint/2010/main" val="3983144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5FC3-DAF5-95CC-B305-8DA38162AFF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E6AD3CE-EE93-5B2A-25FA-76B8081DE27A}"/>
              </a:ext>
            </a:extLst>
          </p:cNvPr>
          <p:cNvSpPr>
            <a:spLocks noGrp="1"/>
          </p:cNvSpPr>
          <p:nvPr>
            <p:ph type="title"/>
          </p:nvPr>
        </p:nvSpPr>
        <p:spPr>
          <a:xfrm>
            <a:off x="360000" y="381771"/>
            <a:ext cx="11484000" cy="545601"/>
          </a:xfrm>
        </p:spPr>
        <p:txBody>
          <a:bodyPr/>
          <a:lstStyle/>
          <a:p>
            <a:r>
              <a:rPr lang="en-AU" dirty="0">
                <a:latin typeface="+mj-lt"/>
              </a:rPr>
              <a:t>Government payments (2)</a:t>
            </a:r>
          </a:p>
        </p:txBody>
      </p:sp>
      <p:sp>
        <p:nvSpPr>
          <p:cNvPr id="13" name="Text Placeholder 12">
            <a:extLst>
              <a:ext uri="{FF2B5EF4-FFF2-40B4-BE49-F238E27FC236}">
                <a16:creationId xmlns:a16="http://schemas.microsoft.com/office/drawing/2014/main" id="{9FA4AD3F-CDA9-BA96-54CE-15B58DC91520}"/>
              </a:ext>
            </a:extLst>
          </p:cNvPr>
          <p:cNvSpPr>
            <a:spLocks noGrp="1"/>
          </p:cNvSpPr>
          <p:nvPr>
            <p:ph type="body" sz="quarter" idx="18"/>
          </p:nvPr>
        </p:nvSpPr>
        <p:spPr>
          <a:xfrm>
            <a:off x="360000" y="982520"/>
            <a:ext cx="11483998" cy="356423"/>
          </a:xfrm>
        </p:spPr>
        <p:txBody>
          <a:bodyPr/>
          <a:lstStyle/>
          <a:p>
            <a:r>
              <a:rPr lang="en-AU" dirty="0">
                <a:latin typeface="+mj-lt"/>
              </a:rPr>
              <a:t>Example – self explanation prompts</a:t>
            </a:r>
          </a:p>
        </p:txBody>
      </p:sp>
      <p:sp>
        <p:nvSpPr>
          <p:cNvPr id="12" name="Text Placeholder 11">
            <a:extLst>
              <a:ext uri="{FF2B5EF4-FFF2-40B4-BE49-F238E27FC236}">
                <a16:creationId xmlns:a16="http://schemas.microsoft.com/office/drawing/2014/main" id="{E73D8856-C8F1-A46A-D734-339F3761F660}"/>
              </a:ext>
            </a:extLst>
          </p:cNvPr>
          <p:cNvSpPr>
            <a:spLocks noGrp="1"/>
          </p:cNvSpPr>
          <p:nvPr>
            <p:ph type="body" sz="quarter" idx="17"/>
          </p:nvPr>
        </p:nvSpPr>
        <p:spPr>
          <a:xfrm>
            <a:off x="360001" y="1567086"/>
            <a:ext cx="5685200" cy="4064457"/>
          </a:xfrm>
        </p:spPr>
        <p:txBody>
          <a:bodyPr/>
          <a:lstStyle/>
          <a:p>
            <a:r>
              <a:rPr lang="en-AU" sz="1800" dirty="0">
                <a:latin typeface="+mn-lt"/>
              </a:rPr>
              <a:t>Lisa is 18, single and has no dependent children. </a:t>
            </a:r>
            <a:br>
              <a:rPr lang="en-AU" sz="1800" dirty="0">
                <a:latin typeface="+mn-lt"/>
              </a:rPr>
            </a:br>
            <a:r>
              <a:rPr lang="en-AU" sz="1800" dirty="0">
                <a:latin typeface="+mn-lt"/>
              </a:rPr>
              <a:t>She is starting university in a few months.</a:t>
            </a:r>
          </a:p>
          <a:p>
            <a:r>
              <a:rPr lang="en-AU" sz="1800" dirty="0">
                <a:latin typeface="+mn-lt"/>
              </a:rPr>
              <a:t>Her family lives on a farm, so she will be living away from home in an apartment for students at the university.</a:t>
            </a:r>
          </a:p>
          <a:p>
            <a:r>
              <a:rPr lang="en-AU" sz="1800" dirty="0">
                <a:latin typeface="+mn-lt"/>
              </a:rPr>
              <a:t>How much will Lisa receive each fortnight in youth allowance payments?</a:t>
            </a:r>
          </a:p>
          <a:p>
            <a:endParaRPr lang="en-AU" dirty="0">
              <a:latin typeface="+mn-lt"/>
            </a:endParaRPr>
          </a:p>
        </p:txBody>
      </p:sp>
      <p:sp>
        <p:nvSpPr>
          <p:cNvPr id="2" name="Speech Bubble: Rectangle with Corners Rounded 1">
            <a:extLst>
              <a:ext uri="{FF2B5EF4-FFF2-40B4-BE49-F238E27FC236}">
                <a16:creationId xmlns:a16="http://schemas.microsoft.com/office/drawing/2014/main" id="{3A70F437-9D33-2BD1-66A8-687CCBA5073E}"/>
              </a:ext>
            </a:extLst>
          </p:cNvPr>
          <p:cNvSpPr/>
          <p:nvPr/>
        </p:nvSpPr>
        <p:spPr>
          <a:xfrm>
            <a:off x="7714354" y="234630"/>
            <a:ext cx="3541466" cy="1142211"/>
          </a:xfrm>
          <a:prstGeom prst="wedgeRoundRectCallout">
            <a:avLst>
              <a:gd name="adj1" fmla="val -94329"/>
              <a:gd name="adj2" fmla="val 7099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r>
              <a:rPr lang="en-AU" sz="1800" dirty="0"/>
              <a:t>What information about Lisa was needed to interpret the payment rates table?</a:t>
            </a:r>
          </a:p>
        </p:txBody>
      </p:sp>
      <p:sp>
        <p:nvSpPr>
          <p:cNvPr id="22" name="Rectangle 21">
            <a:extLst>
              <a:ext uri="{FF2B5EF4-FFF2-40B4-BE49-F238E27FC236}">
                <a16:creationId xmlns:a16="http://schemas.microsoft.com/office/drawing/2014/main" id="{70327621-23B9-B081-B50C-0095AF9309E7}"/>
              </a:ext>
            </a:extLst>
          </p:cNvPr>
          <p:cNvSpPr/>
          <p:nvPr/>
        </p:nvSpPr>
        <p:spPr>
          <a:xfrm>
            <a:off x="298325" y="5009959"/>
            <a:ext cx="5656171" cy="70394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2400" dirty="0">
                <a:solidFill>
                  <a:schemeClr val="accent1"/>
                </a:solidFill>
                <a:latin typeface="+mn-lt"/>
              </a:rPr>
              <a:t>Lisa will receive a minimum amount of $663.30 per fortnight.</a:t>
            </a:r>
          </a:p>
        </p:txBody>
      </p:sp>
      <p:sp>
        <p:nvSpPr>
          <p:cNvPr id="8" name="Speech Bubble: Rectangle with Corners Rounded 7">
            <a:extLst>
              <a:ext uri="{FF2B5EF4-FFF2-40B4-BE49-F238E27FC236}">
                <a16:creationId xmlns:a16="http://schemas.microsoft.com/office/drawing/2014/main" id="{05A91CEE-21CF-A0B7-C70E-4094F9C0FB98}"/>
              </a:ext>
            </a:extLst>
          </p:cNvPr>
          <p:cNvSpPr/>
          <p:nvPr/>
        </p:nvSpPr>
        <p:spPr>
          <a:xfrm>
            <a:off x="6886872" y="5631543"/>
            <a:ext cx="3541466" cy="1142211"/>
          </a:xfrm>
          <a:prstGeom prst="wedgeRoundRectCallout">
            <a:avLst>
              <a:gd name="adj1" fmla="val -74247"/>
              <a:gd name="adj2" fmla="val -63705"/>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r>
              <a:rPr lang="en-AU" sz="1800" dirty="0"/>
              <a:t>Why was this amount chosen from the table?</a:t>
            </a:r>
          </a:p>
        </p:txBody>
      </p:sp>
      <p:sp>
        <p:nvSpPr>
          <p:cNvPr id="5" name="TextBox 4">
            <a:extLst>
              <a:ext uri="{FF2B5EF4-FFF2-40B4-BE49-F238E27FC236}">
                <a16:creationId xmlns:a16="http://schemas.microsoft.com/office/drawing/2014/main" id="{D6D339AF-0FEE-D407-2384-D4CB38D67283}"/>
              </a:ext>
            </a:extLst>
          </p:cNvPr>
          <p:cNvSpPr txBox="1"/>
          <p:nvPr/>
        </p:nvSpPr>
        <p:spPr>
          <a:xfrm>
            <a:off x="6843477" y="1681384"/>
            <a:ext cx="4107552" cy="328845"/>
          </a:xfrm>
          <a:prstGeom prst="rect">
            <a:avLst/>
          </a:prstGeom>
          <a:noFill/>
        </p:spPr>
        <p:txBody>
          <a:bodyPr wrap="none" lIns="0" tIns="0" rIns="0" bIns="0" rtlCol="0">
            <a:noAutofit/>
          </a:bodyPr>
          <a:lstStyle/>
          <a:p>
            <a:pPr algn="l"/>
            <a:r>
              <a:rPr lang="en-AU" sz="1800" b="1" dirty="0">
                <a:solidFill>
                  <a:schemeClr val="accent1"/>
                </a:solidFill>
              </a:rPr>
              <a:t>Youth allowance payment rates</a:t>
            </a:r>
          </a:p>
        </p:txBody>
      </p:sp>
      <p:grpSp>
        <p:nvGrpSpPr>
          <p:cNvPr id="14" name="Group 13" descr="payment rates from A guide to Australian Government payments">
            <a:extLst>
              <a:ext uri="{FF2B5EF4-FFF2-40B4-BE49-F238E27FC236}">
                <a16:creationId xmlns:a16="http://schemas.microsoft.com/office/drawing/2014/main" id="{C98376A0-8B5F-3B31-EF66-CD0294FDD06C}"/>
              </a:ext>
            </a:extLst>
          </p:cNvPr>
          <p:cNvGrpSpPr/>
          <p:nvPr/>
        </p:nvGrpSpPr>
        <p:grpSpPr>
          <a:xfrm>
            <a:off x="6737846" y="2010229"/>
            <a:ext cx="5164209" cy="3166387"/>
            <a:chOff x="6737846" y="2010229"/>
            <a:chExt cx="5164209" cy="3166387"/>
          </a:xfrm>
        </p:grpSpPr>
        <p:pic>
          <p:nvPicPr>
            <p:cNvPr id="6" name="Picture 5" descr="payment rates from A guide to Australian Government payments">
              <a:extLst>
                <a:ext uri="{FF2B5EF4-FFF2-40B4-BE49-F238E27FC236}">
                  <a16:creationId xmlns:a16="http://schemas.microsoft.com/office/drawing/2014/main" id="{CD393179-C24B-56B0-73F3-F38CE3E919B0}"/>
                </a:ext>
              </a:extLst>
            </p:cNvPr>
            <p:cNvPicPr>
              <a:picLocks noChangeAspect="1"/>
            </p:cNvPicPr>
            <p:nvPr/>
          </p:nvPicPr>
          <p:blipFill>
            <a:blip r:embed="rId3"/>
            <a:srcRect t="11011"/>
            <a:stretch/>
          </p:blipFill>
          <p:spPr>
            <a:xfrm>
              <a:off x="6737846" y="2010229"/>
              <a:ext cx="5164209" cy="2820670"/>
            </a:xfrm>
            <a:prstGeom prst="rect">
              <a:avLst/>
            </a:prstGeom>
          </p:spPr>
        </p:pic>
        <p:sp>
          <p:nvSpPr>
            <p:cNvPr id="7" name="TextBox 6">
              <a:extLst>
                <a:ext uri="{FF2B5EF4-FFF2-40B4-BE49-F238E27FC236}">
                  <a16:creationId xmlns:a16="http://schemas.microsoft.com/office/drawing/2014/main" id="{05140FFF-A054-17FE-989D-D4406A523ACE}"/>
                </a:ext>
              </a:extLst>
            </p:cNvPr>
            <p:cNvSpPr txBox="1"/>
            <p:nvPr/>
          </p:nvSpPr>
          <p:spPr>
            <a:xfrm>
              <a:off x="6843477" y="4879073"/>
              <a:ext cx="4484914" cy="297543"/>
            </a:xfrm>
            <a:prstGeom prst="rect">
              <a:avLst/>
            </a:prstGeom>
            <a:noFill/>
          </p:spPr>
          <p:txBody>
            <a:bodyPr wrap="square" lIns="0" tIns="0" rIns="0" bIns="0" rtlCol="0">
              <a:noAutofit/>
            </a:bodyPr>
            <a:lstStyle/>
            <a:p>
              <a:pPr algn="l"/>
              <a:r>
                <a:rPr lang="en-AU" sz="1000" dirty="0"/>
                <a:t>Partial table information sourced from page 23, A guide to Australian Government payments, 20 March 2025 to 30 June 2025.</a:t>
              </a:r>
            </a:p>
          </p:txBody>
        </p:sp>
      </p:grpSp>
      <p:grpSp>
        <p:nvGrpSpPr>
          <p:cNvPr id="10" name="Group 9">
            <a:extLst>
              <a:ext uri="{FF2B5EF4-FFF2-40B4-BE49-F238E27FC236}">
                <a16:creationId xmlns:a16="http://schemas.microsoft.com/office/drawing/2014/main" id="{90F2A4E6-A0AB-A1FE-DA1C-C26F185977BA}"/>
              </a:ext>
              <a:ext uri="{C183D7F6-B498-43B3-948B-1728B52AA6E4}">
                <adec:decorative xmlns:adec="http://schemas.microsoft.com/office/drawing/2017/decorative" val="1"/>
              </a:ext>
            </a:extLst>
          </p:cNvPr>
          <p:cNvGrpSpPr/>
          <p:nvPr/>
        </p:nvGrpSpPr>
        <p:grpSpPr>
          <a:xfrm>
            <a:off x="1045028" y="1658329"/>
            <a:ext cx="5685200" cy="2392195"/>
            <a:chOff x="1045028" y="1658329"/>
            <a:chExt cx="5685200" cy="2392195"/>
          </a:xfrm>
        </p:grpSpPr>
        <p:sp>
          <p:nvSpPr>
            <p:cNvPr id="9" name="Rectangle 8">
              <a:extLst>
                <a:ext uri="{FF2B5EF4-FFF2-40B4-BE49-F238E27FC236}">
                  <a16:creationId xmlns:a16="http://schemas.microsoft.com/office/drawing/2014/main" id="{8E654B7D-B429-70AE-84DB-3C7B356EBF40}"/>
                </a:ext>
              </a:extLst>
            </p:cNvPr>
            <p:cNvSpPr/>
            <p:nvPr/>
          </p:nvSpPr>
          <p:spPr>
            <a:xfrm>
              <a:off x="1045028" y="1658329"/>
              <a:ext cx="4303495" cy="32884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11" name="Straight Arrow Connector 10">
              <a:extLst>
                <a:ext uri="{FF2B5EF4-FFF2-40B4-BE49-F238E27FC236}">
                  <a16:creationId xmlns:a16="http://schemas.microsoft.com/office/drawing/2014/main" id="{1F72268A-447A-63BF-C978-BB017D6C2A5D}"/>
                </a:ext>
              </a:extLst>
            </p:cNvPr>
            <p:cNvCxnSpPr>
              <a:cxnSpLocks/>
            </p:cNvCxnSpPr>
            <p:nvPr/>
          </p:nvCxnSpPr>
          <p:spPr>
            <a:xfrm>
              <a:off x="5454155" y="2007956"/>
              <a:ext cx="1276073" cy="204256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80DF5056-3915-3663-735A-014B76032D6C}"/>
              </a:ext>
              <a:ext uri="{C183D7F6-B498-43B3-948B-1728B52AA6E4}">
                <adec:decorative xmlns:adec="http://schemas.microsoft.com/office/drawing/2017/decorative" val="1"/>
              </a:ext>
            </a:extLst>
          </p:cNvPr>
          <p:cNvGrpSpPr/>
          <p:nvPr/>
        </p:nvGrpSpPr>
        <p:grpSpPr>
          <a:xfrm>
            <a:off x="289946" y="2613392"/>
            <a:ext cx="6447900" cy="2106145"/>
            <a:chOff x="289946" y="2613392"/>
            <a:chExt cx="6447900" cy="2106145"/>
          </a:xfrm>
        </p:grpSpPr>
        <p:sp>
          <p:nvSpPr>
            <p:cNvPr id="15" name="Rectangle 14">
              <a:extLst>
                <a:ext uri="{FF2B5EF4-FFF2-40B4-BE49-F238E27FC236}">
                  <a16:creationId xmlns:a16="http://schemas.microsoft.com/office/drawing/2014/main" id="{F219A23D-FA10-91EE-C739-19752C0ED3A3}"/>
                </a:ext>
              </a:extLst>
            </p:cNvPr>
            <p:cNvSpPr/>
            <p:nvPr/>
          </p:nvSpPr>
          <p:spPr>
            <a:xfrm>
              <a:off x="4456089" y="2613392"/>
              <a:ext cx="1224000" cy="32884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Rectangle 15">
              <a:extLst>
                <a:ext uri="{FF2B5EF4-FFF2-40B4-BE49-F238E27FC236}">
                  <a16:creationId xmlns:a16="http://schemas.microsoft.com/office/drawing/2014/main" id="{EB2523C1-59DE-BC09-2575-8CB34AE65245}"/>
                </a:ext>
              </a:extLst>
            </p:cNvPr>
            <p:cNvSpPr/>
            <p:nvPr/>
          </p:nvSpPr>
          <p:spPr>
            <a:xfrm>
              <a:off x="289946" y="3027916"/>
              <a:ext cx="1190512" cy="32884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17" name="Straight Arrow Connector 16">
              <a:extLst>
                <a:ext uri="{FF2B5EF4-FFF2-40B4-BE49-F238E27FC236}">
                  <a16:creationId xmlns:a16="http://schemas.microsoft.com/office/drawing/2014/main" id="{D2603CAC-6FD5-2DB2-8273-C68194CD2749}"/>
                </a:ext>
              </a:extLst>
            </p:cNvPr>
            <p:cNvCxnSpPr>
              <a:cxnSpLocks/>
            </p:cNvCxnSpPr>
            <p:nvPr/>
          </p:nvCxnSpPr>
          <p:spPr>
            <a:xfrm>
              <a:off x="5340906" y="3023089"/>
              <a:ext cx="1396940" cy="169644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63AB3239-4EFD-4C0C-46BC-B941DAD32AC0}"/>
              </a:ext>
              <a:ext uri="{C183D7F6-B498-43B3-948B-1728B52AA6E4}">
                <adec:decorative xmlns:adec="http://schemas.microsoft.com/office/drawing/2017/decorative" val="1"/>
              </a:ext>
            </a:extLst>
          </p:cNvPr>
          <p:cNvSpPr/>
          <p:nvPr/>
        </p:nvSpPr>
        <p:spPr>
          <a:xfrm>
            <a:off x="9905648" y="4557486"/>
            <a:ext cx="1045381" cy="2701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257A4D2E-6561-F85A-2627-902706A70B14}"/>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7</a:t>
            </a:fld>
            <a:endParaRPr lang="en-AU" dirty="0"/>
          </a:p>
        </p:txBody>
      </p:sp>
    </p:spTree>
    <p:extLst>
      <p:ext uri="{BB962C8B-B14F-4D97-AF65-F5344CB8AC3E}">
        <p14:creationId xmlns:p14="http://schemas.microsoft.com/office/powerpoint/2010/main" val="189263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62A30F-6710-05FB-60E3-B80C6F844834}"/>
              </a:ext>
            </a:extLst>
          </p:cNvPr>
          <p:cNvSpPr>
            <a:spLocks noGrp="1"/>
          </p:cNvSpPr>
          <p:nvPr>
            <p:ph type="title"/>
          </p:nvPr>
        </p:nvSpPr>
        <p:spPr/>
        <p:txBody>
          <a:bodyPr/>
          <a:lstStyle/>
          <a:p>
            <a:r>
              <a:rPr lang="en-AU" dirty="0">
                <a:latin typeface="+mj-lt"/>
              </a:rPr>
              <a:t>Government payments (3)</a:t>
            </a:r>
            <a:endParaRPr lang="en-AU" dirty="0"/>
          </a:p>
        </p:txBody>
      </p:sp>
      <p:sp>
        <p:nvSpPr>
          <p:cNvPr id="4" name="Text Placeholder 3">
            <a:extLst>
              <a:ext uri="{FF2B5EF4-FFF2-40B4-BE49-F238E27FC236}">
                <a16:creationId xmlns:a16="http://schemas.microsoft.com/office/drawing/2014/main" id="{49E943AC-5EC4-A7E7-2FBB-64DD09E322F2}"/>
              </a:ext>
            </a:extLst>
          </p:cNvPr>
          <p:cNvSpPr>
            <a:spLocks noGrp="1"/>
          </p:cNvSpPr>
          <p:nvPr>
            <p:ph type="body" sz="quarter" idx="18"/>
          </p:nvPr>
        </p:nvSpPr>
        <p:spPr/>
        <p:txBody>
          <a:bodyPr/>
          <a:lstStyle/>
          <a:p>
            <a:r>
              <a:rPr lang="en-AU" dirty="0"/>
              <a:t>Your turn</a:t>
            </a:r>
          </a:p>
        </p:txBody>
      </p:sp>
      <p:sp>
        <p:nvSpPr>
          <p:cNvPr id="5" name="Text Placeholder 4">
            <a:extLst>
              <a:ext uri="{FF2B5EF4-FFF2-40B4-BE49-F238E27FC236}">
                <a16:creationId xmlns:a16="http://schemas.microsoft.com/office/drawing/2014/main" id="{393BFC5F-714A-E247-AD99-2B3611DD3153}"/>
              </a:ext>
            </a:extLst>
          </p:cNvPr>
          <p:cNvSpPr>
            <a:spLocks noGrp="1"/>
          </p:cNvSpPr>
          <p:nvPr>
            <p:ph type="body" sz="quarter" idx="17"/>
          </p:nvPr>
        </p:nvSpPr>
        <p:spPr>
          <a:xfrm>
            <a:off x="359999" y="1369454"/>
            <a:ext cx="4937714" cy="4807835"/>
          </a:xfrm>
        </p:spPr>
        <p:txBody>
          <a:bodyPr/>
          <a:lstStyle/>
          <a:p>
            <a:r>
              <a:rPr lang="en-AU" sz="1800" dirty="0"/>
              <a:t>Josh is a single, independent 21-year-old Aboriginal university student with no dependents. He is about to start his Masters. Josh currently receives the ABSTUDY Living Allowance.</a:t>
            </a:r>
          </a:p>
          <a:p>
            <a:r>
              <a:rPr lang="en-AU" sz="1800" dirty="0"/>
              <a:t>Calculate how much income he will receive each fortnight and justify why he is still eligible to receive the payments?</a:t>
            </a:r>
          </a:p>
        </p:txBody>
      </p:sp>
      <p:pic>
        <p:nvPicPr>
          <p:cNvPr id="7" name="Picture 6" descr="abstudy payment rates from A guide to Australian Government payments">
            <a:extLst>
              <a:ext uri="{FF2B5EF4-FFF2-40B4-BE49-F238E27FC236}">
                <a16:creationId xmlns:a16="http://schemas.microsoft.com/office/drawing/2014/main" id="{207CFC87-107D-7256-36EF-9651A2E07D0E}"/>
              </a:ext>
            </a:extLst>
          </p:cNvPr>
          <p:cNvPicPr>
            <a:picLocks noChangeAspect="1"/>
          </p:cNvPicPr>
          <p:nvPr/>
        </p:nvPicPr>
        <p:blipFill>
          <a:blip r:embed="rId2"/>
          <a:stretch>
            <a:fillRect/>
          </a:stretch>
        </p:blipFill>
        <p:spPr>
          <a:xfrm>
            <a:off x="7743371" y="61885"/>
            <a:ext cx="3683989" cy="6634115"/>
          </a:xfrm>
          <a:prstGeom prst="rect">
            <a:avLst/>
          </a:prstGeom>
        </p:spPr>
      </p:pic>
      <p:sp>
        <p:nvSpPr>
          <p:cNvPr id="6" name="TextBox 5">
            <a:extLst>
              <a:ext uri="{FF2B5EF4-FFF2-40B4-BE49-F238E27FC236}">
                <a16:creationId xmlns:a16="http://schemas.microsoft.com/office/drawing/2014/main" id="{85A7D647-767E-82CD-36FF-111A53285DF7}"/>
              </a:ext>
            </a:extLst>
          </p:cNvPr>
          <p:cNvSpPr txBox="1"/>
          <p:nvPr/>
        </p:nvSpPr>
        <p:spPr>
          <a:xfrm>
            <a:off x="3258457" y="6398457"/>
            <a:ext cx="4484914" cy="297543"/>
          </a:xfrm>
          <a:prstGeom prst="rect">
            <a:avLst/>
          </a:prstGeom>
          <a:noFill/>
        </p:spPr>
        <p:txBody>
          <a:bodyPr wrap="square" lIns="0" tIns="0" rIns="0" bIns="0" rtlCol="0">
            <a:noAutofit/>
          </a:bodyPr>
          <a:lstStyle/>
          <a:p>
            <a:pPr algn="l"/>
            <a:r>
              <a:rPr lang="en-AU" sz="1000" dirty="0"/>
              <a:t>Table information sourced from page 25, A guide to Australian Government payments, 20 March 2025 to 30 June 2025.</a:t>
            </a:r>
          </a:p>
        </p:txBody>
      </p:sp>
      <p:sp>
        <p:nvSpPr>
          <p:cNvPr id="2" name="Slide Number Placeholder 1">
            <a:extLst>
              <a:ext uri="{FF2B5EF4-FFF2-40B4-BE49-F238E27FC236}">
                <a16:creationId xmlns:a16="http://schemas.microsoft.com/office/drawing/2014/main" id="{90066BB2-79AC-DF13-0444-D81A94B2F46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8</a:t>
            </a:fld>
            <a:endParaRPr lang="en-AU" dirty="0"/>
          </a:p>
        </p:txBody>
      </p:sp>
    </p:spTree>
    <p:extLst>
      <p:ext uri="{BB962C8B-B14F-4D97-AF65-F5344CB8AC3E}">
        <p14:creationId xmlns:p14="http://schemas.microsoft.com/office/powerpoint/2010/main" val="230691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D809F-044B-FE5D-9E51-11F378E8D4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14EEC5C-2D50-CBC9-C50B-0EF7DF0CC133}"/>
              </a:ext>
            </a:extLst>
          </p:cNvPr>
          <p:cNvSpPr>
            <a:spLocks noGrp="1"/>
          </p:cNvSpPr>
          <p:nvPr>
            <p:ph type="title"/>
          </p:nvPr>
        </p:nvSpPr>
        <p:spPr/>
        <p:txBody>
          <a:bodyPr/>
          <a:lstStyle/>
          <a:p>
            <a:r>
              <a:rPr lang="en-AU" dirty="0">
                <a:latin typeface="+mj-lt"/>
              </a:rPr>
              <a:t>Government payments (4)</a:t>
            </a:r>
            <a:endParaRPr lang="en-AU" dirty="0"/>
          </a:p>
        </p:txBody>
      </p:sp>
      <p:sp>
        <p:nvSpPr>
          <p:cNvPr id="4" name="Text Placeholder 3">
            <a:extLst>
              <a:ext uri="{FF2B5EF4-FFF2-40B4-BE49-F238E27FC236}">
                <a16:creationId xmlns:a16="http://schemas.microsoft.com/office/drawing/2014/main" id="{549709C7-7588-4B9E-CC55-2473EE2D28F8}"/>
              </a:ext>
            </a:extLst>
          </p:cNvPr>
          <p:cNvSpPr>
            <a:spLocks noGrp="1"/>
          </p:cNvSpPr>
          <p:nvPr>
            <p:ph type="body" sz="quarter" idx="18"/>
          </p:nvPr>
        </p:nvSpPr>
        <p:spPr/>
        <p:txBody>
          <a:bodyPr/>
          <a:lstStyle/>
          <a:p>
            <a:r>
              <a:rPr lang="en-AU" dirty="0"/>
              <a:t>Your turn – solutions</a:t>
            </a:r>
          </a:p>
        </p:txBody>
      </p:sp>
      <p:sp>
        <p:nvSpPr>
          <p:cNvPr id="5" name="Text Placeholder 4">
            <a:extLst>
              <a:ext uri="{FF2B5EF4-FFF2-40B4-BE49-F238E27FC236}">
                <a16:creationId xmlns:a16="http://schemas.microsoft.com/office/drawing/2014/main" id="{FB587938-231B-1AE3-C311-4EA1E5F8D8EF}"/>
              </a:ext>
            </a:extLst>
          </p:cNvPr>
          <p:cNvSpPr>
            <a:spLocks noGrp="1"/>
          </p:cNvSpPr>
          <p:nvPr>
            <p:ph type="body" sz="quarter" idx="17"/>
          </p:nvPr>
        </p:nvSpPr>
        <p:spPr>
          <a:xfrm>
            <a:off x="359999" y="1421943"/>
            <a:ext cx="4937714" cy="4807835"/>
          </a:xfrm>
        </p:spPr>
        <p:txBody>
          <a:bodyPr/>
          <a:lstStyle/>
          <a:p>
            <a:r>
              <a:rPr lang="en-AU" sz="1800" dirty="0"/>
              <a:t>Josh is a single, independent 21-year-old Aboriginal university student with no dependents. He is about to start his Masters in Economics. Josh currently receives the ABSTUDY Living Allowance.</a:t>
            </a:r>
          </a:p>
          <a:p>
            <a:r>
              <a:rPr lang="en-AU" sz="1800" dirty="0"/>
              <a:t>Is Josh able to continue receiving ABSTUDY Living Allowance payments? </a:t>
            </a:r>
            <a:endParaRPr lang="en-AU" sz="1800" dirty="0">
              <a:solidFill>
                <a:srgbClr val="C00000"/>
              </a:solidFill>
            </a:endParaRPr>
          </a:p>
          <a:p>
            <a:r>
              <a:rPr lang="en-AU" sz="1800" dirty="0"/>
              <a:t>If yes, how much income will he receive each fortnight?</a:t>
            </a:r>
            <a:endParaRPr lang="en-AU" sz="1800" dirty="0">
              <a:solidFill>
                <a:srgbClr val="C00000"/>
              </a:solidFill>
            </a:endParaRPr>
          </a:p>
        </p:txBody>
      </p:sp>
      <p:pic>
        <p:nvPicPr>
          <p:cNvPr id="7" name="Picture 6" descr="abstudy payment rates from A guide to Australian Government payments">
            <a:extLst>
              <a:ext uri="{FF2B5EF4-FFF2-40B4-BE49-F238E27FC236}">
                <a16:creationId xmlns:a16="http://schemas.microsoft.com/office/drawing/2014/main" id="{F06F1E82-A312-2566-3C95-EA68129D5F0A}"/>
              </a:ext>
            </a:extLst>
          </p:cNvPr>
          <p:cNvPicPr>
            <a:picLocks noChangeAspect="1"/>
          </p:cNvPicPr>
          <p:nvPr/>
        </p:nvPicPr>
        <p:blipFill>
          <a:blip r:embed="rId2"/>
          <a:stretch>
            <a:fillRect/>
          </a:stretch>
        </p:blipFill>
        <p:spPr>
          <a:xfrm>
            <a:off x="7743371" y="61885"/>
            <a:ext cx="3683989" cy="6634115"/>
          </a:xfrm>
          <a:prstGeom prst="rect">
            <a:avLst/>
          </a:prstGeom>
        </p:spPr>
      </p:pic>
      <p:sp>
        <p:nvSpPr>
          <p:cNvPr id="8" name="TextBox 7">
            <a:extLst>
              <a:ext uri="{FF2B5EF4-FFF2-40B4-BE49-F238E27FC236}">
                <a16:creationId xmlns:a16="http://schemas.microsoft.com/office/drawing/2014/main" id="{113A721D-3AF6-EF73-8F40-B79A2DB3E301}"/>
              </a:ext>
            </a:extLst>
          </p:cNvPr>
          <p:cNvSpPr txBox="1"/>
          <p:nvPr/>
        </p:nvSpPr>
        <p:spPr>
          <a:xfrm>
            <a:off x="3182257" y="6398457"/>
            <a:ext cx="4484914" cy="297543"/>
          </a:xfrm>
          <a:prstGeom prst="rect">
            <a:avLst/>
          </a:prstGeom>
          <a:noFill/>
        </p:spPr>
        <p:txBody>
          <a:bodyPr wrap="square" lIns="0" tIns="0" rIns="0" bIns="0" rtlCol="0">
            <a:noAutofit/>
          </a:bodyPr>
          <a:lstStyle/>
          <a:p>
            <a:pPr algn="l"/>
            <a:r>
              <a:rPr lang="en-AU" sz="1000" dirty="0"/>
              <a:t>Table information sourced from page 25, A guide to Australian Government payments, 20 March 2025 to 30 June 2025.</a:t>
            </a:r>
          </a:p>
        </p:txBody>
      </p:sp>
      <p:grpSp>
        <p:nvGrpSpPr>
          <p:cNvPr id="12" name="Group 11">
            <a:extLst>
              <a:ext uri="{FF2B5EF4-FFF2-40B4-BE49-F238E27FC236}">
                <a16:creationId xmlns:a16="http://schemas.microsoft.com/office/drawing/2014/main" id="{E7A2AFBF-2D64-244A-2C7D-CB18057D9BFB}"/>
              </a:ext>
              <a:ext uri="{C183D7F6-B498-43B3-948B-1728B52AA6E4}">
                <adec:decorative xmlns:adec="http://schemas.microsoft.com/office/drawing/2017/decorative" val="1"/>
              </a:ext>
            </a:extLst>
          </p:cNvPr>
          <p:cNvGrpSpPr/>
          <p:nvPr/>
        </p:nvGrpSpPr>
        <p:grpSpPr>
          <a:xfrm>
            <a:off x="3614057" y="5348514"/>
            <a:ext cx="7104743" cy="1013958"/>
            <a:chOff x="3614057" y="5348514"/>
            <a:chExt cx="7104743" cy="1013958"/>
          </a:xfrm>
        </p:grpSpPr>
        <p:sp>
          <p:nvSpPr>
            <p:cNvPr id="6" name="Rectangle 5">
              <a:extLst>
                <a:ext uri="{FF2B5EF4-FFF2-40B4-BE49-F238E27FC236}">
                  <a16:creationId xmlns:a16="http://schemas.microsoft.com/office/drawing/2014/main" id="{E852CE99-41CA-42E9-0C10-7183BD2E61B7}"/>
                </a:ext>
              </a:extLst>
            </p:cNvPr>
            <p:cNvSpPr/>
            <p:nvPr/>
          </p:nvSpPr>
          <p:spPr>
            <a:xfrm>
              <a:off x="7743371" y="6052457"/>
              <a:ext cx="2975429" cy="31001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9" name="Straight Arrow Connector 8">
              <a:extLst>
                <a:ext uri="{FF2B5EF4-FFF2-40B4-BE49-F238E27FC236}">
                  <a16:creationId xmlns:a16="http://schemas.microsoft.com/office/drawing/2014/main" id="{A0AF4092-55E7-C262-FE98-55A4E1BF89F4}"/>
                </a:ext>
              </a:extLst>
            </p:cNvPr>
            <p:cNvCxnSpPr>
              <a:cxnSpLocks/>
            </p:cNvCxnSpPr>
            <p:nvPr/>
          </p:nvCxnSpPr>
          <p:spPr>
            <a:xfrm>
              <a:off x="3614057" y="5348514"/>
              <a:ext cx="3976914" cy="79828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10" name="Rectangle 9">
            <a:extLst>
              <a:ext uri="{FF2B5EF4-FFF2-40B4-BE49-F238E27FC236}">
                <a16:creationId xmlns:a16="http://schemas.microsoft.com/office/drawing/2014/main" id="{357D8F2B-DD44-DFC4-3228-EDED0B7BA972}"/>
              </a:ext>
              <a:ext uri="{C183D7F6-B498-43B3-948B-1728B52AA6E4}">
                <adec:decorative xmlns:adec="http://schemas.microsoft.com/office/drawing/2017/decorative" val="1"/>
              </a:ext>
            </a:extLst>
          </p:cNvPr>
          <p:cNvSpPr/>
          <p:nvPr/>
        </p:nvSpPr>
        <p:spPr>
          <a:xfrm>
            <a:off x="3360840" y="4085772"/>
            <a:ext cx="819275" cy="45247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2400" dirty="0">
                <a:solidFill>
                  <a:schemeClr val="accent1"/>
                </a:solidFill>
                <a:latin typeface="+mn-lt"/>
              </a:rPr>
              <a:t>Yes</a:t>
            </a:r>
          </a:p>
        </p:txBody>
      </p:sp>
      <p:sp>
        <p:nvSpPr>
          <p:cNvPr id="11" name="Rectangle 10">
            <a:extLst>
              <a:ext uri="{FF2B5EF4-FFF2-40B4-BE49-F238E27FC236}">
                <a16:creationId xmlns:a16="http://schemas.microsoft.com/office/drawing/2014/main" id="{0BC8CA99-8960-DD28-5183-63788D105F1E}"/>
              </a:ext>
              <a:ext uri="{C183D7F6-B498-43B3-948B-1728B52AA6E4}">
                <adec:decorative xmlns:adec="http://schemas.microsoft.com/office/drawing/2017/decorative" val="1"/>
              </a:ext>
            </a:extLst>
          </p:cNvPr>
          <p:cNvSpPr/>
          <p:nvPr/>
        </p:nvSpPr>
        <p:spPr>
          <a:xfrm>
            <a:off x="1517916" y="5058229"/>
            <a:ext cx="1588532" cy="45247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2400" dirty="0">
                <a:solidFill>
                  <a:schemeClr val="accent1"/>
                </a:solidFill>
                <a:latin typeface="+mn-lt"/>
              </a:rPr>
              <a:t>$1,285.40</a:t>
            </a:r>
          </a:p>
        </p:txBody>
      </p:sp>
      <p:sp>
        <p:nvSpPr>
          <p:cNvPr id="2" name="Slide Number Placeholder 1">
            <a:extLst>
              <a:ext uri="{FF2B5EF4-FFF2-40B4-BE49-F238E27FC236}">
                <a16:creationId xmlns:a16="http://schemas.microsoft.com/office/drawing/2014/main" id="{E4A1E038-883D-DDD1-75FE-4D58856A6238}"/>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9</a:t>
            </a:fld>
            <a:endParaRPr lang="en-AU" dirty="0"/>
          </a:p>
        </p:txBody>
      </p:sp>
    </p:spTree>
    <p:extLst>
      <p:ext uri="{BB962C8B-B14F-4D97-AF65-F5344CB8AC3E}">
        <p14:creationId xmlns:p14="http://schemas.microsoft.com/office/powerpoint/2010/main" val="1906813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1" id="{98D72BBF-9DFB-4703-A10A-3D04BF39C611}" vid="{E5DF0675-1073-40E7-AE87-3170FA1911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1152</Words>
  <Application>Microsoft Office PowerPoint</Application>
  <PresentationFormat>Widescreen</PresentationFormat>
  <Paragraphs>92</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Public Sans</vt:lpstr>
      <vt:lpstr>Arial</vt:lpstr>
      <vt:lpstr>Times New Roman</vt:lpstr>
      <vt:lpstr>NSWG Corporate</vt:lpstr>
      <vt:lpstr>Government payments</vt:lpstr>
      <vt:lpstr>Learning intentions and success criteria</vt:lpstr>
      <vt:lpstr>Activating prior knowledge</vt:lpstr>
      <vt:lpstr>Scenario</vt:lpstr>
      <vt:lpstr>Releasing responsibility</vt:lpstr>
      <vt:lpstr>Government payments (1)</vt:lpstr>
      <vt:lpstr>Government payments (2)</vt:lpstr>
      <vt:lpstr>Government payments (3)</vt:lpstr>
      <vt:lpstr>Government payments (4)</vt:lpstr>
      <vt:lpstr>References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payments</dc:title>
  <dc:subject/>
  <dc:creator>NSW Department of Education</dc:creator>
  <cp:keywords/>
  <dc:description/>
  <cp:lastModifiedBy/>
  <cp:revision>1</cp:revision>
  <dcterms:created xsi:type="dcterms:W3CDTF">2025-10-01T04:09:31Z</dcterms:created>
  <dcterms:modified xsi:type="dcterms:W3CDTF">2025-10-01T04:09:41Z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2025-10-01T04:09:41Z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18eb61b0-fdcf-4f17-995a-17e13064c7fb</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ies>
</file>