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3"/>
  </p:notesMasterIdLst>
  <p:handoutMasterIdLst>
    <p:handoutMasterId r:id="rId14"/>
  </p:handoutMasterIdLst>
  <p:sldIdLst>
    <p:sldId id="26505" r:id="rId2"/>
    <p:sldId id="26523" r:id="rId3"/>
    <p:sldId id="26525" r:id="rId4"/>
    <p:sldId id="26383" r:id="rId5"/>
    <p:sldId id="26506" r:id="rId6"/>
    <p:sldId id="26388" r:id="rId7"/>
    <p:sldId id="26508" r:id="rId8"/>
    <p:sldId id="26509" r:id="rId9"/>
    <p:sldId id="26512" r:id="rId10"/>
    <p:sldId id="360"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E7"/>
    <a:srgbClr val="E5F7FC"/>
    <a:srgbClr val="EDF9E0"/>
    <a:srgbClr val="B51458"/>
    <a:srgbClr val="00ACC2"/>
    <a:srgbClr val="64BB47"/>
    <a:srgbClr val="FFFFFF"/>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6A259-9472-4BD0-A8DC-EC453B6E52F9}" v="26" dt="2025-07-31T06:01:11.82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1" autoAdjust="0"/>
    <p:restoredTop sz="86395" autoAdjust="0"/>
  </p:normalViewPr>
  <p:slideViewPr>
    <p:cSldViewPr snapToGrid="0">
      <p:cViewPr varScale="1">
        <p:scale>
          <a:sx n="92" d="100"/>
          <a:sy n="92" d="100"/>
        </p:scale>
        <p:origin x="160" y="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D9A4A-1F55-A1F3-6216-3E745B7DD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FB108-148C-C74E-6DB5-303D82A19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885E3-AC04-A78A-5E84-D8DEBC5576D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173F9F0-1157-3BDE-ADC1-A0956272850A}"/>
              </a:ext>
            </a:extLst>
          </p:cNvPr>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86234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17158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Sole traders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F93E7315-14BF-F887-B636-EA56A5A215E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D4073-D9D0-147D-1A80-A8EDBE17CA1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743B8C-2187-7A39-C5E0-F3D34DDCC7BB}"/>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181968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A8CF-2F2C-16EF-C543-95C90E44E0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CB693D-8E84-8CDE-518E-3C6004F9FE33}"/>
              </a:ext>
            </a:extLst>
          </p:cNvPr>
          <p:cNvSpPr>
            <a:spLocks noGrp="1"/>
          </p:cNvSpPr>
          <p:nvPr>
            <p:ph type="title"/>
          </p:nvPr>
        </p:nvSpPr>
        <p:spPr/>
        <p:txBody>
          <a:bodyPr/>
          <a:lstStyle/>
          <a:p>
            <a:r>
              <a:rPr lang="en-AU" dirty="0"/>
              <a:t>Jim’s mowing business</a:t>
            </a:r>
          </a:p>
        </p:txBody>
      </p:sp>
      <p:sp>
        <p:nvSpPr>
          <p:cNvPr id="5" name="Text Placeholder 4">
            <a:extLst>
              <a:ext uri="{FF2B5EF4-FFF2-40B4-BE49-F238E27FC236}">
                <a16:creationId xmlns:a16="http://schemas.microsoft.com/office/drawing/2014/main" id="{A2C43108-14B4-89C2-D563-BF5028050DB1}"/>
              </a:ext>
            </a:extLst>
          </p:cNvPr>
          <p:cNvSpPr>
            <a:spLocks noGrp="1"/>
          </p:cNvSpPr>
          <p:nvPr>
            <p:ph type="body" sz="quarter" idx="18"/>
          </p:nvPr>
        </p:nvSpPr>
        <p:spPr/>
        <p:txBody>
          <a:bodyPr/>
          <a:lstStyle/>
          <a:p>
            <a:r>
              <a:rPr lang="en-AU" dirty="0"/>
              <a:t>Mini whiteboards</a:t>
            </a:r>
          </a:p>
        </p:txBody>
      </p:sp>
      <p:sp>
        <p:nvSpPr>
          <p:cNvPr id="4" name="Text Placeholder 3">
            <a:extLst>
              <a:ext uri="{FF2B5EF4-FFF2-40B4-BE49-F238E27FC236}">
                <a16:creationId xmlns:a16="http://schemas.microsoft.com/office/drawing/2014/main" id="{0BA60F7C-4CD7-530C-E41D-85EF6896431F}"/>
              </a:ext>
            </a:extLst>
          </p:cNvPr>
          <p:cNvSpPr>
            <a:spLocks noGrp="1"/>
          </p:cNvSpPr>
          <p:nvPr>
            <p:ph type="body" sz="quarter" idx="17"/>
          </p:nvPr>
        </p:nvSpPr>
        <p:spPr>
          <a:xfrm>
            <a:off x="1098838" y="1767016"/>
            <a:ext cx="9994324" cy="4286699"/>
          </a:xfrm>
          <a:prstGeom prst="roundRect">
            <a:avLst>
              <a:gd name="adj" fmla="val 4013"/>
            </a:avLst>
          </a:prstGeom>
          <a:ln>
            <a:solidFill>
              <a:schemeClr val="accent3"/>
            </a:solidFill>
          </a:ln>
        </p:spPr>
        <p:txBody>
          <a:bodyPr lIns="360000" tIns="72000" rIns="360000" bIns="180000" anchor="ctr" anchorCtr="1"/>
          <a:lstStyle/>
          <a:p>
            <a:pPr>
              <a:spcAft>
                <a:spcPts val="0"/>
              </a:spcAft>
            </a:pPr>
            <a:r>
              <a:rPr lang="en-AU" sz="2800" dirty="0"/>
              <a:t>Jim wants to start up a business mowing lawns. </a:t>
            </a:r>
            <a:br>
              <a:rPr lang="en-AU" sz="2800" dirty="0"/>
            </a:br>
            <a:r>
              <a:rPr lang="en-AU" sz="2800" dirty="0"/>
              <a:t>He owns a mower, whipper snipper and all the tools he needs. He knows he will have ongoing costs of purchasing fuel and servicing the mower which will amount to approximately $3.75 per lawn, and he plans to charge $50 per lawn.</a:t>
            </a:r>
          </a:p>
        </p:txBody>
      </p:sp>
    </p:spTree>
    <p:extLst>
      <p:ext uri="{BB962C8B-B14F-4D97-AF65-F5344CB8AC3E}">
        <p14:creationId xmlns:p14="http://schemas.microsoft.com/office/powerpoint/2010/main" val="157633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49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know how a sole trader earns their money.</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model linear relationships.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explain how a sole trader earns money.</a:t>
            </a:r>
          </a:p>
          <a:p>
            <a:pPr marL="342900" indent="-342900">
              <a:lnSpc>
                <a:spcPct val="150000"/>
              </a:lnSpc>
              <a:spcAft>
                <a:spcPts val="600"/>
              </a:spcAft>
              <a:buFont typeface="Arial"/>
              <a:buChar char="•"/>
            </a:pPr>
            <a:r>
              <a:rPr lang="en-AU" sz="2000" dirty="0">
                <a:cs typeface="Arial" panose="020B0604020202020204" pitchFamily="34" charset="0"/>
              </a:rPr>
              <a:t>I can write an equation to represent a worded problem.</a:t>
            </a:r>
          </a:p>
          <a:p>
            <a:pPr marL="342900" indent="-342900">
              <a:lnSpc>
                <a:spcPct val="150000"/>
              </a:lnSpc>
              <a:spcAft>
                <a:spcPts val="600"/>
              </a:spcAft>
              <a:buFont typeface="Arial"/>
              <a:buChar char="•"/>
            </a:pPr>
            <a:r>
              <a:rPr lang="en-AU" sz="2000" dirty="0">
                <a:cs typeface="Arial" panose="020B0604020202020204" pitchFamily="34" charset="0"/>
              </a:rPr>
              <a:t>I can create a spreadsheet model to represent the money earned as a sole trader.</a:t>
            </a:r>
          </a:p>
          <a:p>
            <a:pPr marL="342900" indent="-342900">
              <a:lnSpc>
                <a:spcPct val="150000"/>
              </a:lnSpc>
              <a:spcAft>
                <a:spcPts val="600"/>
              </a:spcAft>
              <a:buFont typeface="Arial"/>
              <a:buChar char="•"/>
            </a:pPr>
            <a:r>
              <a:rPr lang="en-AU" sz="2000" dirty="0">
                <a:cs typeface="Arial" panose="020B0604020202020204" pitchFamily="34" charset="0"/>
              </a:rPr>
              <a:t>I can calculate the earnings of a sole trader.</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168A4-6C44-0C6F-267A-92C46123477C}"/>
              </a:ext>
            </a:extLst>
          </p:cNvPr>
          <p:cNvSpPr>
            <a:spLocks noGrp="1"/>
          </p:cNvSpPr>
          <p:nvPr>
            <p:ph type="title"/>
          </p:nvPr>
        </p:nvSpPr>
        <p:spPr/>
        <p:txBody>
          <a:bodyPr/>
          <a:lstStyle/>
          <a:p>
            <a:r>
              <a:rPr lang="en-AU" dirty="0">
                <a:latin typeface="+mj-lt"/>
              </a:rPr>
              <a:t>KWL</a:t>
            </a:r>
          </a:p>
        </p:txBody>
      </p:sp>
      <p:sp>
        <p:nvSpPr>
          <p:cNvPr id="31" name="TextBox 30">
            <a:extLst>
              <a:ext uri="{FF2B5EF4-FFF2-40B4-BE49-F238E27FC236}">
                <a16:creationId xmlns:a16="http://schemas.microsoft.com/office/drawing/2014/main" id="{857EB577-9F47-5A60-7638-3298D1D7E3E5}"/>
              </a:ext>
            </a:extLst>
          </p:cNvPr>
          <p:cNvSpPr txBox="1"/>
          <p:nvPr/>
        </p:nvSpPr>
        <p:spPr>
          <a:xfrm>
            <a:off x="1919072" y="1318860"/>
            <a:ext cx="2692800" cy="1170000"/>
          </a:xfrm>
          <a:prstGeom prst="rect">
            <a:avLst/>
          </a:prstGeom>
          <a:noFill/>
          <a:ln w="76200">
            <a:solidFill>
              <a:srgbClr val="64BB47"/>
            </a:solidFill>
          </a:ln>
        </p:spPr>
        <p:txBody>
          <a:bodyPr wrap="square" anchor="ctr">
            <a:noAutofit/>
          </a:bodyPr>
          <a:lstStyle/>
          <a:p>
            <a:pPr marR="0" lvl="0" algn="ctr" defTabSz="914377" rtl="0" eaLnBrk="1" fontAlgn="auto" latinLnBrk="0" hangingPunct="1">
              <a:spcAft>
                <a:spcPts val="0"/>
              </a:spcAft>
              <a:buClrTx/>
              <a:buSzTx/>
              <a:buFontTx/>
              <a:buNone/>
              <a:tabLst/>
              <a:defRPr/>
            </a:pPr>
            <a:r>
              <a:rPr lang="en-AU" sz="4000" b="1" dirty="0">
                <a:solidFill>
                  <a:srgbClr val="427B2D"/>
                </a:solidFill>
                <a:latin typeface="+mj-lt"/>
                <a:cs typeface="Arial" panose="020B0604020202020204" pitchFamily="34" charset="0"/>
              </a:rPr>
              <a:t>K</a:t>
            </a:r>
          </a:p>
          <a:p>
            <a:pPr marR="0" lvl="0" algn="ctr" defTabSz="914377" rtl="0" eaLnBrk="1" fontAlgn="auto" latinLnBrk="0" hangingPunct="1">
              <a:spcAft>
                <a:spcPts val="0"/>
              </a:spcAft>
              <a:buClrTx/>
              <a:buSzTx/>
              <a:buFontTx/>
              <a:buNone/>
              <a:tabLst/>
              <a:defRPr/>
            </a:pPr>
            <a:r>
              <a:rPr lang="en-AU" sz="1600" dirty="0">
                <a:cs typeface="Arial" panose="020B0604020202020204" pitchFamily="34" charset="0"/>
              </a:rPr>
              <a:t>What do I know?</a:t>
            </a:r>
          </a:p>
        </p:txBody>
      </p:sp>
      <p:sp>
        <p:nvSpPr>
          <p:cNvPr id="34" name="TextBox 33">
            <a:extLst>
              <a:ext uri="{FF2B5EF4-FFF2-40B4-BE49-F238E27FC236}">
                <a16:creationId xmlns:a16="http://schemas.microsoft.com/office/drawing/2014/main" id="{D2F7C5A2-8491-DB11-23EB-9689B05229A4}"/>
              </a:ext>
            </a:extLst>
          </p:cNvPr>
          <p:cNvSpPr txBox="1"/>
          <p:nvPr/>
        </p:nvSpPr>
        <p:spPr>
          <a:xfrm>
            <a:off x="4749600" y="1318860"/>
            <a:ext cx="2692800" cy="1170000"/>
          </a:xfrm>
          <a:prstGeom prst="rect">
            <a:avLst/>
          </a:prstGeom>
          <a:noFill/>
          <a:ln w="76200">
            <a:solidFill>
              <a:srgbClr val="00ACC2"/>
            </a:solidFill>
          </a:ln>
        </p:spPr>
        <p:txBody>
          <a:bodyPr wrap="square" anchor="ctr">
            <a:noAutofit/>
          </a:bodyPr>
          <a:lstStyle/>
          <a:p>
            <a:pPr marR="0" lvl="0" algn="ctr" defTabSz="914377" rtl="0" eaLnBrk="1" fontAlgn="auto" latinLnBrk="0" hangingPunct="1">
              <a:spcAft>
                <a:spcPts val="0"/>
              </a:spcAft>
              <a:buClrTx/>
              <a:buSzTx/>
              <a:buFontTx/>
              <a:buNone/>
              <a:tabLst/>
              <a:defRPr/>
            </a:pPr>
            <a:r>
              <a:rPr lang="en-AU" sz="4000" b="1" dirty="0">
                <a:solidFill>
                  <a:srgbClr val="007A8A"/>
                </a:solidFill>
                <a:latin typeface="+mj-lt"/>
                <a:cs typeface="Arial" panose="020B0604020202020204" pitchFamily="34" charset="0"/>
              </a:rPr>
              <a:t>W</a:t>
            </a:r>
          </a:p>
          <a:p>
            <a:pPr marR="0" lvl="0" algn="ctr" defTabSz="914377" rtl="0" eaLnBrk="1" fontAlgn="auto" latinLnBrk="0" hangingPunct="1">
              <a:spcAft>
                <a:spcPts val="0"/>
              </a:spcAft>
              <a:buClrTx/>
              <a:buSzTx/>
              <a:buFontTx/>
              <a:buNone/>
              <a:tabLst/>
              <a:defRPr/>
            </a:pPr>
            <a:r>
              <a:rPr lang="en-AU" sz="1600" dirty="0">
                <a:cs typeface="Arial" panose="020B0604020202020204" pitchFamily="34" charset="0"/>
              </a:rPr>
              <a:t>What do I want to know?</a:t>
            </a:r>
          </a:p>
        </p:txBody>
      </p:sp>
      <p:sp>
        <p:nvSpPr>
          <p:cNvPr id="37" name="TextBox 36">
            <a:extLst>
              <a:ext uri="{FF2B5EF4-FFF2-40B4-BE49-F238E27FC236}">
                <a16:creationId xmlns:a16="http://schemas.microsoft.com/office/drawing/2014/main" id="{A6728759-5C40-23ED-F8D0-8216717A375D}"/>
              </a:ext>
            </a:extLst>
          </p:cNvPr>
          <p:cNvSpPr txBox="1"/>
          <p:nvPr/>
        </p:nvSpPr>
        <p:spPr>
          <a:xfrm>
            <a:off x="7580128" y="1318860"/>
            <a:ext cx="2692800" cy="1170000"/>
          </a:xfrm>
          <a:prstGeom prst="rect">
            <a:avLst/>
          </a:prstGeom>
          <a:noFill/>
          <a:ln w="76200">
            <a:solidFill>
              <a:srgbClr val="B51458"/>
            </a:solidFill>
          </a:ln>
        </p:spPr>
        <p:txBody>
          <a:bodyPr wrap="square" anchor="ctr">
            <a:noAutofit/>
          </a:bodyPr>
          <a:lstStyle/>
          <a:p>
            <a:pPr marR="0" lvl="0" algn="ctr" defTabSz="914377" rtl="0" eaLnBrk="1" fontAlgn="auto" latinLnBrk="0" hangingPunct="1">
              <a:spcAft>
                <a:spcPts val="0"/>
              </a:spcAft>
              <a:buClrTx/>
              <a:buSzTx/>
              <a:buFontTx/>
              <a:buNone/>
              <a:tabLst/>
              <a:defRPr/>
            </a:pPr>
            <a:r>
              <a:rPr lang="en-AU" sz="4000" b="1" dirty="0">
                <a:solidFill>
                  <a:srgbClr val="B51458"/>
                </a:solidFill>
                <a:latin typeface="+mj-lt"/>
                <a:cs typeface="Arial" panose="020B0604020202020204" pitchFamily="34" charset="0"/>
              </a:rPr>
              <a:t>L</a:t>
            </a:r>
          </a:p>
          <a:p>
            <a:pPr marR="0" lvl="0" algn="ctr" defTabSz="914377" rtl="0" eaLnBrk="1" fontAlgn="auto" latinLnBrk="0" hangingPunct="1">
              <a:spcAft>
                <a:spcPts val="0"/>
              </a:spcAft>
              <a:buClrTx/>
              <a:buSzTx/>
              <a:buFontTx/>
              <a:buNone/>
              <a:tabLst/>
              <a:defRPr/>
            </a:pPr>
            <a:r>
              <a:rPr lang="en-AU" sz="1600" dirty="0">
                <a:cs typeface="Arial" panose="020B0604020202020204" pitchFamily="34" charset="0"/>
              </a:rPr>
              <a:t>What have I learned?</a:t>
            </a:r>
          </a:p>
        </p:txBody>
      </p:sp>
      <p:grpSp>
        <p:nvGrpSpPr>
          <p:cNvPr id="11" name="Group 10">
            <a:extLst>
              <a:ext uri="{FF2B5EF4-FFF2-40B4-BE49-F238E27FC236}">
                <a16:creationId xmlns:a16="http://schemas.microsoft.com/office/drawing/2014/main" id="{6CC5D14B-BB1A-CAD0-3054-385867541EB1}"/>
              </a:ext>
              <a:ext uri="{C183D7F6-B498-43B3-948B-1728B52AA6E4}">
                <adec:decorative xmlns:adec="http://schemas.microsoft.com/office/drawing/2017/decorative" val="1"/>
              </a:ext>
            </a:extLst>
          </p:cNvPr>
          <p:cNvGrpSpPr/>
          <p:nvPr/>
        </p:nvGrpSpPr>
        <p:grpSpPr>
          <a:xfrm>
            <a:off x="1904828" y="2525931"/>
            <a:ext cx="8380682" cy="3509319"/>
            <a:chOff x="1904828" y="2525931"/>
            <a:chExt cx="8380682" cy="3509319"/>
          </a:xfrm>
        </p:grpSpPr>
        <p:sp>
          <p:nvSpPr>
            <p:cNvPr id="10" name="TextBox 9">
              <a:extLst>
                <a:ext uri="{FF2B5EF4-FFF2-40B4-BE49-F238E27FC236}">
                  <a16:creationId xmlns:a16="http://schemas.microsoft.com/office/drawing/2014/main" id="{26A6174A-1FF4-2ADA-6C75-63F0525A7289}"/>
                </a:ext>
              </a:extLst>
            </p:cNvPr>
            <p:cNvSpPr txBox="1"/>
            <p:nvPr/>
          </p:nvSpPr>
          <p:spPr>
            <a:xfrm>
              <a:off x="7564222" y="2525931"/>
              <a:ext cx="2721288" cy="3509319"/>
            </a:xfrm>
            <a:prstGeom prst="rect">
              <a:avLst/>
            </a:prstGeom>
            <a:solidFill>
              <a:srgbClr val="FBDBE7"/>
            </a:solidFill>
          </p:spPr>
          <p:txBody>
            <a:bodyPr wrap="square" lIns="180000" tIns="180000" rIns="180000" bIns="180000" rtlCol="0">
              <a:noAutofit/>
            </a:bodyPr>
            <a:lstStyle/>
            <a:p>
              <a:pPr marL="285750" indent="-285750" algn="l">
                <a:buFont typeface="Arial" panose="020B0604020202020204" pitchFamily="34" charset="0"/>
                <a:buChar char="•"/>
              </a:pPr>
              <a:endParaRPr lang="en-US" sz="1600" dirty="0"/>
            </a:p>
          </p:txBody>
        </p:sp>
        <p:sp>
          <p:nvSpPr>
            <p:cNvPr id="9" name="TextBox 8">
              <a:extLst>
                <a:ext uri="{FF2B5EF4-FFF2-40B4-BE49-F238E27FC236}">
                  <a16:creationId xmlns:a16="http://schemas.microsoft.com/office/drawing/2014/main" id="{09BE2677-0616-724C-C6BD-5C8DA9A98ADF}"/>
                </a:ext>
              </a:extLst>
            </p:cNvPr>
            <p:cNvSpPr txBox="1"/>
            <p:nvPr/>
          </p:nvSpPr>
          <p:spPr>
            <a:xfrm>
              <a:off x="4722168" y="2525931"/>
              <a:ext cx="2721288" cy="3509319"/>
            </a:xfrm>
            <a:prstGeom prst="rect">
              <a:avLst/>
            </a:prstGeom>
            <a:solidFill>
              <a:srgbClr val="E5F7FC"/>
            </a:solidFill>
          </p:spPr>
          <p:txBody>
            <a:bodyPr wrap="square" lIns="180000" tIns="180000" rIns="180000" bIns="180000" rtlCol="0">
              <a:noAutofit/>
            </a:bodyPr>
            <a:lstStyle/>
            <a:p>
              <a:pPr marL="285750" indent="-285750" algn="l">
                <a:buFont typeface="Arial" panose="020B0604020202020204" pitchFamily="34" charset="0"/>
                <a:buChar char="•"/>
              </a:pPr>
              <a:endParaRPr lang="en-US" sz="1600" dirty="0"/>
            </a:p>
          </p:txBody>
        </p:sp>
        <p:sp>
          <p:nvSpPr>
            <p:cNvPr id="8" name="TextBox 7">
              <a:extLst>
                <a:ext uri="{FF2B5EF4-FFF2-40B4-BE49-F238E27FC236}">
                  <a16:creationId xmlns:a16="http://schemas.microsoft.com/office/drawing/2014/main" id="{6EDAF458-FD60-1FB1-DB88-2301C2351639}"/>
                </a:ext>
              </a:extLst>
            </p:cNvPr>
            <p:cNvSpPr txBox="1"/>
            <p:nvPr/>
          </p:nvSpPr>
          <p:spPr>
            <a:xfrm>
              <a:off x="1904828" y="2525931"/>
              <a:ext cx="2721288" cy="3509319"/>
            </a:xfrm>
            <a:prstGeom prst="rect">
              <a:avLst/>
            </a:prstGeom>
            <a:solidFill>
              <a:srgbClr val="EDF9E0"/>
            </a:solidFill>
          </p:spPr>
          <p:txBody>
            <a:bodyPr wrap="square" lIns="180000" tIns="180000" rIns="180000" bIns="180000" rtlCol="0">
              <a:noAutofit/>
            </a:bodyPr>
            <a:lstStyle/>
            <a:p>
              <a:pPr marL="285750" indent="-285750" algn="l">
                <a:buFont typeface="Arial" panose="020B0604020202020204" pitchFamily="34" charset="0"/>
                <a:buChar char="•"/>
              </a:pPr>
              <a:endParaRPr lang="en-US" sz="1600" dirty="0"/>
            </a:p>
          </p:txBody>
        </p:sp>
      </p:grpSp>
      <p:sp>
        <p:nvSpPr>
          <p:cNvPr id="2" name="Slide Number Placeholder 1">
            <a:extLst>
              <a:ext uri="{FF2B5EF4-FFF2-40B4-BE49-F238E27FC236}">
                <a16:creationId xmlns:a16="http://schemas.microsoft.com/office/drawing/2014/main" id="{E1D1367C-FD4C-5770-80F3-171AC75B2B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1836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Sole traders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Example 1</a:t>
            </a:r>
          </a:p>
        </p:txBody>
      </p:sp>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6"/>
            <a:ext cx="11484000" cy="4567991"/>
          </a:xfrm>
        </p:spPr>
        <p:txBody>
          <a:bodyPr/>
          <a:lstStyle/>
          <a:p>
            <a:r>
              <a:rPr lang="en-AU" sz="1800" dirty="0"/>
              <a:t>A sole trader sells </a:t>
            </a:r>
            <a:r>
              <a:rPr lang="en-AU" sz="1800" b="1" dirty="0"/>
              <a:t>500 units </a:t>
            </a:r>
            <a:r>
              <a:rPr lang="en-AU" sz="1800" dirty="0"/>
              <a:t>of a product in </a:t>
            </a:r>
            <a:r>
              <a:rPr lang="en-AU" sz="1800" b="1" dirty="0"/>
              <a:t>a month</a:t>
            </a:r>
            <a:r>
              <a:rPr lang="en-AU" sz="1800" dirty="0"/>
              <a:t>. The </a:t>
            </a:r>
            <a:r>
              <a:rPr lang="en-AU" sz="1800" b="1" dirty="0"/>
              <a:t>price per unit sold is $30</a:t>
            </a:r>
            <a:r>
              <a:rPr lang="en-AU" sz="1800" dirty="0"/>
              <a:t>, and the </a:t>
            </a:r>
            <a:r>
              <a:rPr lang="en-AU" sz="1800" b="1" dirty="0"/>
              <a:t>cost to make a unit is $15</a:t>
            </a:r>
            <a:r>
              <a:rPr lang="en-AU" sz="1800" dirty="0"/>
              <a:t>. In addition to the cost to make the units, the sole trader has </a:t>
            </a:r>
            <a:r>
              <a:rPr lang="en-AU" sz="1800" b="1" dirty="0"/>
              <a:t>ongoing costs </a:t>
            </a:r>
            <a:r>
              <a:rPr lang="en-AU" sz="1800" dirty="0"/>
              <a:t>(rent, utilities, etc.) amounting to </a:t>
            </a:r>
            <a:r>
              <a:rPr lang="en-AU" sz="1800" b="1" dirty="0"/>
              <a:t>$4,000 for the month</a:t>
            </a:r>
            <a:r>
              <a:rPr lang="en-AU" sz="1800" dirty="0"/>
              <a:t>. How much would the sole trader earn for that month?</a:t>
            </a:r>
          </a:p>
          <a:p>
            <a:endParaRPr lang="en-AU" dirty="0">
              <a:latin typeface="+mn-lt"/>
            </a:endParaRPr>
          </a:p>
        </p:txBody>
      </p:sp>
      <mc:AlternateContent xmlns:mc="http://schemas.openxmlformats.org/markup-compatibility/2006" xmlns:a14="http://schemas.microsoft.com/office/drawing/2010/main">
        <mc:Choice Requires="a14">
          <p:graphicFrame>
            <p:nvGraphicFramePr>
              <p:cNvPr id="8" name="Table 7" descr="costs and income table">
                <a:extLst>
                  <a:ext uri="{FF2B5EF4-FFF2-40B4-BE49-F238E27FC236}">
                    <a16:creationId xmlns:a16="http://schemas.microsoft.com/office/drawing/2014/main" id="{9626C459-EC62-B73A-361B-846678FC86EF}"/>
                  </a:ext>
                </a:extLst>
              </p:cNvPr>
              <p:cNvGraphicFramePr>
                <a:graphicFrameLocks noGrp="1"/>
              </p:cNvGraphicFramePr>
              <p:nvPr>
                <p:extLst>
                  <p:ext uri="{D42A27DB-BD31-4B8C-83A1-F6EECF244321}">
                    <p14:modId xmlns:p14="http://schemas.microsoft.com/office/powerpoint/2010/main" val="1952973950"/>
                  </p:ext>
                </p:extLst>
              </p:nvPr>
            </p:nvGraphicFramePr>
            <p:xfrm>
              <a:off x="2086708" y="3060123"/>
              <a:ext cx="8128000" cy="164592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1802528254"/>
                        </a:ext>
                      </a:extLst>
                    </a:gridCol>
                    <a:gridCol w="4064000">
                      <a:extLst>
                        <a:ext uri="{9D8B030D-6E8A-4147-A177-3AD203B41FA5}">
                          <a16:colId xmlns:a16="http://schemas.microsoft.com/office/drawing/2014/main" val="1239482295"/>
                        </a:ext>
                      </a:extLst>
                    </a:gridCol>
                  </a:tblGrid>
                  <a:tr h="370840">
                    <a:tc>
                      <a:txBody>
                        <a:bodyPr/>
                        <a:lstStyle/>
                        <a:p>
                          <a:r>
                            <a:rPr lang="en-AU" dirty="0"/>
                            <a:t>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723796"/>
                      </a:ext>
                    </a:extLst>
                  </a:tr>
                  <a:tr h="370840">
                    <a:tc>
                      <a:txBody>
                        <a:bodyPr/>
                        <a:lstStyle/>
                        <a:p>
                          <a:pPr>
                            <a:lnSpc>
                              <a:spcPct val="15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15×500=$7500</m:t>
                                </m:r>
                              </m:oMath>
                            </m:oMathPara>
                          </a14:m>
                          <a:endParaRPr lang="en-AU" b="0" dirty="0"/>
                        </a:p>
                        <a:p>
                          <a:pPr>
                            <a:lnSpc>
                              <a:spcPct val="15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7500+4000=$11 500</m:t>
                                </m:r>
                              </m:oMath>
                            </m:oMathPara>
                          </a14:m>
                          <a:endParaRPr lang="en-AU" b="0" dirty="0"/>
                        </a:p>
                        <a:p>
                          <a:pPr marL="0" marR="0" lvl="0" indent="0" algn="l" defTabSz="914377" rtl="0" eaLnBrk="1" fontAlgn="auto" latinLnBrk="0" hangingPunct="1">
                            <a:lnSpc>
                              <a:spcPct val="150000"/>
                            </a:lnSpc>
                            <a:spcBef>
                              <a:spcPts val="0"/>
                            </a:spcBef>
                            <a:spcAft>
                              <a:spcPts val="0"/>
                            </a:spcAft>
                            <a:buClrTx/>
                            <a:buSzTx/>
                            <a:buFontTx/>
                            <a:buNone/>
                            <a:tabLst/>
                            <a:defRPr/>
                          </a:pPr>
                          <a:r>
                            <a:rPr lang="en-AU" dirty="0"/>
                            <a:t>Total costs are </a:t>
                          </a:r>
                          <a14:m>
                            <m:oMath xmlns:m="http://schemas.openxmlformats.org/officeDocument/2006/math">
                              <m:r>
                                <a:rPr lang="en-AU" b="0" i="1" smtClean="0">
                                  <a:latin typeface="Cambria Math" panose="02040503050406030204" pitchFamily="18" charset="0"/>
                                </a:rPr>
                                <m:t>$11 500</m:t>
                              </m:r>
                            </m:oMath>
                          </a14:m>
                          <a:endParaRPr lang="en-AU"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30×500=$15 000</m:t>
                                </m:r>
                              </m:oMath>
                            </m:oMathPara>
                          </a14:m>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0012419"/>
                      </a:ext>
                    </a:extLst>
                  </a:tr>
                </a:tbl>
              </a:graphicData>
            </a:graphic>
          </p:graphicFrame>
        </mc:Choice>
        <mc:Fallback xmlns="">
          <p:graphicFrame>
            <p:nvGraphicFramePr>
              <p:cNvPr id="8" name="Table 7" descr="costs and income table">
                <a:extLst>
                  <a:ext uri="{FF2B5EF4-FFF2-40B4-BE49-F238E27FC236}">
                    <a16:creationId xmlns:a16="http://schemas.microsoft.com/office/drawing/2014/main" id="{9626C459-EC62-B73A-361B-846678FC86EF}"/>
                  </a:ext>
                </a:extLst>
              </p:cNvPr>
              <p:cNvGraphicFramePr>
                <a:graphicFrameLocks noGrp="1"/>
              </p:cNvGraphicFramePr>
              <p:nvPr>
                <p:extLst>
                  <p:ext uri="{D42A27DB-BD31-4B8C-83A1-F6EECF244321}">
                    <p14:modId xmlns:p14="http://schemas.microsoft.com/office/powerpoint/2010/main" val="1952973950"/>
                  </p:ext>
                </p:extLst>
              </p:nvPr>
            </p:nvGraphicFramePr>
            <p:xfrm>
              <a:off x="2086708" y="3060123"/>
              <a:ext cx="8128000" cy="164592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1802528254"/>
                        </a:ext>
                      </a:extLst>
                    </a:gridCol>
                    <a:gridCol w="4064000">
                      <a:extLst>
                        <a:ext uri="{9D8B030D-6E8A-4147-A177-3AD203B41FA5}">
                          <a16:colId xmlns:a16="http://schemas.microsoft.com/office/drawing/2014/main" val="1239482295"/>
                        </a:ext>
                      </a:extLst>
                    </a:gridCol>
                  </a:tblGrid>
                  <a:tr h="370840">
                    <a:tc>
                      <a:txBody>
                        <a:bodyPr/>
                        <a:lstStyle/>
                        <a:p>
                          <a:r>
                            <a:rPr lang="en-AU" dirty="0"/>
                            <a:t>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723796"/>
                      </a:ext>
                    </a:extLst>
                  </a:tr>
                  <a:tr h="1275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50" t="-31429" r="-100300" b="-809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150" t="-31429" r="-300" b="-8095"/>
                          </a:stretch>
                        </a:blipFill>
                      </a:tcPr>
                    </a:tc>
                    <a:extLst>
                      <a:ext uri="{0D108BD9-81ED-4DB2-BD59-A6C34878D82A}">
                        <a16:rowId xmlns:a16="http://schemas.microsoft.com/office/drawing/2014/main" val="3870012419"/>
                      </a:ext>
                    </a:extLst>
                  </a:tr>
                </a:tbl>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C6C859C-1F1D-F0CF-CC79-78CF826FA3E0}"/>
                  </a:ext>
                </a:extLst>
              </p:cNvPr>
              <p:cNvSpPr txBox="1"/>
              <p:nvPr/>
            </p:nvSpPr>
            <p:spPr>
              <a:xfrm>
                <a:off x="2329712" y="4844105"/>
                <a:ext cx="3023826" cy="1354912"/>
              </a:xfrm>
              <a:prstGeom prst="rect">
                <a:avLst/>
              </a:prstGeom>
              <a:noFill/>
            </p:spPr>
            <p:txBody>
              <a:bodyPr wrap="square" lIns="0" tIns="0" rIns="0" bIns="0" rtlCol="0">
                <a:noAutofit/>
              </a:bodyPr>
              <a:lstStyle/>
              <a:p>
                <a:pPr algn="l">
                  <a:lnSpc>
                    <a:spcPct val="150000"/>
                  </a:lnSpc>
                </a:pPr>
                <a:r>
                  <a:rPr lang="en-AU" sz="1800" dirty="0"/>
                  <a:t>Profit = income – costs</a:t>
                </a:r>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=15 000−11 500</m:t>
                      </m:r>
                    </m:oMath>
                    <m:oMath xmlns:m="http://schemas.openxmlformats.org/officeDocument/2006/math">
                      <m:r>
                        <a:rPr lang="en-AU" sz="1800" b="0" i="1" smtClean="0">
                          <a:latin typeface="Cambria Math" panose="02040503050406030204" pitchFamily="18" charset="0"/>
                        </a:rPr>
                        <m:t>=$3 500</m:t>
                      </m:r>
                    </m:oMath>
                  </m:oMathPara>
                </a14:m>
                <a:endParaRPr lang="en-AU" sz="1800" b="0" dirty="0"/>
              </a:p>
            </p:txBody>
          </p:sp>
        </mc:Choice>
        <mc:Fallback xmlns="">
          <p:sp>
            <p:nvSpPr>
              <p:cNvPr id="9" name="TextBox 8">
                <a:extLst>
                  <a:ext uri="{FF2B5EF4-FFF2-40B4-BE49-F238E27FC236}">
                    <a16:creationId xmlns:a16="http://schemas.microsoft.com/office/drawing/2014/main" id="{6C6C859C-1F1D-F0CF-CC79-78CF826FA3E0}"/>
                  </a:ext>
                </a:extLst>
              </p:cNvPr>
              <p:cNvSpPr txBox="1">
                <a:spLocks noRot="1" noChangeAspect="1" noMove="1" noResize="1" noEditPoints="1" noAdjustHandles="1" noChangeArrowheads="1" noChangeShapeType="1" noTextEdit="1"/>
              </p:cNvSpPr>
              <p:nvPr/>
            </p:nvSpPr>
            <p:spPr>
              <a:xfrm>
                <a:off x="2329712" y="4844105"/>
                <a:ext cx="3023826" cy="1354912"/>
              </a:xfrm>
              <a:prstGeom prst="rect">
                <a:avLst/>
              </a:prstGeom>
              <a:blipFill>
                <a:blip r:embed="rId5"/>
                <a:stretch>
                  <a:fillRect l="-46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5B96C3-8CBE-893C-986F-ADA50C5BA71A}"/>
                  </a:ext>
                </a:extLst>
              </p:cNvPr>
              <p:cNvSpPr txBox="1"/>
              <p:nvPr/>
            </p:nvSpPr>
            <p:spPr>
              <a:xfrm>
                <a:off x="2196123" y="6134952"/>
                <a:ext cx="6096000" cy="456535"/>
              </a:xfrm>
              <a:prstGeom prst="rect">
                <a:avLst/>
              </a:prstGeom>
              <a:noFill/>
            </p:spPr>
            <p:txBody>
              <a:bodyPr wrap="square">
                <a:spAutoFit/>
              </a:bodyPr>
              <a:lstStyle/>
              <a:p>
                <a:pPr algn="l">
                  <a:lnSpc>
                    <a:spcPct val="150000"/>
                  </a:lnSpc>
                </a:pPr>
                <a:r>
                  <a:rPr lang="en-AU" sz="1800" dirty="0"/>
                  <a:t>Total earnings for the month is $</a:t>
                </a:r>
                <a14:m>
                  <m:oMath xmlns:m="http://schemas.openxmlformats.org/officeDocument/2006/math">
                    <m:r>
                      <a:rPr lang="en-AU" sz="1800" i="1" dirty="0" smtClean="0">
                        <a:latin typeface="Cambria Math" panose="02040503050406030204" pitchFamily="18" charset="0"/>
                      </a:rPr>
                      <m:t>3 500</m:t>
                    </m:r>
                  </m:oMath>
                </a14:m>
                <a:endParaRPr lang="en-AU" sz="1800" dirty="0"/>
              </a:p>
            </p:txBody>
          </p:sp>
        </mc:Choice>
        <mc:Fallback xmlns="">
          <p:sp>
            <p:nvSpPr>
              <p:cNvPr id="6" name="TextBox 5">
                <a:extLst>
                  <a:ext uri="{FF2B5EF4-FFF2-40B4-BE49-F238E27FC236}">
                    <a16:creationId xmlns:a16="http://schemas.microsoft.com/office/drawing/2014/main" id="{015B96C3-8CBE-893C-986F-ADA50C5BA71A}"/>
                  </a:ext>
                </a:extLst>
              </p:cNvPr>
              <p:cNvSpPr txBox="1">
                <a:spLocks noRot="1" noChangeAspect="1" noMove="1" noResize="1" noEditPoints="1" noAdjustHandles="1" noChangeArrowheads="1" noChangeShapeType="1" noTextEdit="1"/>
              </p:cNvSpPr>
              <p:nvPr/>
            </p:nvSpPr>
            <p:spPr>
              <a:xfrm>
                <a:off x="2196123" y="6134952"/>
                <a:ext cx="6096000" cy="456535"/>
              </a:xfrm>
              <a:prstGeom prst="rect">
                <a:avLst/>
              </a:prstGeom>
              <a:blipFill>
                <a:blip r:embed="rId6"/>
                <a:stretch>
                  <a:fillRect l="-800" b="-21333"/>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EE523606-14D2-12B3-E49F-B5908544151D}"/>
              </a:ext>
            </a:extLst>
          </p:cNvPr>
          <p:cNvSpPr/>
          <p:nvPr/>
        </p:nvSpPr>
        <p:spPr>
          <a:xfrm>
            <a:off x="62288" y="3883083"/>
            <a:ext cx="1969712" cy="893618"/>
          </a:xfrm>
          <a:prstGeom prst="wedgeRoundRectCallout">
            <a:avLst>
              <a:gd name="adj1" fmla="val 104566"/>
              <a:gd name="adj2" fmla="val -670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did we multiply these numbers?</a:t>
            </a:r>
          </a:p>
        </p:txBody>
      </p:sp>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8686996" y="4648892"/>
            <a:ext cx="3231377" cy="852055"/>
          </a:xfrm>
          <a:prstGeom prst="wedgeRoundRectCallout">
            <a:avLst>
              <a:gd name="adj1" fmla="val -45284"/>
              <a:gd name="adj2" fmla="val -1473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can we tell what is a cost and what is an income?</a:t>
            </a:r>
          </a:p>
        </p:txBody>
      </p:sp>
      <p:sp>
        <p:nvSpPr>
          <p:cNvPr id="11" name="Speech Bubble: Rectangle with Corners Rounded 10">
            <a:extLst>
              <a:ext uri="{FF2B5EF4-FFF2-40B4-BE49-F238E27FC236}">
                <a16:creationId xmlns:a16="http://schemas.microsoft.com/office/drawing/2014/main" id="{A4A215B7-F348-FCD2-55B9-8F911069BF0C}"/>
              </a:ext>
            </a:extLst>
          </p:cNvPr>
          <p:cNvSpPr/>
          <p:nvPr/>
        </p:nvSpPr>
        <p:spPr>
          <a:xfrm>
            <a:off x="62288" y="5166069"/>
            <a:ext cx="1969712" cy="1528144"/>
          </a:xfrm>
          <a:prstGeom prst="wedgeRoundRectCallout">
            <a:avLst>
              <a:gd name="adj1" fmla="val 64734"/>
              <a:gd name="adj2" fmla="val -223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Explain how this finds the earnings for the sole trader.</a:t>
            </a:r>
          </a:p>
        </p:txBody>
      </p:sp>
      <p:sp>
        <p:nvSpPr>
          <p:cNvPr id="5" name="Speech Bubble: Rectangle with Corners Rounded 4">
            <a:extLst>
              <a:ext uri="{FF2B5EF4-FFF2-40B4-BE49-F238E27FC236}">
                <a16:creationId xmlns:a16="http://schemas.microsoft.com/office/drawing/2014/main" id="{63009682-A239-058F-7172-2F467ABFF0E9}"/>
              </a:ext>
            </a:extLst>
          </p:cNvPr>
          <p:cNvSpPr/>
          <p:nvPr/>
        </p:nvSpPr>
        <p:spPr>
          <a:xfrm>
            <a:off x="6763708" y="5906188"/>
            <a:ext cx="3652253" cy="685299"/>
          </a:xfrm>
          <a:prstGeom prst="wedgeRoundRectCallout">
            <a:avLst>
              <a:gd name="adj1" fmla="val -67393"/>
              <a:gd name="adj2" fmla="val 2761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else could you calculate the earnings of the sole trader?</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1"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Sole traders (2)</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r>
              <a:rPr lang="en-AU" sz="1800" dirty="0"/>
              <a:t>A sole trader sells 50 units of a product each week. Each unit is sold for $20, and the production cost per unit is $8. The sole trader also has weekly expenses (such as rent, utilities, etc.) totalling $500. What is the sole trader’s earnings for one week?</a:t>
            </a:r>
          </a:p>
        </p:txBody>
      </p:sp>
      <mc:AlternateContent xmlns:mc="http://schemas.openxmlformats.org/markup-compatibility/2006" xmlns:a14="http://schemas.microsoft.com/office/drawing/2010/main">
        <mc:Choice Requires="a14">
          <p:graphicFrame>
            <p:nvGraphicFramePr>
              <p:cNvPr id="6" name="Table 5" descr="costs and income table">
                <a:extLst>
                  <a:ext uri="{FF2B5EF4-FFF2-40B4-BE49-F238E27FC236}">
                    <a16:creationId xmlns:a16="http://schemas.microsoft.com/office/drawing/2014/main" id="{37FF83DF-5506-44AB-3F6D-2D8D5E7F1C98}"/>
                  </a:ext>
                </a:extLst>
              </p:cNvPr>
              <p:cNvGraphicFramePr>
                <a:graphicFrameLocks noGrp="1"/>
              </p:cNvGraphicFramePr>
              <p:nvPr>
                <p:extLst>
                  <p:ext uri="{D42A27DB-BD31-4B8C-83A1-F6EECF244321}">
                    <p14:modId xmlns:p14="http://schemas.microsoft.com/office/powerpoint/2010/main" val="1814600291"/>
                  </p:ext>
                </p:extLst>
              </p:nvPr>
            </p:nvGraphicFramePr>
            <p:xfrm>
              <a:off x="2032000" y="3073162"/>
              <a:ext cx="8128000" cy="164592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1802528254"/>
                        </a:ext>
                      </a:extLst>
                    </a:gridCol>
                    <a:gridCol w="4064000">
                      <a:extLst>
                        <a:ext uri="{9D8B030D-6E8A-4147-A177-3AD203B41FA5}">
                          <a16:colId xmlns:a16="http://schemas.microsoft.com/office/drawing/2014/main" val="1239482295"/>
                        </a:ext>
                      </a:extLst>
                    </a:gridCol>
                  </a:tblGrid>
                  <a:tr h="370840">
                    <a:tc>
                      <a:txBody>
                        <a:bodyPr/>
                        <a:lstStyle/>
                        <a:p>
                          <a:r>
                            <a:rPr lang="en-AU" dirty="0"/>
                            <a:t>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Income</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723796"/>
                      </a:ext>
                    </a:extLst>
                  </a:tr>
                  <a:tr h="370840">
                    <a:tc>
                      <a:txBody>
                        <a:bodyPr/>
                        <a:lstStyle/>
                        <a:p>
                          <a:pPr>
                            <a:lnSpc>
                              <a:spcPct val="15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8×50=$400</m:t>
                                </m:r>
                              </m:oMath>
                            </m:oMathPara>
                          </a14:m>
                          <a:endParaRPr lang="en-AU" b="0" dirty="0"/>
                        </a:p>
                        <a:p>
                          <a:pPr>
                            <a:lnSpc>
                              <a:spcPct val="15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400+500=$</m:t>
                                </m:r>
                                <m:r>
                                  <a:rPr lang="en-AU" b="0" i="0" smtClean="0">
                                    <a:latin typeface="Cambria Math" panose="02040503050406030204" pitchFamily="18" charset="0"/>
                                  </a:rPr>
                                  <m:t>900</m:t>
                                </m:r>
                              </m:oMath>
                            </m:oMathPara>
                          </a14:m>
                          <a:endParaRPr lang="en-AU" b="0" dirty="0"/>
                        </a:p>
                        <a:p>
                          <a:pPr marL="0" marR="0" lvl="0" indent="0" algn="l" defTabSz="914377" rtl="0" eaLnBrk="1" fontAlgn="auto" latinLnBrk="0" hangingPunct="1">
                            <a:lnSpc>
                              <a:spcPct val="150000"/>
                            </a:lnSpc>
                            <a:spcBef>
                              <a:spcPts val="0"/>
                            </a:spcBef>
                            <a:spcAft>
                              <a:spcPts val="0"/>
                            </a:spcAft>
                            <a:buClrTx/>
                            <a:buSzTx/>
                            <a:buFontTx/>
                            <a:buNone/>
                            <a:tabLst/>
                            <a:defRPr/>
                          </a:pPr>
                          <a:r>
                            <a:rPr lang="en-AU" dirty="0"/>
                            <a:t>Total costs are </a:t>
                          </a:r>
                          <a14:m>
                            <m:oMath xmlns:m="http://schemas.openxmlformats.org/officeDocument/2006/math">
                              <m:r>
                                <a:rPr lang="en-AU" b="0" i="1" smtClean="0">
                                  <a:latin typeface="Cambria Math" panose="02040503050406030204" pitchFamily="18" charset="0"/>
                                </a:rPr>
                                <m:t>$900</m:t>
                              </m:r>
                            </m:oMath>
                          </a14:m>
                          <a:endParaRPr lang="en-AU"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20×50=$1000</m:t>
                                </m:r>
                              </m:oMath>
                            </m:oMathPara>
                          </a14:m>
                          <a:endParaRPr lang="en-AU"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0012419"/>
                      </a:ext>
                    </a:extLst>
                  </a:tr>
                </a:tbl>
              </a:graphicData>
            </a:graphic>
          </p:graphicFrame>
        </mc:Choice>
        <mc:Fallback xmlns="">
          <p:graphicFrame>
            <p:nvGraphicFramePr>
              <p:cNvPr id="6" name="Table 5" descr="costs and income table">
                <a:extLst>
                  <a:ext uri="{FF2B5EF4-FFF2-40B4-BE49-F238E27FC236}">
                    <a16:creationId xmlns:a16="http://schemas.microsoft.com/office/drawing/2014/main" id="{37FF83DF-5506-44AB-3F6D-2D8D5E7F1C98}"/>
                  </a:ext>
                </a:extLst>
              </p:cNvPr>
              <p:cNvGraphicFramePr>
                <a:graphicFrameLocks noGrp="1"/>
              </p:cNvGraphicFramePr>
              <p:nvPr>
                <p:extLst>
                  <p:ext uri="{D42A27DB-BD31-4B8C-83A1-F6EECF244321}">
                    <p14:modId xmlns:p14="http://schemas.microsoft.com/office/powerpoint/2010/main" val="1814600291"/>
                  </p:ext>
                </p:extLst>
              </p:nvPr>
            </p:nvGraphicFramePr>
            <p:xfrm>
              <a:off x="2032000" y="3073162"/>
              <a:ext cx="8128000" cy="164592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1802528254"/>
                        </a:ext>
                      </a:extLst>
                    </a:gridCol>
                    <a:gridCol w="4064000">
                      <a:extLst>
                        <a:ext uri="{9D8B030D-6E8A-4147-A177-3AD203B41FA5}">
                          <a16:colId xmlns:a16="http://schemas.microsoft.com/office/drawing/2014/main" val="1239482295"/>
                        </a:ext>
                      </a:extLst>
                    </a:gridCol>
                  </a:tblGrid>
                  <a:tr h="370840">
                    <a:tc>
                      <a:txBody>
                        <a:bodyPr/>
                        <a:lstStyle/>
                        <a:p>
                          <a:r>
                            <a:rPr lang="en-AU" dirty="0"/>
                            <a:t>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t>Income</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723796"/>
                      </a:ext>
                    </a:extLst>
                  </a:tr>
                  <a:tr h="1275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0" t="-31429" r="-100300" b="-761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50" t="-31429" r="-300" b="-7619"/>
                          </a:stretch>
                        </a:blipFill>
                      </a:tcPr>
                    </a:tc>
                    <a:extLst>
                      <a:ext uri="{0D108BD9-81ED-4DB2-BD59-A6C34878D82A}">
                        <a16:rowId xmlns:a16="http://schemas.microsoft.com/office/drawing/2014/main" val="3870012419"/>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A8A119B-7F8D-0491-79E2-B0B1C9971779}"/>
                  </a:ext>
                </a:extLst>
              </p:cNvPr>
              <p:cNvSpPr txBox="1"/>
              <p:nvPr/>
            </p:nvSpPr>
            <p:spPr>
              <a:xfrm>
                <a:off x="2147147" y="4933757"/>
                <a:ext cx="7859875" cy="1762243"/>
              </a:xfrm>
              <a:prstGeom prst="rect">
                <a:avLst/>
              </a:prstGeom>
              <a:noFill/>
            </p:spPr>
            <p:txBody>
              <a:bodyPr wrap="square" lIns="0" tIns="0" rIns="0" bIns="0" rtlCol="0">
                <a:noAutofit/>
              </a:bodyPr>
              <a:lstStyle/>
              <a:p>
                <a:pPr algn="l">
                  <a:lnSpc>
                    <a:spcPct val="150000"/>
                  </a:lnSpc>
                </a:pPr>
                <a:r>
                  <a:rPr lang="en-AU" sz="1800" dirty="0"/>
                  <a:t>Profit = income – costs</a:t>
                </a:r>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a:rPr lang="en-AU" sz="1800" i="1">
                          <a:latin typeface="Cambria Math" panose="02040503050406030204" pitchFamily="18" charset="0"/>
                        </a:rPr>
                        <m:t>1</m:t>
                      </m:r>
                      <m:r>
                        <a:rPr lang="en-AU" sz="1800" b="0" i="1" smtClean="0">
                          <a:latin typeface="Cambria Math" panose="02040503050406030204" pitchFamily="18" charset="0"/>
                        </a:rPr>
                        <m:t>000−900</m:t>
                      </m:r>
                    </m:oMath>
                    <m:oMath xmlns:m="http://schemas.openxmlformats.org/officeDocument/2006/math">
                      <m:r>
                        <a:rPr lang="en-AU" sz="1800" b="0" i="1" smtClean="0">
                          <a:latin typeface="Cambria Math" panose="02040503050406030204" pitchFamily="18" charset="0"/>
                        </a:rPr>
                        <m:t>=$100</m:t>
                      </m:r>
                    </m:oMath>
                  </m:oMathPara>
                </a14:m>
                <a:endParaRPr lang="en-AU" sz="1800" b="0" dirty="0"/>
              </a:p>
              <a:p>
                <a:pPr algn="l">
                  <a:lnSpc>
                    <a:spcPct val="150000"/>
                  </a:lnSpc>
                </a:pPr>
                <a:r>
                  <a:rPr lang="en-AU" sz="1800" dirty="0"/>
                  <a:t>Total earnings for the week is </a:t>
                </a:r>
                <a:r>
                  <a:rPr lang="en-AU" sz="1800" i="0" dirty="0">
                    <a:latin typeface="+mj-lt"/>
                  </a:rPr>
                  <a:t>$</a:t>
                </a:r>
                <a14:m>
                  <m:oMath xmlns:m="http://schemas.openxmlformats.org/officeDocument/2006/math">
                    <m:r>
                      <a:rPr lang="en-AU" sz="1800" i="1" dirty="0" smtClean="0">
                        <a:latin typeface="Cambria Math" panose="02040503050406030204" pitchFamily="18" charset="0"/>
                      </a:rPr>
                      <m:t>100</m:t>
                    </m:r>
                  </m:oMath>
                </a14:m>
                <a:endParaRPr lang="en-AU" sz="1800" dirty="0"/>
              </a:p>
            </p:txBody>
          </p:sp>
        </mc:Choice>
        <mc:Fallback xmlns="">
          <p:sp>
            <p:nvSpPr>
              <p:cNvPr id="7" name="TextBox 6">
                <a:extLst>
                  <a:ext uri="{FF2B5EF4-FFF2-40B4-BE49-F238E27FC236}">
                    <a16:creationId xmlns:a16="http://schemas.microsoft.com/office/drawing/2014/main" id="{2A8A119B-7F8D-0491-79E2-B0B1C9971779}"/>
                  </a:ext>
                </a:extLst>
              </p:cNvPr>
              <p:cNvSpPr txBox="1">
                <a:spLocks noRot="1" noChangeAspect="1" noMove="1" noResize="1" noEditPoints="1" noAdjustHandles="1" noChangeArrowheads="1" noChangeShapeType="1" noTextEdit="1"/>
              </p:cNvSpPr>
              <p:nvPr/>
            </p:nvSpPr>
            <p:spPr>
              <a:xfrm>
                <a:off x="2147147" y="4933757"/>
                <a:ext cx="7859875" cy="1762243"/>
              </a:xfrm>
              <a:prstGeom prst="rect">
                <a:avLst/>
              </a:prstGeom>
              <a:blipFill>
                <a:blip r:embed="rId3"/>
                <a:stretch>
                  <a:fillRect l="-177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0F6D0F9-D40E-44C5-B6D5-B221C6CB2297}">
  <we:reference id="4b785c87-866c-4bad-85d8-5d1ae467ac9a" version="3.18.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0</TotalTime>
  <Words>1056</Words>
  <Application>Microsoft Office PowerPoint</Application>
  <PresentationFormat>Widescreen</PresentationFormat>
  <Paragraphs>89</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Public Sans</vt:lpstr>
      <vt:lpstr>Arial</vt:lpstr>
      <vt:lpstr>Cambria Math</vt:lpstr>
      <vt:lpstr>Times New Roman</vt:lpstr>
      <vt:lpstr>NSWG Corporate</vt:lpstr>
      <vt:lpstr>Sole traders</vt:lpstr>
      <vt:lpstr>Activating prior knowledge</vt:lpstr>
      <vt:lpstr>Jim’s mowing business</vt:lpstr>
      <vt:lpstr>Learning intentions and success criteria</vt:lpstr>
      <vt:lpstr>Connecting learning</vt:lpstr>
      <vt:lpstr>KWL</vt:lpstr>
      <vt:lpstr>Releasing responsibility</vt:lpstr>
      <vt:lpstr>Sole traders (1)</vt:lpstr>
      <vt:lpstr>Sole traders (2)</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Sole traders</dc:title>
  <dc:subject/>
  <dc:creator>NSW Department of Education</dc:creator>
  <cp:keywords/>
  <dc:description/>
  <cp:lastModifiedBy/>
  <cp:revision>1</cp:revision>
  <dcterms:created xsi:type="dcterms:W3CDTF">2025-10-01T04:08:51Z</dcterms:created>
  <dcterms:modified xsi:type="dcterms:W3CDTF">2025-10-01T04:08:59Z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2025-10-01T04:08:59Z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9ef48c60-df78-45fb-bb5e-0e6b4c2d5012</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