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1"/>
  </p:notesMasterIdLst>
  <p:handoutMasterIdLst>
    <p:handoutMasterId r:id="rId22"/>
  </p:handoutMasterIdLst>
  <p:sldIdLst>
    <p:sldId id="26505" r:id="rId2"/>
    <p:sldId id="26383" r:id="rId3"/>
    <p:sldId id="271" r:id="rId4"/>
    <p:sldId id="289" r:id="rId5"/>
    <p:sldId id="26530" r:id="rId6"/>
    <p:sldId id="26506" r:id="rId7"/>
    <p:sldId id="26507" r:id="rId8"/>
    <p:sldId id="26524" r:id="rId9"/>
    <p:sldId id="26508" r:id="rId10"/>
    <p:sldId id="26529" r:id="rId11"/>
    <p:sldId id="26512" r:id="rId12"/>
    <p:sldId id="26510" r:id="rId13"/>
    <p:sldId id="26522" r:id="rId14"/>
    <p:sldId id="26525" r:id="rId15"/>
    <p:sldId id="26511" r:id="rId16"/>
    <p:sldId id="26527" r:id="rId17"/>
    <p:sldId id="26528" r:id="rId18"/>
    <p:sldId id="360" r:id="rId19"/>
    <p:sldId id="361" r:id="rId20"/>
  </p:sldIdLst>
  <p:sldSz cx="12192000" cy="6858000"/>
  <p:notesSz cx="6805613" cy="9939338"/>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E2EF"/>
    <a:srgbClr val="00ACC2"/>
    <a:srgbClr val="B51458"/>
    <a:srgbClr val="64BB47"/>
    <a:srgbClr val="E5F7FC"/>
    <a:srgbClr val="FBDBE7"/>
    <a:srgbClr val="FFFFFF"/>
    <a:srgbClr val="EDF9E0"/>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3" autoAdjust="0"/>
    <p:restoredTop sz="86468" autoAdjust="0"/>
  </p:normalViewPr>
  <p:slideViewPr>
    <p:cSldViewPr snapToGrid="0">
      <p:cViewPr varScale="1">
        <p:scale>
          <a:sx n="92" d="100"/>
          <a:sy n="92" d="100"/>
        </p:scale>
        <p:origin x="616"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dirty="0"/>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C0942-2B88-4BC1-9FDF-D84A6C13D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75CE5-5E6C-5640-14B4-1AB656968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BD7BD-1266-D29F-6F2E-F80B1404474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ABC3851-361C-02DE-ACB6-8716DCB1C1CC}"/>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8663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0FEC-FB0C-564C-CB2E-8374637C0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47EEF-7D2C-E78D-86F6-A7CF668AA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9D817-DED1-1AB4-A842-86E942AB99A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F307532-E511-F6F0-5752-D3C51AE46168}"/>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734871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27D5C-A6DC-7C05-2EB8-521F6575A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A7F29-8B07-1CAC-C4CB-C9E12D9E6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9AB72-979F-9F20-4256-9E844E4CBCD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3D3792C-6770-623D-E04E-5ED40166AB53}"/>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813875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DB087-048D-54B2-B5CE-84CA84E9F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6F5E8-FD38-6E3B-B229-A31BD4B30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AD1DA-D1BA-A63D-02D8-6E5143C9BE6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54C502A-CA24-C04E-8E03-95A0C0F5C283}"/>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86541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7AB9C-FA56-C5F4-65AC-A83203ED3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DD678-FB2B-4D81-F1E7-C4F8279E6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EA1D9-07CD-44AC-7DC3-C2A56E80775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CD756E2-6F99-8AC0-4BD1-2E20CF1BE5F7}"/>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380065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Commission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7AEB77A2-B484-8A45-5033-45DCC63EC2E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846ED-93B3-351A-F558-5BC391A833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37E1D7-6B28-62D3-F5F5-BFC7C4600B5F}"/>
              </a:ext>
            </a:extLst>
          </p:cNvPr>
          <p:cNvSpPr>
            <a:spLocks noGrp="1"/>
          </p:cNvSpPr>
          <p:nvPr>
            <p:ph type="title"/>
          </p:nvPr>
        </p:nvSpPr>
        <p:spPr/>
        <p:txBody>
          <a:bodyPr/>
          <a:lstStyle/>
          <a:p>
            <a:r>
              <a:rPr lang="en-AU" dirty="0">
                <a:latin typeface="+mj-lt"/>
              </a:rPr>
              <a:t>Commission (4)</a:t>
            </a:r>
          </a:p>
        </p:txBody>
      </p:sp>
      <p:sp>
        <p:nvSpPr>
          <p:cNvPr id="5" name="Text Placeholder 4">
            <a:extLst>
              <a:ext uri="{FF2B5EF4-FFF2-40B4-BE49-F238E27FC236}">
                <a16:creationId xmlns:a16="http://schemas.microsoft.com/office/drawing/2014/main" id="{6C8DFA5E-AB28-B4B4-C9D3-1AC4F64321DF}"/>
              </a:ext>
            </a:extLst>
          </p:cNvPr>
          <p:cNvSpPr>
            <a:spLocks noGrp="1"/>
          </p:cNvSpPr>
          <p:nvPr>
            <p:ph type="body" sz="quarter" idx="18"/>
          </p:nvPr>
        </p:nvSpPr>
        <p:spPr/>
        <p:txBody>
          <a:bodyPr/>
          <a:lstStyle/>
          <a:p>
            <a:r>
              <a:rPr lang="en-AU" dirty="0"/>
              <a:t>Worked example</a:t>
            </a:r>
          </a:p>
        </p:txBody>
      </p:sp>
      <p:sp>
        <p:nvSpPr>
          <p:cNvPr id="12" name="Text Placeholder 11">
            <a:extLst>
              <a:ext uri="{FF2B5EF4-FFF2-40B4-BE49-F238E27FC236}">
                <a16:creationId xmlns:a16="http://schemas.microsoft.com/office/drawing/2014/main" id="{C814A7B0-B1F6-5288-CAC4-543B7DBFE817}"/>
              </a:ext>
            </a:extLst>
          </p:cNvPr>
          <p:cNvSpPr>
            <a:spLocks noGrp="1"/>
          </p:cNvSpPr>
          <p:nvPr>
            <p:ph type="body" sz="quarter" idx="17"/>
          </p:nvPr>
        </p:nvSpPr>
        <p:spPr/>
        <p:txBody>
          <a:bodyPr/>
          <a:lstStyle/>
          <a:p>
            <a:r>
              <a:rPr lang="en-AU" dirty="0">
                <a:latin typeface="+mn-lt"/>
              </a:rPr>
              <a:t> A real estate agent earns a base wage of</a:t>
            </a:r>
            <a:r>
              <a:rPr lang="en-AU" b="1" dirty="0">
                <a:latin typeface="+mn-lt"/>
              </a:rPr>
              <a:t> $600 </a:t>
            </a:r>
            <a:r>
              <a:rPr lang="en-AU" dirty="0">
                <a:latin typeface="+mn-lt"/>
              </a:rPr>
              <a:t>per week. They receive </a:t>
            </a:r>
            <a:r>
              <a:rPr lang="en-AU" b="1" dirty="0">
                <a:latin typeface="+mn-lt"/>
              </a:rPr>
              <a:t>3% </a:t>
            </a:r>
            <a:r>
              <a:rPr lang="en-AU" dirty="0">
                <a:latin typeface="+mn-lt"/>
              </a:rPr>
              <a:t>commission on the first </a:t>
            </a:r>
            <a:r>
              <a:rPr lang="en-AU" b="1" dirty="0">
                <a:latin typeface="+mn-lt"/>
              </a:rPr>
              <a:t>$550 000 </a:t>
            </a:r>
            <a:r>
              <a:rPr lang="en-AU" dirty="0">
                <a:latin typeface="+mn-lt"/>
              </a:rPr>
              <a:t>of a property sale and </a:t>
            </a:r>
            <a:r>
              <a:rPr lang="en-AU" b="1" dirty="0">
                <a:latin typeface="+mn-lt"/>
              </a:rPr>
              <a:t>2.75% </a:t>
            </a:r>
            <a:r>
              <a:rPr lang="en-AU" dirty="0">
                <a:latin typeface="+mn-lt"/>
              </a:rPr>
              <a:t>commission on any amount above </a:t>
            </a:r>
            <a:r>
              <a:rPr lang="en-AU" b="1" dirty="0">
                <a:latin typeface="+mn-lt"/>
              </a:rPr>
              <a:t>$550 000</a:t>
            </a:r>
            <a:r>
              <a:rPr lang="en-AU" dirty="0">
                <a:latin typeface="+mn-lt"/>
              </a:rPr>
              <a:t>. </a:t>
            </a:r>
          </a:p>
          <a:p>
            <a:r>
              <a:rPr lang="en-AU" dirty="0">
                <a:latin typeface="+mn-lt"/>
              </a:rPr>
              <a:t>Last week the agent sold a house for </a:t>
            </a:r>
            <a:r>
              <a:rPr lang="en-AU" b="1" dirty="0">
                <a:latin typeface="+mn-lt"/>
              </a:rPr>
              <a:t>$1 200 000</a:t>
            </a:r>
            <a:r>
              <a:rPr lang="en-AU" dirty="0">
                <a:latin typeface="+mn-lt"/>
              </a:rPr>
              <a:t>. Calculate the agent’s total earnings for the week.</a:t>
            </a:r>
          </a:p>
          <a:p>
            <a:br>
              <a:rPr lang="en-AU" dirty="0"/>
            </a:br>
            <a:endParaRPr lang="en-AU" b="0" dirty="0">
              <a:latin typeface="+mn-lt"/>
            </a:endParaRPr>
          </a:p>
          <a:p>
            <a:endParaRPr lang="en-AU"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CF0B652-15AD-DDBD-7843-63DAF11F5DE6}"/>
                  </a:ext>
                </a:extLst>
              </p:cNvPr>
              <p:cNvGraphicFramePr>
                <a:graphicFrameLocks noGrp="1"/>
              </p:cNvGraphicFramePr>
              <p:nvPr>
                <p:extLst>
                  <p:ext uri="{D42A27DB-BD31-4B8C-83A1-F6EECF244321}">
                    <p14:modId xmlns:p14="http://schemas.microsoft.com/office/powerpoint/2010/main" val="1882510673"/>
                  </p:ext>
                </p:extLst>
              </p:nvPr>
            </p:nvGraphicFramePr>
            <p:xfrm>
              <a:off x="2032000" y="3429000"/>
              <a:ext cx="8128000" cy="1920240"/>
            </p:xfrm>
            <a:graphic>
              <a:graphicData uri="http://schemas.openxmlformats.org/drawingml/2006/table">
                <a:tbl>
                  <a:tblPr firstRow="1" bandRow="1">
                    <a:tableStyleId>{5940675A-B579-460E-94D1-54222C63F5DA}</a:tableStyleId>
                  </a:tblPr>
                  <a:tblGrid>
                    <a:gridCol w="2844800">
                      <a:extLst>
                        <a:ext uri="{9D8B030D-6E8A-4147-A177-3AD203B41FA5}">
                          <a16:colId xmlns:a16="http://schemas.microsoft.com/office/drawing/2014/main" val="3061940083"/>
                        </a:ext>
                      </a:extLst>
                    </a:gridCol>
                    <a:gridCol w="5283200">
                      <a:extLst>
                        <a:ext uri="{9D8B030D-6E8A-4147-A177-3AD203B41FA5}">
                          <a16:colId xmlns:a16="http://schemas.microsoft.com/office/drawing/2014/main" val="534848719"/>
                        </a:ext>
                      </a:extLst>
                    </a:gridCol>
                  </a:tblGrid>
                  <a:tr h="370840">
                    <a:tc>
                      <a:txBody>
                        <a:bodyPr/>
                        <a:lstStyle/>
                        <a:p>
                          <a:r>
                            <a:rPr lang="en-AU" dirty="0"/>
                            <a:t>Amount above </a:t>
                          </a:r>
                          <a14:m>
                            <m:oMath xmlns:m="http://schemas.openxmlformats.org/officeDocument/2006/math">
                              <m:r>
                                <a:rPr lang="en-AU" i="1" dirty="0" smtClean="0">
                                  <a:latin typeface="Cambria Math" panose="02040503050406030204" pitchFamily="18" charset="0"/>
                                </a:rPr>
                                <m:t>$550</m:t>
                              </m:r>
                              <m:r>
                                <a:rPr lang="en-AU" b="0" i="1" dirty="0" smtClean="0">
                                  <a:latin typeface="Cambria Math" panose="02040503050406030204" pitchFamily="18" charset="0"/>
                                </a:rPr>
                                <m:t> </m:t>
                              </m:r>
                              <m:r>
                                <a:rPr lang="en-AU" i="1" dirty="0" smtClean="0">
                                  <a:latin typeface="Cambria Math" panose="02040503050406030204" pitchFamily="18" charset="0"/>
                                </a:rPr>
                                <m:t>000</m:t>
                              </m:r>
                            </m:oMath>
                          </a14:m>
                          <a:endParaRPr lang="en-AU" dirty="0"/>
                        </a:p>
                      </a:txBody>
                      <a:tcPr/>
                    </a:tc>
                    <a:tc>
                      <a:txBody>
                        <a:bodyPr/>
                        <a:lstStyle/>
                        <a:p>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m:t>
                                </m:r>
                                <m:r>
                                  <a:rPr lang="en-AU" b="0" i="1" smtClean="0">
                                    <a:latin typeface="Cambria Math" panose="02040503050406030204" pitchFamily="18" charset="0"/>
                                  </a:rPr>
                                  <m:t>1 200 000−$550 000</m:t>
                                </m:r>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=$650 000</m:t>
                                </m:r>
                              </m:oMath>
                            </m:oMathPara>
                          </a14:m>
                          <a:endParaRPr lang="en-AU" dirty="0"/>
                        </a:p>
                      </a:txBody>
                      <a:tcPr/>
                    </a:tc>
                    <a:extLst>
                      <a:ext uri="{0D108BD9-81ED-4DB2-BD59-A6C34878D82A}">
                        <a16:rowId xmlns:a16="http://schemas.microsoft.com/office/drawing/2014/main" val="2446684300"/>
                      </a:ext>
                    </a:extLst>
                  </a:tr>
                  <a:tr h="370840">
                    <a:tc>
                      <a:txBody>
                        <a:bodyPr/>
                        <a:lstStyle/>
                        <a:p>
                          <a:r>
                            <a:rPr lang="en-AU" b="0" dirty="0"/>
                            <a:t>Commission</a:t>
                          </a:r>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=$550 000×0.03+$650 000×0.0275</m:t>
                                </m:r>
                              </m:oMath>
                            </m:oMathPara>
                          </a14:m>
                          <a:endParaRPr lang="en-AU"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=$34 375</m:t>
                                </m:r>
                              </m:oMath>
                            </m:oMathPara>
                          </a14:m>
                          <a:endParaRPr lang="en-AU" b="0" dirty="0">
                            <a:latin typeface="+mn-lt"/>
                          </a:endParaRPr>
                        </a:p>
                      </a:txBody>
                      <a:tcPr/>
                    </a:tc>
                    <a:extLst>
                      <a:ext uri="{0D108BD9-81ED-4DB2-BD59-A6C34878D82A}">
                        <a16:rowId xmlns:a16="http://schemas.microsoft.com/office/drawing/2014/main" val="623540120"/>
                      </a:ext>
                    </a:extLst>
                  </a:tr>
                  <a:tr h="370840">
                    <a:tc>
                      <a:txBody>
                        <a:bodyPr/>
                        <a:lstStyle/>
                        <a:p>
                          <a:r>
                            <a:rPr lang="en-AU" b="0" dirty="0"/>
                            <a:t>Total earnings</a:t>
                          </a:r>
                          <a:endParaRPr lang="en-AU" dirty="0"/>
                        </a:p>
                      </a:txBody>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=$600+$34 375</m:t>
                                </m:r>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=$34 975</m:t>
                                </m:r>
                              </m:oMath>
                            </m:oMathPara>
                          </a14:m>
                          <a:endParaRPr lang="en-AU" dirty="0"/>
                        </a:p>
                      </a:txBody>
                      <a:tcPr/>
                    </a:tc>
                    <a:extLst>
                      <a:ext uri="{0D108BD9-81ED-4DB2-BD59-A6C34878D82A}">
                        <a16:rowId xmlns:a16="http://schemas.microsoft.com/office/drawing/2014/main" val="2638345901"/>
                      </a:ext>
                    </a:extLst>
                  </a:tr>
                </a:tbl>
              </a:graphicData>
            </a:graphic>
          </p:graphicFrame>
        </mc:Choice>
        <mc:Fallback xmlns="">
          <p:graphicFrame>
            <p:nvGraphicFramePr>
              <p:cNvPr id="6" name="Table 5">
                <a:extLst>
                  <a:ext uri="{FF2B5EF4-FFF2-40B4-BE49-F238E27FC236}">
                    <a16:creationId xmlns:a16="http://schemas.microsoft.com/office/drawing/2014/main" id="{8CF0B652-15AD-DDBD-7843-63DAF11F5DE6}"/>
                  </a:ext>
                </a:extLst>
              </p:cNvPr>
              <p:cNvGraphicFramePr>
                <a:graphicFrameLocks noGrp="1"/>
              </p:cNvGraphicFramePr>
              <p:nvPr>
                <p:extLst>
                  <p:ext uri="{D42A27DB-BD31-4B8C-83A1-F6EECF244321}">
                    <p14:modId xmlns:p14="http://schemas.microsoft.com/office/powerpoint/2010/main" val="1882510673"/>
                  </p:ext>
                </p:extLst>
              </p:nvPr>
            </p:nvGraphicFramePr>
            <p:xfrm>
              <a:off x="2032000" y="3429000"/>
              <a:ext cx="8128000" cy="1920240"/>
            </p:xfrm>
            <a:graphic>
              <a:graphicData uri="http://schemas.openxmlformats.org/drawingml/2006/table">
                <a:tbl>
                  <a:tblPr firstRow="1" bandRow="1">
                    <a:tableStyleId>{5940675A-B579-460E-94D1-54222C63F5DA}</a:tableStyleId>
                  </a:tblPr>
                  <a:tblGrid>
                    <a:gridCol w="2844800">
                      <a:extLst>
                        <a:ext uri="{9D8B030D-6E8A-4147-A177-3AD203B41FA5}">
                          <a16:colId xmlns:a16="http://schemas.microsoft.com/office/drawing/2014/main" val="3061940083"/>
                        </a:ext>
                      </a:extLst>
                    </a:gridCol>
                    <a:gridCol w="5283200">
                      <a:extLst>
                        <a:ext uri="{9D8B030D-6E8A-4147-A177-3AD203B41FA5}">
                          <a16:colId xmlns:a16="http://schemas.microsoft.com/office/drawing/2014/main" val="534848719"/>
                        </a:ext>
                      </a:extLst>
                    </a:gridCol>
                  </a:tblGrid>
                  <a:tr h="640080">
                    <a:tc>
                      <a:txBody>
                        <a:bodyPr/>
                        <a:lstStyle/>
                        <a:p>
                          <a:endParaRPr lang="en-US"/>
                        </a:p>
                      </a:txBody>
                      <a:tcPr>
                        <a:blipFill>
                          <a:blip r:embed="rId3"/>
                          <a:stretch>
                            <a:fillRect l="-214" t="-4762" r="-186081" b="-202857"/>
                          </a:stretch>
                        </a:blipFill>
                      </a:tcPr>
                    </a:tc>
                    <a:tc>
                      <a:txBody>
                        <a:bodyPr/>
                        <a:lstStyle/>
                        <a:p>
                          <a:endParaRPr lang="en-US"/>
                        </a:p>
                      </a:txBody>
                      <a:tcPr>
                        <a:blipFill>
                          <a:blip r:embed="rId3"/>
                          <a:stretch>
                            <a:fillRect l="-53979" t="-4762" r="-231" b="-202857"/>
                          </a:stretch>
                        </a:blipFill>
                      </a:tcPr>
                    </a:tc>
                    <a:extLst>
                      <a:ext uri="{0D108BD9-81ED-4DB2-BD59-A6C34878D82A}">
                        <a16:rowId xmlns:a16="http://schemas.microsoft.com/office/drawing/2014/main" val="2446684300"/>
                      </a:ext>
                    </a:extLst>
                  </a:tr>
                  <a:tr h="640080">
                    <a:tc>
                      <a:txBody>
                        <a:bodyPr/>
                        <a:lstStyle/>
                        <a:p>
                          <a:r>
                            <a:rPr lang="en-AU" b="0" dirty="0"/>
                            <a:t>Commission</a:t>
                          </a:r>
                          <a:endParaRPr lang="en-AU" dirty="0"/>
                        </a:p>
                      </a:txBody>
                      <a:tcPr/>
                    </a:tc>
                    <a:tc>
                      <a:txBody>
                        <a:bodyPr/>
                        <a:lstStyle/>
                        <a:p>
                          <a:endParaRPr lang="en-US"/>
                        </a:p>
                      </a:txBody>
                      <a:tcPr>
                        <a:blipFill>
                          <a:blip r:embed="rId3"/>
                          <a:stretch>
                            <a:fillRect l="-53979" t="-103774" r="-231" b="-100943"/>
                          </a:stretch>
                        </a:blipFill>
                      </a:tcPr>
                    </a:tc>
                    <a:extLst>
                      <a:ext uri="{0D108BD9-81ED-4DB2-BD59-A6C34878D82A}">
                        <a16:rowId xmlns:a16="http://schemas.microsoft.com/office/drawing/2014/main" val="623540120"/>
                      </a:ext>
                    </a:extLst>
                  </a:tr>
                  <a:tr h="640080">
                    <a:tc>
                      <a:txBody>
                        <a:bodyPr/>
                        <a:lstStyle/>
                        <a:p>
                          <a:r>
                            <a:rPr lang="en-AU" b="0" dirty="0"/>
                            <a:t>Total earnings</a:t>
                          </a:r>
                          <a:endParaRPr lang="en-AU" dirty="0"/>
                        </a:p>
                      </a:txBody>
                      <a:tcPr/>
                    </a:tc>
                    <a:tc>
                      <a:txBody>
                        <a:bodyPr/>
                        <a:lstStyle/>
                        <a:p>
                          <a:endParaRPr lang="en-US"/>
                        </a:p>
                      </a:txBody>
                      <a:tcPr>
                        <a:blipFill>
                          <a:blip r:embed="rId3"/>
                          <a:stretch>
                            <a:fillRect l="-53979" t="-205714" r="-231" b="-1905"/>
                          </a:stretch>
                        </a:blipFill>
                      </a:tcPr>
                    </a:tc>
                    <a:extLst>
                      <a:ext uri="{0D108BD9-81ED-4DB2-BD59-A6C34878D82A}">
                        <a16:rowId xmlns:a16="http://schemas.microsoft.com/office/drawing/2014/main" val="2638345901"/>
                      </a:ext>
                    </a:extLst>
                  </a:tr>
                </a:tbl>
              </a:graphicData>
            </a:graphic>
          </p:graphicFrame>
        </mc:Fallback>
      </mc:AlternateContent>
      <p:sp>
        <p:nvSpPr>
          <p:cNvPr id="8" name="Speech Bubble: Rectangle with Corners Rounded 7">
            <a:extLst>
              <a:ext uri="{FF2B5EF4-FFF2-40B4-BE49-F238E27FC236}">
                <a16:creationId xmlns:a16="http://schemas.microsoft.com/office/drawing/2014/main" id="{78449087-69F1-44C7-1516-1D694581DAAA}"/>
              </a:ext>
            </a:extLst>
          </p:cNvPr>
          <p:cNvSpPr/>
          <p:nvPr/>
        </p:nvSpPr>
        <p:spPr>
          <a:xfrm>
            <a:off x="9043282" y="3154449"/>
            <a:ext cx="3035352" cy="1142211"/>
          </a:xfrm>
          <a:prstGeom prst="wedgeRoundRectCallout">
            <a:avLst>
              <a:gd name="adj1" fmla="val -96485"/>
              <a:gd name="adj2" fmla="val -108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 we subtract $550,000 from the sale price?</a:t>
            </a:r>
          </a:p>
        </p:txBody>
      </p:sp>
      <p:sp>
        <p:nvSpPr>
          <p:cNvPr id="7" name="Speech Bubble: Rectangle with Corners Rounded 6">
            <a:extLst>
              <a:ext uri="{FF2B5EF4-FFF2-40B4-BE49-F238E27FC236}">
                <a16:creationId xmlns:a16="http://schemas.microsoft.com/office/drawing/2014/main" id="{C58496B7-FC12-667B-0680-B6B5D7DFBC20}"/>
              </a:ext>
            </a:extLst>
          </p:cNvPr>
          <p:cNvSpPr/>
          <p:nvPr/>
        </p:nvSpPr>
        <p:spPr>
          <a:xfrm>
            <a:off x="7942534" y="5349240"/>
            <a:ext cx="3541466" cy="1142211"/>
          </a:xfrm>
          <a:prstGeom prst="wedgeRoundRectCallout">
            <a:avLst>
              <a:gd name="adj1" fmla="val -83459"/>
              <a:gd name="adj2" fmla="val -1290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do the decimals represent? Could they have been represented differently?</a:t>
            </a:r>
          </a:p>
        </p:txBody>
      </p:sp>
      <p:sp>
        <p:nvSpPr>
          <p:cNvPr id="2" name="Speech Bubble: Rectangle with Corners Rounded 1">
            <a:extLst>
              <a:ext uri="{FF2B5EF4-FFF2-40B4-BE49-F238E27FC236}">
                <a16:creationId xmlns:a16="http://schemas.microsoft.com/office/drawing/2014/main" id="{8EE6B8DA-EE31-1202-DC45-7D3091FC017C}"/>
              </a:ext>
            </a:extLst>
          </p:cNvPr>
          <p:cNvSpPr/>
          <p:nvPr/>
        </p:nvSpPr>
        <p:spPr>
          <a:xfrm>
            <a:off x="1342162" y="5373789"/>
            <a:ext cx="3541466" cy="1142211"/>
          </a:xfrm>
          <a:prstGeom prst="wedgeRoundRectCallout">
            <a:avLst>
              <a:gd name="adj1" fmla="val 58295"/>
              <a:gd name="adj2" fmla="val -787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add $600 to the commission?</a:t>
            </a:r>
          </a:p>
        </p:txBody>
      </p:sp>
      <p:sp>
        <p:nvSpPr>
          <p:cNvPr id="3" name="Slide Number Placeholder 2">
            <a:extLst>
              <a:ext uri="{FF2B5EF4-FFF2-40B4-BE49-F238E27FC236}">
                <a16:creationId xmlns:a16="http://schemas.microsoft.com/office/drawing/2014/main" id="{726B642A-EDDB-6739-CCC2-B38105E182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424342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Commission (5)</a:t>
            </a:r>
            <a:endParaRPr lang="en-AU" dirty="0"/>
          </a:p>
        </p:txBody>
      </p:sp>
      <p:sp>
        <p:nvSpPr>
          <p:cNvPr id="4" name="Text Placeholder 3">
            <a:extLst>
              <a:ext uri="{FF2B5EF4-FFF2-40B4-BE49-F238E27FC236}">
                <a16:creationId xmlns:a16="http://schemas.microsoft.com/office/drawing/2014/main" id="{952CA77F-00AC-A512-0C3C-5EBB9D792B31}"/>
              </a:ext>
            </a:extLst>
          </p:cNvPr>
          <p:cNvSpPr>
            <a:spLocks noGrp="1"/>
          </p:cNvSpPr>
          <p:nvPr>
            <p:ph type="body" sz="quarter" idx="18"/>
          </p:nvPr>
        </p:nvSpPr>
        <p:spPr/>
        <p:txBody>
          <a:bodyPr/>
          <a:lstStyle/>
          <a:p>
            <a:r>
              <a:rPr lang="en-AU" dirty="0"/>
              <a:t>Your turn</a:t>
            </a:r>
          </a:p>
        </p:txBody>
      </p:sp>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pPr>
              <a:spcBef>
                <a:spcPts val="1200"/>
              </a:spcBef>
              <a:spcAft>
                <a:spcPts val="600"/>
              </a:spcAft>
            </a:pPr>
            <a:r>
              <a:rPr lang="en-AU" dirty="0"/>
              <a:t>A luxury car salesperson earns a base wage of $500 per week. In addition, they receive 1.5% commission on the first $100 000 of each car sold, and 3% commission on any amount above $100 000. Last week, they sold a car for $250 000. Calculate their total earnings for the week.</a:t>
            </a:r>
          </a:p>
          <a:p>
            <a:pPr>
              <a:spcBef>
                <a:spcPts val="1200"/>
              </a:spcBef>
              <a:spcAft>
                <a:spcPts val="600"/>
              </a:spcAft>
            </a:pPr>
            <a:endParaRPr lang="en-AU" b="0" dirty="0"/>
          </a:p>
          <a:p>
            <a:pPr>
              <a:spcBef>
                <a:spcPts val="1200"/>
              </a:spcBef>
              <a:spcAft>
                <a:spcPts val="600"/>
              </a:spcAft>
            </a:pPr>
            <a:endParaRPr lang="en-AU" b="0"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B041FC3-FCF1-8446-04FE-1BD46B9BD028}"/>
                  </a:ext>
                </a:extLst>
              </p:cNvPr>
              <p:cNvGraphicFramePr>
                <a:graphicFrameLocks noGrp="1"/>
              </p:cNvGraphicFramePr>
              <p:nvPr>
                <p:extLst>
                  <p:ext uri="{D42A27DB-BD31-4B8C-83A1-F6EECF244321}">
                    <p14:modId xmlns:p14="http://schemas.microsoft.com/office/powerpoint/2010/main" val="2103282305"/>
                  </p:ext>
                </p:extLst>
              </p:nvPr>
            </p:nvGraphicFramePr>
            <p:xfrm>
              <a:off x="2032000" y="3615266"/>
              <a:ext cx="8128000" cy="1920240"/>
            </p:xfrm>
            <a:graphic>
              <a:graphicData uri="http://schemas.openxmlformats.org/drawingml/2006/table">
                <a:tbl>
                  <a:tblPr firstRow="1" bandRow="1">
                    <a:tableStyleId>{5940675A-B579-460E-94D1-54222C63F5DA}</a:tableStyleId>
                  </a:tblPr>
                  <a:tblGrid>
                    <a:gridCol w="2768600">
                      <a:extLst>
                        <a:ext uri="{9D8B030D-6E8A-4147-A177-3AD203B41FA5}">
                          <a16:colId xmlns:a16="http://schemas.microsoft.com/office/drawing/2014/main" val="3081161618"/>
                        </a:ext>
                      </a:extLst>
                    </a:gridCol>
                    <a:gridCol w="5359400">
                      <a:extLst>
                        <a:ext uri="{9D8B030D-6E8A-4147-A177-3AD203B41FA5}">
                          <a16:colId xmlns:a16="http://schemas.microsoft.com/office/drawing/2014/main" val="2058733771"/>
                        </a:ext>
                      </a:extLst>
                    </a:gridCol>
                  </a:tblGrid>
                  <a:tr h="370840">
                    <a:tc>
                      <a:txBody>
                        <a:bodyPr/>
                        <a:lstStyle/>
                        <a:p>
                          <a:r>
                            <a:rPr lang="en-AU" dirty="0"/>
                            <a:t>Amount above </a:t>
                          </a:r>
                          <a14:m>
                            <m:oMath xmlns:m="http://schemas.openxmlformats.org/officeDocument/2006/math">
                              <m:r>
                                <a:rPr lang="en-AU" i="1" dirty="0" smtClean="0">
                                  <a:latin typeface="Cambria Math" panose="02040503050406030204" pitchFamily="18" charset="0"/>
                                </a:rPr>
                                <m:t>$</m:t>
                              </m:r>
                              <m:r>
                                <a:rPr lang="en-AU" b="0" i="1" dirty="0" smtClean="0">
                                  <a:latin typeface="Cambria Math" panose="02040503050406030204" pitchFamily="18" charset="0"/>
                                </a:rPr>
                                <m:t>10</m:t>
                              </m:r>
                              <m:r>
                                <a:rPr lang="en-AU" i="1" dirty="0" smtClean="0">
                                  <a:latin typeface="Cambria Math" panose="02040503050406030204" pitchFamily="18" charset="0"/>
                                </a:rPr>
                                <m:t>0</m:t>
                              </m:r>
                              <m:r>
                                <a:rPr lang="en-AU" b="0" i="1" dirty="0" smtClean="0">
                                  <a:latin typeface="Cambria Math" panose="02040503050406030204" pitchFamily="18" charset="0"/>
                                </a:rPr>
                                <m:t> </m:t>
                              </m:r>
                              <m:r>
                                <a:rPr lang="en-AU" i="1" dirty="0" smtClean="0">
                                  <a:latin typeface="Cambria Math" panose="02040503050406030204" pitchFamily="18" charset="0"/>
                                </a:rPr>
                                <m:t>000</m:t>
                              </m:r>
                            </m:oMath>
                          </a14:m>
                          <a:endParaRPr lang="en-AU" b="0" dirty="0">
                            <a:latin typeface="+mn-lt"/>
                          </a:endParaRPr>
                        </a:p>
                        <a:p>
                          <a:endParaRPr lang="en-AU" dirty="0"/>
                        </a:p>
                      </a:txBody>
                      <a:tcPr/>
                    </a:tc>
                    <a:tc>
                      <a:txBody>
                        <a:bodyPr/>
                        <a:lstStyle/>
                        <a:p>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=$250 000</m:t>
                                </m:r>
                                <m:r>
                                  <a:rPr lang="en-AU" b="0" i="1" smtClean="0">
                                    <a:latin typeface="Cambria Math" panose="02040503050406030204" pitchFamily="18" charset="0"/>
                                  </a:rPr>
                                  <m:t>−$100 000</m:t>
                                </m:r>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=$150 000</m:t>
                                </m:r>
                              </m:oMath>
                            </m:oMathPara>
                          </a14:m>
                          <a:endParaRPr lang="en-AU" dirty="0"/>
                        </a:p>
                      </a:txBody>
                      <a:tcPr/>
                    </a:tc>
                    <a:extLst>
                      <a:ext uri="{0D108BD9-81ED-4DB2-BD59-A6C34878D82A}">
                        <a16:rowId xmlns:a16="http://schemas.microsoft.com/office/drawing/2014/main" val="2913150840"/>
                      </a:ext>
                    </a:extLst>
                  </a:tr>
                  <a:tr h="370840">
                    <a:tc>
                      <a:txBody>
                        <a:bodyPr/>
                        <a:lstStyle/>
                        <a:p>
                          <a:r>
                            <a:rPr lang="en-AU" b="0" dirty="0"/>
                            <a:t>Commission</a:t>
                          </a:r>
                        </a:p>
                        <a:p>
                          <a:endParaRPr lang="en-AU" dirty="0"/>
                        </a:p>
                      </a:txBody>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=$100 000×0.015+$150 000×0.03</m:t>
                                </m:r>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=$6 000</m:t>
                                </m:r>
                              </m:oMath>
                            </m:oMathPara>
                          </a14:m>
                          <a:endParaRPr lang="en-AU" dirty="0"/>
                        </a:p>
                      </a:txBody>
                      <a:tcPr/>
                    </a:tc>
                    <a:extLst>
                      <a:ext uri="{0D108BD9-81ED-4DB2-BD59-A6C34878D82A}">
                        <a16:rowId xmlns:a16="http://schemas.microsoft.com/office/drawing/2014/main" val="325944418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b="0" dirty="0"/>
                            <a:t>Total earnings</a:t>
                          </a:r>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=$500+$6 000</m:t>
                                </m:r>
                              </m:oMath>
                            </m:oMathPara>
                          </a14:m>
                          <a:endParaRPr lang="en-AU"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=$6 500</m:t>
                                </m:r>
                              </m:oMath>
                            </m:oMathPara>
                          </a14:m>
                          <a:endParaRPr lang="en-AU" b="0" dirty="0">
                            <a:latin typeface="+mn-lt"/>
                          </a:endParaRPr>
                        </a:p>
                      </a:txBody>
                      <a:tcPr/>
                    </a:tc>
                    <a:extLst>
                      <a:ext uri="{0D108BD9-81ED-4DB2-BD59-A6C34878D82A}">
                        <a16:rowId xmlns:a16="http://schemas.microsoft.com/office/drawing/2014/main" val="430327315"/>
                      </a:ext>
                    </a:extLst>
                  </a:tr>
                </a:tbl>
              </a:graphicData>
            </a:graphic>
          </p:graphicFrame>
        </mc:Choice>
        <mc:Fallback xmlns="">
          <p:graphicFrame>
            <p:nvGraphicFramePr>
              <p:cNvPr id="6" name="Table 5">
                <a:extLst>
                  <a:ext uri="{FF2B5EF4-FFF2-40B4-BE49-F238E27FC236}">
                    <a16:creationId xmlns:a16="http://schemas.microsoft.com/office/drawing/2014/main" id="{AB041FC3-FCF1-8446-04FE-1BD46B9BD028}"/>
                  </a:ext>
                </a:extLst>
              </p:cNvPr>
              <p:cNvGraphicFramePr>
                <a:graphicFrameLocks noGrp="1"/>
              </p:cNvGraphicFramePr>
              <p:nvPr>
                <p:extLst>
                  <p:ext uri="{D42A27DB-BD31-4B8C-83A1-F6EECF244321}">
                    <p14:modId xmlns:p14="http://schemas.microsoft.com/office/powerpoint/2010/main" val="2103282305"/>
                  </p:ext>
                </p:extLst>
              </p:nvPr>
            </p:nvGraphicFramePr>
            <p:xfrm>
              <a:off x="2032000" y="3615266"/>
              <a:ext cx="8128000" cy="1920240"/>
            </p:xfrm>
            <a:graphic>
              <a:graphicData uri="http://schemas.openxmlformats.org/drawingml/2006/table">
                <a:tbl>
                  <a:tblPr firstRow="1" bandRow="1">
                    <a:tableStyleId>{5940675A-B579-460E-94D1-54222C63F5DA}</a:tableStyleId>
                  </a:tblPr>
                  <a:tblGrid>
                    <a:gridCol w="2768600">
                      <a:extLst>
                        <a:ext uri="{9D8B030D-6E8A-4147-A177-3AD203B41FA5}">
                          <a16:colId xmlns:a16="http://schemas.microsoft.com/office/drawing/2014/main" val="3081161618"/>
                        </a:ext>
                      </a:extLst>
                    </a:gridCol>
                    <a:gridCol w="5359400">
                      <a:extLst>
                        <a:ext uri="{9D8B030D-6E8A-4147-A177-3AD203B41FA5}">
                          <a16:colId xmlns:a16="http://schemas.microsoft.com/office/drawing/2014/main" val="2058733771"/>
                        </a:ext>
                      </a:extLst>
                    </a:gridCol>
                  </a:tblGrid>
                  <a:tr h="640080">
                    <a:tc>
                      <a:txBody>
                        <a:bodyPr/>
                        <a:lstStyle/>
                        <a:p>
                          <a:endParaRPr lang="en-US"/>
                        </a:p>
                      </a:txBody>
                      <a:tcPr>
                        <a:blipFill>
                          <a:blip r:embed="rId2"/>
                          <a:stretch>
                            <a:fillRect l="-220" t="-4762" r="-194273" b="-202857"/>
                          </a:stretch>
                        </a:blipFill>
                      </a:tcPr>
                    </a:tc>
                    <a:tc>
                      <a:txBody>
                        <a:bodyPr/>
                        <a:lstStyle/>
                        <a:p>
                          <a:endParaRPr lang="en-US"/>
                        </a:p>
                      </a:txBody>
                      <a:tcPr>
                        <a:blipFill>
                          <a:blip r:embed="rId2"/>
                          <a:stretch>
                            <a:fillRect l="-51705" t="-4762" r="-227" b="-202857"/>
                          </a:stretch>
                        </a:blipFill>
                      </a:tcPr>
                    </a:tc>
                    <a:extLst>
                      <a:ext uri="{0D108BD9-81ED-4DB2-BD59-A6C34878D82A}">
                        <a16:rowId xmlns:a16="http://schemas.microsoft.com/office/drawing/2014/main" val="2913150840"/>
                      </a:ext>
                    </a:extLst>
                  </a:tr>
                  <a:tr h="640080">
                    <a:tc>
                      <a:txBody>
                        <a:bodyPr/>
                        <a:lstStyle/>
                        <a:p>
                          <a:r>
                            <a:rPr lang="en-AU" b="0" dirty="0"/>
                            <a:t>Commission</a:t>
                          </a:r>
                        </a:p>
                        <a:p>
                          <a:endParaRPr lang="en-AU" dirty="0"/>
                        </a:p>
                      </a:txBody>
                      <a:tcPr/>
                    </a:tc>
                    <a:tc>
                      <a:txBody>
                        <a:bodyPr/>
                        <a:lstStyle/>
                        <a:p>
                          <a:endParaRPr lang="en-US"/>
                        </a:p>
                      </a:txBody>
                      <a:tcPr>
                        <a:blipFill>
                          <a:blip r:embed="rId2"/>
                          <a:stretch>
                            <a:fillRect l="-51705" t="-103774" r="-227" b="-100943"/>
                          </a:stretch>
                        </a:blipFill>
                      </a:tcPr>
                    </a:tc>
                    <a:extLst>
                      <a:ext uri="{0D108BD9-81ED-4DB2-BD59-A6C34878D82A}">
                        <a16:rowId xmlns:a16="http://schemas.microsoft.com/office/drawing/2014/main" val="3259444189"/>
                      </a:ext>
                    </a:extLst>
                  </a:tr>
                  <a:tr h="6400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b="0" dirty="0"/>
                            <a:t>Total earnings</a:t>
                          </a:r>
                          <a:endParaRPr lang="en-AU" dirty="0"/>
                        </a:p>
                      </a:txBody>
                      <a:tcPr/>
                    </a:tc>
                    <a:tc>
                      <a:txBody>
                        <a:bodyPr/>
                        <a:lstStyle/>
                        <a:p>
                          <a:endParaRPr lang="en-US"/>
                        </a:p>
                      </a:txBody>
                      <a:tcPr>
                        <a:blipFill>
                          <a:blip r:embed="rId2"/>
                          <a:stretch>
                            <a:fillRect l="-51705" t="-205714" r="-227" b="-1905"/>
                          </a:stretch>
                        </a:blipFill>
                      </a:tcPr>
                    </a:tc>
                    <a:extLst>
                      <a:ext uri="{0D108BD9-81ED-4DB2-BD59-A6C34878D82A}">
                        <a16:rowId xmlns:a16="http://schemas.microsoft.com/office/drawing/2014/main" val="430327315"/>
                      </a:ext>
                    </a:extLst>
                  </a:tr>
                </a:tbl>
              </a:graphicData>
            </a:graphic>
          </p:graphicFrame>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164A9-1802-3083-3C99-FC3CB589FF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5AAC90-7031-AC31-0578-BBDB974D9CF8}"/>
              </a:ext>
            </a:extLst>
          </p:cNvPr>
          <p:cNvSpPr>
            <a:spLocks noGrp="1"/>
          </p:cNvSpPr>
          <p:nvPr>
            <p:ph type="title"/>
          </p:nvPr>
        </p:nvSpPr>
        <p:spPr/>
        <p:txBody>
          <a:bodyPr/>
          <a:lstStyle/>
          <a:p>
            <a:r>
              <a:rPr lang="en-AU" dirty="0">
                <a:latin typeface="+mj-lt"/>
              </a:rPr>
              <a:t>Commission (6)</a:t>
            </a:r>
          </a:p>
        </p:txBody>
      </p:sp>
      <p:sp>
        <p:nvSpPr>
          <p:cNvPr id="2" name="Text Placeholder 3">
            <a:extLst>
              <a:ext uri="{FF2B5EF4-FFF2-40B4-BE49-F238E27FC236}">
                <a16:creationId xmlns:a16="http://schemas.microsoft.com/office/drawing/2014/main" id="{2AED78FE-409F-7218-2365-183CC2E79993}"/>
              </a:ext>
            </a:extLst>
          </p:cNvPr>
          <p:cNvSpPr>
            <a:spLocks noGrp="1"/>
          </p:cNvSpPr>
          <p:nvPr>
            <p:ph type="body" sz="quarter" idx="18"/>
          </p:nvPr>
        </p:nvSpPr>
        <p:spPr>
          <a:xfrm>
            <a:off x="359999" y="982520"/>
            <a:ext cx="11483999" cy="310015"/>
          </a:xfrm>
        </p:spPr>
        <p:txBody>
          <a:bodyPr/>
          <a:lstStyle/>
          <a:p>
            <a:r>
              <a:rPr lang="en-AU" dirty="0"/>
              <a:t>HSC-style question 1</a:t>
            </a:r>
          </a:p>
        </p:txBody>
      </p:sp>
      <p:sp>
        <p:nvSpPr>
          <p:cNvPr id="6" name="Rectangle 5">
            <a:extLst>
              <a:ext uri="{FF2B5EF4-FFF2-40B4-BE49-F238E27FC236}">
                <a16:creationId xmlns:a16="http://schemas.microsoft.com/office/drawing/2014/main" id="{781D08D1-D5F6-172C-FF53-A468DBC7A2FC}"/>
              </a:ext>
              <a:ext uri="{C183D7F6-B498-43B3-948B-1728B52AA6E4}">
                <adec:decorative xmlns:adec="http://schemas.microsoft.com/office/drawing/2017/decorative" val="1"/>
              </a:ext>
            </a:extLst>
          </p:cNvPr>
          <p:cNvSpPr/>
          <p:nvPr/>
        </p:nvSpPr>
        <p:spPr>
          <a:xfrm>
            <a:off x="633046" y="2924070"/>
            <a:ext cx="3657600"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CE3BCCD1-7E6A-C7C6-6112-FF94417494C5}"/>
              </a:ext>
              <a:ext uri="{C183D7F6-B498-43B3-948B-1728B52AA6E4}">
                <adec:decorative xmlns:adec="http://schemas.microsoft.com/office/drawing/2017/decorative" val="1"/>
              </a:ext>
            </a:extLst>
          </p:cNvPr>
          <p:cNvSpPr/>
          <p:nvPr/>
        </p:nvSpPr>
        <p:spPr>
          <a:xfrm>
            <a:off x="633046" y="3485616"/>
            <a:ext cx="1637881"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FB079510-323B-62F5-09C9-423D54B52AD8}"/>
              </a:ext>
              <a:ext uri="{C183D7F6-B498-43B3-948B-1728B52AA6E4}">
                <adec:decorative xmlns:adec="http://schemas.microsoft.com/office/drawing/2017/decorative" val="1"/>
              </a:ext>
            </a:extLst>
          </p:cNvPr>
          <p:cNvSpPr/>
          <p:nvPr/>
        </p:nvSpPr>
        <p:spPr>
          <a:xfrm>
            <a:off x="4290647" y="3485616"/>
            <a:ext cx="1537398"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9A8500EC-3485-04A5-074C-BF1965F83352}"/>
              </a:ext>
              <a:ext uri="{C183D7F6-B498-43B3-948B-1728B52AA6E4}">
                <adec:decorative xmlns:adec="http://schemas.microsoft.com/office/drawing/2017/decorative" val="1"/>
              </a:ext>
            </a:extLst>
          </p:cNvPr>
          <p:cNvSpPr/>
          <p:nvPr/>
        </p:nvSpPr>
        <p:spPr>
          <a:xfrm>
            <a:off x="3548743" y="3999222"/>
            <a:ext cx="3073121"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34D224F0-C596-BA4E-7E96-9AF8E5667FC9}"/>
              </a:ext>
              <a:ext uri="{C183D7F6-B498-43B3-948B-1728B52AA6E4}">
                <adec:decorative xmlns:adec="http://schemas.microsoft.com/office/drawing/2017/decorative" val="1"/>
              </a:ext>
            </a:extLst>
          </p:cNvPr>
          <p:cNvSpPr/>
          <p:nvPr/>
        </p:nvSpPr>
        <p:spPr>
          <a:xfrm>
            <a:off x="7186246" y="3999222"/>
            <a:ext cx="4389455"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5838F2EA-6F0F-2B5A-AA3C-7CDFDAFC24D2}"/>
              </a:ext>
              <a:ext uri="{C183D7F6-B498-43B3-948B-1728B52AA6E4}">
                <adec:decorative xmlns:adec="http://schemas.microsoft.com/office/drawing/2017/decorative" val="1"/>
              </a:ext>
            </a:extLst>
          </p:cNvPr>
          <p:cNvSpPr/>
          <p:nvPr/>
        </p:nvSpPr>
        <p:spPr>
          <a:xfrm>
            <a:off x="6653037" y="4518838"/>
            <a:ext cx="2484000"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38436996-165C-059B-E8B3-599BDD3AD272}"/>
              </a:ext>
              <a:ext uri="{C183D7F6-B498-43B3-948B-1728B52AA6E4}">
                <adec:decorative xmlns:adec="http://schemas.microsoft.com/office/drawing/2017/decorative" val="1"/>
              </a:ext>
            </a:extLst>
          </p:cNvPr>
          <p:cNvSpPr/>
          <p:nvPr/>
        </p:nvSpPr>
        <p:spPr>
          <a:xfrm>
            <a:off x="3631869" y="4933011"/>
            <a:ext cx="3132000"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A2372667-A0AA-12C3-BA03-25937FC137EE}"/>
              </a:ext>
              <a:ext uri="{C183D7F6-B498-43B3-948B-1728B52AA6E4}">
                <adec:decorative xmlns:adec="http://schemas.microsoft.com/office/drawing/2017/decorative" val="1"/>
              </a:ext>
            </a:extLst>
          </p:cNvPr>
          <p:cNvSpPr/>
          <p:nvPr/>
        </p:nvSpPr>
        <p:spPr>
          <a:xfrm>
            <a:off x="2421082" y="5457373"/>
            <a:ext cx="1298864"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2" name="Text Placeholder 11">
            <a:extLst>
              <a:ext uri="{FF2B5EF4-FFF2-40B4-BE49-F238E27FC236}">
                <a16:creationId xmlns:a16="http://schemas.microsoft.com/office/drawing/2014/main" id="{FAC4C918-E118-9885-E381-5DF91B7C960B}"/>
              </a:ext>
            </a:extLst>
          </p:cNvPr>
          <p:cNvSpPr>
            <a:spLocks noGrp="1"/>
          </p:cNvSpPr>
          <p:nvPr>
            <p:ph type="body" sz="quarter" idx="17"/>
          </p:nvPr>
        </p:nvSpPr>
        <p:spPr>
          <a:xfrm>
            <a:off x="360000" y="1369454"/>
            <a:ext cx="11484000" cy="5005467"/>
          </a:xfrm>
        </p:spPr>
        <p:txBody>
          <a:bodyPr/>
          <a:lstStyle/>
          <a:p>
            <a:pPr>
              <a:spcAft>
                <a:spcPts val="800"/>
              </a:spcAft>
              <a:buNone/>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A cosmetics company is considering partnering with Tahlia, a social medial influencer who promotes cosmetics using affiliate links. Two payment plans are being evaluated:</a:t>
            </a:r>
          </a:p>
          <a:p>
            <a:pPr>
              <a:spcAft>
                <a:spcPts val="800"/>
              </a:spcAft>
              <a:buNone/>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Option 1: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Tahlia would be paid:</a:t>
            </a:r>
          </a:p>
          <a:p>
            <a:pPr marL="285750" lvl="0" indent="-285750">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10% commission on the first $15 000 of affiliate sales each month,</a:t>
            </a:r>
          </a:p>
          <a:p>
            <a:pPr marL="285750" lvl="0" indent="-285750">
              <a:spcAft>
                <a:spcPts val="800"/>
              </a:spcAft>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8% commission on any affiliate sales above $15 000.</a:t>
            </a:r>
          </a:p>
          <a:p>
            <a:pPr>
              <a:spcAft>
                <a:spcPts val="800"/>
              </a:spcAft>
              <a:buNone/>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Option 2: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Tahlia would receive a weekly sponsorship fee of $420, plus 4% commission on all monthly affiliate sales.</a:t>
            </a:r>
          </a:p>
          <a:p>
            <a:pPr>
              <a:spcAft>
                <a:spcPts val="800"/>
              </a:spcAft>
              <a:buNone/>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Based on Tahlia’s audience analytics, it is estimated that around 95 customers per month will make a purchase through her affiliate links, with an average purchase value of $190.</a:t>
            </a:r>
          </a:p>
          <a:p>
            <a:pPr>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Which option should the company offer Tahlia?</a:t>
            </a:r>
          </a:p>
          <a:p>
            <a:endParaRPr lang="en-AU" dirty="0">
              <a:latin typeface="+mn-lt"/>
            </a:endParaRPr>
          </a:p>
        </p:txBody>
      </p:sp>
      <p:sp>
        <p:nvSpPr>
          <p:cNvPr id="3" name="Slide Number Placeholder 2">
            <a:extLst>
              <a:ext uri="{FF2B5EF4-FFF2-40B4-BE49-F238E27FC236}">
                <a16:creationId xmlns:a16="http://schemas.microsoft.com/office/drawing/2014/main" id="{362EC8A0-1327-C851-9D56-717DE62A66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0119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Commission (7)</a:t>
            </a:r>
          </a:p>
        </p:txBody>
      </p:sp>
      <p:sp>
        <p:nvSpPr>
          <p:cNvPr id="2" name="Text Placeholder 3">
            <a:extLst>
              <a:ext uri="{FF2B5EF4-FFF2-40B4-BE49-F238E27FC236}">
                <a16:creationId xmlns:a16="http://schemas.microsoft.com/office/drawing/2014/main" id="{0104EB26-1700-180F-D3DF-379C015AC321}"/>
              </a:ext>
            </a:extLst>
          </p:cNvPr>
          <p:cNvSpPr>
            <a:spLocks noGrp="1"/>
          </p:cNvSpPr>
          <p:nvPr>
            <p:ph type="body" sz="quarter" idx="18"/>
          </p:nvPr>
        </p:nvSpPr>
        <p:spPr>
          <a:xfrm>
            <a:off x="359999" y="982520"/>
            <a:ext cx="11483999" cy="310015"/>
          </a:xfrm>
        </p:spPr>
        <p:txBody>
          <a:bodyPr/>
          <a:lstStyle/>
          <a:p>
            <a:r>
              <a:rPr lang="en-AU" dirty="0">
                <a:latin typeface="+mj-lt"/>
              </a:rPr>
              <a:t>HSC-style question 1 s</a:t>
            </a:r>
            <a:r>
              <a:rPr lang="en-AU" dirty="0"/>
              <a:t>olution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59999" y="1492533"/>
                <a:ext cx="11484001" cy="5005467"/>
              </a:xfrm>
            </p:spPr>
            <p:txBody>
              <a:bodyPr/>
              <a:lstStyle/>
              <a:p>
                <a:pPr>
                  <a:lnSpc>
                    <a:spcPct val="107000"/>
                  </a:lnSpc>
                  <a:spcAft>
                    <a:spcPts val="800"/>
                  </a:spcAft>
                  <a:buNone/>
                </a:pPr>
                <a:r>
                  <a:rPr lang="en-AU" b="1" dirty="0">
                    <a:latin typeface="+mn-lt"/>
                  </a:rPr>
                  <a:t>Sales: </a:t>
                </a:r>
                <a14:m>
                  <m:oMath xmlns:m="http://schemas.openxmlformats.org/officeDocument/2006/math">
                    <m:r>
                      <a:rPr lang="en-AU" b="0" i="1" smtClean="0">
                        <a:latin typeface="Cambria Math" panose="02040503050406030204" pitchFamily="18" charset="0"/>
                      </a:rPr>
                      <m:t>$190×95=$18 050 </m:t>
                    </m:r>
                    <m:r>
                      <m:rPr>
                        <m:nor/>
                      </m:rPr>
                      <a:rPr lang="en-AU" b="0" i="0" smtClean="0">
                        <a:latin typeface="Cambria Math" panose="02040503050406030204" pitchFamily="18" charset="0"/>
                      </a:rPr>
                      <m:t>per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month</m:t>
                    </m:r>
                  </m:oMath>
                </a14:m>
                <a:endParaRPr lang="en-AU" dirty="0">
                  <a:latin typeface="+mn-lt"/>
                </a:endParaRPr>
              </a:p>
              <a:p>
                <a:pPr>
                  <a:lnSpc>
                    <a:spcPct val="107000"/>
                  </a:lnSpc>
                  <a:spcAft>
                    <a:spcPts val="800"/>
                  </a:spcAft>
                  <a:buNone/>
                </a:pPr>
                <a:r>
                  <a:rPr lang="en-AU" b="1" dirty="0">
                    <a:latin typeface="+mn-lt"/>
                  </a:rPr>
                  <a:t>Option 1:</a:t>
                </a:r>
              </a:p>
              <a:p>
                <a:endParaRPr lang="en-AU" b="1" dirty="0">
                  <a:latin typeface="+mn-lt"/>
                </a:endParaRPr>
              </a:p>
              <a:p>
                <a:endParaRPr lang="en-AU" b="1" dirty="0">
                  <a:latin typeface="+mn-lt"/>
                </a:endParaRPr>
              </a:p>
              <a:p>
                <a:pPr>
                  <a:lnSpc>
                    <a:spcPct val="200000"/>
                  </a:lnSpc>
                </a:pPr>
                <a:r>
                  <a:rPr lang="en-AU" b="1" dirty="0">
                    <a:latin typeface="+mn-lt"/>
                  </a:rPr>
                  <a:t>Option 2:</a:t>
                </a:r>
              </a:p>
              <a:p>
                <a:endParaRPr lang="en-AU" dirty="0"/>
              </a:p>
              <a:p>
                <a:pPr>
                  <a:lnSpc>
                    <a:spcPct val="107000"/>
                  </a:lnSpc>
                  <a:spcAft>
                    <a:spcPts val="800"/>
                  </a:spcAft>
                  <a:buNone/>
                </a:pPr>
                <a:endParaRPr lang="en-AU" dirty="0">
                  <a:latin typeface="+mn-lt"/>
                </a:endParaRPr>
              </a:p>
              <a:p>
                <a:pPr>
                  <a:lnSpc>
                    <a:spcPct val="107000"/>
                  </a:lnSpc>
                  <a:spcAft>
                    <a:spcPts val="800"/>
                  </a:spcAft>
                  <a:buNone/>
                </a:pPr>
                <a:endParaRPr lang="en-AU" dirty="0">
                  <a:latin typeface="+mn-lt"/>
                </a:endParaRPr>
              </a:p>
              <a:p>
                <a:pPr>
                  <a:lnSpc>
                    <a:spcPct val="107000"/>
                  </a:lnSpc>
                  <a:spcAft>
                    <a:spcPts val="800"/>
                  </a:spcAft>
                  <a:buNone/>
                </a:pPr>
                <a:endParaRPr lang="en-AU" dirty="0">
                  <a:latin typeface="+mn-lt"/>
                </a:endParaRPr>
              </a:p>
              <a:p>
                <a:pPr>
                  <a:lnSpc>
                    <a:spcPct val="107000"/>
                  </a:lnSpc>
                  <a:spcAft>
                    <a:spcPts val="800"/>
                  </a:spcAft>
                  <a:buNone/>
                </a:pPr>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59999" y="1492533"/>
                <a:ext cx="11484001" cy="5005467"/>
              </a:xfrm>
              <a:blipFill>
                <a:blip r:embed="rId3"/>
                <a:stretch>
                  <a:fillRect l="-1326" t="-1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descr="Table showing commission calculations">
                <a:extLst>
                  <a:ext uri="{FF2B5EF4-FFF2-40B4-BE49-F238E27FC236}">
                    <a16:creationId xmlns:a16="http://schemas.microsoft.com/office/drawing/2014/main" id="{147C6ED7-8B85-C426-AEB7-F32A235C76AD}"/>
                  </a:ext>
                </a:extLst>
              </p:cNvPr>
              <p:cNvGraphicFramePr>
                <a:graphicFrameLocks noGrp="1"/>
              </p:cNvGraphicFramePr>
              <p:nvPr>
                <p:extLst>
                  <p:ext uri="{D42A27DB-BD31-4B8C-83A1-F6EECF244321}">
                    <p14:modId xmlns:p14="http://schemas.microsoft.com/office/powerpoint/2010/main" val="4229690395"/>
                  </p:ext>
                </p:extLst>
              </p:nvPr>
            </p:nvGraphicFramePr>
            <p:xfrm>
              <a:off x="1579040" y="1925187"/>
              <a:ext cx="5644941" cy="1828800"/>
            </p:xfrm>
            <a:graphic>
              <a:graphicData uri="http://schemas.openxmlformats.org/drawingml/2006/table">
                <a:tbl>
                  <a:tblPr firstRow="1" bandRow="1">
                    <a:tableStyleId>{5940675A-B579-460E-94D1-54222C63F5DA}</a:tableStyleId>
                  </a:tblPr>
                  <a:tblGrid>
                    <a:gridCol w="2288791">
                      <a:extLst>
                        <a:ext uri="{9D8B030D-6E8A-4147-A177-3AD203B41FA5}">
                          <a16:colId xmlns:a16="http://schemas.microsoft.com/office/drawing/2014/main" val="3249190060"/>
                        </a:ext>
                      </a:extLst>
                    </a:gridCol>
                    <a:gridCol w="3356150">
                      <a:extLst>
                        <a:ext uri="{9D8B030D-6E8A-4147-A177-3AD203B41FA5}">
                          <a16:colId xmlns:a16="http://schemas.microsoft.com/office/drawing/2014/main" val="3397737560"/>
                        </a:ext>
                      </a:extLst>
                    </a:gridCol>
                  </a:tblGrid>
                  <a:tr h="900000">
                    <a:tc>
                      <a:txBody>
                        <a:bodyPr/>
                        <a:lstStyle/>
                        <a:p>
                          <a:r>
                            <a:rPr lang="en-AU" dirty="0"/>
                            <a:t>Above </a:t>
                          </a:r>
                          <a14:m>
                            <m:oMath xmlns:m="http://schemas.openxmlformats.org/officeDocument/2006/math">
                              <m:r>
                                <a:rPr lang="en-AU" b="0" i="1" smtClean="0">
                                  <a:latin typeface="Cambria Math" panose="02040503050406030204" pitchFamily="18" charset="0"/>
                                </a:rPr>
                                <m:t>$15 000</m:t>
                              </m:r>
                            </m:oMath>
                          </a14:m>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=$18 050−$15 000</m:t>
                                </m:r>
                              </m:oMath>
                              <m:oMath xmlns:m="http://schemas.openxmlformats.org/officeDocument/2006/math">
                                <m:r>
                                  <a:rPr lang="en-AU" b="0" i="1" smtClean="0">
                                    <a:latin typeface="Cambria Math" panose="02040503050406030204" pitchFamily="18" charset="0"/>
                                  </a:rPr>
                                  <m:t>=$3050</m:t>
                                </m:r>
                              </m:oMath>
                            </m:oMathPara>
                          </a14:m>
                          <a:endParaRPr lang="en-AU" b="0" dirty="0"/>
                        </a:p>
                        <a:p>
                          <a:endParaRPr lang="en-AU" dirty="0"/>
                        </a:p>
                      </a:txBody>
                      <a:tcPr/>
                    </a:tc>
                    <a:extLst>
                      <a:ext uri="{0D108BD9-81ED-4DB2-BD59-A6C34878D82A}">
                        <a16:rowId xmlns:a16="http://schemas.microsoft.com/office/drawing/2014/main" val="2905854374"/>
                      </a:ext>
                    </a:extLst>
                  </a:tr>
                  <a:tr h="355082">
                    <a:tc>
                      <a:txBody>
                        <a:bodyPr/>
                        <a:lstStyle/>
                        <a:p>
                          <a:r>
                            <a:rPr lang="en-AU" dirty="0"/>
                            <a:t>Commission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=$15 000×10%+3050×8%</m:t>
                                </m:r>
                              </m:oMath>
                              <m:oMath xmlns:m="http://schemas.openxmlformats.org/officeDocument/2006/math">
                                <m:r>
                                  <a:rPr lang="en-AU" b="0" i="1" smtClean="0">
                                    <a:latin typeface="Cambria Math" panose="02040503050406030204" pitchFamily="18" charset="0"/>
                                  </a:rPr>
                                  <m:t>=$1744</m:t>
                                </m:r>
                              </m:oMath>
                            </m:oMathPara>
                          </a14:m>
                          <a:endParaRPr lang="en-AU" dirty="0"/>
                        </a:p>
                        <a:p>
                          <a:endParaRPr lang="en-AU" dirty="0"/>
                        </a:p>
                      </a:txBody>
                      <a:tcPr/>
                    </a:tc>
                    <a:extLst>
                      <a:ext uri="{0D108BD9-81ED-4DB2-BD59-A6C34878D82A}">
                        <a16:rowId xmlns:a16="http://schemas.microsoft.com/office/drawing/2014/main" val="3304203114"/>
                      </a:ext>
                    </a:extLst>
                  </a:tr>
                </a:tbl>
              </a:graphicData>
            </a:graphic>
          </p:graphicFrame>
        </mc:Choice>
        <mc:Fallback xmlns="">
          <p:graphicFrame>
            <p:nvGraphicFramePr>
              <p:cNvPr id="5" name="Table 4" descr="Table showing commission calculations">
                <a:extLst>
                  <a:ext uri="{FF2B5EF4-FFF2-40B4-BE49-F238E27FC236}">
                    <a16:creationId xmlns:a16="http://schemas.microsoft.com/office/drawing/2014/main" id="{147C6ED7-8B85-C426-AEB7-F32A235C76AD}"/>
                  </a:ext>
                </a:extLst>
              </p:cNvPr>
              <p:cNvGraphicFramePr>
                <a:graphicFrameLocks noGrp="1"/>
              </p:cNvGraphicFramePr>
              <p:nvPr>
                <p:extLst>
                  <p:ext uri="{D42A27DB-BD31-4B8C-83A1-F6EECF244321}">
                    <p14:modId xmlns:p14="http://schemas.microsoft.com/office/powerpoint/2010/main" val="4229690395"/>
                  </p:ext>
                </p:extLst>
              </p:nvPr>
            </p:nvGraphicFramePr>
            <p:xfrm>
              <a:off x="1579040" y="1925187"/>
              <a:ext cx="5644941" cy="1828800"/>
            </p:xfrm>
            <a:graphic>
              <a:graphicData uri="http://schemas.openxmlformats.org/drawingml/2006/table">
                <a:tbl>
                  <a:tblPr firstRow="1" bandRow="1">
                    <a:tableStyleId>{5940675A-B579-460E-94D1-54222C63F5DA}</a:tableStyleId>
                  </a:tblPr>
                  <a:tblGrid>
                    <a:gridCol w="2288791">
                      <a:extLst>
                        <a:ext uri="{9D8B030D-6E8A-4147-A177-3AD203B41FA5}">
                          <a16:colId xmlns:a16="http://schemas.microsoft.com/office/drawing/2014/main" val="3249190060"/>
                        </a:ext>
                      </a:extLst>
                    </a:gridCol>
                    <a:gridCol w="3356150">
                      <a:extLst>
                        <a:ext uri="{9D8B030D-6E8A-4147-A177-3AD203B41FA5}">
                          <a16:colId xmlns:a16="http://schemas.microsoft.com/office/drawing/2014/main" val="3397737560"/>
                        </a:ext>
                      </a:extLst>
                    </a:gridCol>
                  </a:tblGrid>
                  <a:tr h="914400">
                    <a:tc>
                      <a:txBody>
                        <a:bodyPr/>
                        <a:lstStyle/>
                        <a:p>
                          <a:endParaRPr lang="en-US"/>
                        </a:p>
                      </a:txBody>
                      <a:tcPr>
                        <a:blipFill>
                          <a:blip r:embed="rId4"/>
                          <a:stretch>
                            <a:fillRect l="-556" t="-2740" r="-148333" b="-100000"/>
                          </a:stretch>
                        </a:blipFill>
                      </a:tcPr>
                    </a:tc>
                    <a:tc>
                      <a:txBody>
                        <a:bodyPr/>
                        <a:lstStyle/>
                        <a:p>
                          <a:endParaRPr lang="en-US"/>
                        </a:p>
                      </a:txBody>
                      <a:tcPr>
                        <a:blipFill>
                          <a:blip r:embed="rId4"/>
                          <a:stretch>
                            <a:fillRect l="-68302" t="-2740" r="-755" b="-100000"/>
                          </a:stretch>
                        </a:blipFill>
                      </a:tcPr>
                    </a:tc>
                    <a:extLst>
                      <a:ext uri="{0D108BD9-81ED-4DB2-BD59-A6C34878D82A}">
                        <a16:rowId xmlns:a16="http://schemas.microsoft.com/office/drawing/2014/main" val="2905854374"/>
                      </a:ext>
                    </a:extLst>
                  </a:tr>
                  <a:tr h="914400">
                    <a:tc>
                      <a:txBody>
                        <a:bodyPr/>
                        <a:lstStyle/>
                        <a:p>
                          <a:r>
                            <a:rPr lang="en-AU" dirty="0"/>
                            <a:t>Commission</a:t>
                          </a:r>
                        </a:p>
                      </a:txBody>
                      <a:tcPr/>
                    </a:tc>
                    <a:tc>
                      <a:txBody>
                        <a:bodyPr/>
                        <a:lstStyle/>
                        <a:p>
                          <a:endParaRPr lang="en-US"/>
                        </a:p>
                      </a:txBody>
                      <a:tcPr>
                        <a:blipFill>
                          <a:blip r:embed="rId4"/>
                          <a:stretch>
                            <a:fillRect l="-68302" t="-104167" r="-755" b="-1389"/>
                          </a:stretch>
                        </a:blipFill>
                      </a:tcPr>
                    </a:tc>
                    <a:extLst>
                      <a:ext uri="{0D108BD9-81ED-4DB2-BD59-A6C34878D82A}">
                        <a16:rowId xmlns:a16="http://schemas.microsoft.com/office/drawing/2014/main" val="330420311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descr="Table showing commission calculations">
                <a:extLst>
                  <a:ext uri="{FF2B5EF4-FFF2-40B4-BE49-F238E27FC236}">
                    <a16:creationId xmlns:a16="http://schemas.microsoft.com/office/drawing/2014/main" id="{D0A020F8-86A2-EC5E-86BB-4CDBAC6EC91F}"/>
                  </a:ext>
                </a:extLst>
              </p:cNvPr>
              <p:cNvGraphicFramePr>
                <a:graphicFrameLocks noGrp="1"/>
              </p:cNvGraphicFramePr>
              <p:nvPr>
                <p:extLst>
                  <p:ext uri="{D42A27DB-BD31-4B8C-83A1-F6EECF244321}">
                    <p14:modId xmlns:p14="http://schemas.microsoft.com/office/powerpoint/2010/main" val="3000909814"/>
                  </p:ext>
                </p:extLst>
              </p:nvPr>
            </p:nvGraphicFramePr>
            <p:xfrm>
              <a:off x="1579040" y="3830906"/>
              <a:ext cx="5644941" cy="2450338"/>
            </p:xfrm>
            <a:graphic>
              <a:graphicData uri="http://schemas.openxmlformats.org/drawingml/2006/table">
                <a:tbl>
                  <a:tblPr firstRow="1" bandRow="1">
                    <a:tableStyleId>{5940675A-B579-460E-94D1-54222C63F5DA}</a:tableStyleId>
                  </a:tblPr>
                  <a:tblGrid>
                    <a:gridCol w="2288791">
                      <a:extLst>
                        <a:ext uri="{9D8B030D-6E8A-4147-A177-3AD203B41FA5}">
                          <a16:colId xmlns:a16="http://schemas.microsoft.com/office/drawing/2014/main" val="3249190060"/>
                        </a:ext>
                      </a:extLst>
                    </a:gridCol>
                    <a:gridCol w="3356150">
                      <a:extLst>
                        <a:ext uri="{9D8B030D-6E8A-4147-A177-3AD203B41FA5}">
                          <a16:colId xmlns:a16="http://schemas.microsoft.com/office/drawing/2014/main" val="3397737560"/>
                        </a:ext>
                      </a:extLst>
                    </a:gridCol>
                  </a:tblGrid>
                  <a:tr h="900000">
                    <a:tc>
                      <a:txBody>
                        <a:bodyPr/>
                        <a:lstStyle/>
                        <a:p>
                          <a:r>
                            <a:rPr lang="en-AU" dirty="0"/>
                            <a:t>Monthly sponsorship</a:t>
                          </a:r>
                        </a:p>
                      </a:txBody>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$420×52</m:t>
                                    </m:r>
                                  </m:num>
                                  <m:den>
                                    <m:r>
                                      <a:rPr lang="en-AU" b="0" i="1" smtClean="0">
                                        <a:latin typeface="Cambria Math" panose="02040503050406030204" pitchFamily="18" charset="0"/>
                                      </a:rPr>
                                      <m:t>12</m:t>
                                    </m:r>
                                  </m:den>
                                </m:f>
                              </m:oMath>
                              <m:oMath xmlns:m="http://schemas.openxmlformats.org/officeDocument/2006/math">
                                <m:r>
                                  <a:rPr lang="en-AU" b="0" i="1" smtClean="0">
                                    <a:latin typeface="Cambria Math" panose="02040503050406030204" pitchFamily="18" charset="0"/>
                                  </a:rPr>
                                  <m:t>=$1820</m:t>
                                </m:r>
                              </m:oMath>
                            </m:oMathPara>
                          </a14:m>
                          <a:endParaRPr lang="en-AU" b="0" dirty="0"/>
                        </a:p>
                        <a:p>
                          <a:endParaRPr lang="en-AU" dirty="0"/>
                        </a:p>
                      </a:txBody>
                      <a:tcPr/>
                    </a:tc>
                    <a:extLst>
                      <a:ext uri="{0D108BD9-81ED-4DB2-BD59-A6C34878D82A}">
                        <a16:rowId xmlns:a16="http://schemas.microsoft.com/office/drawing/2014/main" val="2905854374"/>
                      </a:ext>
                    </a:extLst>
                  </a:tr>
                  <a:tr h="355082">
                    <a:tc>
                      <a:txBody>
                        <a:bodyPr/>
                        <a:lstStyle/>
                        <a:p>
                          <a:r>
                            <a:rPr lang="en-AU" dirty="0"/>
                            <a:t>Commission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=$18 050×4%</m:t>
                                </m:r>
                              </m:oMath>
                              <m:oMath xmlns:m="http://schemas.openxmlformats.org/officeDocument/2006/math">
                                <m:r>
                                  <a:rPr lang="en-AU" b="0" i="1" smtClean="0">
                                    <a:latin typeface="Cambria Math" panose="02040503050406030204" pitchFamily="18" charset="0"/>
                                  </a:rPr>
                                  <m:t>=$722</m:t>
                                </m:r>
                              </m:oMath>
                            </m:oMathPara>
                          </a14:m>
                          <a:endParaRPr lang="en-AU" dirty="0"/>
                        </a:p>
                      </a:txBody>
                      <a:tcPr/>
                    </a:tc>
                    <a:extLst>
                      <a:ext uri="{0D108BD9-81ED-4DB2-BD59-A6C34878D82A}">
                        <a16:rowId xmlns:a16="http://schemas.microsoft.com/office/drawing/2014/main" val="3304203114"/>
                      </a:ext>
                    </a:extLst>
                  </a:tr>
                  <a:tr h="355082">
                    <a:tc>
                      <a:txBody>
                        <a:bodyPr/>
                        <a:lstStyle/>
                        <a:p>
                          <a:r>
                            <a:rPr lang="en-AU" dirty="0"/>
                            <a:t>Total earnings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=$1820+$722</m:t>
                                </m:r>
                              </m:oMath>
                              <m:oMath xmlns:m="http://schemas.openxmlformats.org/officeDocument/2006/math">
                                <m:r>
                                  <a:rPr lang="en-AU" b="0" i="1" smtClean="0">
                                    <a:latin typeface="Cambria Math" panose="02040503050406030204" pitchFamily="18" charset="0"/>
                                  </a:rPr>
                                  <m:t>=$2542</m:t>
                                </m:r>
                              </m:oMath>
                            </m:oMathPara>
                          </a14:m>
                          <a:endParaRPr lang="en-AU" dirty="0"/>
                        </a:p>
                      </a:txBody>
                      <a:tcPr/>
                    </a:tc>
                    <a:extLst>
                      <a:ext uri="{0D108BD9-81ED-4DB2-BD59-A6C34878D82A}">
                        <a16:rowId xmlns:a16="http://schemas.microsoft.com/office/drawing/2014/main" val="4235033033"/>
                      </a:ext>
                    </a:extLst>
                  </a:tr>
                </a:tbl>
              </a:graphicData>
            </a:graphic>
          </p:graphicFrame>
        </mc:Choice>
        <mc:Fallback xmlns="">
          <p:graphicFrame>
            <p:nvGraphicFramePr>
              <p:cNvPr id="6" name="Table 5" descr="Table showing commission calculations">
                <a:extLst>
                  <a:ext uri="{FF2B5EF4-FFF2-40B4-BE49-F238E27FC236}">
                    <a16:creationId xmlns:a16="http://schemas.microsoft.com/office/drawing/2014/main" id="{D0A020F8-86A2-EC5E-86BB-4CDBAC6EC91F}"/>
                  </a:ext>
                </a:extLst>
              </p:cNvPr>
              <p:cNvGraphicFramePr>
                <a:graphicFrameLocks noGrp="1"/>
              </p:cNvGraphicFramePr>
              <p:nvPr>
                <p:extLst>
                  <p:ext uri="{D42A27DB-BD31-4B8C-83A1-F6EECF244321}">
                    <p14:modId xmlns:p14="http://schemas.microsoft.com/office/powerpoint/2010/main" val="3000909814"/>
                  </p:ext>
                </p:extLst>
              </p:nvPr>
            </p:nvGraphicFramePr>
            <p:xfrm>
              <a:off x="1579040" y="3830906"/>
              <a:ext cx="5644941" cy="2450338"/>
            </p:xfrm>
            <a:graphic>
              <a:graphicData uri="http://schemas.openxmlformats.org/drawingml/2006/table">
                <a:tbl>
                  <a:tblPr firstRow="1" bandRow="1">
                    <a:tableStyleId>{5940675A-B579-460E-94D1-54222C63F5DA}</a:tableStyleId>
                  </a:tblPr>
                  <a:tblGrid>
                    <a:gridCol w="2288791">
                      <a:extLst>
                        <a:ext uri="{9D8B030D-6E8A-4147-A177-3AD203B41FA5}">
                          <a16:colId xmlns:a16="http://schemas.microsoft.com/office/drawing/2014/main" val="3249190060"/>
                        </a:ext>
                      </a:extLst>
                    </a:gridCol>
                    <a:gridCol w="3356150">
                      <a:extLst>
                        <a:ext uri="{9D8B030D-6E8A-4147-A177-3AD203B41FA5}">
                          <a16:colId xmlns:a16="http://schemas.microsoft.com/office/drawing/2014/main" val="3397737560"/>
                        </a:ext>
                      </a:extLst>
                    </a:gridCol>
                  </a:tblGrid>
                  <a:tr h="1170178">
                    <a:tc>
                      <a:txBody>
                        <a:bodyPr/>
                        <a:lstStyle/>
                        <a:p>
                          <a:r>
                            <a:rPr lang="en-AU" dirty="0"/>
                            <a:t>Monthly sponsorship</a:t>
                          </a:r>
                        </a:p>
                      </a:txBody>
                      <a:tcPr/>
                    </a:tc>
                    <a:tc>
                      <a:txBody>
                        <a:bodyPr/>
                        <a:lstStyle/>
                        <a:p>
                          <a:endParaRPr lang="en-US"/>
                        </a:p>
                      </a:txBody>
                      <a:tcPr>
                        <a:blipFill>
                          <a:blip r:embed="rId5"/>
                          <a:stretch>
                            <a:fillRect l="-68302" t="-2151" r="-755" b="-109677"/>
                          </a:stretch>
                        </a:blipFill>
                      </a:tcPr>
                    </a:tc>
                    <a:extLst>
                      <a:ext uri="{0D108BD9-81ED-4DB2-BD59-A6C34878D82A}">
                        <a16:rowId xmlns:a16="http://schemas.microsoft.com/office/drawing/2014/main" val="2905854374"/>
                      </a:ext>
                    </a:extLst>
                  </a:tr>
                  <a:tr h="640080">
                    <a:tc>
                      <a:txBody>
                        <a:bodyPr/>
                        <a:lstStyle/>
                        <a:p>
                          <a:r>
                            <a:rPr lang="en-AU" dirty="0"/>
                            <a:t>Commission</a:t>
                          </a:r>
                        </a:p>
                      </a:txBody>
                      <a:tcPr/>
                    </a:tc>
                    <a:tc>
                      <a:txBody>
                        <a:bodyPr/>
                        <a:lstStyle/>
                        <a:p>
                          <a:endParaRPr lang="en-US"/>
                        </a:p>
                      </a:txBody>
                      <a:tcPr>
                        <a:blipFill>
                          <a:blip r:embed="rId5"/>
                          <a:stretch>
                            <a:fillRect l="-68302" t="-190000" r="-755" b="-104000"/>
                          </a:stretch>
                        </a:blipFill>
                      </a:tcPr>
                    </a:tc>
                    <a:extLst>
                      <a:ext uri="{0D108BD9-81ED-4DB2-BD59-A6C34878D82A}">
                        <a16:rowId xmlns:a16="http://schemas.microsoft.com/office/drawing/2014/main" val="3304203114"/>
                      </a:ext>
                    </a:extLst>
                  </a:tr>
                  <a:tr h="640080">
                    <a:tc>
                      <a:txBody>
                        <a:bodyPr/>
                        <a:lstStyle/>
                        <a:p>
                          <a:r>
                            <a:rPr lang="en-AU" dirty="0"/>
                            <a:t>Total earnings</a:t>
                          </a:r>
                        </a:p>
                      </a:txBody>
                      <a:tcPr/>
                    </a:tc>
                    <a:tc>
                      <a:txBody>
                        <a:bodyPr/>
                        <a:lstStyle/>
                        <a:p>
                          <a:endParaRPr lang="en-US"/>
                        </a:p>
                      </a:txBody>
                      <a:tcPr>
                        <a:blipFill>
                          <a:blip r:embed="rId5"/>
                          <a:stretch>
                            <a:fillRect l="-68302" t="-284314" r="-755" b="-1961"/>
                          </a:stretch>
                        </a:blipFill>
                      </a:tcPr>
                    </a:tc>
                    <a:extLst>
                      <a:ext uri="{0D108BD9-81ED-4DB2-BD59-A6C34878D82A}">
                        <a16:rowId xmlns:a16="http://schemas.microsoft.com/office/drawing/2014/main" val="4235033033"/>
                      </a:ext>
                    </a:extLst>
                  </a:tr>
                </a:tbl>
              </a:graphicData>
            </a:graphic>
          </p:graphicFrame>
        </mc:Fallback>
      </mc:AlternateContent>
      <p:sp>
        <p:nvSpPr>
          <p:cNvPr id="8" name="TextBox 7">
            <a:extLst>
              <a:ext uri="{FF2B5EF4-FFF2-40B4-BE49-F238E27FC236}">
                <a16:creationId xmlns:a16="http://schemas.microsoft.com/office/drawing/2014/main" id="{E1533066-93B6-E69B-DEF8-DF013DC5A470}"/>
              </a:ext>
            </a:extLst>
          </p:cNvPr>
          <p:cNvSpPr txBox="1"/>
          <p:nvPr/>
        </p:nvSpPr>
        <p:spPr>
          <a:xfrm>
            <a:off x="7318565" y="5814520"/>
            <a:ext cx="4430851" cy="528040"/>
          </a:xfrm>
          <a:prstGeom prst="rect">
            <a:avLst/>
          </a:prstGeom>
          <a:noFill/>
        </p:spPr>
        <p:txBody>
          <a:bodyPr wrap="square" lIns="0" tIns="0" rIns="0" bIns="0" rtlCol="0">
            <a:noAutofit/>
          </a:bodyPr>
          <a:lstStyle/>
          <a:p>
            <a:pPr>
              <a:lnSpc>
                <a:spcPct val="107000"/>
              </a:lnSpc>
              <a:spcAft>
                <a:spcPts val="800"/>
              </a:spcAft>
              <a:buNone/>
            </a:pPr>
            <a:r>
              <a:rPr lang="en-AU" sz="1800" dirty="0">
                <a:latin typeface="+mn-lt"/>
              </a:rPr>
              <a:t>The company should offer Tahlia option 1.</a:t>
            </a:r>
          </a:p>
        </p:txBody>
      </p: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05BB6-FB07-942E-89C4-159C14F13D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CD0CF6-2CAE-C9C9-4811-68A2C24B4806}"/>
              </a:ext>
            </a:extLst>
          </p:cNvPr>
          <p:cNvSpPr>
            <a:spLocks noGrp="1"/>
          </p:cNvSpPr>
          <p:nvPr>
            <p:ph type="title"/>
          </p:nvPr>
        </p:nvSpPr>
        <p:spPr/>
        <p:txBody>
          <a:bodyPr/>
          <a:lstStyle/>
          <a:p>
            <a:r>
              <a:rPr lang="en-AU" dirty="0">
                <a:latin typeface="+mj-lt"/>
              </a:rPr>
              <a:t>Commission (8)</a:t>
            </a:r>
          </a:p>
        </p:txBody>
      </p:sp>
      <p:sp>
        <p:nvSpPr>
          <p:cNvPr id="2" name="Text Placeholder 3">
            <a:extLst>
              <a:ext uri="{FF2B5EF4-FFF2-40B4-BE49-F238E27FC236}">
                <a16:creationId xmlns:a16="http://schemas.microsoft.com/office/drawing/2014/main" id="{1DB0DBC1-817C-F727-529E-1EECD7C12CA0}"/>
              </a:ext>
            </a:extLst>
          </p:cNvPr>
          <p:cNvSpPr>
            <a:spLocks noGrp="1"/>
          </p:cNvSpPr>
          <p:nvPr>
            <p:ph type="body" sz="quarter" idx="18"/>
          </p:nvPr>
        </p:nvSpPr>
        <p:spPr>
          <a:xfrm>
            <a:off x="359999" y="982520"/>
            <a:ext cx="11483999" cy="310015"/>
          </a:xfrm>
        </p:spPr>
        <p:txBody>
          <a:bodyPr/>
          <a:lstStyle/>
          <a:p>
            <a:r>
              <a:rPr lang="en-AU" dirty="0">
                <a:latin typeface="+mj-lt"/>
              </a:rPr>
              <a:t>HSC-style question 2</a:t>
            </a:r>
            <a:endParaRPr lang="en-AU" dirty="0"/>
          </a:p>
        </p:txBody>
      </p:sp>
      <p:sp>
        <p:nvSpPr>
          <p:cNvPr id="6" name="Rectangle 5">
            <a:extLst>
              <a:ext uri="{FF2B5EF4-FFF2-40B4-BE49-F238E27FC236}">
                <a16:creationId xmlns:a16="http://schemas.microsoft.com/office/drawing/2014/main" id="{954F87A2-C180-00BF-1737-0CF1CF213547}"/>
              </a:ext>
              <a:ext uri="{C183D7F6-B498-43B3-948B-1728B52AA6E4}">
                <adec:decorative xmlns:adec="http://schemas.microsoft.com/office/drawing/2017/decorative" val="1"/>
              </a:ext>
            </a:extLst>
          </p:cNvPr>
          <p:cNvSpPr/>
          <p:nvPr/>
        </p:nvSpPr>
        <p:spPr>
          <a:xfrm>
            <a:off x="692367" y="2515586"/>
            <a:ext cx="4270550"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EB8D77AF-4773-9832-D63F-0EF685CB0D96}"/>
              </a:ext>
              <a:ext uri="{C183D7F6-B498-43B3-948B-1728B52AA6E4}">
                <adec:decorative xmlns:adec="http://schemas.microsoft.com/office/drawing/2017/decorative" val="1"/>
              </a:ext>
            </a:extLst>
          </p:cNvPr>
          <p:cNvSpPr/>
          <p:nvPr/>
        </p:nvSpPr>
        <p:spPr>
          <a:xfrm>
            <a:off x="670333" y="3023507"/>
            <a:ext cx="3426489"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63CE3E10-BE70-A3D5-F35D-9586704D236E}"/>
              </a:ext>
              <a:ext uri="{C183D7F6-B498-43B3-948B-1728B52AA6E4}">
                <adec:decorative xmlns:adec="http://schemas.microsoft.com/office/drawing/2017/decorative" val="1"/>
              </a:ext>
            </a:extLst>
          </p:cNvPr>
          <p:cNvSpPr/>
          <p:nvPr/>
        </p:nvSpPr>
        <p:spPr>
          <a:xfrm>
            <a:off x="1311008" y="3526723"/>
            <a:ext cx="4133992" cy="264624"/>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96C4464E-119F-68C0-F517-EA07FA67AD18}"/>
              </a:ext>
              <a:ext uri="{C183D7F6-B498-43B3-948B-1728B52AA6E4}">
                <adec:decorative xmlns:adec="http://schemas.microsoft.com/office/drawing/2017/decorative" val="1"/>
              </a:ext>
            </a:extLst>
          </p:cNvPr>
          <p:cNvSpPr/>
          <p:nvPr/>
        </p:nvSpPr>
        <p:spPr>
          <a:xfrm>
            <a:off x="7394904" y="3538455"/>
            <a:ext cx="1857271" cy="241161"/>
          </a:xfrm>
          <a:prstGeom prst="rect">
            <a:avLst/>
          </a:prstGeom>
          <a:solidFill>
            <a:schemeClr val="accent6">
              <a:lumMod val="75000"/>
              <a:alpha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2" name="Text Placeholder 11">
            <a:extLst>
              <a:ext uri="{FF2B5EF4-FFF2-40B4-BE49-F238E27FC236}">
                <a16:creationId xmlns:a16="http://schemas.microsoft.com/office/drawing/2014/main" id="{6D71FF43-2837-1FAB-2779-C9456AF6AA3D}"/>
              </a:ext>
            </a:extLst>
          </p:cNvPr>
          <p:cNvSpPr>
            <a:spLocks noGrp="1"/>
          </p:cNvSpPr>
          <p:nvPr>
            <p:ph type="body" sz="quarter" idx="17"/>
          </p:nvPr>
        </p:nvSpPr>
        <p:spPr>
          <a:xfrm>
            <a:off x="360000" y="1369454"/>
            <a:ext cx="11484000" cy="5005467"/>
          </a:xfrm>
        </p:spPr>
        <p:txBody>
          <a:bodyPr/>
          <a:lstStyle/>
          <a:p>
            <a:pPr>
              <a:spcAft>
                <a:spcPts val="800"/>
              </a:spcAft>
              <a:buNone/>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At Pinnacle Properties, real estate agents are paid a base wage and commission on their monthly property sales.</a:t>
            </a:r>
          </a:p>
          <a:p>
            <a:pPr>
              <a:spcAft>
                <a:spcPts val="800"/>
              </a:spcAft>
              <a:buNone/>
            </a:pPr>
            <a:r>
              <a:rPr lang="en-AU" sz="1800" kern="100" dirty="0">
                <a:latin typeface="Aptos" panose="020B0004020202020204" pitchFamily="34" charset="0"/>
                <a:cs typeface="Times New Roman" panose="02020603050405020304" pitchFamily="18" charset="0"/>
              </a:rPr>
              <a:t>The commission is calculated using the following sliding scale:</a:t>
            </a:r>
          </a:p>
          <a:p>
            <a:pPr marL="342900" indent="-342900">
              <a:spcAft>
                <a:spcPts val="800"/>
              </a:spcAft>
              <a:buFont typeface="Arial" panose="020B0604020202020204" pitchFamily="34" charset="0"/>
              <a:buChar char="•"/>
            </a:pPr>
            <a:r>
              <a:rPr lang="en-AU" sz="1800" kern="100" dirty="0">
                <a:latin typeface="Aptos" panose="020B0004020202020204" pitchFamily="34" charset="0"/>
                <a:cs typeface="Times New Roman" panose="02020603050405020304" pitchFamily="18" charset="0"/>
              </a:rPr>
              <a:t>1.8% on sales up to and including $500 000</a:t>
            </a:r>
          </a:p>
          <a:p>
            <a:pPr marL="342900" indent="-342900">
              <a:spcAft>
                <a:spcPts val="800"/>
              </a:spcAft>
              <a:buFont typeface="Arial" panose="020B0604020202020204" pitchFamily="34" charset="0"/>
              <a:buChar char="•"/>
            </a:pPr>
            <a:r>
              <a:rPr lang="en-AU" sz="1800" kern="100" dirty="0">
                <a:latin typeface="Aptos" panose="020B0004020202020204" pitchFamily="34" charset="0"/>
                <a:cs typeface="Times New Roman" panose="02020603050405020304" pitchFamily="18" charset="0"/>
              </a:rPr>
              <a:t>2.5% on any sales above $500 000</a:t>
            </a:r>
          </a:p>
          <a:p>
            <a:pPr>
              <a:spcAft>
                <a:spcPts val="800"/>
              </a:spcAft>
            </a:pPr>
            <a:r>
              <a:rPr lang="en-AU" sz="1800" kern="100" dirty="0">
                <a:latin typeface="Aptos" panose="020B0004020202020204" pitchFamily="34" charset="0"/>
                <a:cs typeface="Times New Roman" panose="02020603050405020304" pitchFamily="18" charset="0"/>
              </a:rPr>
              <a:t>Jackson’s total earnings for the month were $19 500, which included his base wage of $500 and the commission he earned from his monthly sales.</a:t>
            </a:r>
          </a:p>
          <a:p>
            <a:pPr>
              <a:spcAft>
                <a:spcPts val="800"/>
              </a:spcAft>
            </a:pPr>
            <a:r>
              <a:rPr lang="en-AU" sz="1800" kern="100" dirty="0">
                <a:latin typeface="Aptos" panose="020B0004020202020204" pitchFamily="34" charset="0"/>
                <a:cs typeface="Times New Roman" panose="02020603050405020304" pitchFamily="18" charset="0"/>
              </a:rPr>
              <a:t>Calculate the value of Jackson’s monthly sales.</a:t>
            </a:r>
            <a:endParaRPr lang="en-AU" dirty="0">
              <a:latin typeface="+mn-lt"/>
            </a:endParaRPr>
          </a:p>
        </p:txBody>
      </p:sp>
      <p:sp>
        <p:nvSpPr>
          <p:cNvPr id="3" name="Slide Number Placeholder 2">
            <a:extLst>
              <a:ext uri="{FF2B5EF4-FFF2-40B4-BE49-F238E27FC236}">
                <a16:creationId xmlns:a16="http://schemas.microsoft.com/office/drawing/2014/main" id="{9872FE44-F747-E263-11B2-A6E95EA862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289627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5D609-DF02-DB83-CD6B-DEC64FC3D8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616520-2659-0E92-8E86-8D90A2E2B677}"/>
              </a:ext>
            </a:extLst>
          </p:cNvPr>
          <p:cNvSpPr>
            <a:spLocks noGrp="1"/>
          </p:cNvSpPr>
          <p:nvPr>
            <p:ph type="title"/>
          </p:nvPr>
        </p:nvSpPr>
        <p:spPr/>
        <p:txBody>
          <a:bodyPr/>
          <a:lstStyle/>
          <a:p>
            <a:r>
              <a:rPr lang="en-AU" dirty="0">
                <a:latin typeface="+mj-lt"/>
              </a:rPr>
              <a:t>Commission (9)</a:t>
            </a:r>
          </a:p>
        </p:txBody>
      </p:sp>
      <p:sp>
        <p:nvSpPr>
          <p:cNvPr id="2" name="Text Placeholder 3">
            <a:extLst>
              <a:ext uri="{FF2B5EF4-FFF2-40B4-BE49-F238E27FC236}">
                <a16:creationId xmlns:a16="http://schemas.microsoft.com/office/drawing/2014/main" id="{B9C61B6E-087F-AAC5-7CD0-FDD4B9B83358}"/>
              </a:ext>
            </a:extLst>
          </p:cNvPr>
          <p:cNvSpPr>
            <a:spLocks noGrp="1"/>
          </p:cNvSpPr>
          <p:nvPr>
            <p:ph type="body" sz="quarter" idx="18"/>
          </p:nvPr>
        </p:nvSpPr>
        <p:spPr>
          <a:xfrm>
            <a:off x="359999" y="982520"/>
            <a:ext cx="11483999" cy="310015"/>
          </a:xfrm>
        </p:spPr>
        <p:txBody>
          <a:bodyPr/>
          <a:lstStyle/>
          <a:p>
            <a:r>
              <a:rPr lang="en-AU" dirty="0">
                <a:latin typeface="+mj-lt"/>
              </a:rPr>
              <a:t>HSC-style question 2 s</a:t>
            </a:r>
            <a:r>
              <a:rPr lang="en-AU" dirty="0"/>
              <a:t>olution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7CEF132-738A-878E-04D8-9C3697A34952}"/>
                  </a:ext>
                </a:extLst>
              </p:cNvPr>
              <p:cNvSpPr>
                <a:spLocks noGrp="1"/>
              </p:cNvSpPr>
              <p:nvPr>
                <p:ph type="body" sz="quarter" idx="17"/>
              </p:nvPr>
            </p:nvSpPr>
            <p:spPr>
              <a:xfrm>
                <a:off x="360000" y="1369454"/>
                <a:ext cx="11484000" cy="5005467"/>
              </a:xfrm>
            </p:spPr>
            <p:txBody>
              <a:bodyPr numCol="1"/>
              <a:lstStyle/>
              <a:p>
                <a:pPr>
                  <a:spcAft>
                    <a:spcPts val="800"/>
                  </a:spcAft>
                </a:pPr>
                <a:r>
                  <a:rPr lang="en-AU" sz="1800" kern="100" dirty="0">
                    <a:latin typeface="Aptos" panose="020B0004020202020204" pitchFamily="34" charset="0"/>
                    <a:cs typeface="Times New Roman" panose="02020603050405020304" pitchFamily="18" charset="0"/>
                  </a:rPr>
                  <a:t>Commission structure:</a:t>
                </a:r>
              </a:p>
              <a:p>
                <a:pPr marL="342900" indent="-342900">
                  <a:spcAft>
                    <a:spcPts val="800"/>
                  </a:spcAft>
                  <a:buFont typeface="Arial" panose="020B0604020202020204" pitchFamily="34" charset="0"/>
                  <a:buChar char="•"/>
                </a:pPr>
                <a14:m>
                  <m:oMath xmlns:m="http://schemas.openxmlformats.org/officeDocument/2006/math">
                    <m:r>
                      <a:rPr lang="en-AU" sz="1800" i="1" kern="100" dirty="0" smtClean="0">
                        <a:latin typeface="Cambria Math" panose="02040503050406030204" pitchFamily="18" charset="0"/>
                        <a:cs typeface="Times New Roman" panose="02020603050405020304" pitchFamily="18" charset="0"/>
                      </a:rPr>
                      <m:t>1.8</m:t>
                    </m:r>
                    <m:r>
                      <a:rPr lang="en-AU" sz="1800" i="1" kern="100" dirty="0">
                        <a:latin typeface="Cambria Math" panose="02040503050406030204" pitchFamily="18" charset="0"/>
                        <a:cs typeface="Times New Roman" panose="02020603050405020304" pitchFamily="18" charset="0"/>
                      </a:rPr>
                      <m:t>%</m:t>
                    </m:r>
                  </m:oMath>
                </a14:m>
                <a:r>
                  <a:rPr lang="en-AU" sz="1800" kern="100" dirty="0">
                    <a:latin typeface="Aptos" panose="020B0004020202020204" pitchFamily="34" charset="0"/>
                    <a:cs typeface="Times New Roman" panose="02020603050405020304" pitchFamily="18" charset="0"/>
                  </a:rPr>
                  <a:t> on sales up to and including </a:t>
                </a:r>
                <a14:m>
                  <m:oMath xmlns:m="http://schemas.openxmlformats.org/officeDocument/2006/math">
                    <m:r>
                      <a:rPr lang="en-AU" sz="1800" i="1" kern="100" dirty="0" smtClean="0">
                        <a:latin typeface="Cambria Math" panose="02040503050406030204" pitchFamily="18" charset="0"/>
                        <a:cs typeface="Times New Roman" panose="02020603050405020304" pitchFamily="18" charset="0"/>
                      </a:rPr>
                      <m:t>$500</m:t>
                    </m:r>
                    <m:r>
                      <a:rPr lang="en-AU" sz="1800" b="0" i="1" kern="100" dirty="0" smtClean="0">
                        <a:latin typeface="Cambria Math" panose="02040503050406030204" pitchFamily="18" charset="0"/>
                        <a:cs typeface="Times New Roman" panose="02020603050405020304" pitchFamily="18" charset="0"/>
                      </a:rPr>
                      <m:t> </m:t>
                    </m:r>
                    <m:r>
                      <a:rPr lang="en-AU" sz="1800" i="1" kern="100" dirty="0" smtClean="0">
                        <a:latin typeface="Cambria Math" panose="02040503050406030204" pitchFamily="18" charset="0"/>
                        <a:cs typeface="Times New Roman" panose="02020603050405020304" pitchFamily="18" charset="0"/>
                      </a:rPr>
                      <m:t>000</m:t>
                    </m:r>
                  </m:oMath>
                </a14:m>
                <a:endParaRPr lang="en-AU" sz="1800" kern="100" dirty="0">
                  <a:latin typeface="Aptos" panose="020B0004020202020204" pitchFamily="34" charset="0"/>
                  <a:cs typeface="Times New Roman" panose="02020603050405020304" pitchFamily="18" charset="0"/>
                </a:endParaRPr>
              </a:p>
              <a:p>
                <a:pPr marL="342900" indent="-342900">
                  <a:spcAft>
                    <a:spcPts val="800"/>
                  </a:spcAft>
                  <a:buFont typeface="Arial" panose="020B0604020202020204" pitchFamily="34" charset="0"/>
                  <a:buChar char="•"/>
                </a:pPr>
                <a14:m>
                  <m:oMath xmlns:m="http://schemas.openxmlformats.org/officeDocument/2006/math">
                    <m:r>
                      <a:rPr lang="en-AU" sz="1800" i="1" kern="100" dirty="0" smtClean="0">
                        <a:latin typeface="Cambria Math" panose="02040503050406030204" pitchFamily="18" charset="0"/>
                        <a:cs typeface="Times New Roman" panose="02020603050405020304" pitchFamily="18" charset="0"/>
                      </a:rPr>
                      <m:t>2.5%</m:t>
                    </m:r>
                  </m:oMath>
                </a14:m>
                <a:r>
                  <a:rPr lang="en-AU" sz="1800" kern="100" dirty="0">
                    <a:latin typeface="Aptos" panose="020B0004020202020204" pitchFamily="34" charset="0"/>
                    <a:cs typeface="Times New Roman" panose="02020603050405020304" pitchFamily="18" charset="0"/>
                  </a:rPr>
                  <a:t> on any sales above </a:t>
                </a:r>
                <a14:m>
                  <m:oMath xmlns:m="http://schemas.openxmlformats.org/officeDocument/2006/math">
                    <m:r>
                      <a:rPr lang="en-AU" sz="1800" i="1" kern="100" dirty="0" smtClean="0">
                        <a:latin typeface="Cambria Math" panose="02040503050406030204" pitchFamily="18" charset="0"/>
                        <a:cs typeface="Times New Roman" panose="02020603050405020304" pitchFamily="18" charset="0"/>
                      </a:rPr>
                      <m:t>$500</m:t>
                    </m:r>
                    <m:r>
                      <a:rPr lang="en-AU" sz="1800" b="0" i="1" kern="100" dirty="0" smtClean="0">
                        <a:latin typeface="Cambria Math" panose="02040503050406030204" pitchFamily="18" charset="0"/>
                        <a:cs typeface="Times New Roman" panose="02020603050405020304" pitchFamily="18" charset="0"/>
                      </a:rPr>
                      <m:t> </m:t>
                    </m:r>
                    <m:r>
                      <a:rPr lang="en-AU" sz="1800" i="1" kern="100" dirty="0" smtClean="0">
                        <a:latin typeface="Cambria Math" panose="02040503050406030204" pitchFamily="18" charset="0"/>
                        <a:cs typeface="Times New Roman" panose="02020603050405020304" pitchFamily="18" charset="0"/>
                      </a:rPr>
                      <m:t>000</m:t>
                    </m:r>
                  </m:oMath>
                </a14:m>
                <a:endParaRPr lang="en-AU" sz="1800" kern="100" dirty="0">
                  <a:latin typeface="Aptos" panose="020B0004020202020204" pitchFamily="34" charset="0"/>
                  <a:cs typeface="Times New Roman" panose="02020603050405020304" pitchFamily="18" charset="0"/>
                </a:endParaRPr>
              </a:p>
              <a:p>
                <a:pPr>
                  <a:spcAft>
                    <a:spcPts val="800"/>
                  </a:spcAft>
                </a:pPr>
                <a:r>
                  <a:rPr lang="en-AU" sz="1800" kern="100" dirty="0">
                    <a:latin typeface="Aptos" panose="020B0004020202020204" pitchFamily="34" charset="0"/>
                    <a:cs typeface="Times New Roman" panose="02020603050405020304" pitchFamily="18" charset="0"/>
                  </a:rPr>
                  <a:t>Total earning: </a:t>
                </a:r>
                <a14:m>
                  <m:oMath xmlns:m="http://schemas.openxmlformats.org/officeDocument/2006/math">
                    <m:r>
                      <a:rPr lang="en-AU" sz="1800" i="1" kern="100" dirty="0" smtClean="0">
                        <a:latin typeface="Cambria Math" panose="02040503050406030204" pitchFamily="18" charset="0"/>
                        <a:cs typeface="Times New Roman" panose="02020603050405020304" pitchFamily="18" charset="0"/>
                      </a:rPr>
                      <m:t>$</m:t>
                    </m:r>
                    <m:r>
                      <a:rPr lang="en-AU" sz="1800" b="0" i="1" kern="100" dirty="0" smtClean="0">
                        <a:latin typeface="Cambria Math" panose="02040503050406030204" pitchFamily="18" charset="0"/>
                        <a:cs typeface="Times New Roman" panose="02020603050405020304" pitchFamily="18" charset="0"/>
                      </a:rPr>
                      <m:t>19 500</m:t>
                    </m:r>
                  </m:oMath>
                </a14:m>
                <a:endParaRPr lang="en-AU" sz="1800" kern="100" dirty="0">
                  <a:latin typeface="Aptos" panose="020B0004020202020204" pitchFamily="34" charset="0"/>
                  <a:cs typeface="Times New Roman" panose="02020603050405020304" pitchFamily="18" charset="0"/>
                </a:endParaRPr>
              </a:p>
            </p:txBody>
          </p:sp>
        </mc:Choice>
        <mc:Fallback xmlns="">
          <p:sp>
            <p:nvSpPr>
              <p:cNvPr id="12" name="Text Placeholder 11">
                <a:extLst>
                  <a:ext uri="{FF2B5EF4-FFF2-40B4-BE49-F238E27FC236}">
                    <a16:creationId xmlns:a16="http://schemas.microsoft.com/office/drawing/2014/main" id="{67CEF132-738A-878E-04D8-9C3697A34952}"/>
                  </a:ext>
                </a:extLst>
              </p:cNvPr>
              <p:cNvSpPr>
                <a:spLocks noGrp="1" noRot="1" noChangeAspect="1" noMove="1" noResize="1" noEditPoints="1" noAdjustHandles="1" noChangeArrowheads="1" noChangeShapeType="1" noTextEdit="1"/>
              </p:cNvSpPr>
              <p:nvPr>
                <p:ph type="body" sz="quarter" idx="17"/>
              </p:nvPr>
            </p:nvSpPr>
            <p:spPr>
              <a:xfrm>
                <a:off x="360000" y="1369454"/>
                <a:ext cx="11484000" cy="5005467"/>
              </a:xfrm>
              <a:blipFill>
                <a:blip r:embed="rId3"/>
                <a:stretch>
                  <a:fillRect l="-12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7" name="Table 6" descr="Table showing commission calculations">
                <a:extLst>
                  <a:ext uri="{FF2B5EF4-FFF2-40B4-BE49-F238E27FC236}">
                    <a16:creationId xmlns:a16="http://schemas.microsoft.com/office/drawing/2014/main" id="{20E8E542-0258-A34D-54A3-B28F6E7BB39D}"/>
                  </a:ext>
                </a:extLst>
              </p:cNvPr>
              <p:cNvGraphicFramePr>
                <a:graphicFrameLocks noGrp="1"/>
              </p:cNvGraphicFramePr>
              <p:nvPr>
                <p:extLst>
                  <p:ext uri="{D42A27DB-BD31-4B8C-83A1-F6EECF244321}">
                    <p14:modId xmlns:p14="http://schemas.microsoft.com/office/powerpoint/2010/main" val="401224804"/>
                  </p:ext>
                </p:extLst>
              </p:nvPr>
            </p:nvGraphicFramePr>
            <p:xfrm>
              <a:off x="1517300" y="3429000"/>
              <a:ext cx="8871429" cy="2336356"/>
            </p:xfrm>
            <a:graphic>
              <a:graphicData uri="http://schemas.openxmlformats.org/drawingml/2006/table">
                <a:tbl>
                  <a:tblPr firstRow="1" bandRow="1">
                    <a:tableStyleId>{5940675A-B579-460E-94D1-54222C63F5DA}</a:tableStyleId>
                  </a:tblPr>
                  <a:tblGrid>
                    <a:gridCol w="3596999">
                      <a:extLst>
                        <a:ext uri="{9D8B030D-6E8A-4147-A177-3AD203B41FA5}">
                          <a16:colId xmlns:a16="http://schemas.microsoft.com/office/drawing/2014/main" val="3249190060"/>
                        </a:ext>
                      </a:extLst>
                    </a:gridCol>
                    <a:gridCol w="5274430">
                      <a:extLst>
                        <a:ext uri="{9D8B030D-6E8A-4147-A177-3AD203B41FA5}">
                          <a16:colId xmlns:a16="http://schemas.microsoft.com/office/drawing/2014/main" val="3397737560"/>
                        </a:ext>
                      </a:extLst>
                    </a:gridCol>
                  </a:tblGrid>
                  <a:tr h="0">
                    <a:tc>
                      <a:txBody>
                        <a:bodyPr/>
                        <a:lstStyle/>
                        <a:p>
                          <a:pPr algn="l"/>
                          <a:r>
                            <a:rPr lang="en-AU" sz="1800" kern="100" dirty="0">
                              <a:latin typeface="Aptos" panose="020B0004020202020204" pitchFamily="34" charset="0"/>
                              <a:cs typeface="Times New Roman" panose="02020603050405020304" pitchFamily="18" charset="0"/>
                            </a:rPr>
                            <a:t>Base wage</a:t>
                          </a:r>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i="1" kern="100" dirty="0" smtClean="0">
                                    <a:latin typeface="Cambria Math" panose="02040503050406030204" pitchFamily="18" charset="0"/>
                                    <a:cs typeface="Times New Roman" panose="02020603050405020304" pitchFamily="18" charset="0"/>
                                  </a:rPr>
                                  <m:t>$500</m:t>
                                </m:r>
                              </m:oMath>
                            </m:oMathPara>
                          </a14:m>
                          <a:endParaRPr lang="en-AU" dirty="0"/>
                        </a:p>
                      </a:txBody>
                      <a:tcPr/>
                    </a:tc>
                    <a:extLst>
                      <a:ext uri="{0D108BD9-81ED-4DB2-BD59-A6C34878D82A}">
                        <a16:rowId xmlns:a16="http://schemas.microsoft.com/office/drawing/2014/main" val="401846258"/>
                      </a:ext>
                    </a:extLst>
                  </a:tr>
                  <a:tr h="0">
                    <a:tc>
                      <a:txBody>
                        <a:bodyPr/>
                        <a:lstStyle/>
                        <a:p>
                          <a:pPr algn="l"/>
                          <a:r>
                            <a:rPr lang="en-AU" sz="1800" kern="100" dirty="0">
                              <a:latin typeface="Aptos" panose="020B0004020202020204" pitchFamily="34" charset="0"/>
                              <a:cs typeface="Times New Roman" panose="02020603050405020304" pitchFamily="18" charset="0"/>
                            </a:rPr>
                            <a:t>Commission</a:t>
                          </a:r>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0" kern="100" smtClean="0">
                                    <a:latin typeface="Cambria Math" panose="02040503050406030204" pitchFamily="18" charset="0"/>
                                    <a:cs typeface="Times New Roman" panose="02020603050405020304" pitchFamily="18" charset="0"/>
                                  </a:rPr>
                                  <m:t>$</m:t>
                                </m:r>
                                <m:r>
                                  <a:rPr lang="en-AU" sz="1800" b="0" i="1" kern="100" smtClean="0">
                                    <a:latin typeface="Cambria Math" panose="02040503050406030204" pitchFamily="18" charset="0"/>
                                    <a:cs typeface="Times New Roman" panose="02020603050405020304" pitchFamily="18" charset="0"/>
                                  </a:rPr>
                                  <m:t>19 500−$500=$19 000</m:t>
                                </m:r>
                              </m:oMath>
                            </m:oMathPara>
                          </a14:m>
                          <a:endParaRPr lang="en-AU" dirty="0"/>
                        </a:p>
                      </a:txBody>
                      <a:tcPr/>
                    </a:tc>
                    <a:extLst>
                      <a:ext uri="{0D108BD9-81ED-4DB2-BD59-A6C34878D82A}">
                        <a16:rowId xmlns:a16="http://schemas.microsoft.com/office/drawing/2014/main" val="2905854374"/>
                      </a:ext>
                    </a:extLst>
                  </a:tr>
                  <a:tr h="0">
                    <a:tc>
                      <a:txBody>
                        <a:bodyPr/>
                        <a:lstStyle/>
                        <a:p>
                          <a:pPr algn="l"/>
                          <a:r>
                            <a:rPr lang="en-AU" sz="1800" kern="100" dirty="0">
                              <a:latin typeface="Aptos" panose="020B0004020202020204" pitchFamily="34" charset="0"/>
                              <a:cs typeface="Times New Roman" panose="02020603050405020304" pitchFamily="18" charset="0"/>
                            </a:rPr>
                            <a:t>Commission on </a:t>
                          </a:r>
                          <a14:m>
                            <m:oMath xmlns:m="http://schemas.openxmlformats.org/officeDocument/2006/math">
                              <m:r>
                                <a:rPr lang="en-AU" sz="1800" b="0" i="1" kern="100" smtClean="0">
                                  <a:latin typeface="Cambria Math" panose="02040503050406030204" pitchFamily="18" charset="0"/>
                                  <a:cs typeface="Times New Roman" panose="02020603050405020304" pitchFamily="18" charset="0"/>
                                </a:rPr>
                                <m:t>$500 000</m:t>
                              </m:r>
                            </m:oMath>
                          </a14:m>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kern="100" smtClean="0">
                                    <a:latin typeface="Cambria Math" panose="02040503050406030204" pitchFamily="18" charset="0"/>
                                    <a:cs typeface="Times New Roman" panose="02020603050405020304" pitchFamily="18" charset="0"/>
                                  </a:rPr>
                                  <m:t>$500 000×1.8%=$9000</m:t>
                                </m:r>
                              </m:oMath>
                            </m:oMathPara>
                          </a14:m>
                          <a:endParaRPr lang="en-AU" dirty="0"/>
                        </a:p>
                      </a:txBody>
                      <a:tcPr/>
                    </a:tc>
                    <a:extLst>
                      <a:ext uri="{0D108BD9-81ED-4DB2-BD59-A6C34878D82A}">
                        <a16:rowId xmlns:a16="http://schemas.microsoft.com/office/drawing/2014/main" val="3304203114"/>
                      </a:ext>
                    </a:extLst>
                  </a:tr>
                  <a:tr h="0">
                    <a:tc>
                      <a:txBody>
                        <a:bodyPr/>
                        <a:lstStyle/>
                        <a:p>
                          <a:pPr algn="l"/>
                          <a:r>
                            <a:rPr lang="en-AU" sz="1800" kern="100" dirty="0">
                              <a:latin typeface="Aptos" panose="020B0004020202020204" pitchFamily="34" charset="0"/>
                              <a:cs typeface="Times New Roman" panose="02020603050405020304" pitchFamily="18" charset="0"/>
                            </a:rPr>
                            <a:t>Commission above </a:t>
                          </a:r>
                          <a14:m>
                            <m:oMath xmlns:m="http://schemas.openxmlformats.org/officeDocument/2006/math">
                              <m:r>
                                <a:rPr lang="en-AU" sz="1800" i="1" kern="100">
                                  <a:latin typeface="Cambria Math" panose="02040503050406030204" pitchFamily="18" charset="0"/>
                                  <a:cs typeface="Times New Roman" panose="02020603050405020304" pitchFamily="18" charset="0"/>
                                </a:rPr>
                                <m:t>$500</m:t>
                              </m:r>
                              <m:r>
                                <a:rPr lang="en-AU" sz="1800" b="0" i="1" kern="100" smtClean="0">
                                  <a:latin typeface="Cambria Math" panose="02040503050406030204" pitchFamily="18" charset="0"/>
                                  <a:cs typeface="Times New Roman" panose="02020603050405020304" pitchFamily="18" charset="0"/>
                                </a:rPr>
                                <m:t> </m:t>
                              </m:r>
                              <m:r>
                                <a:rPr lang="en-AU" sz="1800" i="1" kern="100">
                                  <a:latin typeface="Cambria Math" panose="02040503050406030204" pitchFamily="18" charset="0"/>
                                  <a:cs typeface="Times New Roman" panose="02020603050405020304" pitchFamily="18" charset="0"/>
                                </a:rPr>
                                <m:t>000</m:t>
                              </m:r>
                            </m:oMath>
                          </a14:m>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kern="100" smtClean="0">
                                    <a:latin typeface="Cambria Math" panose="02040503050406030204" pitchFamily="18" charset="0"/>
                                    <a:cs typeface="Times New Roman" panose="02020603050405020304" pitchFamily="18" charset="0"/>
                                  </a:rPr>
                                  <m:t>$19 000−$9,000=$10 000</m:t>
                                </m:r>
                              </m:oMath>
                            </m:oMathPara>
                          </a14:m>
                          <a:endParaRPr lang="en-AU" sz="1800" b="0" kern="1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77519805"/>
                      </a:ext>
                    </a:extLst>
                  </a:tr>
                  <a:tr h="0">
                    <a:tc>
                      <a:txBody>
                        <a:bodyPr/>
                        <a:lstStyle/>
                        <a:p>
                          <a:pPr algn="l"/>
                          <a:r>
                            <a:rPr lang="en-AU" sz="1800" kern="100" dirty="0">
                              <a:latin typeface="Aptos" panose="020B0004020202020204" pitchFamily="34" charset="0"/>
                              <a:cs typeface="Times New Roman" panose="02020603050405020304" pitchFamily="18" charset="0"/>
                            </a:rPr>
                            <a:t>Sale value above </a:t>
                          </a:r>
                          <a14:m>
                            <m:oMath xmlns:m="http://schemas.openxmlformats.org/officeDocument/2006/math">
                              <m:r>
                                <a:rPr lang="en-AU" sz="1800" b="0" i="1" kern="100" smtClean="0">
                                  <a:latin typeface="Cambria Math" panose="02040503050406030204" pitchFamily="18" charset="0"/>
                                  <a:cs typeface="Times New Roman" panose="02020603050405020304" pitchFamily="18" charset="0"/>
                                </a:rPr>
                                <m:t>$500,000</m:t>
                              </m:r>
                            </m:oMath>
                          </a14:m>
                          <a:endParaRPr lang="en-AU" dirty="0"/>
                        </a:p>
                      </a:txBody>
                      <a:tcPr/>
                    </a:tc>
                    <a:tc>
                      <a:txBody>
                        <a:bodyPr/>
                        <a:lstStyle/>
                        <a:p>
                          <a:pPr algn="l"/>
                          <a:r>
                            <a:rPr lang="en-AU" sz="1800" kern="100" dirty="0">
                              <a:latin typeface="Aptos" panose="020B0004020202020204" pitchFamily="34" charset="0"/>
                              <a:cs typeface="Times New Roman" panose="02020603050405020304" pitchFamily="18" charset="0"/>
                            </a:rPr>
                            <a:t> </a:t>
                          </a:r>
                          <a14:m>
                            <m:oMath xmlns:m="http://schemas.openxmlformats.org/officeDocument/2006/math">
                              <m:f>
                                <m:fPr>
                                  <m:ctrlPr>
                                    <a:rPr lang="en-AU" sz="1800" b="0" i="1" kern="100" smtClean="0">
                                      <a:latin typeface="Cambria Math" panose="02040503050406030204" pitchFamily="18" charset="0"/>
                                      <a:cs typeface="Times New Roman" panose="02020603050405020304" pitchFamily="18" charset="0"/>
                                    </a:rPr>
                                  </m:ctrlPr>
                                </m:fPr>
                                <m:num>
                                  <m:r>
                                    <a:rPr lang="en-AU" sz="1800" b="0" i="1" kern="100" smtClean="0">
                                      <a:latin typeface="Cambria Math" panose="02040503050406030204" pitchFamily="18" charset="0"/>
                                      <a:cs typeface="Times New Roman" panose="02020603050405020304" pitchFamily="18" charset="0"/>
                                    </a:rPr>
                                    <m:t>$10 000</m:t>
                                  </m:r>
                                </m:num>
                                <m:den>
                                  <m:r>
                                    <a:rPr lang="en-AU" sz="1800" b="0" i="1" kern="100" smtClean="0">
                                      <a:latin typeface="Cambria Math" panose="02040503050406030204" pitchFamily="18" charset="0"/>
                                      <a:cs typeface="Times New Roman" panose="02020603050405020304" pitchFamily="18" charset="0"/>
                                    </a:rPr>
                                    <m:t>2.5%</m:t>
                                  </m:r>
                                </m:den>
                              </m:f>
                              <m:r>
                                <a:rPr lang="en-AU" sz="1800" b="0" i="1" kern="100" smtClean="0">
                                  <a:latin typeface="Cambria Math" panose="02040503050406030204" pitchFamily="18" charset="0"/>
                                  <a:cs typeface="Times New Roman" panose="02020603050405020304" pitchFamily="18" charset="0"/>
                                </a:rPr>
                                <m:t>=$400 000</m:t>
                              </m:r>
                            </m:oMath>
                          </a14:m>
                          <a:endParaRPr lang="en-AU" dirty="0"/>
                        </a:p>
                      </a:txBody>
                      <a:tcPr/>
                    </a:tc>
                    <a:extLst>
                      <a:ext uri="{0D108BD9-81ED-4DB2-BD59-A6C34878D82A}">
                        <a16:rowId xmlns:a16="http://schemas.microsoft.com/office/drawing/2014/main" val="365826984"/>
                      </a:ext>
                    </a:extLst>
                  </a:tr>
                  <a:tr h="0">
                    <a:tc>
                      <a:txBody>
                        <a:bodyPr/>
                        <a:lstStyle/>
                        <a:p>
                          <a:pPr algn="l"/>
                          <a:r>
                            <a:rPr lang="en-AU" sz="1800" kern="100" dirty="0">
                              <a:latin typeface="Aptos" panose="020B0004020202020204" pitchFamily="34" charset="0"/>
                              <a:cs typeface="Times New Roman" panose="02020603050405020304" pitchFamily="18" charset="0"/>
                            </a:rPr>
                            <a:t>Total sales</a:t>
                          </a:r>
                          <a:endParaRPr lang="en-AU" dirty="0"/>
                        </a:p>
                      </a:txBody>
                      <a:tcPr/>
                    </a:tc>
                    <a:tc>
                      <a:txBody>
                        <a:bodyPr/>
                        <a:lstStyle/>
                        <a:p>
                          <a:pPr algn="l"/>
                          <a14:m>
                            <m:oMathPara xmlns:m="http://schemas.openxmlformats.org/officeDocument/2006/math">
                              <m:oMathParaPr>
                                <m:jc m:val="left"/>
                              </m:oMathParaPr>
                              <m:oMath xmlns:m="http://schemas.openxmlformats.org/officeDocument/2006/math">
                                <m:r>
                                  <a:rPr lang="en-AU" sz="1800" b="0" i="1" kern="100" smtClean="0">
                                    <a:latin typeface="Cambria Math" panose="02040503050406030204" pitchFamily="18" charset="0"/>
                                    <a:cs typeface="Times New Roman" panose="02020603050405020304" pitchFamily="18" charset="0"/>
                                  </a:rPr>
                                  <m:t>$500 000</m:t>
                                </m:r>
                                <m:r>
                                  <a:rPr lang="en-AU" sz="1800" b="0" i="0" kern="100" smtClean="0">
                                    <a:latin typeface="Cambria Math" panose="02040503050406030204" pitchFamily="18" charset="0"/>
                                    <a:cs typeface="Times New Roman" panose="02020603050405020304" pitchFamily="18" charset="0"/>
                                  </a:rPr>
                                  <m:t>+$400 000=$900 000</m:t>
                                </m:r>
                              </m:oMath>
                            </m:oMathPara>
                          </a14:m>
                          <a:endParaRPr lang="en-AU" dirty="0"/>
                        </a:p>
                      </a:txBody>
                      <a:tcPr/>
                    </a:tc>
                    <a:extLst>
                      <a:ext uri="{0D108BD9-81ED-4DB2-BD59-A6C34878D82A}">
                        <a16:rowId xmlns:a16="http://schemas.microsoft.com/office/drawing/2014/main" val="2437660792"/>
                      </a:ext>
                    </a:extLst>
                  </a:tr>
                </a:tbl>
              </a:graphicData>
            </a:graphic>
          </p:graphicFrame>
        </mc:Choice>
        <mc:Fallback xmlns="">
          <p:graphicFrame>
            <p:nvGraphicFramePr>
              <p:cNvPr id="7" name="Table 6" descr="Table showing commission calculations">
                <a:extLst>
                  <a:ext uri="{FF2B5EF4-FFF2-40B4-BE49-F238E27FC236}">
                    <a16:creationId xmlns:a16="http://schemas.microsoft.com/office/drawing/2014/main" id="{20E8E542-0258-A34D-54A3-B28F6E7BB39D}"/>
                  </a:ext>
                </a:extLst>
              </p:cNvPr>
              <p:cNvGraphicFramePr>
                <a:graphicFrameLocks noGrp="1"/>
              </p:cNvGraphicFramePr>
              <p:nvPr>
                <p:extLst>
                  <p:ext uri="{D42A27DB-BD31-4B8C-83A1-F6EECF244321}">
                    <p14:modId xmlns:p14="http://schemas.microsoft.com/office/powerpoint/2010/main" val="401224804"/>
                  </p:ext>
                </p:extLst>
              </p:nvPr>
            </p:nvGraphicFramePr>
            <p:xfrm>
              <a:off x="1517300" y="3429000"/>
              <a:ext cx="8871429" cy="2336356"/>
            </p:xfrm>
            <a:graphic>
              <a:graphicData uri="http://schemas.openxmlformats.org/drawingml/2006/table">
                <a:tbl>
                  <a:tblPr firstRow="1" bandRow="1">
                    <a:tableStyleId>{5940675A-B579-460E-94D1-54222C63F5DA}</a:tableStyleId>
                  </a:tblPr>
                  <a:tblGrid>
                    <a:gridCol w="3596999">
                      <a:extLst>
                        <a:ext uri="{9D8B030D-6E8A-4147-A177-3AD203B41FA5}">
                          <a16:colId xmlns:a16="http://schemas.microsoft.com/office/drawing/2014/main" val="3249190060"/>
                        </a:ext>
                      </a:extLst>
                    </a:gridCol>
                    <a:gridCol w="5274430">
                      <a:extLst>
                        <a:ext uri="{9D8B030D-6E8A-4147-A177-3AD203B41FA5}">
                          <a16:colId xmlns:a16="http://schemas.microsoft.com/office/drawing/2014/main" val="3397737560"/>
                        </a:ext>
                      </a:extLst>
                    </a:gridCol>
                  </a:tblGrid>
                  <a:tr h="365760">
                    <a:tc>
                      <a:txBody>
                        <a:bodyPr/>
                        <a:lstStyle/>
                        <a:p>
                          <a:pPr algn="l"/>
                          <a:r>
                            <a:rPr lang="en-AU" sz="1800" kern="100" dirty="0">
                              <a:latin typeface="Aptos" panose="020B0004020202020204" pitchFamily="34" charset="0"/>
                              <a:cs typeface="Times New Roman" panose="02020603050405020304" pitchFamily="18" charset="0"/>
                            </a:rPr>
                            <a:t>Base wage</a:t>
                          </a:r>
                          <a:endParaRPr lang="en-AU" dirty="0"/>
                        </a:p>
                      </a:txBody>
                      <a:tcPr/>
                    </a:tc>
                    <a:tc>
                      <a:txBody>
                        <a:bodyPr/>
                        <a:lstStyle/>
                        <a:p>
                          <a:endParaRPr lang="en-US"/>
                        </a:p>
                      </a:txBody>
                      <a:tcPr>
                        <a:blipFill>
                          <a:blip r:embed="rId4"/>
                          <a:stretch>
                            <a:fillRect l="-68360" t="-6667" r="-231" b="-568333"/>
                          </a:stretch>
                        </a:blipFill>
                      </a:tcPr>
                    </a:tc>
                    <a:extLst>
                      <a:ext uri="{0D108BD9-81ED-4DB2-BD59-A6C34878D82A}">
                        <a16:rowId xmlns:a16="http://schemas.microsoft.com/office/drawing/2014/main" val="401846258"/>
                      </a:ext>
                    </a:extLst>
                  </a:tr>
                  <a:tr h="365760">
                    <a:tc>
                      <a:txBody>
                        <a:bodyPr/>
                        <a:lstStyle/>
                        <a:p>
                          <a:pPr algn="l"/>
                          <a:r>
                            <a:rPr lang="en-AU" sz="1800" kern="100" dirty="0">
                              <a:latin typeface="Aptos" panose="020B0004020202020204" pitchFamily="34" charset="0"/>
                              <a:cs typeface="Times New Roman" panose="02020603050405020304" pitchFamily="18" charset="0"/>
                            </a:rPr>
                            <a:t>Commission</a:t>
                          </a:r>
                          <a:endParaRPr lang="en-AU" dirty="0"/>
                        </a:p>
                      </a:txBody>
                      <a:tcPr/>
                    </a:tc>
                    <a:tc>
                      <a:txBody>
                        <a:bodyPr/>
                        <a:lstStyle/>
                        <a:p>
                          <a:endParaRPr lang="en-US"/>
                        </a:p>
                      </a:txBody>
                      <a:tcPr>
                        <a:blipFill>
                          <a:blip r:embed="rId4"/>
                          <a:stretch>
                            <a:fillRect l="-68360" t="-106667" r="-231" b="-468333"/>
                          </a:stretch>
                        </a:blipFill>
                      </a:tcPr>
                    </a:tc>
                    <a:extLst>
                      <a:ext uri="{0D108BD9-81ED-4DB2-BD59-A6C34878D82A}">
                        <a16:rowId xmlns:a16="http://schemas.microsoft.com/office/drawing/2014/main" val="2905854374"/>
                      </a:ext>
                    </a:extLst>
                  </a:tr>
                  <a:tr h="365760">
                    <a:tc>
                      <a:txBody>
                        <a:bodyPr/>
                        <a:lstStyle/>
                        <a:p>
                          <a:endParaRPr lang="en-US"/>
                        </a:p>
                      </a:txBody>
                      <a:tcPr>
                        <a:blipFill>
                          <a:blip r:embed="rId4"/>
                          <a:stretch>
                            <a:fillRect l="-169" t="-206667" r="-146870" b="-368333"/>
                          </a:stretch>
                        </a:blipFill>
                      </a:tcPr>
                    </a:tc>
                    <a:tc>
                      <a:txBody>
                        <a:bodyPr/>
                        <a:lstStyle/>
                        <a:p>
                          <a:endParaRPr lang="en-US"/>
                        </a:p>
                      </a:txBody>
                      <a:tcPr>
                        <a:blipFill>
                          <a:blip r:embed="rId4"/>
                          <a:stretch>
                            <a:fillRect l="-68360" t="-206667" r="-231" b="-368333"/>
                          </a:stretch>
                        </a:blipFill>
                      </a:tcPr>
                    </a:tc>
                    <a:extLst>
                      <a:ext uri="{0D108BD9-81ED-4DB2-BD59-A6C34878D82A}">
                        <a16:rowId xmlns:a16="http://schemas.microsoft.com/office/drawing/2014/main" val="3304203114"/>
                      </a:ext>
                    </a:extLst>
                  </a:tr>
                  <a:tr h="365760">
                    <a:tc>
                      <a:txBody>
                        <a:bodyPr/>
                        <a:lstStyle/>
                        <a:p>
                          <a:endParaRPr lang="en-US"/>
                        </a:p>
                      </a:txBody>
                      <a:tcPr>
                        <a:blipFill>
                          <a:blip r:embed="rId4"/>
                          <a:stretch>
                            <a:fillRect l="-169" t="-306667" r="-146870" b="-268333"/>
                          </a:stretch>
                        </a:blipFill>
                      </a:tcPr>
                    </a:tc>
                    <a:tc>
                      <a:txBody>
                        <a:bodyPr/>
                        <a:lstStyle/>
                        <a:p>
                          <a:endParaRPr lang="en-US"/>
                        </a:p>
                      </a:txBody>
                      <a:tcPr>
                        <a:blipFill>
                          <a:blip r:embed="rId4"/>
                          <a:stretch>
                            <a:fillRect l="-68360" t="-306667" r="-231" b="-268333"/>
                          </a:stretch>
                        </a:blipFill>
                      </a:tcPr>
                    </a:tc>
                    <a:extLst>
                      <a:ext uri="{0D108BD9-81ED-4DB2-BD59-A6C34878D82A}">
                        <a16:rowId xmlns:a16="http://schemas.microsoft.com/office/drawing/2014/main" val="377519805"/>
                      </a:ext>
                    </a:extLst>
                  </a:tr>
                  <a:tr h="507556">
                    <a:tc>
                      <a:txBody>
                        <a:bodyPr/>
                        <a:lstStyle/>
                        <a:p>
                          <a:endParaRPr lang="en-US"/>
                        </a:p>
                      </a:txBody>
                      <a:tcPr>
                        <a:blipFill>
                          <a:blip r:embed="rId4"/>
                          <a:stretch>
                            <a:fillRect l="-169" t="-290476" r="-146870" b="-91667"/>
                          </a:stretch>
                        </a:blipFill>
                      </a:tcPr>
                    </a:tc>
                    <a:tc>
                      <a:txBody>
                        <a:bodyPr/>
                        <a:lstStyle/>
                        <a:p>
                          <a:endParaRPr lang="en-US"/>
                        </a:p>
                      </a:txBody>
                      <a:tcPr>
                        <a:blipFill>
                          <a:blip r:embed="rId4"/>
                          <a:stretch>
                            <a:fillRect l="-68360" t="-290476" r="-231" b="-91667"/>
                          </a:stretch>
                        </a:blipFill>
                      </a:tcPr>
                    </a:tc>
                    <a:extLst>
                      <a:ext uri="{0D108BD9-81ED-4DB2-BD59-A6C34878D82A}">
                        <a16:rowId xmlns:a16="http://schemas.microsoft.com/office/drawing/2014/main" val="365826984"/>
                      </a:ext>
                    </a:extLst>
                  </a:tr>
                  <a:tr h="365760">
                    <a:tc>
                      <a:txBody>
                        <a:bodyPr/>
                        <a:lstStyle/>
                        <a:p>
                          <a:pPr algn="l"/>
                          <a:r>
                            <a:rPr lang="en-AU" sz="1800" kern="100" dirty="0">
                              <a:latin typeface="Aptos" panose="020B0004020202020204" pitchFamily="34" charset="0"/>
                              <a:cs typeface="Times New Roman" panose="02020603050405020304" pitchFamily="18" charset="0"/>
                            </a:rPr>
                            <a:t>Total sales</a:t>
                          </a:r>
                          <a:endParaRPr lang="en-AU" dirty="0"/>
                        </a:p>
                      </a:txBody>
                      <a:tcPr/>
                    </a:tc>
                    <a:tc>
                      <a:txBody>
                        <a:bodyPr/>
                        <a:lstStyle/>
                        <a:p>
                          <a:endParaRPr lang="en-US"/>
                        </a:p>
                      </a:txBody>
                      <a:tcPr>
                        <a:blipFill>
                          <a:blip r:embed="rId4"/>
                          <a:stretch>
                            <a:fillRect l="-68360" t="-546667" r="-231" b="-28333"/>
                          </a:stretch>
                        </a:blipFill>
                      </a:tcPr>
                    </a:tc>
                    <a:extLst>
                      <a:ext uri="{0D108BD9-81ED-4DB2-BD59-A6C34878D82A}">
                        <a16:rowId xmlns:a16="http://schemas.microsoft.com/office/drawing/2014/main" val="2437660792"/>
                      </a:ext>
                    </a:extLst>
                  </a:tr>
                </a:tbl>
              </a:graphicData>
            </a:graphic>
          </p:graphicFrame>
        </mc:Fallback>
      </mc:AlternateContent>
      <p:sp>
        <p:nvSpPr>
          <p:cNvPr id="3" name="Slide Number Placeholder 2">
            <a:extLst>
              <a:ext uri="{FF2B5EF4-FFF2-40B4-BE49-F238E27FC236}">
                <a16:creationId xmlns:a16="http://schemas.microsoft.com/office/drawing/2014/main" id="{82F8E763-2304-9A6C-1D2E-25953346F5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215019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364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30000"/>
              </a:lnSpc>
              <a:spcBef>
                <a:spcPts val="1200"/>
              </a:spcBef>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30000"/>
              </a:lnSpc>
              <a:spcBef>
                <a:spcPts val="1200"/>
              </a:spcBef>
              <a:buFont typeface="Arial" panose="020B0604020202020204" pitchFamily="34" charset="0"/>
              <a:buChar char="•"/>
            </a:pPr>
            <a:r>
              <a:rPr lang="en-AU" sz="2000" dirty="0">
                <a:cs typeface="Arial" panose="020B0604020202020204" pitchFamily="34" charset="0"/>
              </a:rPr>
              <a:t>To know how you earn money using commission, including sliding scale commission.</a:t>
            </a:r>
          </a:p>
          <a:p>
            <a:pPr marL="342900" indent="-342900">
              <a:lnSpc>
                <a:spcPct val="130000"/>
              </a:lnSpc>
              <a:spcBef>
                <a:spcPts val="1200"/>
              </a:spcBef>
              <a:buFont typeface="Arial" panose="020B0604020202020204" pitchFamily="34" charset="0"/>
              <a:buChar char="•"/>
            </a:pPr>
            <a:r>
              <a:rPr lang="en-AU" sz="2000" dirty="0">
                <a:cs typeface="Arial" panose="020B0604020202020204" pitchFamily="34" charset="0"/>
              </a:rPr>
              <a:t>To understand how to use a spreadsheet to model commission.</a:t>
            </a:r>
          </a:p>
          <a:p>
            <a:pPr>
              <a:lnSpc>
                <a:spcPct val="130000"/>
              </a:lnSpc>
              <a:spcBef>
                <a:spcPts val="1200"/>
              </a:spcBef>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30000"/>
              </a:lnSpc>
              <a:spcBef>
                <a:spcPts val="1200"/>
              </a:spcBef>
              <a:buSzPts val="1100"/>
              <a:buFont typeface="Symbol" panose="05050102010706020507" pitchFamily="18" charset="2"/>
              <a:buChar char=""/>
            </a:pPr>
            <a:r>
              <a:rPr lang="en-AU" sz="2000" dirty="0">
                <a:effectLst/>
                <a:latin typeface="Arial" panose="020B0604020202020204" pitchFamily="34" charset="0"/>
                <a:ea typeface="Calibri" panose="020F0502020204030204" pitchFamily="34" charset="0"/>
              </a:rPr>
              <a:t>I can calculate the percentage of a quantity.</a:t>
            </a:r>
          </a:p>
          <a:p>
            <a:pPr marL="342900" lvl="0" indent="-342900">
              <a:lnSpc>
                <a:spcPct val="130000"/>
              </a:lnSpc>
              <a:spcBef>
                <a:spcPts val="1200"/>
              </a:spcBef>
              <a:buSzPts val="1100"/>
              <a:buFont typeface="Symbol" panose="05050102010706020507" pitchFamily="18" charset="2"/>
              <a:buChar char=""/>
            </a:pPr>
            <a:r>
              <a:rPr lang="en-AU" sz="2000" dirty="0">
                <a:effectLst/>
                <a:latin typeface="Arial" panose="020B0604020202020204" pitchFamily="34" charset="0"/>
                <a:ea typeface="Calibri" panose="020F0502020204030204" pitchFamily="34" charset="0"/>
              </a:rPr>
              <a:t>I can define commission, including sliding scale commission.</a:t>
            </a:r>
          </a:p>
          <a:p>
            <a:pPr marL="342900" lvl="0" indent="-342900">
              <a:lnSpc>
                <a:spcPct val="130000"/>
              </a:lnSpc>
              <a:spcBef>
                <a:spcPts val="1200"/>
              </a:spcBef>
              <a:buSzPts val="1100"/>
              <a:buFont typeface="Symbol" panose="05050102010706020507" pitchFamily="18" charset="2"/>
              <a:buChar char=""/>
            </a:pPr>
            <a:r>
              <a:rPr lang="en-AU" sz="2000" dirty="0">
                <a:effectLst/>
                <a:latin typeface="Arial" panose="020B0604020202020204" pitchFamily="34" charset="0"/>
                <a:ea typeface="Calibri" panose="020F0502020204030204" pitchFamily="34" charset="0"/>
              </a:rPr>
              <a:t>I can use a spreadsheet to calculate commission, including sliding scale commission.</a:t>
            </a:r>
          </a:p>
          <a:p>
            <a:pPr marL="342900" lvl="0" indent="-342900">
              <a:lnSpc>
                <a:spcPct val="130000"/>
              </a:lnSpc>
              <a:spcBef>
                <a:spcPts val="1200"/>
              </a:spcBef>
              <a:buSzPts val="1100"/>
              <a:buFont typeface="Symbol" panose="05050102010706020507" pitchFamily="18" charset="2"/>
              <a:buChar char=""/>
            </a:pPr>
            <a:r>
              <a:rPr lang="en-AU" sz="2000" dirty="0">
                <a:effectLst/>
                <a:latin typeface="Arial" panose="020B0604020202020204" pitchFamily="34" charset="0"/>
                <a:ea typeface="Calibri" panose="020F0502020204030204" pitchFamily="34" charset="0"/>
              </a:rPr>
              <a:t>I can solve problems involving sliding scale commission.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Commission (1)</a:t>
            </a:r>
          </a:p>
        </p:txBody>
      </p:sp>
      <p:sp>
        <p:nvSpPr>
          <p:cNvPr id="2" name="Text Placeholder 1">
            <a:extLst>
              <a:ext uri="{FF2B5EF4-FFF2-40B4-BE49-F238E27FC236}">
                <a16:creationId xmlns:a16="http://schemas.microsoft.com/office/drawing/2014/main" id="{C067BE35-9403-808E-683D-2A987E9753C5}"/>
              </a:ext>
            </a:extLst>
          </p:cNvPr>
          <p:cNvSpPr>
            <a:spLocks noGrp="1"/>
          </p:cNvSpPr>
          <p:nvPr>
            <p:ph type="body" sz="quarter" idx="18"/>
          </p:nvPr>
        </p:nvSpPr>
        <p:spPr/>
        <p:txBody>
          <a:bodyPr/>
          <a:lstStyle/>
          <a:p>
            <a:r>
              <a:rPr lang="en-AU" dirty="0"/>
              <a:t>Which one will you promote?</a:t>
            </a:r>
          </a:p>
        </p:txBody>
      </p:sp>
      <p:pic>
        <p:nvPicPr>
          <p:cNvPr id="1030" name="Picture 6" descr="A product information card for the &quot;EconoView 55 4K Smart TV&quot; priced at $649. The key features listed include: 55-inch 4K UHD resolution, HDR10, LED display, 3 HDMI ports and 1 USB port, voice remote, and a 1-year warranty.">
            <a:extLst>
              <a:ext uri="{FF2B5EF4-FFF2-40B4-BE49-F238E27FC236}">
                <a16:creationId xmlns:a16="http://schemas.microsoft.com/office/drawing/2014/main" id="{EAC37BD3-681E-354C-8247-B00391E79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382" y="1821505"/>
            <a:ext cx="4165524" cy="4165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erated imageA product information card for the &quot;VistaEdge 55&quot; 4K Smart TV&quot; priced at $849. Key features listed include: 55-inch 4K UHD resolution, HDR10 and Dolby Vision, LED display, Smart OS, 3 HDMI ports (including eARC) and 2 USB ports, voice remote with assistant integration, and a 3-year warranty.">
            <a:extLst>
              <a:ext uri="{FF2B5EF4-FFF2-40B4-BE49-F238E27FC236}">
                <a16:creationId xmlns:a16="http://schemas.microsoft.com/office/drawing/2014/main" id="{5EFF5049-8C17-5A01-23D9-9C083CD42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253" y="1665562"/>
            <a:ext cx="2984940" cy="44774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980D5-0957-9946-0CED-D2EFAC8851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D007C7-8869-7225-8C08-728BFF5790DE}"/>
              </a:ext>
            </a:extLst>
          </p:cNvPr>
          <p:cNvSpPr>
            <a:spLocks noGrp="1"/>
          </p:cNvSpPr>
          <p:nvPr>
            <p:ph type="title"/>
          </p:nvPr>
        </p:nvSpPr>
        <p:spPr/>
        <p:txBody>
          <a:bodyPr/>
          <a:lstStyle/>
          <a:p>
            <a:r>
              <a:rPr lang="en-AU" dirty="0">
                <a:latin typeface="+mj-lt"/>
              </a:rPr>
              <a:t>Commission (2)</a:t>
            </a:r>
          </a:p>
        </p:txBody>
      </p:sp>
      <p:sp>
        <p:nvSpPr>
          <p:cNvPr id="2" name="Text Placeholder 1">
            <a:extLst>
              <a:ext uri="{FF2B5EF4-FFF2-40B4-BE49-F238E27FC236}">
                <a16:creationId xmlns:a16="http://schemas.microsoft.com/office/drawing/2014/main" id="{ACB459E2-7EF7-3358-866C-7300E1959758}"/>
              </a:ext>
            </a:extLst>
          </p:cNvPr>
          <p:cNvSpPr>
            <a:spLocks noGrp="1"/>
          </p:cNvSpPr>
          <p:nvPr>
            <p:ph type="body" sz="quarter" idx="18"/>
          </p:nvPr>
        </p:nvSpPr>
        <p:spPr/>
        <p:txBody>
          <a:bodyPr/>
          <a:lstStyle/>
          <a:p>
            <a:r>
              <a:rPr lang="en-AU" dirty="0"/>
              <a:t>How much did you earn?</a:t>
            </a:r>
          </a:p>
        </p:txBody>
      </p:sp>
      <p:sp>
        <p:nvSpPr>
          <p:cNvPr id="6" name="TextBox 5">
            <a:extLst>
              <a:ext uri="{FF2B5EF4-FFF2-40B4-BE49-F238E27FC236}">
                <a16:creationId xmlns:a16="http://schemas.microsoft.com/office/drawing/2014/main" id="{481F5D2B-147E-2A0F-D99E-199C8C362888}"/>
              </a:ext>
            </a:extLst>
          </p:cNvPr>
          <p:cNvSpPr txBox="1"/>
          <p:nvPr/>
        </p:nvSpPr>
        <p:spPr>
          <a:xfrm>
            <a:off x="359999" y="2005506"/>
            <a:ext cx="11367543" cy="3332613"/>
          </a:xfrm>
          <a:prstGeom prst="roundRect">
            <a:avLst>
              <a:gd name="adj" fmla="val 5785"/>
            </a:avLst>
          </a:prstGeom>
          <a:noFill/>
          <a:ln>
            <a:solidFill>
              <a:schemeClr val="accent1"/>
            </a:solidFill>
          </a:ln>
        </p:spPr>
        <p:txBody>
          <a:bodyPr wrap="square" lIns="180000" tIns="46800" rIns="180000" anchor="ctr" anchorCtr="1">
            <a:noAutofit/>
          </a:bodyPr>
          <a:lstStyle/>
          <a:p>
            <a:pPr>
              <a:lnSpc>
                <a:spcPct val="150000"/>
              </a:lnSpc>
              <a:spcBef>
                <a:spcPts val="1200"/>
              </a:spcBef>
              <a:spcAft>
                <a:spcPts val="600"/>
              </a:spcAft>
            </a:pPr>
            <a:r>
              <a:rPr lang="en-AU" sz="2800" dirty="0">
                <a:effectLst/>
                <a:latin typeface="Arial" panose="020B0604020202020204" pitchFamily="34" charset="0"/>
                <a:ea typeface="Calibri" panose="020F0502020204030204" pitchFamily="34" charset="0"/>
              </a:rPr>
              <a:t>Given you usually earn $100 as a base wage per day and 3% commission on sales, if you sold the VistaEdge TV for $849 what would be the total amount you earned that day? </a:t>
            </a:r>
          </a:p>
        </p:txBody>
      </p:sp>
      <p:sp>
        <p:nvSpPr>
          <p:cNvPr id="3" name="Slide Number Placeholder 2">
            <a:extLst>
              <a:ext uri="{FF2B5EF4-FFF2-40B4-BE49-F238E27FC236}">
                <a16:creationId xmlns:a16="http://schemas.microsoft.com/office/drawing/2014/main" id="{34AD40A7-4197-B0A7-68B0-67D92ABAFF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154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Commission (3)</a:t>
            </a:r>
          </a:p>
        </p:txBody>
      </p:sp>
      <p:sp>
        <p:nvSpPr>
          <p:cNvPr id="2" name="Text Placeholder 1">
            <a:extLst>
              <a:ext uri="{FF2B5EF4-FFF2-40B4-BE49-F238E27FC236}">
                <a16:creationId xmlns:a16="http://schemas.microsoft.com/office/drawing/2014/main" id="{61200447-AA35-D6A9-7F29-62A5338281A7}"/>
              </a:ext>
            </a:extLst>
          </p:cNvPr>
          <p:cNvSpPr>
            <a:spLocks noGrp="1"/>
          </p:cNvSpPr>
          <p:nvPr>
            <p:ph type="body" sz="quarter" idx="18"/>
          </p:nvPr>
        </p:nvSpPr>
        <p:spPr/>
        <p:txBody>
          <a:bodyPr/>
          <a:lstStyle/>
          <a:p>
            <a:r>
              <a:rPr lang="en-AU" dirty="0"/>
              <a:t>Scenario</a:t>
            </a:r>
          </a:p>
        </p:txBody>
      </p:sp>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1567087"/>
            <a:ext cx="11484000" cy="1748870"/>
          </a:xfrm>
        </p:spPr>
        <p:txBody>
          <a:bodyPr/>
          <a:lstStyle/>
          <a:p>
            <a:pPr>
              <a:lnSpc>
                <a:spcPct val="150000"/>
              </a:lnSpc>
              <a:spcBef>
                <a:spcPts val="1200"/>
              </a:spcBef>
              <a:spcAft>
                <a:spcPts val="600"/>
              </a:spcAft>
              <a:buNone/>
            </a:pPr>
            <a:r>
              <a:rPr lang="en-AU" dirty="0">
                <a:solidFill>
                  <a:srgbClr val="000000"/>
                </a:solidFill>
                <a:effectLst/>
                <a:latin typeface="Arial" panose="020B0604020202020204" pitchFamily="34" charset="0"/>
                <a:ea typeface="Calibri" panose="020F0502020204030204" pitchFamily="34" charset="0"/>
              </a:rPr>
              <a:t>A real estate agent earns a base wage of $750 per week. They also receive 2% commission on the first $800 000 of a property’s sale price and 2.5% on any amount over $800 000. Last week, they sold a house for $1 500 000. Calculate the</a:t>
            </a:r>
            <a:r>
              <a:rPr lang="en-AU" dirty="0">
                <a:solidFill>
                  <a:srgbClr val="000000"/>
                </a:solidFill>
                <a:ea typeface="Calibri" panose="020F0502020204030204" pitchFamily="34" charset="0"/>
              </a:rPr>
              <a:t>ir</a:t>
            </a:r>
            <a:r>
              <a:rPr lang="en-AU" dirty="0">
                <a:solidFill>
                  <a:srgbClr val="000000"/>
                </a:solidFill>
                <a:effectLst/>
                <a:latin typeface="Arial" panose="020B0604020202020204" pitchFamily="34" charset="0"/>
                <a:ea typeface="Calibri" panose="020F0502020204030204" pitchFamily="34" charset="0"/>
              </a:rPr>
              <a:t> total earnings for the week.</a:t>
            </a:r>
          </a:p>
          <a:p>
            <a:pPr>
              <a:lnSpc>
                <a:spcPct val="150000"/>
              </a:lnSpc>
              <a:spcBef>
                <a:spcPts val="1200"/>
              </a:spcBef>
              <a:spcAft>
                <a:spcPts val="600"/>
              </a:spcAft>
              <a:buNone/>
            </a:pPr>
            <a:endParaRPr lang="en-AU" dirty="0">
              <a:solidFill>
                <a:srgbClr val="000000"/>
              </a:solidFill>
              <a:effectLst/>
              <a:latin typeface="Arial" panose="020B0604020202020204" pitchFamily="34" charset="0"/>
              <a:ea typeface="Calibri" panose="020F0502020204030204" pitchFamily="34" charset="0"/>
            </a:endParaRPr>
          </a:p>
          <a:p>
            <a:pPr>
              <a:lnSpc>
                <a:spcPct val="150000"/>
              </a:lnSpc>
              <a:spcBef>
                <a:spcPts val="1200"/>
              </a:spcBef>
              <a:spcAft>
                <a:spcPts val="600"/>
              </a:spcAft>
              <a:buNone/>
            </a:pPr>
            <a:endParaRPr lang="en-AU" dirty="0">
              <a:effectLst/>
              <a:latin typeface="Arial" panose="020B0604020202020204" pitchFamily="34" charset="0"/>
              <a:ea typeface="Calibri" panose="020F0502020204030204" pitchFamily="34" charset="0"/>
            </a:endParaRPr>
          </a:p>
          <a:p>
            <a:pPr>
              <a:spcBef>
                <a:spcPts val="1200"/>
              </a:spcBef>
              <a:spcAft>
                <a:spcPts val="600"/>
              </a:spcAft>
            </a:pPr>
            <a:endParaRPr lang="en-AU"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DB46C8F9-7721-0301-17B4-44290EBE9B1B}"/>
                  </a:ext>
                </a:extLst>
              </p:cNvPr>
              <p:cNvGraphicFramePr>
                <a:graphicFrameLocks noGrp="1"/>
              </p:cNvGraphicFramePr>
              <p:nvPr>
                <p:extLst>
                  <p:ext uri="{D42A27DB-BD31-4B8C-83A1-F6EECF244321}">
                    <p14:modId xmlns:p14="http://schemas.microsoft.com/office/powerpoint/2010/main" val="4132331927"/>
                  </p:ext>
                </p:extLst>
              </p:nvPr>
            </p:nvGraphicFramePr>
            <p:xfrm>
              <a:off x="2032000" y="3568465"/>
              <a:ext cx="8128000" cy="2307015"/>
            </p:xfrm>
            <a:graphic>
              <a:graphicData uri="http://schemas.openxmlformats.org/drawingml/2006/table">
                <a:tbl>
                  <a:tblPr firstRow="1" bandRow="1">
                    <a:tableStyleId>{5940675A-B579-460E-94D1-54222C63F5DA}</a:tableStyleId>
                  </a:tblPr>
                  <a:tblGrid>
                    <a:gridCol w="2821354">
                      <a:extLst>
                        <a:ext uri="{9D8B030D-6E8A-4147-A177-3AD203B41FA5}">
                          <a16:colId xmlns:a16="http://schemas.microsoft.com/office/drawing/2014/main" val="581112882"/>
                        </a:ext>
                      </a:extLst>
                    </a:gridCol>
                    <a:gridCol w="5306646">
                      <a:extLst>
                        <a:ext uri="{9D8B030D-6E8A-4147-A177-3AD203B41FA5}">
                          <a16:colId xmlns:a16="http://schemas.microsoft.com/office/drawing/2014/main" val="1228168553"/>
                        </a:ext>
                      </a:extLst>
                    </a:gridCol>
                  </a:tblGrid>
                  <a:tr h="769005">
                    <a:tc>
                      <a:txBody>
                        <a:bodyPr/>
                        <a:lstStyle/>
                        <a:p>
                          <a:r>
                            <a:rPr lang="en-AU" b="0" dirty="0"/>
                            <a:t>Amount above </a:t>
                          </a:r>
                          <a14:m>
                            <m:oMath xmlns:m="http://schemas.openxmlformats.org/officeDocument/2006/math">
                              <m:r>
                                <a:rPr lang="en-AU" b="0" smtClean="0">
                                  <a:latin typeface="Cambria Math" panose="02040503050406030204" pitchFamily="18" charset="0"/>
                                </a:rPr>
                                <m:t>$800 000</m:t>
                              </m:r>
                            </m:oMath>
                          </a14:m>
                          <a:endParaRPr lang="en-AU" dirty="0"/>
                        </a:p>
                      </a:txBody>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=$1 500 000−$800 000</m:t>
                                </m:r>
                              </m:oMath>
                              <m:oMath xmlns:m="http://schemas.openxmlformats.org/officeDocument/2006/math">
                                <m:r>
                                  <a:rPr lang="en-AU" b="0" smtClean="0">
                                    <a:latin typeface="Cambria Math" panose="02040503050406030204" pitchFamily="18" charset="0"/>
                                  </a:rPr>
                                  <m:t>=$700 000</m:t>
                                </m:r>
                              </m:oMath>
                            </m:oMathPara>
                          </a14:m>
                          <a:endParaRPr lang="en-AU" dirty="0"/>
                        </a:p>
                      </a:txBody>
                      <a:tcPr/>
                    </a:tc>
                    <a:extLst>
                      <a:ext uri="{0D108BD9-81ED-4DB2-BD59-A6C34878D82A}">
                        <a16:rowId xmlns:a16="http://schemas.microsoft.com/office/drawing/2014/main" val="1320936140"/>
                      </a:ext>
                    </a:extLst>
                  </a:tr>
                  <a:tr h="769005">
                    <a:tc>
                      <a:txBody>
                        <a:bodyPr/>
                        <a:lstStyle/>
                        <a:p>
                          <a:r>
                            <a:rPr lang="en-AU" b="0" dirty="0"/>
                            <a:t>Commission</a:t>
                          </a:r>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=$800 000×0.02+$700 000×0.025</m:t>
                                </m:r>
                              </m:oMath>
                            </m:oMathPara>
                          </a14:m>
                          <a:endParaRPr lang="en-AU" b="0" dirty="0"/>
                        </a:p>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=$33 500</m:t>
                                </m:r>
                              </m:oMath>
                            </m:oMathPara>
                          </a14:m>
                          <a:endParaRPr lang="en-AU" dirty="0"/>
                        </a:p>
                      </a:txBody>
                      <a:tcPr/>
                    </a:tc>
                    <a:extLst>
                      <a:ext uri="{0D108BD9-81ED-4DB2-BD59-A6C34878D82A}">
                        <a16:rowId xmlns:a16="http://schemas.microsoft.com/office/drawing/2014/main" val="119016361"/>
                      </a:ext>
                    </a:extLst>
                  </a:tr>
                  <a:tr h="769005">
                    <a:tc>
                      <a:txBody>
                        <a:bodyPr/>
                        <a:lstStyle/>
                        <a:p>
                          <a:r>
                            <a:rPr lang="en-AU" b="0" dirty="0"/>
                            <a:t>Total pay: </a:t>
                          </a:r>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=$750+$33 500</m:t>
                                </m:r>
                              </m:oMath>
                            </m:oMathPara>
                          </a14:m>
                          <a:endParaRPr lang="en-AU" b="0" dirty="0"/>
                        </a:p>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=$34 250</m:t>
                                </m:r>
                              </m:oMath>
                            </m:oMathPara>
                          </a14:m>
                          <a:endParaRPr lang="en-AU" dirty="0"/>
                        </a:p>
                      </a:txBody>
                      <a:tcPr/>
                    </a:tc>
                    <a:extLst>
                      <a:ext uri="{0D108BD9-81ED-4DB2-BD59-A6C34878D82A}">
                        <a16:rowId xmlns:a16="http://schemas.microsoft.com/office/drawing/2014/main" val="2437307019"/>
                      </a:ext>
                    </a:extLst>
                  </a:tr>
                </a:tbl>
              </a:graphicData>
            </a:graphic>
          </p:graphicFrame>
        </mc:Choice>
        <mc:Fallback xmlns="">
          <p:graphicFrame>
            <p:nvGraphicFramePr>
              <p:cNvPr id="5" name="Table 4">
                <a:extLst>
                  <a:ext uri="{FF2B5EF4-FFF2-40B4-BE49-F238E27FC236}">
                    <a16:creationId xmlns:a16="http://schemas.microsoft.com/office/drawing/2014/main" id="{DB46C8F9-7721-0301-17B4-44290EBE9B1B}"/>
                  </a:ext>
                </a:extLst>
              </p:cNvPr>
              <p:cNvGraphicFramePr>
                <a:graphicFrameLocks noGrp="1"/>
              </p:cNvGraphicFramePr>
              <p:nvPr>
                <p:extLst>
                  <p:ext uri="{D42A27DB-BD31-4B8C-83A1-F6EECF244321}">
                    <p14:modId xmlns:p14="http://schemas.microsoft.com/office/powerpoint/2010/main" val="4132331927"/>
                  </p:ext>
                </p:extLst>
              </p:nvPr>
            </p:nvGraphicFramePr>
            <p:xfrm>
              <a:off x="2032000" y="3568465"/>
              <a:ext cx="8128000" cy="2307015"/>
            </p:xfrm>
            <a:graphic>
              <a:graphicData uri="http://schemas.openxmlformats.org/drawingml/2006/table">
                <a:tbl>
                  <a:tblPr firstRow="1" bandRow="1">
                    <a:tableStyleId>{5940675A-B579-460E-94D1-54222C63F5DA}</a:tableStyleId>
                  </a:tblPr>
                  <a:tblGrid>
                    <a:gridCol w="2821354">
                      <a:extLst>
                        <a:ext uri="{9D8B030D-6E8A-4147-A177-3AD203B41FA5}">
                          <a16:colId xmlns:a16="http://schemas.microsoft.com/office/drawing/2014/main" val="581112882"/>
                        </a:ext>
                      </a:extLst>
                    </a:gridCol>
                    <a:gridCol w="5306646">
                      <a:extLst>
                        <a:ext uri="{9D8B030D-6E8A-4147-A177-3AD203B41FA5}">
                          <a16:colId xmlns:a16="http://schemas.microsoft.com/office/drawing/2014/main" val="1228168553"/>
                        </a:ext>
                      </a:extLst>
                    </a:gridCol>
                  </a:tblGrid>
                  <a:tr h="769005">
                    <a:tc>
                      <a:txBody>
                        <a:bodyPr/>
                        <a:lstStyle/>
                        <a:p>
                          <a:endParaRPr lang="en-US"/>
                        </a:p>
                      </a:txBody>
                      <a:tcPr>
                        <a:blipFill>
                          <a:blip r:embed="rId3"/>
                          <a:stretch>
                            <a:fillRect l="-216" t="-3968" r="-188553" b="-202381"/>
                          </a:stretch>
                        </a:blipFill>
                      </a:tcPr>
                    </a:tc>
                    <a:tc>
                      <a:txBody>
                        <a:bodyPr/>
                        <a:lstStyle/>
                        <a:p>
                          <a:endParaRPr lang="en-US"/>
                        </a:p>
                      </a:txBody>
                      <a:tcPr>
                        <a:blipFill>
                          <a:blip r:embed="rId3"/>
                          <a:stretch>
                            <a:fillRect l="-53272" t="-3968" r="-230" b="-202381"/>
                          </a:stretch>
                        </a:blipFill>
                      </a:tcPr>
                    </a:tc>
                    <a:extLst>
                      <a:ext uri="{0D108BD9-81ED-4DB2-BD59-A6C34878D82A}">
                        <a16:rowId xmlns:a16="http://schemas.microsoft.com/office/drawing/2014/main" val="1320936140"/>
                      </a:ext>
                    </a:extLst>
                  </a:tr>
                  <a:tr h="769005">
                    <a:tc>
                      <a:txBody>
                        <a:bodyPr/>
                        <a:lstStyle/>
                        <a:p>
                          <a:r>
                            <a:rPr lang="en-AU" b="0" dirty="0"/>
                            <a:t>Commission</a:t>
                          </a:r>
                          <a:endParaRPr lang="en-AU" dirty="0"/>
                        </a:p>
                      </a:txBody>
                      <a:tcPr/>
                    </a:tc>
                    <a:tc>
                      <a:txBody>
                        <a:bodyPr/>
                        <a:lstStyle/>
                        <a:p>
                          <a:endParaRPr lang="en-US"/>
                        </a:p>
                      </a:txBody>
                      <a:tcPr>
                        <a:blipFill>
                          <a:blip r:embed="rId3"/>
                          <a:stretch>
                            <a:fillRect l="-53272" t="-103150" r="-230" b="-100787"/>
                          </a:stretch>
                        </a:blipFill>
                      </a:tcPr>
                    </a:tc>
                    <a:extLst>
                      <a:ext uri="{0D108BD9-81ED-4DB2-BD59-A6C34878D82A}">
                        <a16:rowId xmlns:a16="http://schemas.microsoft.com/office/drawing/2014/main" val="119016361"/>
                      </a:ext>
                    </a:extLst>
                  </a:tr>
                  <a:tr h="769005">
                    <a:tc>
                      <a:txBody>
                        <a:bodyPr/>
                        <a:lstStyle/>
                        <a:p>
                          <a:r>
                            <a:rPr lang="en-AU" b="0" dirty="0"/>
                            <a:t>Total pay: </a:t>
                          </a:r>
                          <a:endParaRPr lang="en-AU" dirty="0"/>
                        </a:p>
                      </a:txBody>
                      <a:tcPr/>
                    </a:tc>
                    <a:tc>
                      <a:txBody>
                        <a:bodyPr/>
                        <a:lstStyle/>
                        <a:p>
                          <a:endParaRPr lang="en-US"/>
                        </a:p>
                      </a:txBody>
                      <a:tcPr>
                        <a:blipFill>
                          <a:blip r:embed="rId3"/>
                          <a:stretch>
                            <a:fillRect l="-53272" t="-204762" r="-230" b="-1587"/>
                          </a:stretch>
                        </a:blipFill>
                      </a:tcPr>
                    </a:tc>
                    <a:extLst>
                      <a:ext uri="{0D108BD9-81ED-4DB2-BD59-A6C34878D82A}">
                        <a16:rowId xmlns:a16="http://schemas.microsoft.com/office/drawing/2014/main" val="2437307019"/>
                      </a:ext>
                    </a:extLst>
                  </a:tr>
                </a:tbl>
              </a:graphicData>
            </a:graphic>
          </p:graphicFrame>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82469E-3458-39DB-B0D9-7DDD33C998C1}"/>
              </a:ext>
            </a:extLst>
          </p:cNvPr>
          <p:cNvSpPr>
            <a:spLocks noGrp="1"/>
          </p:cNvSpPr>
          <p:nvPr>
            <p:ph type="title"/>
          </p:nvPr>
        </p:nvSpPr>
        <p:spPr/>
        <p:txBody>
          <a:bodyPr/>
          <a:lstStyle/>
          <a:p>
            <a:r>
              <a:rPr lang="en-AU" dirty="0"/>
              <a:t>Sliding scale commission</a:t>
            </a:r>
          </a:p>
        </p:txBody>
      </p:sp>
      <p:sp>
        <p:nvSpPr>
          <p:cNvPr id="4" name="Text Placeholder 3">
            <a:extLst>
              <a:ext uri="{FF2B5EF4-FFF2-40B4-BE49-F238E27FC236}">
                <a16:creationId xmlns:a16="http://schemas.microsoft.com/office/drawing/2014/main" id="{E12EF5E5-5063-DDB8-F32C-890A95B37F39}"/>
              </a:ext>
            </a:extLst>
          </p:cNvPr>
          <p:cNvSpPr>
            <a:spLocks noGrp="1"/>
          </p:cNvSpPr>
          <p:nvPr>
            <p:ph type="body" sz="quarter" idx="18"/>
          </p:nvPr>
        </p:nvSpPr>
        <p:spPr/>
        <p:txBody>
          <a:bodyPr/>
          <a:lstStyle/>
          <a:p>
            <a:r>
              <a:rPr lang="en-AU" dirty="0"/>
              <a:t>Description</a:t>
            </a:r>
          </a:p>
        </p:txBody>
      </p:sp>
      <p:sp>
        <p:nvSpPr>
          <p:cNvPr id="5" name="Text Placeholder 4">
            <a:extLst>
              <a:ext uri="{FF2B5EF4-FFF2-40B4-BE49-F238E27FC236}">
                <a16:creationId xmlns:a16="http://schemas.microsoft.com/office/drawing/2014/main" id="{5DCF6FE5-E23B-B84B-4A1F-CFD83FED6775}"/>
              </a:ext>
            </a:extLst>
          </p:cNvPr>
          <p:cNvSpPr>
            <a:spLocks noGrp="1"/>
          </p:cNvSpPr>
          <p:nvPr>
            <p:ph type="body" sz="quarter" idx="17"/>
          </p:nvPr>
        </p:nvSpPr>
        <p:spPr/>
        <p:txBody>
          <a:bodyPr/>
          <a:lstStyle/>
          <a:p>
            <a:r>
              <a:rPr lang="en-AU" dirty="0"/>
              <a:t>A sliding scale commission is a payment structure where the commission rate changes based on the total sales value or the level of performance achieved. It can either be a decreasing or increasing sliding scale.</a:t>
            </a:r>
          </a:p>
          <a:p>
            <a:endParaRPr lang="en-AU" dirty="0"/>
          </a:p>
          <a:p>
            <a:endParaRPr lang="en-AU" dirty="0"/>
          </a:p>
        </p:txBody>
      </p:sp>
      <p:graphicFrame>
        <p:nvGraphicFramePr>
          <p:cNvPr id="8" name="Table 7">
            <a:extLst>
              <a:ext uri="{FF2B5EF4-FFF2-40B4-BE49-F238E27FC236}">
                <a16:creationId xmlns:a16="http://schemas.microsoft.com/office/drawing/2014/main" id="{1D0DF60A-63A0-9D15-0686-395B82503923}"/>
              </a:ext>
            </a:extLst>
          </p:cNvPr>
          <p:cNvGraphicFramePr>
            <a:graphicFrameLocks noGrp="1"/>
          </p:cNvGraphicFramePr>
          <p:nvPr>
            <p:extLst>
              <p:ext uri="{D42A27DB-BD31-4B8C-83A1-F6EECF244321}">
                <p14:modId xmlns:p14="http://schemas.microsoft.com/office/powerpoint/2010/main" val="800983807"/>
              </p:ext>
            </p:extLst>
          </p:nvPr>
        </p:nvGraphicFramePr>
        <p:xfrm>
          <a:off x="635279" y="3243580"/>
          <a:ext cx="1917002" cy="370840"/>
        </p:xfrm>
        <a:graphic>
          <a:graphicData uri="http://schemas.openxmlformats.org/drawingml/2006/table">
            <a:tbl>
              <a:tblPr firstRow="1" bandRow="1">
                <a:tableStyleId>{5A111915-BE36-4E01-A7E5-04B1672EAD32}</a:tableStyleId>
              </a:tblPr>
              <a:tblGrid>
                <a:gridCol w="1917002">
                  <a:extLst>
                    <a:ext uri="{9D8B030D-6E8A-4147-A177-3AD203B41FA5}">
                      <a16:colId xmlns:a16="http://schemas.microsoft.com/office/drawing/2014/main" val="1381632715"/>
                    </a:ext>
                  </a:extLst>
                </a:gridCol>
              </a:tblGrid>
              <a:tr h="370840">
                <a:tc>
                  <a:txBody>
                    <a:bodyPr/>
                    <a:lstStyle/>
                    <a:p>
                      <a:r>
                        <a:rPr lang="en-AU" dirty="0">
                          <a:solidFill>
                            <a:sysClr val="windowText" lastClr="000000"/>
                          </a:solidFill>
                        </a:rPr>
                        <a:t>Decreasing:</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8135042"/>
                  </a:ext>
                </a:extLst>
              </a:tr>
            </a:tbl>
          </a:graphicData>
        </a:graphic>
      </p:graphicFrame>
      <p:graphicFrame>
        <p:nvGraphicFramePr>
          <p:cNvPr id="6" name="Table 5">
            <a:extLst>
              <a:ext uri="{FF2B5EF4-FFF2-40B4-BE49-F238E27FC236}">
                <a16:creationId xmlns:a16="http://schemas.microsoft.com/office/drawing/2014/main" id="{6F99326E-24CF-9264-35FF-B047868FD186}"/>
              </a:ext>
            </a:extLst>
          </p:cNvPr>
          <p:cNvGraphicFramePr>
            <a:graphicFrameLocks noGrp="1"/>
          </p:cNvGraphicFramePr>
          <p:nvPr>
            <p:extLst>
              <p:ext uri="{D42A27DB-BD31-4B8C-83A1-F6EECF244321}">
                <p14:modId xmlns:p14="http://schemas.microsoft.com/office/powerpoint/2010/main" val="1013259368"/>
              </p:ext>
            </p:extLst>
          </p:nvPr>
        </p:nvGraphicFramePr>
        <p:xfrm>
          <a:off x="2996000" y="3243580"/>
          <a:ext cx="8128000" cy="370840"/>
        </p:xfrm>
        <a:graphic>
          <a:graphicData uri="http://schemas.openxmlformats.org/drawingml/2006/table">
            <a:tbl>
              <a:tblPr firstRow="1" bandRow="1">
                <a:tableStyleId>{5A111915-BE36-4E01-A7E5-04B1672EAD32}</a:tableStyleId>
              </a:tblPr>
              <a:tblGrid>
                <a:gridCol w="2972079">
                  <a:extLst>
                    <a:ext uri="{9D8B030D-6E8A-4147-A177-3AD203B41FA5}">
                      <a16:colId xmlns:a16="http://schemas.microsoft.com/office/drawing/2014/main" val="2881580153"/>
                    </a:ext>
                  </a:extLst>
                </a:gridCol>
                <a:gridCol w="5155921">
                  <a:extLst>
                    <a:ext uri="{9D8B030D-6E8A-4147-A177-3AD203B41FA5}">
                      <a16:colId xmlns:a16="http://schemas.microsoft.com/office/drawing/2014/main" val="3796637367"/>
                    </a:ext>
                  </a:extLst>
                </a:gridCol>
              </a:tblGrid>
              <a:tr h="370840">
                <a:tc>
                  <a:txBody>
                    <a:bodyPr/>
                    <a:lstStyle/>
                    <a:p>
                      <a:r>
                        <a:rPr lang="en-AU" b="0" dirty="0">
                          <a:solidFill>
                            <a:sysClr val="windowText" lastClr="000000"/>
                          </a:solidFill>
                        </a:rPr>
                        <a:t>$800 000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CC2"/>
                    </a:solidFill>
                  </a:tcPr>
                </a:tc>
                <a:tc>
                  <a:txBody>
                    <a:bodyPr/>
                    <a:lstStyle/>
                    <a:p>
                      <a:r>
                        <a:rPr lang="en-AU" b="0" dirty="0">
                          <a:solidFill>
                            <a:sysClr val="windowText" lastClr="000000"/>
                          </a:solidFill>
                        </a:rPr>
                        <a:t>any amount above $800 000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CC2"/>
                    </a:solidFill>
                  </a:tcPr>
                </a:tc>
                <a:extLst>
                  <a:ext uri="{0D108BD9-81ED-4DB2-BD59-A6C34878D82A}">
                    <a16:rowId xmlns:a16="http://schemas.microsoft.com/office/drawing/2014/main" val="3275341871"/>
                  </a:ext>
                </a:extLst>
              </a:tr>
            </a:tbl>
          </a:graphicData>
        </a:graphic>
      </p:graphicFrame>
      <p:graphicFrame>
        <p:nvGraphicFramePr>
          <p:cNvPr id="15" name="Table 14">
            <a:extLst>
              <a:ext uri="{FF2B5EF4-FFF2-40B4-BE49-F238E27FC236}">
                <a16:creationId xmlns:a16="http://schemas.microsoft.com/office/drawing/2014/main" id="{14947599-61D8-AB28-FA0E-767C71EDFDC6}"/>
              </a:ext>
            </a:extLst>
          </p:cNvPr>
          <p:cNvGraphicFramePr>
            <a:graphicFrameLocks noGrp="1"/>
          </p:cNvGraphicFramePr>
          <p:nvPr>
            <p:extLst>
              <p:ext uri="{D42A27DB-BD31-4B8C-83A1-F6EECF244321}">
                <p14:modId xmlns:p14="http://schemas.microsoft.com/office/powerpoint/2010/main" val="1966608992"/>
              </p:ext>
            </p:extLst>
          </p:nvPr>
        </p:nvGraphicFramePr>
        <p:xfrm>
          <a:off x="3505029" y="4257113"/>
          <a:ext cx="1978026" cy="370840"/>
        </p:xfrm>
        <a:graphic>
          <a:graphicData uri="http://schemas.openxmlformats.org/drawingml/2006/table">
            <a:tbl>
              <a:tblPr firstRow="1" bandRow="1">
                <a:tableStyleId>{5A111915-BE36-4E01-A7E5-04B1672EAD32}</a:tableStyleId>
              </a:tblPr>
              <a:tblGrid>
                <a:gridCol w="1978026">
                  <a:extLst>
                    <a:ext uri="{9D8B030D-6E8A-4147-A177-3AD203B41FA5}">
                      <a16:colId xmlns:a16="http://schemas.microsoft.com/office/drawing/2014/main" val="1381632715"/>
                    </a:ext>
                  </a:extLst>
                </a:gridCol>
              </a:tblGrid>
              <a:tr h="370840">
                <a:tc>
                  <a:txBody>
                    <a:bodyPr/>
                    <a:lstStyle/>
                    <a:p>
                      <a:r>
                        <a:rPr lang="en-AU" b="0" dirty="0">
                          <a:solidFill>
                            <a:sysClr val="windowText" lastClr="000000"/>
                          </a:solidFill>
                        </a:rPr>
                        <a:t>2% of $800 000</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8135042"/>
                  </a:ext>
                </a:extLst>
              </a:tr>
            </a:tbl>
          </a:graphicData>
        </a:graphic>
      </p:graphicFrame>
      <p:graphicFrame>
        <p:nvGraphicFramePr>
          <p:cNvPr id="16" name="Table 15">
            <a:extLst>
              <a:ext uri="{FF2B5EF4-FFF2-40B4-BE49-F238E27FC236}">
                <a16:creationId xmlns:a16="http://schemas.microsoft.com/office/drawing/2014/main" id="{66B2D9FD-0F2C-4A73-24B3-320F2EA047FE}"/>
              </a:ext>
            </a:extLst>
          </p:cNvPr>
          <p:cNvGraphicFramePr>
            <a:graphicFrameLocks noGrp="1"/>
          </p:cNvGraphicFramePr>
          <p:nvPr>
            <p:extLst>
              <p:ext uri="{D42A27DB-BD31-4B8C-83A1-F6EECF244321}">
                <p14:modId xmlns:p14="http://schemas.microsoft.com/office/powerpoint/2010/main" val="3066984958"/>
              </p:ext>
            </p:extLst>
          </p:nvPr>
        </p:nvGraphicFramePr>
        <p:xfrm>
          <a:off x="6525547" y="4310213"/>
          <a:ext cx="4044576" cy="370840"/>
        </p:xfrm>
        <a:graphic>
          <a:graphicData uri="http://schemas.openxmlformats.org/drawingml/2006/table">
            <a:tbl>
              <a:tblPr firstRow="1" bandRow="1">
                <a:tableStyleId>{5A111915-BE36-4E01-A7E5-04B1672EAD32}</a:tableStyleId>
              </a:tblPr>
              <a:tblGrid>
                <a:gridCol w="4044576">
                  <a:extLst>
                    <a:ext uri="{9D8B030D-6E8A-4147-A177-3AD203B41FA5}">
                      <a16:colId xmlns:a16="http://schemas.microsoft.com/office/drawing/2014/main" val="1381632715"/>
                    </a:ext>
                  </a:extLst>
                </a:gridCol>
              </a:tblGrid>
              <a:tr h="370840">
                <a:tc>
                  <a:txBody>
                    <a:bodyPr/>
                    <a:lstStyle/>
                    <a:p>
                      <a:r>
                        <a:rPr lang="en-AU" b="0" dirty="0">
                          <a:solidFill>
                            <a:sysClr val="windowText" lastClr="000000"/>
                          </a:solidFill>
                        </a:rPr>
                        <a:t>1.5% of amounts above $800 000</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8135042"/>
                  </a:ext>
                </a:extLst>
              </a:tr>
            </a:tbl>
          </a:graphicData>
        </a:graphic>
      </p:graphicFrame>
      <p:graphicFrame>
        <p:nvGraphicFramePr>
          <p:cNvPr id="9" name="Table 8">
            <a:extLst>
              <a:ext uri="{FF2B5EF4-FFF2-40B4-BE49-F238E27FC236}">
                <a16:creationId xmlns:a16="http://schemas.microsoft.com/office/drawing/2014/main" id="{FEF3AFE7-156D-D293-CAC6-5AF44150B7D6}"/>
              </a:ext>
            </a:extLst>
          </p:cNvPr>
          <p:cNvGraphicFramePr>
            <a:graphicFrameLocks noGrp="1"/>
          </p:cNvGraphicFramePr>
          <p:nvPr>
            <p:extLst>
              <p:ext uri="{D42A27DB-BD31-4B8C-83A1-F6EECF244321}">
                <p14:modId xmlns:p14="http://schemas.microsoft.com/office/powerpoint/2010/main" val="3534286095"/>
              </p:ext>
            </p:extLst>
          </p:nvPr>
        </p:nvGraphicFramePr>
        <p:xfrm>
          <a:off x="635279" y="4920074"/>
          <a:ext cx="1917002" cy="370840"/>
        </p:xfrm>
        <a:graphic>
          <a:graphicData uri="http://schemas.openxmlformats.org/drawingml/2006/table">
            <a:tbl>
              <a:tblPr firstRow="1" bandRow="1">
                <a:tableStyleId>{5A111915-BE36-4E01-A7E5-04B1672EAD32}</a:tableStyleId>
              </a:tblPr>
              <a:tblGrid>
                <a:gridCol w="1917002">
                  <a:extLst>
                    <a:ext uri="{9D8B030D-6E8A-4147-A177-3AD203B41FA5}">
                      <a16:colId xmlns:a16="http://schemas.microsoft.com/office/drawing/2014/main" val="1381632715"/>
                    </a:ext>
                  </a:extLst>
                </a:gridCol>
              </a:tblGrid>
              <a:tr h="370840">
                <a:tc>
                  <a:txBody>
                    <a:bodyPr/>
                    <a:lstStyle/>
                    <a:p>
                      <a:r>
                        <a:rPr lang="en-AU" dirty="0">
                          <a:solidFill>
                            <a:sysClr val="windowText" lastClr="000000"/>
                          </a:solidFill>
                        </a:rPr>
                        <a:t>Increasing:</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8135042"/>
                  </a:ext>
                </a:extLst>
              </a:tr>
            </a:tbl>
          </a:graphicData>
        </a:graphic>
      </p:graphicFrame>
      <p:graphicFrame>
        <p:nvGraphicFramePr>
          <p:cNvPr id="7" name="Table 6">
            <a:extLst>
              <a:ext uri="{FF2B5EF4-FFF2-40B4-BE49-F238E27FC236}">
                <a16:creationId xmlns:a16="http://schemas.microsoft.com/office/drawing/2014/main" id="{C58FF476-8019-DBC4-89E7-2AED46C0F9EA}"/>
              </a:ext>
            </a:extLst>
          </p:cNvPr>
          <p:cNvGraphicFramePr>
            <a:graphicFrameLocks noGrp="1"/>
          </p:cNvGraphicFramePr>
          <p:nvPr>
            <p:extLst>
              <p:ext uri="{D42A27DB-BD31-4B8C-83A1-F6EECF244321}">
                <p14:modId xmlns:p14="http://schemas.microsoft.com/office/powerpoint/2010/main" val="2208038613"/>
              </p:ext>
            </p:extLst>
          </p:nvPr>
        </p:nvGraphicFramePr>
        <p:xfrm>
          <a:off x="2996000" y="4927161"/>
          <a:ext cx="8128000" cy="370840"/>
        </p:xfrm>
        <a:graphic>
          <a:graphicData uri="http://schemas.openxmlformats.org/drawingml/2006/table">
            <a:tbl>
              <a:tblPr firstRow="1" bandRow="1">
                <a:tableStyleId>{5A111915-BE36-4E01-A7E5-04B1672EAD32}</a:tableStyleId>
              </a:tblPr>
              <a:tblGrid>
                <a:gridCol w="2440633">
                  <a:extLst>
                    <a:ext uri="{9D8B030D-6E8A-4147-A177-3AD203B41FA5}">
                      <a16:colId xmlns:a16="http://schemas.microsoft.com/office/drawing/2014/main" val="1758912491"/>
                    </a:ext>
                  </a:extLst>
                </a:gridCol>
                <a:gridCol w="2440633">
                  <a:extLst>
                    <a:ext uri="{9D8B030D-6E8A-4147-A177-3AD203B41FA5}">
                      <a16:colId xmlns:a16="http://schemas.microsoft.com/office/drawing/2014/main" val="2033316861"/>
                    </a:ext>
                  </a:extLst>
                </a:gridCol>
                <a:gridCol w="3246734">
                  <a:extLst>
                    <a:ext uri="{9D8B030D-6E8A-4147-A177-3AD203B41FA5}">
                      <a16:colId xmlns:a16="http://schemas.microsoft.com/office/drawing/2014/main" val="4263503169"/>
                    </a:ext>
                  </a:extLst>
                </a:gridCol>
              </a:tblGrid>
              <a:tr h="370840">
                <a:tc>
                  <a:txBody>
                    <a:bodyPr/>
                    <a:lstStyle/>
                    <a:p>
                      <a:r>
                        <a:rPr lang="en-AU" b="0" dirty="0">
                          <a:solidFill>
                            <a:sysClr val="windowText" lastClr="000000"/>
                          </a:solidFill>
                        </a:rPr>
                        <a:t>$10 000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CC2"/>
                    </a:solidFill>
                  </a:tcPr>
                </a:tc>
                <a:tc>
                  <a:txBody>
                    <a:bodyPr/>
                    <a:lstStyle/>
                    <a:p>
                      <a:r>
                        <a:rPr lang="en-AU" b="0" dirty="0">
                          <a:solidFill>
                            <a:sysClr val="windowText" lastClr="000000"/>
                          </a:solidFill>
                        </a:rPr>
                        <a:t>$10 000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CC2"/>
                    </a:solidFill>
                  </a:tcPr>
                </a:tc>
                <a:tc>
                  <a:txBody>
                    <a:bodyPr/>
                    <a:lstStyle/>
                    <a:p>
                      <a:r>
                        <a:rPr lang="en-AU" b="0" dirty="0">
                          <a:solidFill>
                            <a:sysClr val="windowText" lastClr="000000"/>
                          </a:solidFill>
                        </a:rPr>
                        <a:t>any amount above $20 000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CC2"/>
                    </a:solidFill>
                  </a:tcPr>
                </a:tc>
                <a:extLst>
                  <a:ext uri="{0D108BD9-81ED-4DB2-BD59-A6C34878D82A}">
                    <a16:rowId xmlns:a16="http://schemas.microsoft.com/office/drawing/2014/main" val="1936915878"/>
                  </a:ext>
                </a:extLst>
              </a:tr>
            </a:tbl>
          </a:graphicData>
        </a:graphic>
      </p:graphicFrame>
      <p:graphicFrame>
        <p:nvGraphicFramePr>
          <p:cNvPr id="17" name="Table 16">
            <a:extLst>
              <a:ext uri="{FF2B5EF4-FFF2-40B4-BE49-F238E27FC236}">
                <a16:creationId xmlns:a16="http://schemas.microsoft.com/office/drawing/2014/main" id="{2BEFA26E-808F-6293-C5F1-46FCA48C42FB}"/>
              </a:ext>
            </a:extLst>
          </p:cNvPr>
          <p:cNvGraphicFramePr>
            <a:graphicFrameLocks noGrp="1"/>
          </p:cNvGraphicFramePr>
          <p:nvPr>
            <p:extLst>
              <p:ext uri="{D42A27DB-BD31-4B8C-83A1-F6EECF244321}">
                <p14:modId xmlns:p14="http://schemas.microsoft.com/office/powerpoint/2010/main" val="1908672308"/>
              </p:ext>
            </p:extLst>
          </p:nvPr>
        </p:nvGraphicFramePr>
        <p:xfrm>
          <a:off x="3347120" y="5890714"/>
          <a:ext cx="1727870" cy="370840"/>
        </p:xfrm>
        <a:graphic>
          <a:graphicData uri="http://schemas.openxmlformats.org/drawingml/2006/table">
            <a:tbl>
              <a:tblPr firstRow="1" bandRow="1">
                <a:tableStyleId>{5A111915-BE36-4E01-A7E5-04B1672EAD32}</a:tableStyleId>
              </a:tblPr>
              <a:tblGrid>
                <a:gridCol w="1727870">
                  <a:extLst>
                    <a:ext uri="{9D8B030D-6E8A-4147-A177-3AD203B41FA5}">
                      <a16:colId xmlns:a16="http://schemas.microsoft.com/office/drawing/2014/main" val="1381632715"/>
                    </a:ext>
                  </a:extLst>
                </a:gridCol>
              </a:tblGrid>
              <a:tr h="370840">
                <a:tc>
                  <a:txBody>
                    <a:bodyPr/>
                    <a:lstStyle/>
                    <a:p>
                      <a:r>
                        <a:rPr lang="en-AU" b="0" dirty="0">
                          <a:solidFill>
                            <a:sysClr val="windowText" lastClr="000000"/>
                          </a:solidFill>
                        </a:rPr>
                        <a:t>3% of $10 000</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8135042"/>
                  </a:ext>
                </a:extLst>
              </a:tr>
            </a:tbl>
          </a:graphicData>
        </a:graphic>
      </p:graphicFrame>
      <p:graphicFrame>
        <p:nvGraphicFramePr>
          <p:cNvPr id="18" name="Table 17">
            <a:extLst>
              <a:ext uri="{FF2B5EF4-FFF2-40B4-BE49-F238E27FC236}">
                <a16:creationId xmlns:a16="http://schemas.microsoft.com/office/drawing/2014/main" id="{BEC2DF47-CF91-6A29-180C-24BEF269009D}"/>
              </a:ext>
            </a:extLst>
          </p:cNvPr>
          <p:cNvGraphicFramePr>
            <a:graphicFrameLocks noGrp="1"/>
          </p:cNvGraphicFramePr>
          <p:nvPr>
            <p:extLst>
              <p:ext uri="{D42A27DB-BD31-4B8C-83A1-F6EECF244321}">
                <p14:modId xmlns:p14="http://schemas.microsoft.com/office/powerpoint/2010/main" val="167564177"/>
              </p:ext>
            </p:extLst>
          </p:nvPr>
        </p:nvGraphicFramePr>
        <p:xfrm>
          <a:off x="5788378" y="5922652"/>
          <a:ext cx="1705574" cy="370840"/>
        </p:xfrm>
        <a:graphic>
          <a:graphicData uri="http://schemas.openxmlformats.org/drawingml/2006/table">
            <a:tbl>
              <a:tblPr firstRow="1" bandRow="1">
                <a:tableStyleId>{5A111915-BE36-4E01-A7E5-04B1672EAD32}</a:tableStyleId>
              </a:tblPr>
              <a:tblGrid>
                <a:gridCol w="1705574">
                  <a:extLst>
                    <a:ext uri="{9D8B030D-6E8A-4147-A177-3AD203B41FA5}">
                      <a16:colId xmlns:a16="http://schemas.microsoft.com/office/drawing/2014/main" val="1381632715"/>
                    </a:ext>
                  </a:extLst>
                </a:gridCol>
              </a:tblGrid>
              <a:tr h="370840">
                <a:tc>
                  <a:txBody>
                    <a:bodyPr/>
                    <a:lstStyle/>
                    <a:p>
                      <a:r>
                        <a:rPr lang="en-AU" b="0" dirty="0">
                          <a:solidFill>
                            <a:sysClr val="windowText" lastClr="000000"/>
                          </a:solidFill>
                        </a:rPr>
                        <a:t>4% of $10 000</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8135042"/>
                  </a:ext>
                </a:extLst>
              </a:tr>
            </a:tbl>
          </a:graphicData>
        </a:graphic>
      </p:graphicFrame>
      <p:graphicFrame>
        <p:nvGraphicFramePr>
          <p:cNvPr id="19" name="Table 18">
            <a:extLst>
              <a:ext uri="{FF2B5EF4-FFF2-40B4-BE49-F238E27FC236}">
                <a16:creationId xmlns:a16="http://schemas.microsoft.com/office/drawing/2014/main" id="{0DD9802A-0C15-BB81-97DB-7E18161E4A0E}"/>
              </a:ext>
            </a:extLst>
          </p:cNvPr>
          <p:cNvGraphicFramePr>
            <a:graphicFrameLocks noGrp="1"/>
          </p:cNvGraphicFramePr>
          <p:nvPr>
            <p:extLst>
              <p:ext uri="{D42A27DB-BD31-4B8C-83A1-F6EECF244321}">
                <p14:modId xmlns:p14="http://schemas.microsoft.com/office/powerpoint/2010/main" val="1332612165"/>
              </p:ext>
            </p:extLst>
          </p:nvPr>
        </p:nvGraphicFramePr>
        <p:xfrm>
          <a:off x="7791935" y="5922652"/>
          <a:ext cx="3396349" cy="370840"/>
        </p:xfrm>
        <a:graphic>
          <a:graphicData uri="http://schemas.openxmlformats.org/drawingml/2006/table">
            <a:tbl>
              <a:tblPr firstRow="1" bandRow="1">
                <a:tableStyleId>{5A111915-BE36-4E01-A7E5-04B1672EAD32}</a:tableStyleId>
              </a:tblPr>
              <a:tblGrid>
                <a:gridCol w="3396349">
                  <a:extLst>
                    <a:ext uri="{9D8B030D-6E8A-4147-A177-3AD203B41FA5}">
                      <a16:colId xmlns:a16="http://schemas.microsoft.com/office/drawing/2014/main" val="1381632715"/>
                    </a:ext>
                  </a:extLst>
                </a:gridCol>
              </a:tblGrid>
              <a:tr h="370840">
                <a:tc>
                  <a:txBody>
                    <a:bodyPr/>
                    <a:lstStyle/>
                    <a:p>
                      <a:r>
                        <a:rPr lang="en-AU" b="0" dirty="0">
                          <a:solidFill>
                            <a:sysClr val="windowText" lastClr="000000"/>
                          </a:solidFill>
                        </a:rPr>
                        <a:t>6% of amounts above $20 000</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8135042"/>
                  </a:ext>
                </a:extLst>
              </a:tr>
            </a:tbl>
          </a:graphicData>
        </a:graphic>
      </p:graphicFrame>
      <p:sp>
        <p:nvSpPr>
          <p:cNvPr id="10" name="Right Brace 9">
            <a:extLst>
              <a:ext uri="{FF2B5EF4-FFF2-40B4-BE49-F238E27FC236}">
                <a16:creationId xmlns:a16="http://schemas.microsoft.com/office/drawing/2014/main" id="{F82090B3-8FBA-946A-6B87-8373F0C881C1}"/>
              </a:ext>
              <a:ext uri="{C183D7F6-B498-43B3-948B-1728B52AA6E4}">
                <adec:decorative xmlns:adec="http://schemas.microsoft.com/office/drawing/2017/decorative" val="1"/>
              </a:ext>
            </a:extLst>
          </p:cNvPr>
          <p:cNvSpPr/>
          <p:nvPr/>
        </p:nvSpPr>
        <p:spPr>
          <a:xfrm rot="5400000">
            <a:off x="4293346" y="2487746"/>
            <a:ext cx="370840" cy="2919617"/>
          </a:xfrm>
          <a:prstGeom prst="rightBrace">
            <a:avLst>
              <a:gd name="adj1" fmla="val 8333"/>
              <a:gd name="adj2" fmla="val 503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1" name="Right Brace 10">
            <a:extLst>
              <a:ext uri="{FF2B5EF4-FFF2-40B4-BE49-F238E27FC236}">
                <a16:creationId xmlns:a16="http://schemas.microsoft.com/office/drawing/2014/main" id="{A40C5CE4-D2CB-E7A4-B26A-BD638B612199}"/>
              </a:ext>
              <a:ext uri="{C183D7F6-B498-43B3-948B-1728B52AA6E4}">
                <adec:decorative xmlns:adec="http://schemas.microsoft.com/office/drawing/2017/decorative" val="1"/>
              </a:ext>
            </a:extLst>
          </p:cNvPr>
          <p:cNvSpPr/>
          <p:nvPr/>
        </p:nvSpPr>
        <p:spPr>
          <a:xfrm rot="5400000">
            <a:off x="8362415" y="1371391"/>
            <a:ext cx="370840" cy="5152329"/>
          </a:xfrm>
          <a:prstGeom prst="rightBrace">
            <a:avLst>
              <a:gd name="adj1" fmla="val 8333"/>
              <a:gd name="adj2" fmla="val 503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2" name="Right Brace 11">
            <a:extLst>
              <a:ext uri="{FF2B5EF4-FFF2-40B4-BE49-F238E27FC236}">
                <a16:creationId xmlns:a16="http://schemas.microsoft.com/office/drawing/2014/main" id="{64B98A09-6E61-41EB-6990-0B01F4151536}"/>
              </a:ext>
              <a:ext uri="{C183D7F6-B498-43B3-948B-1728B52AA6E4}">
                <adec:decorative xmlns:adec="http://schemas.microsoft.com/office/drawing/2017/decorative" val="1"/>
              </a:ext>
            </a:extLst>
          </p:cNvPr>
          <p:cNvSpPr/>
          <p:nvPr/>
        </p:nvSpPr>
        <p:spPr>
          <a:xfrm rot="5400000">
            <a:off x="4025635" y="4357498"/>
            <a:ext cx="370840" cy="2430110"/>
          </a:xfrm>
          <a:prstGeom prst="rightBrace">
            <a:avLst>
              <a:gd name="adj1" fmla="val 8333"/>
              <a:gd name="adj2" fmla="val 503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3" name="Right Brace 12">
            <a:extLst>
              <a:ext uri="{FF2B5EF4-FFF2-40B4-BE49-F238E27FC236}">
                <a16:creationId xmlns:a16="http://schemas.microsoft.com/office/drawing/2014/main" id="{471582F2-8801-5029-1C45-DDD3CDCA7CDE}"/>
              </a:ext>
              <a:ext uri="{C183D7F6-B498-43B3-948B-1728B52AA6E4}">
                <adec:decorative xmlns:adec="http://schemas.microsoft.com/office/drawing/2017/decorative" val="1"/>
              </a:ext>
            </a:extLst>
          </p:cNvPr>
          <p:cNvSpPr/>
          <p:nvPr/>
        </p:nvSpPr>
        <p:spPr>
          <a:xfrm rot="5400000">
            <a:off x="6455745" y="4357498"/>
            <a:ext cx="370840" cy="2430110"/>
          </a:xfrm>
          <a:prstGeom prst="rightBrace">
            <a:avLst>
              <a:gd name="adj1" fmla="val 8333"/>
              <a:gd name="adj2" fmla="val 503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4" name="Right Brace 13">
            <a:extLst>
              <a:ext uri="{FF2B5EF4-FFF2-40B4-BE49-F238E27FC236}">
                <a16:creationId xmlns:a16="http://schemas.microsoft.com/office/drawing/2014/main" id="{21AE16DA-A2FA-100B-9D29-ABCF8F736555}"/>
              </a:ext>
              <a:ext uri="{C183D7F6-B498-43B3-948B-1728B52AA6E4}">
                <adec:decorative xmlns:adec="http://schemas.microsoft.com/office/drawing/2017/decorative" val="1"/>
              </a:ext>
            </a:extLst>
          </p:cNvPr>
          <p:cNvSpPr/>
          <p:nvPr/>
        </p:nvSpPr>
        <p:spPr>
          <a:xfrm rot="5400000">
            <a:off x="9304690" y="3938662"/>
            <a:ext cx="370840" cy="3267780"/>
          </a:xfrm>
          <a:prstGeom prst="rightBrace">
            <a:avLst>
              <a:gd name="adj1" fmla="val 8333"/>
              <a:gd name="adj2" fmla="val 503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B5FA2702-E52D-02C4-2651-960A67FDC6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372188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1630</Words>
  <Application>Microsoft Office PowerPoint</Application>
  <PresentationFormat>Widescreen</PresentationFormat>
  <Paragraphs>185</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Public Sans</vt:lpstr>
      <vt:lpstr>Arial</vt:lpstr>
      <vt:lpstr>Cambria Math</vt:lpstr>
      <vt:lpstr>Times New Roman</vt:lpstr>
      <vt:lpstr>Symbol</vt:lpstr>
      <vt:lpstr>Aptos</vt:lpstr>
      <vt:lpstr>NSWG Corporate</vt:lpstr>
      <vt:lpstr>Commission</vt:lpstr>
      <vt:lpstr>Learning intentions and success criteria</vt:lpstr>
      <vt:lpstr>Activating prior knowledge</vt:lpstr>
      <vt:lpstr>Commission (1)</vt:lpstr>
      <vt:lpstr>Commission (2)</vt:lpstr>
      <vt:lpstr>Connecting learning</vt:lpstr>
      <vt:lpstr>Commission (3)</vt:lpstr>
      <vt:lpstr>Sliding scale commission</vt:lpstr>
      <vt:lpstr>Releasing responsibility</vt:lpstr>
      <vt:lpstr>Commission (4)</vt:lpstr>
      <vt:lpstr>Commission (5)</vt:lpstr>
      <vt:lpstr>Independent practice</vt:lpstr>
      <vt:lpstr>Approaching questions scaffold</vt:lpstr>
      <vt:lpstr>Commission (6)</vt:lpstr>
      <vt:lpstr>Commission (7)</vt:lpstr>
      <vt:lpstr>Commission (8)</vt:lpstr>
      <vt:lpstr>Commission (9)</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dc:title>
  <dc:subject/>
  <dc:creator>NSW Department of Education</dc:creator>
  <cp:keywords/>
  <dc:description/>
  <cp:lastModifiedBy/>
  <cp:revision>1</cp:revision>
  <dcterms:created xsi:type="dcterms:W3CDTF">2025-10-01T04:08:15Z</dcterms:created>
  <dcterms:modified xsi:type="dcterms:W3CDTF">2025-10-01T04:08:25Z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2025-10-01T04:08:24Z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c35e8898-cea4-4224-92c4-eae985f33661</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