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60" r:id="rId1"/>
  </p:sldMasterIdLst>
  <p:notesMasterIdLst>
    <p:notesMasterId r:id="rId16"/>
  </p:notesMasterIdLst>
  <p:handoutMasterIdLst>
    <p:handoutMasterId r:id="rId17"/>
  </p:handoutMasterIdLst>
  <p:sldIdLst>
    <p:sldId id="26505" r:id="rId2"/>
    <p:sldId id="26383" r:id="rId3"/>
    <p:sldId id="26506" r:id="rId4"/>
    <p:sldId id="26529" r:id="rId5"/>
    <p:sldId id="26531" r:id="rId6"/>
    <p:sldId id="26525" r:id="rId7"/>
    <p:sldId id="26530" r:id="rId8"/>
    <p:sldId id="26509" r:id="rId9"/>
    <p:sldId id="26524" r:id="rId10"/>
    <p:sldId id="26527" r:id="rId11"/>
    <p:sldId id="26510" r:id="rId12"/>
    <p:sldId id="26522" r:id="rId13"/>
    <p:sldId id="360" r:id="rId14"/>
    <p:sldId id="361" r:id="rId15"/>
  </p:sldIdLst>
  <p:sldSz cx="12192000" cy="6858000"/>
  <p:notesSz cx="6858000" cy="9144000"/>
  <p:embeddedFontLst>
    <p:embeddedFont>
      <p:font typeface="Cambria Math" panose="02040503050406030204" pitchFamily="18" charset="0"/>
      <p:regular r:id="rId18"/>
    </p:embeddedFont>
    <p:embeddedFont>
      <p:font typeface="Public Sans" pitchFamily="2" charset="0"/>
      <p:regular r:id="rId19"/>
      <p:bold r:id="rId20"/>
      <p:italic r:id="rId21"/>
      <p:boldItalic r:id="rId22"/>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DBE7"/>
    <a:srgbClr val="B51458"/>
    <a:srgbClr val="00ACC2"/>
    <a:srgbClr val="64BB47"/>
    <a:srgbClr val="E5F7FC"/>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21" autoAdjust="0"/>
    <p:restoredTop sz="86395" autoAdjust="0"/>
  </p:normalViewPr>
  <p:slideViewPr>
    <p:cSldViewPr snapToGrid="0">
      <p:cViewPr varScale="1">
        <p:scale>
          <a:sx n="92" d="100"/>
          <a:sy n="92" d="100"/>
        </p:scale>
        <p:origin x="160" y="64"/>
      </p:cViewPr>
      <p:guideLst>
        <p:guide orient="horz" pos="2160"/>
        <p:guide pos="3863"/>
      </p:guideLst>
    </p:cSldViewPr>
  </p:slideViewPr>
  <p:outlineViewPr>
    <p:cViewPr>
      <p:scale>
        <a:sx n="33" d="100"/>
        <a:sy n="33" d="100"/>
      </p:scale>
      <p:origin x="0" y="-19602"/>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5082" y="16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1/10/2025</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1/10/2025</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dirty="0"/>
          </a:p>
        </p:txBody>
      </p:sp>
    </p:spTree>
    <p:extLst>
      <p:ext uri="{BB962C8B-B14F-4D97-AF65-F5344CB8AC3E}">
        <p14:creationId xmlns:p14="http://schemas.microsoft.com/office/powerpoint/2010/main" val="300881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dirty="0"/>
          </a:p>
        </p:txBody>
      </p:sp>
    </p:spTree>
    <p:extLst>
      <p:ext uri="{BB962C8B-B14F-4D97-AF65-F5344CB8AC3E}">
        <p14:creationId xmlns:p14="http://schemas.microsoft.com/office/powerpoint/2010/main" val="2285575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dirty="0"/>
          </a:p>
        </p:txBody>
      </p:sp>
    </p:spTree>
    <p:extLst>
      <p:ext uri="{BB962C8B-B14F-4D97-AF65-F5344CB8AC3E}">
        <p14:creationId xmlns:p14="http://schemas.microsoft.com/office/powerpoint/2010/main" val="181053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dirty="0"/>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778D4-1209-CE4D-4939-9BF1AD09FF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40057A-8FB3-01B3-0EB6-685144179E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B33BF1-A3A7-17D6-F026-3B7F4381AB38}"/>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6654D049-29F6-443A-273D-65F1507270ED}"/>
              </a:ext>
            </a:extLst>
          </p:cNvPr>
          <p:cNvSpPr>
            <a:spLocks noGrp="1"/>
          </p:cNvSpPr>
          <p:nvPr>
            <p:ph type="sldNum" sz="quarter" idx="5"/>
          </p:nvPr>
        </p:nvSpPr>
        <p:spPr/>
        <p:txBody>
          <a:bodyPr/>
          <a:lstStyle/>
          <a:p>
            <a:fld id="{B07158C4-A119-4B78-9DE8-A50001BC31DC}" type="slidenum">
              <a:rPr lang="en-AU" smtClean="0"/>
              <a:pPr/>
              <a:t>3</a:t>
            </a:fld>
            <a:endParaRPr lang="en-AU" dirty="0"/>
          </a:p>
        </p:txBody>
      </p:sp>
    </p:spTree>
    <p:extLst>
      <p:ext uri="{BB962C8B-B14F-4D97-AF65-F5344CB8AC3E}">
        <p14:creationId xmlns:p14="http://schemas.microsoft.com/office/powerpoint/2010/main" val="3997742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4F2C9F-DF7A-4681-1E4C-74C92A2455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19ED0E-1EA1-4950-4295-8DC1D09830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CB8BEC-DED5-9EFA-EE3A-2EB70B281DA3}"/>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F1729AFE-DA4F-6702-0CE4-87B937545EC7}"/>
              </a:ext>
            </a:extLst>
          </p:cNvPr>
          <p:cNvSpPr>
            <a:spLocks noGrp="1"/>
          </p:cNvSpPr>
          <p:nvPr>
            <p:ph type="sldNum" sz="quarter" idx="5"/>
          </p:nvPr>
        </p:nvSpPr>
        <p:spPr/>
        <p:txBody>
          <a:bodyPr/>
          <a:lstStyle/>
          <a:p>
            <a:fld id="{B07158C4-A119-4B78-9DE8-A50001BC31DC}" type="slidenum">
              <a:rPr lang="en-AU" smtClean="0"/>
              <a:pPr/>
              <a:t>5</a:t>
            </a:fld>
            <a:endParaRPr lang="en-AU" dirty="0"/>
          </a:p>
        </p:txBody>
      </p:sp>
    </p:spTree>
    <p:extLst>
      <p:ext uri="{BB962C8B-B14F-4D97-AF65-F5344CB8AC3E}">
        <p14:creationId xmlns:p14="http://schemas.microsoft.com/office/powerpoint/2010/main" val="3940495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B5D5D2-4FCA-7543-774C-611DC2A824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F641D2-E20A-A2E0-D17C-6EC7A3F0D9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F8FBEC-A958-32C5-94D1-0E1277EABF37}"/>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A3194CFC-7028-BF32-9E33-C7BDE4935C9A}"/>
              </a:ext>
            </a:extLst>
          </p:cNvPr>
          <p:cNvSpPr>
            <a:spLocks noGrp="1"/>
          </p:cNvSpPr>
          <p:nvPr>
            <p:ph type="sldNum" sz="quarter" idx="5"/>
          </p:nvPr>
        </p:nvSpPr>
        <p:spPr/>
        <p:txBody>
          <a:bodyPr/>
          <a:lstStyle/>
          <a:p>
            <a:fld id="{B07158C4-A119-4B78-9DE8-A50001BC31DC}" type="slidenum">
              <a:rPr lang="en-AU" smtClean="0"/>
              <a:pPr/>
              <a:t>6</a:t>
            </a:fld>
            <a:endParaRPr lang="en-AU" dirty="0"/>
          </a:p>
        </p:txBody>
      </p:sp>
    </p:spTree>
    <p:extLst>
      <p:ext uri="{BB962C8B-B14F-4D97-AF65-F5344CB8AC3E}">
        <p14:creationId xmlns:p14="http://schemas.microsoft.com/office/powerpoint/2010/main" val="2456300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056F28-88BF-3D6D-E460-18E1445B73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C6BE8E-18D8-BF4E-7B77-A91023FA2A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ED2F18-799D-E0F3-1671-7B15A8F397C8}"/>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F396D2D0-69B8-E5DC-B23D-2E2D038B4B13}"/>
              </a:ext>
            </a:extLst>
          </p:cNvPr>
          <p:cNvSpPr>
            <a:spLocks noGrp="1"/>
          </p:cNvSpPr>
          <p:nvPr>
            <p:ph type="sldNum" sz="quarter" idx="5"/>
          </p:nvPr>
        </p:nvSpPr>
        <p:spPr/>
        <p:txBody>
          <a:bodyPr/>
          <a:lstStyle/>
          <a:p>
            <a:fld id="{B07158C4-A119-4B78-9DE8-A50001BC31DC}" type="slidenum">
              <a:rPr lang="en-AU" smtClean="0"/>
              <a:pPr/>
              <a:t>7</a:t>
            </a:fld>
            <a:endParaRPr lang="en-AU" dirty="0"/>
          </a:p>
        </p:txBody>
      </p:sp>
    </p:spTree>
    <p:extLst>
      <p:ext uri="{BB962C8B-B14F-4D97-AF65-F5344CB8AC3E}">
        <p14:creationId xmlns:p14="http://schemas.microsoft.com/office/powerpoint/2010/main" val="383343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890C3-E755-6928-60C4-A078335D59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EA6B1B-1903-5733-D531-16DA2613EC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56819D-7701-7698-EAD6-A5445D33866E}"/>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5FDBE5E4-5673-96DE-5EE3-7705BBDE5857}"/>
              </a:ext>
            </a:extLst>
          </p:cNvPr>
          <p:cNvSpPr>
            <a:spLocks noGrp="1"/>
          </p:cNvSpPr>
          <p:nvPr>
            <p:ph type="sldNum" sz="quarter" idx="5"/>
          </p:nvPr>
        </p:nvSpPr>
        <p:spPr/>
        <p:txBody>
          <a:bodyPr/>
          <a:lstStyle/>
          <a:p>
            <a:fld id="{B07158C4-A119-4B78-9DE8-A50001BC31DC}" type="slidenum">
              <a:rPr lang="en-AU" smtClean="0"/>
              <a:pPr/>
              <a:t>8</a:t>
            </a:fld>
            <a:endParaRPr lang="en-AU" dirty="0"/>
          </a:p>
        </p:txBody>
      </p:sp>
    </p:spTree>
    <p:extLst>
      <p:ext uri="{BB962C8B-B14F-4D97-AF65-F5344CB8AC3E}">
        <p14:creationId xmlns:p14="http://schemas.microsoft.com/office/powerpoint/2010/main" val="4152033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897C02-53C0-0A12-9B02-9EB9157DE8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22489D-2B26-9E86-DCAD-88C15DFB9B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4481E7-867D-7DC1-6C08-2E7C8B1C6F52}"/>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EEBAF16D-5315-13EA-E237-FA01627D6AF9}"/>
              </a:ext>
            </a:extLst>
          </p:cNvPr>
          <p:cNvSpPr>
            <a:spLocks noGrp="1"/>
          </p:cNvSpPr>
          <p:nvPr>
            <p:ph type="sldNum" sz="quarter" idx="5"/>
          </p:nvPr>
        </p:nvSpPr>
        <p:spPr/>
        <p:txBody>
          <a:bodyPr/>
          <a:lstStyle/>
          <a:p>
            <a:fld id="{B07158C4-A119-4B78-9DE8-A50001BC31DC}" type="slidenum">
              <a:rPr lang="en-AU" smtClean="0"/>
              <a:pPr/>
              <a:t>10</a:t>
            </a:fld>
            <a:endParaRPr lang="en-AU" dirty="0"/>
          </a:p>
        </p:txBody>
      </p:sp>
    </p:spTree>
    <p:extLst>
      <p:ext uri="{BB962C8B-B14F-4D97-AF65-F5344CB8AC3E}">
        <p14:creationId xmlns:p14="http://schemas.microsoft.com/office/powerpoint/2010/main" val="3785555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E4107-B50C-CAAD-EAA3-24CB5F90A0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1ECE98-7DCF-EA92-181B-751D9A5448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91AC27-6E5B-3113-C6A6-D76BD6B34430}"/>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BA77FB46-2018-3725-95BA-F5F9B2A84CAC}"/>
              </a:ext>
            </a:extLst>
          </p:cNvPr>
          <p:cNvSpPr>
            <a:spLocks noGrp="1"/>
          </p:cNvSpPr>
          <p:nvPr>
            <p:ph type="sldNum" sz="quarter" idx="5"/>
          </p:nvPr>
        </p:nvSpPr>
        <p:spPr/>
        <p:txBody>
          <a:bodyPr/>
          <a:lstStyle/>
          <a:p>
            <a:fld id="{B07158C4-A119-4B78-9DE8-A50001BC31DC}" type="slidenum">
              <a:rPr lang="en-AU" smtClean="0"/>
              <a:pPr/>
              <a:t>11</a:t>
            </a:fld>
            <a:endParaRPr lang="en-AU" dirty="0"/>
          </a:p>
        </p:txBody>
      </p:sp>
    </p:spTree>
    <p:extLst>
      <p:ext uri="{BB962C8B-B14F-4D97-AF65-F5344CB8AC3E}">
        <p14:creationId xmlns:p14="http://schemas.microsoft.com/office/powerpoint/2010/main" val="31388582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dirty="0"/>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dirty="0"/>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dirty="0"/>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dirty="0"/>
              <a:t>Click icon to add picture</a:t>
            </a:r>
            <a:endParaRPr lang="en-AU" dirty="0"/>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dirty="0"/>
              <a:t>Click icon to add picture</a:t>
            </a:r>
            <a:endParaRPr lang="en-AU" dirty="0"/>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dirty="0"/>
              <a:t>Click icon to add picture</a:t>
            </a:r>
            <a:endParaRPr lang="en-AU" dirty="0"/>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standard-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australianunions.org.au/factsheet/annual-leave/"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60.png"/></Relationships>
</file>

<file path=ppt/slides/_rels/slide9.xml.rels><?xml version="1.0" encoding="UTF-8" standalone="yes"?>
<Relationships xmlns="http://schemas.openxmlformats.org/package/2006/relationships"><Relationship Id="rId3" Type="http://schemas.openxmlformats.org/officeDocument/2006/relationships/image" Target="../media/image7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Leave loading</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Mathematics Standard – Stage 6 (Year 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latin typeface="+mj-lt"/>
              </a:rPr>
              <a:t>Show me the money</a:t>
            </a:r>
          </a:p>
        </p:txBody>
      </p:sp>
      <p:sp>
        <p:nvSpPr>
          <p:cNvPr id="8" name="Text Placeholder 7">
            <a:extLst>
              <a:ext uri="{FF2B5EF4-FFF2-40B4-BE49-F238E27FC236}">
                <a16:creationId xmlns:a16="http://schemas.microsoft.com/office/drawing/2014/main" id="{9AB1D8F6-C07D-41A5-64F9-503ABE80FF0B}"/>
              </a:ext>
            </a:extLst>
          </p:cNvPr>
          <p:cNvSpPr>
            <a:spLocks noGrp="1"/>
          </p:cNvSpPr>
          <p:nvPr>
            <p:ph type="body" sz="quarter" idx="15"/>
          </p:nvPr>
        </p:nvSpPr>
        <p:spPr>
          <a:xfrm>
            <a:off x="539999" y="5399216"/>
            <a:ext cx="6255975" cy="360000"/>
          </a:xfrm>
        </p:spPr>
        <p:txBody>
          <a:bodyPr/>
          <a:lstStyle/>
          <a:p>
            <a:endParaRPr lang="en-AU" dirty="0">
              <a:latin typeface="+mj-lt"/>
            </a:endParaRPr>
          </a:p>
        </p:txBody>
      </p:sp>
      <p:pic>
        <p:nvPicPr>
          <p:cNvPr id="5" name="Picture Placeholder 4">
            <a:extLst>
              <a:ext uri="{FF2B5EF4-FFF2-40B4-BE49-F238E27FC236}">
                <a16:creationId xmlns:a16="http://schemas.microsoft.com/office/drawing/2014/main" id="{ED0D280D-A7D3-5CFB-0E06-A4AEF49C9F55}"/>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19" b="219"/>
          <a:stretch>
            <a:fillRect/>
          </a:stretch>
        </p:blipFill>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9354C2-F0CC-CB3C-0FBF-C1741559337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4C29445-BDB3-9BA3-684D-777E2724CC87}"/>
              </a:ext>
            </a:extLst>
          </p:cNvPr>
          <p:cNvSpPr>
            <a:spLocks noGrp="1"/>
          </p:cNvSpPr>
          <p:nvPr>
            <p:ph type="title"/>
          </p:nvPr>
        </p:nvSpPr>
        <p:spPr/>
        <p:txBody>
          <a:bodyPr/>
          <a:lstStyle/>
          <a:p>
            <a:r>
              <a:rPr lang="en-AU" dirty="0">
                <a:latin typeface="+mj-lt"/>
              </a:rPr>
              <a:t>Leave loading (4)</a:t>
            </a:r>
          </a:p>
        </p:txBody>
      </p:sp>
      <p:sp>
        <p:nvSpPr>
          <p:cNvPr id="13" name="Text Placeholder 12">
            <a:extLst>
              <a:ext uri="{FF2B5EF4-FFF2-40B4-BE49-F238E27FC236}">
                <a16:creationId xmlns:a16="http://schemas.microsoft.com/office/drawing/2014/main" id="{1D50EB7C-731F-F11D-0805-BCE189B18D25}"/>
              </a:ext>
            </a:extLst>
          </p:cNvPr>
          <p:cNvSpPr>
            <a:spLocks noGrp="1"/>
          </p:cNvSpPr>
          <p:nvPr>
            <p:ph type="body" sz="quarter" idx="18"/>
          </p:nvPr>
        </p:nvSpPr>
        <p:spPr>
          <a:xfrm>
            <a:off x="373648" y="982520"/>
            <a:ext cx="11483998" cy="356423"/>
          </a:xfrm>
        </p:spPr>
        <p:txBody>
          <a:bodyPr/>
          <a:lstStyle/>
          <a:p>
            <a:r>
              <a:rPr lang="en-AU" dirty="0">
                <a:latin typeface="+mj-lt"/>
              </a:rPr>
              <a:t>Example – alternate solutions</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C92AA800-05DD-8519-E4CA-887B12782AFC}"/>
                  </a:ext>
                </a:extLst>
              </p:cNvPr>
              <p:cNvSpPr>
                <a:spLocks noGrp="1"/>
              </p:cNvSpPr>
              <p:nvPr>
                <p:ph type="body" sz="quarter" idx="17"/>
              </p:nvPr>
            </p:nvSpPr>
            <p:spPr>
              <a:xfrm>
                <a:off x="373648" y="1484781"/>
                <a:ext cx="11484000" cy="5211219"/>
              </a:xfrm>
            </p:spPr>
            <p:txBody>
              <a:bodyPr/>
              <a:lstStyle/>
              <a:p>
                <a:r>
                  <a:rPr lang="en-AU" dirty="0">
                    <a:latin typeface="+mn-lt"/>
                  </a:rPr>
                  <a:t>Jackson earns $2300 per week.</a:t>
                </a:r>
              </a:p>
              <a:p>
                <a:r>
                  <a:rPr lang="en-AU" dirty="0">
                    <a:latin typeface="+mn-lt"/>
                  </a:rPr>
                  <a:t>Calculate Jackson’s pay for 4 weeks, including his holiday loading at </a:t>
                </a:r>
                <a14:m>
                  <m:oMath xmlns:m="http://schemas.openxmlformats.org/officeDocument/2006/math">
                    <m:r>
                      <a:rPr lang="en-AU" i="1" dirty="0" smtClean="0">
                        <a:latin typeface="Cambria Math" panose="02040503050406030204" pitchFamily="18" charset="0"/>
                      </a:rPr>
                      <m:t>17</m:t>
                    </m:r>
                    <m:f>
                      <m:fPr>
                        <m:ctrlPr>
                          <a:rPr lang="en-AU" i="1" dirty="0" smtClean="0">
                            <a:latin typeface="Cambria Math" panose="02040503050406030204" pitchFamily="18" charset="0"/>
                          </a:rPr>
                        </m:ctrlPr>
                      </m:fPr>
                      <m:num>
                        <m:r>
                          <a:rPr lang="en-AU" b="0" i="1" dirty="0" smtClean="0">
                            <a:latin typeface="Cambria Math" panose="02040503050406030204" pitchFamily="18" charset="0"/>
                          </a:rPr>
                          <m:t>1</m:t>
                        </m:r>
                      </m:num>
                      <m:den>
                        <m:r>
                          <a:rPr lang="en-AU" b="0" i="1" dirty="0" smtClean="0">
                            <a:latin typeface="Cambria Math" panose="02040503050406030204" pitchFamily="18" charset="0"/>
                          </a:rPr>
                          <m:t>2</m:t>
                        </m:r>
                      </m:den>
                    </m:f>
                    <m:r>
                      <a:rPr lang="en-AU" i="1" dirty="0" smtClean="0">
                        <a:latin typeface="Cambria Math" panose="02040503050406030204" pitchFamily="18" charset="0"/>
                      </a:rPr>
                      <m:t> %</m:t>
                    </m:r>
                  </m:oMath>
                </a14:m>
                <a:r>
                  <a:rPr lang="en-AU" dirty="0">
                    <a:latin typeface="+mn-lt"/>
                  </a:rPr>
                  <a:t>.</a:t>
                </a:r>
              </a:p>
            </p:txBody>
          </p:sp>
        </mc:Choice>
        <mc:Fallback xmlns="">
          <p:sp>
            <p:nvSpPr>
              <p:cNvPr id="12" name="Text Placeholder 11">
                <a:extLst>
                  <a:ext uri="{FF2B5EF4-FFF2-40B4-BE49-F238E27FC236}">
                    <a16:creationId xmlns:a16="http://schemas.microsoft.com/office/drawing/2014/main" id="{C92AA800-05DD-8519-E4CA-887B12782AFC}"/>
                  </a:ext>
                </a:extLst>
              </p:cNvPr>
              <p:cNvSpPr>
                <a:spLocks noGrp="1" noRot="1" noChangeAspect="1" noMove="1" noResize="1" noEditPoints="1" noAdjustHandles="1" noChangeArrowheads="1" noChangeShapeType="1" noTextEdit="1"/>
              </p:cNvSpPr>
              <p:nvPr>
                <p:ph type="body" sz="quarter" idx="17"/>
              </p:nvPr>
            </p:nvSpPr>
            <p:spPr>
              <a:xfrm>
                <a:off x="373648" y="1484781"/>
                <a:ext cx="11484000" cy="5211219"/>
              </a:xfrm>
              <a:blipFill>
                <a:blip r:embed="rId3"/>
                <a:stretch>
                  <a:fillRect l="-1327"/>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018055F-BB50-8002-F10E-39DF36931243}"/>
                  </a:ext>
                </a:extLst>
              </p:cNvPr>
              <p:cNvSpPr txBox="1"/>
              <p:nvPr/>
            </p:nvSpPr>
            <p:spPr>
              <a:xfrm>
                <a:off x="-94943" y="3082278"/>
                <a:ext cx="6375990" cy="132350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AU" sz="2000" b="0" i="1" smtClean="0">
                          <a:latin typeface="Cambria Math" panose="02040503050406030204" pitchFamily="18" charset="0"/>
                        </a:rPr>
                        <m:t>𝑁𝑜𝑟𝑚𝑎𝑙</m:t>
                      </m:r>
                      <m:r>
                        <a:rPr lang="en-AU" sz="2000" b="0" i="1" smtClean="0">
                          <a:latin typeface="Cambria Math" panose="02040503050406030204" pitchFamily="18" charset="0"/>
                        </a:rPr>
                        <m:t> 4 </m:t>
                      </m:r>
                      <m:r>
                        <a:rPr lang="en-AU" sz="2000" b="0" i="1" smtClean="0">
                          <a:latin typeface="Cambria Math" panose="02040503050406030204" pitchFamily="18" charset="0"/>
                        </a:rPr>
                        <m:t>𝑤𝑒𝑒𝑘𝑠</m:t>
                      </m:r>
                      <m:r>
                        <a:rPr lang="en-AU" sz="2000" b="0" i="1" smtClean="0">
                          <a:latin typeface="Cambria Math" panose="02040503050406030204" pitchFamily="18" charset="0"/>
                        </a:rPr>
                        <m:t> </m:t>
                      </m:r>
                      <m:r>
                        <a:rPr lang="en-AU" sz="2000" b="0" i="1" smtClean="0">
                          <a:latin typeface="Cambria Math" panose="02040503050406030204" pitchFamily="18" charset="0"/>
                        </a:rPr>
                        <m:t>𝑝𝑎𝑦</m:t>
                      </m:r>
                      <m:r>
                        <m:rPr>
                          <m:aln/>
                        </m:rPr>
                        <a:rPr lang="en-AU" sz="2000" b="0" i="1" smtClean="0">
                          <a:latin typeface="Cambria Math" panose="02040503050406030204" pitchFamily="18" charset="0"/>
                        </a:rPr>
                        <m:t>=</m:t>
                      </m:r>
                      <m:r>
                        <a:rPr lang="en-AU" sz="2000" b="0" i="1" smtClean="0">
                          <a:latin typeface="Cambria Math" panose="02040503050406030204" pitchFamily="18" charset="0"/>
                        </a:rPr>
                        <m:t>4</m:t>
                      </m:r>
                      <m:r>
                        <a:rPr lang="en-AU" sz="2000" b="0" i="1" smtClean="0">
                          <a:latin typeface="Cambria Math" panose="02040503050406030204" pitchFamily="18" charset="0"/>
                          <a:ea typeface="Cambria Math" panose="02040503050406030204" pitchFamily="18" charset="0"/>
                        </a:rPr>
                        <m:t>×$2300</m:t>
                      </m:r>
                    </m:oMath>
                    <m:oMath xmlns:m="http://schemas.openxmlformats.org/officeDocument/2006/math">
                      <m:r>
                        <m:rPr>
                          <m:aln/>
                        </m:rPr>
                        <a:rPr lang="en-AU" sz="2000" b="0" i="1" smtClean="0">
                          <a:latin typeface="Cambria Math" panose="02040503050406030204" pitchFamily="18" charset="0"/>
                          <a:ea typeface="Cambria Math" panose="02040503050406030204" pitchFamily="18" charset="0"/>
                        </a:rPr>
                        <m:t>=</m:t>
                      </m:r>
                      <m:r>
                        <a:rPr lang="en-AU" sz="2000" b="0" i="1" smtClean="0">
                          <a:latin typeface="Cambria Math" panose="02040503050406030204" pitchFamily="18" charset="0"/>
                          <a:ea typeface="Cambria Math" panose="02040503050406030204" pitchFamily="18" charset="0"/>
                        </a:rPr>
                        <m:t>$9200</m:t>
                      </m:r>
                    </m:oMath>
                    <m:oMath xmlns:m="http://schemas.openxmlformats.org/officeDocument/2006/math">
                      <m:r>
                        <m:rPr>
                          <m:nor/>
                        </m:rPr>
                        <a:rPr lang="en-AU" sz="2000" i="1" dirty="0">
                          <a:latin typeface="Cambria Math" panose="02040503050406030204" pitchFamily="18" charset="0"/>
                          <a:ea typeface="Cambria Math" panose="02040503050406030204" pitchFamily="18" charset="0"/>
                        </a:rPr>
                        <m:t>Total</m:t>
                      </m:r>
                      <m:r>
                        <m:rPr>
                          <m:nor/>
                        </m:rPr>
                        <a:rPr lang="en-AU" sz="2000" i="1" dirty="0">
                          <a:latin typeface="Cambria Math" panose="02040503050406030204" pitchFamily="18" charset="0"/>
                          <a:ea typeface="Cambria Math" panose="02040503050406030204" pitchFamily="18" charset="0"/>
                        </a:rPr>
                        <m:t> </m:t>
                      </m:r>
                      <m:r>
                        <m:rPr>
                          <m:nor/>
                        </m:rPr>
                        <a:rPr lang="en-AU" sz="2000" i="1" dirty="0">
                          <a:latin typeface="Cambria Math" panose="02040503050406030204" pitchFamily="18" charset="0"/>
                          <a:ea typeface="Cambria Math" panose="02040503050406030204" pitchFamily="18" charset="0"/>
                        </a:rPr>
                        <m:t>pay</m:t>
                      </m:r>
                      <m:r>
                        <m:rPr>
                          <m:nor/>
                        </m:rPr>
                        <a:rPr lang="en-AU" sz="2000" i="1" dirty="0">
                          <a:latin typeface="Cambria Math" panose="02040503050406030204" pitchFamily="18" charset="0"/>
                          <a:ea typeface="Cambria Math" panose="02040503050406030204" pitchFamily="18" charset="0"/>
                        </a:rPr>
                        <m:t> </m:t>
                      </m:r>
                      <m:r>
                        <m:rPr>
                          <m:nor/>
                        </m:rPr>
                        <a:rPr lang="en-AU" sz="2000" i="1" dirty="0">
                          <a:latin typeface="Cambria Math" panose="02040503050406030204" pitchFamily="18" charset="0"/>
                          <a:ea typeface="Cambria Math" panose="02040503050406030204" pitchFamily="18" charset="0"/>
                        </a:rPr>
                        <m:t>for</m:t>
                      </m:r>
                      <m:r>
                        <m:rPr>
                          <m:nor/>
                        </m:rPr>
                        <a:rPr lang="en-AU" sz="2000" i="1" dirty="0">
                          <a:latin typeface="Cambria Math" panose="02040503050406030204" pitchFamily="18" charset="0"/>
                          <a:ea typeface="Cambria Math" panose="02040503050406030204" pitchFamily="18" charset="0"/>
                        </a:rPr>
                        <m:t> 4 </m:t>
                      </m:r>
                      <m:r>
                        <m:rPr>
                          <m:nor/>
                        </m:rPr>
                        <a:rPr lang="en-AU" sz="2000" i="1" dirty="0">
                          <a:latin typeface="Cambria Math" panose="02040503050406030204" pitchFamily="18" charset="0"/>
                          <a:ea typeface="Cambria Math" panose="02040503050406030204" pitchFamily="18" charset="0"/>
                        </a:rPr>
                        <m:t>weeks</m:t>
                      </m:r>
                      <m:r>
                        <m:rPr>
                          <m:aln/>
                        </m:rPr>
                        <a:rPr lang="en-AU" sz="2000" b="0" i="1" smtClean="0">
                          <a:latin typeface="Cambria Math" panose="02040503050406030204" pitchFamily="18" charset="0"/>
                          <a:ea typeface="Cambria Math" panose="02040503050406030204" pitchFamily="18" charset="0"/>
                        </a:rPr>
                        <m:t>=</m:t>
                      </m:r>
                      <m:r>
                        <a:rPr lang="en-AU" sz="2000" b="0" i="1" smtClean="0">
                          <a:latin typeface="Cambria Math" panose="02040503050406030204" pitchFamily="18" charset="0"/>
                          <a:ea typeface="Cambria Math" panose="02040503050406030204" pitchFamily="18" charset="0"/>
                        </a:rPr>
                        <m:t>$9200×117.5%</m:t>
                      </m:r>
                    </m:oMath>
                    <m:oMath xmlns:m="http://schemas.openxmlformats.org/officeDocument/2006/math">
                      <m:r>
                        <m:rPr>
                          <m:aln/>
                        </m:rPr>
                        <a:rPr lang="en-AU" sz="2000" b="0" i="1" smtClean="0">
                          <a:latin typeface="Cambria Math" panose="02040503050406030204" pitchFamily="18" charset="0"/>
                          <a:ea typeface="Cambria Math" panose="02040503050406030204" pitchFamily="18" charset="0"/>
                        </a:rPr>
                        <m:t>=</m:t>
                      </m:r>
                      <m:r>
                        <a:rPr lang="en-AU" sz="2000" b="0" i="1" smtClean="0">
                          <a:latin typeface="Cambria Math" panose="02040503050406030204" pitchFamily="18" charset="0"/>
                          <a:ea typeface="Cambria Math" panose="02040503050406030204" pitchFamily="18" charset="0"/>
                        </a:rPr>
                        <m:t>$10 810</m:t>
                      </m:r>
                    </m:oMath>
                  </m:oMathPara>
                </a14:m>
                <a:br>
                  <a:rPr lang="en-AU" b="0" i="1" dirty="0">
                    <a:latin typeface="Cambria Math" panose="02040503050406030204" pitchFamily="18" charset="0"/>
                    <a:ea typeface="Cambria Math" panose="02040503050406030204" pitchFamily="18" charset="0"/>
                  </a:rPr>
                </a:br>
                <a:endParaRPr lang="en-AU" b="0" dirty="0">
                  <a:latin typeface="+mn-lt"/>
                  <a:ea typeface="Cambria Math" panose="02040503050406030204" pitchFamily="18" charset="0"/>
                </a:endParaRPr>
              </a:p>
            </p:txBody>
          </p:sp>
        </mc:Choice>
        <mc:Fallback xmlns="">
          <p:sp>
            <p:nvSpPr>
              <p:cNvPr id="5" name="TextBox 4">
                <a:extLst>
                  <a:ext uri="{FF2B5EF4-FFF2-40B4-BE49-F238E27FC236}">
                    <a16:creationId xmlns:a16="http://schemas.microsoft.com/office/drawing/2014/main" id="{D018055F-BB50-8002-F10E-39DF36931243}"/>
                  </a:ext>
                </a:extLst>
              </p:cNvPr>
              <p:cNvSpPr txBox="1">
                <a:spLocks noRot="1" noChangeAspect="1" noMove="1" noResize="1" noEditPoints="1" noAdjustHandles="1" noChangeArrowheads="1" noChangeShapeType="1" noTextEdit="1"/>
              </p:cNvSpPr>
              <p:nvPr/>
            </p:nvSpPr>
            <p:spPr>
              <a:xfrm>
                <a:off x="-94943" y="3082278"/>
                <a:ext cx="6375990" cy="1323504"/>
              </a:xfrm>
              <a:prstGeom prst="rect">
                <a:avLst/>
              </a:prstGeom>
              <a:blipFill>
                <a:blip r:embed="rId4"/>
                <a:stretch>
                  <a:fillRect b="-922"/>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F2005FE-1E73-7BD2-966F-15A7AD47D590}"/>
                  </a:ext>
                </a:extLst>
              </p:cNvPr>
              <p:cNvSpPr txBox="1"/>
              <p:nvPr/>
            </p:nvSpPr>
            <p:spPr>
              <a:xfrm>
                <a:off x="5540064" y="3082278"/>
                <a:ext cx="6375990" cy="193899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AU" sz="2000" b="0" i="1" smtClean="0">
                          <a:latin typeface="Cambria Math" panose="02040503050406030204" pitchFamily="18" charset="0"/>
                        </a:rPr>
                        <m:t>𝐿𝑒𝑎𝑣𝑒</m:t>
                      </m:r>
                      <m:r>
                        <a:rPr lang="en-AU" sz="2000" b="0" i="1" smtClean="0">
                          <a:latin typeface="Cambria Math" panose="02040503050406030204" pitchFamily="18" charset="0"/>
                        </a:rPr>
                        <m:t> </m:t>
                      </m:r>
                      <m:r>
                        <a:rPr lang="en-AU" sz="2000" b="0" i="1" smtClean="0">
                          <a:latin typeface="Cambria Math" panose="02040503050406030204" pitchFamily="18" charset="0"/>
                        </a:rPr>
                        <m:t>𝑙𝑜𝑎𝑑𝑖𝑛𝑔</m:t>
                      </m:r>
                      <m:r>
                        <a:rPr lang="en-AU" sz="2000" b="0" i="1" smtClean="0">
                          <a:latin typeface="Cambria Math" panose="02040503050406030204" pitchFamily="18" charset="0"/>
                        </a:rPr>
                        <m:t> </m:t>
                      </m:r>
                      <m:r>
                        <a:rPr lang="en-AU" sz="2000" b="0" i="1" smtClean="0">
                          <a:latin typeface="Cambria Math" panose="02040503050406030204" pitchFamily="18" charset="0"/>
                        </a:rPr>
                        <m:t>𝑜𝑛</m:t>
                      </m:r>
                      <m:r>
                        <a:rPr lang="en-AU" sz="2000" b="0" i="1" smtClean="0">
                          <a:latin typeface="Cambria Math" panose="02040503050406030204" pitchFamily="18" charset="0"/>
                        </a:rPr>
                        <m:t> 1 </m:t>
                      </m:r>
                      <m:r>
                        <a:rPr lang="en-AU" sz="2000" b="0" i="1" smtClean="0">
                          <a:latin typeface="Cambria Math" panose="02040503050406030204" pitchFamily="18" charset="0"/>
                        </a:rPr>
                        <m:t>𝑤𝑒𝑒𝑘</m:t>
                      </m:r>
                      <m:r>
                        <m:rPr>
                          <m:aln/>
                        </m:rPr>
                        <a:rPr lang="en-AU" sz="2000" b="0" i="1" smtClean="0">
                          <a:latin typeface="Cambria Math" panose="02040503050406030204" pitchFamily="18" charset="0"/>
                        </a:rPr>
                        <m:t>=</m:t>
                      </m:r>
                      <m:r>
                        <a:rPr lang="en-AU" sz="2000" b="0" i="1" smtClean="0">
                          <a:latin typeface="Cambria Math" panose="02040503050406030204" pitchFamily="18" charset="0"/>
                        </a:rPr>
                        <m:t>17.5%</m:t>
                      </m:r>
                      <m:r>
                        <a:rPr lang="en-AU" sz="2000" b="0" i="1" smtClean="0">
                          <a:latin typeface="Cambria Math" panose="02040503050406030204" pitchFamily="18" charset="0"/>
                          <a:ea typeface="Cambria Math" panose="02040503050406030204" pitchFamily="18" charset="0"/>
                        </a:rPr>
                        <m:t>×$2300</m:t>
                      </m:r>
                    </m:oMath>
                    <m:oMath xmlns:m="http://schemas.openxmlformats.org/officeDocument/2006/math">
                      <m:r>
                        <m:rPr>
                          <m:aln/>
                        </m:rPr>
                        <a:rPr lang="en-AU" sz="2000" b="0" i="1" smtClean="0">
                          <a:latin typeface="Cambria Math" panose="02040503050406030204" pitchFamily="18" charset="0"/>
                          <a:ea typeface="Cambria Math" panose="02040503050406030204" pitchFamily="18" charset="0"/>
                        </a:rPr>
                        <m:t>=</m:t>
                      </m:r>
                      <m:r>
                        <a:rPr lang="en-AU" sz="2000" b="0" i="1" smtClean="0">
                          <a:latin typeface="Cambria Math" panose="02040503050406030204" pitchFamily="18" charset="0"/>
                          <a:ea typeface="Cambria Math" panose="02040503050406030204" pitchFamily="18" charset="0"/>
                        </a:rPr>
                        <m:t>$402.50</m:t>
                      </m:r>
                    </m:oMath>
                    <m:oMath xmlns:m="http://schemas.openxmlformats.org/officeDocument/2006/math">
                      <m:r>
                        <a:rPr lang="en-AU" sz="2000" b="0" i="1" smtClean="0">
                          <a:latin typeface="Cambria Math" panose="02040503050406030204" pitchFamily="18" charset="0"/>
                          <a:ea typeface="Cambria Math" panose="02040503050406030204" pitchFamily="18" charset="0"/>
                        </a:rPr>
                        <m:t>𝑇𝑜𝑡𝑎𝑙</m:t>
                      </m:r>
                      <m:r>
                        <a:rPr lang="en-AU" sz="2000" b="0" i="1" smtClean="0">
                          <a:latin typeface="Cambria Math" panose="02040503050406030204" pitchFamily="18" charset="0"/>
                          <a:ea typeface="Cambria Math" panose="02040503050406030204" pitchFamily="18" charset="0"/>
                        </a:rPr>
                        <m:t> </m:t>
                      </m:r>
                      <m:r>
                        <a:rPr lang="en-AU" sz="2000" b="0" i="1" smtClean="0">
                          <a:latin typeface="Cambria Math" panose="02040503050406030204" pitchFamily="18" charset="0"/>
                          <a:ea typeface="Cambria Math" panose="02040503050406030204" pitchFamily="18" charset="0"/>
                        </a:rPr>
                        <m:t>𝑝𝑎𝑦</m:t>
                      </m:r>
                      <m:r>
                        <a:rPr lang="en-AU" sz="2000" b="0" i="1" smtClean="0">
                          <a:latin typeface="Cambria Math" panose="02040503050406030204" pitchFamily="18" charset="0"/>
                          <a:ea typeface="Cambria Math" panose="02040503050406030204" pitchFamily="18" charset="0"/>
                        </a:rPr>
                        <m:t> 1 </m:t>
                      </m:r>
                      <m:r>
                        <a:rPr lang="en-AU" sz="2000" b="0" i="1" smtClean="0">
                          <a:latin typeface="Cambria Math" panose="02040503050406030204" pitchFamily="18" charset="0"/>
                          <a:ea typeface="Cambria Math" panose="02040503050406030204" pitchFamily="18" charset="0"/>
                        </a:rPr>
                        <m:t>𝑤𝑒𝑒𝑘</m:t>
                      </m:r>
                      <m:r>
                        <m:rPr>
                          <m:aln/>
                        </m:rPr>
                        <a:rPr lang="en-AU" sz="2000" b="0" i="1" smtClean="0">
                          <a:latin typeface="Cambria Math" panose="02040503050406030204" pitchFamily="18" charset="0"/>
                          <a:ea typeface="Cambria Math" panose="02040503050406030204" pitchFamily="18" charset="0"/>
                        </a:rPr>
                        <m:t>=</m:t>
                      </m:r>
                      <m:r>
                        <a:rPr lang="en-AU" sz="2000" b="0" i="1" smtClean="0">
                          <a:latin typeface="Cambria Math" panose="02040503050406030204" pitchFamily="18" charset="0"/>
                          <a:ea typeface="Cambria Math" panose="02040503050406030204" pitchFamily="18" charset="0"/>
                        </a:rPr>
                        <m:t>$402.50+$2300</m:t>
                      </m:r>
                    </m:oMath>
                    <m:oMath xmlns:m="http://schemas.openxmlformats.org/officeDocument/2006/math">
                      <m:r>
                        <m:rPr>
                          <m:aln/>
                        </m:rPr>
                        <a:rPr lang="en-AU" sz="2000" b="0" i="1" smtClean="0">
                          <a:latin typeface="Cambria Math" panose="02040503050406030204" pitchFamily="18" charset="0"/>
                          <a:ea typeface="Cambria Math" panose="02040503050406030204" pitchFamily="18" charset="0"/>
                        </a:rPr>
                        <m:t>=</m:t>
                      </m:r>
                      <m:r>
                        <a:rPr lang="en-AU" sz="2000" b="0" i="1" smtClean="0">
                          <a:latin typeface="Cambria Math" panose="02040503050406030204" pitchFamily="18" charset="0"/>
                          <a:ea typeface="Cambria Math" panose="02040503050406030204" pitchFamily="18" charset="0"/>
                        </a:rPr>
                        <m:t>$2702.50</m:t>
                      </m:r>
                    </m:oMath>
                    <m:oMath xmlns:m="http://schemas.openxmlformats.org/officeDocument/2006/math">
                      <m:r>
                        <a:rPr lang="en-AU" sz="2000" b="0" i="1" smtClean="0">
                          <a:latin typeface="Cambria Math" panose="02040503050406030204" pitchFamily="18" charset="0"/>
                          <a:ea typeface="Cambria Math" panose="02040503050406030204" pitchFamily="18" charset="0"/>
                        </a:rPr>
                        <m:t>𝑇𝑜𝑡𝑎𝑙</m:t>
                      </m:r>
                      <m:r>
                        <a:rPr lang="en-AU" sz="2000" b="0" i="1" smtClean="0">
                          <a:latin typeface="Cambria Math" panose="02040503050406030204" pitchFamily="18" charset="0"/>
                          <a:ea typeface="Cambria Math" panose="02040503050406030204" pitchFamily="18" charset="0"/>
                        </a:rPr>
                        <m:t> </m:t>
                      </m:r>
                      <m:r>
                        <a:rPr lang="en-AU" sz="2000" b="0" i="1" smtClean="0">
                          <a:latin typeface="Cambria Math" panose="02040503050406030204" pitchFamily="18" charset="0"/>
                          <a:ea typeface="Cambria Math" panose="02040503050406030204" pitchFamily="18" charset="0"/>
                        </a:rPr>
                        <m:t>𝑝𝑎𝑦</m:t>
                      </m:r>
                      <m:r>
                        <a:rPr lang="en-AU" sz="2000" b="0" i="1" smtClean="0">
                          <a:latin typeface="Cambria Math" panose="02040503050406030204" pitchFamily="18" charset="0"/>
                          <a:ea typeface="Cambria Math" panose="02040503050406030204" pitchFamily="18" charset="0"/>
                        </a:rPr>
                        <m:t> </m:t>
                      </m:r>
                      <m:r>
                        <a:rPr lang="en-AU" sz="2000" b="0" i="1" smtClean="0">
                          <a:latin typeface="Cambria Math" panose="02040503050406030204" pitchFamily="18" charset="0"/>
                          <a:ea typeface="Cambria Math" panose="02040503050406030204" pitchFamily="18" charset="0"/>
                        </a:rPr>
                        <m:t>𝑓𝑜𝑟</m:t>
                      </m:r>
                      <m:r>
                        <a:rPr lang="en-AU" sz="2000" b="0" i="1" smtClean="0">
                          <a:latin typeface="Cambria Math" panose="02040503050406030204" pitchFamily="18" charset="0"/>
                          <a:ea typeface="Cambria Math" panose="02040503050406030204" pitchFamily="18" charset="0"/>
                        </a:rPr>
                        <m:t> 4 </m:t>
                      </m:r>
                      <m:r>
                        <a:rPr lang="en-AU" sz="2000" b="0" i="1" smtClean="0">
                          <a:latin typeface="Cambria Math" panose="02040503050406030204" pitchFamily="18" charset="0"/>
                          <a:ea typeface="Cambria Math" panose="02040503050406030204" pitchFamily="18" charset="0"/>
                        </a:rPr>
                        <m:t>𝑤𝑒𝑒𝑘𝑠</m:t>
                      </m:r>
                      <m:r>
                        <m:rPr>
                          <m:aln/>
                        </m:rPr>
                        <a:rPr lang="en-AU" sz="2000" b="0" i="1" smtClean="0">
                          <a:latin typeface="Cambria Math" panose="02040503050406030204" pitchFamily="18" charset="0"/>
                          <a:ea typeface="Cambria Math" panose="02040503050406030204" pitchFamily="18" charset="0"/>
                        </a:rPr>
                        <m:t>=</m:t>
                      </m:r>
                      <m:r>
                        <a:rPr lang="en-AU" sz="2000" b="0" i="1" smtClean="0">
                          <a:latin typeface="Cambria Math" panose="02040503050406030204" pitchFamily="18" charset="0"/>
                          <a:ea typeface="Cambria Math" panose="02040503050406030204" pitchFamily="18" charset="0"/>
                        </a:rPr>
                        <m:t>4×$2702.50</m:t>
                      </m:r>
                    </m:oMath>
                    <m:oMath xmlns:m="http://schemas.openxmlformats.org/officeDocument/2006/math">
                      <m:r>
                        <m:rPr>
                          <m:aln/>
                        </m:rPr>
                        <a:rPr lang="en-AU" sz="2000" b="0" i="1" smtClean="0">
                          <a:latin typeface="Cambria Math" panose="02040503050406030204" pitchFamily="18" charset="0"/>
                          <a:ea typeface="Cambria Math" panose="02040503050406030204" pitchFamily="18" charset="0"/>
                        </a:rPr>
                        <m:t>=</m:t>
                      </m:r>
                      <m:r>
                        <a:rPr lang="en-AU" sz="2000" b="0" i="1" smtClean="0">
                          <a:latin typeface="Cambria Math" panose="02040503050406030204" pitchFamily="18" charset="0"/>
                          <a:ea typeface="Cambria Math" panose="02040503050406030204" pitchFamily="18" charset="0"/>
                        </a:rPr>
                        <m:t>$10 810</m:t>
                      </m:r>
                    </m:oMath>
                  </m:oMathPara>
                </a14:m>
                <a:endParaRPr lang="en-AU" sz="2000" b="0" dirty="0">
                  <a:ea typeface="Cambria Math" panose="02040503050406030204" pitchFamily="18" charset="0"/>
                </a:endParaRPr>
              </a:p>
            </p:txBody>
          </p:sp>
        </mc:Choice>
        <mc:Fallback xmlns="">
          <p:sp>
            <p:nvSpPr>
              <p:cNvPr id="7" name="TextBox 6">
                <a:extLst>
                  <a:ext uri="{FF2B5EF4-FFF2-40B4-BE49-F238E27FC236}">
                    <a16:creationId xmlns:a16="http://schemas.microsoft.com/office/drawing/2014/main" id="{CF2005FE-1E73-7BD2-966F-15A7AD47D590}"/>
                  </a:ext>
                </a:extLst>
              </p:cNvPr>
              <p:cNvSpPr txBox="1">
                <a:spLocks noRot="1" noChangeAspect="1" noMove="1" noResize="1" noEditPoints="1" noAdjustHandles="1" noChangeArrowheads="1" noChangeShapeType="1" noTextEdit="1"/>
              </p:cNvSpPr>
              <p:nvPr/>
            </p:nvSpPr>
            <p:spPr>
              <a:xfrm>
                <a:off x="5540064" y="3082278"/>
                <a:ext cx="6375990" cy="1938992"/>
              </a:xfrm>
              <a:prstGeom prst="rect">
                <a:avLst/>
              </a:prstGeom>
              <a:blipFill>
                <a:blip r:embed="rId5"/>
                <a:stretch>
                  <a:fillRect b="-314"/>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59E06D47-282A-3184-4C07-43C1FE7A7453}"/>
                  </a:ext>
                </a:extLst>
              </p:cNvPr>
              <p:cNvSpPr txBox="1"/>
              <p:nvPr/>
            </p:nvSpPr>
            <p:spPr>
              <a:xfrm>
                <a:off x="-94943" y="5021270"/>
                <a:ext cx="6375990" cy="132350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AU" sz="2000" b="0" i="1" smtClean="0">
                          <a:latin typeface="Cambria Math" panose="02040503050406030204" pitchFamily="18" charset="0"/>
                        </a:rPr>
                        <m:t>𝐿𝑒𝑎𝑣𝑒</m:t>
                      </m:r>
                      <m:r>
                        <a:rPr lang="en-AU" sz="2000" b="0" i="1" smtClean="0">
                          <a:latin typeface="Cambria Math" panose="02040503050406030204" pitchFamily="18" charset="0"/>
                        </a:rPr>
                        <m:t> </m:t>
                      </m:r>
                      <m:r>
                        <a:rPr lang="en-AU" sz="2000" b="0" i="1" smtClean="0">
                          <a:latin typeface="Cambria Math" panose="02040503050406030204" pitchFamily="18" charset="0"/>
                        </a:rPr>
                        <m:t>𝑙𝑜𝑎𝑑𝑖𝑛𝑔</m:t>
                      </m:r>
                      <m:r>
                        <a:rPr lang="en-AU" sz="2000" b="0" i="1" smtClean="0">
                          <a:latin typeface="Cambria Math" panose="02040503050406030204" pitchFamily="18" charset="0"/>
                        </a:rPr>
                        <m:t> </m:t>
                      </m:r>
                      <m:r>
                        <a:rPr lang="en-AU" sz="2000" b="0" i="1" smtClean="0">
                          <a:latin typeface="Cambria Math" panose="02040503050406030204" pitchFamily="18" charset="0"/>
                        </a:rPr>
                        <m:t>𝑜𝑛</m:t>
                      </m:r>
                      <m:r>
                        <a:rPr lang="en-AU" sz="2000" b="0" i="1" smtClean="0">
                          <a:latin typeface="Cambria Math" panose="02040503050406030204" pitchFamily="18" charset="0"/>
                        </a:rPr>
                        <m:t> 1 </m:t>
                      </m:r>
                      <m:r>
                        <a:rPr lang="en-AU" sz="2000" b="0" i="1" smtClean="0">
                          <a:latin typeface="Cambria Math" panose="02040503050406030204" pitchFamily="18" charset="0"/>
                        </a:rPr>
                        <m:t>𝑤𝑒𝑒𝑘</m:t>
                      </m:r>
                      <m:r>
                        <m:rPr>
                          <m:aln/>
                        </m:rPr>
                        <a:rPr lang="en-AU" sz="2000" b="0" i="1" smtClean="0">
                          <a:latin typeface="Cambria Math" panose="02040503050406030204" pitchFamily="18" charset="0"/>
                        </a:rPr>
                        <m:t>=</m:t>
                      </m:r>
                      <m:r>
                        <a:rPr lang="en-AU" sz="2000" b="0" i="1" smtClean="0">
                          <a:latin typeface="Cambria Math" panose="02040503050406030204" pitchFamily="18" charset="0"/>
                          <a:ea typeface="Cambria Math" panose="02040503050406030204" pitchFamily="18" charset="0"/>
                        </a:rPr>
                        <m:t>$2300×117.5%</m:t>
                      </m:r>
                    </m:oMath>
                    <m:oMath xmlns:m="http://schemas.openxmlformats.org/officeDocument/2006/math">
                      <m:r>
                        <m:rPr>
                          <m:aln/>
                        </m:rPr>
                        <a:rPr lang="en-AU" sz="2000" b="0" i="1" smtClean="0">
                          <a:latin typeface="Cambria Math" panose="02040503050406030204" pitchFamily="18" charset="0"/>
                          <a:ea typeface="Cambria Math" panose="02040503050406030204" pitchFamily="18" charset="0"/>
                        </a:rPr>
                        <m:t>=</m:t>
                      </m:r>
                      <m:r>
                        <a:rPr lang="en-AU" sz="2000" b="0" i="1" smtClean="0">
                          <a:latin typeface="Cambria Math" panose="02040503050406030204" pitchFamily="18" charset="0"/>
                          <a:ea typeface="Cambria Math" panose="02040503050406030204" pitchFamily="18" charset="0"/>
                        </a:rPr>
                        <m:t>$2702.50</m:t>
                      </m:r>
                    </m:oMath>
                    <m:oMath xmlns:m="http://schemas.openxmlformats.org/officeDocument/2006/math">
                      <m:r>
                        <m:rPr>
                          <m:nor/>
                        </m:rPr>
                        <a:rPr lang="en-AU" sz="2000" i="1" dirty="0">
                          <a:latin typeface="Cambria Math" panose="02040503050406030204" pitchFamily="18" charset="0"/>
                          <a:ea typeface="Cambria Math" panose="02040503050406030204" pitchFamily="18" charset="0"/>
                        </a:rPr>
                        <m:t>Total</m:t>
                      </m:r>
                      <m:r>
                        <m:rPr>
                          <m:nor/>
                        </m:rPr>
                        <a:rPr lang="en-AU" sz="2000" i="1" dirty="0">
                          <a:latin typeface="Cambria Math" panose="02040503050406030204" pitchFamily="18" charset="0"/>
                          <a:ea typeface="Cambria Math" panose="02040503050406030204" pitchFamily="18" charset="0"/>
                        </a:rPr>
                        <m:t> </m:t>
                      </m:r>
                      <m:r>
                        <m:rPr>
                          <m:nor/>
                        </m:rPr>
                        <a:rPr lang="en-AU" sz="2000" i="1" dirty="0">
                          <a:latin typeface="Cambria Math" panose="02040503050406030204" pitchFamily="18" charset="0"/>
                          <a:ea typeface="Cambria Math" panose="02040503050406030204" pitchFamily="18" charset="0"/>
                        </a:rPr>
                        <m:t>pay</m:t>
                      </m:r>
                      <m:r>
                        <m:rPr>
                          <m:nor/>
                        </m:rPr>
                        <a:rPr lang="en-AU" sz="2000" i="1" dirty="0">
                          <a:latin typeface="Cambria Math" panose="02040503050406030204" pitchFamily="18" charset="0"/>
                          <a:ea typeface="Cambria Math" panose="02040503050406030204" pitchFamily="18" charset="0"/>
                        </a:rPr>
                        <m:t> </m:t>
                      </m:r>
                      <m:r>
                        <m:rPr>
                          <m:nor/>
                        </m:rPr>
                        <a:rPr lang="en-AU" sz="2000" i="1" dirty="0">
                          <a:latin typeface="Cambria Math" panose="02040503050406030204" pitchFamily="18" charset="0"/>
                          <a:ea typeface="Cambria Math" panose="02040503050406030204" pitchFamily="18" charset="0"/>
                        </a:rPr>
                        <m:t>for</m:t>
                      </m:r>
                      <m:r>
                        <m:rPr>
                          <m:nor/>
                        </m:rPr>
                        <a:rPr lang="en-AU" sz="2000" i="1" dirty="0">
                          <a:latin typeface="Cambria Math" panose="02040503050406030204" pitchFamily="18" charset="0"/>
                          <a:ea typeface="Cambria Math" panose="02040503050406030204" pitchFamily="18" charset="0"/>
                        </a:rPr>
                        <m:t> 4 </m:t>
                      </m:r>
                      <m:r>
                        <m:rPr>
                          <m:nor/>
                        </m:rPr>
                        <a:rPr lang="en-AU" sz="2000" i="1" dirty="0">
                          <a:latin typeface="Cambria Math" panose="02040503050406030204" pitchFamily="18" charset="0"/>
                          <a:ea typeface="Cambria Math" panose="02040503050406030204" pitchFamily="18" charset="0"/>
                        </a:rPr>
                        <m:t>weeks</m:t>
                      </m:r>
                      <m:r>
                        <m:rPr>
                          <m:aln/>
                        </m:rPr>
                        <a:rPr lang="en-AU" sz="2000" b="0" i="1" smtClean="0">
                          <a:latin typeface="Cambria Math" panose="02040503050406030204" pitchFamily="18" charset="0"/>
                          <a:ea typeface="Cambria Math" panose="02040503050406030204" pitchFamily="18" charset="0"/>
                        </a:rPr>
                        <m:t>=</m:t>
                      </m:r>
                      <m:r>
                        <a:rPr lang="en-AU" sz="2000" b="0" i="1" smtClean="0">
                          <a:latin typeface="Cambria Math" panose="02040503050406030204" pitchFamily="18" charset="0"/>
                          <a:ea typeface="Cambria Math" panose="02040503050406030204" pitchFamily="18" charset="0"/>
                        </a:rPr>
                        <m:t>$2702.50×4</m:t>
                      </m:r>
                    </m:oMath>
                    <m:oMath xmlns:m="http://schemas.openxmlformats.org/officeDocument/2006/math">
                      <m:r>
                        <m:rPr>
                          <m:aln/>
                        </m:rPr>
                        <a:rPr lang="en-AU" sz="2000" b="0" i="1" smtClean="0">
                          <a:latin typeface="Cambria Math" panose="02040503050406030204" pitchFamily="18" charset="0"/>
                          <a:ea typeface="Cambria Math" panose="02040503050406030204" pitchFamily="18" charset="0"/>
                        </a:rPr>
                        <m:t>=</m:t>
                      </m:r>
                      <m:r>
                        <a:rPr lang="en-AU" sz="2000" b="0" i="1" smtClean="0">
                          <a:latin typeface="Cambria Math" panose="02040503050406030204" pitchFamily="18" charset="0"/>
                          <a:ea typeface="Cambria Math" panose="02040503050406030204" pitchFamily="18" charset="0"/>
                        </a:rPr>
                        <m:t>$10 810</m:t>
                      </m:r>
                    </m:oMath>
                  </m:oMathPara>
                </a14:m>
                <a:br>
                  <a:rPr lang="en-AU" b="0" i="1" dirty="0">
                    <a:latin typeface="Cambria Math" panose="02040503050406030204" pitchFamily="18" charset="0"/>
                    <a:ea typeface="Cambria Math" panose="02040503050406030204" pitchFamily="18" charset="0"/>
                  </a:rPr>
                </a:br>
                <a:endParaRPr lang="en-AU" b="0" dirty="0">
                  <a:latin typeface="+mn-lt"/>
                  <a:ea typeface="Cambria Math" panose="02040503050406030204" pitchFamily="18" charset="0"/>
                </a:endParaRPr>
              </a:p>
            </p:txBody>
          </p:sp>
        </mc:Choice>
        <mc:Fallback xmlns="">
          <p:sp>
            <p:nvSpPr>
              <p:cNvPr id="2" name="TextBox 1">
                <a:extLst>
                  <a:ext uri="{FF2B5EF4-FFF2-40B4-BE49-F238E27FC236}">
                    <a16:creationId xmlns:a16="http://schemas.microsoft.com/office/drawing/2014/main" id="{59E06D47-282A-3184-4C07-43C1FE7A7453}"/>
                  </a:ext>
                </a:extLst>
              </p:cNvPr>
              <p:cNvSpPr txBox="1">
                <a:spLocks noRot="1" noChangeAspect="1" noMove="1" noResize="1" noEditPoints="1" noAdjustHandles="1" noChangeArrowheads="1" noChangeShapeType="1" noTextEdit="1"/>
              </p:cNvSpPr>
              <p:nvPr/>
            </p:nvSpPr>
            <p:spPr>
              <a:xfrm>
                <a:off x="-94943" y="5021270"/>
                <a:ext cx="6375990" cy="1323504"/>
              </a:xfrm>
              <a:prstGeom prst="rect">
                <a:avLst/>
              </a:prstGeom>
              <a:blipFill>
                <a:blip r:embed="rId6"/>
                <a:stretch>
                  <a:fillRect b="-922"/>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4B67A581-3CEC-AF99-F7D9-F8DB2C0EED1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10</a:t>
            </a:fld>
            <a:endParaRPr lang="en-AU" dirty="0"/>
          </a:p>
        </p:txBody>
      </p:sp>
    </p:spTree>
    <p:extLst>
      <p:ext uri="{BB962C8B-B14F-4D97-AF65-F5344CB8AC3E}">
        <p14:creationId xmlns:p14="http://schemas.microsoft.com/office/powerpoint/2010/main" val="1838023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A2B4C-7C30-E419-70FB-AC11F1082D3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7704CFD-544D-B423-7121-5AEC065EB6B1}"/>
              </a:ext>
            </a:extLst>
          </p:cNvPr>
          <p:cNvSpPr>
            <a:spLocks noGrp="1"/>
          </p:cNvSpPr>
          <p:nvPr>
            <p:ph type="ctrTitle"/>
          </p:nvPr>
        </p:nvSpPr>
        <p:spPr/>
        <p:txBody>
          <a:bodyPr/>
          <a:lstStyle/>
          <a:p>
            <a:r>
              <a:rPr lang="en-AU" dirty="0">
                <a:latin typeface="+mj-lt"/>
              </a:rPr>
              <a:t>Independent practice</a:t>
            </a:r>
          </a:p>
        </p:txBody>
      </p:sp>
    </p:spTree>
    <p:extLst>
      <p:ext uri="{BB962C8B-B14F-4D97-AF65-F5344CB8AC3E}">
        <p14:creationId xmlns:p14="http://schemas.microsoft.com/office/powerpoint/2010/main" val="4123385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BD9D2-AADD-FABB-97D0-B0FB4F3C215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8DC7DB0-977F-CB8C-B2AD-817E13BD088B}"/>
              </a:ext>
            </a:extLst>
          </p:cNvPr>
          <p:cNvSpPr>
            <a:spLocks noGrp="1"/>
          </p:cNvSpPr>
          <p:nvPr>
            <p:ph type="title"/>
          </p:nvPr>
        </p:nvSpPr>
        <p:spPr/>
        <p:txBody>
          <a:bodyPr/>
          <a:lstStyle/>
          <a:p>
            <a:r>
              <a:rPr lang="en-US" dirty="0"/>
              <a:t>Approaching questions</a:t>
            </a:r>
          </a:p>
        </p:txBody>
      </p:sp>
      <p:pic>
        <p:nvPicPr>
          <p:cNvPr id="4" name="Picture 3" descr="Approaching questions scaffold. The first step, understand, involves identifying key terms, determine the focus area, identify the amount of marks its worth. The second step, plan, involves, drawing a visual representation, using a formula or identifying the steps. The third, solve, involves completing the steps, performing calculations and showing all working. The last, check, involves substituting to check, check for reasonableness and have I answered the question.">
            <a:extLst>
              <a:ext uri="{FF2B5EF4-FFF2-40B4-BE49-F238E27FC236}">
                <a16:creationId xmlns:a16="http://schemas.microsoft.com/office/drawing/2014/main" id="{D9253B5E-AF71-A2B9-80A2-708D01C3B6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Slide Number Placeholder 1">
            <a:extLst>
              <a:ext uri="{FF2B5EF4-FFF2-40B4-BE49-F238E27FC236}">
                <a16:creationId xmlns:a16="http://schemas.microsoft.com/office/drawing/2014/main" id="{AE0057C8-9960-6F82-7845-9FB18E18C70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12</a:t>
            </a:fld>
            <a:endParaRPr lang="en-AU" dirty="0"/>
          </a:p>
        </p:txBody>
      </p:sp>
    </p:spTree>
    <p:extLst>
      <p:ext uri="{BB962C8B-B14F-4D97-AF65-F5344CB8AC3E}">
        <p14:creationId xmlns:p14="http://schemas.microsoft.com/office/powerpoint/2010/main" val="3378489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AU" u="sng" dirty="0">
                <a:solidFill>
                  <a:srgbClr val="2F5496"/>
                </a:solidFill>
                <a:effectLst/>
                <a:latin typeface="Arial" panose="020B0604020202020204" pitchFamily="34" charset="0"/>
                <a:ea typeface="Calibri" panose="020F0502020204030204" pitchFamily="34" charset="0"/>
                <a:hlinkClick r:id="rId6"/>
              </a:rPr>
              <a:t>Mathematics Standard Stage 6 Syllabus </a:t>
            </a:r>
            <a:r>
              <a:rPr lang="en-AU" dirty="0">
                <a:effectLst/>
                <a:latin typeface="Arial" panose="020B0604020202020204" pitchFamily="34" charset="0"/>
                <a:ea typeface="Calibri" panose="020F0502020204030204" pitchFamily="34" charset="0"/>
              </a:rPr>
              <a:t>© NSW Education Standards Authority (NESA) for and on behalf of the Crown in right of the State of New South Wales, 2024.</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13</a:t>
            </a:fld>
            <a:endParaRPr lang="en-AU" dirty="0"/>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(Cth).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317458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2000" b="1" dirty="0">
                <a:solidFill>
                  <a:schemeClr val="accent1"/>
                </a:solidFill>
                <a:latin typeface="+mj-lt"/>
                <a:cs typeface="Arial" panose="020B0604020202020204" pitchFamily="34" charset="0"/>
              </a:rPr>
              <a:t>Learning intentions</a:t>
            </a:r>
            <a:endParaRPr lang="en-AU" sz="2000" b="1" dirty="0">
              <a:solidFill>
                <a:schemeClr val="accent1"/>
              </a:solidFill>
              <a:latin typeface="+mj-lt"/>
              <a:ea typeface="+mn-lt"/>
              <a:cs typeface="Arial" panose="020B0604020202020204" pitchFamily="34" charset="0"/>
            </a:endParaRPr>
          </a:p>
          <a:p>
            <a:pPr marL="342900" indent="-342900">
              <a:lnSpc>
                <a:spcPct val="150000"/>
              </a:lnSpc>
              <a:spcAft>
                <a:spcPts val="600"/>
              </a:spcAft>
              <a:buFont typeface="Arial" panose="020B0604020202020204" pitchFamily="34" charset="0"/>
              <a:buChar char="•"/>
            </a:pPr>
            <a:r>
              <a:rPr lang="en-AU" sz="2000" dirty="0">
                <a:cs typeface="Arial" panose="020B0604020202020204" pitchFamily="34" charset="0"/>
              </a:rPr>
              <a:t>To be able to solve problems that involve leave loading. </a:t>
            </a:r>
          </a:p>
          <a:p>
            <a:pPr>
              <a:lnSpc>
                <a:spcPct val="150000"/>
              </a:lnSpc>
              <a:spcBef>
                <a:spcPts val="1200"/>
              </a:spcBef>
            </a:pPr>
            <a:r>
              <a:rPr lang="en-AU" sz="2000" b="1" dirty="0">
                <a:solidFill>
                  <a:schemeClr val="accent1"/>
                </a:solidFill>
                <a:latin typeface="+mj-lt"/>
                <a:cs typeface="Arial" panose="020B0604020202020204" pitchFamily="34" charset="0"/>
              </a:rPr>
              <a:t>Success criteria</a:t>
            </a:r>
            <a:endParaRPr lang="en-US" sz="2000" dirty="0">
              <a:solidFill>
                <a:schemeClr val="accent1"/>
              </a:solidFill>
              <a:latin typeface="+mj-lt"/>
              <a:cs typeface="Arial" panose="020B0604020202020204" pitchFamily="34" charset="0"/>
            </a:endParaRPr>
          </a:p>
          <a:p>
            <a:pPr marL="342900" indent="-342900">
              <a:lnSpc>
                <a:spcPct val="150000"/>
              </a:lnSpc>
              <a:spcAft>
                <a:spcPts val="600"/>
              </a:spcAft>
              <a:buFont typeface="Arial"/>
              <a:buChar char="•"/>
            </a:pPr>
            <a:r>
              <a:rPr lang="en-AU" sz="2000" dirty="0">
                <a:ea typeface="+mn-lt"/>
                <a:cs typeface="Arial" panose="020B0604020202020204" pitchFamily="34" charset="0"/>
              </a:rPr>
              <a:t>I can explain what leave loading is and </a:t>
            </a:r>
            <a:r>
              <a:rPr lang="en-AU" sz="1800" dirty="0">
                <a:effectLst/>
                <a:latin typeface="Arial" panose="020B0604020202020204" pitchFamily="34" charset="0"/>
                <a:ea typeface="Calibri" panose="020F0502020204030204" pitchFamily="34" charset="0"/>
              </a:rPr>
              <a:t>why certain workers are entitled to it</a:t>
            </a:r>
            <a:r>
              <a:rPr lang="en-AU" sz="2000" dirty="0">
                <a:ea typeface="+mn-lt"/>
                <a:cs typeface="Arial" panose="020B0604020202020204" pitchFamily="34" charset="0"/>
              </a:rPr>
              <a:t>. </a:t>
            </a:r>
          </a:p>
          <a:p>
            <a:pPr marL="342900" indent="-342900">
              <a:lnSpc>
                <a:spcPct val="150000"/>
              </a:lnSpc>
              <a:spcAft>
                <a:spcPts val="600"/>
              </a:spcAft>
              <a:buFont typeface="Arial"/>
              <a:buChar char="•"/>
            </a:pPr>
            <a:r>
              <a:rPr lang="en-AU" sz="2000" dirty="0">
                <a:ea typeface="+mn-lt"/>
                <a:cs typeface="Arial" panose="020B0604020202020204" pitchFamily="34" charset="0"/>
              </a:rPr>
              <a:t>I can calculate the leave loading and total pay for a period of leave.</a:t>
            </a:r>
          </a:p>
          <a:p>
            <a:pPr marL="342900" indent="-342900">
              <a:lnSpc>
                <a:spcPct val="150000"/>
              </a:lnSpc>
              <a:spcAft>
                <a:spcPts val="600"/>
              </a:spcAft>
              <a:buFont typeface="Arial"/>
              <a:buChar char="•"/>
            </a:pPr>
            <a:r>
              <a:rPr lang="en-AU" sz="2000" dirty="0">
                <a:ea typeface="+mn-lt"/>
                <a:cs typeface="Arial" panose="020B0604020202020204" pitchFamily="34" charset="0"/>
              </a:rPr>
              <a:t>I can explain how to modify the calculation to find leave loading when given different time periods. </a:t>
            </a:r>
            <a:endParaRPr lang="en-AU" dirty="0">
              <a:cs typeface="Arial" panose="020B0604020202020204" pitchFamily="34" charset="0"/>
            </a:endParaRP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dirty="0"/>
          </a:p>
        </p:txBody>
      </p:sp>
    </p:spTree>
    <p:extLst>
      <p:ext uri="{BB962C8B-B14F-4D97-AF65-F5344CB8AC3E}">
        <p14:creationId xmlns:p14="http://schemas.microsoft.com/office/powerpoint/2010/main" val="364896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25DC0-A78B-9C20-510F-F88FE757CC1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0030C1D-752A-AD32-B228-695EEA3063DA}"/>
              </a:ext>
            </a:extLst>
          </p:cNvPr>
          <p:cNvSpPr>
            <a:spLocks noGrp="1"/>
          </p:cNvSpPr>
          <p:nvPr>
            <p:ph type="ctrTitle"/>
          </p:nvPr>
        </p:nvSpPr>
        <p:spPr/>
        <p:txBody>
          <a:bodyPr/>
          <a:lstStyle/>
          <a:p>
            <a:r>
              <a:rPr lang="en-AU" dirty="0">
                <a:latin typeface="+mj-lt"/>
              </a:rPr>
              <a:t>Retrieval practice</a:t>
            </a:r>
          </a:p>
        </p:txBody>
      </p:sp>
    </p:spTree>
    <p:extLst>
      <p:ext uri="{BB962C8B-B14F-4D97-AF65-F5344CB8AC3E}">
        <p14:creationId xmlns:p14="http://schemas.microsoft.com/office/powerpoint/2010/main" val="193212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AC9660-1D0A-E2C8-EC1E-D625D39DFEF3}"/>
              </a:ext>
            </a:extLst>
          </p:cNvPr>
          <p:cNvSpPr>
            <a:spLocks noGrp="1"/>
          </p:cNvSpPr>
          <p:nvPr>
            <p:ph type="title"/>
          </p:nvPr>
        </p:nvSpPr>
        <p:spPr/>
        <p:txBody>
          <a:bodyPr/>
          <a:lstStyle/>
          <a:p>
            <a:r>
              <a:rPr lang="en-AU" dirty="0"/>
              <a:t>Scenario</a:t>
            </a:r>
          </a:p>
        </p:txBody>
      </p:sp>
      <p:sp>
        <p:nvSpPr>
          <p:cNvPr id="4" name="Text Placeholder 3">
            <a:extLst>
              <a:ext uri="{FF2B5EF4-FFF2-40B4-BE49-F238E27FC236}">
                <a16:creationId xmlns:a16="http://schemas.microsoft.com/office/drawing/2014/main" id="{F21DCF05-957B-0AA2-3017-E7BFAE9DCBCB}"/>
              </a:ext>
            </a:extLst>
          </p:cNvPr>
          <p:cNvSpPr>
            <a:spLocks noGrp="1"/>
          </p:cNvSpPr>
          <p:nvPr>
            <p:ph type="body" sz="quarter" idx="18"/>
          </p:nvPr>
        </p:nvSpPr>
        <p:spPr/>
        <p:txBody>
          <a:bodyPr/>
          <a:lstStyle/>
          <a:p>
            <a:r>
              <a:rPr lang="en-AU" dirty="0"/>
              <a:t>Would you rather</a:t>
            </a:r>
          </a:p>
        </p:txBody>
      </p:sp>
      <p:sp>
        <p:nvSpPr>
          <p:cNvPr id="6" name="Text Placeholder 5">
            <a:extLst>
              <a:ext uri="{FF2B5EF4-FFF2-40B4-BE49-F238E27FC236}">
                <a16:creationId xmlns:a16="http://schemas.microsoft.com/office/drawing/2014/main" id="{1ED0ED3C-04AB-5CE4-F8CF-9377B0272CF3}"/>
              </a:ext>
            </a:extLst>
          </p:cNvPr>
          <p:cNvSpPr txBox="1">
            <a:spLocks noGrp="1"/>
          </p:cNvSpPr>
          <p:nvPr>
            <p:ph type="body" sz="quarter" idx="17"/>
          </p:nvPr>
        </p:nvSpPr>
        <p:spPr>
          <a:xfrm>
            <a:off x="723481" y="1634119"/>
            <a:ext cx="10952703" cy="485518"/>
          </a:xfrm>
          <a:prstGeom prst="rect">
            <a:avLst/>
          </a:prstGeom>
          <a:solidFill>
            <a:srgbClr val="FBDBE7"/>
          </a:solidFill>
        </p:spPr>
        <p:txBody>
          <a:bodyPr wrap="square" bIns="144000" anchor="ctr">
            <a:noAutofit/>
          </a:bodyPr>
          <a:lstStyle/>
          <a:p>
            <a:pPr algn="ctr">
              <a:lnSpc>
                <a:spcPct val="150000"/>
              </a:lnSpc>
              <a:spcBef>
                <a:spcPts val="1200"/>
              </a:spcBef>
              <a:spcAft>
                <a:spcPts val="600"/>
              </a:spcAft>
            </a:pPr>
            <a:r>
              <a:rPr lang="en-AU" sz="2400" dirty="0">
                <a:solidFill>
                  <a:srgbClr val="000000"/>
                </a:solidFill>
                <a:effectLst/>
                <a:latin typeface="Arial" panose="020B0604020202020204" pitchFamily="34" charset="0"/>
                <a:ea typeface="Calibri" panose="020F0502020204030204" pitchFamily="34" charset="0"/>
              </a:rPr>
              <a:t>110% of $16 or 90% of $20.</a:t>
            </a:r>
            <a:endParaRPr lang="en-AU" sz="2400" dirty="0">
              <a:effectLst/>
              <a:latin typeface="Arial" panose="020B0604020202020204" pitchFamily="34" charset="0"/>
              <a:ea typeface="Calibri" panose="020F0502020204030204" pitchFamily="34" charset="0"/>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9C33936-34B4-3D13-8075-6AEB5E4F4FE6}"/>
                  </a:ext>
                </a:extLst>
              </p:cNvPr>
              <p:cNvSpPr txBox="1"/>
              <p:nvPr/>
            </p:nvSpPr>
            <p:spPr>
              <a:xfrm>
                <a:off x="1587638" y="2339200"/>
                <a:ext cx="3888713" cy="1459077"/>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100%</m:t>
                      </m:r>
                      <m:r>
                        <a:rPr lang="en-AU" sz="1800" b="0" i="1" smtClean="0">
                          <a:latin typeface="Cambria Math" panose="02040503050406030204" pitchFamily="18" charset="0"/>
                          <a:ea typeface="Cambria Math" panose="02040503050406030204" pitchFamily="18" charset="0"/>
                        </a:rPr>
                        <m:t>×$16</m:t>
                      </m:r>
                      <m:r>
                        <m:rPr>
                          <m:aln/>
                        </m:rP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$16</m:t>
                      </m:r>
                    </m:oMath>
                    <m:oMath xmlns:m="http://schemas.openxmlformats.org/officeDocument/2006/math">
                      <m:r>
                        <a:rPr lang="en-AU" sz="1800" b="0" i="1" smtClean="0">
                          <a:latin typeface="Cambria Math" panose="02040503050406030204" pitchFamily="18" charset="0"/>
                          <a:ea typeface="Cambria Math" panose="02040503050406030204" pitchFamily="18" charset="0"/>
                        </a:rPr>
                        <m:t>10%×$16</m:t>
                      </m:r>
                      <m:r>
                        <m:rPr>
                          <m:aln/>
                        </m:rP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$1.60</m:t>
                      </m:r>
                    </m:oMath>
                    <m:oMath xmlns:m="http://schemas.openxmlformats.org/officeDocument/2006/math">
                      <m:r>
                        <a:rPr lang="en-AU" sz="1800" b="0" i="1" smtClean="0">
                          <a:latin typeface="Cambria Math" panose="02040503050406030204" pitchFamily="18" charset="0"/>
                          <a:ea typeface="Cambria Math" panose="02040503050406030204" pitchFamily="18" charset="0"/>
                        </a:rPr>
                        <m:t>110%×$16=100%+10%</m:t>
                      </m:r>
                    </m:oMath>
                    <m:oMath xmlns:m="http://schemas.openxmlformats.org/officeDocument/2006/math">
                      <m:r>
                        <m:rPr>
                          <m:aln/>
                        </m:rP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$16+$1.60</m:t>
                      </m:r>
                    </m:oMath>
                    <m:oMath xmlns:m="http://schemas.openxmlformats.org/officeDocument/2006/math">
                      <m:r>
                        <m:rPr>
                          <m:aln/>
                        </m:rP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$17.60</m:t>
                      </m:r>
                    </m:oMath>
                  </m:oMathPara>
                </a14:m>
                <a:br>
                  <a:rPr lang="en-AU" sz="1800" b="0" dirty="0">
                    <a:ea typeface="Cambria Math" panose="02040503050406030204" pitchFamily="18" charset="0"/>
                  </a:rPr>
                </a:br>
                <a:endParaRPr lang="en-AU" sz="1800" dirty="0"/>
              </a:p>
            </p:txBody>
          </p:sp>
        </mc:Choice>
        <mc:Fallback xmlns="">
          <p:sp>
            <p:nvSpPr>
              <p:cNvPr id="5" name="TextBox 4">
                <a:extLst>
                  <a:ext uri="{FF2B5EF4-FFF2-40B4-BE49-F238E27FC236}">
                    <a16:creationId xmlns:a16="http://schemas.microsoft.com/office/drawing/2014/main" id="{E9C33936-34B4-3D13-8075-6AEB5E4F4FE6}"/>
                  </a:ext>
                </a:extLst>
              </p:cNvPr>
              <p:cNvSpPr txBox="1">
                <a:spLocks noRot="1" noChangeAspect="1" noMove="1" noResize="1" noEditPoints="1" noAdjustHandles="1" noChangeArrowheads="1" noChangeShapeType="1" noTextEdit="1"/>
              </p:cNvSpPr>
              <p:nvPr/>
            </p:nvSpPr>
            <p:spPr>
              <a:xfrm>
                <a:off x="1587638" y="2339200"/>
                <a:ext cx="3888713" cy="1459077"/>
              </a:xfrm>
              <a:prstGeom prst="rect">
                <a:avLst/>
              </a:prstGeom>
              <a:blipFill>
                <a:blip r:embed="rId4"/>
                <a:stretch>
                  <a:fillRect t="-837"/>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7F56B12-D5A6-137B-F941-4233BF7C9702}"/>
                  </a:ext>
                </a:extLst>
              </p:cNvPr>
              <p:cNvSpPr txBox="1"/>
              <p:nvPr/>
            </p:nvSpPr>
            <p:spPr>
              <a:xfrm>
                <a:off x="6633585" y="2339200"/>
                <a:ext cx="3888713" cy="1459077"/>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100%</m:t>
                      </m:r>
                      <m:r>
                        <a:rPr lang="en-AU" sz="1800" b="0" i="1" smtClean="0">
                          <a:latin typeface="Cambria Math" panose="02040503050406030204" pitchFamily="18" charset="0"/>
                          <a:ea typeface="Cambria Math" panose="02040503050406030204" pitchFamily="18" charset="0"/>
                        </a:rPr>
                        <m:t>×$20</m:t>
                      </m:r>
                      <m:r>
                        <m:rPr>
                          <m:aln/>
                        </m:rP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$20</m:t>
                      </m:r>
                    </m:oMath>
                    <m:oMath xmlns:m="http://schemas.openxmlformats.org/officeDocument/2006/math">
                      <m:r>
                        <a:rPr lang="en-AU" sz="1800" b="0" i="1" smtClean="0">
                          <a:latin typeface="Cambria Math" panose="02040503050406030204" pitchFamily="18" charset="0"/>
                          <a:ea typeface="Cambria Math" panose="02040503050406030204" pitchFamily="18" charset="0"/>
                        </a:rPr>
                        <m:t>10%×$20</m:t>
                      </m:r>
                      <m:r>
                        <m:rPr>
                          <m:aln/>
                        </m:rP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$2</m:t>
                      </m:r>
                    </m:oMath>
                    <m:oMath xmlns:m="http://schemas.openxmlformats.org/officeDocument/2006/math">
                      <m:r>
                        <a:rPr lang="en-AU" sz="1800" i="1">
                          <a:latin typeface="Cambria Math" panose="02040503050406030204" pitchFamily="18" charset="0"/>
                          <a:ea typeface="Cambria Math" panose="02040503050406030204" pitchFamily="18" charset="0"/>
                        </a:rPr>
                        <m:t>9</m:t>
                      </m:r>
                      <m:r>
                        <a:rPr lang="en-AU" sz="1800" b="0" i="1" smtClean="0">
                          <a:latin typeface="Cambria Math" panose="02040503050406030204" pitchFamily="18" charset="0"/>
                          <a:ea typeface="Cambria Math" panose="02040503050406030204" pitchFamily="18" charset="0"/>
                        </a:rPr>
                        <m:t>0%×$20</m:t>
                      </m:r>
                      <m:r>
                        <m:rPr>
                          <m:aln/>
                        </m:rP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100%−10%</m:t>
                      </m:r>
                    </m:oMath>
                    <m:oMath xmlns:m="http://schemas.openxmlformats.org/officeDocument/2006/math">
                      <m:r>
                        <m:rPr>
                          <m:aln/>
                        </m:rP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$20−$2</m:t>
                      </m:r>
                    </m:oMath>
                    <m:oMath xmlns:m="http://schemas.openxmlformats.org/officeDocument/2006/math">
                      <m:r>
                        <m:rPr>
                          <m:aln/>
                        </m:rP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$18</m:t>
                      </m:r>
                    </m:oMath>
                  </m:oMathPara>
                </a14:m>
                <a:br>
                  <a:rPr lang="en-AU" sz="1800" b="0" dirty="0">
                    <a:ea typeface="Cambria Math" panose="02040503050406030204" pitchFamily="18" charset="0"/>
                  </a:rPr>
                </a:br>
                <a:endParaRPr lang="en-AU" sz="1800" dirty="0"/>
              </a:p>
            </p:txBody>
          </p:sp>
        </mc:Choice>
        <mc:Fallback xmlns="">
          <p:sp>
            <p:nvSpPr>
              <p:cNvPr id="7" name="TextBox 6">
                <a:extLst>
                  <a:ext uri="{FF2B5EF4-FFF2-40B4-BE49-F238E27FC236}">
                    <a16:creationId xmlns:a16="http://schemas.microsoft.com/office/drawing/2014/main" id="{77F56B12-D5A6-137B-F941-4233BF7C9702}"/>
                  </a:ext>
                </a:extLst>
              </p:cNvPr>
              <p:cNvSpPr txBox="1">
                <a:spLocks noRot="1" noChangeAspect="1" noMove="1" noResize="1" noEditPoints="1" noAdjustHandles="1" noChangeArrowheads="1" noChangeShapeType="1" noTextEdit="1"/>
              </p:cNvSpPr>
              <p:nvPr/>
            </p:nvSpPr>
            <p:spPr>
              <a:xfrm>
                <a:off x="6633585" y="2339200"/>
                <a:ext cx="3888713" cy="1459077"/>
              </a:xfrm>
              <a:prstGeom prst="rect">
                <a:avLst/>
              </a:prstGeom>
              <a:blipFill>
                <a:blip r:embed="rId5"/>
                <a:stretch>
                  <a:fillRect t="-837"/>
                </a:stretch>
              </a:blipFill>
            </p:spPr>
            <p:txBody>
              <a:bodyPr/>
              <a:lstStyle/>
              <a:p>
                <a:r>
                  <a:rPr lang="en-AU">
                    <a:noFill/>
                  </a:rPr>
                  <a:t> </a:t>
                </a:r>
              </a:p>
            </p:txBody>
          </p:sp>
        </mc:Fallback>
      </mc:AlternateContent>
      <p:pic>
        <p:nvPicPr>
          <p:cNvPr id="16" name="Picture 15" descr="Double bar models to represent the percentage increase and decrease">
            <a:extLst>
              <a:ext uri="{FF2B5EF4-FFF2-40B4-BE49-F238E27FC236}">
                <a16:creationId xmlns:a16="http://schemas.microsoft.com/office/drawing/2014/main" id="{328E75E6-A648-FCFC-B937-2C1BBA31B7C0}"/>
              </a:ext>
            </a:extLst>
          </p:cNvPr>
          <p:cNvPicPr>
            <a:picLocks noChangeAspect="1"/>
          </p:cNvPicPr>
          <p:nvPr/>
        </p:nvPicPr>
        <p:blipFill>
          <a:blip r:embed="rId6"/>
          <a:stretch>
            <a:fillRect/>
          </a:stretch>
        </p:blipFill>
        <p:spPr>
          <a:xfrm>
            <a:off x="1110045" y="4168430"/>
            <a:ext cx="10179573" cy="2267067"/>
          </a:xfrm>
          <a:prstGeom prst="rect">
            <a:avLst/>
          </a:prstGeom>
        </p:spPr>
      </p:pic>
      <p:sp>
        <p:nvSpPr>
          <p:cNvPr id="2" name="Slide Number Placeholder 1">
            <a:extLst>
              <a:ext uri="{FF2B5EF4-FFF2-40B4-BE49-F238E27FC236}">
                <a16:creationId xmlns:a16="http://schemas.microsoft.com/office/drawing/2014/main" id="{3322D85A-BE96-B177-18D9-F181689D17E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a:t>
            </a:fld>
            <a:endParaRPr lang="en-AU" dirty="0"/>
          </a:p>
        </p:txBody>
      </p:sp>
    </p:spTree>
    <p:extLst>
      <p:ext uri="{BB962C8B-B14F-4D97-AF65-F5344CB8AC3E}">
        <p14:creationId xmlns:p14="http://schemas.microsoft.com/office/powerpoint/2010/main" val="1185709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0354F7-5F90-B3C2-291B-6CB8FCC549D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DA30A44-8923-2838-1A7A-5D95E51CE72A}"/>
              </a:ext>
            </a:extLst>
          </p:cNvPr>
          <p:cNvSpPr>
            <a:spLocks noGrp="1"/>
          </p:cNvSpPr>
          <p:nvPr>
            <p:ph type="ctrTitle"/>
          </p:nvPr>
        </p:nvSpPr>
        <p:spPr/>
        <p:txBody>
          <a:bodyPr/>
          <a:lstStyle/>
          <a:p>
            <a:r>
              <a:rPr lang="en-AU" dirty="0">
                <a:latin typeface="+mj-lt"/>
              </a:rPr>
              <a:t>Activating prior knowledge</a:t>
            </a:r>
          </a:p>
        </p:txBody>
      </p:sp>
    </p:spTree>
    <p:extLst>
      <p:ext uri="{BB962C8B-B14F-4D97-AF65-F5344CB8AC3E}">
        <p14:creationId xmlns:p14="http://schemas.microsoft.com/office/powerpoint/2010/main" val="3926778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596AAE-18CA-DC3D-C7AB-0DF8B3CBDD3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80CAA2E-1DBC-E26C-DF2C-FC9DE80BE35C}"/>
              </a:ext>
            </a:extLst>
          </p:cNvPr>
          <p:cNvSpPr>
            <a:spLocks noGrp="1"/>
          </p:cNvSpPr>
          <p:nvPr>
            <p:ph type="title"/>
          </p:nvPr>
        </p:nvSpPr>
        <p:spPr/>
        <p:txBody>
          <a:bodyPr/>
          <a:lstStyle/>
          <a:p>
            <a:r>
              <a:rPr lang="en-AU" dirty="0">
                <a:latin typeface="+mj-lt"/>
              </a:rPr>
              <a:t>Leave loading (1)</a:t>
            </a:r>
          </a:p>
        </p:txBody>
      </p:sp>
      <p:sp>
        <p:nvSpPr>
          <p:cNvPr id="13" name="Text Placeholder 12">
            <a:extLst>
              <a:ext uri="{FF2B5EF4-FFF2-40B4-BE49-F238E27FC236}">
                <a16:creationId xmlns:a16="http://schemas.microsoft.com/office/drawing/2014/main" id="{D22AEDB8-F93A-0AFF-6B09-69379714BE1A}"/>
              </a:ext>
            </a:extLst>
          </p:cNvPr>
          <p:cNvSpPr>
            <a:spLocks noGrp="1"/>
          </p:cNvSpPr>
          <p:nvPr>
            <p:ph type="body" sz="quarter" idx="18"/>
          </p:nvPr>
        </p:nvSpPr>
        <p:spPr>
          <a:xfrm>
            <a:off x="360000" y="982520"/>
            <a:ext cx="11483998" cy="356423"/>
          </a:xfrm>
        </p:spPr>
        <p:txBody>
          <a:bodyPr/>
          <a:lstStyle/>
          <a:p>
            <a:r>
              <a:rPr lang="en-AU" dirty="0">
                <a:latin typeface="+mj-lt"/>
              </a:rPr>
              <a:t>Definition</a:t>
            </a:r>
          </a:p>
        </p:txBody>
      </p:sp>
      <p:sp>
        <p:nvSpPr>
          <p:cNvPr id="2" name="Rounded Rectangle 1">
            <a:extLst>
              <a:ext uri="{FF2B5EF4-FFF2-40B4-BE49-F238E27FC236}">
                <a16:creationId xmlns:a16="http://schemas.microsoft.com/office/drawing/2014/main" id="{1BB5EA99-1F56-5A90-7866-162C6E795716}"/>
              </a:ext>
            </a:extLst>
          </p:cNvPr>
          <p:cNvSpPr/>
          <p:nvPr/>
        </p:nvSpPr>
        <p:spPr>
          <a:xfrm>
            <a:off x="354002" y="1950886"/>
            <a:ext cx="11483997" cy="3924594"/>
          </a:xfrm>
          <a:prstGeom prst="roundRect">
            <a:avLst>
              <a:gd name="adj" fmla="val 5880"/>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180000" tIns="46800" rIns="180000" rtlCol="0" anchor="ctr" anchorCtr="1"/>
          <a:lstStyle/>
          <a:p>
            <a:pPr algn="l">
              <a:buNone/>
            </a:pPr>
            <a:r>
              <a:rPr lang="en-AU" b="1" i="0" u="sng" dirty="0">
                <a:solidFill>
                  <a:schemeClr val="tx1"/>
                </a:solidFill>
                <a:effectLst/>
              </a:rPr>
              <a:t>Leave loading </a:t>
            </a:r>
            <a:r>
              <a:rPr lang="en-AU" b="0" i="0" dirty="0">
                <a:solidFill>
                  <a:schemeClr val="tx1"/>
                </a:solidFill>
                <a:effectLst/>
              </a:rPr>
              <a:t>is an extra payment given </a:t>
            </a:r>
            <a:r>
              <a:rPr lang="en-AU" dirty="0">
                <a:solidFill>
                  <a:schemeClr val="tx1"/>
                </a:solidFill>
              </a:rPr>
              <a:t>in addition to</a:t>
            </a:r>
            <a:r>
              <a:rPr lang="en-AU" b="0" i="0" dirty="0">
                <a:solidFill>
                  <a:schemeClr val="tx1"/>
                </a:solidFill>
                <a:effectLst/>
              </a:rPr>
              <a:t> annual leave pay.</a:t>
            </a:r>
          </a:p>
          <a:p>
            <a:pPr algn="l">
              <a:buNone/>
            </a:pPr>
            <a:endParaRPr lang="en-AU" b="0" i="0" dirty="0">
              <a:solidFill>
                <a:schemeClr val="tx1"/>
              </a:solidFill>
              <a:effectLst/>
            </a:endParaRPr>
          </a:p>
          <a:p>
            <a:pPr algn="l"/>
            <a:r>
              <a:rPr lang="en-AU" b="0" i="0" dirty="0">
                <a:solidFill>
                  <a:schemeClr val="tx1"/>
                </a:solidFill>
                <a:effectLst/>
              </a:rPr>
              <a:t>It is also known as holiday loading or annual leave loading.</a:t>
            </a:r>
          </a:p>
          <a:p>
            <a:pPr algn="l"/>
            <a:endParaRPr lang="en-AU" b="0" i="0" dirty="0">
              <a:solidFill>
                <a:schemeClr val="tx1"/>
              </a:solidFill>
              <a:effectLst/>
            </a:endParaRPr>
          </a:p>
          <a:p>
            <a:pPr algn="l"/>
            <a:r>
              <a:rPr lang="en-AU" b="0" i="0" dirty="0">
                <a:solidFill>
                  <a:schemeClr val="tx1"/>
                </a:solidFill>
                <a:effectLst/>
              </a:rPr>
              <a:t>Depending on your award or agreement, leave loading is usually 17.5% extra pay on top of your </a:t>
            </a:r>
            <a:r>
              <a:rPr lang="en-AU" b="0" i="0" u="sng" dirty="0">
                <a:solidFill>
                  <a:schemeClr val="tx1"/>
                </a:solidFill>
                <a:effectLst/>
                <a:hlinkClick r:id="rId3">
                  <a:extLst>
                    <a:ext uri="{A12FA001-AC4F-418D-AE19-62706E023703}">
                      <ahyp:hlinkClr xmlns:ahyp="http://schemas.microsoft.com/office/drawing/2018/hyperlinkcolor" val="tx"/>
                    </a:ext>
                  </a:extLst>
                </a:hlinkClick>
              </a:rPr>
              <a:t>annual leave</a:t>
            </a:r>
            <a:r>
              <a:rPr lang="en-AU" b="0" i="0" dirty="0">
                <a:solidFill>
                  <a:schemeClr val="tx1"/>
                </a:solidFill>
                <a:effectLst/>
              </a:rPr>
              <a:t> pay.</a:t>
            </a:r>
            <a:endParaRPr lang="en-AU" dirty="0">
              <a:solidFill>
                <a:schemeClr val="tx1"/>
              </a:solidFill>
            </a:endParaRPr>
          </a:p>
        </p:txBody>
      </p:sp>
      <p:sp>
        <p:nvSpPr>
          <p:cNvPr id="3" name="Slide Number Placeholder 2">
            <a:extLst>
              <a:ext uri="{FF2B5EF4-FFF2-40B4-BE49-F238E27FC236}">
                <a16:creationId xmlns:a16="http://schemas.microsoft.com/office/drawing/2014/main" id="{B6D5F722-5106-681C-7698-4700387C700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6</a:t>
            </a:fld>
            <a:endParaRPr lang="en-AU" dirty="0"/>
          </a:p>
        </p:txBody>
      </p:sp>
    </p:spTree>
    <p:extLst>
      <p:ext uri="{BB962C8B-B14F-4D97-AF65-F5344CB8AC3E}">
        <p14:creationId xmlns:p14="http://schemas.microsoft.com/office/powerpoint/2010/main" val="4137019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60A194-E3B3-6ED8-DD7D-AA7C13ADF76B}"/>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EACD050A-589F-9C3E-4B2A-6DB0D29BC58C}"/>
              </a:ext>
            </a:extLst>
          </p:cNvPr>
          <p:cNvSpPr>
            <a:spLocks noGrp="1"/>
          </p:cNvSpPr>
          <p:nvPr>
            <p:ph type="ctrTitle"/>
          </p:nvPr>
        </p:nvSpPr>
        <p:spPr/>
        <p:txBody>
          <a:bodyPr/>
          <a:lstStyle/>
          <a:p>
            <a:r>
              <a:rPr lang="en-AU" dirty="0">
                <a:latin typeface="+mj-lt"/>
              </a:rPr>
              <a:t>Connecting learning</a:t>
            </a:r>
          </a:p>
        </p:txBody>
      </p:sp>
    </p:spTree>
    <p:extLst>
      <p:ext uri="{BB962C8B-B14F-4D97-AF65-F5344CB8AC3E}">
        <p14:creationId xmlns:p14="http://schemas.microsoft.com/office/powerpoint/2010/main" val="4199578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8C117-1EDF-2879-8D4A-2D5A0EDF3A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0994A1-6280-637C-A32E-0A999DF0F5FE}"/>
              </a:ext>
            </a:extLst>
          </p:cNvPr>
          <p:cNvSpPr>
            <a:spLocks noGrp="1"/>
          </p:cNvSpPr>
          <p:nvPr>
            <p:ph type="title"/>
          </p:nvPr>
        </p:nvSpPr>
        <p:spPr/>
        <p:txBody>
          <a:bodyPr/>
          <a:lstStyle/>
          <a:p>
            <a:r>
              <a:rPr lang="en-AU" dirty="0">
                <a:latin typeface="+mj-lt"/>
              </a:rPr>
              <a:t>Leave loading (2)</a:t>
            </a:r>
          </a:p>
        </p:txBody>
      </p:sp>
      <p:sp>
        <p:nvSpPr>
          <p:cNvPr id="13" name="Text Placeholder 12">
            <a:extLst>
              <a:ext uri="{FF2B5EF4-FFF2-40B4-BE49-F238E27FC236}">
                <a16:creationId xmlns:a16="http://schemas.microsoft.com/office/drawing/2014/main" id="{423A5A2F-1AC4-086C-B7B1-D48366C09537}"/>
              </a:ext>
            </a:extLst>
          </p:cNvPr>
          <p:cNvSpPr>
            <a:spLocks noGrp="1"/>
          </p:cNvSpPr>
          <p:nvPr>
            <p:ph type="body" sz="quarter" idx="18"/>
          </p:nvPr>
        </p:nvSpPr>
        <p:spPr>
          <a:xfrm>
            <a:off x="360000" y="982520"/>
            <a:ext cx="11483998" cy="356423"/>
          </a:xfrm>
        </p:spPr>
        <p:txBody>
          <a:bodyPr/>
          <a:lstStyle/>
          <a:p>
            <a:r>
              <a:rPr lang="en-AU" dirty="0">
                <a:latin typeface="+mj-lt"/>
              </a:rPr>
              <a:t>Example 1 – self-explanation prompts</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1DAD1ACA-21A5-3F6A-0888-0D65507546B6}"/>
                  </a:ext>
                </a:extLst>
              </p:cNvPr>
              <p:cNvSpPr>
                <a:spLocks noGrp="1"/>
              </p:cNvSpPr>
              <p:nvPr>
                <p:ph type="body" sz="quarter" idx="17"/>
              </p:nvPr>
            </p:nvSpPr>
            <p:spPr>
              <a:xfrm>
                <a:off x="360000" y="1567086"/>
                <a:ext cx="11484000" cy="5211219"/>
              </a:xfrm>
            </p:spPr>
            <p:txBody>
              <a:bodyPr/>
              <a:lstStyle/>
              <a:p>
                <a:r>
                  <a:rPr lang="en-AU" dirty="0">
                    <a:latin typeface="+mn-lt"/>
                  </a:rPr>
                  <a:t>Jackson earns $2300 per week.</a:t>
                </a:r>
              </a:p>
              <a:p>
                <a:r>
                  <a:rPr lang="en-AU" dirty="0">
                    <a:latin typeface="+mn-lt"/>
                  </a:rPr>
                  <a:t>Calculate Jackson’s pay for 4 weeks, including his holiday loading at </a:t>
                </a:r>
                <a14:m>
                  <m:oMath xmlns:m="http://schemas.openxmlformats.org/officeDocument/2006/math">
                    <m:r>
                      <a:rPr lang="en-AU" i="1" dirty="0" smtClean="0">
                        <a:latin typeface="Cambria Math" panose="02040503050406030204" pitchFamily="18" charset="0"/>
                      </a:rPr>
                      <m:t>17</m:t>
                    </m:r>
                    <m:f>
                      <m:fPr>
                        <m:ctrlPr>
                          <a:rPr lang="en-AU" i="1" dirty="0" smtClean="0">
                            <a:latin typeface="Cambria Math" panose="02040503050406030204" pitchFamily="18" charset="0"/>
                          </a:rPr>
                        </m:ctrlPr>
                      </m:fPr>
                      <m:num>
                        <m:r>
                          <a:rPr lang="en-AU" b="0" i="1" dirty="0" smtClean="0">
                            <a:latin typeface="Cambria Math" panose="02040503050406030204" pitchFamily="18" charset="0"/>
                          </a:rPr>
                          <m:t>1</m:t>
                        </m:r>
                      </m:num>
                      <m:den>
                        <m:r>
                          <a:rPr lang="en-AU" b="0" i="1" dirty="0" smtClean="0">
                            <a:latin typeface="Cambria Math" panose="02040503050406030204" pitchFamily="18" charset="0"/>
                          </a:rPr>
                          <m:t>2</m:t>
                        </m:r>
                      </m:den>
                    </m:f>
                    <m:r>
                      <a:rPr lang="en-AU" i="1" dirty="0" smtClean="0">
                        <a:latin typeface="Cambria Math" panose="02040503050406030204" pitchFamily="18" charset="0"/>
                      </a:rPr>
                      <m:t> %</m:t>
                    </m:r>
                  </m:oMath>
                </a14:m>
                <a:r>
                  <a:rPr lang="en-AU" dirty="0">
                    <a:latin typeface="+mn-lt"/>
                  </a:rPr>
                  <a:t>.</a:t>
                </a:r>
              </a:p>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𝑁𝑜𝑟𝑚𝑎𝑙</m:t>
                      </m:r>
                      <m:r>
                        <a:rPr lang="en-AU" b="0" i="1" smtClean="0">
                          <a:latin typeface="Cambria Math" panose="02040503050406030204" pitchFamily="18" charset="0"/>
                        </a:rPr>
                        <m:t> 4 </m:t>
                      </m:r>
                      <m:r>
                        <a:rPr lang="en-AU" b="0" i="1" smtClean="0">
                          <a:latin typeface="Cambria Math" panose="02040503050406030204" pitchFamily="18" charset="0"/>
                        </a:rPr>
                        <m:t>𝑤𝑒𝑒𝑘𝑠</m:t>
                      </m:r>
                      <m:r>
                        <a:rPr lang="en-AU" b="0" i="1" smtClean="0">
                          <a:latin typeface="Cambria Math" panose="02040503050406030204" pitchFamily="18" charset="0"/>
                        </a:rPr>
                        <m:t> </m:t>
                      </m:r>
                      <m:r>
                        <a:rPr lang="en-AU" b="0" i="1" smtClean="0">
                          <a:latin typeface="Cambria Math" panose="02040503050406030204" pitchFamily="18" charset="0"/>
                        </a:rPr>
                        <m:t>𝑝𝑎𝑦</m:t>
                      </m:r>
                      <m:r>
                        <m:rPr>
                          <m:aln/>
                        </m:rPr>
                        <a:rPr lang="en-AU" b="0" i="1" smtClean="0">
                          <a:latin typeface="Cambria Math" panose="02040503050406030204" pitchFamily="18" charset="0"/>
                        </a:rPr>
                        <m:t>=</m:t>
                      </m:r>
                      <m:r>
                        <a:rPr lang="en-AU" b="0" i="1" smtClean="0">
                          <a:latin typeface="Cambria Math" panose="02040503050406030204" pitchFamily="18" charset="0"/>
                        </a:rPr>
                        <m:t>4</m:t>
                      </m:r>
                      <m:r>
                        <a:rPr lang="en-AU" b="0" i="1" smtClean="0">
                          <a:latin typeface="Cambria Math" panose="02040503050406030204" pitchFamily="18" charset="0"/>
                          <a:ea typeface="Cambria Math" panose="02040503050406030204" pitchFamily="18" charset="0"/>
                        </a:rPr>
                        <m:t>×$2300</m:t>
                      </m:r>
                    </m:oMath>
                    <m:oMath xmlns:m="http://schemas.openxmlformats.org/officeDocument/2006/math">
                      <m:r>
                        <m:rPr>
                          <m:aln/>
                        </m:rP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$9200</m:t>
                      </m:r>
                    </m:oMath>
                    <m:oMath xmlns:m="http://schemas.openxmlformats.org/officeDocument/2006/math">
                      <m:r>
                        <a:rPr lang="en-AU" b="0" i="1" smtClean="0">
                          <a:latin typeface="Cambria Math" panose="02040503050406030204" pitchFamily="18" charset="0"/>
                          <a:ea typeface="Cambria Math" panose="02040503050406030204" pitchFamily="18" charset="0"/>
                        </a:rPr>
                        <m:t>𝐻𝑜𝑙𝑖𝑑𝑎𝑦</m:t>
                      </m:r>
                      <m:r>
                        <a:rPr lang="en-AU" b="0" i="1" smtClean="0">
                          <a:latin typeface="Cambria Math" panose="02040503050406030204" pitchFamily="18" charset="0"/>
                          <a:ea typeface="Cambria Math" panose="02040503050406030204" pitchFamily="18" charset="0"/>
                        </a:rPr>
                        <m:t> </m:t>
                      </m:r>
                      <m:r>
                        <a:rPr lang="en-AU" b="0" i="1" smtClean="0">
                          <a:latin typeface="Cambria Math" panose="02040503050406030204" pitchFamily="18" charset="0"/>
                          <a:ea typeface="Cambria Math" panose="02040503050406030204" pitchFamily="18" charset="0"/>
                        </a:rPr>
                        <m:t>𝑙𝑜𝑎𝑑𝑖𝑛𝑔</m:t>
                      </m:r>
                      <m:r>
                        <m:rPr>
                          <m:aln/>
                        </m:rP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$9200×17.5%</m:t>
                      </m:r>
                    </m:oMath>
                    <m:oMath xmlns:m="http://schemas.openxmlformats.org/officeDocument/2006/math">
                      <m:r>
                        <m:rPr>
                          <m:aln/>
                        </m:rP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$1610</m:t>
                      </m:r>
                    </m:oMath>
                    <m:oMath xmlns:m="http://schemas.openxmlformats.org/officeDocument/2006/math">
                      <m:r>
                        <a:rPr lang="en-AU" b="0" i="1" smtClean="0">
                          <a:latin typeface="Cambria Math" panose="02040503050406030204" pitchFamily="18" charset="0"/>
                          <a:ea typeface="Cambria Math" panose="02040503050406030204" pitchFamily="18" charset="0"/>
                        </a:rPr>
                        <m:t>𝑇𝑜𝑡𝑎𝑙</m:t>
                      </m:r>
                      <m:r>
                        <a:rPr lang="en-AU" b="0" i="1" smtClean="0">
                          <a:latin typeface="Cambria Math" panose="02040503050406030204" pitchFamily="18" charset="0"/>
                          <a:ea typeface="Cambria Math" panose="02040503050406030204" pitchFamily="18" charset="0"/>
                        </a:rPr>
                        <m:t> </m:t>
                      </m:r>
                      <m:r>
                        <a:rPr lang="en-AU" b="0" i="1" smtClean="0">
                          <a:latin typeface="Cambria Math" panose="02040503050406030204" pitchFamily="18" charset="0"/>
                          <a:ea typeface="Cambria Math" panose="02040503050406030204" pitchFamily="18" charset="0"/>
                        </a:rPr>
                        <m:t>𝑝𝑎𝑦</m:t>
                      </m:r>
                      <m:r>
                        <a:rPr lang="en-AU" b="0" i="1" smtClean="0">
                          <a:latin typeface="Cambria Math" panose="02040503050406030204" pitchFamily="18" charset="0"/>
                          <a:ea typeface="Cambria Math" panose="02040503050406030204" pitchFamily="18" charset="0"/>
                        </a:rPr>
                        <m:t> </m:t>
                      </m:r>
                      <m:r>
                        <a:rPr lang="en-AU" b="0" i="1" smtClean="0">
                          <a:latin typeface="Cambria Math" panose="02040503050406030204" pitchFamily="18" charset="0"/>
                          <a:ea typeface="Cambria Math" panose="02040503050406030204" pitchFamily="18" charset="0"/>
                        </a:rPr>
                        <m:t>𝑓𝑜𝑟</m:t>
                      </m:r>
                      <m:r>
                        <a:rPr lang="en-AU" b="0" i="1" smtClean="0">
                          <a:latin typeface="Cambria Math" panose="02040503050406030204" pitchFamily="18" charset="0"/>
                          <a:ea typeface="Cambria Math" panose="02040503050406030204" pitchFamily="18" charset="0"/>
                        </a:rPr>
                        <m:t> 4 </m:t>
                      </m:r>
                      <m:r>
                        <a:rPr lang="en-AU" b="0" i="1" smtClean="0">
                          <a:latin typeface="Cambria Math" panose="02040503050406030204" pitchFamily="18" charset="0"/>
                          <a:ea typeface="Cambria Math" panose="02040503050406030204" pitchFamily="18" charset="0"/>
                        </a:rPr>
                        <m:t>𝑤𝑒𝑒𝑘𝑠</m:t>
                      </m:r>
                      <m:r>
                        <m:rPr>
                          <m:aln/>
                        </m:rP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𝑛𝑜𝑟𝑚𝑎𝑙</m:t>
                      </m:r>
                      <m:r>
                        <a:rPr lang="en-AU" b="0" i="1" smtClean="0">
                          <a:latin typeface="Cambria Math" panose="02040503050406030204" pitchFamily="18" charset="0"/>
                          <a:ea typeface="Cambria Math" panose="02040503050406030204" pitchFamily="18" charset="0"/>
                        </a:rPr>
                        <m:t> </m:t>
                      </m:r>
                      <m:r>
                        <a:rPr lang="en-AU" b="0" i="1" smtClean="0">
                          <a:latin typeface="Cambria Math" panose="02040503050406030204" pitchFamily="18" charset="0"/>
                          <a:ea typeface="Cambria Math" panose="02040503050406030204" pitchFamily="18" charset="0"/>
                        </a:rPr>
                        <m:t>𝑝𝑎𝑦</m:t>
                      </m:r>
                      <m: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h𝑜𝑙𝑖𝑑𝑎𝑦</m:t>
                      </m:r>
                      <m:r>
                        <a:rPr lang="en-AU" b="0" i="1" smtClean="0">
                          <a:latin typeface="Cambria Math" panose="02040503050406030204" pitchFamily="18" charset="0"/>
                          <a:ea typeface="Cambria Math" panose="02040503050406030204" pitchFamily="18" charset="0"/>
                        </a:rPr>
                        <m:t> </m:t>
                      </m:r>
                      <m:r>
                        <a:rPr lang="en-AU" b="0" i="1" smtClean="0">
                          <a:latin typeface="Cambria Math" panose="02040503050406030204" pitchFamily="18" charset="0"/>
                          <a:ea typeface="Cambria Math" panose="02040503050406030204" pitchFamily="18" charset="0"/>
                        </a:rPr>
                        <m:t>𝑙𝑜𝑎𝑑𝑖𝑛𝑔</m:t>
                      </m:r>
                    </m:oMath>
                    <m:oMath xmlns:m="http://schemas.openxmlformats.org/officeDocument/2006/math">
                      <m:r>
                        <m:rPr>
                          <m:aln/>
                        </m:rPr>
                        <a:rPr lang="en-AU" b="0" i="1" smtClean="0">
                          <a:latin typeface="Cambria Math" panose="02040503050406030204" pitchFamily="18" charset="0"/>
                          <a:ea typeface="Cambria Math" panose="02040503050406030204" pitchFamily="18" charset="0"/>
                        </a:rPr>
                        <m:t>=</m:t>
                      </m:r>
                      <m:r>
                        <a:rPr lang="en-AU" i="1">
                          <a:latin typeface="Cambria Math" panose="02040503050406030204" pitchFamily="18" charset="0"/>
                          <a:ea typeface="Cambria Math" panose="02040503050406030204" pitchFamily="18" charset="0"/>
                        </a:rPr>
                        <m:t>$9200+$1610</m:t>
                      </m:r>
                    </m:oMath>
                    <m:oMath xmlns:m="http://schemas.openxmlformats.org/officeDocument/2006/math">
                      <m:r>
                        <m:rPr>
                          <m:aln/>
                        </m:rP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$10 810</m:t>
                      </m:r>
                    </m:oMath>
                  </m:oMathPara>
                </a14:m>
                <a:endParaRPr lang="en-AU" b="0" dirty="0">
                  <a:latin typeface="+mn-lt"/>
                  <a:ea typeface="Cambria Math" panose="02040503050406030204" pitchFamily="18" charset="0"/>
                </a:endParaRPr>
              </a:p>
            </p:txBody>
          </p:sp>
        </mc:Choice>
        <mc:Fallback xmlns="">
          <p:sp>
            <p:nvSpPr>
              <p:cNvPr id="12" name="Text Placeholder 11">
                <a:extLst>
                  <a:ext uri="{FF2B5EF4-FFF2-40B4-BE49-F238E27FC236}">
                    <a16:creationId xmlns:a16="http://schemas.microsoft.com/office/drawing/2014/main" id="{1DAD1ACA-21A5-3F6A-0888-0D65507546B6}"/>
                  </a:ext>
                </a:extLst>
              </p:cNvPr>
              <p:cNvSpPr>
                <a:spLocks noGrp="1" noRot="1" noChangeAspect="1" noMove="1" noResize="1" noEditPoints="1" noAdjustHandles="1" noChangeArrowheads="1" noChangeShapeType="1" noTextEdit="1"/>
              </p:cNvSpPr>
              <p:nvPr>
                <p:ph type="body" sz="quarter" idx="17"/>
              </p:nvPr>
            </p:nvSpPr>
            <p:spPr>
              <a:xfrm>
                <a:off x="360000" y="1567086"/>
                <a:ext cx="11484000" cy="5211219"/>
              </a:xfrm>
              <a:blipFill>
                <a:blip r:embed="rId4"/>
                <a:stretch>
                  <a:fillRect l="-1327"/>
                </a:stretch>
              </a:blipFill>
            </p:spPr>
            <p:txBody>
              <a:bodyPr/>
              <a:lstStyle/>
              <a:p>
                <a:r>
                  <a:rPr lang="en-AU">
                    <a:noFill/>
                  </a:rPr>
                  <a:t> </a:t>
                </a:r>
              </a:p>
            </p:txBody>
          </p:sp>
        </mc:Fallback>
      </mc:AlternateContent>
      <p:sp>
        <p:nvSpPr>
          <p:cNvPr id="2" name="Speech Bubble: Rectangle with Corners Rounded 1">
            <a:extLst>
              <a:ext uri="{FF2B5EF4-FFF2-40B4-BE49-F238E27FC236}">
                <a16:creationId xmlns:a16="http://schemas.microsoft.com/office/drawing/2014/main" id="{21635CA2-E94F-9D63-A5E3-410612263B58}"/>
              </a:ext>
            </a:extLst>
          </p:cNvPr>
          <p:cNvSpPr/>
          <p:nvPr/>
        </p:nvSpPr>
        <p:spPr>
          <a:xfrm>
            <a:off x="9355347" y="2669208"/>
            <a:ext cx="2476653" cy="1142211"/>
          </a:xfrm>
          <a:prstGeom prst="wedgeRoundRectCallout">
            <a:avLst>
              <a:gd name="adj1" fmla="val -144858"/>
              <a:gd name="adj2" fmla="val 772"/>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dirty="0"/>
              <a:t>Why are we multiplying this amount by 4?</a:t>
            </a:r>
          </a:p>
        </p:txBody>
      </p:sp>
      <p:sp>
        <p:nvSpPr>
          <p:cNvPr id="5" name="Speech Bubble: Rectangle with Corners Rounded 4">
            <a:extLst>
              <a:ext uri="{FF2B5EF4-FFF2-40B4-BE49-F238E27FC236}">
                <a16:creationId xmlns:a16="http://schemas.microsoft.com/office/drawing/2014/main" id="{F0D26F56-45EA-0083-3F56-CF5F84935CAA}"/>
              </a:ext>
            </a:extLst>
          </p:cNvPr>
          <p:cNvSpPr/>
          <p:nvPr/>
        </p:nvSpPr>
        <p:spPr>
          <a:xfrm>
            <a:off x="360000" y="3616449"/>
            <a:ext cx="2728324" cy="1142211"/>
          </a:xfrm>
          <a:prstGeom prst="wedgeRoundRectCallout">
            <a:avLst>
              <a:gd name="adj1" fmla="val 44163"/>
              <a:gd name="adj2" fmla="val 73099"/>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dirty="0"/>
              <a:t>How could this be calculated differently?</a:t>
            </a:r>
          </a:p>
        </p:txBody>
      </p:sp>
      <p:sp>
        <p:nvSpPr>
          <p:cNvPr id="6" name="Speech Bubble: Rectangle with Corners Rounded 5">
            <a:extLst>
              <a:ext uri="{FF2B5EF4-FFF2-40B4-BE49-F238E27FC236}">
                <a16:creationId xmlns:a16="http://schemas.microsoft.com/office/drawing/2014/main" id="{5E558ABA-D1FD-2792-5CB5-1530A58A83A2}"/>
              </a:ext>
            </a:extLst>
          </p:cNvPr>
          <p:cNvSpPr/>
          <p:nvPr/>
        </p:nvSpPr>
        <p:spPr>
          <a:xfrm>
            <a:off x="9355347" y="5208918"/>
            <a:ext cx="2476653" cy="1142211"/>
          </a:xfrm>
          <a:prstGeom prst="wedgeRoundRectCallout">
            <a:avLst>
              <a:gd name="adj1" fmla="val -118381"/>
              <a:gd name="adj2" fmla="val -26624"/>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dirty="0"/>
              <a:t>Why are we adding these 2 amounts together?</a:t>
            </a:r>
          </a:p>
        </p:txBody>
      </p:sp>
      <p:sp>
        <p:nvSpPr>
          <p:cNvPr id="3" name="Slide Number Placeholder 2">
            <a:extLst>
              <a:ext uri="{FF2B5EF4-FFF2-40B4-BE49-F238E27FC236}">
                <a16:creationId xmlns:a16="http://schemas.microsoft.com/office/drawing/2014/main" id="{194087F6-28AA-1B72-4F93-117C0DD4682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8</a:t>
            </a:fld>
            <a:endParaRPr lang="en-AU" dirty="0"/>
          </a:p>
        </p:txBody>
      </p:sp>
    </p:spTree>
    <p:extLst>
      <p:ext uri="{BB962C8B-B14F-4D97-AF65-F5344CB8AC3E}">
        <p14:creationId xmlns:p14="http://schemas.microsoft.com/office/powerpoint/2010/main" val="3983144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D0FE23-31CB-C5B3-A787-3D8B7CD91CE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51D4A20-1959-10E0-8866-1809C80DD903}"/>
              </a:ext>
            </a:extLst>
          </p:cNvPr>
          <p:cNvSpPr>
            <a:spLocks noGrp="1"/>
          </p:cNvSpPr>
          <p:nvPr>
            <p:ph type="title"/>
          </p:nvPr>
        </p:nvSpPr>
        <p:spPr/>
        <p:txBody>
          <a:bodyPr/>
          <a:lstStyle/>
          <a:p>
            <a:r>
              <a:rPr lang="en-AU" dirty="0">
                <a:latin typeface="+mj-lt"/>
              </a:rPr>
              <a:t>Leave loading (3) </a:t>
            </a:r>
            <a:endParaRPr lang="en-AU" dirty="0"/>
          </a:p>
        </p:txBody>
      </p:sp>
      <p:sp>
        <p:nvSpPr>
          <p:cNvPr id="4" name="Text Placeholder 3">
            <a:extLst>
              <a:ext uri="{FF2B5EF4-FFF2-40B4-BE49-F238E27FC236}">
                <a16:creationId xmlns:a16="http://schemas.microsoft.com/office/drawing/2014/main" id="{270D1A25-D546-F082-F416-DC68EFE34FEF}"/>
              </a:ext>
            </a:extLst>
          </p:cNvPr>
          <p:cNvSpPr>
            <a:spLocks noGrp="1"/>
          </p:cNvSpPr>
          <p:nvPr>
            <p:ph type="body" sz="quarter" idx="18"/>
          </p:nvPr>
        </p:nvSpPr>
        <p:spPr/>
        <p:txBody>
          <a:bodyPr/>
          <a:lstStyle/>
          <a:p>
            <a:r>
              <a:rPr lang="en-AU" dirty="0"/>
              <a:t>Your turn-solution</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149DBF2F-8483-0A0E-4A6B-6FB68EF20F5E}"/>
                  </a:ext>
                </a:extLst>
              </p:cNvPr>
              <p:cNvSpPr>
                <a:spLocks noGrp="1"/>
              </p:cNvSpPr>
              <p:nvPr>
                <p:ph type="body" sz="quarter" idx="17"/>
              </p:nvPr>
            </p:nvSpPr>
            <p:spPr/>
            <p:txBody>
              <a:bodyPr/>
              <a:lstStyle/>
              <a:p>
                <a:r>
                  <a:rPr lang="en-AU" dirty="0">
                    <a:latin typeface="+mn-lt"/>
                  </a:rPr>
                  <a:t>William earns $ 4500 per fortnight.</a:t>
                </a:r>
              </a:p>
              <a:p>
                <a:r>
                  <a:rPr lang="en-AU" dirty="0">
                    <a:latin typeface="+mn-lt"/>
                  </a:rPr>
                  <a:t>Calculate William’s pay for 4 weeks, including his holiday loading at </a:t>
                </a:r>
                <a14:m>
                  <m:oMath xmlns:m="http://schemas.openxmlformats.org/officeDocument/2006/math">
                    <m:r>
                      <a:rPr lang="en-AU" i="1" dirty="0" smtClean="0">
                        <a:latin typeface="Cambria Math" panose="02040503050406030204" pitchFamily="18" charset="0"/>
                      </a:rPr>
                      <m:t>17</m:t>
                    </m:r>
                    <m:f>
                      <m:fPr>
                        <m:ctrlPr>
                          <a:rPr lang="en-AU" i="1" dirty="0" smtClean="0">
                            <a:latin typeface="Cambria Math" panose="02040503050406030204" pitchFamily="18" charset="0"/>
                          </a:rPr>
                        </m:ctrlPr>
                      </m:fPr>
                      <m:num>
                        <m:r>
                          <a:rPr lang="en-AU" b="0" i="1" dirty="0" smtClean="0">
                            <a:latin typeface="Cambria Math" panose="02040503050406030204" pitchFamily="18" charset="0"/>
                          </a:rPr>
                          <m:t>1</m:t>
                        </m:r>
                      </m:num>
                      <m:den>
                        <m:r>
                          <a:rPr lang="en-AU" b="0" i="1" dirty="0" smtClean="0">
                            <a:latin typeface="Cambria Math" panose="02040503050406030204" pitchFamily="18" charset="0"/>
                          </a:rPr>
                          <m:t>2</m:t>
                        </m:r>
                      </m:den>
                    </m:f>
                    <m:r>
                      <a:rPr lang="en-AU" i="1" dirty="0" smtClean="0">
                        <a:latin typeface="Cambria Math" panose="02040503050406030204" pitchFamily="18" charset="0"/>
                      </a:rPr>
                      <m:t> %</m:t>
                    </m:r>
                  </m:oMath>
                </a14:m>
                <a:r>
                  <a:rPr lang="en-AU" dirty="0">
                    <a:latin typeface="+mn-lt"/>
                  </a:rPr>
                  <a:t>.</a:t>
                </a:r>
              </a:p>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𝑁𝑜𝑟𝑚𝑎𝑙</m:t>
                      </m:r>
                      <m:r>
                        <a:rPr lang="en-AU" b="0" i="1" smtClean="0">
                          <a:latin typeface="Cambria Math" panose="02040503050406030204" pitchFamily="18" charset="0"/>
                        </a:rPr>
                        <m:t> 4 </m:t>
                      </m:r>
                      <m:r>
                        <a:rPr lang="en-AU" b="0" i="1" smtClean="0">
                          <a:latin typeface="Cambria Math" panose="02040503050406030204" pitchFamily="18" charset="0"/>
                        </a:rPr>
                        <m:t>𝑤𝑒𝑒𝑘𝑠</m:t>
                      </m:r>
                      <m:r>
                        <a:rPr lang="en-AU" b="0" i="1" smtClean="0">
                          <a:latin typeface="Cambria Math" panose="02040503050406030204" pitchFamily="18" charset="0"/>
                        </a:rPr>
                        <m:t> </m:t>
                      </m:r>
                      <m:r>
                        <a:rPr lang="en-AU" b="0" i="1" smtClean="0">
                          <a:latin typeface="Cambria Math" panose="02040503050406030204" pitchFamily="18" charset="0"/>
                        </a:rPr>
                        <m:t>𝑝𝑎𝑦</m:t>
                      </m:r>
                      <m:r>
                        <m:rPr>
                          <m:aln/>
                        </m:rPr>
                        <a:rPr lang="en-AU" b="0" i="1" smtClean="0">
                          <a:latin typeface="Cambria Math" panose="02040503050406030204" pitchFamily="18" charset="0"/>
                        </a:rPr>
                        <m:t>=</m:t>
                      </m:r>
                      <m:r>
                        <a:rPr lang="en-AU" b="0" i="1" smtClean="0">
                          <a:latin typeface="Cambria Math" panose="02040503050406030204" pitchFamily="18" charset="0"/>
                        </a:rPr>
                        <m:t>2</m:t>
                      </m:r>
                      <m:r>
                        <a:rPr lang="en-AU" b="0" i="1" smtClean="0">
                          <a:latin typeface="Cambria Math" panose="02040503050406030204" pitchFamily="18" charset="0"/>
                          <a:ea typeface="Cambria Math" panose="02040503050406030204" pitchFamily="18" charset="0"/>
                        </a:rPr>
                        <m:t>×$4500</m:t>
                      </m:r>
                    </m:oMath>
                    <m:oMath xmlns:m="http://schemas.openxmlformats.org/officeDocument/2006/math">
                      <m:r>
                        <m:rPr>
                          <m:aln/>
                        </m:rP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$9000</m:t>
                      </m:r>
                    </m:oMath>
                    <m:oMath xmlns:m="http://schemas.openxmlformats.org/officeDocument/2006/math">
                      <m:r>
                        <a:rPr lang="en-AU" b="0" i="1" smtClean="0">
                          <a:latin typeface="Cambria Math" panose="02040503050406030204" pitchFamily="18" charset="0"/>
                          <a:ea typeface="Cambria Math" panose="02040503050406030204" pitchFamily="18" charset="0"/>
                        </a:rPr>
                        <m:t>𝐻𝑜𝑙𝑖𝑑𝑎𝑦</m:t>
                      </m:r>
                      <m:r>
                        <a:rPr lang="en-AU" b="0" i="1" smtClean="0">
                          <a:latin typeface="Cambria Math" panose="02040503050406030204" pitchFamily="18" charset="0"/>
                          <a:ea typeface="Cambria Math" panose="02040503050406030204" pitchFamily="18" charset="0"/>
                        </a:rPr>
                        <m:t> </m:t>
                      </m:r>
                      <m:r>
                        <a:rPr lang="en-AU" b="0" i="1" smtClean="0">
                          <a:latin typeface="Cambria Math" panose="02040503050406030204" pitchFamily="18" charset="0"/>
                          <a:ea typeface="Cambria Math" panose="02040503050406030204" pitchFamily="18" charset="0"/>
                        </a:rPr>
                        <m:t>𝑙𝑜𝑎𝑑𝑖𝑛𝑔</m:t>
                      </m:r>
                      <m:r>
                        <m:rPr>
                          <m:aln/>
                        </m:rP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$9000×17.5%</m:t>
                      </m:r>
                    </m:oMath>
                    <m:oMath xmlns:m="http://schemas.openxmlformats.org/officeDocument/2006/math">
                      <m:r>
                        <m:rPr>
                          <m:aln/>
                        </m:rP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$1575</m:t>
                      </m:r>
                    </m:oMath>
                    <m:oMath xmlns:m="http://schemas.openxmlformats.org/officeDocument/2006/math">
                      <m:r>
                        <a:rPr lang="en-AU" b="0" i="1" smtClean="0">
                          <a:latin typeface="Cambria Math" panose="02040503050406030204" pitchFamily="18" charset="0"/>
                          <a:ea typeface="Cambria Math" panose="02040503050406030204" pitchFamily="18" charset="0"/>
                        </a:rPr>
                        <m:t>𝑇𝑜𝑡𝑎𝑙</m:t>
                      </m:r>
                      <m:r>
                        <a:rPr lang="en-AU" b="0" i="1" smtClean="0">
                          <a:latin typeface="Cambria Math" panose="02040503050406030204" pitchFamily="18" charset="0"/>
                          <a:ea typeface="Cambria Math" panose="02040503050406030204" pitchFamily="18" charset="0"/>
                        </a:rPr>
                        <m:t> </m:t>
                      </m:r>
                      <m:r>
                        <a:rPr lang="en-AU" b="0" i="1" smtClean="0">
                          <a:latin typeface="Cambria Math" panose="02040503050406030204" pitchFamily="18" charset="0"/>
                          <a:ea typeface="Cambria Math" panose="02040503050406030204" pitchFamily="18" charset="0"/>
                        </a:rPr>
                        <m:t>𝑝𝑎𝑦</m:t>
                      </m:r>
                      <m:r>
                        <a:rPr lang="en-AU" b="0" i="1" smtClean="0">
                          <a:latin typeface="Cambria Math" panose="02040503050406030204" pitchFamily="18" charset="0"/>
                          <a:ea typeface="Cambria Math" panose="02040503050406030204" pitchFamily="18" charset="0"/>
                        </a:rPr>
                        <m:t> </m:t>
                      </m:r>
                      <m:r>
                        <a:rPr lang="en-AU" b="0" i="1" smtClean="0">
                          <a:latin typeface="Cambria Math" panose="02040503050406030204" pitchFamily="18" charset="0"/>
                          <a:ea typeface="Cambria Math" panose="02040503050406030204" pitchFamily="18" charset="0"/>
                        </a:rPr>
                        <m:t>𝑓𝑜𝑟</m:t>
                      </m:r>
                      <m:r>
                        <a:rPr lang="en-AU" b="0" i="1" smtClean="0">
                          <a:latin typeface="Cambria Math" panose="02040503050406030204" pitchFamily="18" charset="0"/>
                          <a:ea typeface="Cambria Math" panose="02040503050406030204" pitchFamily="18" charset="0"/>
                        </a:rPr>
                        <m:t> 4 </m:t>
                      </m:r>
                      <m:r>
                        <a:rPr lang="en-AU" b="0" i="1" smtClean="0">
                          <a:latin typeface="Cambria Math" panose="02040503050406030204" pitchFamily="18" charset="0"/>
                          <a:ea typeface="Cambria Math" panose="02040503050406030204" pitchFamily="18" charset="0"/>
                        </a:rPr>
                        <m:t>𝑤𝑒𝑒𝑘𝑠</m:t>
                      </m:r>
                      <m:r>
                        <m:rPr>
                          <m:aln/>
                        </m:rP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$9000+$1575</m:t>
                      </m:r>
                    </m:oMath>
                    <m:oMath xmlns:m="http://schemas.openxmlformats.org/officeDocument/2006/math">
                      <m:r>
                        <m:rPr>
                          <m:aln/>
                        </m:rP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$10 575</m:t>
                      </m:r>
                    </m:oMath>
                  </m:oMathPara>
                </a14:m>
                <a:endParaRPr lang="en-AU" b="0" dirty="0">
                  <a:latin typeface="+mn-lt"/>
                  <a:ea typeface="Cambria Math" panose="02040503050406030204" pitchFamily="18" charset="0"/>
                </a:endParaRPr>
              </a:p>
              <a:p>
                <a:endParaRPr lang="en-AU" dirty="0"/>
              </a:p>
            </p:txBody>
          </p:sp>
        </mc:Choice>
        <mc:Fallback xmlns="">
          <p:sp>
            <p:nvSpPr>
              <p:cNvPr id="5" name="Text Placeholder 4">
                <a:extLst>
                  <a:ext uri="{FF2B5EF4-FFF2-40B4-BE49-F238E27FC236}">
                    <a16:creationId xmlns:a16="http://schemas.microsoft.com/office/drawing/2014/main" id="{149DBF2F-8483-0A0E-4A6B-6FB68EF20F5E}"/>
                  </a:ext>
                </a:extLst>
              </p:cNvPr>
              <p:cNvSpPr>
                <a:spLocks noGrp="1" noRot="1" noChangeAspect="1" noMove="1" noResize="1" noEditPoints="1" noAdjustHandles="1" noChangeArrowheads="1" noChangeShapeType="1" noTextEdit="1"/>
              </p:cNvSpPr>
              <p:nvPr>
                <p:ph type="body" sz="quarter" idx="17"/>
              </p:nvPr>
            </p:nvSpPr>
            <p:spPr>
              <a:blipFill>
                <a:blip r:embed="rId3"/>
                <a:stretch>
                  <a:fillRect l="-1327"/>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A255A7D0-FD93-9972-2EDB-CD5319A76E6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dirty="0"/>
          </a:p>
        </p:txBody>
      </p:sp>
    </p:spTree>
    <p:extLst>
      <p:ext uri="{BB962C8B-B14F-4D97-AF65-F5344CB8AC3E}">
        <p14:creationId xmlns:p14="http://schemas.microsoft.com/office/powerpoint/2010/main" val="2254007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1107</Words>
  <Application>Microsoft Office PowerPoint</Application>
  <PresentationFormat>Widescreen</PresentationFormat>
  <Paragraphs>88</Paragraphs>
  <Slides>14</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Calibri</vt:lpstr>
      <vt:lpstr>Public Sans</vt:lpstr>
      <vt:lpstr>Arial</vt:lpstr>
      <vt:lpstr>Cambria Math</vt:lpstr>
      <vt:lpstr>Times New Roman</vt:lpstr>
      <vt:lpstr>NSWG Corporate</vt:lpstr>
      <vt:lpstr>Leave loading</vt:lpstr>
      <vt:lpstr>Learning intentions and success criteria</vt:lpstr>
      <vt:lpstr>Retrieval practice</vt:lpstr>
      <vt:lpstr>Scenario</vt:lpstr>
      <vt:lpstr>Activating prior knowledge</vt:lpstr>
      <vt:lpstr>Leave loading (1)</vt:lpstr>
      <vt:lpstr>Connecting learning</vt:lpstr>
      <vt:lpstr>Leave loading (2)</vt:lpstr>
      <vt:lpstr>Leave loading (3) </vt:lpstr>
      <vt:lpstr>Leave loading (4)</vt:lpstr>
      <vt:lpstr>Independent practice</vt:lpstr>
      <vt:lpstr>Approaching questions</vt:lpstr>
      <vt:lpstr>References</vt:lpstr>
      <vt:lpstr>Copyright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Leave loading</dc:title>
  <dc:subject/>
  <dc:creator>NSW Department of Education</dc:creator>
  <cp:keywords/>
  <dc:description/>
  <cp:lastModifiedBy/>
  <cp:revision>1</cp:revision>
  <dcterms:created xsi:type="dcterms:W3CDTF">2025-10-01T04:07:40Z</dcterms:created>
  <dcterms:modified xsi:type="dcterms:W3CDTF">2025-10-01T04:07:49Z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2025-10-01T04:07:48Z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0e5d9d77-b38d-45c1-be37-5786542831f4</vt:lpwstr>
  </property>
  <property fmtid="{D5CDD505-2E9C-101B-9397-08002B2CF9AE}" pid="8" name="MSIP_Label_b603dfd7-d93a-4381-a340-2995d8282205_ContentBits">
    <vt:lpwstr>0</vt:lpwstr>
  </property>
  <property fmtid="{D5CDD505-2E9C-101B-9397-08002B2CF9AE}" pid="9" name="MSIP_Label_b603dfd7-d93a-4381-a340-2995d8282205_Tag">
    <vt:lpwstr>10, 3, 0, 1</vt:lpwstr>
  </property>
</Properties>
</file>