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0"/>
  </p:notesMasterIdLst>
  <p:handoutMasterIdLst>
    <p:handoutMasterId r:id="rId11"/>
  </p:handoutMasterIdLst>
  <p:sldIdLst>
    <p:sldId id="26505" r:id="rId2"/>
    <p:sldId id="26383" r:id="rId3"/>
    <p:sldId id="271" r:id="rId4"/>
    <p:sldId id="26523" r:id="rId5"/>
    <p:sldId id="26510" r:id="rId6"/>
    <p:sldId id="26507" r:id="rId7"/>
    <p:sldId id="360" r:id="rId8"/>
    <p:sldId id="361" r:id="rId9"/>
  </p:sldIdLst>
  <p:sldSz cx="12192000" cy="6858000"/>
  <p:notesSz cx="6858000" cy="9144000"/>
  <p:embeddedFontLst>
    <p:embeddedFont>
      <p:font typeface="Cambria Math" panose="02040503050406030204" pitchFamily="18" charset="0"/>
      <p:regular r:id="rId12"/>
    </p:embeddedFont>
    <p:embeddedFont>
      <p:font typeface="Public Sans" pitchFamily="2" charset="0"/>
      <p:regular r:id="rId13"/>
      <p:bold r:id="rId14"/>
      <p:italic r:id="rId15"/>
      <p:boldItalic r:id="rId1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6B7023-5E44-4A84-9FE5-E91700422818}" v="35" dt="2025-07-31T02:56:59.66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0" d="100"/>
          <a:sy n="100" d="100"/>
        </p:scale>
        <p:origin x="80" y="8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8236C-D016-7E77-D5D9-48631CB50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A28B3-5E43-2350-CE48-DCFBBDC0E2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35599-8C1C-93AC-B8E9-693AE43CB3C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4F03FA9-A9B7-5894-9756-5C37EE92CA07}"/>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836043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Salaries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Show me the money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5" name="Picture Placeholder 4">
            <a:extLst>
              <a:ext uri="{FF2B5EF4-FFF2-40B4-BE49-F238E27FC236}">
                <a16:creationId xmlns:a16="http://schemas.microsoft.com/office/drawing/2014/main" id="{CAA1D76B-8526-E3C4-E45B-E6B94D882162}"/>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789642"/>
            <a:ext cx="11303000" cy="468301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4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285750" lvl="0" indent="-285750">
              <a:lnSpc>
                <a:spcPct val="140000"/>
              </a:lnSpc>
              <a:spcBef>
                <a:spcPts val="1200"/>
              </a:spcBef>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To understand the components and structure of a salary.</a:t>
            </a:r>
          </a:p>
          <a:p>
            <a:pPr marL="342900" lvl="0" indent="-342900">
              <a:lnSpc>
                <a:spcPct val="140000"/>
              </a:lnSpc>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To understand how to calculate income based on different pay frequencies.</a:t>
            </a:r>
          </a:p>
          <a:p>
            <a:pPr>
              <a:lnSpc>
                <a:spcPct val="140000"/>
              </a:lnSpc>
              <a:spcBef>
                <a:spcPts val="1200"/>
              </a:spcBef>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285750" lvl="0" indent="-285750">
              <a:lnSpc>
                <a:spcPct val="140000"/>
              </a:lnSpc>
              <a:spcBef>
                <a:spcPts val="1200"/>
              </a:spcBef>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I can define a salary. </a:t>
            </a:r>
          </a:p>
          <a:p>
            <a:pPr marL="285750" lvl="0" indent="-285750">
              <a:lnSpc>
                <a:spcPct val="140000"/>
              </a:lnSpc>
              <a:spcBef>
                <a:spcPts val="1200"/>
              </a:spcBef>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I can explain the positives and negatives of earning a salary.</a:t>
            </a:r>
          </a:p>
          <a:p>
            <a:pPr marL="285750" lvl="0" indent="-285750">
              <a:lnSpc>
                <a:spcPct val="140000"/>
              </a:lnSpc>
              <a:spcBef>
                <a:spcPts val="1200"/>
              </a:spcBef>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I can convert between weekly, fortnightly, monthly and yearly salaries.</a:t>
            </a:r>
          </a:p>
          <a:p>
            <a:pPr marL="285750" lvl="0" indent="-285750">
              <a:lnSpc>
                <a:spcPct val="140000"/>
              </a:lnSpc>
              <a:spcBef>
                <a:spcPts val="1200"/>
              </a:spcBef>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I can justify choices for types of employment with calculations and reasoning.</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2D282-8D14-E9EC-6E2E-825F94A069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B81A8A-7DDE-99BC-1CB0-A772D0498946}"/>
              </a:ext>
            </a:extLst>
          </p:cNvPr>
          <p:cNvSpPr>
            <a:spLocks noGrp="1"/>
          </p:cNvSpPr>
          <p:nvPr>
            <p:ph type="title"/>
          </p:nvPr>
        </p:nvSpPr>
        <p:spPr/>
        <p:txBody>
          <a:bodyPr/>
          <a:lstStyle/>
          <a:p>
            <a:r>
              <a:rPr lang="en-AU" dirty="0">
                <a:latin typeface="+mj-lt"/>
              </a:rPr>
              <a:t>Employment preference</a:t>
            </a:r>
          </a:p>
        </p:txBody>
      </p:sp>
      <p:sp>
        <p:nvSpPr>
          <p:cNvPr id="13" name="Text Placeholder 12">
            <a:extLst>
              <a:ext uri="{FF2B5EF4-FFF2-40B4-BE49-F238E27FC236}">
                <a16:creationId xmlns:a16="http://schemas.microsoft.com/office/drawing/2014/main" id="{21A617FA-F55D-267B-02F6-34CD2765E040}"/>
              </a:ext>
            </a:extLst>
          </p:cNvPr>
          <p:cNvSpPr>
            <a:spLocks noGrp="1"/>
          </p:cNvSpPr>
          <p:nvPr>
            <p:ph type="body" sz="quarter" idx="18"/>
          </p:nvPr>
        </p:nvSpPr>
        <p:spPr>
          <a:xfrm>
            <a:off x="360000" y="982520"/>
            <a:ext cx="11483998" cy="356423"/>
          </a:xfrm>
        </p:spPr>
        <p:txBody>
          <a:bodyPr/>
          <a:lstStyle/>
          <a:p>
            <a:r>
              <a:rPr lang="en-AU" dirty="0">
                <a:latin typeface="+mj-lt"/>
              </a:rPr>
              <a:t>Statements</a:t>
            </a:r>
          </a:p>
        </p:txBody>
      </p:sp>
      <p:sp>
        <p:nvSpPr>
          <p:cNvPr id="8" name="Freeform: Shape 7">
            <a:extLst>
              <a:ext uri="{FF2B5EF4-FFF2-40B4-BE49-F238E27FC236}">
                <a16:creationId xmlns:a16="http://schemas.microsoft.com/office/drawing/2014/main" id="{4095680F-D98C-4979-4827-6ABC5C1D5599}"/>
              </a:ext>
            </a:extLst>
          </p:cNvPr>
          <p:cNvSpPr/>
          <p:nvPr/>
        </p:nvSpPr>
        <p:spPr>
          <a:xfrm>
            <a:off x="1431385" y="1579582"/>
            <a:ext cx="9180000" cy="1453275"/>
          </a:xfrm>
          <a:prstGeom prst="roundRect">
            <a:avLst>
              <a:gd name="adj" fmla="val 8048"/>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64800" rIns="180000" bIns="66040" numCol="1" spcCol="1270" anchor="ctr" anchorCtr="1">
            <a:noAutofit/>
          </a:bodyPr>
          <a:lstStyle/>
          <a:p>
            <a:pPr marL="0" lvl="0" indent="0" defTabSz="1155700">
              <a:lnSpc>
                <a:spcPct val="90000"/>
              </a:lnSpc>
              <a:spcBef>
                <a:spcPct val="0"/>
              </a:spcBef>
              <a:spcAft>
                <a:spcPct val="35000"/>
              </a:spcAft>
              <a:buNone/>
            </a:pPr>
            <a:r>
              <a:rPr lang="en-AU" sz="2000" kern="1200" dirty="0">
                <a:effectLst/>
                <a:ea typeface="Calibri" panose="020F0502020204030204" pitchFamily="34" charset="0"/>
              </a:rPr>
              <a:t>Some employees are paid the same amount every </a:t>
            </a:r>
            <a:r>
              <a:rPr lang="en-AU" sz="2000" dirty="0">
                <a:ea typeface="Calibri" panose="020F0502020204030204" pitchFamily="34" charset="0"/>
              </a:rPr>
              <a:t>pay cycle</a:t>
            </a:r>
            <a:r>
              <a:rPr lang="en-AU" sz="2000" kern="1200" dirty="0">
                <a:effectLst/>
                <a:ea typeface="Calibri" panose="020F0502020204030204" pitchFamily="34" charset="0"/>
              </a:rPr>
              <a:t>, even if they work extra hours. Others are paid based on the exact number of hours they work.</a:t>
            </a:r>
            <a:endParaRPr lang="en-AU" sz="2000" kern="1200" dirty="0"/>
          </a:p>
        </p:txBody>
      </p:sp>
      <p:sp>
        <p:nvSpPr>
          <p:cNvPr id="9" name="Freeform: Shape 8">
            <a:extLst>
              <a:ext uri="{FF2B5EF4-FFF2-40B4-BE49-F238E27FC236}">
                <a16:creationId xmlns:a16="http://schemas.microsoft.com/office/drawing/2014/main" id="{86E6789C-E538-159C-3A6D-15DA789ABC10}"/>
              </a:ext>
            </a:extLst>
          </p:cNvPr>
          <p:cNvSpPr/>
          <p:nvPr/>
        </p:nvSpPr>
        <p:spPr>
          <a:xfrm>
            <a:off x="1431386" y="3200833"/>
            <a:ext cx="9179999" cy="1453275"/>
          </a:xfrm>
          <a:prstGeom prst="roundRect">
            <a:avLst>
              <a:gd name="adj" fmla="val 6324"/>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64800" rIns="180000" bIns="66040" numCol="1" spcCol="1270" anchor="ctr" anchorCtr="1">
            <a:noAutofit/>
          </a:bodyPr>
          <a:lstStyle/>
          <a:p>
            <a:r>
              <a:rPr lang="en-AU" sz="2000" dirty="0"/>
              <a:t>Some employees receive paid sick leave and annual leave as part of their employment conditions. Others (usually casual employees) do not but receive a higher hourly rate instead. </a:t>
            </a:r>
          </a:p>
        </p:txBody>
      </p:sp>
      <p:sp>
        <p:nvSpPr>
          <p:cNvPr id="10" name="Freeform: Shape 9">
            <a:extLst>
              <a:ext uri="{FF2B5EF4-FFF2-40B4-BE49-F238E27FC236}">
                <a16:creationId xmlns:a16="http://schemas.microsoft.com/office/drawing/2014/main" id="{7C9112FA-B612-209B-FEA7-187C48522F7B}"/>
              </a:ext>
            </a:extLst>
          </p:cNvPr>
          <p:cNvSpPr/>
          <p:nvPr/>
        </p:nvSpPr>
        <p:spPr>
          <a:xfrm>
            <a:off x="1431385" y="4822084"/>
            <a:ext cx="9180000" cy="1453275"/>
          </a:xfrm>
          <a:prstGeom prst="roundRect">
            <a:avLst>
              <a:gd name="adj" fmla="val 6324"/>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64800" rIns="180000" bIns="66040" numCol="1" spcCol="1270" anchor="ctr" anchorCtr="1">
            <a:noAutofit/>
          </a:bodyPr>
          <a:lstStyle/>
          <a:p>
            <a:pPr lvl="0" defTabSz="1155700">
              <a:lnSpc>
                <a:spcPct val="90000"/>
              </a:lnSpc>
              <a:spcBef>
                <a:spcPct val="0"/>
              </a:spcBef>
              <a:spcAft>
                <a:spcPct val="35000"/>
              </a:spcAft>
            </a:pPr>
            <a:r>
              <a:rPr lang="en-AU" sz="2000" dirty="0"/>
              <a:t>Some employees have a predictable income and entitlements like personal leave and holiday pay. Others trade these benefits for flexibility and a higher hourly pay</a:t>
            </a:r>
            <a:endParaRPr lang="en-AU" sz="2000" kern="1200" dirty="0">
              <a:effectLst/>
              <a:ea typeface="Calibri" panose="020F0502020204030204" pitchFamily="34" charset="0"/>
            </a:endParaRPr>
          </a:p>
        </p:txBody>
      </p:sp>
      <p:sp>
        <p:nvSpPr>
          <p:cNvPr id="3" name="Slide Number Placeholder 2">
            <a:extLst>
              <a:ext uri="{FF2B5EF4-FFF2-40B4-BE49-F238E27FC236}">
                <a16:creationId xmlns:a16="http://schemas.microsoft.com/office/drawing/2014/main" id="{34A2B3CD-0F51-5E96-4FF2-6F9A6082F25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29259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9" presetClass="emph" presetSubtype="0" grpId="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9" presetClass="emph" presetSubtype="0" grpId="1" nodeType="withEffect">
                                  <p:stCondLst>
                                    <p:cond delay="0"/>
                                  </p:stCondLst>
                                  <p:childTnLst>
                                    <p:set>
                                      <p:cBhvr>
                                        <p:cTn id="15" dur="indefinite"/>
                                        <p:tgtEl>
                                          <p:spTgt spid="9"/>
                                        </p:tgtEl>
                                        <p:attrNameLst>
                                          <p:attrName>style.opacity</p:attrName>
                                        </p:attrNameLst>
                                      </p:cBhvr>
                                      <p:to>
                                        <p:strVal val="0.5"/>
                                      </p:to>
                                    </p:set>
                                    <p:animEffect filter="image" prLst="opacity: 0.5">
                                      <p:cBhvr rctx="IE">
                                        <p:cTn id="16"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Exit ticket</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dirty="0">
                <a:latin typeface="+mj-lt"/>
              </a:rPr>
              <a:t>HSC-style question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a:xfrm>
                <a:off x="434235" y="1871877"/>
                <a:ext cx="11323529" cy="3665179"/>
              </a:xfrm>
              <a:prstGeom prst="roundRect">
                <a:avLst>
                  <a:gd name="adj" fmla="val 3338"/>
                </a:avLst>
              </a:prstGeom>
              <a:ln>
                <a:solidFill>
                  <a:schemeClr val="accent1"/>
                </a:solidFill>
              </a:ln>
            </p:spPr>
            <p:txBody>
              <a:bodyPr lIns="360000" rIns="360000" anchor="ctr" anchorCtr="1"/>
              <a:lstStyle/>
              <a:p>
                <a:r>
                  <a:rPr lang="en-AU" sz="2600" dirty="0"/>
                  <a:t>Chris is currently paid a salary of </a:t>
                </a:r>
                <a14:m>
                  <m:oMath xmlns:m="http://schemas.openxmlformats.org/officeDocument/2006/math">
                    <m:r>
                      <a:rPr lang="en-AU" sz="2600" i="1">
                        <a:latin typeface="Cambria Math" panose="02040503050406030204" pitchFamily="18" charset="0"/>
                      </a:rPr>
                      <m:t>$96 000</m:t>
                    </m:r>
                  </m:oMath>
                </a14:m>
                <a:r>
                  <a:rPr lang="en-AU" sz="2600" dirty="0"/>
                  <a:t> per year. </a:t>
                </a:r>
              </a:p>
              <a:p>
                <a:r>
                  <a:rPr lang="en-AU" sz="2600" dirty="0"/>
                  <a:t>He receives an annual pay rise of </a:t>
                </a:r>
                <a14:m>
                  <m:oMath xmlns:m="http://schemas.openxmlformats.org/officeDocument/2006/math">
                    <m:r>
                      <a:rPr lang="en-AU" sz="2600" i="1">
                        <a:latin typeface="Cambria Math" panose="02040503050406030204" pitchFamily="18" charset="0"/>
                      </a:rPr>
                      <m:t>3.5%</m:t>
                    </m:r>
                  </m:oMath>
                </a14:m>
                <a:r>
                  <a:rPr lang="en-AU" sz="2600" dirty="0"/>
                  <a:t>, in line with inflation.</a:t>
                </a:r>
              </a:p>
              <a:p>
                <a:r>
                  <a:rPr lang="en-AU" sz="2600" dirty="0"/>
                  <a:t>How much will Chris earn per month after his pay rise? </a:t>
                </a: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xfrm>
                <a:off x="434235" y="1871877"/>
                <a:ext cx="11323529" cy="3665179"/>
              </a:xfrm>
              <a:prstGeom prst="roundRect">
                <a:avLst>
                  <a:gd name="adj" fmla="val 3338"/>
                </a:avLst>
              </a:prstGeom>
              <a:blipFill>
                <a:blip r:embed="rId3"/>
                <a:stretch>
                  <a:fillRect/>
                </a:stretch>
              </a:blipFill>
              <a:ln>
                <a:solidFill>
                  <a:schemeClr val="accent1"/>
                </a:solidFill>
              </a:ln>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827</Words>
  <Application>Microsoft Office PowerPoint</Application>
  <PresentationFormat>Widescreen</PresentationFormat>
  <Paragraphs>58</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Calibri</vt:lpstr>
      <vt:lpstr>Public Sans</vt:lpstr>
      <vt:lpstr>Arial</vt:lpstr>
      <vt:lpstr>Cambria Math</vt:lpstr>
      <vt:lpstr>Times New Roman</vt:lpstr>
      <vt:lpstr>Symbol</vt:lpstr>
      <vt:lpstr>NSWG Corporate</vt:lpstr>
      <vt:lpstr>Salaries</vt:lpstr>
      <vt:lpstr>Learning intentions and success criteria</vt:lpstr>
      <vt:lpstr>Activating prior knowledge</vt:lpstr>
      <vt:lpstr>Employment preference</vt:lpstr>
      <vt:lpstr>Independent practice</vt:lpstr>
      <vt:lpstr>Exit ticket</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Salaries</dc:title>
  <dc:subject/>
  <dc:creator>NSW Department of Education</dc:creator>
  <cp:keywords/>
  <dc:description/>
  <cp:lastModifiedBy/>
  <cp:revision>1</cp:revision>
  <dcterms:created xsi:type="dcterms:W3CDTF">2025-10-01T04:07:04Z</dcterms:created>
  <dcterms:modified xsi:type="dcterms:W3CDTF">2025-10-01T04:07:12Z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2025-10-01T04:07:12Z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db6cc77f-910a-4d20-875a-f4e669913f19</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