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9"/>
  </p:notesMasterIdLst>
  <p:handoutMasterIdLst>
    <p:handoutMasterId r:id="rId20"/>
  </p:handoutMasterIdLst>
  <p:sldIdLst>
    <p:sldId id="26505" r:id="rId2"/>
    <p:sldId id="26383" r:id="rId3"/>
    <p:sldId id="271" r:id="rId4"/>
    <p:sldId id="26538" r:id="rId5"/>
    <p:sldId id="26523" r:id="rId6"/>
    <p:sldId id="26506" r:id="rId7"/>
    <p:sldId id="26524" r:id="rId8"/>
    <p:sldId id="26537" r:id="rId9"/>
    <p:sldId id="26536" r:id="rId10"/>
    <p:sldId id="26508" r:id="rId11"/>
    <p:sldId id="26522" r:id="rId12"/>
    <p:sldId id="26530" r:id="rId13"/>
    <p:sldId id="26532" r:id="rId14"/>
    <p:sldId id="26534" r:id="rId15"/>
    <p:sldId id="26512"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Lato" panose="020F0502020204030203" pitchFamily="34" charset="0"/>
      <p:regular r:id="rId22"/>
      <p:bold r:id="rId23"/>
      <p:italic r:id="rId24"/>
      <p:boldItalic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64BB47"/>
    <a:srgbClr val="00ACC2"/>
    <a:srgbClr val="B51458"/>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0" autoAdjust="0"/>
    <p:restoredTop sz="86569" autoAdjust="0"/>
  </p:normalViewPr>
  <p:slideViewPr>
    <p:cSldViewPr snapToGrid="0">
      <p:cViewPr varScale="1">
        <p:scale>
          <a:sx n="92" d="100"/>
          <a:sy n="92" d="100"/>
        </p:scale>
        <p:origin x="340" y="6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03C2-E8A5-F653-99D6-B61752E5C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F5F69-A80D-7FFC-1AB6-A1BB15C76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714A5-679E-940E-5A22-853818BCC8D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CAB1D06-BE2E-CD38-DC00-FA4EFCC552C4}"/>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77530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2F6AB-F691-5F38-C5C9-82A7FECAF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B572C-E52B-3386-DC73-257150A34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40A52-CBE8-18A0-DAE6-3E57755C594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C4583A6-0972-0B44-ED36-FC9669B3CBD1}"/>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4392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638A2-C3A8-A379-60B4-4F86F15B0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C3AB6-6BC3-B284-2A5F-2DEFF5314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D5DC1-037F-A147-C5ED-C5860A2986D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ED09B91-CE16-E541-B933-E25421D6397A}"/>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27184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8C2A4-FD18-78E5-F061-6F3045C2A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2A5A7-B665-5D6B-7D04-20DE2A8CF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FEC3D-6786-C0A9-0D5C-E23AFB5890D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361F00-4AF0-38C0-D027-DA8EA21A11F7}"/>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08868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C77DD-1902-0967-EE93-EEA49FC43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5AAD3-86DF-18CF-F367-6477C42E6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F86C9-FFF7-EFA6-98AF-E11EDAD3146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4EE1C37-890C-4290-8760-5B3DB30C38FF}"/>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87331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797E0-2241-8B1A-A3EA-A3718C3E4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74F83-E65A-9638-9911-57B926550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6606D-266E-F1D8-3F56-1DA5D3FE430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C6E329-A916-EC18-FDBD-1C3D1A241E7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82331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E1BCC-2EB4-8114-074A-6B519C176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24443-25D3-9EBB-CEA4-980948C8B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155D0-D8AD-F258-64C4-FB95633F6C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089ECA7-38C8-988B-5751-2FE0767AEE89}"/>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58483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E749-CC43-8043-F91A-B9537DECB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2B17A-8D1A-CB5E-6943-BC2035383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109BF-BD33-8B49-BCAC-13A0C8909BE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46A8652-A8C9-1DC3-E175-7E84DB84CB3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64080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71.png"/><Relationship Id="rId1" Type="http://schemas.openxmlformats.org/officeDocument/2006/relationships/slideLayout" Target="../slideLayouts/slideLayout4.xml"/><Relationship Id="rId5" Type="http://schemas.openxmlformats.org/officeDocument/2006/relationships/image" Target="../media/image280.png"/><Relationship Id="rId4" Type="http://schemas.openxmlformats.org/officeDocument/2006/relationships/image" Target="../media/image270.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30.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Finding and using the constant of variation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7183A3A5-41AB-0767-A295-C4EB8D0A46F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4" name="Picture 3" descr="Approaching questions scaffold">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8D2E-5C6D-F849-A546-1957CC55A2F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1B2FBAAF-B80F-C664-842C-65913848CBB7}"/>
                  </a:ext>
                </a:extLst>
              </p:cNvPr>
              <p:cNvSpPr>
                <a:spLocks noGrp="1"/>
              </p:cNvSpPr>
              <p:nvPr>
                <p:ph type="title"/>
              </p:nvPr>
            </p:nvSpPr>
            <p:spPr/>
            <p:txBody>
              <a:bodyPr/>
              <a:lstStyle/>
              <a:p>
                <a:r>
                  <a:rPr lang="en-AU" dirty="0">
                    <a:latin typeface="+mj-lt"/>
                  </a:rPr>
                  <a:t>Finding </a:t>
                </a:r>
                <a14:m>
                  <m:oMath xmlns:m="http://schemas.openxmlformats.org/officeDocument/2006/math">
                    <m:r>
                      <a:rPr lang="en-AU" i="1" dirty="0" smtClean="0">
                        <a:latin typeface="Cambria Math" panose="02040503050406030204" pitchFamily="18" charset="0"/>
                      </a:rPr>
                      <m:t>𝑘</m:t>
                    </m:r>
                  </m:oMath>
                </a14:m>
                <a:r>
                  <a:rPr lang="en-AU" dirty="0">
                    <a:latin typeface="+mj-lt"/>
                  </a:rPr>
                  <a:t> in a HSC question (1)</a:t>
                </a:r>
              </a:p>
            </p:txBody>
          </p:sp>
        </mc:Choice>
        <mc:Fallback xmlns="">
          <p:sp>
            <p:nvSpPr>
              <p:cNvPr id="4" name="Title 3">
                <a:extLst>
                  <a:ext uri="{FF2B5EF4-FFF2-40B4-BE49-F238E27FC236}">
                    <a16:creationId xmlns:a16="http://schemas.microsoft.com/office/drawing/2014/main" id="{1B2FBAAF-B80F-C664-842C-65913848CBB7}"/>
                  </a:ext>
                </a:extLst>
              </p:cNvPr>
              <p:cNvSpPr>
                <a:spLocks noGrp="1" noRot="1" noChangeAspect="1" noMove="1" noResize="1" noEditPoints="1" noAdjustHandles="1" noChangeArrowheads="1" noChangeShapeType="1" noTextEdit="1"/>
              </p:cNvSpPr>
              <p:nvPr>
                <p:ph type="title"/>
              </p:nvPr>
            </p:nvSpPr>
            <p:spPr>
              <a:blipFill>
                <a:blip r:embed="rId4"/>
                <a:stretch>
                  <a:fillRect l="-2389" t="-35556" b="-41111"/>
                </a:stretch>
              </a:blipFill>
            </p:spPr>
            <p:txBody>
              <a:bodyPr/>
              <a:lstStyle/>
              <a:p>
                <a:r>
                  <a:rPr lang="en-AU">
                    <a:noFill/>
                  </a:rPr>
                  <a:t> </a:t>
                </a:r>
              </a:p>
            </p:txBody>
          </p:sp>
        </mc:Fallback>
      </mc:AlternateContent>
      <p:sp>
        <p:nvSpPr>
          <p:cNvPr id="13" name="Text Placeholder 12">
            <a:extLst>
              <a:ext uri="{FF2B5EF4-FFF2-40B4-BE49-F238E27FC236}">
                <a16:creationId xmlns:a16="http://schemas.microsoft.com/office/drawing/2014/main" id="{317E558D-B7FA-9E2A-E9F0-043CDD0D591B}"/>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p:sp>
        <p:nvSpPr>
          <p:cNvPr id="5" name="Rectangle 4">
            <a:extLst>
              <a:ext uri="{FF2B5EF4-FFF2-40B4-BE49-F238E27FC236}">
                <a16:creationId xmlns:a16="http://schemas.microsoft.com/office/drawing/2014/main" id="{5A3C7E1D-53F3-2C84-CF9E-F158B4E0FA3C}"/>
              </a:ext>
              <a:ext uri="{C183D7F6-B498-43B3-948B-1728B52AA6E4}">
                <adec:decorative xmlns:adec="http://schemas.microsoft.com/office/drawing/2017/decorative" val="1"/>
              </a:ext>
            </a:extLst>
          </p:cNvPr>
          <p:cNvSpPr/>
          <p:nvPr/>
        </p:nvSpPr>
        <p:spPr>
          <a:xfrm>
            <a:off x="828098" y="1681718"/>
            <a:ext cx="1999621" cy="312306"/>
          </a:xfrm>
          <a:prstGeom prst="rect">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DE09043A-7023-8E67-3D70-0D44895F124C}"/>
              </a:ext>
              <a:ext uri="{C183D7F6-B498-43B3-948B-1728B52AA6E4}">
                <adec:decorative xmlns:adec="http://schemas.microsoft.com/office/drawing/2017/decorative" val="1"/>
              </a:ext>
            </a:extLst>
          </p:cNvPr>
          <p:cNvSpPr/>
          <p:nvPr/>
        </p:nvSpPr>
        <p:spPr>
          <a:xfrm>
            <a:off x="8480045" y="1681718"/>
            <a:ext cx="1337934" cy="312306"/>
          </a:xfrm>
          <a:prstGeom prst="rect">
            <a:avLst/>
          </a:prstGeom>
          <a:solidFill>
            <a:schemeClr val="tx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F4B258F-FD89-7A9D-B660-8FB625C5321A}"/>
              </a:ext>
              <a:ext uri="{C183D7F6-B498-43B3-948B-1728B52AA6E4}">
                <adec:decorative xmlns:adec="http://schemas.microsoft.com/office/drawing/2017/decorative" val="1"/>
              </a:ext>
            </a:extLst>
          </p:cNvPr>
          <p:cNvSpPr/>
          <p:nvPr/>
        </p:nvSpPr>
        <p:spPr>
          <a:xfrm>
            <a:off x="358309" y="2118837"/>
            <a:ext cx="1999620" cy="312306"/>
          </a:xfrm>
          <a:prstGeom prst="rect">
            <a:avLst/>
          </a:prstGeom>
          <a:solidFill>
            <a:srgbClr val="00B0F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7B536C26-17C9-87B2-0C16-325E6FDCD14D}"/>
              </a:ext>
              <a:ext uri="{C183D7F6-B498-43B3-948B-1728B52AA6E4}">
                <adec:decorative xmlns:adec="http://schemas.microsoft.com/office/drawing/2017/decorative" val="1"/>
              </a:ext>
            </a:extLst>
          </p:cNvPr>
          <p:cNvSpPr/>
          <p:nvPr/>
        </p:nvSpPr>
        <p:spPr>
          <a:xfrm>
            <a:off x="5897232" y="1681718"/>
            <a:ext cx="1647257" cy="312306"/>
          </a:xfrm>
          <a:prstGeom prst="rect">
            <a:avLst/>
          </a:prstGeom>
          <a:solidFill>
            <a:schemeClr val="accent5">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7AA607C-8119-ADF6-F9A7-2D179BF8BAFE}"/>
                  </a:ext>
                </a:extLst>
              </p:cNvPr>
              <p:cNvSpPr>
                <a:spLocks noGrp="1"/>
              </p:cNvSpPr>
              <p:nvPr>
                <p:ph type="body" sz="quarter" idx="17"/>
              </p:nvPr>
            </p:nvSpPr>
            <p:spPr>
              <a:xfrm>
                <a:off x="360000" y="1567086"/>
                <a:ext cx="11199075" cy="4807835"/>
              </a:xfrm>
            </p:spPr>
            <p:txBody>
              <a:bodyPr/>
              <a:lstStyle/>
              <a:p>
                <a:pPr>
                  <a:spcAft>
                    <a:spcPts val="750"/>
                  </a:spcAft>
                </a:pPr>
                <a:r>
                  <a:rPr lang="en-AU" b="0" i="0" dirty="0">
                    <a:effectLst/>
                    <a:latin typeface="Lato" panose="020F0502020204030203" pitchFamily="34" charset="0"/>
                  </a:rPr>
                  <a:t>The distance travelled by a car</a:t>
                </a:r>
                <a:r>
                  <a:rPr lang="en-AU" dirty="0">
                    <a:latin typeface="Lato" panose="020F0502020204030203" pitchFamily="34" charset="0"/>
                  </a:rPr>
                  <a:t> at a constant speed</a:t>
                </a:r>
                <a:r>
                  <a:rPr lang="en-AU" b="0" i="0" dirty="0">
                    <a:effectLst/>
                    <a:latin typeface="Lato" panose="020F0502020204030203" pitchFamily="34" charset="0"/>
                  </a:rPr>
                  <a:t> varies directly with the time driven. A car travels 180 km in 3 hours.</a:t>
                </a:r>
              </a:p>
              <a:p>
                <a:pPr algn="l">
                  <a:spcAft>
                    <a:spcPts val="750"/>
                  </a:spcAft>
                </a:pPr>
                <a:r>
                  <a:rPr lang="en-AU" b="0" i="0" dirty="0">
                    <a:effectLst/>
                    <a:latin typeface="Lato" panose="020F0502020204030203" pitchFamily="34" charset="0"/>
                  </a:rPr>
                  <a:t>Find the </a:t>
                </a:r>
                <a:r>
                  <a:rPr lang="en-AU" b="0" i="0" u="sng" dirty="0">
                    <a:effectLst/>
                    <a:latin typeface="Lato" panose="020F0502020204030203" pitchFamily="34" charset="0"/>
                  </a:rPr>
                  <a:t>constant of variation (</a:t>
                </a:r>
                <a14:m>
                  <m:oMath xmlns:m="http://schemas.openxmlformats.org/officeDocument/2006/math">
                    <m:r>
                      <a:rPr lang="en-AU" b="0" i="1" u="sng" dirty="0" smtClean="0">
                        <a:effectLst/>
                        <a:latin typeface="Cambria Math" panose="02040503050406030204" pitchFamily="18" charset="0"/>
                      </a:rPr>
                      <m:t>𝑘</m:t>
                    </m:r>
                  </m:oMath>
                </a14:m>
                <a:r>
                  <a:rPr lang="en-AU" b="0" i="0" u="sng" dirty="0">
                    <a:effectLst/>
                    <a:latin typeface="Lato" panose="020F0502020204030203" pitchFamily="34" charset="0"/>
                  </a:rPr>
                  <a:t>)</a:t>
                </a:r>
                <a:r>
                  <a:rPr lang="en-AU" dirty="0">
                    <a:latin typeface="Lato" panose="020F0502020204030203" pitchFamily="34" charset="0"/>
                  </a:rPr>
                  <a:t> and write an equation to represent this relationship.</a:t>
                </a:r>
                <a:endParaRPr lang="en-AU" b="0" i="0" u="sng" dirty="0">
                  <a:effectLst/>
                  <a:latin typeface="Lato" panose="020F0502020204030203" pitchFamily="34" charset="0"/>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07AA607C-8119-ADF6-F9A7-2D179BF8BAFE}"/>
                  </a:ext>
                </a:extLst>
              </p:cNvPr>
              <p:cNvSpPr>
                <a:spLocks noGrp="1" noRot="1" noChangeAspect="1" noMove="1" noResize="1" noEditPoints="1" noAdjustHandles="1" noChangeArrowheads="1" noChangeShapeType="1" noTextEdit="1"/>
              </p:cNvSpPr>
              <p:nvPr>
                <p:ph type="body" sz="quarter" idx="17"/>
              </p:nvPr>
            </p:nvSpPr>
            <p:spPr>
              <a:xfrm>
                <a:off x="360000" y="1567086"/>
                <a:ext cx="11199075" cy="4807835"/>
              </a:xfrm>
              <a:blipFill>
                <a:blip r:embed="rId5"/>
                <a:stretch>
                  <a:fillRect l="-1359"/>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F9A46FFF-12C3-DD9E-CBEF-657B6067CEDE}"/>
              </a:ext>
            </a:extLst>
          </p:cNvPr>
          <p:cNvSpPr/>
          <p:nvPr/>
        </p:nvSpPr>
        <p:spPr>
          <a:xfrm>
            <a:off x="946848" y="3429000"/>
            <a:ext cx="2702557" cy="1747282"/>
          </a:xfrm>
          <a:prstGeom prst="roundRect">
            <a:avLst>
              <a:gd name="adj" fmla="val 8945"/>
            </a:avLst>
          </a:prstGeom>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1"/>
          <a:lstStyle/>
          <a:p>
            <a:r>
              <a:rPr lang="en-AU" sz="1800" dirty="0"/>
              <a:t>What are the 4 key phrases or information in this question?</a:t>
            </a:r>
          </a:p>
        </p:txBody>
      </p: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11CDECCF-D985-3016-C5BD-4078438510E7}"/>
                  </a:ext>
                </a:extLst>
              </p:cNvPr>
              <p:cNvSpPr/>
              <p:nvPr/>
            </p:nvSpPr>
            <p:spPr>
              <a:xfrm>
                <a:off x="4738541" y="3429000"/>
                <a:ext cx="2702557" cy="1747282"/>
              </a:xfrm>
              <a:prstGeom prst="roundRect">
                <a:avLst>
                  <a:gd name="adj" fmla="val 7401"/>
                </a:avLst>
              </a:prstGeom>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1"/>
              <a:lstStyle/>
              <a:p>
                <a:r>
                  <a:rPr lang="en-AU" sz="1800" dirty="0"/>
                  <a:t>What are the independent and dependent variables? Where do they go in the equation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r>
                      <a:rPr lang="en-AU" sz="1800" i="1">
                        <a:latin typeface="Cambria Math" panose="02040503050406030204" pitchFamily="18" charset="0"/>
                      </a:rPr>
                      <m:t>𝑘𝑥</m:t>
                    </m:r>
                  </m:oMath>
                </a14:m>
                <a:r>
                  <a:rPr lang="en-AU" sz="1800" dirty="0"/>
                  <a:t>?</a:t>
                </a:r>
              </a:p>
            </p:txBody>
          </p:sp>
        </mc:Choice>
        <mc:Fallback xmlns="">
          <p:sp>
            <p:nvSpPr>
              <p:cNvPr id="8" name="Speech Bubble: Rectangle with Corners Rounded 7">
                <a:extLst>
                  <a:ext uri="{FF2B5EF4-FFF2-40B4-BE49-F238E27FC236}">
                    <a16:creationId xmlns:a16="http://schemas.microsoft.com/office/drawing/2014/main" id="{11CDECCF-D985-3016-C5BD-4078438510E7}"/>
                  </a:ext>
                </a:extLst>
              </p:cNvPr>
              <p:cNvSpPr>
                <a:spLocks noRot="1" noChangeAspect="1" noMove="1" noResize="1" noEditPoints="1" noAdjustHandles="1" noChangeArrowheads="1" noChangeShapeType="1" noTextEdit="1"/>
              </p:cNvSpPr>
              <p:nvPr/>
            </p:nvSpPr>
            <p:spPr>
              <a:xfrm>
                <a:off x="4738541" y="3429000"/>
                <a:ext cx="2702557" cy="1747282"/>
              </a:xfrm>
              <a:prstGeom prst="roundRect">
                <a:avLst>
                  <a:gd name="adj" fmla="val 7401"/>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AFC35BB8-A58F-753C-C9A2-2AA92B56282E}"/>
                  </a:ext>
                </a:extLst>
              </p:cNvPr>
              <p:cNvSpPr/>
              <p:nvPr/>
            </p:nvSpPr>
            <p:spPr>
              <a:xfrm>
                <a:off x="8530234" y="3429000"/>
                <a:ext cx="2702557" cy="1747282"/>
              </a:xfrm>
              <a:prstGeom prst="roundRect">
                <a:avLst>
                  <a:gd name="adj" fmla="val 6628"/>
                </a:avLst>
              </a:prstGeom>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1"/>
              <a:lstStyle/>
              <a:p>
                <a:r>
                  <a:rPr lang="en-AU" sz="1800" dirty="0"/>
                  <a:t>How do you find the value for </a:t>
                </a:r>
                <a14:m>
                  <m:oMath xmlns:m="http://schemas.openxmlformats.org/officeDocument/2006/math">
                    <m:r>
                      <a:rPr lang="en-AU" sz="1800" b="0" i="1" smtClean="0">
                        <a:latin typeface="Cambria Math" panose="02040503050406030204" pitchFamily="18" charset="0"/>
                      </a:rPr>
                      <m:t>𝑘</m:t>
                    </m:r>
                  </m:oMath>
                </a14:m>
                <a:r>
                  <a:rPr lang="en-AU" sz="1800" dirty="0"/>
                  <a:t> to write the equation?</a:t>
                </a:r>
              </a:p>
            </p:txBody>
          </p:sp>
        </mc:Choice>
        <mc:Fallback xmlns="">
          <p:sp>
            <p:nvSpPr>
              <p:cNvPr id="9" name="Speech Bubble: Rectangle with Corners Rounded 8">
                <a:extLst>
                  <a:ext uri="{FF2B5EF4-FFF2-40B4-BE49-F238E27FC236}">
                    <a16:creationId xmlns:a16="http://schemas.microsoft.com/office/drawing/2014/main" id="{AFC35BB8-A58F-753C-C9A2-2AA92B56282E}"/>
                  </a:ext>
                </a:extLst>
              </p:cNvPr>
              <p:cNvSpPr>
                <a:spLocks noRot="1" noChangeAspect="1" noMove="1" noResize="1" noEditPoints="1" noAdjustHandles="1" noChangeArrowheads="1" noChangeShapeType="1" noTextEdit="1"/>
              </p:cNvSpPr>
              <p:nvPr/>
            </p:nvSpPr>
            <p:spPr>
              <a:xfrm>
                <a:off x="8530234" y="3429000"/>
                <a:ext cx="2702557" cy="1747282"/>
              </a:xfrm>
              <a:prstGeom prst="roundRect">
                <a:avLst>
                  <a:gd name="adj" fmla="val 6628"/>
                </a:avLst>
              </a:prstGeom>
              <a:blipFill>
                <a:blip r:embed="rId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1D1BF1D-364B-727C-F4D7-67493DC9AA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61806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2"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17DBD-26A0-A5B4-313D-EB76B86588E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1E5FFC08-5E41-6E5D-65D7-06050A387C29}"/>
                  </a:ext>
                </a:extLst>
              </p:cNvPr>
              <p:cNvSpPr>
                <a:spLocks noGrp="1"/>
              </p:cNvSpPr>
              <p:nvPr>
                <p:ph type="title"/>
              </p:nvPr>
            </p:nvSpPr>
            <p:spPr/>
            <p:txBody>
              <a:bodyPr/>
              <a:lstStyle/>
              <a:p>
                <a:r>
                  <a:rPr lang="en-AU" dirty="0">
                    <a:latin typeface="+mj-lt"/>
                  </a:rPr>
                  <a:t>Finding </a:t>
                </a:r>
                <a14:m>
                  <m:oMath xmlns:m="http://schemas.openxmlformats.org/officeDocument/2006/math">
                    <m:r>
                      <a:rPr lang="en-AU" i="1" dirty="0" smtClean="0">
                        <a:latin typeface="Cambria Math" panose="02040503050406030204" pitchFamily="18" charset="0"/>
                      </a:rPr>
                      <m:t>𝑘</m:t>
                    </m:r>
                  </m:oMath>
                </a14:m>
                <a:r>
                  <a:rPr lang="en-AU" dirty="0">
                    <a:latin typeface="+mj-lt"/>
                  </a:rPr>
                  <a:t> in a HSC question (2)</a:t>
                </a:r>
              </a:p>
            </p:txBody>
          </p:sp>
        </mc:Choice>
        <mc:Fallback xmlns="">
          <p:sp>
            <p:nvSpPr>
              <p:cNvPr id="4" name="Title 3">
                <a:extLst>
                  <a:ext uri="{FF2B5EF4-FFF2-40B4-BE49-F238E27FC236}">
                    <a16:creationId xmlns:a16="http://schemas.microsoft.com/office/drawing/2014/main" id="{1E5FFC08-5E41-6E5D-65D7-06050A387C29}"/>
                  </a:ext>
                </a:extLst>
              </p:cNvPr>
              <p:cNvSpPr>
                <a:spLocks noGrp="1" noRot="1" noChangeAspect="1" noMove="1" noResize="1" noEditPoints="1" noAdjustHandles="1" noChangeArrowheads="1" noChangeShapeType="1" noTextEdit="1"/>
              </p:cNvSpPr>
              <p:nvPr>
                <p:ph type="title"/>
              </p:nvPr>
            </p:nvSpPr>
            <p:spPr>
              <a:blipFill>
                <a:blip r:embed="rId3"/>
                <a:stretch>
                  <a:fillRect l="-2431" t="-34091" b="-40909"/>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7EF31CF5-015A-A078-AE14-32B979CCDCC4}"/>
              </a:ext>
            </a:extLst>
          </p:cNvPr>
          <p:cNvSpPr>
            <a:spLocks noGrp="1"/>
          </p:cNvSpPr>
          <p:nvPr>
            <p:ph type="body" sz="quarter" idx="18"/>
          </p:nvPr>
        </p:nvSpPr>
        <p:spPr>
          <a:xfrm>
            <a:off x="360000" y="982520"/>
            <a:ext cx="11483998" cy="356423"/>
          </a:xfrm>
        </p:spPr>
        <p:txBody>
          <a:bodyPr/>
          <a:lstStyle/>
          <a:p>
            <a:r>
              <a:rPr lang="en-AU" dirty="0">
                <a:latin typeface="+mj-lt"/>
              </a:rPr>
              <a:t>Example 1 – solution</a:t>
            </a:r>
          </a:p>
        </p:txBody>
      </p:sp>
      <p:sp>
        <p:nvSpPr>
          <p:cNvPr id="5" name="Rectangle 4">
            <a:extLst>
              <a:ext uri="{FF2B5EF4-FFF2-40B4-BE49-F238E27FC236}">
                <a16:creationId xmlns:a16="http://schemas.microsoft.com/office/drawing/2014/main" id="{6DA50769-2D9A-6CA0-784D-C368E72F3F50}"/>
              </a:ext>
              <a:ext uri="{C183D7F6-B498-43B3-948B-1728B52AA6E4}">
                <adec:decorative xmlns:adec="http://schemas.microsoft.com/office/drawing/2017/decorative" val="1"/>
              </a:ext>
            </a:extLst>
          </p:cNvPr>
          <p:cNvSpPr/>
          <p:nvPr/>
        </p:nvSpPr>
        <p:spPr>
          <a:xfrm>
            <a:off x="834014" y="1674876"/>
            <a:ext cx="1999621" cy="312306"/>
          </a:xfrm>
          <a:prstGeom prst="rect">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a:extLst>
              <a:ext uri="{FF2B5EF4-FFF2-40B4-BE49-F238E27FC236}">
                <a16:creationId xmlns:a16="http://schemas.microsoft.com/office/drawing/2014/main" id="{12FC1ED9-153A-6CED-DEA3-E9A00D061BA3}"/>
              </a:ext>
              <a:ext uri="{C183D7F6-B498-43B3-948B-1728B52AA6E4}">
                <adec:decorative xmlns:adec="http://schemas.microsoft.com/office/drawing/2017/decorative" val="1"/>
              </a:ext>
            </a:extLst>
          </p:cNvPr>
          <p:cNvSpPr/>
          <p:nvPr/>
        </p:nvSpPr>
        <p:spPr>
          <a:xfrm>
            <a:off x="5900481" y="1674876"/>
            <a:ext cx="1647257" cy="312306"/>
          </a:xfrm>
          <a:prstGeom prst="rect">
            <a:avLst/>
          </a:prstGeom>
          <a:solidFill>
            <a:schemeClr val="accent5">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40184B9B-A235-B8BF-6A24-37784F47B632}"/>
              </a:ext>
              <a:ext uri="{C183D7F6-B498-43B3-948B-1728B52AA6E4}">
                <adec:decorative xmlns:adec="http://schemas.microsoft.com/office/drawing/2017/decorative" val="1"/>
              </a:ext>
            </a:extLst>
          </p:cNvPr>
          <p:cNvSpPr/>
          <p:nvPr/>
        </p:nvSpPr>
        <p:spPr>
          <a:xfrm>
            <a:off x="8488196" y="1674876"/>
            <a:ext cx="1337934" cy="312306"/>
          </a:xfrm>
          <a:prstGeom prst="rect">
            <a:avLst/>
          </a:prstGeom>
          <a:solidFill>
            <a:schemeClr val="tx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2648B4DE-CD7B-772A-3EF9-968A2AAE5847}"/>
              </a:ext>
              <a:ext uri="{C183D7F6-B498-43B3-948B-1728B52AA6E4}">
                <adec:decorative xmlns:adec="http://schemas.microsoft.com/office/drawing/2017/decorative" val="1"/>
              </a:ext>
            </a:extLst>
          </p:cNvPr>
          <p:cNvSpPr/>
          <p:nvPr/>
        </p:nvSpPr>
        <p:spPr>
          <a:xfrm>
            <a:off x="380320" y="2121464"/>
            <a:ext cx="1999620" cy="312306"/>
          </a:xfrm>
          <a:prstGeom prst="rect">
            <a:avLst/>
          </a:prstGeom>
          <a:solidFill>
            <a:srgbClr val="00B0F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 Placeholder 11">
            <a:extLst>
              <a:ext uri="{FF2B5EF4-FFF2-40B4-BE49-F238E27FC236}">
                <a16:creationId xmlns:a16="http://schemas.microsoft.com/office/drawing/2014/main" id="{A877080D-B9AF-C55C-0E82-98FDCE3F99BE}"/>
              </a:ext>
            </a:extLst>
          </p:cNvPr>
          <p:cNvSpPr>
            <a:spLocks noGrp="1"/>
          </p:cNvSpPr>
          <p:nvPr>
            <p:ph type="body" sz="quarter" idx="17"/>
          </p:nvPr>
        </p:nvSpPr>
        <p:spPr>
          <a:xfrm>
            <a:off x="360000" y="1567086"/>
            <a:ext cx="10997986" cy="4807835"/>
          </a:xfrm>
        </p:spPr>
        <p:txBody>
          <a:bodyPr/>
          <a:lstStyle/>
          <a:p>
            <a:pPr>
              <a:spcAft>
                <a:spcPts val="750"/>
              </a:spcAft>
            </a:pPr>
            <a:r>
              <a:rPr lang="en-AU" b="0" i="0" dirty="0">
                <a:effectLst/>
                <a:latin typeface="Lato" panose="020F0502020204030203" pitchFamily="34" charset="0"/>
              </a:rPr>
              <a:t>The distance travelled by a car</a:t>
            </a:r>
            <a:r>
              <a:rPr lang="en-AU" dirty="0">
                <a:latin typeface="Lato" panose="020F0502020204030203" pitchFamily="34" charset="0"/>
              </a:rPr>
              <a:t> at a constant speed</a:t>
            </a:r>
            <a:r>
              <a:rPr lang="en-AU" b="0" i="0" dirty="0">
                <a:effectLst/>
                <a:latin typeface="Lato" panose="020F0502020204030203" pitchFamily="34" charset="0"/>
              </a:rPr>
              <a:t> varies directly with the time driven. A car travels 180 km in 3 hours.</a:t>
            </a:r>
          </a:p>
          <a:p>
            <a:pPr>
              <a:spcAft>
                <a:spcPts val="750"/>
              </a:spcAft>
            </a:pPr>
            <a:r>
              <a:rPr lang="en-AU" b="0" i="0" dirty="0">
                <a:effectLst/>
                <a:latin typeface="Lato" panose="020F0502020204030203" pitchFamily="34" charset="0"/>
              </a:rPr>
              <a:t>Find the </a:t>
            </a:r>
            <a:r>
              <a:rPr lang="en-AU" b="0" i="0" u="sng" dirty="0">
                <a:effectLst/>
                <a:latin typeface="Lato" panose="020F0502020204030203" pitchFamily="34" charset="0"/>
              </a:rPr>
              <a:t>constant of variation (k) </a:t>
            </a:r>
            <a:r>
              <a:rPr lang="en-AU" dirty="0">
                <a:latin typeface="Lato" panose="020F0502020204030203" pitchFamily="34" charset="0"/>
              </a:rPr>
              <a:t>and write an equation to represent this relationship.</a:t>
            </a:r>
            <a:endParaRPr lang="en-AU" b="0" i="0" u="sng" dirty="0">
              <a:effectLst/>
              <a:latin typeface="Lato" panose="020F0502020204030203" pitchFamily="34" charset="0"/>
            </a:endParaRPr>
          </a:p>
          <a:p>
            <a:pPr algn="l">
              <a:spcAft>
                <a:spcPts val="750"/>
              </a:spcAft>
            </a:pPr>
            <a:endParaRPr lang="en-AU" b="0" i="0" u="sng" dirty="0">
              <a:effectLst/>
              <a:latin typeface="Lato" panose="020F0502020204030203" pitchFamily="34" charset="0"/>
            </a:endParaRPr>
          </a:p>
          <a:p>
            <a:endParaRPr lang="en-AU" dirty="0">
              <a:latin typeface="+mn-lt"/>
            </a:endParaRPr>
          </a:p>
        </p:txBody>
      </p: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73D7C4EA-FED2-F4C2-DB53-F4CDC413B68E}"/>
                  </a:ext>
                </a:extLst>
              </p:cNvPr>
              <p:cNvSpPr/>
              <p:nvPr/>
            </p:nvSpPr>
            <p:spPr>
              <a:xfrm>
                <a:off x="467833" y="3241522"/>
                <a:ext cx="2951830" cy="1425936"/>
              </a:xfrm>
              <a:prstGeom prst="wedgeRoundRectCallout">
                <a:avLst>
                  <a:gd name="adj1" fmla="val 104542"/>
                  <a:gd name="adj2" fmla="val -290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are the independent and dependent variables? Where do they go in the equation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r>
                      <a:rPr lang="en-AU" sz="1800" i="1">
                        <a:latin typeface="Cambria Math" panose="02040503050406030204" pitchFamily="18" charset="0"/>
                      </a:rPr>
                      <m:t>𝑘𝑥</m:t>
                    </m:r>
                  </m:oMath>
                </a14:m>
                <a:r>
                  <a:rPr lang="en-AU" sz="1800" dirty="0"/>
                  <a:t>?</a:t>
                </a:r>
              </a:p>
            </p:txBody>
          </p:sp>
        </mc:Choice>
        <mc:Fallback xmlns="">
          <p:sp>
            <p:nvSpPr>
              <p:cNvPr id="8" name="Speech Bubble: Rectangle with Corners Rounded 7">
                <a:extLst>
                  <a:ext uri="{FF2B5EF4-FFF2-40B4-BE49-F238E27FC236}">
                    <a16:creationId xmlns:a16="http://schemas.microsoft.com/office/drawing/2014/main" id="{73D7C4EA-FED2-F4C2-DB53-F4CDC413B68E}"/>
                  </a:ext>
                </a:extLst>
              </p:cNvPr>
              <p:cNvSpPr>
                <a:spLocks noRot="1" noChangeAspect="1" noMove="1" noResize="1" noEditPoints="1" noAdjustHandles="1" noChangeArrowheads="1" noChangeShapeType="1" noTextEdit="1"/>
              </p:cNvSpPr>
              <p:nvPr/>
            </p:nvSpPr>
            <p:spPr>
              <a:xfrm>
                <a:off x="467833" y="3241522"/>
                <a:ext cx="2951830" cy="1425936"/>
              </a:xfrm>
              <a:prstGeom prst="wedgeRoundRectCallout">
                <a:avLst>
                  <a:gd name="adj1" fmla="val 104542"/>
                  <a:gd name="adj2" fmla="val -29097"/>
                  <a:gd name="adj3" fmla="val 16667"/>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395E6CD4-97D9-4939-EFCD-369B9E0E64C7}"/>
                  </a:ext>
                </a:extLst>
              </p:cNvPr>
              <p:cNvSpPr/>
              <p:nvPr/>
            </p:nvSpPr>
            <p:spPr>
              <a:xfrm>
                <a:off x="7028295" y="3525247"/>
                <a:ext cx="2356429" cy="1142211"/>
              </a:xfrm>
              <a:prstGeom prst="wedgeRoundRectCallout">
                <a:avLst>
                  <a:gd name="adj1" fmla="val -59992"/>
                  <a:gd name="adj2" fmla="val -450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 you find the value for </a:t>
                </a:r>
                <a14:m>
                  <m:oMath xmlns:m="http://schemas.openxmlformats.org/officeDocument/2006/math">
                    <m:r>
                      <a:rPr lang="en-AU" sz="1800" b="0" i="1" smtClean="0">
                        <a:latin typeface="Cambria Math" panose="02040503050406030204" pitchFamily="18" charset="0"/>
                      </a:rPr>
                      <m:t>𝑘</m:t>
                    </m:r>
                  </m:oMath>
                </a14:m>
                <a:r>
                  <a:rPr lang="en-AU" sz="1800" dirty="0"/>
                  <a:t> to write the equation?</a:t>
                </a:r>
              </a:p>
            </p:txBody>
          </p:sp>
        </mc:Choice>
        <mc:Fallback xmlns="">
          <p:sp>
            <p:nvSpPr>
              <p:cNvPr id="9" name="Speech Bubble: Rectangle with Corners Rounded 8">
                <a:extLst>
                  <a:ext uri="{FF2B5EF4-FFF2-40B4-BE49-F238E27FC236}">
                    <a16:creationId xmlns:a16="http://schemas.microsoft.com/office/drawing/2014/main" id="{395E6CD4-97D9-4939-EFCD-369B9E0E64C7}"/>
                  </a:ext>
                </a:extLst>
              </p:cNvPr>
              <p:cNvSpPr>
                <a:spLocks noRot="1" noChangeAspect="1" noMove="1" noResize="1" noEditPoints="1" noAdjustHandles="1" noChangeArrowheads="1" noChangeShapeType="1" noTextEdit="1"/>
              </p:cNvSpPr>
              <p:nvPr/>
            </p:nvSpPr>
            <p:spPr>
              <a:xfrm>
                <a:off x="7028295" y="3525247"/>
                <a:ext cx="2356429" cy="1142211"/>
              </a:xfrm>
              <a:prstGeom prst="wedgeRoundRectCallout">
                <a:avLst>
                  <a:gd name="adj1" fmla="val -59992"/>
                  <a:gd name="adj2" fmla="val -45072"/>
                  <a:gd name="adj3" fmla="val 16667"/>
                </a:avLst>
              </a:prstGeom>
              <a:blipFill>
                <a:blip r:embed="rId6"/>
                <a:stretch>
                  <a:fillRect r="-13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396C15-3A63-C1A3-77E9-09412187E921}"/>
                  </a:ext>
                </a:extLst>
              </p:cNvPr>
              <p:cNvSpPr txBox="1"/>
              <p:nvPr/>
            </p:nvSpPr>
            <p:spPr>
              <a:xfrm>
                <a:off x="2413804" y="3310630"/>
                <a:ext cx="6802734" cy="3185327"/>
              </a:xfrm>
              <a:prstGeom prst="rect">
                <a:avLst/>
              </a:prstGeom>
              <a:noFill/>
              <a:ln>
                <a:no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92D050"/>
                          </a:solidFill>
                          <a:latin typeface="Cambria Math" panose="02040503050406030204" pitchFamily="18" charset="0"/>
                        </a:rPr>
                        <m:t>𝑑</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𝑘</m:t>
                      </m:r>
                      <m:r>
                        <a:rPr lang="en-AU" sz="1800" b="0" i="1" smtClean="0">
                          <a:solidFill>
                            <a:srgbClr val="FF0000"/>
                          </a:solidFill>
                          <a:latin typeface="Cambria Math" panose="02040503050406030204" pitchFamily="18" charset="0"/>
                        </a:rPr>
                        <m:t>𝑡</m:t>
                      </m:r>
                    </m:oMath>
                    <m:oMath xmlns:m="http://schemas.openxmlformats.org/officeDocument/2006/math">
                      <m:r>
                        <a:rPr lang="en-AU" sz="1800" b="0" i="1" smtClean="0">
                          <a:solidFill>
                            <a:srgbClr val="00ACC2"/>
                          </a:solidFill>
                          <a:latin typeface="Cambria Math" panose="02040503050406030204" pitchFamily="18" charset="0"/>
                        </a:rPr>
                        <m:t>180</m:t>
                      </m:r>
                      <m:r>
                        <m:rPr>
                          <m:aln/>
                        </m:rPr>
                        <a:rPr lang="en-AU" sz="1800" b="0" i="1" smtClean="0">
                          <a:solidFill>
                            <a:srgbClr val="00ACC2"/>
                          </a:solidFill>
                          <a:latin typeface="Cambria Math" panose="02040503050406030204" pitchFamily="18" charset="0"/>
                        </a:rPr>
                        <m:t>=</m:t>
                      </m:r>
                      <m:r>
                        <a:rPr lang="en-AU" sz="1800" b="0" i="1" smtClean="0">
                          <a:solidFill>
                            <a:schemeClr val="tx1"/>
                          </a:solidFill>
                          <a:latin typeface="Cambria Math" panose="02040503050406030204" pitchFamily="18" charset="0"/>
                        </a:rPr>
                        <m:t>𝑘</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rgbClr val="00ACC2"/>
                          </a:solidFill>
                          <a:latin typeface="Cambria Math" panose="02040503050406030204" pitchFamily="18" charset="0"/>
                        </a:rPr>
                        <m:t>3</m:t>
                      </m:r>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180</m:t>
                          </m:r>
                        </m:num>
                        <m:den>
                          <m:r>
                            <a:rPr lang="en-AU" sz="1800" b="0" i="1" smtClean="0">
                              <a:latin typeface="Cambria Math" panose="02040503050406030204" pitchFamily="18" charset="0"/>
                            </a:rPr>
                            <m:t>3</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𝑘</m:t>
                      </m:r>
                    </m:oMath>
                    <m:oMath xmlns:m="http://schemas.openxmlformats.org/officeDocument/2006/math">
                      <m:r>
                        <a:rPr lang="en-AU" sz="1800" b="0" i="1" smtClean="0">
                          <a:latin typeface="Cambria Math" panose="02040503050406030204" pitchFamily="18" charset="0"/>
                        </a:rPr>
                        <m:t>𝑘</m:t>
                      </m:r>
                      <m:r>
                        <m:rPr>
                          <m:aln/>
                        </m:rPr>
                        <a:rPr lang="en-AU" sz="1800" b="0" i="1" smtClean="0">
                          <a:latin typeface="Cambria Math" panose="02040503050406030204" pitchFamily="18" charset="0"/>
                        </a:rPr>
                        <m:t>=</m:t>
                      </m:r>
                      <m:r>
                        <a:rPr lang="en-AU" sz="1800" b="0" i="1" smtClean="0">
                          <a:latin typeface="Cambria Math" panose="02040503050406030204" pitchFamily="18" charset="0"/>
                        </a:rPr>
                        <m:t>60</m:t>
                      </m:r>
                    </m:oMath>
                  </m:oMathPara>
                </a14:m>
                <a:endParaRPr lang="en-AU" sz="1800" dirty="0"/>
              </a:p>
              <a:p>
                <a:pPr algn="l"/>
                <a:endParaRPr lang="en-AU" sz="1800" dirty="0"/>
              </a:p>
              <a:p>
                <a:pPr algn="l"/>
                <a:endParaRPr lang="en-AU" sz="1800" dirty="0"/>
              </a:p>
              <a:p>
                <a:pPr algn="l"/>
                <a:r>
                  <a:rPr lang="en-AU" sz="1800" dirty="0"/>
                  <a:t>Therefore, the constant of variation (</a:t>
                </a:r>
                <a14:m>
                  <m:oMath xmlns:m="http://schemas.openxmlformats.org/officeDocument/2006/math">
                    <m:r>
                      <a:rPr lang="en-AU" sz="1800" i="1" dirty="0" smtClean="0">
                        <a:latin typeface="Cambria Math" panose="02040503050406030204" pitchFamily="18" charset="0"/>
                      </a:rPr>
                      <m:t>𝑘</m:t>
                    </m:r>
                  </m:oMath>
                </a14:m>
                <a:r>
                  <a:rPr lang="en-AU" sz="1800" dirty="0"/>
                  <a:t>) is 60. Hence the car is travelling at a constant speed of 60 km/h. </a:t>
                </a:r>
              </a:p>
              <a:p>
                <a:pPr algn="l"/>
                <a:endParaRPr lang="en-AU" sz="1800" dirty="0"/>
              </a:p>
              <a:p>
                <a:pPr algn="l"/>
                <a:r>
                  <a:rPr lang="en-AU" sz="1800" dirty="0"/>
                  <a:t>The equation to represent this relationship would be </a:t>
                </a:r>
                <a14:m>
                  <m:oMath xmlns:m="http://schemas.openxmlformats.org/officeDocument/2006/math">
                    <m:r>
                      <a:rPr lang="en-AU" sz="1800" b="0" i="1" smtClean="0">
                        <a:latin typeface="Cambria Math" panose="02040503050406030204" pitchFamily="18" charset="0"/>
                      </a:rPr>
                      <m:t>𝑑</m:t>
                    </m:r>
                    <m:r>
                      <a:rPr lang="en-AU" sz="1800" b="0" i="1" smtClean="0">
                        <a:latin typeface="Cambria Math" panose="02040503050406030204" pitchFamily="18" charset="0"/>
                      </a:rPr>
                      <m:t>=60</m:t>
                    </m:r>
                    <m:r>
                      <a:rPr lang="en-AU" sz="1800" b="0" i="1" smtClean="0">
                        <a:latin typeface="Cambria Math" panose="02040503050406030204" pitchFamily="18" charset="0"/>
                      </a:rPr>
                      <m:t>𝑡</m:t>
                    </m:r>
                  </m:oMath>
                </a14:m>
                <a:r>
                  <a:rPr lang="en-AU" sz="1800" dirty="0"/>
                  <a:t>.</a:t>
                </a:r>
              </a:p>
            </p:txBody>
          </p:sp>
        </mc:Choice>
        <mc:Fallback xmlns="">
          <p:sp>
            <p:nvSpPr>
              <p:cNvPr id="11" name="TextBox 10">
                <a:extLst>
                  <a:ext uri="{FF2B5EF4-FFF2-40B4-BE49-F238E27FC236}">
                    <a16:creationId xmlns:a16="http://schemas.microsoft.com/office/drawing/2014/main" id="{5D396C15-3A63-C1A3-77E9-09412187E921}"/>
                  </a:ext>
                </a:extLst>
              </p:cNvPr>
              <p:cNvSpPr txBox="1">
                <a:spLocks noRot="1" noChangeAspect="1" noMove="1" noResize="1" noEditPoints="1" noAdjustHandles="1" noChangeArrowheads="1" noChangeShapeType="1" noTextEdit="1"/>
              </p:cNvSpPr>
              <p:nvPr/>
            </p:nvSpPr>
            <p:spPr>
              <a:xfrm>
                <a:off x="2413804" y="3310630"/>
                <a:ext cx="6802734" cy="3185327"/>
              </a:xfrm>
              <a:prstGeom prst="rect">
                <a:avLst/>
              </a:prstGeom>
              <a:blipFill>
                <a:blip r:embed="rId4"/>
                <a:stretch>
                  <a:fillRect l="-2052"/>
                </a:stretch>
              </a:blipFill>
              <a:ln>
                <a:no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A1EB1B1-3E72-7B20-180C-43289B3BF3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66390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0BFC-D02C-9440-F840-3B56F7D796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7E6894C9-B618-56AA-C214-09E3C05C1E48}"/>
                  </a:ext>
                </a:extLst>
              </p:cNvPr>
              <p:cNvSpPr>
                <a:spLocks noGrp="1"/>
              </p:cNvSpPr>
              <p:nvPr>
                <p:ph type="title"/>
              </p:nvPr>
            </p:nvSpPr>
            <p:spPr/>
            <p:txBody>
              <a:bodyPr/>
              <a:lstStyle/>
              <a:p>
                <a:r>
                  <a:rPr lang="en-AU" dirty="0">
                    <a:latin typeface="+mj-lt"/>
                  </a:rPr>
                  <a:t>Using </a:t>
                </a:r>
                <a14:m>
                  <m:oMath xmlns:m="http://schemas.openxmlformats.org/officeDocument/2006/math">
                    <m:r>
                      <a:rPr lang="en-AU" i="1" dirty="0" smtClean="0">
                        <a:latin typeface="Cambria Math" panose="02040503050406030204" pitchFamily="18" charset="0"/>
                      </a:rPr>
                      <m:t>𝑘</m:t>
                    </m:r>
                  </m:oMath>
                </a14:m>
                <a:r>
                  <a:rPr lang="en-AU" dirty="0">
                    <a:latin typeface="+mj-lt"/>
                  </a:rPr>
                  <a:t> (1)</a:t>
                </a:r>
              </a:p>
            </p:txBody>
          </p:sp>
        </mc:Choice>
        <mc:Fallback xmlns="">
          <p:sp>
            <p:nvSpPr>
              <p:cNvPr id="4" name="Title 3">
                <a:extLst>
                  <a:ext uri="{FF2B5EF4-FFF2-40B4-BE49-F238E27FC236}">
                    <a16:creationId xmlns:a16="http://schemas.microsoft.com/office/drawing/2014/main" id="{7E6894C9-B618-56AA-C214-09E3C05C1E48}"/>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13" name="Text Placeholder 12">
            <a:extLst>
              <a:ext uri="{FF2B5EF4-FFF2-40B4-BE49-F238E27FC236}">
                <a16:creationId xmlns:a16="http://schemas.microsoft.com/office/drawing/2014/main" id="{A21610B1-8DE1-D8F3-2570-66146E118E62}"/>
              </a:ext>
            </a:extLst>
          </p:cNvPr>
          <p:cNvSpPr>
            <a:spLocks noGrp="1"/>
          </p:cNvSpPr>
          <p:nvPr>
            <p:ph type="body" sz="quarter" idx="18"/>
          </p:nvPr>
        </p:nvSpPr>
        <p:spPr>
          <a:xfrm>
            <a:off x="360000" y="982520"/>
            <a:ext cx="11483998" cy="356423"/>
          </a:xfrm>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3D320AE-73A8-57AF-0C4F-FF4F03C0A831}"/>
                  </a:ext>
                </a:extLst>
              </p:cNvPr>
              <p:cNvSpPr>
                <a:spLocks noGrp="1"/>
              </p:cNvSpPr>
              <p:nvPr>
                <p:ph type="body" sz="quarter" idx="17"/>
              </p:nvPr>
            </p:nvSpPr>
            <p:spPr>
              <a:xfrm>
                <a:off x="360000" y="1356943"/>
                <a:ext cx="11484000" cy="1578048"/>
              </a:xfrm>
            </p:spPr>
            <p:txBody>
              <a:bodyPr/>
              <a:lstStyle/>
              <a:p>
                <a:pPr algn="l">
                  <a:spcAft>
                    <a:spcPts val="750"/>
                  </a:spcAft>
                  <a:buNone/>
                </a:pPr>
                <a:r>
                  <a:rPr lang="en-AU" b="0" i="0" dirty="0">
                    <a:effectLst/>
                    <a:latin typeface="Lato" panose="020F0502020204030203" pitchFamily="34" charset="0"/>
                  </a:rPr>
                  <a:t>The wage </a:t>
                </a:r>
                <a14:m>
                  <m:oMath xmlns:m="http://schemas.openxmlformats.org/officeDocument/2006/math">
                    <m:d>
                      <m:dPr>
                        <m:ctrlPr>
                          <a:rPr lang="en-AU" b="0" i="1" smtClean="0">
                            <a:effectLst/>
                            <a:latin typeface="Cambria Math" panose="02040503050406030204" pitchFamily="18" charset="0"/>
                          </a:rPr>
                        </m:ctrlPr>
                      </m:dPr>
                      <m:e>
                        <m:r>
                          <a:rPr lang="en-AU" b="0" i="1" smtClean="0">
                            <a:effectLst/>
                            <a:latin typeface="Cambria Math" panose="02040503050406030204" pitchFamily="18" charset="0"/>
                          </a:rPr>
                          <m:t>𝑤</m:t>
                        </m:r>
                      </m:e>
                    </m:d>
                    <m:r>
                      <a:rPr lang="en-AU" b="0" i="1" smtClean="0">
                        <a:effectLst/>
                        <a:latin typeface="Cambria Math" panose="02040503050406030204" pitchFamily="18" charset="0"/>
                      </a:rPr>
                      <m:t> </m:t>
                    </m:r>
                  </m:oMath>
                </a14:m>
                <a:r>
                  <a:rPr lang="en-AU" b="0" i="0" dirty="0">
                    <a:effectLst/>
                    <a:latin typeface="Lato" panose="020F0502020204030203" pitchFamily="34" charset="0"/>
                  </a:rPr>
                  <a:t>of an employee varies directly with the number of hours </a:t>
                </a:r>
                <a14:m>
                  <m:oMath xmlns:m="http://schemas.openxmlformats.org/officeDocument/2006/math">
                    <m:r>
                      <a:rPr lang="en-AU" b="0" i="1" smtClean="0">
                        <a:effectLst/>
                        <a:latin typeface="Cambria Math" panose="02040503050406030204" pitchFamily="18" charset="0"/>
                      </a:rPr>
                      <m:t>(</m:t>
                    </m:r>
                    <m:r>
                      <a:rPr lang="en-AU" b="0" i="1" smtClean="0">
                        <a:effectLst/>
                        <a:latin typeface="Cambria Math" panose="02040503050406030204" pitchFamily="18" charset="0"/>
                      </a:rPr>
                      <m:t>h</m:t>
                    </m:r>
                    <m:r>
                      <a:rPr lang="en-AU" b="0" i="1" smtClean="0">
                        <a:effectLst/>
                        <a:latin typeface="Cambria Math" panose="02040503050406030204" pitchFamily="18" charset="0"/>
                      </a:rPr>
                      <m:t>)</m:t>
                    </m:r>
                  </m:oMath>
                </a14:m>
                <a:r>
                  <a:rPr lang="en-AU" b="0" i="0" dirty="0">
                    <a:effectLst/>
                    <a:latin typeface="Lato" panose="020F0502020204030203" pitchFamily="34" charset="0"/>
                  </a:rPr>
                  <a:t> worked. An employee earns $480 for 8 hours work. By finding the constant of variation (</a:t>
                </a:r>
                <a14:m>
                  <m:oMath xmlns:m="http://schemas.openxmlformats.org/officeDocument/2006/math">
                    <m:r>
                      <a:rPr lang="en-AU" b="0" i="1" dirty="0" smtClean="0">
                        <a:effectLst/>
                        <a:latin typeface="Cambria Math" panose="02040503050406030204" pitchFamily="18" charset="0"/>
                      </a:rPr>
                      <m:t>𝑘</m:t>
                    </m:r>
                  </m:oMath>
                </a14:m>
                <a:r>
                  <a:rPr lang="en-AU" b="0" i="0" dirty="0">
                    <a:effectLst/>
                    <a:latin typeface="Lato" panose="020F0502020204030203" pitchFamily="34" charset="0"/>
                  </a:rPr>
                  <a:t>), find how much an employee would </a:t>
                </a:r>
                <a:r>
                  <a:rPr lang="en-AU" dirty="0">
                    <a:latin typeface="Lato" panose="020F0502020204030203" pitchFamily="34" charset="0"/>
                  </a:rPr>
                  <a:t>earn</a:t>
                </a:r>
                <a:r>
                  <a:rPr lang="en-AU" b="0" i="0" dirty="0">
                    <a:effectLst/>
                    <a:latin typeface="Lato" panose="020F0502020204030203" pitchFamily="34" charset="0"/>
                  </a:rPr>
                  <a:t> if they worked 42 hours?</a:t>
                </a:r>
                <a:endParaRPr lang="en-AU" b="0" i="0" u="sng" dirty="0">
                  <a:effectLst/>
                  <a:latin typeface="Lato" panose="020F0502020204030203" pitchFamily="34" charset="0"/>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13D320AE-73A8-57AF-0C4F-FF4F03C0A831}"/>
                  </a:ext>
                </a:extLst>
              </p:cNvPr>
              <p:cNvSpPr>
                <a:spLocks noGrp="1" noRot="1" noChangeAspect="1" noMove="1" noResize="1" noEditPoints="1" noAdjustHandles="1" noChangeArrowheads="1" noChangeShapeType="1" noTextEdit="1"/>
              </p:cNvSpPr>
              <p:nvPr>
                <p:ph type="body" sz="quarter" idx="17"/>
              </p:nvPr>
            </p:nvSpPr>
            <p:spPr>
              <a:xfrm>
                <a:off x="360000" y="1356943"/>
                <a:ext cx="11484000" cy="1578048"/>
              </a:xfrm>
              <a:blipFill>
                <a:blip r:embed="rId4"/>
                <a:stretch>
                  <a:fillRect l="-1327" r="-14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 Placeholder 11">
                <a:extLst>
                  <a:ext uri="{FF2B5EF4-FFF2-40B4-BE49-F238E27FC236}">
                    <a16:creationId xmlns:a16="http://schemas.microsoft.com/office/drawing/2014/main" id="{F5DAA098-F438-0A3A-B419-41CD8F26C3A3}"/>
                  </a:ext>
                </a:extLst>
              </p:cNvPr>
              <p:cNvSpPr txBox="1">
                <a:spLocks/>
              </p:cNvSpPr>
              <p:nvPr/>
            </p:nvSpPr>
            <p:spPr>
              <a:xfrm>
                <a:off x="1331507" y="3132398"/>
                <a:ext cx="3447727" cy="3769592"/>
              </a:xfrm>
              <a:prstGeom prst="rect">
                <a:avLst/>
              </a:prstGeom>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750"/>
                  </a:spcAft>
                </a:pPr>
                <a:r>
                  <a:rPr lang="en-AU" b="0" u="sng" dirty="0"/>
                  <a:t>Finding the value of </a:t>
                </a:r>
                <a14:m>
                  <m:oMath xmlns:m="http://schemas.openxmlformats.org/officeDocument/2006/math">
                    <m:r>
                      <a:rPr lang="en-AU" b="0" i="1" u="sng" dirty="0" smtClean="0">
                        <a:latin typeface="Cambria Math" panose="02040503050406030204" pitchFamily="18" charset="0"/>
                      </a:rPr>
                      <m:t>𝑘</m:t>
                    </m:r>
                  </m:oMath>
                </a14:m>
                <a:endParaRPr lang="en-AU" b="0" u="sng" dirty="0"/>
              </a:p>
              <a:p>
                <a:pPr>
                  <a:spcAft>
                    <a:spcPts val="75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𝑤</m:t>
                      </m:r>
                      <m:r>
                        <m:rPr>
                          <m:aln/>
                        </m:rPr>
                        <a:rPr lang="en-AU" b="0" i="1" smtClean="0">
                          <a:latin typeface="Cambria Math" panose="02040503050406030204" pitchFamily="18" charset="0"/>
                        </a:rPr>
                        <m:t>=</m:t>
                      </m:r>
                      <m:r>
                        <a:rPr lang="en-AU" b="0" i="1" smtClean="0">
                          <a:latin typeface="Cambria Math" panose="02040503050406030204" pitchFamily="18" charset="0"/>
                        </a:rPr>
                        <m:t>𝑘h</m:t>
                      </m:r>
                    </m:oMath>
                    <m:oMath xmlns:m="http://schemas.openxmlformats.org/officeDocument/2006/math">
                      <m:r>
                        <a:rPr lang="en-AU" b="0" i="1" smtClean="0">
                          <a:latin typeface="Cambria Math" panose="02040503050406030204" pitchFamily="18" charset="0"/>
                        </a:rPr>
                        <m:t>480</m:t>
                      </m:r>
                      <m:r>
                        <m:rPr>
                          <m:aln/>
                        </m:rP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×8</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480</m:t>
                          </m:r>
                        </m:num>
                        <m:den>
                          <m:r>
                            <a:rPr lang="en-AU" b="0" i="1" smtClean="0">
                              <a:latin typeface="Cambria Math" panose="02040503050406030204" pitchFamily="18" charset="0"/>
                            </a:rPr>
                            <m:t>8</m:t>
                          </m:r>
                        </m:den>
                      </m:f>
                      <m:r>
                        <m:rPr>
                          <m:aln/>
                        </m:rPr>
                        <a:rPr lang="en-AU" b="0" i="1" smtClean="0">
                          <a:latin typeface="Cambria Math" panose="02040503050406030204" pitchFamily="18" charset="0"/>
                        </a:rPr>
                        <m:t>=</m:t>
                      </m:r>
                      <m:r>
                        <a:rPr lang="en-AU" b="0" i="1" smtClean="0">
                          <a:latin typeface="Cambria Math" panose="02040503050406030204" pitchFamily="18" charset="0"/>
                        </a:rPr>
                        <m:t>𝑘</m:t>
                      </m:r>
                    </m:oMath>
                    <m:oMath xmlns:m="http://schemas.openxmlformats.org/officeDocument/2006/math">
                      <m:r>
                        <a:rPr lang="en-AU" b="0" i="1" smtClean="0">
                          <a:latin typeface="Cambria Math" panose="02040503050406030204" pitchFamily="18" charset="0"/>
                        </a:rPr>
                        <m:t>𝑘</m:t>
                      </m:r>
                      <m:r>
                        <m:rPr>
                          <m:aln/>
                        </m:rPr>
                        <a:rPr lang="en-AU" b="0" i="1" smtClean="0">
                          <a:latin typeface="Cambria Math" panose="02040503050406030204" pitchFamily="18" charset="0"/>
                        </a:rPr>
                        <m:t>=</m:t>
                      </m:r>
                      <m:r>
                        <a:rPr lang="en-AU" b="0" i="1" smtClean="0">
                          <a:latin typeface="Cambria Math" panose="02040503050406030204" pitchFamily="18" charset="0"/>
                        </a:rPr>
                        <m:t>60</m:t>
                      </m:r>
                    </m:oMath>
                  </m:oMathPara>
                </a14:m>
                <a:endParaRPr lang="en-AU" dirty="0">
                  <a:latin typeface="Lato" panose="020F0502020204030203" pitchFamily="34" charset="0"/>
                </a:endParaRPr>
              </a:p>
              <a:p>
                <a:pPr>
                  <a:spcAft>
                    <a:spcPts val="750"/>
                  </a:spcAft>
                </a:pPr>
                <a:br>
                  <a:rPr lang="en-AU" dirty="0">
                    <a:latin typeface="Lato" panose="020F0502020204030203" pitchFamily="34" charset="0"/>
                  </a:rPr>
                </a:br>
                <a:endParaRPr lang="en-AU" dirty="0">
                  <a:latin typeface="Lato" panose="020F0502020204030203" pitchFamily="34" charset="0"/>
                </a:endParaRPr>
              </a:p>
            </p:txBody>
          </p:sp>
        </mc:Choice>
        <mc:Fallback xmlns="">
          <p:sp>
            <p:nvSpPr>
              <p:cNvPr id="10" name="Text Placeholder 11">
                <a:extLst>
                  <a:ext uri="{FF2B5EF4-FFF2-40B4-BE49-F238E27FC236}">
                    <a16:creationId xmlns:a16="http://schemas.microsoft.com/office/drawing/2014/main" id="{F5DAA098-F438-0A3A-B419-41CD8F26C3A3}"/>
                  </a:ext>
                </a:extLst>
              </p:cNvPr>
              <p:cNvSpPr txBox="1">
                <a:spLocks noRot="1" noChangeAspect="1" noMove="1" noResize="1" noEditPoints="1" noAdjustHandles="1" noChangeArrowheads="1" noChangeShapeType="1" noTextEdit="1"/>
              </p:cNvSpPr>
              <p:nvPr/>
            </p:nvSpPr>
            <p:spPr>
              <a:xfrm>
                <a:off x="1331507" y="3132398"/>
                <a:ext cx="3447727" cy="3769592"/>
              </a:xfrm>
              <a:prstGeom prst="rect">
                <a:avLst/>
              </a:prstGeom>
              <a:blipFill>
                <a:blip r:embed="rId5"/>
                <a:stretch>
                  <a:fillRect l="-4417"/>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46270329-7406-4A24-1412-D5F7B55FA3D2}"/>
                  </a:ext>
                </a:extLst>
              </p:cNvPr>
              <p:cNvSpPr txBox="1">
                <a:spLocks/>
              </p:cNvSpPr>
              <p:nvPr/>
            </p:nvSpPr>
            <p:spPr>
              <a:xfrm>
                <a:off x="5079129" y="3132398"/>
                <a:ext cx="3447727" cy="3769592"/>
              </a:xfrm>
              <a:prstGeom prst="rect">
                <a:avLst/>
              </a:prstGeom>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750"/>
                  </a:spcAft>
                </a:pPr>
                <a:r>
                  <a:rPr lang="en-AU" u="sng" dirty="0"/>
                  <a:t>Calculating the solution</a:t>
                </a:r>
              </a:p>
              <a:p>
                <a:pPr>
                  <a:spcAft>
                    <a:spcPts val="750"/>
                  </a:spcAft>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w</m:t>
                      </m:r>
                      <m:r>
                        <a:rPr lang="en-AU" i="1">
                          <a:latin typeface="Cambria Math" panose="02040503050406030204" pitchFamily="18" charset="0"/>
                        </a:rPr>
                        <m:t>=60</m:t>
                      </m:r>
                      <m:r>
                        <a:rPr lang="en-AU" i="1">
                          <a:latin typeface="Cambria Math" panose="02040503050406030204" pitchFamily="18" charset="0"/>
                        </a:rPr>
                        <m:t>h</m:t>
                      </m:r>
                    </m:oMath>
                    <m:oMath xmlns:m="http://schemas.openxmlformats.org/officeDocument/2006/math">
                      <m:r>
                        <m:rPr>
                          <m:sty m:val="p"/>
                        </m:rPr>
                        <a:rPr lang="en-AU" i="1" dirty="0">
                          <a:latin typeface="Cambria Math" panose="02040503050406030204" pitchFamily="18" charset="0"/>
                        </a:rPr>
                        <m:t>w</m:t>
                      </m:r>
                      <m:r>
                        <a:rPr lang="en-AU" i="1">
                          <a:latin typeface="Cambria Math" panose="02040503050406030204" pitchFamily="18" charset="0"/>
                        </a:rPr>
                        <m:t>=</m:t>
                      </m:r>
                      <m:r>
                        <a:rPr lang="en-AU" b="0" i="1" smtClean="0">
                          <a:latin typeface="Cambria Math" panose="02040503050406030204" pitchFamily="18" charset="0"/>
                        </a:rPr>
                        <m:t>60×42</m:t>
                      </m:r>
                    </m:oMath>
                    <m:oMath xmlns:m="http://schemas.openxmlformats.org/officeDocument/2006/math">
                      <m:r>
                        <m:rPr>
                          <m:sty m:val="p"/>
                        </m:rPr>
                        <a:rPr lang="en-AU" i="1" dirty="0">
                          <a:latin typeface="Cambria Math" panose="02040503050406030204" pitchFamily="18" charset="0"/>
                        </a:rPr>
                        <m:t>w</m:t>
                      </m:r>
                      <m:r>
                        <a:rPr lang="en-AU" i="1">
                          <a:latin typeface="Cambria Math" panose="02040503050406030204" pitchFamily="18" charset="0"/>
                        </a:rPr>
                        <m:t>=</m:t>
                      </m:r>
                      <m:r>
                        <a:rPr lang="en-AU" b="0" i="1" smtClean="0">
                          <a:latin typeface="Cambria Math" panose="02040503050406030204" pitchFamily="18" charset="0"/>
                        </a:rPr>
                        <m:t>$2250</m:t>
                      </m:r>
                    </m:oMath>
                  </m:oMathPara>
                </a14:m>
                <a:endParaRPr lang="en-AU" dirty="0">
                  <a:latin typeface="Lato" panose="020F0502020204030203" pitchFamily="34" charset="0"/>
                </a:endParaRPr>
              </a:p>
              <a:p>
                <a:pPr>
                  <a:spcAft>
                    <a:spcPts val="750"/>
                  </a:spcAft>
                </a:pPr>
                <a:endParaRPr lang="en-AU" dirty="0">
                  <a:latin typeface="Lato" panose="020F0502020204030203" pitchFamily="34" charset="0"/>
                </a:endParaRPr>
              </a:p>
              <a:p>
                <a:pPr>
                  <a:spcAft>
                    <a:spcPts val="750"/>
                  </a:spcAft>
                </a:pPr>
                <a:r>
                  <a:rPr lang="en-AU" dirty="0">
                    <a:latin typeface="Lato" panose="020F0502020204030203" pitchFamily="34" charset="0"/>
                  </a:rPr>
                  <a:t>They would earn $2250 for 42 hours work.</a:t>
                </a:r>
              </a:p>
            </p:txBody>
          </p:sp>
        </mc:Choice>
        <mc:Fallback xmlns="">
          <p:sp>
            <p:nvSpPr>
              <p:cNvPr id="5" name="Text Placeholder 11">
                <a:extLst>
                  <a:ext uri="{FF2B5EF4-FFF2-40B4-BE49-F238E27FC236}">
                    <a16:creationId xmlns:a16="http://schemas.microsoft.com/office/drawing/2014/main" id="{46270329-7406-4A24-1412-D5F7B55FA3D2}"/>
                  </a:ext>
                </a:extLst>
              </p:cNvPr>
              <p:cNvSpPr txBox="1">
                <a:spLocks noRot="1" noChangeAspect="1" noMove="1" noResize="1" noEditPoints="1" noAdjustHandles="1" noChangeArrowheads="1" noChangeShapeType="1" noTextEdit="1"/>
              </p:cNvSpPr>
              <p:nvPr/>
            </p:nvSpPr>
            <p:spPr>
              <a:xfrm>
                <a:off x="5079129" y="3132398"/>
                <a:ext cx="3447727" cy="3769592"/>
              </a:xfrm>
              <a:prstGeom prst="rect">
                <a:avLst/>
              </a:prstGeom>
              <a:blipFill>
                <a:blip r:embed="rId6"/>
                <a:stretch>
                  <a:fillRect l="-4417" r="-5654"/>
                </a:stretch>
              </a:blipFill>
              <a:ln>
                <a:noFill/>
              </a:ln>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1E98CE39-5967-F5C5-3EA8-B17C2327F4FA}"/>
              </a:ext>
            </a:extLst>
          </p:cNvPr>
          <p:cNvSpPr/>
          <p:nvPr/>
        </p:nvSpPr>
        <p:spPr>
          <a:xfrm>
            <a:off x="273132" y="3874983"/>
            <a:ext cx="1959428" cy="1578048"/>
          </a:xfrm>
          <a:prstGeom prst="wedgeRoundRectCallout">
            <a:avLst>
              <a:gd name="adj1" fmla="val 64414"/>
              <a:gd name="adj2" fmla="val -398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words in the question tell me to set up this equation?</a:t>
            </a:r>
          </a:p>
        </p:txBody>
      </p:sp>
      <p:sp>
        <p:nvSpPr>
          <p:cNvPr id="6" name="Speech Bubble: Rectangle with Corners Rounded 5">
            <a:extLst>
              <a:ext uri="{FF2B5EF4-FFF2-40B4-BE49-F238E27FC236}">
                <a16:creationId xmlns:a16="http://schemas.microsoft.com/office/drawing/2014/main" id="{C5704722-D016-86DA-A5E6-32EE9A8295D5}"/>
              </a:ext>
            </a:extLst>
          </p:cNvPr>
          <p:cNvSpPr/>
          <p:nvPr/>
        </p:nvSpPr>
        <p:spPr>
          <a:xfrm>
            <a:off x="8526856" y="3186361"/>
            <a:ext cx="2659226" cy="1399482"/>
          </a:xfrm>
          <a:prstGeom prst="wedgeRoundRectCallout">
            <a:avLst>
              <a:gd name="adj1" fmla="val -99205"/>
              <a:gd name="adj2" fmla="val 83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 we know this is the correct equation to represent the relationship?</a:t>
            </a:r>
          </a:p>
        </p:txBody>
      </p:sp>
      <p:sp>
        <p:nvSpPr>
          <p:cNvPr id="7" name="Speech Bubble: Rectangle with Corners Rounded 6">
            <a:extLst>
              <a:ext uri="{FF2B5EF4-FFF2-40B4-BE49-F238E27FC236}">
                <a16:creationId xmlns:a16="http://schemas.microsoft.com/office/drawing/2014/main" id="{E91AB3FB-313B-E696-6FAB-9FB93BAB89AE}"/>
              </a:ext>
            </a:extLst>
          </p:cNvPr>
          <p:cNvSpPr/>
          <p:nvPr/>
        </p:nvSpPr>
        <p:spPr>
          <a:xfrm>
            <a:off x="8612106" y="4876338"/>
            <a:ext cx="2573976" cy="999142"/>
          </a:xfrm>
          <a:prstGeom prst="wedgeRoundRectCallout">
            <a:avLst>
              <a:gd name="adj1" fmla="val -93353"/>
              <a:gd name="adj2" fmla="val -882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has the 42 been substituted here?</a:t>
            </a:r>
          </a:p>
        </p:txBody>
      </p:sp>
      <p:sp>
        <p:nvSpPr>
          <p:cNvPr id="3" name="Slide Number Placeholder 2">
            <a:extLst>
              <a:ext uri="{FF2B5EF4-FFF2-40B4-BE49-F238E27FC236}">
                <a16:creationId xmlns:a16="http://schemas.microsoft.com/office/drawing/2014/main" id="{6963E167-5CE8-C0E1-817B-B41418ABFD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676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Using </a:t>
                </a:r>
                <a14:m>
                  <m:oMath xmlns:m="http://schemas.openxmlformats.org/officeDocument/2006/math">
                    <m:r>
                      <a:rPr lang="en-AU" i="1" dirty="0" smtClean="0">
                        <a:latin typeface="Cambria Math" panose="02040503050406030204" pitchFamily="18" charset="0"/>
                      </a:rPr>
                      <m:t>𝑘</m:t>
                    </m:r>
                  </m:oMath>
                </a14:m>
                <a:r>
                  <a:rPr lang="en-AU" dirty="0">
                    <a:latin typeface="+mj-lt"/>
                  </a:rPr>
                  <a:t> (2)</a:t>
                </a:r>
                <a:endParaRPr lang="en-AU" dirty="0"/>
              </a:p>
            </p:txBody>
          </p:sp>
        </mc:Choice>
        <mc:Fallback xmlns="">
          <p:sp>
            <p:nvSpPr>
              <p:cNvPr id="3" name="Title 2">
                <a:extLst>
                  <a:ext uri="{FF2B5EF4-FFF2-40B4-BE49-F238E27FC236}">
                    <a16:creationId xmlns:a16="http://schemas.microsoft.com/office/drawing/2014/main" id="{3C62A30F-6710-05FB-60E3-B80C6F844834}"/>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The cost of gold (C) varies directly with its mass (m). A </a:t>
                </a:r>
                <a14:m>
                  <m:oMath xmlns:m="http://schemas.openxmlformats.org/officeDocument/2006/math">
                    <m:r>
                      <a:rPr lang="en-AU" b="0" i="1" smtClean="0">
                        <a:latin typeface="Cambria Math" panose="02040503050406030204" pitchFamily="18" charset="0"/>
                      </a:rPr>
                      <m:t>100</m:t>
                    </m:r>
                    <m:r>
                      <a:rPr lang="en-AU" b="0" i="1" smtClean="0">
                        <a:latin typeface="Cambria Math" panose="02040503050406030204" pitchFamily="18" charset="0"/>
                      </a:rPr>
                      <m:t>𝑔</m:t>
                    </m:r>
                    <m:r>
                      <a:rPr lang="en-AU" b="0" i="1" smtClean="0">
                        <a:latin typeface="Cambria Math" panose="02040503050406030204" pitchFamily="18" charset="0"/>
                      </a:rPr>
                      <m:t> </m:t>
                    </m:r>
                  </m:oMath>
                </a14:m>
                <a:r>
                  <a:rPr lang="en-AU" dirty="0"/>
                  <a:t>bar of gold cost </a:t>
                </a:r>
                <a14:m>
                  <m:oMath xmlns:m="http://schemas.openxmlformats.org/officeDocument/2006/math">
                    <m:r>
                      <a:rPr lang="en-AU" b="0" i="1" smtClean="0">
                        <a:latin typeface="Cambria Math" panose="02040503050406030204" pitchFamily="18" charset="0"/>
                      </a:rPr>
                      <m:t>$9500</m:t>
                    </m:r>
                  </m:oMath>
                </a14:m>
                <a:r>
                  <a:rPr lang="en-AU" dirty="0"/>
                  <a:t>. How much would a </a:t>
                </a:r>
                <a14:m>
                  <m:oMath xmlns:m="http://schemas.openxmlformats.org/officeDocument/2006/math">
                    <m:r>
                      <a:rPr lang="en-AU" b="0" i="1" smtClean="0">
                        <a:latin typeface="Cambria Math" panose="02040503050406030204" pitchFamily="18" charset="0"/>
                      </a:rPr>
                      <m:t>375</m:t>
                    </m:r>
                    <m:r>
                      <a:rPr lang="en-AU" b="0" i="1" smtClean="0">
                        <a:latin typeface="Cambria Math" panose="02040503050406030204" pitchFamily="18" charset="0"/>
                      </a:rPr>
                      <m:t>𝑔</m:t>
                    </m:r>
                  </m:oMath>
                </a14:m>
                <a:r>
                  <a:rPr lang="en-AU" dirty="0"/>
                  <a:t> bar of gold cost?</a:t>
                </a:r>
              </a:p>
              <a:p>
                <a:endParaRPr lang="en-AU" dirty="0"/>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11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933E04A4-61AD-896E-28F3-122543D9CC0D}"/>
                  </a:ext>
                </a:extLst>
              </p:cNvPr>
              <p:cNvSpPr txBox="1">
                <a:spLocks/>
              </p:cNvSpPr>
              <p:nvPr/>
            </p:nvSpPr>
            <p:spPr>
              <a:xfrm>
                <a:off x="1941068" y="3101225"/>
                <a:ext cx="3447727" cy="3769592"/>
              </a:xfrm>
              <a:prstGeom prst="rect">
                <a:avLst/>
              </a:prstGeom>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750"/>
                  </a:spcAft>
                </a:pPr>
                <a:r>
                  <a:rPr lang="en-AU" b="0" u="sng" dirty="0"/>
                  <a:t>Finding the value of k</a:t>
                </a:r>
              </a:p>
              <a:p>
                <a:pPr>
                  <a:spcAft>
                    <a:spcPts val="75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𝐶</m:t>
                      </m:r>
                      <m:r>
                        <m:rPr>
                          <m:aln/>
                        </m:rPr>
                        <a:rPr lang="en-AU" b="0" i="1" smtClean="0">
                          <a:latin typeface="Cambria Math" panose="02040503050406030204" pitchFamily="18" charset="0"/>
                        </a:rPr>
                        <m:t>=</m:t>
                      </m:r>
                      <m:r>
                        <a:rPr lang="en-AU" b="0" i="1" smtClean="0">
                          <a:latin typeface="Cambria Math" panose="02040503050406030204" pitchFamily="18" charset="0"/>
                        </a:rPr>
                        <m:t>𝑘𝑚</m:t>
                      </m:r>
                    </m:oMath>
                    <m:oMath xmlns:m="http://schemas.openxmlformats.org/officeDocument/2006/math">
                      <m:r>
                        <a:rPr lang="en-AU" i="1">
                          <a:latin typeface="Cambria Math" panose="02040503050406030204" pitchFamily="18" charset="0"/>
                        </a:rPr>
                        <m:t>9</m:t>
                      </m:r>
                      <m:r>
                        <a:rPr lang="en-AU" b="0" i="1" smtClean="0">
                          <a:latin typeface="Cambria Math" panose="02040503050406030204" pitchFamily="18" charset="0"/>
                        </a:rPr>
                        <m:t>500</m:t>
                      </m:r>
                      <m:r>
                        <m:rPr>
                          <m:aln/>
                        </m:rP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×100</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9500</m:t>
                          </m:r>
                        </m:num>
                        <m:den>
                          <m:r>
                            <a:rPr lang="en-AU" b="0" i="1" smtClean="0">
                              <a:latin typeface="Cambria Math" panose="02040503050406030204" pitchFamily="18" charset="0"/>
                            </a:rPr>
                            <m:t>100</m:t>
                          </m:r>
                        </m:den>
                      </m:f>
                      <m:r>
                        <m:rPr>
                          <m:aln/>
                        </m:rPr>
                        <a:rPr lang="en-AU" b="0" i="1" smtClean="0">
                          <a:latin typeface="Cambria Math" panose="02040503050406030204" pitchFamily="18" charset="0"/>
                        </a:rPr>
                        <m:t>=</m:t>
                      </m:r>
                      <m:r>
                        <a:rPr lang="en-AU" b="0" i="1" smtClean="0">
                          <a:latin typeface="Cambria Math" panose="02040503050406030204" pitchFamily="18" charset="0"/>
                        </a:rPr>
                        <m:t>𝑘</m:t>
                      </m:r>
                    </m:oMath>
                    <m:oMath xmlns:m="http://schemas.openxmlformats.org/officeDocument/2006/math">
                      <m:r>
                        <a:rPr lang="en-AU" b="0" i="1" smtClean="0">
                          <a:latin typeface="Cambria Math" panose="02040503050406030204" pitchFamily="18" charset="0"/>
                        </a:rPr>
                        <m:t>𝑘</m:t>
                      </m:r>
                      <m:r>
                        <m:rPr>
                          <m:aln/>
                        </m:rPr>
                        <a:rPr lang="en-AU" b="0" i="1" smtClean="0">
                          <a:latin typeface="Cambria Math" panose="02040503050406030204" pitchFamily="18" charset="0"/>
                        </a:rPr>
                        <m:t>=</m:t>
                      </m:r>
                      <m:r>
                        <a:rPr lang="en-AU" b="0" i="1" smtClean="0">
                          <a:latin typeface="Cambria Math" panose="02040503050406030204" pitchFamily="18" charset="0"/>
                        </a:rPr>
                        <m:t>95</m:t>
                      </m:r>
                    </m:oMath>
                  </m:oMathPara>
                </a14:m>
                <a:endParaRPr lang="en-AU" dirty="0">
                  <a:latin typeface="Lato" panose="020F0502020204030203" pitchFamily="34" charset="0"/>
                </a:endParaRPr>
              </a:p>
              <a:p>
                <a:pPr>
                  <a:spcAft>
                    <a:spcPts val="750"/>
                  </a:spcAft>
                </a:pPr>
                <a:br>
                  <a:rPr lang="en-AU" dirty="0">
                    <a:latin typeface="Lato" panose="020F0502020204030203" pitchFamily="34" charset="0"/>
                  </a:rPr>
                </a:br>
                <a:endParaRPr lang="en-AU" dirty="0">
                  <a:latin typeface="Lato" panose="020F0502020204030203" pitchFamily="34" charset="0"/>
                </a:endParaRPr>
              </a:p>
            </p:txBody>
          </p:sp>
        </mc:Choice>
        <mc:Fallback xmlns="">
          <p:sp>
            <p:nvSpPr>
              <p:cNvPr id="8" name="Text Placeholder 11">
                <a:extLst>
                  <a:ext uri="{FF2B5EF4-FFF2-40B4-BE49-F238E27FC236}">
                    <a16:creationId xmlns:a16="http://schemas.microsoft.com/office/drawing/2014/main" id="{933E04A4-61AD-896E-28F3-122543D9CC0D}"/>
                  </a:ext>
                </a:extLst>
              </p:cNvPr>
              <p:cNvSpPr txBox="1">
                <a:spLocks noRot="1" noChangeAspect="1" noMove="1" noResize="1" noEditPoints="1" noAdjustHandles="1" noChangeArrowheads="1" noChangeShapeType="1" noTextEdit="1"/>
              </p:cNvSpPr>
              <p:nvPr/>
            </p:nvSpPr>
            <p:spPr>
              <a:xfrm>
                <a:off x="1941068" y="3101225"/>
                <a:ext cx="3447727" cy="3769592"/>
              </a:xfrm>
              <a:prstGeom prst="rect">
                <a:avLst/>
              </a:prstGeom>
              <a:blipFill>
                <a:blip r:embed="rId4"/>
                <a:stretch>
                  <a:fillRect l="-4417"/>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172F9EF3-966D-7399-521D-396D4B35A5C6}"/>
                  </a:ext>
                </a:extLst>
              </p:cNvPr>
              <p:cNvSpPr txBox="1">
                <a:spLocks/>
              </p:cNvSpPr>
              <p:nvPr/>
            </p:nvSpPr>
            <p:spPr>
              <a:xfrm>
                <a:off x="6969863" y="3101225"/>
                <a:ext cx="3447727" cy="3769592"/>
              </a:xfrm>
              <a:prstGeom prst="rect">
                <a:avLst/>
              </a:prstGeom>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750"/>
                  </a:spcAft>
                </a:pPr>
                <a:r>
                  <a:rPr lang="en-AU" u="sng" dirty="0"/>
                  <a:t>Calculating the solution</a:t>
                </a:r>
              </a:p>
              <a:p>
                <a:pPr>
                  <a:spcAft>
                    <a:spcPts val="750"/>
                  </a:spcAft>
                </a:pPr>
                <a14:m>
                  <m:oMathPara xmlns:m="http://schemas.openxmlformats.org/officeDocument/2006/math">
                    <m:oMathParaPr>
                      <m:jc m:val="centerGroup"/>
                    </m:oMathParaPr>
                    <m:oMath xmlns:m="http://schemas.openxmlformats.org/officeDocument/2006/math">
                      <m:r>
                        <m:rPr>
                          <m:sty m:val="p"/>
                        </m:rPr>
                        <a:rPr lang="en-AU">
                          <a:latin typeface="Cambria Math" panose="02040503050406030204" pitchFamily="18" charset="0"/>
                        </a:rPr>
                        <m:t>C</m:t>
                      </m:r>
                      <m:r>
                        <a:rPr lang="en-AU" i="1">
                          <a:latin typeface="Cambria Math" panose="02040503050406030204" pitchFamily="18" charset="0"/>
                        </a:rPr>
                        <m:t>=</m:t>
                      </m:r>
                      <m:r>
                        <a:rPr lang="en-AU" b="0" i="1" smtClean="0">
                          <a:latin typeface="Cambria Math" panose="02040503050406030204" pitchFamily="18" charset="0"/>
                        </a:rPr>
                        <m:t>95</m:t>
                      </m:r>
                      <m:r>
                        <a:rPr lang="en-AU" b="0" i="1" smtClean="0">
                          <a:latin typeface="Cambria Math" panose="02040503050406030204" pitchFamily="18" charset="0"/>
                        </a:rPr>
                        <m:t>𝑚</m:t>
                      </m:r>
                    </m:oMath>
                    <m:oMath xmlns:m="http://schemas.openxmlformats.org/officeDocument/2006/math">
                      <m:r>
                        <m:rPr>
                          <m:sty m:val="p"/>
                        </m:rPr>
                        <a:rPr lang="en-AU" i="1" dirty="0" smtClean="0">
                          <a:latin typeface="Cambria Math" panose="02040503050406030204" pitchFamily="18" charset="0"/>
                        </a:rPr>
                        <m:t>C</m:t>
                      </m:r>
                      <m:r>
                        <a:rPr lang="en-AU" i="1">
                          <a:latin typeface="Cambria Math" panose="02040503050406030204" pitchFamily="18" charset="0"/>
                        </a:rPr>
                        <m:t>=</m:t>
                      </m:r>
                      <m:r>
                        <a:rPr lang="en-AU" b="0" i="1" smtClean="0">
                          <a:latin typeface="Cambria Math" panose="02040503050406030204" pitchFamily="18" charset="0"/>
                        </a:rPr>
                        <m:t>95×375</m:t>
                      </m:r>
                    </m:oMath>
                    <m:oMath xmlns:m="http://schemas.openxmlformats.org/officeDocument/2006/math">
                      <m:r>
                        <m:rPr>
                          <m:sty m:val="p"/>
                        </m:rPr>
                        <a:rPr lang="en-AU" i="1" dirty="0" smtClean="0">
                          <a:latin typeface="Cambria Math" panose="02040503050406030204" pitchFamily="18" charset="0"/>
                        </a:rPr>
                        <m:t>C</m:t>
                      </m:r>
                      <m:r>
                        <a:rPr lang="en-AU" i="1">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rPr>
                        <m:t>35,625</m:t>
                      </m:r>
                    </m:oMath>
                  </m:oMathPara>
                </a14:m>
                <a:endParaRPr lang="en-AU" dirty="0">
                  <a:latin typeface="Lato" panose="020F0502020204030203" pitchFamily="34" charset="0"/>
                </a:endParaRPr>
              </a:p>
            </p:txBody>
          </p:sp>
        </mc:Choice>
        <mc:Fallback xmlns="">
          <p:sp>
            <p:nvSpPr>
              <p:cNvPr id="9" name="Text Placeholder 11">
                <a:extLst>
                  <a:ext uri="{FF2B5EF4-FFF2-40B4-BE49-F238E27FC236}">
                    <a16:creationId xmlns:a16="http://schemas.microsoft.com/office/drawing/2014/main" id="{172F9EF3-966D-7399-521D-396D4B35A5C6}"/>
                  </a:ext>
                </a:extLst>
              </p:cNvPr>
              <p:cNvSpPr txBox="1">
                <a:spLocks noRot="1" noChangeAspect="1" noMove="1" noResize="1" noEditPoints="1" noAdjustHandles="1" noChangeArrowheads="1" noChangeShapeType="1" noTextEdit="1"/>
              </p:cNvSpPr>
              <p:nvPr/>
            </p:nvSpPr>
            <p:spPr>
              <a:xfrm>
                <a:off x="6969863" y="3101225"/>
                <a:ext cx="3447727" cy="3769592"/>
              </a:xfrm>
              <a:prstGeom prst="rect">
                <a:avLst/>
              </a:prstGeom>
              <a:blipFill>
                <a:blip r:embed="rId5"/>
                <a:stretch>
                  <a:fillRect l="-4417"/>
                </a:stretch>
              </a:blipFill>
              <a:ln>
                <a:no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59998" y="1698474"/>
                <a:ext cx="11303000" cy="57484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1200"/>
                  </a:spcBef>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To understand how to write an equation from a worded problem.</a:t>
                </a:r>
              </a:p>
              <a:p>
                <a:pPr marL="342900" lvl="0" indent="-342900">
                  <a:lnSpc>
                    <a:spcPct val="150000"/>
                  </a:lnSpc>
                  <a:spcBef>
                    <a:spcPts val="1200"/>
                  </a:spcBef>
                  <a:spcAft>
                    <a:spcPts val="600"/>
                  </a:spcAft>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To be able to solve a direct variation equation and apply it to find an unknown. </a:t>
                </a:r>
              </a:p>
              <a:p>
                <a:pPr>
                  <a:lnSpc>
                    <a:spcPct val="150000"/>
                  </a:lnSpc>
                  <a:spcBef>
                    <a:spcPts val="1200"/>
                  </a:spcBef>
                  <a:spcAft>
                    <a:spcPts val="600"/>
                  </a:spcAft>
                </a:pPr>
                <a:r>
                  <a:rPr lang="en-AU" sz="2000" b="1" dirty="0">
                    <a:solidFill>
                      <a:schemeClr val="accent1"/>
                    </a:solidFill>
                    <a:latin typeface="+mj-lt"/>
                    <a:cs typeface="Arial" panose="020B0604020202020204" pitchFamily="34" charset="0"/>
                  </a:rPr>
                  <a:t>Success criteria</a:t>
                </a:r>
              </a:p>
              <a:p>
                <a:pPr marL="342900" indent="-342900">
                  <a:lnSpc>
                    <a:spcPct val="150000"/>
                  </a:lnSpc>
                  <a:spcBef>
                    <a:spcPts val="1200"/>
                  </a:spcBef>
                  <a:spcAft>
                    <a:spcPts val="600"/>
                  </a:spcAft>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I can interpret a direct variation-style problem and write it in the form </a:t>
                </a:r>
                <a14:m>
                  <m:oMath xmlns:m="http://schemas.openxmlformats.org/officeDocument/2006/math">
                    <m:r>
                      <a:rPr lang="en-AU" sz="2000" b="0" i="1" smtClean="0">
                        <a:effectLst/>
                        <a:latin typeface="Cambria Math" panose="02040503050406030204" pitchFamily="18" charset="0"/>
                        <a:ea typeface="Calibri" panose="020F0502020204030204" pitchFamily="34" charset="0"/>
                      </a:rPr>
                      <m:t>𝑦</m:t>
                    </m:r>
                    <m:r>
                      <a:rPr lang="en-AU" sz="2000" b="0" i="1" smtClean="0">
                        <a:effectLst/>
                        <a:latin typeface="Cambria Math" panose="02040503050406030204" pitchFamily="18" charset="0"/>
                        <a:ea typeface="Calibri" panose="020F0502020204030204" pitchFamily="34" charset="0"/>
                      </a:rPr>
                      <m:t>=</m:t>
                    </m:r>
                    <m:r>
                      <a:rPr lang="en-AU" sz="2000" b="0" i="1" smtClean="0">
                        <a:effectLst/>
                        <a:latin typeface="Cambria Math" panose="02040503050406030204" pitchFamily="18" charset="0"/>
                        <a:ea typeface="Calibri" panose="020F0502020204030204" pitchFamily="34" charset="0"/>
                      </a:rPr>
                      <m:t>𝑘𝑥</m:t>
                    </m:r>
                  </m:oMath>
                </a14:m>
                <a:endParaRPr lang="en-AU" sz="2000" dirty="0">
                  <a:effectLst/>
                  <a:latin typeface="Arial" panose="020B0604020202020204" pitchFamily="34" charset="0"/>
                  <a:ea typeface="Calibri" panose="020F0502020204030204" pitchFamily="34" charset="0"/>
                </a:endParaRPr>
              </a:p>
              <a:p>
                <a:pPr marL="342900" indent="-342900">
                  <a:lnSpc>
                    <a:spcPct val="150000"/>
                  </a:lnSpc>
                  <a:spcBef>
                    <a:spcPts val="1200"/>
                  </a:spcBef>
                  <a:spcAft>
                    <a:spcPts val="600"/>
                  </a:spcAft>
                  <a:buFont typeface="Arial" panose="020B0604020202020204" pitchFamily="34" charset="0"/>
                  <a:buChar char="•"/>
                </a:pPr>
                <a:r>
                  <a:rPr lang="en-AU" sz="2000" dirty="0">
                    <a:latin typeface="Arial" panose="020B0604020202020204" pitchFamily="34" charset="0"/>
                    <a:ea typeface="Calibri" panose="020F0502020204030204" pitchFamily="34" charset="0"/>
                  </a:rPr>
                  <a:t>I can explain how to calculate the constant of variation, </a:t>
                </a:r>
                <a14:m>
                  <m:oMath xmlns:m="http://schemas.openxmlformats.org/officeDocument/2006/math">
                    <m:r>
                      <a:rPr lang="en-AU" sz="2000" b="0" i="1" smtClean="0">
                        <a:latin typeface="Cambria Math" panose="02040503050406030204" pitchFamily="18" charset="0"/>
                        <a:ea typeface="Calibri" panose="020F0502020204030204" pitchFamily="34" charset="0"/>
                      </a:rPr>
                      <m:t>𝑘</m:t>
                    </m:r>
                    <m:r>
                      <a:rPr lang="en-AU" sz="2000" b="0" i="1" smtClean="0">
                        <a:latin typeface="Cambria Math" panose="02040503050406030204" pitchFamily="18" charset="0"/>
                        <a:ea typeface="Calibri" panose="020F0502020204030204" pitchFamily="34" charset="0"/>
                      </a:rPr>
                      <m:t>.</m:t>
                    </m:r>
                  </m:oMath>
                </a14:m>
                <a:endParaRPr lang="en-AU" sz="2000" dirty="0">
                  <a:effectLst/>
                  <a:latin typeface="Arial" panose="020B0604020202020204" pitchFamily="34" charset="0"/>
                  <a:ea typeface="Calibri" panose="020F0502020204030204" pitchFamily="34" charset="0"/>
                </a:endParaRPr>
              </a:p>
              <a:p>
                <a:pPr marL="342900" indent="-342900">
                  <a:lnSpc>
                    <a:spcPct val="150000"/>
                  </a:lnSpc>
                  <a:spcBef>
                    <a:spcPts val="1200"/>
                  </a:spcBef>
                  <a:spcAft>
                    <a:spcPts val="600"/>
                  </a:spcAft>
                  <a:buFont typeface="Arial" panose="020B0604020202020204" pitchFamily="34" charset="0"/>
                  <a:buChar char="•"/>
                </a:pPr>
                <a:r>
                  <a:rPr lang="en-AU" sz="2000" dirty="0">
                    <a:latin typeface="Arial" panose="020B0604020202020204" pitchFamily="34" charset="0"/>
                    <a:ea typeface="Calibri" panose="020F0502020204030204" pitchFamily="34" charset="0"/>
                  </a:rPr>
                  <a:t>I can use </a:t>
                </a:r>
                <a14:m>
                  <m:oMath xmlns:m="http://schemas.openxmlformats.org/officeDocument/2006/math">
                    <m:r>
                      <a:rPr lang="en-AU" sz="2000" b="0" i="1" smtClean="0">
                        <a:latin typeface="Cambria Math" panose="02040503050406030204" pitchFamily="18" charset="0"/>
                        <a:ea typeface="Calibri" panose="020F0502020204030204" pitchFamily="34" charset="0"/>
                      </a:rPr>
                      <m:t>𝑘</m:t>
                    </m:r>
                  </m:oMath>
                </a14:m>
                <a:r>
                  <a:rPr lang="en-AU" sz="2000" dirty="0">
                    <a:effectLst/>
                    <a:latin typeface="Arial" panose="020B0604020202020204" pitchFamily="34" charset="0"/>
                    <a:ea typeface="Calibri" panose="020F0502020204030204" pitchFamily="34" charset="0"/>
                  </a:rPr>
                  <a:t> to </a:t>
                </a:r>
                <a:r>
                  <a:rPr lang="en-AU" sz="2000" dirty="0">
                    <a:latin typeface="Arial" panose="020B0604020202020204" pitchFamily="34" charset="0"/>
                    <a:ea typeface="Calibri" panose="020F0502020204030204" pitchFamily="34" charset="0"/>
                  </a:rPr>
                  <a:t>calculate</a:t>
                </a:r>
                <a:r>
                  <a:rPr lang="en-AU" sz="2000" dirty="0">
                    <a:effectLst/>
                    <a:latin typeface="Arial" panose="020B0604020202020204" pitchFamily="34" charset="0"/>
                    <a:ea typeface="Calibri" panose="020F0502020204030204" pitchFamily="34" charset="0"/>
                  </a:rPr>
                  <a:t> other values in a direct </a:t>
                </a:r>
                <a:r>
                  <a:rPr lang="en-AU" sz="2000" dirty="0">
                    <a:latin typeface="Arial" panose="020B0604020202020204" pitchFamily="34" charset="0"/>
                    <a:ea typeface="Calibri" panose="020F0502020204030204" pitchFamily="34" charset="0"/>
                  </a:rPr>
                  <a:t>variation</a:t>
                </a:r>
                <a:r>
                  <a:rPr lang="en-AU" sz="2000" dirty="0">
                    <a:effectLst/>
                    <a:latin typeface="Arial" panose="020B0604020202020204" pitchFamily="34" charset="0"/>
                    <a:ea typeface="Calibri" panose="020F0502020204030204" pitchFamily="34" charset="0"/>
                  </a:rPr>
                  <a:t> problem.</a:t>
                </a:r>
                <a:endParaRPr lang="en-US" sz="2000" dirty="0">
                  <a:solidFill>
                    <a:schemeClr val="accent1"/>
                  </a:solidFill>
                  <a:latin typeface="+mj-lt"/>
                  <a:cs typeface="Arial" panose="020B0604020202020204" pitchFamily="34" charset="0"/>
                </a:endParaRPr>
              </a:p>
              <a:p>
                <a:pPr>
                  <a:lnSpc>
                    <a:spcPct val="150000"/>
                  </a:lnSpc>
                  <a:spcBef>
                    <a:spcPts val="1200"/>
                  </a:spcBef>
                  <a:buNone/>
                </a:pPr>
                <a:br>
                  <a:rPr lang="en-AU" sz="1800" dirty="0">
                    <a:effectLst/>
                    <a:latin typeface="Arial" panose="020B0604020202020204" pitchFamily="34" charset="0"/>
                    <a:ea typeface="Calibri" panose="020F0502020204030204" pitchFamily="34" charset="0"/>
                  </a:rPr>
                </a:br>
                <a:endParaRPr lang="en-AU"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59998" y="1698474"/>
                <a:ext cx="11303000" cy="5748497"/>
              </a:xfrm>
              <a:prstGeom prst="rect">
                <a:avLst/>
              </a:prstGeom>
              <a:blipFill>
                <a:blip r:embed="rId3"/>
                <a:stretch>
                  <a:fillRect l="-134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90524-A636-0F74-838E-31C2D95A36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1CE1A3-493E-E1F1-CDFC-AC2E76C2C64C}"/>
              </a:ext>
            </a:extLst>
          </p:cNvPr>
          <p:cNvSpPr>
            <a:spLocks noGrp="1"/>
          </p:cNvSpPr>
          <p:nvPr>
            <p:ph type="title"/>
          </p:nvPr>
        </p:nvSpPr>
        <p:spPr/>
        <p:txBody>
          <a:bodyPr/>
          <a:lstStyle/>
          <a:p>
            <a:r>
              <a:rPr lang="en-AU" dirty="0">
                <a:latin typeface="+mj-lt"/>
              </a:rPr>
              <a:t>Activating prior knowledge (1)</a:t>
            </a:r>
          </a:p>
        </p:txBody>
      </p:sp>
      <p:sp>
        <p:nvSpPr>
          <p:cNvPr id="13" name="Text Placeholder 12">
            <a:extLst>
              <a:ext uri="{FF2B5EF4-FFF2-40B4-BE49-F238E27FC236}">
                <a16:creationId xmlns:a16="http://schemas.microsoft.com/office/drawing/2014/main" id="{5A809169-BA42-9A9E-8BE7-20365ED88778}"/>
              </a:ext>
            </a:extLst>
          </p:cNvPr>
          <p:cNvSpPr>
            <a:spLocks noGrp="1"/>
          </p:cNvSpPr>
          <p:nvPr>
            <p:ph type="body" sz="quarter" idx="18"/>
          </p:nvPr>
        </p:nvSpPr>
        <p:spPr>
          <a:xfrm>
            <a:off x="360000" y="982520"/>
            <a:ext cx="11483998" cy="356423"/>
          </a:xfrm>
        </p:spPr>
        <p:txBody>
          <a:bodyPr/>
          <a:lstStyle/>
          <a:p>
            <a:r>
              <a:rPr lang="en-AU" dirty="0">
                <a:latin typeface="+mj-lt"/>
              </a:rPr>
              <a:t>Earning money questions</a:t>
            </a:r>
          </a:p>
        </p:txBody>
      </p:sp>
      <p:sp>
        <p:nvSpPr>
          <p:cNvPr id="12" name="Text Placeholder 11">
            <a:extLst>
              <a:ext uri="{FF2B5EF4-FFF2-40B4-BE49-F238E27FC236}">
                <a16:creationId xmlns:a16="http://schemas.microsoft.com/office/drawing/2014/main" id="{1050E1B3-9FDF-3D53-D8EF-F5A890E99245}"/>
              </a:ext>
            </a:extLst>
          </p:cNvPr>
          <p:cNvSpPr>
            <a:spLocks noGrp="1"/>
          </p:cNvSpPr>
          <p:nvPr>
            <p:ph type="body" sz="quarter" idx="17"/>
          </p:nvPr>
        </p:nvSpPr>
        <p:spPr>
          <a:xfrm>
            <a:off x="360000" y="1567087"/>
            <a:ext cx="11484000" cy="752184"/>
          </a:xfrm>
        </p:spPr>
        <p:txBody>
          <a:bodyPr/>
          <a:lstStyle/>
          <a:p>
            <a:pPr marL="457200" indent="-457200">
              <a:buAutoNum type="arabicPeriod"/>
            </a:pPr>
            <a:r>
              <a:rPr lang="en-AU" dirty="0">
                <a:latin typeface="+mn-lt"/>
              </a:rPr>
              <a:t>Daniel earns $300 for a 6-hour shift. Calculate his hourly wage.</a:t>
            </a:r>
          </a:p>
        </p:txBody>
      </p:sp>
      <p:pic>
        <p:nvPicPr>
          <p:cNvPr id="6" name="Picture 5" descr="Bar model show 6 'h' bars is equivalent to 300">
            <a:extLst>
              <a:ext uri="{FF2B5EF4-FFF2-40B4-BE49-F238E27FC236}">
                <a16:creationId xmlns:a16="http://schemas.microsoft.com/office/drawing/2014/main" id="{0229FD3C-C8F5-C252-1D9B-429704999153}"/>
              </a:ext>
            </a:extLst>
          </p:cNvPr>
          <p:cNvPicPr>
            <a:picLocks noChangeAspect="1"/>
          </p:cNvPicPr>
          <p:nvPr/>
        </p:nvPicPr>
        <p:blipFill>
          <a:blip r:embed="rId3"/>
          <a:stretch>
            <a:fillRect/>
          </a:stretch>
        </p:blipFill>
        <p:spPr>
          <a:xfrm>
            <a:off x="4097654" y="2155024"/>
            <a:ext cx="3529045" cy="736303"/>
          </a:xfrm>
          <a:prstGeom prst="rect">
            <a:avLst/>
          </a:prstGeom>
        </p:spPr>
      </p:pic>
      <p:sp>
        <p:nvSpPr>
          <p:cNvPr id="2" name="Text Placeholder 11">
            <a:extLst>
              <a:ext uri="{FF2B5EF4-FFF2-40B4-BE49-F238E27FC236}">
                <a16:creationId xmlns:a16="http://schemas.microsoft.com/office/drawing/2014/main" id="{1F073A2E-D5FB-41FF-6099-9746364C0498}"/>
              </a:ext>
            </a:extLst>
          </p:cNvPr>
          <p:cNvSpPr txBox="1">
            <a:spLocks/>
          </p:cNvSpPr>
          <p:nvPr/>
        </p:nvSpPr>
        <p:spPr>
          <a:xfrm>
            <a:off x="360000" y="2986347"/>
            <a:ext cx="11484000" cy="15523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AU" dirty="0">
                <a:latin typeface="+mn-lt"/>
              </a:rPr>
              <a:t>Brock has earned $500 for producing 8 pieces of artwork. Calculate how much he earned for each artwork.</a:t>
            </a:r>
          </a:p>
        </p:txBody>
      </p:sp>
      <p:pic>
        <p:nvPicPr>
          <p:cNvPr id="9" name="Picture 8" descr="Bar model show 8 'a' bars is equivalent to 500">
            <a:extLst>
              <a:ext uri="{FF2B5EF4-FFF2-40B4-BE49-F238E27FC236}">
                <a16:creationId xmlns:a16="http://schemas.microsoft.com/office/drawing/2014/main" id="{24FD33F4-3FB0-DD86-E12D-C3361915EBA6}"/>
              </a:ext>
            </a:extLst>
          </p:cNvPr>
          <p:cNvPicPr>
            <a:picLocks noChangeAspect="1"/>
          </p:cNvPicPr>
          <p:nvPr/>
        </p:nvPicPr>
        <p:blipFill>
          <a:blip r:embed="rId4"/>
          <a:stretch>
            <a:fillRect/>
          </a:stretch>
        </p:blipFill>
        <p:spPr>
          <a:xfrm>
            <a:off x="4097654" y="3656366"/>
            <a:ext cx="4710119" cy="736303"/>
          </a:xfrm>
          <a:prstGeom prst="rect">
            <a:avLst/>
          </a:prstGeom>
        </p:spPr>
      </p:pic>
      <p:sp>
        <p:nvSpPr>
          <p:cNvPr id="5" name="Text Placeholder 11">
            <a:extLst>
              <a:ext uri="{FF2B5EF4-FFF2-40B4-BE49-F238E27FC236}">
                <a16:creationId xmlns:a16="http://schemas.microsoft.com/office/drawing/2014/main" id="{1E0C970A-D76F-17FA-6963-123CCD71DD2D}"/>
              </a:ext>
            </a:extLst>
          </p:cNvPr>
          <p:cNvSpPr txBox="1">
            <a:spLocks/>
          </p:cNvSpPr>
          <p:nvPr/>
        </p:nvSpPr>
        <p:spPr>
          <a:xfrm>
            <a:off x="360000" y="4653193"/>
            <a:ext cx="11484000" cy="127544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AU" dirty="0">
                <a:latin typeface="+mn-lt"/>
              </a:rPr>
              <a:t>Courtney has earned $25 000 for 100 000 streams of her song. How much does she earn for each stream?</a:t>
            </a:r>
          </a:p>
        </p:txBody>
      </p:sp>
      <p:sp>
        <p:nvSpPr>
          <p:cNvPr id="3" name="Slide Number Placeholder 2">
            <a:extLst>
              <a:ext uri="{FF2B5EF4-FFF2-40B4-BE49-F238E27FC236}">
                <a16:creationId xmlns:a16="http://schemas.microsoft.com/office/drawing/2014/main" id="{5A74E15D-9551-C81A-0538-9EAC84439E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75072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18A0-3EFE-3AC4-7F8A-FFFE82E19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7A4891-2A74-2D5F-5675-EB24BD4E4C04}"/>
              </a:ext>
            </a:extLst>
          </p:cNvPr>
          <p:cNvSpPr>
            <a:spLocks noGrp="1"/>
          </p:cNvSpPr>
          <p:nvPr>
            <p:ph type="title"/>
          </p:nvPr>
        </p:nvSpPr>
        <p:spPr/>
        <p:txBody>
          <a:bodyPr/>
          <a:lstStyle/>
          <a:p>
            <a:r>
              <a:rPr lang="en-AU" dirty="0">
                <a:latin typeface="+mj-lt"/>
              </a:rPr>
              <a:t>Activating prior knowledge (2)</a:t>
            </a:r>
          </a:p>
        </p:txBody>
      </p:sp>
      <p:sp>
        <p:nvSpPr>
          <p:cNvPr id="13" name="Text Placeholder 12">
            <a:extLst>
              <a:ext uri="{FF2B5EF4-FFF2-40B4-BE49-F238E27FC236}">
                <a16:creationId xmlns:a16="http://schemas.microsoft.com/office/drawing/2014/main" id="{CD4287F1-75CC-BCD9-035F-5E6A3B08EDF0}"/>
              </a:ext>
            </a:extLst>
          </p:cNvPr>
          <p:cNvSpPr>
            <a:spLocks noGrp="1"/>
          </p:cNvSpPr>
          <p:nvPr>
            <p:ph type="body" sz="quarter" idx="18"/>
          </p:nvPr>
        </p:nvSpPr>
        <p:spPr>
          <a:xfrm>
            <a:off x="360000" y="982520"/>
            <a:ext cx="11483998" cy="356423"/>
          </a:xfrm>
        </p:spPr>
        <p:txBody>
          <a:bodyPr/>
          <a:lstStyle/>
          <a:p>
            <a:r>
              <a:rPr lang="en-AU" dirty="0">
                <a:latin typeface="+mj-lt"/>
              </a:rPr>
              <a:t>General questions</a:t>
            </a:r>
          </a:p>
        </p:txBody>
      </p:sp>
      <p:sp>
        <p:nvSpPr>
          <p:cNvPr id="12" name="Text Placeholder 11">
            <a:extLst>
              <a:ext uri="{FF2B5EF4-FFF2-40B4-BE49-F238E27FC236}">
                <a16:creationId xmlns:a16="http://schemas.microsoft.com/office/drawing/2014/main" id="{0A10867F-D257-7431-5864-5ADD59F2E89C}"/>
              </a:ext>
            </a:extLst>
          </p:cNvPr>
          <p:cNvSpPr>
            <a:spLocks noGrp="1"/>
          </p:cNvSpPr>
          <p:nvPr>
            <p:ph type="body" sz="quarter" idx="17"/>
          </p:nvPr>
        </p:nvSpPr>
        <p:spPr/>
        <p:txBody>
          <a:bodyPr/>
          <a:lstStyle/>
          <a:p>
            <a:r>
              <a:rPr lang="en-AU" dirty="0">
                <a:latin typeface="+mn-lt"/>
              </a:rPr>
              <a:t>1. A group of 4 removalists remove 200 boxes from a warehouse. On average, how many boxes did each removalist move?</a:t>
            </a:r>
          </a:p>
          <a:p>
            <a:endParaRPr lang="en-AU" dirty="0">
              <a:latin typeface="+mn-lt"/>
            </a:endParaRPr>
          </a:p>
          <a:p>
            <a:r>
              <a:rPr lang="en-AU" dirty="0">
                <a:latin typeface="+mn-lt"/>
              </a:rPr>
              <a:t>2. Hayley used 36 eggs to make 12 cakes. How many eggs did each cake require?</a:t>
            </a:r>
          </a:p>
          <a:p>
            <a:endParaRPr lang="en-AU" dirty="0">
              <a:latin typeface="+mn-lt"/>
            </a:endParaRPr>
          </a:p>
          <a:p>
            <a:r>
              <a:rPr lang="en-AU" dirty="0">
                <a:latin typeface="+mn-lt"/>
              </a:rPr>
              <a:t>3. Emma burned 250 kilojoules after completing some high intensity exercise for 10 minutes. How many kilojoules did Emma burn in 1 minute?</a:t>
            </a:r>
          </a:p>
        </p:txBody>
      </p:sp>
      <p:sp>
        <p:nvSpPr>
          <p:cNvPr id="3" name="Slide Number Placeholder 2">
            <a:extLst>
              <a:ext uri="{FF2B5EF4-FFF2-40B4-BE49-F238E27FC236}">
                <a16:creationId xmlns:a16="http://schemas.microsoft.com/office/drawing/2014/main" id="{5738DFB2-7EF7-8A8E-C1F3-6512D0B886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82543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B614-92DC-628F-2133-70E918F0A3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D8E490-A617-4EBA-F36B-45C354F46829}"/>
              </a:ext>
            </a:extLst>
          </p:cNvPr>
          <p:cNvSpPr>
            <a:spLocks noGrp="1"/>
          </p:cNvSpPr>
          <p:nvPr>
            <p:ph type="title"/>
          </p:nvPr>
        </p:nvSpPr>
        <p:spPr/>
        <p:txBody>
          <a:bodyPr/>
          <a:lstStyle/>
          <a:p>
            <a:r>
              <a:rPr lang="en-AU" dirty="0">
                <a:latin typeface="+mj-lt"/>
              </a:rPr>
              <a:t>Direct variation (1)	</a:t>
            </a:r>
          </a:p>
        </p:txBody>
      </p:sp>
      <p:sp>
        <p:nvSpPr>
          <p:cNvPr id="13" name="Text Placeholder 12">
            <a:extLst>
              <a:ext uri="{FF2B5EF4-FFF2-40B4-BE49-F238E27FC236}">
                <a16:creationId xmlns:a16="http://schemas.microsoft.com/office/drawing/2014/main" id="{BB54A340-05CE-E2D9-A371-0CA65C655573}"/>
              </a:ext>
            </a:extLst>
          </p:cNvPr>
          <p:cNvSpPr>
            <a:spLocks noGrp="1"/>
          </p:cNvSpPr>
          <p:nvPr>
            <p:ph type="body" sz="quarter" idx="18"/>
          </p:nvPr>
        </p:nvSpPr>
        <p:spPr>
          <a:xfrm>
            <a:off x="360000" y="982520"/>
            <a:ext cx="11483998" cy="356423"/>
          </a:xfrm>
        </p:spPr>
        <p:txBody>
          <a:bodyPr/>
          <a:lstStyle/>
          <a:p>
            <a:r>
              <a:rPr lang="en-AU" dirty="0">
                <a:latin typeface="+mj-lt"/>
              </a:rPr>
              <a:t>Notes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35FA90E-89D7-5A95-3BCD-913505054458}"/>
                  </a:ext>
                </a:extLst>
              </p:cNvPr>
              <p:cNvSpPr>
                <a:spLocks noGrp="1"/>
              </p:cNvSpPr>
              <p:nvPr>
                <p:ph type="body" sz="quarter" idx="17"/>
              </p:nvPr>
            </p:nvSpPr>
            <p:spPr>
              <a:xfrm>
                <a:off x="354000" y="1415862"/>
                <a:ext cx="11484000" cy="4807835"/>
              </a:xfrm>
            </p:spPr>
            <p:txBody>
              <a:bodyPr/>
              <a:lstStyle/>
              <a:p>
                <a:pPr>
                  <a:buNone/>
                </a:pPr>
                <a:r>
                  <a:rPr lang="en-AU" b="1" dirty="0"/>
                  <a:t>Direct variation</a:t>
                </a:r>
                <a:r>
                  <a:rPr lang="en-AU" dirty="0"/>
                  <a:t> </a:t>
                </a:r>
                <a:r>
                  <a:rPr lang="en-US" dirty="0"/>
                  <a:t>is a proportional relationship where one quantity directly varies with respect to a change in another quantity. This implies that if there is an increase (or decrease) in one quantity then the other quantity will experience a proportionate increase (or decrease).</a:t>
                </a:r>
                <a:endParaRPr lang="en-AU" dirty="0"/>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𝑘𝑥</m:t>
                      </m:r>
                    </m:oMath>
                  </m:oMathPara>
                </a14:m>
                <a:br>
                  <a:rPr lang="en-AU" dirty="0">
                    <a:latin typeface="+mn-lt"/>
                  </a:rPr>
                </a:br>
                <a:endParaRPr lang="en-AU" dirty="0">
                  <a:latin typeface="+mn-lt"/>
                </a:endParaRPr>
              </a:p>
              <a:p>
                <a:r>
                  <a:rPr lang="en-AU" dirty="0">
                    <a:latin typeface="+mn-lt"/>
                  </a:rPr>
                  <a:t>Where:</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 </m:t>
                    </m:r>
                  </m:oMath>
                </a14:m>
                <a:r>
                  <a:rPr lang="en-AU" dirty="0">
                    <a:latin typeface="+mn-lt"/>
                  </a:rPr>
                  <a:t>is the dependent variable</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𝑥</m:t>
                    </m:r>
                  </m:oMath>
                </a14:m>
                <a:r>
                  <a:rPr lang="en-AU" dirty="0">
                    <a:latin typeface="+mn-lt"/>
                  </a:rPr>
                  <a:t> is the independent variable</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𝑘</m:t>
                    </m:r>
                  </m:oMath>
                </a14:m>
                <a:r>
                  <a:rPr lang="en-AU" dirty="0">
                    <a:latin typeface="+mn-lt"/>
                  </a:rPr>
                  <a:t> is the constant of variation (or the rate)</a:t>
                </a:r>
              </a:p>
              <a:p>
                <a:r>
                  <a:rPr lang="en-AU" dirty="0">
                    <a:latin typeface="+mn-lt"/>
                  </a:rPr>
                  <a:t>The relationship can represented visually as a </a:t>
                </a:r>
                <a:r>
                  <a:rPr lang="en-AU" b="1" dirty="0">
                    <a:latin typeface="+mn-lt"/>
                  </a:rPr>
                  <a:t>straight line </a:t>
                </a:r>
                <a:r>
                  <a:rPr lang="en-AU" dirty="0">
                    <a:latin typeface="+mn-lt"/>
                  </a:rPr>
                  <a:t>that passes through the origin </a:t>
                </a:r>
                <a14:m>
                  <m:oMath xmlns:m="http://schemas.openxmlformats.org/officeDocument/2006/math">
                    <m:r>
                      <a:rPr lang="en-AU" b="0" i="1" smtClean="0">
                        <a:latin typeface="Cambria Math" panose="02040503050406030204" pitchFamily="18" charset="0"/>
                      </a:rPr>
                      <m:t>(0, 0)</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135FA90E-89D7-5A95-3BCD-913505054458}"/>
                  </a:ext>
                </a:extLst>
              </p:cNvPr>
              <p:cNvSpPr>
                <a:spLocks noGrp="1" noRot="1" noChangeAspect="1" noMove="1" noResize="1" noEditPoints="1" noAdjustHandles="1" noChangeArrowheads="1" noChangeShapeType="1" noTextEdit="1"/>
              </p:cNvSpPr>
              <p:nvPr>
                <p:ph type="body" sz="quarter" idx="17"/>
              </p:nvPr>
            </p:nvSpPr>
            <p:spPr>
              <a:xfrm>
                <a:off x="354000" y="1415862"/>
                <a:ext cx="11484000" cy="4807835"/>
              </a:xfrm>
              <a:blipFill>
                <a:blip r:embed="rId3"/>
                <a:stretch>
                  <a:fillRect l="-1327" r="-265" b="-354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E4A23D45-3480-CB5D-50C1-B9C07960C6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58641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FC26-13DC-33F8-543E-A06AC4B01D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4E9F85-9F23-D86C-D3A5-AB3A392F2830}"/>
              </a:ext>
            </a:extLst>
          </p:cNvPr>
          <p:cNvSpPr>
            <a:spLocks noGrp="1"/>
          </p:cNvSpPr>
          <p:nvPr>
            <p:ph type="title"/>
          </p:nvPr>
        </p:nvSpPr>
        <p:spPr/>
        <p:txBody>
          <a:bodyPr/>
          <a:lstStyle/>
          <a:p>
            <a:r>
              <a:rPr lang="en-AU" dirty="0">
                <a:latin typeface="+mj-lt"/>
              </a:rPr>
              <a:t>Direct variation (2)	</a:t>
            </a:r>
          </a:p>
        </p:txBody>
      </p:sp>
      <p:sp>
        <p:nvSpPr>
          <p:cNvPr id="13" name="Text Placeholder 12">
            <a:extLst>
              <a:ext uri="{FF2B5EF4-FFF2-40B4-BE49-F238E27FC236}">
                <a16:creationId xmlns:a16="http://schemas.microsoft.com/office/drawing/2014/main" id="{B1D26FB0-5076-12C7-6759-BE5E0134D440}"/>
              </a:ext>
            </a:extLst>
          </p:cNvPr>
          <p:cNvSpPr>
            <a:spLocks noGrp="1"/>
          </p:cNvSpPr>
          <p:nvPr>
            <p:ph type="body" sz="quarter" idx="18"/>
          </p:nvPr>
        </p:nvSpPr>
        <p:spPr>
          <a:xfrm>
            <a:off x="360000" y="982520"/>
            <a:ext cx="11483998" cy="356423"/>
          </a:xfrm>
        </p:spPr>
        <p:txBody>
          <a:bodyPr/>
          <a:lstStyle/>
          <a:p>
            <a:r>
              <a:rPr lang="en-AU" dirty="0">
                <a:latin typeface="+mj-lt"/>
              </a:rPr>
              <a:t>Direct variation equations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E49BF6-919C-BC06-5829-5610A7BFF71B}"/>
                  </a:ext>
                </a:extLst>
              </p:cNvPr>
              <p:cNvSpPr txBox="1"/>
              <p:nvPr/>
            </p:nvSpPr>
            <p:spPr>
              <a:xfrm>
                <a:off x="354000" y="1518234"/>
                <a:ext cx="10770000" cy="506792"/>
              </a:xfrm>
              <a:prstGeom prst="rect">
                <a:avLst/>
              </a:prstGeom>
              <a:noFill/>
            </p:spPr>
            <p:txBody>
              <a:bodyPr wrap="none" lIns="0" tIns="0" rIns="0" bIns="0" rtlCol="0">
                <a:noAutofit/>
              </a:bodyPr>
              <a:lstStyle/>
              <a:p>
                <a:pPr>
                  <a:buNone/>
                </a:pPr>
                <a:r>
                  <a:rPr lang="en-AU" sz="2000" b="1" dirty="0"/>
                  <a:t>Identify if the following  equations are in the form </a:t>
                </a:r>
                <a14:m>
                  <m:oMath xmlns:m="http://schemas.openxmlformats.org/officeDocument/2006/math">
                    <m:r>
                      <a:rPr lang="en-AU" sz="2000" b="1" i="1">
                        <a:latin typeface="Cambria Math" panose="02040503050406030204" pitchFamily="18" charset="0"/>
                      </a:rPr>
                      <m:t>𝒚</m:t>
                    </m:r>
                    <m:r>
                      <a:rPr lang="en-AU" sz="2000" b="1" i="1">
                        <a:latin typeface="Cambria Math" panose="02040503050406030204" pitchFamily="18" charset="0"/>
                      </a:rPr>
                      <m:t>=</m:t>
                    </m:r>
                    <m:r>
                      <a:rPr lang="en-AU" sz="2000" b="1" i="1">
                        <a:latin typeface="Cambria Math" panose="02040503050406030204" pitchFamily="18" charset="0"/>
                      </a:rPr>
                      <m:t>𝒌𝒙</m:t>
                    </m:r>
                  </m:oMath>
                </a14:m>
                <a:r>
                  <a:rPr lang="en-AU" sz="2000" b="1" dirty="0"/>
                  <a:t>:</a:t>
                </a:r>
              </a:p>
            </p:txBody>
          </p:sp>
        </mc:Choice>
        <mc:Fallback xmlns="">
          <p:sp>
            <p:nvSpPr>
              <p:cNvPr id="6" name="TextBox 5">
                <a:extLst>
                  <a:ext uri="{FF2B5EF4-FFF2-40B4-BE49-F238E27FC236}">
                    <a16:creationId xmlns:a16="http://schemas.microsoft.com/office/drawing/2014/main" id="{EEE49BF6-919C-BC06-5829-5610A7BFF71B}"/>
                  </a:ext>
                </a:extLst>
              </p:cNvPr>
              <p:cNvSpPr txBox="1">
                <a:spLocks noRot="1" noChangeAspect="1" noMove="1" noResize="1" noEditPoints="1" noAdjustHandles="1" noChangeArrowheads="1" noChangeShapeType="1" noTextEdit="1"/>
              </p:cNvSpPr>
              <p:nvPr/>
            </p:nvSpPr>
            <p:spPr>
              <a:xfrm>
                <a:off x="354000" y="1518234"/>
                <a:ext cx="10770000" cy="506792"/>
              </a:xfrm>
              <a:prstGeom prst="rect">
                <a:avLst/>
              </a:prstGeom>
              <a:blipFill>
                <a:blip r:embed="rId3"/>
                <a:stretch>
                  <a:fillRect l="-1412" t="-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1" descr="A green tick box &#10;">
                <a:extLst>
                  <a:ext uri="{FF2B5EF4-FFF2-40B4-BE49-F238E27FC236}">
                    <a16:creationId xmlns:a16="http://schemas.microsoft.com/office/drawing/2014/main" id="{9C8F2676-A4FD-F27C-34CD-A30FEEC83951}"/>
                  </a:ext>
                </a:extLst>
              </p:cNvPr>
              <p:cNvSpPr>
                <a:spLocks noGrp="1"/>
              </p:cNvSpPr>
              <p:nvPr>
                <p:ph type="body" sz="quarter" idx="17"/>
              </p:nvPr>
            </p:nvSpPr>
            <p:spPr>
              <a:xfrm>
                <a:off x="354000" y="1880198"/>
                <a:ext cx="4043339" cy="1744265"/>
              </a:xfrm>
            </p:spPr>
            <p:txBody>
              <a:bodyPr numCol="2"/>
              <a:lstStyle/>
              <a:p>
                <a:pPr>
                  <a:buNone/>
                </a:pPr>
                <a:endParaRPr lang="en-AU" b="1" dirty="0"/>
              </a:p>
              <a:p>
                <a:pPr marL="457200" indent="-457200">
                  <a:buFont typeface="+mj-lt"/>
                  <a:buAutoNum type="arabicPeriod"/>
                </a:pPr>
                <a:r>
                  <a:rPr lang="en-AU" dirty="0">
                    <a:latin typeface="+mn-lt"/>
                  </a:rPr>
                  <a:t> </a:t>
                </a:r>
                <a14:m>
                  <m:oMath xmlns:m="http://schemas.openxmlformats.org/officeDocument/2006/math">
                    <m:r>
                      <a:rPr lang="en-AU" b="0" i="1" smtClean="0">
                        <a:latin typeface="Cambria Math" panose="02040503050406030204" pitchFamily="18" charset="0"/>
                      </a:rPr>
                      <m:t>80=  20</m:t>
                    </m:r>
                    <m:r>
                      <a:rPr lang="en-AU" b="0" i="1" smtClean="0">
                        <a:latin typeface="Cambria Math" panose="02040503050406030204" pitchFamily="18" charset="0"/>
                      </a:rPr>
                      <m:t>𝑘</m:t>
                    </m:r>
                  </m:oMath>
                </a14:m>
                <a:r>
                  <a:rPr lang="en-AU" dirty="0">
                    <a:latin typeface="+mn-lt"/>
                  </a:rPr>
                  <a:t>	</a:t>
                </a:r>
              </a:p>
              <a:p>
                <a:pPr marL="457200" indent="-457200">
                  <a:buFont typeface="+mj-lt"/>
                  <a:buAutoNum type="arabicPeriod" startAt="2"/>
                </a:pPr>
                <a:endParaRPr lang="en-AU" dirty="0">
                  <a:latin typeface="+mn-lt"/>
                </a:endParaRPr>
              </a:p>
              <a:p>
                <a:endParaRPr lang="en-AU" dirty="0">
                  <a:latin typeface="+mn-lt"/>
                </a:endParaRPr>
              </a:p>
            </p:txBody>
          </p:sp>
        </mc:Choice>
        <mc:Fallback xmlns="">
          <p:sp>
            <p:nvSpPr>
              <p:cNvPr id="12" name="1" descr="A green tick box &#10;">
                <a:extLst>
                  <a:ext uri="{FF2B5EF4-FFF2-40B4-BE49-F238E27FC236}">
                    <a16:creationId xmlns:a16="http://schemas.microsoft.com/office/drawing/2014/main" id="{9C8F2676-A4FD-F27C-34CD-A30FEEC83951}"/>
                  </a:ext>
                </a:extLst>
              </p:cNvPr>
              <p:cNvSpPr>
                <a:spLocks noGrp="1" noRot="1" noChangeAspect="1" noMove="1" noResize="1" noEditPoints="1" noAdjustHandles="1" noChangeArrowheads="1" noChangeShapeType="1" noTextEdit="1"/>
              </p:cNvSpPr>
              <p:nvPr>
                <p:ph type="body" sz="quarter" idx="17"/>
              </p:nvPr>
            </p:nvSpPr>
            <p:spPr>
              <a:xfrm>
                <a:off x="354000" y="1880198"/>
                <a:ext cx="4043339" cy="1744265"/>
              </a:xfrm>
              <a:blipFill>
                <a:blip r:embed="rId4"/>
                <a:stretch>
                  <a:fillRect l="-3438"/>
                </a:stretch>
              </a:blipFill>
            </p:spPr>
            <p:txBody>
              <a:bodyPr/>
              <a:lstStyle/>
              <a:p>
                <a:r>
                  <a:rPr lang="en-US">
                    <a:noFill/>
                  </a:rPr>
                  <a:t> </a:t>
                </a:r>
              </a:p>
            </p:txBody>
          </p:sp>
        </mc:Fallback>
      </mc:AlternateContent>
      <p:pic>
        <p:nvPicPr>
          <p:cNvPr id="14" name="1-tick" descr="Checkmark with solid fill">
            <a:extLst>
              <a:ext uri="{FF2B5EF4-FFF2-40B4-BE49-F238E27FC236}">
                <a16:creationId xmlns:a16="http://schemas.microsoft.com/office/drawing/2014/main" id="{C1405A55-3854-5DBD-F5AB-424AEC471D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8907" y="2182313"/>
            <a:ext cx="914400" cy="914400"/>
          </a:xfrm>
          <a:prstGeom prst="rect">
            <a:avLst/>
          </a:prstGeom>
        </p:spPr>
      </p:pic>
      <mc:AlternateContent xmlns:mc="http://schemas.openxmlformats.org/markup-compatibility/2006" xmlns:a14="http://schemas.microsoft.com/office/drawing/2010/main">
        <mc:Choice Requires="a14">
          <p:sp>
            <p:nvSpPr>
              <p:cNvPr id="7" name="2" descr="A green tick box &#10;">
                <a:extLst>
                  <a:ext uri="{FF2B5EF4-FFF2-40B4-BE49-F238E27FC236}">
                    <a16:creationId xmlns:a16="http://schemas.microsoft.com/office/drawing/2014/main" id="{5AB648AA-3C30-F552-CFEA-35B1FDD864A0}"/>
                  </a:ext>
                </a:extLst>
              </p:cNvPr>
              <p:cNvSpPr txBox="1">
                <a:spLocks/>
              </p:cNvSpPr>
              <p:nvPr/>
            </p:nvSpPr>
            <p:spPr>
              <a:xfrm>
                <a:off x="354000" y="3088010"/>
                <a:ext cx="4043339" cy="1501227"/>
              </a:xfrm>
              <a:prstGeom prst="rect">
                <a:avLst/>
              </a:prstGeom>
            </p:spPr>
            <p:txBody>
              <a:bodyPr vert="horz" lIns="0" tIns="0" rIns="0" bIns="0" numCol="2"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latin typeface="+mn-lt"/>
                </a:endParaRPr>
              </a:p>
              <a:p>
                <a:pPr marL="457200" indent="-457200">
                  <a:buFont typeface="+mj-lt"/>
                  <a:buAutoNum type="arabicPeriod" startAt="2"/>
                </a:pPr>
                <a:r>
                  <a:rPr lang="en-AU" dirty="0">
                    <a:latin typeface="+mn-lt"/>
                  </a:rPr>
                  <a:t> </a:t>
                </a:r>
                <a14:m>
                  <m:oMath xmlns:m="http://schemas.openxmlformats.org/officeDocument/2006/math">
                    <m:r>
                      <a:rPr lang="en-AU" i="1" smtClean="0">
                        <a:latin typeface="Cambria Math" panose="02040503050406030204" pitchFamily="18" charset="0"/>
                      </a:rPr>
                      <m:t>15=</m:t>
                    </m:r>
                    <m:r>
                      <a:rPr lang="en-AU" i="1" smtClean="0">
                        <a:latin typeface="Cambria Math" panose="02040503050406030204" pitchFamily="18" charset="0"/>
                      </a:rPr>
                      <m:t>𝑘</m:t>
                    </m:r>
                    <m:r>
                      <a:rPr lang="en-AU" i="1" smtClean="0">
                        <a:latin typeface="Cambria Math" panose="02040503050406030204" pitchFamily="18" charset="0"/>
                        <a:ea typeface="Cambria Math" panose="02040503050406030204" pitchFamily="18" charset="0"/>
                      </a:rPr>
                      <m:t>×60</m:t>
                    </m:r>
                  </m:oMath>
                </a14:m>
                <a:r>
                  <a:rPr lang="en-AU" dirty="0">
                    <a:latin typeface="+mn-lt"/>
                  </a:rPr>
                  <a:t>	</a:t>
                </a:r>
              </a:p>
            </p:txBody>
          </p:sp>
        </mc:Choice>
        <mc:Fallback xmlns="">
          <p:sp>
            <p:nvSpPr>
              <p:cNvPr id="7" name="2" descr="A green tick box &#10;">
                <a:extLst>
                  <a:ext uri="{FF2B5EF4-FFF2-40B4-BE49-F238E27FC236}">
                    <a16:creationId xmlns:a16="http://schemas.microsoft.com/office/drawing/2014/main" id="{5AB648AA-3C30-F552-CFEA-35B1FDD864A0}"/>
                  </a:ext>
                </a:extLst>
              </p:cNvPr>
              <p:cNvSpPr txBox="1">
                <a:spLocks noRot="1" noChangeAspect="1" noMove="1" noResize="1" noEditPoints="1" noAdjustHandles="1" noChangeArrowheads="1" noChangeShapeType="1" noTextEdit="1"/>
              </p:cNvSpPr>
              <p:nvPr/>
            </p:nvSpPr>
            <p:spPr>
              <a:xfrm>
                <a:off x="354000" y="3088010"/>
                <a:ext cx="4043339" cy="1501227"/>
              </a:xfrm>
              <a:prstGeom prst="rect">
                <a:avLst/>
              </a:prstGeom>
              <a:blipFill>
                <a:blip r:embed="rId7"/>
                <a:stretch>
                  <a:fillRect l="-3438"/>
                </a:stretch>
              </a:blipFill>
            </p:spPr>
            <p:txBody>
              <a:bodyPr/>
              <a:lstStyle/>
              <a:p>
                <a:r>
                  <a:rPr lang="en-US">
                    <a:noFill/>
                  </a:rPr>
                  <a:t> </a:t>
                </a:r>
              </a:p>
            </p:txBody>
          </p:sp>
        </mc:Fallback>
      </mc:AlternateContent>
      <p:pic>
        <p:nvPicPr>
          <p:cNvPr id="15" name="2-tick" descr="Checkmark with solid fill">
            <a:extLst>
              <a:ext uri="{FF2B5EF4-FFF2-40B4-BE49-F238E27FC236}">
                <a16:creationId xmlns:a16="http://schemas.microsoft.com/office/drawing/2014/main" id="{B3AD1CB0-449B-70AE-BB14-5854D3D1BB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8907" y="3353503"/>
            <a:ext cx="914400" cy="914400"/>
          </a:xfrm>
          <a:prstGeom prst="rect">
            <a:avLst/>
          </a:prstGeom>
        </p:spPr>
      </p:pic>
      <mc:AlternateContent xmlns:mc="http://schemas.openxmlformats.org/markup-compatibility/2006" xmlns:a14="http://schemas.microsoft.com/office/drawing/2010/main">
        <mc:Choice Requires="a14">
          <p:sp>
            <p:nvSpPr>
              <p:cNvPr id="8" name="3" descr="A green tick box &#10;">
                <a:extLst>
                  <a:ext uri="{FF2B5EF4-FFF2-40B4-BE49-F238E27FC236}">
                    <a16:creationId xmlns:a16="http://schemas.microsoft.com/office/drawing/2014/main" id="{D565A65D-7112-D59E-CCF9-1765359509E4}"/>
                  </a:ext>
                </a:extLst>
              </p:cNvPr>
              <p:cNvSpPr txBox="1">
                <a:spLocks/>
              </p:cNvSpPr>
              <p:nvPr/>
            </p:nvSpPr>
            <p:spPr>
              <a:xfrm>
                <a:off x="354000" y="4340716"/>
                <a:ext cx="3789984" cy="1744265"/>
              </a:xfrm>
              <a:prstGeom prst="rect">
                <a:avLst/>
              </a:prstGeom>
            </p:spPr>
            <p:txBody>
              <a:bodyPr vert="horz" lIns="0" tIns="0" rIns="0" bIns="0" numCol="2"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latin typeface="+mn-lt"/>
                </a:endParaRPr>
              </a:p>
              <a:p>
                <a:pPr marL="457200" indent="-457200">
                  <a:buFont typeface="+mj-lt"/>
                  <a:buAutoNum type="arabicPeriod" startAt="3"/>
                </a:pPr>
                <a:r>
                  <a:rPr lang="en-AU" dirty="0">
                    <a:latin typeface="+mn-lt"/>
                  </a:rPr>
                  <a:t> </a:t>
                </a:r>
                <a14:m>
                  <m:oMath xmlns:m="http://schemas.openxmlformats.org/officeDocument/2006/math">
                    <m:r>
                      <a:rPr lang="en-AU" i="1" smtClean="0">
                        <a:latin typeface="Cambria Math" panose="02040503050406030204" pitchFamily="18" charset="0"/>
                      </a:rPr>
                      <m:t>27=9+</m:t>
                    </m:r>
                    <m:r>
                      <a:rPr lang="en-AU" i="1" smtClean="0">
                        <a:latin typeface="Cambria Math" panose="02040503050406030204" pitchFamily="18" charset="0"/>
                      </a:rPr>
                      <m:t>𝑘</m:t>
                    </m:r>
                    <m:r>
                      <a:rPr lang="en-AU" i="1" smtClean="0">
                        <a:latin typeface="Cambria Math" panose="02040503050406030204" pitchFamily="18" charset="0"/>
                      </a:rPr>
                      <m:t> </m:t>
                    </m:r>
                  </m:oMath>
                </a14:m>
                <a:endParaRPr lang="en-AU" dirty="0">
                  <a:latin typeface="+mn-lt"/>
                </a:endParaRPr>
              </a:p>
              <a:p>
                <a:endParaRPr lang="en-AU" dirty="0">
                  <a:latin typeface="+mn-lt"/>
                </a:endParaRPr>
              </a:p>
              <a:p>
                <a:pPr marL="457200" indent="-457200">
                  <a:buFont typeface="+mj-lt"/>
                  <a:buAutoNum type="arabicPeriod" startAt="2"/>
                </a:pPr>
                <a:endParaRPr lang="en-AU" dirty="0">
                  <a:latin typeface="+mn-lt"/>
                </a:endParaRPr>
              </a:p>
              <a:p>
                <a:pPr marL="457200" indent="-457200">
                  <a:buFont typeface="+mj-lt"/>
                  <a:buAutoNum type="arabicPeriod" startAt="2"/>
                </a:pPr>
                <a:endParaRPr lang="en-AU" dirty="0">
                  <a:latin typeface="+mn-lt"/>
                </a:endParaRPr>
              </a:p>
              <a:p>
                <a:endParaRPr lang="en-AU" dirty="0">
                  <a:latin typeface="+mn-lt"/>
                </a:endParaRPr>
              </a:p>
            </p:txBody>
          </p:sp>
        </mc:Choice>
        <mc:Fallback xmlns="">
          <p:sp>
            <p:nvSpPr>
              <p:cNvPr id="8" name="3" descr="A green tick box &#10;">
                <a:extLst>
                  <a:ext uri="{FF2B5EF4-FFF2-40B4-BE49-F238E27FC236}">
                    <a16:creationId xmlns:a16="http://schemas.microsoft.com/office/drawing/2014/main" id="{D565A65D-7112-D59E-CCF9-1765359509E4}"/>
                  </a:ext>
                </a:extLst>
              </p:cNvPr>
              <p:cNvSpPr txBox="1">
                <a:spLocks noRot="1" noChangeAspect="1" noMove="1" noResize="1" noEditPoints="1" noAdjustHandles="1" noChangeArrowheads="1" noChangeShapeType="1" noTextEdit="1"/>
              </p:cNvSpPr>
              <p:nvPr/>
            </p:nvSpPr>
            <p:spPr>
              <a:xfrm>
                <a:off x="354000" y="4340716"/>
                <a:ext cx="3789984" cy="1744265"/>
              </a:xfrm>
              <a:prstGeom prst="rect">
                <a:avLst/>
              </a:prstGeom>
              <a:blipFill>
                <a:blip r:embed="rId8"/>
                <a:stretch>
                  <a:fillRect l="-3667"/>
                </a:stretch>
              </a:blipFill>
            </p:spPr>
            <p:txBody>
              <a:bodyPr/>
              <a:lstStyle/>
              <a:p>
                <a:r>
                  <a:rPr lang="en-US">
                    <a:noFill/>
                  </a:rPr>
                  <a:t> </a:t>
                </a:r>
              </a:p>
            </p:txBody>
          </p:sp>
        </mc:Fallback>
      </mc:AlternateContent>
      <p:sp>
        <p:nvSpPr>
          <p:cNvPr id="2" name="3-x" descr="A red cross&#10;">
            <a:extLst>
              <a:ext uri="{FF2B5EF4-FFF2-40B4-BE49-F238E27FC236}">
                <a16:creationId xmlns:a16="http://schemas.microsoft.com/office/drawing/2014/main" id="{FE542928-D989-29FE-FE12-43F5091069B2}"/>
              </a:ext>
            </a:extLst>
          </p:cNvPr>
          <p:cNvSpPr/>
          <p:nvPr/>
        </p:nvSpPr>
        <p:spPr>
          <a:xfrm>
            <a:off x="2404361" y="4731351"/>
            <a:ext cx="1043492" cy="92990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0" name="4">
                <a:extLst>
                  <a:ext uri="{FF2B5EF4-FFF2-40B4-BE49-F238E27FC236}">
                    <a16:creationId xmlns:a16="http://schemas.microsoft.com/office/drawing/2014/main" id="{7D567BCA-998A-095D-5284-2298FD16849F}"/>
                  </a:ext>
                </a:extLst>
              </p:cNvPr>
              <p:cNvSpPr txBox="1"/>
              <p:nvPr/>
            </p:nvSpPr>
            <p:spPr>
              <a:xfrm>
                <a:off x="6215278" y="2503202"/>
                <a:ext cx="1940034" cy="809368"/>
              </a:xfrm>
              <a:prstGeom prst="rect">
                <a:avLst/>
              </a:prstGeom>
              <a:noFill/>
            </p:spPr>
            <p:txBody>
              <a:bodyPr wrap="none" lIns="0" tIns="0" rIns="0" bIns="0" rtlCol="0">
                <a:noAutofit/>
              </a:bodyPr>
              <a:lstStyle/>
              <a:p>
                <a:pPr marL="457200" indent="-457200" algn="l">
                  <a:buFont typeface="+mj-lt"/>
                  <a:buAutoNum type="arabicPeriod" startAt="4"/>
                </a:pPr>
                <a:r>
                  <a:rPr lang="en-AU" sz="2000" b="0" dirty="0"/>
                  <a:t> </a:t>
                </a:r>
                <a14:m>
                  <m:oMath xmlns:m="http://schemas.openxmlformats.org/officeDocument/2006/math">
                    <m:r>
                      <a:rPr lang="en-AU" sz="2000" b="0" i="1" smtClean="0">
                        <a:latin typeface="Cambria Math" panose="02040503050406030204" pitchFamily="18" charset="0"/>
                      </a:rPr>
                      <m:t>25=4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𝑘</m:t>
                        </m:r>
                      </m:e>
                      <m:sup>
                        <m:r>
                          <a:rPr lang="en-AU" sz="2000" b="0" i="1" smtClean="0">
                            <a:latin typeface="Cambria Math" panose="02040503050406030204" pitchFamily="18" charset="0"/>
                          </a:rPr>
                          <m:t>2</m:t>
                        </m:r>
                      </m:sup>
                    </m:sSup>
                  </m:oMath>
                </a14:m>
                <a:endParaRPr lang="en-AU" sz="2000" b="0" dirty="0"/>
              </a:p>
            </p:txBody>
          </p:sp>
        </mc:Choice>
        <mc:Fallback xmlns="">
          <p:sp>
            <p:nvSpPr>
              <p:cNvPr id="10" name="4">
                <a:extLst>
                  <a:ext uri="{FF2B5EF4-FFF2-40B4-BE49-F238E27FC236}">
                    <a16:creationId xmlns:a16="http://schemas.microsoft.com/office/drawing/2014/main" id="{7D567BCA-998A-095D-5284-2298FD16849F}"/>
                  </a:ext>
                </a:extLst>
              </p:cNvPr>
              <p:cNvSpPr txBox="1">
                <a:spLocks noRot="1" noChangeAspect="1" noMove="1" noResize="1" noEditPoints="1" noAdjustHandles="1" noChangeArrowheads="1" noChangeShapeType="1" noTextEdit="1"/>
              </p:cNvSpPr>
              <p:nvPr/>
            </p:nvSpPr>
            <p:spPr>
              <a:xfrm>
                <a:off x="6215278" y="2503202"/>
                <a:ext cx="1940034" cy="809368"/>
              </a:xfrm>
              <a:prstGeom prst="rect">
                <a:avLst/>
              </a:prstGeom>
              <a:blipFill>
                <a:blip r:embed="rId9"/>
                <a:stretch>
                  <a:fillRect l="-7143" t="-7813"/>
                </a:stretch>
              </a:blipFill>
            </p:spPr>
            <p:txBody>
              <a:bodyPr/>
              <a:lstStyle/>
              <a:p>
                <a:r>
                  <a:rPr lang="en-US">
                    <a:noFill/>
                  </a:rPr>
                  <a:t> </a:t>
                </a:r>
              </a:p>
            </p:txBody>
          </p:sp>
        </mc:Fallback>
      </mc:AlternateContent>
      <p:sp>
        <p:nvSpPr>
          <p:cNvPr id="5" name="4-x" descr="A red cross&#10;">
            <a:extLst>
              <a:ext uri="{FF2B5EF4-FFF2-40B4-BE49-F238E27FC236}">
                <a16:creationId xmlns:a16="http://schemas.microsoft.com/office/drawing/2014/main" id="{EC67600F-A6B5-D7A4-1F98-B39242A16C5B}"/>
              </a:ext>
            </a:extLst>
          </p:cNvPr>
          <p:cNvSpPr/>
          <p:nvPr/>
        </p:nvSpPr>
        <p:spPr>
          <a:xfrm>
            <a:off x="8194680" y="2174563"/>
            <a:ext cx="1043492" cy="92990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9" name="5">
                <a:extLst>
                  <a:ext uri="{FF2B5EF4-FFF2-40B4-BE49-F238E27FC236}">
                    <a16:creationId xmlns:a16="http://schemas.microsoft.com/office/drawing/2014/main" id="{C73CBDC3-2459-7C19-EC8A-DCDFA57AE1C1}"/>
                  </a:ext>
                </a:extLst>
              </p:cNvPr>
              <p:cNvSpPr txBox="1"/>
              <p:nvPr/>
            </p:nvSpPr>
            <p:spPr>
              <a:xfrm>
                <a:off x="6215278" y="3418361"/>
                <a:ext cx="1940034" cy="1052407"/>
              </a:xfrm>
              <a:prstGeom prst="rect">
                <a:avLst/>
              </a:prstGeom>
              <a:noFill/>
            </p:spPr>
            <p:txBody>
              <a:bodyPr wrap="none" lIns="0" tIns="0" rIns="0" bIns="0" rtlCol="0">
                <a:noAutofit/>
              </a:bodyPr>
              <a:lstStyle/>
              <a:p>
                <a:pPr algn="l"/>
                <a:endParaRPr lang="en-AU" sz="2000" dirty="0"/>
              </a:p>
              <a:p>
                <a:pPr marL="457200" indent="-457200" algn="l">
                  <a:buFont typeface="+mj-lt"/>
                  <a:buAutoNum type="arabicPeriod" startAt="5"/>
                </a:pPr>
                <a:r>
                  <a:rPr lang="en-AU" sz="2000" dirty="0"/>
                  <a:t> </a:t>
                </a:r>
                <a14:m>
                  <m:oMath xmlns:m="http://schemas.openxmlformats.org/officeDocument/2006/math">
                    <m:r>
                      <a:rPr lang="en-AU" sz="2000" b="0" i="1" smtClean="0">
                        <a:latin typeface="Cambria Math" panose="02040503050406030204" pitchFamily="18" charset="0"/>
                      </a:rPr>
                      <m:t>24=−3</m:t>
                    </m:r>
                    <m:r>
                      <a:rPr lang="en-AU" sz="2000" b="0" i="1" smtClean="0">
                        <a:latin typeface="Cambria Math" panose="02040503050406030204" pitchFamily="18" charset="0"/>
                      </a:rPr>
                      <m:t>𝑘</m:t>
                    </m:r>
                  </m:oMath>
                </a14:m>
                <a:endParaRPr lang="en-AU" sz="2000" dirty="0"/>
              </a:p>
            </p:txBody>
          </p:sp>
        </mc:Choice>
        <mc:Fallback xmlns="">
          <p:sp>
            <p:nvSpPr>
              <p:cNvPr id="9" name="5">
                <a:extLst>
                  <a:ext uri="{FF2B5EF4-FFF2-40B4-BE49-F238E27FC236}">
                    <a16:creationId xmlns:a16="http://schemas.microsoft.com/office/drawing/2014/main" id="{C73CBDC3-2459-7C19-EC8A-DCDFA57AE1C1}"/>
                  </a:ext>
                </a:extLst>
              </p:cNvPr>
              <p:cNvSpPr txBox="1">
                <a:spLocks noRot="1" noChangeAspect="1" noMove="1" noResize="1" noEditPoints="1" noAdjustHandles="1" noChangeArrowheads="1" noChangeShapeType="1" noTextEdit="1"/>
              </p:cNvSpPr>
              <p:nvPr/>
            </p:nvSpPr>
            <p:spPr>
              <a:xfrm>
                <a:off x="6215278" y="3418361"/>
                <a:ext cx="1940034" cy="1052407"/>
              </a:xfrm>
              <a:prstGeom prst="rect">
                <a:avLst/>
              </a:prstGeom>
              <a:blipFill>
                <a:blip r:embed="rId10"/>
                <a:stretch>
                  <a:fillRect l="-7143"/>
                </a:stretch>
              </a:blipFill>
            </p:spPr>
            <p:txBody>
              <a:bodyPr/>
              <a:lstStyle/>
              <a:p>
                <a:r>
                  <a:rPr lang="en-US">
                    <a:noFill/>
                  </a:rPr>
                  <a:t> </a:t>
                </a:r>
              </a:p>
            </p:txBody>
          </p:sp>
        </mc:Fallback>
      </mc:AlternateContent>
      <p:pic>
        <p:nvPicPr>
          <p:cNvPr id="16" name="5-tick" descr="Checkmark with solid fill">
            <a:extLst>
              <a:ext uri="{FF2B5EF4-FFF2-40B4-BE49-F238E27FC236}">
                <a16:creationId xmlns:a16="http://schemas.microsoft.com/office/drawing/2014/main" id="{BF950758-0A5B-20DC-DE5A-10733C8E5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9226" y="3353503"/>
            <a:ext cx="914400" cy="914400"/>
          </a:xfrm>
          <a:prstGeom prst="rect">
            <a:avLst/>
          </a:prstGeom>
        </p:spPr>
      </p:pic>
      <p:sp>
        <p:nvSpPr>
          <p:cNvPr id="3" name="Slide Number Placeholder 2">
            <a:extLst>
              <a:ext uri="{FF2B5EF4-FFF2-40B4-BE49-F238E27FC236}">
                <a16:creationId xmlns:a16="http://schemas.microsoft.com/office/drawing/2014/main" id="{BB26609F-EC8C-38E3-33F8-BFBC738DC0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0396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7" grpId="0"/>
      <p:bldP spid="8" grpId="0"/>
      <p:bldP spid="2" grpId="0" animBg="1"/>
      <p:bldP spid="10" grpId="0"/>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D4EF-385B-4E79-13D1-4A4BA3ECE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4D50CF-D28B-736E-20B5-D0C18A07B316}"/>
              </a:ext>
            </a:extLst>
          </p:cNvPr>
          <p:cNvSpPr>
            <a:spLocks noGrp="1"/>
          </p:cNvSpPr>
          <p:nvPr>
            <p:ph type="title"/>
          </p:nvPr>
        </p:nvSpPr>
        <p:spPr/>
        <p:txBody>
          <a:bodyPr/>
          <a:lstStyle/>
          <a:p>
            <a:r>
              <a:rPr lang="en-AU" dirty="0">
                <a:latin typeface="+mj-lt"/>
              </a:rPr>
              <a:t>Direct variation (3)	</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44FE34F-031A-BDEF-56A5-2F2271A91DD6}"/>
                  </a:ext>
                </a:extLst>
              </p:cNvPr>
              <p:cNvSpPr>
                <a:spLocks noGrp="1"/>
              </p:cNvSpPr>
              <p:nvPr>
                <p:ph type="body" sz="quarter" idx="18"/>
              </p:nvPr>
            </p:nvSpPr>
            <p:spPr>
              <a:xfrm>
                <a:off x="360000" y="982520"/>
                <a:ext cx="11483998" cy="356423"/>
              </a:xfrm>
            </p:spPr>
            <p:txBody>
              <a:bodyPr/>
              <a:lstStyle/>
              <a:p>
                <a:r>
                  <a:rPr lang="en-AU" dirty="0">
                    <a:latin typeface="+mj-lt"/>
                  </a:rPr>
                  <a:t>Finding </a:t>
                </a:r>
                <a14:m>
                  <m:oMath xmlns:m="http://schemas.openxmlformats.org/officeDocument/2006/math">
                    <m:r>
                      <a:rPr lang="en-AU" i="1" dirty="0" smtClean="0">
                        <a:latin typeface="Cambria Math" panose="02040503050406030204" pitchFamily="18" charset="0"/>
                      </a:rPr>
                      <m:t>𝑘</m:t>
                    </m:r>
                  </m:oMath>
                </a14:m>
                <a:r>
                  <a:rPr lang="en-AU" dirty="0">
                    <a:latin typeface="+mj-lt"/>
                  </a:rPr>
                  <a:t> </a:t>
                </a:r>
              </a:p>
            </p:txBody>
          </p:sp>
        </mc:Choice>
        <mc:Fallback xmlns="">
          <p:sp>
            <p:nvSpPr>
              <p:cNvPr id="13" name="Text Placeholder 12">
                <a:extLst>
                  <a:ext uri="{FF2B5EF4-FFF2-40B4-BE49-F238E27FC236}">
                    <a16:creationId xmlns:a16="http://schemas.microsoft.com/office/drawing/2014/main" id="{844FE34F-031A-BDEF-56A5-2F2271A91DD6}"/>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6780" b="-423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9F8AC4E-E9FE-F027-285A-43B7AC89B366}"/>
                  </a:ext>
                </a:extLst>
              </p:cNvPr>
              <p:cNvSpPr>
                <a:spLocks noGrp="1"/>
              </p:cNvSpPr>
              <p:nvPr>
                <p:ph type="body" sz="quarter" idx="17"/>
              </p:nvPr>
            </p:nvSpPr>
            <p:spPr>
              <a:xfrm>
                <a:off x="354000" y="1631990"/>
                <a:ext cx="5742000" cy="1645957"/>
              </a:xfrm>
            </p:spPr>
            <p:txBody>
              <a:bodyPr numCol="2"/>
              <a:lstStyle/>
              <a:p>
                <a:pPr>
                  <a:buNone/>
                </a:pPr>
                <a:r>
                  <a:rPr lang="en-AU" b="1" dirty="0"/>
                  <a:t>Solve the equations that are in the form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𝒌𝒙</m:t>
                    </m:r>
                  </m:oMath>
                </a14:m>
                <a:endParaRPr lang="en-AU" b="1" dirty="0"/>
              </a:p>
              <a:p>
                <a:pPr marL="457200" indent="-457200">
                  <a:spcAft>
                    <a:spcPts val="0"/>
                  </a:spcAft>
                  <a:buFont typeface="+mj-lt"/>
                  <a:buAutoNum type="arabicPeriod"/>
                </a:pPr>
                <a:r>
                  <a:rPr lang="en-AU" dirty="0">
                    <a:latin typeface="+mn-lt"/>
                  </a:rPr>
                  <a:t>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80</m:t>
                      </m:r>
                      <m:r>
                        <m:rPr>
                          <m:aln/>
                        </m:rPr>
                        <a:rPr lang="en-AU" b="0" i="1" smtClean="0">
                          <a:latin typeface="Cambria Math" panose="02040503050406030204" pitchFamily="18" charset="0"/>
                        </a:rPr>
                        <m:t>=</m:t>
                      </m:r>
                      <m:r>
                        <a:rPr lang="en-AU" b="0" i="1" smtClean="0">
                          <a:latin typeface="Cambria Math" panose="02040503050406030204" pitchFamily="18" charset="0"/>
                        </a:rPr>
                        <m:t>  20</m:t>
                      </m:r>
                      <m:r>
                        <a:rPr lang="en-AU" b="0" i="1" smtClean="0">
                          <a:latin typeface="Cambria Math" panose="02040503050406030204" pitchFamily="18" charset="0"/>
                        </a:rPr>
                        <m:t>𝑘</m:t>
                      </m:r>
                    </m:oMath>
                  </m:oMathPara>
                </a14:m>
                <a:br>
                  <a:rPr lang="en-AU" sz="1800" b="0" dirty="0">
                    <a:latin typeface="+mn-lt"/>
                  </a:rPr>
                </a:br>
                <a:endParaRPr lang="en-AU" sz="1800" b="0" i="1" dirty="0">
                  <a:latin typeface="Cambria Math" panose="02040503050406030204" pitchFamily="18" charset="0"/>
                </a:endParaRPr>
              </a:p>
              <a:p>
                <a:pPr/>
                <a:br>
                  <a:rPr lang="en-AU"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 </m:t>
                      </m:r>
                    </m:oMath>
                  </m:oMathPara>
                </a14:m>
                <a:endParaRPr lang="en-AU" dirty="0">
                  <a:latin typeface="+mn-lt"/>
                </a:endParaRPr>
              </a:p>
              <a:p>
                <a:pPr marL="457200" indent="-457200">
                  <a:buFont typeface="+mj-lt"/>
                  <a:buAutoNum type="arabicPeriod" startAt="2"/>
                </a:pPr>
                <a:endParaRPr lang="en-AU" dirty="0">
                  <a:latin typeface="+mn-lt"/>
                </a:endParaRPr>
              </a:p>
              <a:p>
                <a:pPr marL="457200" indent="-457200">
                  <a:buFont typeface="+mj-lt"/>
                  <a:buAutoNum type="arabicPeriod" startAt="2"/>
                </a:pPr>
                <a:endParaRPr lang="en-AU" dirty="0">
                  <a:latin typeface="+mn-lt"/>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 </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D9F8AC4E-E9FE-F027-285A-43B7AC89B366}"/>
                  </a:ext>
                </a:extLst>
              </p:cNvPr>
              <p:cNvSpPr>
                <a:spLocks noGrp="1" noRot="1" noChangeAspect="1" noMove="1" noResize="1" noEditPoints="1" noAdjustHandles="1" noChangeArrowheads="1" noChangeShapeType="1" noTextEdit="1"/>
              </p:cNvSpPr>
              <p:nvPr>
                <p:ph type="body" sz="quarter" idx="17"/>
              </p:nvPr>
            </p:nvSpPr>
            <p:spPr>
              <a:xfrm>
                <a:off x="354000" y="1631990"/>
                <a:ext cx="5742000" cy="1645957"/>
              </a:xfrm>
              <a:blipFill>
                <a:blip r:embed="rId4"/>
                <a:stretch>
                  <a:fillRect l="-2643" b="-161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4A1DFB-DC1C-CCDE-D73D-973CBA84F8B1}"/>
                  </a:ext>
                </a:extLst>
              </p:cNvPr>
              <p:cNvSpPr txBox="1"/>
              <p:nvPr/>
            </p:nvSpPr>
            <p:spPr>
              <a:xfrm>
                <a:off x="435280" y="3317871"/>
                <a:ext cx="1053102" cy="1479759"/>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𝑘</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80</m:t>
                          </m:r>
                        </m:num>
                        <m:den>
                          <m:r>
                            <a:rPr lang="en-AU" sz="2000" i="1">
                              <a:latin typeface="Cambria Math" panose="02040503050406030204" pitchFamily="18" charset="0"/>
                            </a:rPr>
                            <m:t>20</m:t>
                          </m:r>
                        </m:den>
                      </m:f>
                    </m:oMath>
                  </m:oMathPara>
                </a14:m>
                <a:br>
                  <a:rPr lang="en-AU" sz="2000" i="1" dirty="0">
                    <a:latin typeface="Cambria Math" panose="02040503050406030204" pitchFamily="18" charset="0"/>
                  </a:rPr>
                </a:br>
                <a:br>
                  <a:rPr lang="en-AU" sz="20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4</m:t>
                      </m:r>
                    </m:oMath>
                  </m:oMathPara>
                </a14:m>
                <a:br>
                  <a:rPr lang="en-AU" sz="1800" dirty="0"/>
                </a:br>
                <a:endParaRPr lang="en-AU" sz="1800" dirty="0"/>
              </a:p>
            </p:txBody>
          </p:sp>
        </mc:Choice>
        <mc:Fallback xmlns="">
          <p:sp>
            <p:nvSpPr>
              <p:cNvPr id="8" name="TextBox 7">
                <a:extLst>
                  <a:ext uri="{FF2B5EF4-FFF2-40B4-BE49-F238E27FC236}">
                    <a16:creationId xmlns:a16="http://schemas.microsoft.com/office/drawing/2014/main" id="{974A1DFB-DC1C-CCDE-D73D-973CBA84F8B1}"/>
                  </a:ext>
                </a:extLst>
              </p:cNvPr>
              <p:cNvSpPr txBox="1">
                <a:spLocks noRot="1" noChangeAspect="1" noMove="1" noResize="1" noEditPoints="1" noAdjustHandles="1" noChangeArrowheads="1" noChangeShapeType="1" noTextEdit="1"/>
              </p:cNvSpPr>
              <p:nvPr/>
            </p:nvSpPr>
            <p:spPr>
              <a:xfrm>
                <a:off x="435280" y="3317871"/>
                <a:ext cx="1053102" cy="147975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1FECA5-DCDE-B2C2-CB20-AC955CD5A79E}"/>
                  </a:ext>
                </a:extLst>
              </p:cNvPr>
              <p:cNvSpPr txBox="1"/>
              <p:nvPr/>
            </p:nvSpPr>
            <p:spPr>
              <a:xfrm>
                <a:off x="3910730" y="2230972"/>
                <a:ext cx="1210614" cy="1198028"/>
              </a:xfrm>
              <a:prstGeom prst="rect">
                <a:avLst/>
              </a:prstGeom>
              <a:noFill/>
            </p:spPr>
            <p:txBody>
              <a:bodyPr wrap="none" lIns="0" tIns="0" rIns="0" bIns="0" rtlCol="0">
                <a:noAutofit/>
              </a:bodyPr>
              <a:lstStyle/>
              <a:p>
                <a:pPr marL="457200" indent="-457200">
                  <a:lnSpc>
                    <a:spcPct val="150000"/>
                  </a:lnSpc>
                  <a:buFont typeface="+mj-lt"/>
                  <a:buAutoNum type="arabicPeriod" startAt="2"/>
                </a:pPr>
                <a:r>
                  <a:rPr lang="en-AU" sz="2000" dirty="0"/>
                  <a:t> </a:t>
                </a:r>
              </a:p>
              <a:p>
                <a:pPr>
                  <a:lnSpc>
                    <a:spcPct val="15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15</m:t>
                      </m:r>
                      <m:r>
                        <m:rPr>
                          <m:aln/>
                        </m:rPr>
                        <a:rPr lang="en-AU" sz="2000" i="1">
                          <a:latin typeface="Cambria Math" panose="02040503050406030204" pitchFamily="18" charset="0"/>
                        </a:rPr>
                        <m:t>=</m:t>
                      </m:r>
                      <m:r>
                        <a:rPr lang="en-AU" sz="2000" i="1">
                          <a:latin typeface="Cambria Math" panose="02040503050406030204" pitchFamily="18" charset="0"/>
                        </a:rPr>
                        <m:t>60</m:t>
                      </m:r>
                      <m:r>
                        <a:rPr lang="en-AU" sz="2000" i="1">
                          <a:latin typeface="Cambria Math" panose="02040503050406030204" pitchFamily="18" charset="0"/>
                        </a:rPr>
                        <m:t>𝑘</m:t>
                      </m:r>
                    </m:oMath>
                  </m:oMathPara>
                </a14:m>
                <a:br>
                  <a:rPr lang="en-AU" sz="1800" i="1" dirty="0">
                    <a:latin typeface="Cambria Math" panose="02040503050406030204" pitchFamily="18" charset="0"/>
                  </a:rPr>
                </a:br>
                <a:endParaRPr lang="en-AU" sz="1800" dirty="0"/>
              </a:p>
            </p:txBody>
          </p:sp>
        </mc:Choice>
        <mc:Fallback xmlns="">
          <p:sp>
            <p:nvSpPr>
              <p:cNvPr id="7" name="TextBox 6">
                <a:extLst>
                  <a:ext uri="{FF2B5EF4-FFF2-40B4-BE49-F238E27FC236}">
                    <a16:creationId xmlns:a16="http://schemas.microsoft.com/office/drawing/2014/main" id="{3F1FECA5-DCDE-B2C2-CB20-AC955CD5A79E}"/>
                  </a:ext>
                </a:extLst>
              </p:cNvPr>
              <p:cNvSpPr txBox="1">
                <a:spLocks noRot="1" noChangeAspect="1" noMove="1" noResize="1" noEditPoints="1" noAdjustHandles="1" noChangeArrowheads="1" noChangeShapeType="1" noTextEdit="1"/>
              </p:cNvSpPr>
              <p:nvPr/>
            </p:nvSpPr>
            <p:spPr>
              <a:xfrm>
                <a:off x="3910730" y="2230972"/>
                <a:ext cx="1210614" cy="1198028"/>
              </a:xfrm>
              <a:prstGeom prst="rect">
                <a:avLst/>
              </a:prstGeom>
              <a:blipFill>
                <a:blip r:embed="rId6"/>
                <a:stretch>
                  <a:fillRect l="-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C6A15B-B318-DFBA-C315-AADE72C5A6BD}"/>
                  </a:ext>
                </a:extLst>
              </p:cNvPr>
              <p:cNvSpPr txBox="1"/>
              <p:nvPr/>
            </p:nvSpPr>
            <p:spPr>
              <a:xfrm>
                <a:off x="3978344" y="3277946"/>
                <a:ext cx="914400" cy="1780941"/>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𝑘</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15</m:t>
                          </m:r>
                        </m:num>
                        <m:den>
                          <m:r>
                            <a:rPr lang="en-AU" sz="2000" i="1">
                              <a:latin typeface="Cambria Math" panose="02040503050406030204" pitchFamily="18" charset="0"/>
                            </a:rPr>
                            <m:t>60</m:t>
                          </m:r>
                        </m:den>
                      </m:f>
                    </m:oMath>
                  </m:oMathPara>
                </a14:m>
                <a:br>
                  <a:rPr lang="en-AU" sz="2000" i="1" dirty="0">
                    <a:latin typeface="Cambria Math" panose="02040503050406030204" pitchFamily="18" charset="0"/>
                  </a:rPr>
                </a:br>
                <a:br>
                  <a:rPr lang="en-AU" sz="20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4</m:t>
                          </m:r>
                        </m:den>
                      </m:f>
                    </m:oMath>
                  </m:oMathPara>
                </a14:m>
                <a:endParaRPr lang="en-AU" sz="2000" dirty="0"/>
              </a:p>
            </p:txBody>
          </p:sp>
        </mc:Choice>
        <mc:Fallback xmlns="">
          <p:sp>
            <p:nvSpPr>
              <p:cNvPr id="9" name="TextBox 8">
                <a:extLst>
                  <a:ext uri="{FF2B5EF4-FFF2-40B4-BE49-F238E27FC236}">
                    <a16:creationId xmlns:a16="http://schemas.microsoft.com/office/drawing/2014/main" id="{9BC6A15B-B318-DFBA-C315-AADE72C5A6BD}"/>
                  </a:ext>
                </a:extLst>
              </p:cNvPr>
              <p:cNvSpPr txBox="1">
                <a:spLocks noRot="1" noChangeAspect="1" noMove="1" noResize="1" noEditPoints="1" noAdjustHandles="1" noChangeArrowheads="1" noChangeShapeType="1" noTextEdit="1"/>
              </p:cNvSpPr>
              <p:nvPr/>
            </p:nvSpPr>
            <p:spPr>
              <a:xfrm>
                <a:off x="3978344" y="3277946"/>
                <a:ext cx="914400" cy="1780941"/>
              </a:xfrm>
              <a:prstGeom prst="rect">
                <a:avLst/>
              </a:prstGeom>
              <a:blipFill>
                <a:blip r:embed="rId7"/>
                <a:stretch>
                  <a:fillRect l="-1370" t="-709" r="-1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715DA4-D79A-54A1-6DDF-0F9949BB0A10}"/>
                  </a:ext>
                </a:extLst>
              </p:cNvPr>
              <p:cNvSpPr txBox="1"/>
              <p:nvPr/>
            </p:nvSpPr>
            <p:spPr>
              <a:xfrm>
                <a:off x="7031558" y="2230972"/>
                <a:ext cx="2184400" cy="1046975"/>
              </a:xfrm>
              <a:prstGeom prst="rect">
                <a:avLst/>
              </a:prstGeom>
              <a:noFill/>
            </p:spPr>
            <p:txBody>
              <a:bodyPr wrap="none" lIns="0" tIns="0" rIns="0" bIns="0" rtlCol="0">
                <a:noAutofit/>
              </a:bodyPr>
              <a:lstStyle/>
              <a:p>
                <a:pPr marL="342900" indent="-342900" algn="l">
                  <a:lnSpc>
                    <a:spcPct val="150000"/>
                  </a:lnSpc>
                  <a:buFont typeface="+mj-lt"/>
                  <a:buAutoNum type="arabicPeriod" startAt="3"/>
                </a:pPr>
                <a:r>
                  <a:rPr lang="en-AU" sz="1800" b="0" dirty="0"/>
                  <a:t> </a:t>
                </a:r>
                <a14:m>
                  <m:oMath xmlns:m="http://schemas.openxmlformats.org/officeDocument/2006/math">
                    <m:r>
                      <a:rPr lang="en-AU" sz="2000" b="0" i="1" smtClean="0">
                        <a:latin typeface="Cambria Math" panose="02040503050406030204" pitchFamily="18" charset="0"/>
                      </a:rPr>
                      <m:t> </m:t>
                    </m:r>
                  </m:oMath>
                </a14:m>
                <a:endParaRPr lang="en-AU" sz="2000" b="0" i="1" dirty="0">
                  <a:latin typeface="Cambria Math" panose="02040503050406030204" pitchFamily="18" charset="0"/>
                </a:endParaRPr>
              </a:p>
              <a:p>
                <a:pPr algn="l">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24</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rPr>
                        <m:t>𝑘</m:t>
                      </m:r>
                    </m:oMath>
                  </m:oMathPara>
                </a14:m>
                <a:br>
                  <a:rPr lang="en-AU" sz="2000" b="0" dirty="0"/>
                </a:br>
                <a:endParaRPr lang="en-AU" sz="2000" dirty="0"/>
              </a:p>
            </p:txBody>
          </p:sp>
        </mc:Choice>
        <mc:Fallback xmlns="">
          <p:sp>
            <p:nvSpPr>
              <p:cNvPr id="2" name="TextBox 1">
                <a:extLst>
                  <a:ext uri="{FF2B5EF4-FFF2-40B4-BE49-F238E27FC236}">
                    <a16:creationId xmlns:a16="http://schemas.microsoft.com/office/drawing/2014/main" id="{95715DA4-D79A-54A1-6DDF-0F9949BB0A10}"/>
                  </a:ext>
                </a:extLst>
              </p:cNvPr>
              <p:cNvSpPr txBox="1">
                <a:spLocks noRot="1" noChangeAspect="1" noMove="1" noResize="1" noEditPoints="1" noAdjustHandles="1" noChangeArrowheads="1" noChangeShapeType="1" noTextEdit="1"/>
              </p:cNvSpPr>
              <p:nvPr/>
            </p:nvSpPr>
            <p:spPr>
              <a:xfrm>
                <a:off x="7031558" y="2230972"/>
                <a:ext cx="2184400" cy="1046975"/>
              </a:xfrm>
              <a:prstGeom prst="rect">
                <a:avLst/>
              </a:prstGeom>
              <a:blipFill>
                <a:blip r:embed="rId8"/>
                <a:stretch>
                  <a:fillRect l="-58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28C7F33-3661-E77D-C97E-B8AF5B47616A}"/>
                  </a:ext>
                </a:extLst>
              </p:cNvPr>
              <p:cNvSpPr txBox="1"/>
              <p:nvPr/>
            </p:nvSpPr>
            <p:spPr>
              <a:xfrm>
                <a:off x="7070656" y="3317871"/>
                <a:ext cx="1053102" cy="1586637"/>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𝑘</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24</m:t>
                          </m:r>
                        </m:num>
                        <m:den>
                          <m:r>
                            <a:rPr lang="en-AU" sz="2000" i="1">
                              <a:latin typeface="Cambria Math" panose="02040503050406030204" pitchFamily="18" charset="0"/>
                            </a:rPr>
                            <m:t>−3</m:t>
                          </m:r>
                        </m:den>
                      </m:f>
                    </m:oMath>
                  </m:oMathPara>
                </a14:m>
                <a:br>
                  <a:rPr lang="en-AU" sz="2000" i="1" dirty="0">
                    <a:latin typeface="Cambria Math" panose="02040503050406030204" pitchFamily="18" charset="0"/>
                  </a:rPr>
                </a:br>
                <a:br>
                  <a:rPr lang="en-AU" sz="20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−8</m:t>
                      </m:r>
                    </m:oMath>
                  </m:oMathPara>
                </a14:m>
                <a:endParaRPr lang="en-AU" sz="2000" dirty="0"/>
              </a:p>
            </p:txBody>
          </p:sp>
        </mc:Choice>
        <mc:Fallback xmlns="">
          <p:sp>
            <p:nvSpPr>
              <p:cNvPr id="15" name="TextBox 14">
                <a:extLst>
                  <a:ext uri="{FF2B5EF4-FFF2-40B4-BE49-F238E27FC236}">
                    <a16:creationId xmlns:a16="http://schemas.microsoft.com/office/drawing/2014/main" id="{028C7F33-3661-E77D-C97E-B8AF5B47616A}"/>
                  </a:ext>
                </a:extLst>
              </p:cNvPr>
              <p:cNvSpPr txBox="1">
                <a:spLocks noRot="1" noChangeAspect="1" noMove="1" noResize="1" noEditPoints="1" noAdjustHandles="1" noChangeArrowheads="1" noChangeShapeType="1" noTextEdit="1"/>
              </p:cNvSpPr>
              <p:nvPr/>
            </p:nvSpPr>
            <p:spPr>
              <a:xfrm>
                <a:off x="7070656" y="3317871"/>
                <a:ext cx="1053102" cy="1586637"/>
              </a:xfrm>
              <a:prstGeom prst="rect">
                <a:avLst/>
              </a:prstGeom>
              <a:blipFill>
                <a:blip r:embed="rId9"/>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09AC48F-77F6-EDFA-A6B2-E5FE18773F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8789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1545</Words>
  <Application>Microsoft Office PowerPoint</Application>
  <PresentationFormat>Widescreen</PresentationFormat>
  <Paragraphs>156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Lato</vt:lpstr>
      <vt:lpstr>Calibri</vt:lpstr>
      <vt:lpstr>Public Sans</vt:lpstr>
      <vt:lpstr>Arial</vt:lpstr>
      <vt:lpstr>Cambria Math</vt:lpstr>
      <vt:lpstr>Times New Roman</vt:lpstr>
      <vt:lpstr>NSWG Corporate</vt:lpstr>
      <vt:lpstr>Finding and using the constant of variation</vt:lpstr>
      <vt:lpstr>Learning intentions and success criteria</vt:lpstr>
      <vt:lpstr>Activating prior knowledge</vt:lpstr>
      <vt:lpstr>Activating prior knowledge (1)</vt:lpstr>
      <vt:lpstr>Activating prior knowledge (2)</vt:lpstr>
      <vt:lpstr>Connecting learning</vt:lpstr>
      <vt:lpstr>Direct variation (1) </vt:lpstr>
      <vt:lpstr>Direct variation (2) </vt:lpstr>
      <vt:lpstr>Direct variation (3) </vt:lpstr>
      <vt:lpstr>Releasing responsibility</vt:lpstr>
      <vt:lpstr>Approaching questions scaffold</vt:lpstr>
      <vt:lpstr>Finding k in a HSC question (1)</vt:lpstr>
      <vt:lpstr>Finding k in a HSC question (2)</vt:lpstr>
      <vt:lpstr>Using k (1)</vt:lpstr>
      <vt:lpstr>Using k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and using the constant of variation</dc:title>
  <dc:subject/>
  <dc:creator>NSW Department of Education</dc:creator>
  <cp:keywords/>
  <dc:description/>
  <cp:lastModifiedBy/>
  <cp:revision>1</cp:revision>
  <dcterms:created xsi:type="dcterms:W3CDTF">2025-10-01T04:06:23Z</dcterms:created>
  <dcterms:modified xsi:type="dcterms:W3CDTF">2025-10-01T04:06:30Z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2025-10-01T04:06:29Z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b82d9817-7c16-4bd0-8b79-2116a01d623d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