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2"/>
  </p:notesMasterIdLst>
  <p:handoutMasterIdLst>
    <p:handoutMasterId r:id="rId13"/>
  </p:handoutMasterIdLst>
  <p:sldIdLst>
    <p:sldId id="26505" r:id="rId2"/>
    <p:sldId id="26383" r:id="rId3"/>
    <p:sldId id="271" r:id="rId4"/>
    <p:sldId id="289" r:id="rId5"/>
    <p:sldId id="26506" r:id="rId6"/>
    <p:sldId id="26507" r:id="rId7"/>
    <p:sldId id="26524" r:id="rId8"/>
    <p:sldId id="26523" r:id="rId9"/>
    <p:sldId id="360" r:id="rId10"/>
    <p:sldId id="361" r:id="rId11"/>
  </p:sldIdLst>
  <p:sldSz cx="12192000" cy="6858000"/>
  <p:notesSz cx="6858000" cy="9144000"/>
  <p:embeddedFontLst>
    <p:embeddedFont>
      <p:font typeface="Cambria Math" panose="02040503050406030204" pitchFamily="18" charset="0"/>
      <p:regular r:id="rId14"/>
    </p:embeddedFont>
    <p:embeddedFont>
      <p:font typeface="Public Sans" pitchFamily="2" charset="0"/>
      <p:regular r:id="rId15"/>
      <p:bold r:id="rId16"/>
      <p:italic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531" autoAdjust="0"/>
  </p:normalViewPr>
  <p:slideViewPr>
    <p:cSldViewPr snapToGrid="0">
      <p:cViewPr varScale="1">
        <p:scale>
          <a:sx n="92" d="100"/>
          <a:sy n="92" d="100"/>
        </p:scale>
        <p:origin x="428"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30F0E-A43D-CDA0-A0EB-BCF7B2299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955A5-64FD-ABD5-CF2E-2B57E49C6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1DBDD-9BBF-DD32-380F-4E6C4BE1F4F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C12A167-2836-69C5-B0D6-E14C81534B67}"/>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55190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Piecework</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360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94E725DD-C6B2-D116-38A1-9298723E66B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219" b="219"/>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know that piecework is a way of earning money.</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the connection between piecework and direct variation.</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explain how you earn money through piecework.</a:t>
            </a:r>
          </a:p>
          <a:p>
            <a:pPr marL="342900" indent="-342900">
              <a:lnSpc>
                <a:spcPct val="150000"/>
              </a:lnSpc>
              <a:spcAft>
                <a:spcPts val="600"/>
              </a:spcAft>
              <a:buFont typeface="Arial"/>
              <a:buChar char="•"/>
            </a:pPr>
            <a:r>
              <a:rPr lang="en-AU" sz="2000" dirty="0">
                <a:cs typeface="Arial" panose="020B0604020202020204" pitchFamily="34" charset="0"/>
              </a:rPr>
              <a:t>I can use an equation to calculate the total amount earned by piecework.</a:t>
            </a:r>
          </a:p>
          <a:p>
            <a:pPr marL="342900" indent="-342900">
              <a:lnSpc>
                <a:spcPct val="150000"/>
              </a:lnSpc>
              <a:spcAft>
                <a:spcPts val="600"/>
              </a:spcAft>
              <a:buFont typeface="Arial"/>
              <a:buChar char="•"/>
            </a:pPr>
            <a:r>
              <a:rPr lang="en-AU" sz="2000" dirty="0">
                <a:cs typeface="Arial" panose="020B0604020202020204" pitchFamily="34" charset="0"/>
              </a:rPr>
              <a:t>I can use a direct variation graph to find the amount I would earn using piecework.</a:t>
            </a:r>
          </a:p>
          <a:p>
            <a:pPr marL="342900" indent="-342900">
              <a:lnSpc>
                <a:spcPct val="150000"/>
              </a:lnSpc>
              <a:spcAft>
                <a:spcPts val="600"/>
              </a:spcAft>
              <a:buFont typeface="Arial"/>
              <a:buChar char="•"/>
            </a:pPr>
            <a:r>
              <a:rPr lang="en-AU" sz="2000" dirty="0">
                <a:cs typeface="Arial" panose="020B0604020202020204" pitchFamily="34" charset="0"/>
              </a:rPr>
              <a:t>I can compare earning money through piecework to a wage.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Piecework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Would you rather</a:t>
            </a:r>
          </a:p>
        </p:txBody>
      </p:sp>
      <p:grpSp>
        <p:nvGrpSpPr>
          <p:cNvPr id="9" name="Group 8" descr="A dark blue graphic labeled &quot;Option 1&quot; in a red header. The text reads:&#10;&quot;Receive a fixed monthly wage of $4,000 for creating content (videos and social media posts) for a company, which covers all your content creation responsibilities, no matter how many posts or videos you create.&quot;">
            <a:extLst>
              <a:ext uri="{FF2B5EF4-FFF2-40B4-BE49-F238E27FC236}">
                <a16:creationId xmlns:a16="http://schemas.microsoft.com/office/drawing/2014/main" id="{036606FF-035A-535C-0CE6-E4DA5469CE73}"/>
              </a:ext>
            </a:extLst>
          </p:cNvPr>
          <p:cNvGrpSpPr/>
          <p:nvPr/>
        </p:nvGrpSpPr>
        <p:grpSpPr>
          <a:xfrm>
            <a:off x="630838" y="1506682"/>
            <a:ext cx="3375903" cy="4732757"/>
            <a:chOff x="630838" y="1506682"/>
            <a:chExt cx="3375903" cy="4732757"/>
          </a:xfrm>
        </p:grpSpPr>
        <p:sp>
          <p:nvSpPr>
            <p:cNvPr id="15" name="Freeform: Shape 14" descr="A box showing 'option 1'- Receive a fixed monthly wage of $4,000 for creating content (videos and social media posts) for a company, which covers all your content creation responsibilities, no matter how many posts or videos you create. &#10;">
              <a:extLst>
                <a:ext uri="{FF2B5EF4-FFF2-40B4-BE49-F238E27FC236}">
                  <a16:creationId xmlns:a16="http://schemas.microsoft.com/office/drawing/2014/main" id="{D689EDD1-866B-F126-C8DF-66069F7306E4}"/>
                </a:ext>
              </a:extLst>
            </p:cNvPr>
            <p:cNvSpPr/>
            <p:nvPr/>
          </p:nvSpPr>
          <p:spPr>
            <a:xfrm>
              <a:off x="630838" y="1740952"/>
              <a:ext cx="3375903" cy="4498487"/>
            </a:xfrm>
            <a:prstGeom prst="roundRect">
              <a:avLst>
                <a:gd name="adj" fmla="val 3124"/>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80000" tIns="251999" rIns="180000" bIns="60960" numCol="1" spcCol="1270" anchor="ctr" anchorCtr="1">
              <a:noAutofit/>
            </a:bodyPr>
            <a:lstStyle/>
            <a:p>
              <a:pPr marL="0" lvl="0" indent="0" defTabSz="1066800">
                <a:lnSpc>
                  <a:spcPct val="130000"/>
                </a:lnSpc>
                <a:spcBef>
                  <a:spcPct val="0"/>
                </a:spcBef>
                <a:spcAft>
                  <a:spcPct val="35000"/>
                </a:spcAft>
                <a:buNone/>
              </a:pPr>
              <a:r>
                <a:rPr lang="en-AU" sz="2000" kern="1200" dirty="0"/>
                <a:t>Receive a fixed monthly </a:t>
              </a:r>
              <a:r>
                <a:rPr lang="en-AU" sz="2000" dirty="0"/>
                <a:t>salary</a:t>
              </a:r>
              <a:r>
                <a:rPr lang="en-AU" sz="2000" kern="1200" dirty="0"/>
                <a:t> of $4,000 for creating content (videos and social media posts) for a company, which covers all your content creation responsibilities, no matter how many posts or videos you create. </a:t>
              </a:r>
            </a:p>
          </p:txBody>
        </p:sp>
        <p:sp>
          <p:nvSpPr>
            <p:cNvPr id="5" name="Rectangle: Rounded Corners 4">
              <a:extLst>
                <a:ext uri="{FF2B5EF4-FFF2-40B4-BE49-F238E27FC236}">
                  <a16:creationId xmlns:a16="http://schemas.microsoft.com/office/drawing/2014/main" id="{ACA0B948-C2BA-A1A9-3961-E125E5E7842C}"/>
                </a:ext>
              </a:extLst>
            </p:cNvPr>
            <p:cNvSpPr/>
            <p:nvPr/>
          </p:nvSpPr>
          <p:spPr>
            <a:xfrm>
              <a:off x="1205345" y="1506682"/>
              <a:ext cx="2202873" cy="58189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Option 1</a:t>
              </a:r>
            </a:p>
          </p:txBody>
        </p:sp>
      </p:grpSp>
      <p:grpSp>
        <p:nvGrpSpPr>
          <p:cNvPr id="10" name="Group 9" descr="A dark blue graphic labeled &quot;Option 2&quot; in a red header. The text reads:&#10;&quot;Earn $0.15 per view on videos, $1 per comment on videos or social media posts, and $2 per share of the content.&quot;">
            <a:extLst>
              <a:ext uri="{FF2B5EF4-FFF2-40B4-BE49-F238E27FC236}">
                <a16:creationId xmlns:a16="http://schemas.microsoft.com/office/drawing/2014/main" id="{C7BA6025-6A96-7C4B-C861-06B737A19BE5}"/>
              </a:ext>
            </a:extLst>
          </p:cNvPr>
          <p:cNvGrpSpPr/>
          <p:nvPr/>
        </p:nvGrpSpPr>
        <p:grpSpPr>
          <a:xfrm>
            <a:off x="4407600" y="1543525"/>
            <a:ext cx="3376800" cy="4697427"/>
            <a:chOff x="4407600" y="1543525"/>
            <a:chExt cx="3376800" cy="4697427"/>
          </a:xfrm>
        </p:grpSpPr>
        <p:sp>
          <p:nvSpPr>
            <p:cNvPr id="16" name="Freeform: Shape 15" descr="A box showing 'option 1'- Receive a fixed monthly wage of $4,000 for creating content (videos and social media posts) for a company, which covers all your content creation responsibilities, no matter how many posts or videos you create. &#10;">
              <a:extLst>
                <a:ext uri="{FF2B5EF4-FFF2-40B4-BE49-F238E27FC236}">
                  <a16:creationId xmlns:a16="http://schemas.microsoft.com/office/drawing/2014/main" id="{28255AFD-6C0A-FC0D-3817-1033B5E85051}"/>
                </a:ext>
              </a:extLst>
            </p:cNvPr>
            <p:cNvSpPr/>
            <p:nvPr/>
          </p:nvSpPr>
          <p:spPr>
            <a:xfrm>
              <a:off x="4407600" y="1740952"/>
              <a:ext cx="3376800" cy="4500000"/>
            </a:xfrm>
            <a:prstGeom prst="roundRect">
              <a:avLst>
                <a:gd name="adj" fmla="val 3494"/>
              </a:avLst>
            </a:prstGeom>
            <a:solidFill>
              <a:schemeClr val="accent2">
                <a:lumMod val="50000"/>
              </a:schemeClr>
            </a:solidFill>
          </p:spPr>
          <p:style>
            <a:lnRef idx="2">
              <a:schemeClr val="lt1">
                <a:hueOff val="0"/>
                <a:satOff val="0"/>
                <a:lumOff val="0"/>
                <a:alphaOff val="0"/>
              </a:schemeClr>
            </a:lnRef>
            <a:fillRef idx="1">
              <a:schemeClr val="accent1">
                <a:shade val="80000"/>
                <a:hueOff val="376112"/>
                <a:satOff val="-45179"/>
                <a:lumOff val="22210"/>
                <a:alphaOff val="0"/>
              </a:schemeClr>
            </a:fillRef>
            <a:effectRef idx="0">
              <a:schemeClr val="accent1">
                <a:shade val="80000"/>
                <a:hueOff val="376112"/>
                <a:satOff val="-45179"/>
                <a:lumOff val="22210"/>
                <a:alphaOff val="0"/>
              </a:schemeClr>
            </a:effectRef>
            <a:fontRef idx="minor">
              <a:schemeClr val="lt1"/>
            </a:fontRef>
          </p:style>
          <p:txBody>
            <a:bodyPr spcFirstLastPara="0" vert="horz" wrap="square" lIns="180000" tIns="61200" rIns="180000" bIns="60960" numCol="1" spcCol="1270" anchor="ctr" anchorCtr="1">
              <a:noAutofit/>
            </a:bodyPr>
            <a:lstStyle/>
            <a:p>
              <a:pPr marL="0" lvl="0" indent="0" defTabSz="1066800">
                <a:lnSpc>
                  <a:spcPct val="130000"/>
                </a:lnSpc>
                <a:spcBef>
                  <a:spcPct val="0"/>
                </a:spcBef>
                <a:spcAft>
                  <a:spcPct val="35000"/>
                </a:spcAft>
                <a:buNone/>
              </a:pPr>
              <a:r>
                <a:rPr lang="en-AU" sz="2000" kern="1200" dirty="0"/>
                <a:t>Earn $0.15 per view on videos, $1 per comment on videos you’ve created or social media posts you’ve created and $2 per share of the content.</a:t>
              </a:r>
            </a:p>
          </p:txBody>
        </p:sp>
        <p:sp>
          <p:nvSpPr>
            <p:cNvPr id="6" name="Rectangle: Rounded Corners 5">
              <a:extLst>
                <a:ext uri="{FF2B5EF4-FFF2-40B4-BE49-F238E27FC236}">
                  <a16:creationId xmlns:a16="http://schemas.microsoft.com/office/drawing/2014/main" id="{13611A3A-11FD-E260-35B0-D101FB9976ED}"/>
                </a:ext>
              </a:extLst>
            </p:cNvPr>
            <p:cNvSpPr/>
            <p:nvPr/>
          </p:nvSpPr>
          <p:spPr>
            <a:xfrm>
              <a:off x="4994563" y="1543525"/>
              <a:ext cx="2202873" cy="58189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Option 2</a:t>
              </a:r>
            </a:p>
          </p:txBody>
        </p:sp>
      </p:grpSp>
      <p:grpSp>
        <p:nvGrpSpPr>
          <p:cNvPr id="11" name="Group 10" descr="A blue graphic labeled &quot;Option 3&quot; in a red header. The text reads:&#10;&quot;Earn $500 per video and $100 per social media post, with no guaranteed minimum number of posts or videos.&quot;">
            <a:extLst>
              <a:ext uri="{FF2B5EF4-FFF2-40B4-BE49-F238E27FC236}">
                <a16:creationId xmlns:a16="http://schemas.microsoft.com/office/drawing/2014/main" id="{534019C7-CD5B-8C3D-3731-4A13AEC067A5}"/>
              </a:ext>
            </a:extLst>
          </p:cNvPr>
          <p:cNvGrpSpPr/>
          <p:nvPr/>
        </p:nvGrpSpPr>
        <p:grpSpPr>
          <a:xfrm>
            <a:off x="8185259" y="1533920"/>
            <a:ext cx="3376800" cy="4707032"/>
            <a:chOff x="8185259" y="1533920"/>
            <a:chExt cx="3376800" cy="4707032"/>
          </a:xfrm>
        </p:grpSpPr>
        <p:sp>
          <p:nvSpPr>
            <p:cNvPr id="17" name="Freeform: Shape 16">
              <a:extLst>
                <a:ext uri="{FF2B5EF4-FFF2-40B4-BE49-F238E27FC236}">
                  <a16:creationId xmlns:a16="http://schemas.microsoft.com/office/drawing/2014/main" id="{23A98A79-24B5-84DF-A1B4-D7EC66F90D85}"/>
                </a:ext>
              </a:extLst>
            </p:cNvPr>
            <p:cNvSpPr/>
            <p:nvPr/>
          </p:nvSpPr>
          <p:spPr>
            <a:xfrm>
              <a:off x="8185259" y="1740952"/>
              <a:ext cx="3376800" cy="4500000"/>
            </a:xfrm>
            <a:prstGeom prst="roundRect">
              <a:avLst>
                <a:gd name="adj" fmla="val 4225"/>
              </a:avLst>
            </a:prstGeom>
            <a:solidFill>
              <a:schemeClr val="accent2">
                <a:lumMod val="75000"/>
              </a:schemeClr>
            </a:solidFill>
          </p:spPr>
          <p:style>
            <a:lnRef idx="2">
              <a:schemeClr val="lt1">
                <a:hueOff val="0"/>
                <a:satOff val="0"/>
                <a:lumOff val="0"/>
                <a:alphaOff val="0"/>
              </a:schemeClr>
            </a:lnRef>
            <a:fillRef idx="1">
              <a:schemeClr val="accent1">
                <a:shade val="80000"/>
                <a:hueOff val="752224"/>
                <a:satOff val="-90358"/>
                <a:lumOff val="44420"/>
                <a:alphaOff val="0"/>
              </a:schemeClr>
            </a:fillRef>
            <a:effectRef idx="0">
              <a:schemeClr val="accent1">
                <a:shade val="80000"/>
                <a:hueOff val="752224"/>
                <a:satOff val="-90358"/>
                <a:lumOff val="44420"/>
                <a:alphaOff val="0"/>
              </a:schemeClr>
            </a:effectRef>
            <a:fontRef idx="minor">
              <a:schemeClr val="lt1"/>
            </a:fontRef>
          </p:style>
          <p:txBody>
            <a:bodyPr spcFirstLastPara="0" vert="horz" wrap="square" lIns="180000" tIns="61200" rIns="180000" bIns="60960" numCol="1" spcCol="1270" anchor="ctr" anchorCtr="1">
              <a:noAutofit/>
            </a:bodyPr>
            <a:lstStyle/>
            <a:p>
              <a:pPr marL="0" lvl="0" indent="0" defTabSz="1066800">
                <a:lnSpc>
                  <a:spcPct val="130000"/>
                </a:lnSpc>
                <a:spcBef>
                  <a:spcPct val="0"/>
                </a:spcBef>
                <a:spcAft>
                  <a:spcPct val="35000"/>
                </a:spcAft>
                <a:buNone/>
              </a:pPr>
              <a:r>
                <a:rPr lang="en-AU" sz="2000" kern="1200" dirty="0"/>
                <a:t>Earn $500 per video created and $100 per social media post created, with no guaranteed </a:t>
              </a:r>
              <a:br>
                <a:rPr lang="en-AU" sz="2000" kern="1200" dirty="0"/>
              </a:br>
              <a:r>
                <a:rPr lang="en-AU" sz="2000" kern="1200" dirty="0"/>
                <a:t>minimum number of posts or videos. </a:t>
              </a:r>
            </a:p>
          </p:txBody>
        </p:sp>
        <p:sp>
          <p:nvSpPr>
            <p:cNvPr id="8" name="Rectangle: Rounded Corners 7">
              <a:extLst>
                <a:ext uri="{FF2B5EF4-FFF2-40B4-BE49-F238E27FC236}">
                  <a16:creationId xmlns:a16="http://schemas.microsoft.com/office/drawing/2014/main" id="{0E08DC06-97DB-A0C1-ED0A-6D0BE5D8B705}"/>
                </a:ext>
              </a:extLst>
            </p:cNvPr>
            <p:cNvSpPr/>
            <p:nvPr/>
          </p:nvSpPr>
          <p:spPr>
            <a:xfrm>
              <a:off x="8783782" y="1533920"/>
              <a:ext cx="2202873" cy="58189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Option 3</a:t>
              </a:r>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Piecework (2)</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Solutions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sz="1800" b="1" dirty="0">
                    <a:ea typeface="Calibri" panose="020F0502020204030204" pitchFamily="34" charset="0"/>
                  </a:rPr>
                  <a:t>I</a:t>
                </a:r>
                <a:r>
                  <a:rPr lang="en-AU" sz="1800" b="1" dirty="0">
                    <a:effectLst/>
                    <a:latin typeface="Arial" panose="020B0604020202020204" pitchFamily="34" charset="0"/>
                    <a:ea typeface="Calibri" panose="020F0502020204030204" pitchFamily="34" charset="0"/>
                  </a:rPr>
                  <a:t>ndependent variable: </a:t>
                </a:r>
                <a:r>
                  <a:rPr lang="en-AU" sz="1800" dirty="0">
                    <a:effectLst/>
                    <a:latin typeface="Arial" panose="020B0604020202020204" pitchFamily="34" charset="0"/>
                    <a:ea typeface="Calibri" panose="020F0502020204030204" pitchFamily="34" charset="0"/>
                  </a:rPr>
                  <a:t>the number of videos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𝑥</m:t>
                    </m:r>
                  </m:oMath>
                </a14:m>
                <a:r>
                  <a:rPr lang="en-AU" sz="1800" dirty="0">
                    <a:effectLst/>
                    <a:latin typeface="Arial" panose="020B0604020202020204" pitchFamily="34" charset="0"/>
                    <a:ea typeface="Calibri" panose="020F0502020204030204" pitchFamily="34" charset="0"/>
                  </a:rPr>
                  <a:t>)</a:t>
                </a:r>
              </a:p>
              <a:p>
                <a:r>
                  <a:rPr lang="en-AU" sz="1800" b="1" dirty="0">
                    <a:ea typeface="Calibri" panose="020F0502020204030204" pitchFamily="34" charset="0"/>
                  </a:rPr>
                  <a:t>D</a:t>
                </a:r>
                <a:r>
                  <a:rPr lang="en-AU" sz="1800" b="1" dirty="0">
                    <a:effectLst/>
                    <a:latin typeface="Arial" panose="020B0604020202020204" pitchFamily="34" charset="0"/>
                    <a:ea typeface="Calibri" panose="020F0502020204030204" pitchFamily="34" charset="0"/>
                  </a:rPr>
                  <a:t>ependent variable: </a:t>
                </a:r>
                <a:r>
                  <a:rPr lang="en-AU" sz="1800" dirty="0">
                    <a:effectLst/>
                    <a:latin typeface="Arial" panose="020B0604020202020204" pitchFamily="34" charset="0"/>
                    <a:ea typeface="Calibri" panose="020F0502020204030204" pitchFamily="34" charset="0"/>
                  </a:rPr>
                  <a:t>the amount earned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𝑦</m:t>
                    </m:r>
                  </m:oMath>
                </a14:m>
                <a:r>
                  <a:rPr lang="en-AU" sz="1800" dirty="0">
                    <a:effectLst/>
                    <a:latin typeface="Arial" panose="020B0604020202020204" pitchFamily="34" charset="0"/>
                    <a:ea typeface="Calibri" panose="020F0502020204030204" pitchFamily="34" charset="0"/>
                  </a:rPr>
                  <a:t>)</a:t>
                </a:r>
              </a:p>
              <a:p>
                <a:r>
                  <a:rPr lang="en-AU" sz="1800" b="1" dirty="0">
                    <a:ea typeface="Calibri" panose="020F0502020204030204" pitchFamily="34" charset="0"/>
                  </a:rPr>
                  <a:t>C</a:t>
                </a:r>
                <a:r>
                  <a:rPr lang="en-AU" sz="1800" b="1" dirty="0">
                    <a:effectLst/>
                    <a:latin typeface="Arial" panose="020B0604020202020204" pitchFamily="34" charset="0"/>
                    <a:ea typeface="Calibri" panose="020F0502020204030204" pitchFamily="34" charset="0"/>
                  </a:rPr>
                  <a:t>onstant of variation: </a:t>
                </a:r>
                <a:r>
                  <a:rPr lang="en-AU" sz="1800" dirty="0">
                    <a:effectLst/>
                    <a:latin typeface="Arial" panose="020B0604020202020204" pitchFamily="34" charset="0"/>
                    <a:ea typeface="Calibri" panose="020F0502020204030204" pitchFamily="34" charset="0"/>
                  </a:rPr>
                  <a:t>the rate per video ($</a:t>
                </a:r>
                <a:r>
                  <a:rPr lang="en-AU" sz="1800" dirty="0">
                    <a:ea typeface="Calibri" panose="020F0502020204030204" pitchFamily="34" charset="0"/>
                  </a:rPr>
                  <a:t>5</a:t>
                </a:r>
                <a:r>
                  <a:rPr lang="en-AU" sz="1800" dirty="0">
                    <a:effectLst/>
                    <a:latin typeface="Arial" panose="020B0604020202020204" pitchFamily="34" charset="0"/>
                    <a:ea typeface="Calibri" panose="020F0502020204030204" pitchFamily="34" charset="0"/>
                  </a:rPr>
                  <a:t>00)</a:t>
                </a:r>
              </a:p>
              <a:p>
                <a:r>
                  <a:rPr lang="en-AU" sz="1800" b="1" dirty="0">
                    <a:ea typeface="Calibri" panose="020F0502020204030204" pitchFamily="34" charset="0"/>
                  </a:rPr>
                  <a:t>Equation: </a:t>
                </a:r>
                <a14:m>
                  <m:oMath xmlns:m="http://schemas.openxmlformats.org/officeDocument/2006/math">
                    <m:r>
                      <a:rPr lang="en-AU" sz="1800" b="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=500</m:t>
                    </m:r>
                    <m:r>
                      <a:rPr lang="en-AU" sz="1800" b="0" i="1" smtClean="0">
                        <a:latin typeface="Cambria Math" panose="02040503050406030204" pitchFamily="18" charset="0"/>
                        <a:ea typeface="Calibri" panose="020F0502020204030204" pitchFamily="34" charset="0"/>
                      </a:rPr>
                      <m:t>𝑥</m:t>
                    </m:r>
                  </m:oMath>
                </a14:m>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221"/>
                </a:stretch>
              </a:blipFill>
            </p:spPr>
            <p:txBody>
              <a:bodyPr/>
              <a:lstStyle/>
              <a:p>
                <a:r>
                  <a:rPr lang="en-US">
                    <a:noFill/>
                  </a:rPr>
                  <a:t> </a:t>
                </a:r>
              </a:p>
            </p:txBody>
          </p:sp>
        </mc:Fallback>
      </mc:AlternateContent>
      <p:sp>
        <p:nvSpPr>
          <p:cNvPr id="6" name="Freeform: Shape 5">
            <a:extLst>
              <a:ext uri="{FF2B5EF4-FFF2-40B4-BE49-F238E27FC236}">
                <a16:creationId xmlns:a16="http://schemas.microsoft.com/office/drawing/2014/main" id="{4D0D2904-1CD0-7901-7BA3-285AF858B94E}"/>
              </a:ext>
            </a:extLst>
          </p:cNvPr>
          <p:cNvSpPr/>
          <p:nvPr/>
        </p:nvSpPr>
        <p:spPr>
          <a:xfrm>
            <a:off x="1935780" y="3873299"/>
            <a:ext cx="4160220" cy="2572162"/>
          </a:xfrm>
          <a:prstGeom prst="roundRect">
            <a:avLst>
              <a:gd name="adj" fmla="val 513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108000" rIns="180000" bIns="108000" numCol="1" spcCol="1270" anchor="ctr" anchorCtr="1">
            <a:noAutofit/>
          </a:bodyPr>
          <a:lstStyle/>
          <a:p>
            <a:pPr marL="0" lvl="0" indent="0" defTabSz="1022350">
              <a:lnSpc>
                <a:spcPct val="120000"/>
              </a:lnSpc>
              <a:spcBef>
                <a:spcPct val="0"/>
              </a:spcBef>
              <a:buNone/>
            </a:pPr>
            <a:r>
              <a:rPr lang="en-AU" sz="2000" kern="1200" dirty="0"/>
              <a:t>A content creator earns $500 per video they create. Write an equation for the amount they could earn depending on the number of videos they create.</a:t>
            </a:r>
          </a:p>
        </p:txBody>
      </p:sp>
      <p:sp>
        <p:nvSpPr>
          <p:cNvPr id="7" name="Freeform: Shape 6">
            <a:extLst>
              <a:ext uri="{FF2B5EF4-FFF2-40B4-BE49-F238E27FC236}">
                <a16:creationId xmlns:a16="http://schemas.microsoft.com/office/drawing/2014/main" id="{449A03B3-11BA-88CE-CE58-58F8DDB8488D}"/>
              </a:ext>
            </a:extLst>
          </p:cNvPr>
          <p:cNvSpPr/>
          <p:nvPr/>
        </p:nvSpPr>
        <p:spPr>
          <a:xfrm>
            <a:off x="6192264" y="3873299"/>
            <a:ext cx="4160220" cy="2572162"/>
          </a:xfrm>
          <a:prstGeom prst="roundRect">
            <a:avLst>
              <a:gd name="adj" fmla="val 417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87630" rIns="180000" bIns="87630" numCol="1" spcCol="1270" anchor="ctr" anchorCtr="1">
            <a:noAutofit/>
          </a:bodyPr>
          <a:lstStyle/>
          <a:p>
            <a:pPr lvl="0" defTabSz="1022350">
              <a:lnSpc>
                <a:spcPct val="120000"/>
              </a:lnSpc>
              <a:spcBef>
                <a:spcPct val="0"/>
              </a:spcBef>
            </a:pPr>
            <a:r>
              <a:rPr lang="en-AU" sz="2000" kern="1200" dirty="0"/>
              <a:t>The</a:t>
            </a:r>
            <a:r>
              <a:rPr lang="en-AU" sz="2000" dirty="0"/>
              <a:t> amount of money earned </a:t>
            </a:r>
            <a:r>
              <a:rPr lang="en-AU" sz="2000" kern="1200" dirty="0"/>
              <a:t>varies directly with</a:t>
            </a:r>
            <a:r>
              <a:rPr lang="en-AU" sz="2000" dirty="0"/>
              <a:t> number of videos created</a:t>
            </a:r>
            <a:r>
              <a:rPr lang="en-AU" sz="2000" kern="1200" dirty="0"/>
              <a:t>. The constant of variation is $500. Write an equation to represent this scenario. </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21DE-D41A-FB01-65E0-4D7E34DE882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F5A4D5-8806-21DC-C663-AA8F5E4B988D}"/>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05559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A1EB1-EA9C-7691-543E-52C9EFFFEA2F}"/>
              </a:ext>
            </a:extLst>
          </p:cNvPr>
          <p:cNvSpPr>
            <a:spLocks noGrp="1"/>
          </p:cNvSpPr>
          <p:nvPr>
            <p:ph type="title"/>
          </p:nvPr>
        </p:nvSpPr>
        <p:spPr/>
        <p:txBody>
          <a:bodyPr/>
          <a:lstStyle/>
          <a:p>
            <a:r>
              <a:rPr lang="en-AU" dirty="0"/>
              <a:t>Piecework (3)</a:t>
            </a:r>
          </a:p>
        </p:txBody>
      </p:sp>
      <p:sp>
        <p:nvSpPr>
          <p:cNvPr id="4" name="Text Placeholder 3">
            <a:extLst>
              <a:ext uri="{FF2B5EF4-FFF2-40B4-BE49-F238E27FC236}">
                <a16:creationId xmlns:a16="http://schemas.microsoft.com/office/drawing/2014/main" id="{0446A34C-365D-A45F-2D3A-CEFDCF72280E}"/>
              </a:ext>
            </a:extLst>
          </p:cNvPr>
          <p:cNvSpPr>
            <a:spLocks noGrp="1"/>
          </p:cNvSpPr>
          <p:nvPr>
            <p:ph type="body" sz="quarter" idx="18"/>
          </p:nvPr>
        </p:nvSpPr>
        <p:spPr/>
        <p:txBody>
          <a:bodyPr/>
          <a:lstStyle/>
          <a:p>
            <a:r>
              <a:rPr lang="en-AU" dirty="0"/>
              <a:t>Direct variation graphs</a:t>
            </a:r>
          </a:p>
        </p:txBody>
      </p:sp>
      <p:sp>
        <p:nvSpPr>
          <p:cNvPr id="5" name="Text Placeholder 4">
            <a:extLst>
              <a:ext uri="{FF2B5EF4-FFF2-40B4-BE49-F238E27FC236}">
                <a16:creationId xmlns:a16="http://schemas.microsoft.com/office/drawing/2014/main" id="{97F79508-9294-3886-7ABD-6E145FD0E072}"/>
              </a:ext>
            </a:extLst>
          </p:cNvPr>
          <p:cNvSpPr>
            <a:spLocks noGrp="1"/>
          </p:cNvSpPr>
          <p:nvPr>
            <p:ph type="body" sz="quarter" idx="17"/>
          </p:nvPr>
        </p:nvSpPr>
        <p:spPr/>
        <p:txBody>
          <a:bodyPr/>
          <a:lstStyle/>
          <a:p>
            <a:r>
              <a:rPr lang="en-AU" dirty="0"/>
              <a:t>What do you notice and wonder?</a:t>
            </a:r>
          </a:p>
        </p:txBody>
      </p:sp>
      <p:sp>
        <p:nvSpPr>
          <p:cNvPr id="10" name="TextBox 9">
            <a:extLst>
              <a:ext uri="{FF2B5EF4-FFF2-40B4-BE49-F238E27FC236}">
                <a16:creationId xmlns:a16="http://schemas.microsoft.com/office/drawing/2014/main" id="{4E3797E8-A60D-3BD6-A041-ACABDE293B20}"/>
              </a:ext>
            </a:extLst>
          </p:cNvPr>
          <p:cNvSpPr txBox="1"/>
          <p:nvPr/>
        </p:nvSpPr>
        <p:spPr>
          <a:xfrm>
            <a:off x="2093119" y="2347577"/>
            <a:ext cx="4545806" cy="404037"/>
          </a:xfrm>
          <a:prstGeom prst="rect">
            <a:avLst/>
          </a:prstGeom>
          <a:noFill/>
        </p:spPr>
        <p:txBody>
          <a:bodyPr wrap="square" lIns="0" tIns="0" rIns="0" bIns="0" rtlCol="0">
            <a:noAutofit/>
          </a:bodyPr>
          <a:lstStyle/>
          <a:p>
            <a:pPr algn="l"/>
            <a:r>
              <a:rPr lang="en-AU" sz="1800" dirty="0"/>
              <a:t>Amount earned per post</a:t>
            </a:r>
          </a:p>
        </p:txBody>
      </p:sp>
      <p:pic>
        <p:nvPicPr>
          <p:cNvPr id="9" name="Picture 8" descr="Graph of amount earned per post, represented by the equation y=100x">
            <a:extLst>
              <a:ext uri="{FF2B5EF4-FFF2-40B4-BE49-F238E27FC236}">
                <a16:creationId xmlns:a16="http://schemas.microsoft.com/office/drawing/2014/main" id="{1CC78D96-D1A4-4213-3228-8BD5543BF394}"/>
              </a:ext>
            </a:extLst>
          </p:cNvPr>
          <p:cNvPicPr>
            <a:picLocks noChangeAspect="1"/>
          </p:cNvPicPr>
          <p:nvPr/>
        </p:nvPicPr>
        <p:blipFill>
          <a:blip r:embed="rId2"/>
          <a:stretch>
            <a:fillRect/>
          </a:stretch>
        </p:blipFill>
        <p:spPr>
          <a:xfrm>
            <a:off x="1192916" y="2682893"/>
            <a:ext cx="3505380" cy="3762568"/>
          </a:xfrm>
          <a:prstGeom prst="rect">
            <a:avLst/>
          </a:prstGeom>
        </p:spPr>
      </p:pic>
      <p:sp>
        <p:nvSpPr>
          <p:cNvPr id="11" name="TextBox 10">
            <a:extLst>
              <a:ext uri="{FF2B5EF4-FFF2-40B4-BE49-F238E27FC236}">
                <a16:creationId xmlns:a16="http://schemas.microsoft.com/office/drawing/2014/main" id="{7877CF2A-A069-E23B-64F1-3255B4BEE183}"/>
              </a:ext>
            </a:extLst>
          </p:cNvPr>
          <p:cNvSpPr txBox="1"/>
          <p:nvPr/>
        </p:nvSpPr>
        <p:spPr>
          <a:xfrm>
            <a:off x="7286194" y="2347577"/>
            <a:ext cx="4545806" cy="404037"/>
          </a:xfrm>
          <a:prstGeom prst="rect">
            <a:avLst/>
          </a:prstGeom>
          <a:noFill/>
        </p:spPr>
        <p:txBody>
          <a:bodyPr wrap="square" lIns="0" tIns="0" rIns="0" bIns="0" rtlCol="0">
            <a:noAutofit/>
          </a:bodyPr>
          <a:lstStyle/>
          <a:p>
            <a:pPr algn="l"/>
            <a:r>
              <a:rPr lang="en-AU" sz="1800" dirty="0"/>
              <a:t>Time needed to create a post</a:t>
            </a:r>
          </a:p>
        </p:txBody>
      </p:sp>
      <p:pic>
        <p:nvPicPr>
          <p:cNvPr id="7" name="Picture 6" descr="Graph of number of posts made per hour, represented by the equation y=0.75x">
            <a:extLst>
              <a:ext uri="{FF2B5EF4-FFF2-40B4-BE49-F238E27FC236}">
                <a16:creationId xmlns:a16="http://schemas.microsoft.com/office/drawing/2014/main" id="{24E743AA-6770-3056-0B5B-C25F4589DEDC}"/>
              </a:ext>
            </a:extLst>
          </p:cNvPr>
          <p:cNvPicPr>
            <a:picLocks noChangeAspect="1"/>
          </p:cNvPicPr>
          <p:nvPr/>
        </p:nvPicPr>
        <p:blipFill>
          <a:blip r:embed="rId3"/>
          <a:stretch>
            <a:fillRect/>
          </a:stretch>
        </p:blipFill>
        <p:spPr>
          <a:xfrm>
            <a:off x="6950780" y="2715330"/>
            <a:ext cx="3505380" cy="3800670"/>
          </a:xfrm>
          <a:prstGeom prst="rect">
            <a:avLst/>
          </a:prstGeom>
        </p:spPr>
      </p:pic>
      <p:sp>
        <p:nvSpPr>
          <p:cNvPr id="2" name="Slide Number Placeholder 1">
            <a:extLst>
              <a:ext uri="{FF2B5EF4-FFF2-40B4-BE49-F238E27FC236}">
                <a16:creationId xmlns:a16="http://schemas.microsoft.com/office/drawing/2014/main" id="{33F18C6D-28DA-F680-938A-71DC5AA2189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63471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936</Words>
  <Application>Microsoft Office PowerPoint</Application>
  <PresentationFormat>Widescreen</PresentationFormat>
  <Paragraphs>72</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Public Sans</vt:lpstr>
      <vt:lpstr>Arial</vt:lpstr>
      <vt:lpstr>Cambria Math</vt:lpstr>
      <vt:lpstr>Times New Roman</vt:lpstr>
      <vt:lpstr>NSWG Corporate</vt:lpstr>
      <vt:lpstr>Piecework</vt:lpstr>
      <vt:lpstr>Learning intentions and success criteria</vt:lpstr>
      <vt:lpstr>Activating prior knowledge</vt:lpstr>
      <vt:lpstr>Piecework (1)</vt:lpstr>
      <vt:lpstr>Connecting learning</vt:lpstr>
      <vt:lpstr>Piecework (2)</vt:lpstr>
      <vt:lpstr>Releasing responsibility</vt:lpstr>
      <vt:lpstr>Piecework (3)</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Piecework</dc:title>
  <dc:subject/>
  <dc:creator>NSW Department of Education</dc:creator>
  <cp:keywords/>
  <dc:description/>
  <cp:lastModifiedBy/>
  <cp:revision>1</cp:revision>
  <dcterms:created xsi:type="dcterms:W3CDTF">2025-10-01T04:05:46Z</dcterms:created>
  <dcterms:modified xsi:type="dcterms:W3CDTF">2025-10-01T04:05:57Z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2025-10-01T04:05:56Z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9335a3ec-0e78-47f1-baed-44c27cf06d71</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