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18"/>
  </p:notesMasterIdLst>
  <p:handoutMasterIdLst>
    <p:handoutMasterId r:id="rId19"/>
  </p:handoutMasterIdLst>
  <p:sldIdLst>
    <p:sldId id="26505" r:id="rId2"/>
    <p:sldId id="26383" r:id="rId3"/>
    <p:sldId id="271" r:id="rId4"/>
    <p:sldId id="26540" r:id="rId5"/>
    <p:sldId id="26545" r:id="rId6"/>
    <p:sldId id="26546" r:id="rId7"/>
    <p:sldId id="26547" r:id="rId8"/>
    <p:sldId id="26544" r:id="rId9"/>
    <p:sldId id="289" r:id="rId10"/>
    <p:sldId id="26508" r:id="rId11"/>
    <p:sldId id="26534" r:id="rId12"/>
    <p:sldId id="26539" r:id="rId13"/>
    <p:sldId id="26509" r:id="rId14"/>
    <p:sldId id="26542" r:id="rId15"/>
    <p:sldId id="360" r:id="rId16"/>
    <p:sldId id="361" r:id="rId17"/>
  </p:sldIdLst>
  <p:sldSz cx="12192000" cy="6858000"/>
  <p:notesSz cx="6858000" cy="9144000"/>
  <p:embeddedFontLst>
    <p:embeddedFont>
      <p:font typeface="Cambria Math" panose="02040503050406030204" pitchFamily="18" charset="0"/>
      <p:regular r:id="rId20"/>
    </p:embeddedFont>
    <p:embeddedFont>
      <p:font typeface="Public Sans" pitchFamily="2" charset="0"/>
      <p:regular r:id="rId21"/>
      <p:bold r:id="rId22"/>
      <p:italic r:id="rId23"/>
      <p:boldItalic r:id="rId2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0872DE-90B6-4598-A3AB-90006FB47DDB}" v="2" dt="2025-07-30T04:52:23.561"/>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94"/>
  </p:normalViewPr>
  <p:slideViewPr>
    <p:cSldViewPr snapToGrid="0">
      <p:cViewPr varScale="1">
        <p:scale>
          <a:sx n="96" d="100"/>
          <a:sy n="96" d="100"/>
        </p:scale>
        <p:origin x="64" y="176"/>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1/10/2025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1/10/2025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4152033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370FA-E42C-8BAE-84B7-2F2B1A7A3B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81B85D-FB9C-0456-59F2-D19B61AE4A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5FAD3E-A1E9-825B-AF92-F422608677D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FCF660-AF4F-8F98-9031-84ED5451AE5C}"/>
              </a:ext>
            </a:extLst>
          </p:cNvPr>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4263736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C0942-0E2E-410F-8476-78AF2D49BD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61129A-25F5-1974-A3FA-8FCA1E7D4A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3D52BB-A8E9-56ED-5AA0-24584638987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E7E90F4-8615-9C70-34A8-920C298BE3EF}"/>
              </a:ext>
            </a:extLst>
          </p:cNvPr>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3802940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D07F8-8653-CA6B-E51B-85C7D921AF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257337-9B26-2C51-BBBC-F25FA00E8D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4D38A8-697D-4A3A-D898-25A0E558576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E249BDC-47B4-B262-1F30-272E2EB8F5EF}"/>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1651597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04F59-EB9A-2D88-AB1C-680ADB639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314C5C-D1C8-DBC6-0DA5-901B0C9117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7F5C1F-D60B-6964-6671-F792055C73B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B0F6AB4-BBAC-E770-8279-4C466814924C}"/>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2148425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FC06D-96C2-1EFA-4334-543832B8D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8A590D-A4F7-04D8-B070-D1E3A731DA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059D03-8239-422C-1CE0-343358CE240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5362096-F273-0C78-1B40-5CCCF4BA3E67}"/>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1792110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0.png"/></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Penalty rates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Show me the money</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5" name="Picture Placeholder 4">
            <a:extLst>
              <a:ext uri="{FF2B5EF4-FFF2-40B4-BE49-F238E27FC236}">
                <a16:creationId xmlns:a16="http://schemas.microsoft.com/office/drawing/2014/main" id="{9AD4F28C-15B3-5FD7-5198-93F80EC2710C}"/>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19" b="219"/>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F451B-F72E-00D5-4A73-7C298FF896E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1457A3B-0EAA-0547-3817-5459BFDFBE02}"/>
              </a:ext>
            </a:extLst>
          </p:cNvPr>
          <p:cNvSpPr>
            <a:spLocks noGrp="1"/>
          </p:cNvSpPr>
          <p:nvPr>
            <p:ph type="title"/>
          </p:nvPr>
        </p:nvSpPr>
        <p:spPr/>
        <p:txBody>
          <a:bodyPr/>
          <a:lstStyle/>
          <a:p>
            <a:r>
              <a:rPr lang="en-AU" dirty="0">
                <a:latin typeface="+mj-lt"/>
              </a:rPr>
              <a:t>Penalty rates (6)</a:t>
            </a:r>
          </a:p>
        </p:txBody>
      </p:sp>
      <p:sp>
        <p:nvSpPr>
          <p:cNvPr id="7" name="Text Placeholder 6">
            <a:extLst>
              <a:ext uri="{FF2B5EF4-FFF2-40B4-BE49-F238E27FC236}">
                <a16:creationId xmlns:a16="http://schemas.microsoft.com/office/drawing/2014/main" id="{81B46BB4-34D7-44FC-39F0-BAE2EE71CD3C}"/>
              </a:ext>
            </a:extLst>
          </p:cNvPr>
          <p:cNvSpPr>
            <a:spLocks noGrp="1"/>
          </p:cNvSpPr>
          <p:nvPr>
            <p:ph type="body" sz="quarter" idx="18"/>
          </p:nvPr>
        </p:nvSpPr>
        <p:spPr/>
        <p:txBody>
          <a:bodyPr/>
          <a:lstStyle/>
          <a:p>
            <a:r>
              <a:rPr lang="en-AU" dirty="0">
                <a:latin typeface="+mj-lt"/>
              </a:rPr>
              <a:t>Worked example</a:t>
            </a:r>
            <a:endParaRPr lang="en-AU" dirty="0"/>
          </a:p>
        </p:txBody>
      </p:sp>
      <p:sp>
        <p:nvSpPr>
          <p:cNvPr id="12" name="Text Placeholder 11">
            <a:extLst>
              <a:ext uri="{FF2B5EF4-FFF2-40B4-BE49-F238E27FC236}">
                <a16:creationId xmlns:a16="http://schemas.microsoft.com/office/drawing/2014/main" id="{FA10CDDF-4733-C801-6833-844F2F0AB1EA}"/>
              </a:ext>
            </a:extLst>
          </p:cNvPr>
          <p:cNvSpPr>
            <a:spLocks noGrp="1"/>
          </p:cNvSpPr>
          <p:nvPr>
            <p:ph type="body" sz="quarter" idx="17"/>
          </p:nvPr>
        </p:nvSpPr>
        <p:spPr/>
        <p:txBody>
          <a:bodyPr/>
          <a:lstStyle/>
          <a:p>
            <a:r>
              <a:rPr lang="en-AU" dirty="0">
                <a:latin typeface="+mn-lt"/>
              </a:rPr>
              <a:t>Elle’s employer has said that they will pay her at time-and-a-half for working 4 hours on Sunday. After completing her shift, Elle is paid $180. Calculate Elle’s normal hourly rate. </a:t>
            </a:r>
          </a:p>
        </p:txBody>
      </p:sp>
      <p:sp>
        <p:nvSpPr>
          <p:cNvPr id="3" name="Slide Number Placeholder 2">
            <a:extLst>
              <a:ext uri="{FF2B5EF4-FFF2-40B4-BE49-F238E27FC236}">
                <a16:creationId xmlns:a16="http://schemas.microsoft.com/office/drawing/2014/main" id="{8C18A7F9-45CF-93FE-1AD8-AF4EF6BF896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96448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71F12-4839-647E-C547-C51E95A8822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8C350F5-DE00-2FFC-B7F7-86D8611D93B7}"/>
              </a:ext>
            </a:extLst>
          </p:cNvPr>
          <p:cNvSpPr>
            <a:spLocks noGrp="1"/>
          </p:cNvSpPr>
          <p:nvPr>
            <p:ph type="title"/>
          </p:nvPr>
        </p:nvSpPr>
        <p:spPr/>
        <p:txBody>
          <a:bodyPr/>
          <a:lstStyle/>
          <a:p>
            <a:r>
              <a:rPr lang="en-AU" dirty="0">
                <a:latin typeface="+mj-lt"/>
              </a:rPr>
              <a:t>Penalty rates (7)</a:t>
            </a:r>
          </a:p>
        </p:txBody>
      </p:sp>
      <p:sp>
        <p:nvSpPr>
          <p:cNvPr id="16" name="Text Placeholder 15">
            <a:extLst>
              <a:ext uri="{FF2B5EF4-FFF2-40B4-BE49-F238E27FC236}">
                <a16:creationId xmlns:a16="http://schemas.microsoft.com/office/drawing/2014/main" id="{1867DA51-2FFB-4E1F-1593-BBDE4060B379}"/>
              </a:ext>
            </a:extLst>
          </p:cNvPr>
          <p:cNvSpPr>
            <a:spLocks noGrp="1"/>
          </p:cNvSpPr>
          <p:nvPr>
            <p:ph type="body" sz="quarter" idx="18"/>
          </p:nvPr>
        </p:nvSpPr>
        <p:spPr/>
        <p:txBody>
          <a:bodyPr/>
          <a:lstStyle/>
          <a:p>
            <a:r>
              <a:rPr lang="en-AU" dirty="0">
                <a:latin typeface="+mj-lt"/>
              </a:rPr>
              <a:t>Worked example – solution and prompts</a:t>
            </a:r>
            <a:endParaRPr lang="en-AU" dirty="0"/>
          </a:p>
        </p:txBody>
      </p:sp>
      <p:sp>
        <p:nvSpPr>
          <p:cNvPr id="12" name="Text Placeholder 11">
            <a:extLst>
              <a:ext uri="{FF2B5EF4-FFF2-40B4-BE49-F238E27FC236}">
                <a16:creationId xmlns:a16="http://schemas.microsoft.com/office/drawing/2014/main" id="{03245F01-13B5-40CC-69EC-B717ECF48276}"/>
              </a:ext>
            </a:extLst>
          </p:cNvPr>
          <p:cNvSpPr>
            <a:spLocks noGrp="1"/>
          </p:cNvSpPr>
          <p:nvPr>
            <p:ph type="body" sz="quarter" idx="17"/>
          </p:nvPr>
        </p:nvSpPr>
        <p:spPr/>
        <p:txBody>
          <a:bodyPr/>
          <a:lstStyle/>
          <a:p>
            <a:r>
              <a:rPr lang="en-AU" dirty="0">
                <a:latin typeface="+mn-lt"/>
              </a:rPr>
              <a:t>Elle’s employer has said that they will pay her at </a:t>
            </a:r>
            <a:r>
              <a:rPr lang="en-AU" u="sng" dirty="0">
                <a:latin typeface="+mn-lt"/>
              </a:rPr>
              <a:t>time-and-a-half</a:t>
            </a:r>
            <a:r>
              <a:rPr lang="en-AU" dirty="0">
                <a:latin typeface="+mn-lt"/>
              </a:rPr>
              <a:t> for working </a:t>
            </a:r>
            <a:r>
              <a:rPr lang="en-AU" u="sng" dirty="0">
                <a:latin typeface="+mn-lt"/>
              </a:rPr>
              <a:t>4 hours </a:t>
            </a:r>
            <a:r>
              <a:rPr lang="en-AU" dirty="0">
                <a:latin typeface="+mn-lt"/>
              </a:rPr>
              <a:t>on Sunday. After completing her shift, </a:t>
            </a:r>
            <a:r>
              <a:rPr lang="en-AU" u="sng" dirty="0">
                <a:latin typeface="+mn-lt"/>
              </a:rPr>
              <a:t>Elle is paid $180</a:t>
            </a:r>
            <a:r>
              <a:rPr lang="en-AU" dirty="0">
                <a:latin typeface="+mn-lt"/>
              </a:rPr>
              <a:t>. Calculate Elle’s </a:t>
            </a:r>
            <a:r>
              <a:rPr lang="en-AU" u="sng" dirty="0">
                <a:latin typeface="+mn-lt"/>
              </a:rPr>
              <a:t>normal hourly rate</a:t>
            </a:r>
            <a:r>
              <a:rPr lang="en-AU" dirty="0">
                <a:latin typeface="+mn-lt"/>
              </a:rPr>
              <a:t>.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00991C8-ADAA-AC3F-6B5C-3C7796707799}"/>
                  </a:ext>
                </a:extLst>
              </p:cNvPr>
              <p:cNvSpPr txBox="1"/>
              <p:nvPr/>
            </p:nvSpPr>
            <p:spPr>
              <a:xfrm>
                <a:off x="6224337" y="3256499"/>
                <a:ext cx="5967663" cy="388614"/>
              </a:xfrm>
              <a:prstGeom prst="rect">
                <a:avLst/>
              </a:prstGeom>
              <a:noFill/>
            </p:spPr>
            <p:txBody>
              <a:bodyPr wrap="none" lIns="0" tIns="0" rIns="0" bIns="0" rtlCol="0">
                <a:noAutofit/>
              </a:bodyPr>
              <a:lstStyle/>
              <a:p>
                <a:pPr algn="l"/>
                <a:r>
                  <a:rPr lang="en-AU" sz="1800" b="0" i="0" dirty="0">
                    <a:latin typeface="+mj-lt"/>
                  </a:rPr>
                  <a:t>Elle′s pay </a:t>
                </a:r>
                <a14:m>
                  <m:oMath xmlns:m="http://schemas.openxmlformats.org/officeDocument/2006/math">
                    <m:r>
                      <a:rPr lang="en-AU" sz="1800" b="0" i="1" smtClean="0">
                        <a:latin typeface="Cambria Math" panose="02040503050406030204" pitchFamily="18" charset="0"/>
                      </a:rPr>
                      <m:t>= </m:t>
                    </m:r>
                  </m:oMath>
                </a14:m>
                <a:r>
                  <a:rPr lang="en-AU" sz="1800" b="0" i="0" dirty="0">
                    <a:latin typeface="+mj-lt"/>
                  </a:rPr>
                  <a:t>hourly rate</a:t>
                </a:r>
                <a14:m>
                  <m:oMath xmlns:m="http://schemas.openxmlformats.org/officeDocument/2006/math">
                    <m:r>
                      <a:rPr lang="en-AU" sz="1800" b="0" i="1" smtClean="0">
                        <a:latin typeface="Cambria Math" panose="02040503050406030204" pitchFamily="18" charset="0"/>
                      </a:rPr>
                      <m:t>×1.5×</m:t>
                    </m:r>
                  </m:oMath>
                </a14:m>
                <a:r>
                  <a:rPr lang="en-AU" sz="1800" b="0" i="0" dirty="0">
                    <a:latin typeface="+mj-lt"/>
                  </a:rPr>
                  <a:t>hours worked</a:t>
                </a:r>
                <a:endParaRPr lang="en-AU" sz="1800" dirty="0"/>
              </a:p>
            </p:txBody>
          </p:sp>
        </mc:Choice>
        <mc:Fallback xmlns="">
          <p:sp>
            <p:nvSpPr>
              <p:cNvPr id="5" name="TextBox 4">
                <a:extLst>
                  <a:ext uri="{FF2B5EF4-FFF2-40B4-BE49-F238E27FC236}">
                    <a16:creationId xmlns:a16="http://schemas.microsoft.com/office/drawing/2014/main" id="{900991C8-ADAA-AC3F-6B5C-3C7796707799}"/>
                  </a:ext>
                </a:extLst>
              </p:cNvPr>
              <p:cNvSpPr txBox="1">
                <a:spLocks noRot="1" noChangeAspect="1" noMove="1" noResize="1" noEditPoints="1" noAdjustHandles="1" noChangeArrowheads="1" noChangeShapeType="1" noTextEdit="1"/>
              </p:cNvSpPr>
              <p:nvPr/>
            </p:nvSpPr>
            <p:spPr>
              <a:xfrm>
                <a:off x="6224337" y="3256499"/>
                <a:ext cx="5967663" cy="388614"/>
              </a:xfrm>
              <a:prstGeom prst="rect">
                <a:avLst/>
              </a:prstGeom>
              <a:blipFill>
                <a:blip r:embed="rId3"/>
                <a:stretch>
                  <a:fillRect l="-2335" t="-18750"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1C2A8D3-A280-AFC0-14BE-677ADF34296C}"/>
                  </a:ext>
                </a:extLst>
              </p:cNvPr>
              <p:cNvSpPr txBox="1"/>
              <p:nvPr/>
            </p:nvSpPr>
            <p:spPr>
              <a:xfrm>
                <a:off x="4716378" y="3645112"/>
                <a:ext cx="5967663" cy="50184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180=</m:t>
                      </m:r>
                      <m:r>
                        <a:rPr lang="en-AU" sz="1800" b="0" i="1" smtClean="0">
                          <a:latin typeface="Cambria Math" panose="02040503050406030204" pitchFamily="18" charset="0"/>
                        </a:rPr>
                        <m:t>𝑟</m:t>
                      </m:r>
                      <m:r>
                        <a:rPr lang="en-AU" sz="1800" b="0" i="1" smtClean="0">
                          <a:latin typeface="Cambria Math" panose="02040503050406030204" pitchFamily="18" charset="0"/>
                        </a:rPr>
                        <m:t>×1.5×4</m:t>
                      </m:r>
                    </m:oMath>
                  </m:oMathPara>
                </a14:m>
                <a:endParaRPr lang="en-AU" sz="1800" dirty="0"/>
              </a:p>
            </p:txBody>
          </p:sp>
        </mc:Choice>
        <mc:Fallback xmlns="">
          <p:sp>
            <p:nvSpPr>
              <p:cNvPr id="8" name="TextBox 7">
                <a:extLst>
                  <a:ext uri="{FF2B5EF4-FFF2-40B4-BE49-F238E27FC236}">
                    <a16:creationId xmlns:a16="http://schemas.microsoft.com/office/drawing/2014/main" id="{41C2A8D3-A280-AFC0-14BE-677ADF34296C}"/>
                  </a:ext>
                </a:extLst>
              </p:cNvPr>
              <p:cNvSpPr txBox="1">
                <a:spLocks noRot="1" noChangeAspect="1" noMove="1" noResize="1" noEditPoints="1" noAdjustHandles="1" noChangeArrowheads="1" noChangeShapeType="1" noTextEdit="1"/>
              </p:cNvSpPr>
              <p:nvPr/>
            </p:nvSpPr>
            <p:spPr>
              <a:xfrm>
                <a:off x="4716378" y="3645112"/>
                <a:ext cx="5967663" cy="501840"/>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C3DBEB1-385C-6713-B827-2271B0A18F9C}"/>
                  </a:ext>
                </a:extLst>
              </p:cNvPr>
              <p:cNvSpPr txBox="1"/>
              <p:nvPr/>
            </p:nvSpPr>
            <p:spPr>
              <a:xfrm>
                <a:off x="4435024" y="4082339"/>
                <a:ext cx="5967663" cy="50184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180=</m:t>
                      </m:r>
                      <m:r>
                        <a:rPr lang="en-AU" sz="1800" b="0" i="1" smtClean="0">
                          <a:latin typeface="Cambria Math" panose="02040503050406030204" pitchFamily="18" charset="0"/>
                        </a:rPr>
                        <m:t>𝑟</m:t>
                      </m:r>
                      <m:r>
                        <a:rPr lang="en-AU" sz="1800" b="0" i="1" smtClean="0">
                          <a:latin typeface="Cambria Math" panose="02040503050406030204" pitchFamily="18" charset="0"/>
                        </a:rPr>
                        <m:t>×6</m:t>
                      </m:r>
                    </m:oMath>
                  </m:oMathPara>
                </a14:m>
                <a:endParaRPr lang="en-AU" sz="1800" dirty="0"/>
              </a:p>
            </p:txBody>
          </p:sp>
        </mc:Choice>
        <mc:Fallback xmlns="">
          <p:sp>
            <p:nvSpPr>
              <p:cNvPr id="10" name="TextBox 9">
                <a:extLst>
                  <a:ext uri="{FF2B5EF4-FFF2-40B4-BE49-F238E27FC236}">
                    <a16:creationId xmlns:a16="http://schemas.microsoft.com/office/drawing/2014/main" id="{7C3DBEB1-385C-6713-B827-2271B0A18F9C}"/>
                  </a:ext>
                </a:extLst>
              </p:cNvPr>
              <p:cNvSpPr txBox="1">
                <a:spLocks noRot="1" noChangeAspect="1" noMove="1" noResize="1" noEditPoints="1" noAdjustHandles="1" noChangeArrowheads="1" noChangeShapeType="1" noTextEdit="1"/>
              </p:cNvSpPr>
              <p:nvPr/>
            </p:nvSpPr>
            <p:spPr>
              <a:xfrm>
                <a:off x="4435024" y="4082339"/>
                <a:ext cx="5967663" cy="501840"/>
              </a:xfrm>
              <a:prstGeom prst="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CE7D611-01DE-5BCD-3FE3-4C4899C27628}"/>
                  </a:ext>
                </a:extLst>
              </p:cNvPr>
              <p:cNvSpPr txBox="1"/>
              <p:nvPr/>
            </p:nvSpPr>
            <p:spPr>
              <a:xfrm>
                <a:off x="4530884" y="4519566"/>
                <a:ext cx="5967663" cy="1705412"/>
              </a:xfrm>
              <a:prstGeom prst="rect">
                <a:avLst/>
              </a:prstGeom>
              <a:noFill/>
            </p:spPr>
            <p:txBody>
              <a:bodyPr wrap="none" lIns="0" tIns="0" rIns="0" bIns="0" rtlCol="0">
                <a:noAutofit/>
              </a:bodyPr>
              <a:lstStyle/>
              <a:p>
                <a:pPr algn="ct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𝑟</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180</m:t>
                          </m:r>
                        </m:num>
                        <m:den>
                          <m:r>
                            <a:rPr lang="en-AU" sz="1800" b="0" i="1" smtClean="0">
                              <a:latin typeface="Cambria Math" panose="02040503050406030204" pitchFamily="18" charset="0"/>
                            </a:rPr>
                            <m:t>6</m:t>
                          </m:r>
                        </m:den>
                      </m:f>
                    </m:oMath>
                    <m:oMath xmlns:m="http://schemas.openxmlformats.org/officeDocument/2006/math">
                      <m:r>
                        <a:rPr lang="en-AU" sz="1800" b="0" i="1" smtClean="0">
                          <a:latin typeface="Cambria Math" panose="02040503050406030204" pitchFamily="18" charset="0"/>
                        </a:rPr>
                        <m:t>𝑟</m:t>
                      </m:r>
                      <m:r>
                        <a:rPr lang="en-AU" sz="1800" b="0" i="1" smtClean="0">
                          <a:latin typeface="Cambria Math" panose="02040503050406030204" pitchFamily="18" charset="0"/>
                        </a:rPr>
                        <m:t>=30</m:t>
                      </m:r>
                    </m:oMath>
                  </m:oMathPara>
                </a14:m>
                <a:br>
                  <a:rPr lang="en-AU" sz="1800" b="0" i="1" dirty="0">
                    <a:latin typeface="Cambria Math" panose="02040503050406030204" pitchFamily="18" charset="0"/>
                  </a:rPr>
                </a:br>
                <a:br>
                  <a:rPr lang="en-AU" sz="1800" b="0" i="1" dirty="0">
                    <a:latin typeface="Cambria Math" panose="02040503050406030204" pitchFamily="18" charset="0"/>
                  </a:rPr>
                </a:br>
                <a:r>
                  <a:rPr lang="en-AU" sz="1800" b="0" i="0" dirty="0">
                    <a:latin typeface="+mj-lt"/>
                  </a:rPr>
                  <a:t>Elle earns $30 per hour </a:t>
                </a:r>
                <a:endParaRPr lang="en-AU" sz="1800" b="0" dirty="0"/>
              </a:p>
              <a:p>
                <a:pPr algn="l"/>
                <a:endParaRPr lang="en-AU" sz="1800" dirty="0"/>
              </a:p>
            </p:txBody>
          </p:sp>
        </mc:Choice>
        <mc:Fallback xmlns="">
          <p:sp>
            <p:nvSpPr>
              <p:cNvPr id="14" name="TextBox 13">
                <a:extLst>
                  <a:ext uri="{FF2B5EF4-FFF2-40B4-BE49-F238E27FC236}">
                    <a16:creationId xmlns:a16="http://schemas.microsoft.com/office/drawing/2014/main" id="{1CE7D611-01DE-5BCD-3FE3-4C4899C27628}"/>
                  </a:ext>
                </a:extLst>
              </p:cNvPr>
              <p:cNvSpPr txBox="1">
                <a:spLocks noRot="1" noChangeAspect="1" noMove="1" noResize="1" noEditPoints="1" noAdjustHandles="1" noChangeArrowheads="1" noChangeShapeType="1" noTextEdit="1"/>
              </p:cNvSpPr>
              <p:nvPr/>
            </p:nvSpPr>
            <p:spPr>
              <a:xfrm>
                <a:off x="4530884" y="4519566"/>
                <a:ext cx="5967663" cy="1705412"/>
              </a:xfrm>
              <a:prstGeom prst="rect">
                <a:avLst/>
              </a:prstGeom>
              <a:blipFill>
                <a:blip r:embed="rId7"/>
                <a:stretch>
                  <a:fillRect t="-1471"/>
                </a:stretch>
              </a:blipFill>
            </p:spPr>
            <p:txBody>
              <a:bodyPr/>
              <a:lstStyle/>
              <a:p>
                <a:r>
                  <a:rPr lang="en-US">
                    <a:noFill/>
                  </a:rPr>
                  <a:t> </a:t>
                </a:r>
              </a:p>
            </p:txBody>
          </p:sp>
        </mc:Fallback>
      </mc:AlternateContent>
      <p:sp>
        <p:nvSpPr>
          <p:cNvPr id="11" name="Speech Bubble: Rectangle with Corners Rounded 10">
            <a:extLst>
              <a:ext uri="{FF2B5EF4-FFF2-40B4-BE49-F238E27FC236}">
                <a16:creationId xmlns:a16="http://schemas.microsoft.com/office/drawing/2014/main" id="{29237D67-FF46-AF9C-AF21-AB85DDFD14EC}"/>
              </a:ext>
            </a:extLst>
          </p:cNvPr>
          <p:cNvSpPr/>
          <p:nvPr/>
        </p:nvSpPr>
        <p:spPr>
          <a:xfrm>
            <a:off x="8494255" y="2543333"/>
            <a:ext cx="3541466" cy="556329"/>
          </a:xfrm>
          <a:prstGeom prst="wedgeRoundRectCallout">
            <a:avLst>
              <a:gd name="adj1" fmla="val -54944"/>
              <a:gd name="adj2" fmla="val 7933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do we have 1.5?</a:t>
            </a:r>
          </a:p>
        </p:txBody>
      </p:sp>
      <p:sp>
        <p:nvSpPr>
          <p:cNvPr id="2" name="Speech Bubble: Rectangle with Corners Rounded 1">
            <a:extLst>
              <a:ext uri="{FF2B5EF4-FFF2-40B4-BE49-F238E27FC236}">
                <a16:creationId xmlns:a16="http://schemas.microsoft.com/office/drawing/2014/main" id="{C497DD5C-9BDC-6B1D-EF59-6AC8EB96E930}"/>
              </a:ext>
            </a:extLst>
          </p:cNvPr>
          <p:cNvSpPr/>
          <p:nvPr/>
        </p:nvSpPr>
        <p:spPr>
          <a:xfrm>
            <a:off x="1429685" y="3272497"/>
            <a:ext cx="3541466" cy="776849"/>
          </a:xfrm>
          <a:prstGeom prst="wedgeRoundRectCallout">
            <a:avLst>
              <a:gd name="adj1" fmla="val 100894"/>
              <a:gd name="adj2" fmla="val 4425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have we substituted these values?</a:t>
            </a:r>
          </a:p>
        </p:txBody>
      </p:sp>
      <p:sp>
        <p:nvSpPr>
          <p:cNvPr id="7" name="Speech Bubble: Rectangle with Corners Rounded 6">
            <a:extLst>
              <a:ext uri="{FF2B5EF4-FFF2-40B4-BE49-F238E27FC236}">
                <a16:creationId xmlns:a16="http://schemas.microsoft.com/office/drawing/2014/main" id="{F576D4D6-A2D6-073A-7225-28505E7924FF}"/>
              </a:ext>
            </a:extLst>
          </p:cNvPr>
          <p:cNvSpPr/>
          <p:nvPr/>
        </p:nvSpPr>
        <p:spPr>
          <a:xfrm>
            <a:off x="8494255" y="4436280"/>
            <a:ext cx="3541466" cy="585126"/>
          </a:xfrm>
          <a:prstGeom prst="wedgeRoundRectCallout">
            <a:avLst>
              <a:gd name="adj1" fmla="val -61991"/>
              <a:gd name="adj2" fmla="val -8345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How did we get this value?</a:t>
            </a:r>
          </a:p>
        </p:txBody>
      </p:sp>
      <p:sp>
        <p:nvSpPr>
          <p:cNvPr id="9" name="Speech Bubble: Rectangle with Corners Rounded 8">
            <a:extLst>
              <a:ext uri="{FF2B5EF4-FFF2-40B4-BE49-F238E27FC236}">
                <a16:creationId xmlns:a16="http://schemas.microsoft.com/office/drawing/2014/main" id="{9A30A615-AA05-839E-8BC8-98C97018650B}"/>
              </a:ext>
            </a:extLst>
          </p:cNvPr>
          <p:cNvSpPr/>
          <p:nvPr/>
        </p:nvSpPr>
        <p:spPr>
          <a:xfrm>
            <a:off x="348000" y="4436280"/>
            <a:ext cx="3541466" cy="1087697"/>
          </a:xfrm>
          <a:prstGeom prst="wedgeRoundRectCallout">
            <a:avLst>
              <a:gd name="adj1" fmla="val 84962"/>
              <a:gd name="adj2" fmla="val -1190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What would change if Elle was to earn a penalty rate of double time?</a:t>
            </a:r>
          </a:p>
        </p:txBody>
      </p:sp>
      <p:sp>
        <p:nvSpPr>
          <p:cNvPr id="3" name="Slide Number Placeholder 2">
            <a:extLst>
              <a:ext uri="{FF2B5EF4-FFF2-40B4-BE49-F238E27FC236}">
                <a16:creationId xmlns:a16="http://schemas.microsoft.com/office/drawing/2014/main" id="{75104419-07CC-F6E0-440A-CC00331EA5A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62927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dirty="0">
                <a:latin typeface="+mj-lt"/>
              </a:rPr>
              <a:t>Penalty rates (8)</a:t>
            </a:r>
          </a:p>
        </p:txBody>
      </p:sp>
      <p:sp>
        <p:nvSpPr>
          <p:cNvPr id="2" name="Text Placeholder 1">
            <a:extLst>
              <a:ext uri="{FF2B5EF4-FFF2-40B4-BE49-F238E27FC236}">
                <a16:creationId xmlns:a16="http://schemas.microsoft.com/office/drawing/2014/main" id="{8582D9F6-A8D4-7191-CE88-256F45358E7F}"/>
              </a:ext>
            </a:extLst>
          </p:cNvPr>
          <p:cNvSpPr>
            <a:spLocks noGrp="1"/>
          </p:cNvSpPr>
          <p:nvPr>
            <p:ph type="body" sz="quarter" idx="18"/>
          </p:nvPr>
        </p:nvSpPr>
        <p:spPr/>
        <p:txBody>
          <a:bodyPr/>
          <a:lstStyle/>
          <a:p>
            <a:r>
              <a:rPr lang="en-AU" dirty="0">
                <a:latin typeface="+mj-lt"/>
              </a:rPr>
              <a:t>HSC-style question</a:t>
            </a:r>
            <a:endParaRPr lang="en-AU" dirty="0"/>
          </a:p>
        </p:txBody>
      </p:sp>
      <p:sp>
        <p:nvSpPr>
          <p:cNvPr id="12" name="Text Placeholder 11">
            <a:extLst>
              <a:ext uri="{FF2B5EF4-FFF2-40B4-BE49-F238E27FC236}">
                <a16:creationId xmlns:a16="http://schemas.microsoft.com/office/drawing/2014/main" id="{1DAD1ACA-21A5-3F6A-0888-0D65507546B6}"/>
              </a:ext>
            </a:extLst>
          </p:cNvPr>
          <p:cNvSpPr>
            <a:spLocks noGrp="1"/>
          </p:cNvSpPr>
          <p:nvPr>
            <p:ph type="body" sz="quarter" idx="17"/>
          </p:nvPr>
        </p:nvSpPr>
        <p:spPr/>
        <p:txBody>
          <a:bodyPr/>
          <a:lstStyle/>
          <a:p>
            <a:r>
              <a:rPr lang="en-AU" dirty="0">
                <a:latin typeface="+mn-lt"/>
              </a:rPr>
              <a:t>Mark works a 40-hour week and is paid an hourly rate of $37.50. Any overtime hours are paid at </a:t>
            </a:r>
            <a:br>
              <a:rPr lang="en-AU" dirty="0">
                <a:latin typeface="+mn-lt"/>
              </a:rPr>
            </a:br>
            <a:r>
              <a:rPr lang="en-AU" dirty="0">
                <a:latin typeface="+mn-lt"/>
              </a:rPr>
              <a:t>time-and-a-half. In a particular week, Mark worked the regular 40 hours and some overtime hours. In that week, Mark earned $1950.</a:t>
            </a:r>
          </a:p>
          <a:p>
            <a:r>
              <a:rPr lang="en-AU" dirty="0">
                <a:latin typeface="+mn-lt"/>
              </a:rPr>
              <a:t>How many hours of overtime did Mark work in that week?</a:t>
            </a:r>
          </a:p>
        </p:txBody>
      </p:sp>
      <p:sp>
        <p:nvSpPr>
          <p:cNvPr id="5" name="Speech Bubble: Rectangle with Corners Rounded 4">
            <a:extLst>
              <a:ext uri="{FF2B5EF4-FFF2-40B4-BE49-F238E27FC236}">
                <a16:creationId xmlns:a16="http://schemas.microsoft.com/office/drawing/2014/main" id="{7F551B00-1A77-9E1B-ECA1-65DEB12F1BBB}"/>
              </a:ext>
            </a:extLst>
          </p:cNvPr>
          <p:cNvSpPr/>
          <p:nvPr/>
        </p:nvSpPr>
        <p:spPr>
          <a:xfrm>
            <a:off x="4111102" y="4246323"/>
            <a:ext cx="3969797" cy="1340286"/>
          </a:xfrm>
          <a:prstGeom prst="wedgeRoundRectCallout">
            <a:avLst>
              <a:gd name="adj1" fmla="val -22641"/>
              <a:gd name="adj2" fmla="val 24003"/>
              <a:gd name="adj3" fmla="val 16667"/>
            </a:avLst>
          </a:prstGeom>
          <a:solidFill>
            <a:schemeClr val="accent4"/>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tx1"/>
                </a:solidFill>
              </a:rPr>
              <a:t>Hint: work out how much Mark earned for 40 hours of work.</a:t>
            </a:r>
          </a:p>
        </p:txBody>
      </p:sp>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7CCEC-61D7-9E0A-0FEE-1F9F57FDBE5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1271E9F-0154-AA94-0AB4-76CE715F2E76}"/>
              </a:ext>
            </a:extLst>
          </p:cNvPr>
          <p:cNvSpPr>
            <a:spLocks noGrp="1"/>
          </p:cNvSpPr>
          <p:nvPr>
            <p:ph type="title"/>
          </p:nvPr>
        </p:nvSpPr>
        <p:spPr/>
        <p:txBody>
          <a:bodyPr/>
          <a:lstStyle/>
          <a:p>
            <a:r>
              <a:rPr lang="en-AU" dirty="0">
                <a:latin typeface="+mj-lt"/>
              </a:rPr>
              <a:t>Penalty rates (9)</a:t>
            </a:r>
          </a:p>
        </p:txBody>
      </p:sp>
      <p:sp>
        <p:nvSpPr>
          <p:cNvPr id="2" name="Text Placeholder 1">
            <a:extLst>
              <a:ext uri="{FF2B5EF4-FFF2-40B4-BE49-F238E27FC236}">
                <a16:creationId xmlns:a16="http://schemas.microsoft.com/office/drawing/2014/main" id="{29D8E7A6-2845-8214-E53E-E59407B25F5F}"/>
              </a:ext>
            </a:extLst>
          </p:cNvPr>
          <p:cNvSpPr>
            <a:spLocks noGrp="1"/>
          </p:cNvSpPr>
          <p:nvPr>
            <p:ph type="body" sz="quarter" idx="18"/>
          </p:nvPr>
        </p:nvSpPr>
        <p:spPr/>
        <p:txBody>
          <a:bodyPr/>
          <a:lstStyle/>
          <a:p>
            <a:r>
              <a:rPr lang="en-AU" dirty="0">
                <a:latin typeface="+mj-lt"/>
              </a:rPr>
              <a:t>HSC-style question solution</a:t>
            </a:r>
            <a:endParaRPr lang="en-AU" dirty="0"/>
          </a:p>
        </p:txBody>
      </p:sp>
      <p:sp>
        <p:nvSpPr>
          <p:cNvPr id="12" name="Text Placeholder 11">
            <a:extLst>
              <a:ext uri="{FF2B5EF4-FFF2-40B4-BE49-F238E27FC236}">
                <a16:creationId xmlns:a16="http://schemas.microsoft.com/office/drawing/2014/main" id="{F9319B6E-AEFD-7891-93A3-23FE22E71186}"/>
              </a:ext>
            </a:extLst>
          </p:cNvPr>
          <p:cNvSpPr>
            <a:spLocks noGrp="1"/>
          </p:cNvSpPr>
          <p:nvPr>
            <p:ph type="body" sz="quarter" idx="17"/>
          </p:nvPr>
        </p:nvSpPr>
        <p:spPr/>
        <p:txBody>
          <a:bodyPr/>
          <a:lstStyle/>
          <a:p>
            <a:r>
              <a:rPr lang="en-AU" dirty="0">
                <a:latin typeface="+mn-lt"/>
              </a:rPr>
              <a:t>Mark works a </a:t>
            </a:r>
            <a:r>
              <a:rPr lang="en-AU" b="1" dirty="0">
                <a:solidFill>
                  <a:schemeClr val="tx2"/>
                </a:solidFill>
                <a:latin typeface="+mn-lt"/>
              </a:rPr>
              <a:t>40-hour week </a:t>
            </a:r>
            <a:r>
              <a:rPr lang="en-AU" dirty="0">
                <a:latin typeface="+mn-lt"/>
              </a:rPr>
              <a:t>and is paid an </a:t>
            </a:r>
            <a:r>
              <a:rPr lang="en-AU" b="1" dirty="0">
                <a:solidFill>
                  <a:schemeClr val="tx2"/>
                </a:solidFill>
                <a:latin typeface="+mn-lt"/>
              </a:rPr>
              <a:t>hourly rate of $37.50</a:t>
            </a:r>
            <a:r>
              <a:rPr lang="en-AU" dirty="0">
                <a:latin typeface="+mn-lt"/>
              </a:rPr>
              <a:t>. Any overtime hours are paid at </a:t>
            </a:r>
            <a:r>
              <a:rPr lang="en-AU" b="1" dirty="0">
                <a:solidFill>
                  <a:schemeClr val="tx2"/>
                </a:solidFill>
                <a:latin typeface="+mn-lt"/>
              </a:rPr>
              <a:t>time-and-a-half</a:t>
            </a:r>
            <a:r>
              <a:rPr lang="en-AU" dirty="0">
                <a:latin typeface="+mn-lt"/>
              </a:rPr>
              <a:t>. In a particular week, Mark worked the </a:t>
            </a:r>
            <a:r>
              <a:rPr lang="en-AU" b="1" dirty="0">
                <a:solidFill>
                  <a:schemeClr val="tx2"/>
                </a:solidFill>
                <a:latin typeface="+mn-lt"/>
              </a:rPr>
              <a:t>regular 40 hours </a:t>
            </a:r>
            <a:r>
              <a:rPr lang="en-AU" dirty="0">
                <a:latin typeface="+mn-lt"/>
              </a:rPr>
              <a:t>and some overtime hours. In that week, </a:t>
            </a:r>
            <a:r>
              <a:rPr lang="en-AU" b="1" dirty="0">
                <a:solidFill>
                  <a:schemeClr val="tx2"/>
                </a:solidFill>
                <a:latin typeface="+mn-lt"/>
              </a:rPr>
              <a:t>Mark earned $1950</a:t>
            </a:r>
            <a:r>
              <a:rPr lang="en-AU" dirty="0">
                <a:latin typeface="+mn-lt"/>
              </a:rPr>
              <a:t>.</a:t>
            </a:r>
          </a:p>
          <a:p>
            <a:r>
              <a:rPr lang="en-AU" dirty="0">
                <a:latin typeface="+mn-lt"/>
              </a:rPr>
              <a:t>How many </a:t>
            </a:r>
            <a:r>
              <a:rPr lang="en-AU" b="1" dirty="0">
                <a:solidFill>
                  <a:schemeClr val="tx2"/>
                </a:solidFill>
                <a:latin typeface="+mn-lt"/>
              </a:rPr>
              <a:t>hours of overtime </a:t>
            </a:r>
            <a:r>
              <a:rPr lang="en-AU" dirty="0">
                <a:latin typeface="+mn-lt"/>
              </a:rPr>
              <a:t>did Mark work in that week?</a:t>
            </a:r>
          </a:p>
        </p:txBody>
      </p:sp>
      <mc:AlternateContent xmlns:mc="http://schemas.openxmlformats.org/markup-compatibility/2006" xmlns:a14="http://schemas.microsoft.com/office/drawing/2010/main">
        <mc:Choice Requires="a14">
          <p:sp>
            <p:nvSpPr>
              <p:cNvPr id="6" name="Text Placeholder 11">
                <a:extLst>
                  <a:ext uri="{FF2B5EF4-FFF2-40B4-BE49-F238E27FC236}">
                    <a16:creationId xmlns:a16="http://schemas.microsoft.com/office/drawing/2014/main" id="{59C950A2-BF49-9D9A-2D5A-E3D059258677}"/>
                  </a:ext>
                </a:extLst>
              </p:cNvPr>
              <p:cNvSpPr txBox="1">
                <a:spLocks/>
              </p:cNvSpPr>
              <p:nvPr/>
            </p:nvSpPr>
            <p:spPr>
              <a:xfrm>
                <a:off x="348000" y="3662817"/>
                <a:ext cx="11484000" cy="5456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Total Normal Pay: </a:t>
                </a:r>
                <a14:m>
                  <m:oMath xmlns:m="http://schemas.openxmlformats.org/officeDocument/2006/math">
                    <m:r>
                      <a:rPr lang="en-AU" i="1" smtClean="0">
                        <a:latin typeface="Cambria Math" panose="02040503050406030204" pitchFamily="18" charset="0"/>
                      </a:rPr>
                      <m:t>40×37.50=$1500</m:t>
                    </m:r>
                  </m:oMath>
                </a14:m>
                <a:endParaRPr lang="en-AU" dirty="0">
                  <a:latin typeface="+mn-lt"/>
                </a:endParaRPr>
              </a:p>
              <a:p>
                <a:r>
                  <a:rPr lang="en-AU" dirty="0">
                    <a:latin typeface="+mn-lt"/>
                  </a:rPr>
                  <a:t> </a:t>
                </a:r>
              </a:p>
            </p:txBody>
          </p:sp>
        </mc:Choice>
        <mc:Fallback xmlns="">
          <p:sp>
            <p:nvSpPr>
              <p:cNvPr id="6" name="Text Placeholder 11">
                <a:extLst>
                  <a:ext uri="{FF2B5EF4-FFF2-40B4-BE49-F238E27FC236}">
                    <a16:creationId xmlns:a16="http://schemas.microsoft.com/office/drawing/2014/main" id="{59C950A2-BF49-9D9A-2D5A-E3D059258677}"/>
                  </a:ext>
                </a:extLst>
              </p:cNvPr>
              <p:cNvSpPr txBox="1">
                <a:spLocks noRot="1" noChangeAspect="1" noMove="1" noResize="1" noEditPoints="1" noAdjustHandles="1" noChangeArrowheads="1" noChangeShapeType="1" noTextEdit="1"/>
              </p:cNvSpPr>
              <p:nvPr/>
            </p:nvSpPr>
            <p:spPr>
              <a:xfrm>
                <a:off x="348000" y="3662817"/>
                <a:ext cx="11484000" cy="545601"/>
              </a:xfrm>
              <a:prstGeom prst="rect">
                <a:avLst/>
              </a:prstGeom>
              <a:blipFill>
                <a:blip r:embed="rId3"/>
                <a:stretch>
                  <a:fillRect l="-1327" b="-22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Placeholder 11">
                <a:extLst>
                  <a:ext uri="{FF2B5EF4-FFF2-40B4-BE49-F238E27FC236}">
                    <a16:creationId xmlns:a16="http://schemas.microsoft.com/office/drawing/2014/main" id="{EDA92565-5EFB-20AA-98F3-6DB1C6ACF2E5}"/>
                  </a:ext>
                </a:extLst>
              </p:cNvPr>
              <p:cNvSpPr txBox="1">
                <a:spLocks/>
              </p:cNvSpPr>
              <p:nvPr/>
            </p:nvSpPr>
            <p:spPr>
              <a:xfrm>
                <a:off x="348000" y="4210641"/>
                <a:ext cx="11484000" cy="5456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Overtime pay: </a:t>
                </a:r>
                <a14:m>
                  <m:oMath xmlns:m="http://schemas.openxmlformats.org/officeDocument/2006/math">
                    <m:r>
                      <a:rPr lang="en-AU" b="0" i="1" smtClean="0">
                        <a:latin typeface="Cambria Math" panose="02040503050406030204" pitchFamily="18" charset="0"/>
                      </a:rPr>
                      <m:t>1950 −1500=$450</m:t>
                    </m:r>
                  </m:oMath>
                </a14:m>
                <a:r>
                  <a:rPr lang="en-AU" dirty="0">
                    <a:latin typeface="+mn-lt"/>
                  </a:rPr>
                  <a:t> </a:t>
                </a:r>
              </a:p>
            </p:txBody>
          </p:sp>
        </mc:Choice>
        <mc:Fallback xmlns="">
          <p:sp>
            <p:nvSpPr>
              <p:cNvPr id="7" name="Text Placeholder 11">
                <a:extLst>
                  <a:ext uri="{FF2B5EF4-FFF2-40B4-BE49-F238E27FC236}">
                    <a16:creationId xmlns:a16="http://schemas.microsoft.com/office/drawing/2014/main" id="{EDA92565-5EFB-20AA-98F3-6DB1C6ACF2E5}"/>
                  </a:ext>
                </a:extLst>
              </p:cNvPr>
              <p:cNvSpPr txBox="1">
                <a:spLocks noRot="1" noChangeAspect="1" noMove="1" noResize="1" noEditPoints="1" noAdjustHandles="1" noChangeArrowheads="1" noChangeShapeType="1" noTextEdit="1"/>
              </p:cNvSpPr>
              <p:nvPr/>
            </p:nvSpPr>
            <p:spPr>
              <a:xfrm>
                <a:off x="348000" y="4210641"/>
                <a:ext cx="11484000" cy="545601"/>
              </a:xfrm>
              <a:prstGeom prst="rect">
                <a:avLst/>
              </a:prstGeom>
              <a:blipFill>
                <a:blip r:embed="rId4"/>
                <a:stretch>
                  <a:fillRect l="-1327" b="-22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 Placeholder 11">
                <a:extLst>
                  <a:ext uri="{FF2B5EF4-FFF2-40B4-BE49-F238E27FC236}">
                    <a16:creationId xmlns:a16="http://schemas.microsoft.com/office/drawing/2014/main" id="{9592811B-01CF-BDEB-780A-2C00CAE34FE6}"/>
                  </a:ext>
                </a:extLst>
              </p:cNvPr>
              <p:cNvSpPr txBox="1">
                <a:spLocks/>
              </p:cNvSpPr>
              <p:nvPr/>
            </p:nvSpPr>
            <p:spPr>
              <a:xfrm>
                <a:off x="354000" y="4783545"/>
                <a:ext cx="11484000" cy="5456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Overtime rate: </a:t>
                </a:r>
                <a14:m>
                  <m:oMath xmlns:m="http://schemas.openxmlformats.org/officeDocument/2006/math">
                    <m:r>
                      <a:rPr lang="en-AU" b="0" i="1" smtClean="0">
                        <a:latin typeface="Cambria Math" panose="02040503050406030204" pitchFamily="18" charset="0"/>
                      </a:rPr>
                      <m:t>37.5×1.5=$56.25</m:t>
                    </m:r>
                  </m:oMath>
                </a14:m>
                <a:endParaRPr lang="en-AU" b="0" dirty="0">
                  <a:latin typeface="+mn-lt"/>
                </a:endParaRPr>
              </a:p>
              <a:p>
                <a:endParaRPr lang="en-AU" dirty="0">
                  <a:latin typeface="+mn-lt"/>
                </a:endParaRPr>
              </a:p>
            </p:txBody>
          </p:sp>
        </mc:Choice>
        <mc:Fallback xmlns="">
          <p:sp>
            <p:nvSpPr>
              <p:cNvPr id="8" name="Text Placeholder 11">
                <a:extLst>
                  <a:ext uri="{FF2B5EF4-FFF2-40B4-BE49-F238E27FC236}">
                    <a16:creationId xmlns:a16="http://schemas.microsoft.com/office/drawing/2014/main" id="{9592811B-01CF-BDEB-780A-2C00CAE34FE6}"/>
                  </a:ext>
                </a:extLst>
              </p:cNvPr>
              <p:cNvSpPr txBox="1">
                <a:spLocks noRot="1" noChangeAspect="1" noMove="1" noResize="1" noEditPoints="1" noAdjustHandles="1" noChangeArrowheads="1" noChangeShapeType="1" noTextEdit="1"/>
              </p:cNvSpPr>
              <p:nvPr/>
            </p:nvSpPr>
            <p:spPr>
              <a:xfrm>
                <a:off x="354000" y="4783545"/>
                <a:ext cx="11484000" cy="545601"/>
              </a:xfrm>
              <a:prstGeom prst="rect">
                <a:avLst/>
              </a:prstGeom>
              <a:blipFill>
                <a:blip r:embed="rId5"/>
                <a:stretch>
                  <a:fillRect l="-1327" b="-22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Placeholder 11">
                <a:extLst>
                  <a:ext uri="{FF2B5EF4-FFF2-40B4-BE49-F238E27FC236}">
                    <a16:creationId xmlns:a16="http://schemas.microsoft.com/office/drawing/2014/main" id="{6F5A9B71-CC71-9CAE-76FC-33CD580ED9FA}"/>
                  </a:ext>
                </a:extLst>
              </p:cNvPr>
              <p:cNvSpPr txBox="1">
                <a:spLocks/>
              </p:cNvSpPr>
              <p:nvPr/>
            </p:nvSpPr>
            <p:spPr>
              <a:xfrm>
                <a:off x="354000" y="5383752"/>
                <a:ext cx="11484000" cy="5456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Overtime hours worked: </a:t>
                </a:r>
                <a14:m>
                  <m:oMath xmlns:m="http://schemas.openxmlformats.org/officeDocument/2006/math">
                    <m:r>
                      <a:rPr lang="en-AU" b="0" i="1" smtClean="0">
                        <a:latin typeface="Cambria Math" panose="02040503050406030204" pitchFamily="18" charset="0"/>
                      </a:rPr>
                      <m:t>450÷56.25=8</m:t>
                    </m:r>
                  </m:oMath>
                </a14:m>
                <a:endParaRPr lang="en-AU" b="0" dirty="0">
                  <a:latin typeface="+mn-lt"/>
                </a:endParaRPr>
              </a:p>
              <a:p>
                <a:endParaRPr lang="en-AU" dirty="0">
                  <a:latin typeface="+mn-lt"/>
                </a:endParaRPr>
              </a:p>
            </p:txBody>
          </p:sp>
        </mc:Choice>
        <mc:Fallback xmlns="">
          <p:sp>
            <p:nvSpPr>
              <p:cNvPr id="9" name="Text Placeholder 11">
                <a:extLst>
                  <a:ext uri="{FF2B5EF4-FFF2-40B4-BE49-F238E27FC236}">
                    <a16:creationId xmlns:a16="http://schemas.microsoft.com/office/drawing/2014/main" id="{6F5A9B71-CC71-9CAE-76FC-33CD580ED9FA}"/>
                  </a:ext>
                </a:extLst>
              </p:cNvPr>
              <p:cNvSpPr txBox="1">
                <a:spLocks noRot="1" noChangeAspect="1" noMove="1" noResize="1" noEditPoints="1" noAdjustHandles="1" noChangeArrowheads="1" noChangeShapeType="1" noTextEdit="1"/>
              </p:cNvSpPr>
              <p:nvPr/>
            </p:nvSpPr>
            <p:spPr>
              <a:xfrm>
                <a:off x="354000" y="5383752"/>
                <a:ext cx="11484000" cy="545601"/>
              </a:xfrm>
              <a:prstGeom prst="rect">
                <a:avLst/>
              </a:prstGeom>
              <a:blipFill>
                <a:blip r:embed="rId6"/>
                <a:stretch>
                  <a:fillRect l="-1327" b="-2222"/>
                </a:stretch>
              </a:blipFill>
            </p:spPr>
            <p:txBody>
              <a:bodyPr/>
              <a:lstStyle/>
              <a:p>
                <a:r>
                  <a:rPr lang="en-US">
                    <a:noFill/>
                  </a:rPr>
                  <a:t> </a:t>
                </a:r>
              </a:p>
            </p:txBody>
          </p:sp>
        </mc:Fallback>
      </mc:AlternateContent>
      <p:sp>
        <p:nvSpPr>
          <p:cNvPr id="10" name="Text Placeholder 11">
            <a:extLst>
              <a:ext uri="{FF2B5EF4-FFF2-40B4-BE49-F238E27FC236}">
                <a16:creationId xmlns:a16="http://schemas.microsoft.com/office/drawing/2014/main" id="{980C2799-E4AA-1B89-5685-CE12D07416F5}"/>
              </a:ext>
            </a:extLst>
          </p:cNvPr>
          <p:cNvSpPr txBox="1">
            <a:spLocks/>
          </p:cNvSpPr>
          <p:nvPr/>
        </p:nvSpPr>
        <p:spPr>
          <a:xfrm>
            <a:off x="348000" y="6095274"/>
            <a:ext cx="11484000" cy="5456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dirty="0">
                <a:latin typeface="+mn-lt"/>
              </a:rPr>
              <a:t>Mark worked 8 hours of overtime in the week</a:t>
            </a:r>
            <a:endParaRPr lang="en-AU" b="0" dirty="0">
              <a:latin typeface="+mn-lt"/>
            </a:endParaRPr>
          </a:p>
          <a:p>
            <a:endParaRPr lang="en-AU" dirty="0">
              <a:latin typeface="+mn-lt"/>
            </a:endParaRPr>
          </a:p>
        </p:txBody>
      </p:sp>
      <p:sp>
        <p:nvSpPr>
          <p:cNvPr id="3" name="Slide Number Placeholder 2">
            <a:extLst>
              <a:ext uri="{FF2B5EF4-FFF2-40B4-BE49-F238E27FC236}">
                <a16:creationId xmlns:a16="http://schemas.microsoft.com/office/drawing/2014/main" id="{F810CE1F-D6C8-5F52-AD61-CAC5A37EAE2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dirty="0"/>
          </a:p>
        </p:txBody>
      </p:sp>
    </p:spTree>
    <p:extLst>
      <p:ext uri="{BB962C8B-B14F-4D97-AF65-F5344CB8AC3E}">
        <p14:creationId xmlns:p14="http://schemas.microsoft.com/office/powerpoint/2010/main" val="291406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Standard Stage 6 Syllabus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44217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lvl="0" indent="-342900">
              <a:lnSpc>
                <a:spcPct val="150000"/>
              </a:lnSpc>
              <a:spcBef>
                <a:spcPts val="1200"/>
              </a:spcBef>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To understand the concept of a penalty rate. </a:t>
            </a:r>
          </a:p>
          <a:p>
            <a:pPr marL="342900" lvl="0" indent="-342900">
              <a:lnSpc>
                <a:spcPct val="150000"/>
              </a:lnSpc>
              <a:spcBef>
                <a:spcPts val="1200"/>
              </a:spcBef>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To be able to calculate the amount earned considering penalty rates. </a:t>
            </a:r>
          </a:p>
          <a:p>
            <a:pPr>
              <a:lnSpc>
                <a:spcPct val="150000"/>
              </a:lnSpc>
              <a:spcBef>
                <a:spcPts val="1200"/>
              </a:spcBef>
            </a:pPr>
            <a:r>
              <a:rPr lang="en-AU" sz="1800" dirty="0">
                <a:effectLst/>
                <a:latin typeface="Arial" panose="020B0604020202020204" pitchFamily="34" charset="0"/>
                <a:ea typeface="Calibri" panose="020F0502020204030204" pitchFamily="34" charset="0"/>
              </a:rPr>
              <a:t> </a:t>
            </a: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150000"/>
              </a:lnSpc>
              <a:spcBef>
                <a:spcPts val="1200"/>
              </a:spcBef>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define a penalty rate.</a:t>
            </a:r>
          </a:p>
          <a:p>
            <a:pPr marL="342900" lvl="0" indent="-342900">
              <a:lnSpc>
                <a:spcPct val="150000"/>
              </a:lnSpc>
              <a:spcBef>
                <a:spcPts val="1200"/>
              </a:spcBef>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calculate the rate of pay given penalty rates.</a:t>
            </a:r>
          </a:p>
          <a:p>
            <a:pPr marL="342900" indent="-342900">
              <a:lnSpc>
                <a:spcPct val="150000"/>
              </a:lnSpc>
              <a:spcBef>
                <a:spcPts val="1200"/>
              </a:spcBef>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explain the influence a penalty rate has on the total amount earned.</a:t>
            </a:r>
          </a:p>
          <a:p>
            <a:pPr marL="342900" lvl="0" indent="-342900">
              <a:lnSpc>
                <a:spcPct val="150000"/>
              </a:lnSpc>
              <a:spcBef>
                <a:spcPts val="1200"/>
              </a:spcBef>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solve problems that include normal pay rates and penalty rates.  </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Retrieval practice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9356E-6292-0AD9-60E8-59853E0D4F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9D3BE8-9F49-3D96-E70F-C2F8A2500B6F}"/>
              </a:ext>
            </a:extLst>
          </p:cNvPr>
          <p:cNvSpPr>
            <a:spLocks noGrp="1"/>
          </p:cNvSpPr>
          <p:nvPr>
            <p:ph type="title"/>
          </p:nvPr>
        </p:nvSpPr>
        <p:spPr/>
        <p:txBody>
          <a:bodyPr/>
          <a:lstStyle/>
          <a:p>
            <a:r>
              <a:rPr lang="en-AU" dirty="0">
                <a:latin typeface="+mj-lt"/>
              </a:rPr>
              <a:t>Penalty rates (1)</a:t>
            </a:r>
          </a:p>
        </p:txBody>
      </p:sp>
      <p:sp>
        <p:nvSpPr>
          <p:cNvPr id="7" name="Text Placeholder 6">
            <a:extLst>
              <a:ext uri="{FF2B5EF4-FFF2-40B4-BE49-F238E27FC236}">
                <a16:creationId xmlns:a16="http://schemas.microsoft.com/office/drawing/2014/main" id="{AEFB8D50-6B19-CB48-654B-CA81D1A1DFC5}"/>
              </a:ext>
            </a:extLst>
          </p:cNvPr>
          <p:cNvSpPr>
            <a:spLocks noGrp="1"/>
          </p:cNvSpPr>
          <p:nvPr>
            <p:ph type="body" sz="quarter" idx="18"/>
          </p:nvPr>
        </p:nvSpPr>
        <p:spPr/>
        <p:txBody>
          <a:bodyPr/>
          <a:lstStyle/>
          <a:p>
            <a:r>
              <a:rPr lang="en-AU" dirty="0">
                <a:latin typeface="+mj-lt"/>
              </a:rPr>
              <a:t>Equations review</a:t>
            </a:r>
            <a:endParaRPr lang="en-AU" dirty="0"/>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8CDC397C-92D3-F919-0E33-B377FE7E567B}"/>
                  </a:ext>
                </a:extLst>
              </p:cNvPr>
              <p:cNvSpPr>
                <a:spLocks noGrp="1"/>
              </p:cNvSpPr>
              <p:nvPr>
                <p:ph type="body" sz="quarter" idx="17"/>
              </p:nvPr>
            </p:nvSpPr>
            <p:spPr>
              <a:xfrm>
                <a:off x="360000" y="1567086"/>
                <a:ext cx="4745400" cy="4807835"/>
              </a:xfrm>
            </p:spPr>
            <p:txBody>
              <a:bodyPr/>
              <a:lstStyle/>
              <a:p>
                <a:r>
                  <a:rPr lang="en-AU" dirty="0">
                    <a:latin typeface="+mn-lt"/>
                  </a:rPr>
                  <a:t>Solve the following:</a:t>
                </a:r>
              </a:p>
              <a:p>
                <a:pPr marL="457200" indent="-457200">
                  <a:buFont typeface="+mj-lt"/>
                  <a:buAutoNum type="arabicPeriod"/>
                </a:pPr>
                <a14:m>
                  <m:oMath xmlns:m="http://schemas.openxmlformats.org/officeDocument/2006/math">
                    <m:r>
                      <a:rPr lang="en-AU" b="0" i="0" smtClean="0">
                        <a:latin typeface="Cambria Math" panose="02040503050406030204" pitchFamily="18" charset="0"/>
                      </a:rPr>
                      <m:t>15=</m:t>
                    </m:r>
                    <m:r>
                      <m:rPr>
                        <m:sty m:val="p"/>
                      </m:rPr>
                      <a:rPr lang="en-AU" b="0" i="0" smtClean="0">
                        <a:latin typeface="Cambria Math" panose="02040503050406030204" pitchFamily="18" charset="0"/>
                      </a:rPr>
                      <m:t>a</m:t>
                    </m:r>
                    <m:r>
                      <a:rPr lang="en-AU" b="0" i="0" smtClean="0">
                        <a:latin typeface="Cambria Math" panose="02040503050406030204" pitchFamily="18" charset="0"/>
                      </a:rPr>
                      <m:t>×5</m:t>
                    </m:r>
                  </m:oMath>
                </a14:m>
                <a:br>
                  <a:rPr lang="en-AU" b="0" dirty="0">
                    <a:latin typeface="Cambria Math" panose="02040503050406030204" pitchFamily="18" charset="0"/>
                  </a:rPr>
                </a:br>
                <a:br>
                  <a:rPr lang="en-AU" b="0" dirty="0">
                    <a:latin typeface="Cambria Math" panose="02040503050406030204" pitchFamily="18" charset="0"/>
                  </a:rPr>
                </a:br>
                <a:br>
                  <a:rPr lang="en-AU" b="0" dirty="0">
                    <a:latin typeface="Cambria Math" panose="02040503050406030204" pitchFamily="18" charset="0"/>
                  </a:rPr>
                </a:br>
                <a:endParaRPr lang="en-AU" b="0" dirty="0">
                  <a:latin typeface="Cambria Math" panose="02040503050406030204" pitchFamily="18" charset="0"/>
                </a:endParaRPr>
              </a:p>
              <a:p>
                <a:pPr marL="457200" indent="-457200">
                  <a:buFont typeface="+mj-lt"/>
                  <a:buAutoNum type="arabicPeriod"/>
                </a:pPr>
                <a14:m>
                  <m:oMath xmlns:m="http://schemas.openxmlformats.org/officeDocument/2006/math">
                    <m:r>
                      <a:rPr lang="en-AU" b="0" i="0" smtClean="0">
                        <a:latin typeface="Cambria Math" panose="02040503050406030204" pitchFamily="18" charset="0"/>
                      </a:rPr>
                      <m:t>60=5×2×</m:t>
                    </m:r>
                    <m:r>
                      <m:rPr>
                        <m:sty m:val="p"/>
                      </m:rPr>
                      <a:rPr lang="en-AU" b="0" i="0" smtClean="0">
                        <a:latin typeface="Cambria Math" panose="02040503050406030204" pitchFamily="18" charset="0"/>
                      </a:rPr>
                      <m:t>b</m:t>
                    </m:r>
                  </m:oMath>
                </a14:m>
                <a:endParaRPr lang="en-AU" dirty="0">
                  <a:solidFill>
                    <a:schemeClr val="tx2"/>
                  </a:solidFill>
                  <a:latin typeface="+mn-lt"/>
                </a:endParaRPr>
              </a:p>
            </p:txBody>
          </p:sp>
        </mc:Choice>
        <mc:Fallback xmlns="">
          <p:sp>
            <p:nvSpPr>
              <p:cNvPr id="12" name="Text Placeholder 11">
                <a:extLst>
                  <a:ext uri="{FF2B5EF4-FFF2-40B4-BE49-F238E27FC236}">
                    <a16:creationId xmlns:a16="http://schemas.microsoft.com/office/drawing/2014/main" id="{8CDC397C-92D3-F919-0E33-B377FE7E567B}"/>
                  </a:ext>
                </a:extLst>
              </p:cNvPr>
              <p:cNvSpPr>
                <a:spLocks noGrp="1" noRot="1" noChangeAspect="1" noMove="1" noResize="1" noEditPoints="1" noAdjustHandles="1" noChangeArrowheads="1" noChangeShapeType="1" noTextEdit="1"/>
              </p:cNvSpPr>
              <p:nvPr>
                <p:ph type="body" sz="quarter" idx="17"/>
              </p:nvPr>
            </p:nvSpPr>
            <p:spPr>
              <a:xfrm>
                <a:off x="360000" y="1567086"/>
                <a:ext cx="4745400" cy="4807835"/>
              </a:xfrm>
              <a:blipFill>
                <a:blip r:embed="rId4"/>
                <a:stretch>
                  <a:fillRect l="-320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7A805C8-67C7-6F20-CDA7-0A0FC043C92A}"/>
                  </a:ext>
                </a:extLst>
              </p:cNvPr>
              <p:cNvSpPr txBox="1"/>
              <p:nvPr/>
            </p:nvSpPr>
            <p:spPr>
              <a:xfrm>
                <a:off x="5028000" y="2207568"/>
                <a:ext cx="6096000" cy="707886"/>
              </a:xfrm>
              <a:prstGeom prst="rect">
                <a:avLst/>
              </a:prstGeom>
              <a:noFill/>
            </p:spPr>
            <p:txBody>
              <a:bodyPr wrap="square">
                <a:spAutoFit/>
              </a:bodyPr>
              <a:lstStyle/>
              <a:p>
                <a:pPr marL="457200" indent="-457200">
                  <a:buFont typeface="+mj-lt"/>
                  <a:buAutoNum type="arabicPeriod" startAt="3"/>
                </a:pPr>
                <a:r>
                  <a:rPr lang="en-AU" sz="2000" b="0" dirty="0">
                    <a:latin typeface="Times New Roman" panose="02020603050405020304" pitchFamily="18" charset="0"/>
                    <a:cs typeface="Times New Roman" panose="02020603050405020304" pitchFamily="18" charset="0"/>
                  </a:rPr>
                  <a:t> </a:t>
                </a:r>
                <a14:m>
                  <m:oMath xmlns:m="http://schemas.openxmlformats.org/officeDocument/2006/math">
                    <m:r>
                      <a:rPr lang="en-AU" sz="2000" b="0" i="1" smtClean="0">
                        <a:latin typeface="Cambria Math" panose="02040503050406030204" pitchFamily="18" charset="0"/>
                      </a:rPr>
                      <m:t>126=</m:t>
                    </m:r>
                    <m:r>
                      <a:rPr lang="en-AU" sz="2000" b="0" i="1" smtClean="0">
                        <a:latin typeface="Cambria Math" panose="02040503050406030204" pitchFamily="18" charset="0"/>
                      </a:rPr>
                      <m:t>𝑐</m:t>
                    </m:r>
                    <m:r>
                      <a:rPr lang="en-AU" sz="2000" b="0" i="1" smtClean="0">
                        <a:latin typeface="Cambria Math" panose="02040503050406030204" pitchFamily="18" charset="0"/>
                      </a:rPr>
                      <m:t>×1.5×7</m:t>
                    </m:r>
                  </m:oMath>
                </a14:m>
                <a:endParaRPr lang="en-AU" sz="2000" b="0" i="1" dirty="0">
                  <a:latin typeface="Cambria Math" panose="02040503050406030204" pitchFamily="18" charset="0"/>
                </a:endParaRPr>
              </a:p>
              <a:p>
                <a:endParaRPr lang="en-AU" sz="2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27A805C8-67C7-6F20-CDA7-0A0FC043C92A}"/>
                  </a:ext>
                </a:extLst>
              </p:cNvPr>
              <p:cNvSpPr txBox="1">
                <a:spLocks noRot="1" noChangeAspect="1" noMove="1" noResize="1" noEditPoints="1" noAdjustHandles="1" noChangeArrowheads="1" noChangeShapeType="1" noTextEdit="1"/>
              </p:cNvSpPr>
              <p:nvPr/>
            </p:nvSpPr>
            <p:spPr>
              <a:xfrm>
                <a:off x="5028000" y="2207568"/>
                <a:ext cx="6096000" cy="707886"/>
              </a:xfrm>
              <a:prstGeom prst="rect">
                <a:avLst/>
              </a:prstGeom>
              <a:blipFill>
                <a:blip r:embed="rId5"/>
                <a:stretch>
                  <a:fillRect l="-900" t="-862"/>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8F01D37A-7F0A-9D1E-521A-9ECA96BAFB4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353327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A90FD4-C75B-2710-BE17-6835AB265CE2}"/>
              </a:ext>
            </a:extLst>
          </p:cNvPr>
          <p:cNvSpPr>
            <a:spLocks noGrp="1"/>
          </p:cNvSpPr>
          <p:nvPr>
            <p:ph type="title"/>
          </p:nvPr>
        </p:nvSpPr>
        <p:spPr/>
        <p:txBody>
          <a:bodyPr/>
          <a:lstStyle/>
          <a:p>
            <a:r>
              <a:rPr lang="en-AU" dirty="0"/>
              <a:t>Penalty rates (2)</a:t>
            </a:r>
          </a:p>
        </p:txBody>
      </p:sp>
      <p:sp>
        <p:nvSpPr>
          <p:cNvPr id="4" name="Text Placeholder 3">
            <a:extLst>
              <a:ext uri="{FF2B5EF4-FFF2-40B4-BE49-F238E27FC236}">
                <a16:creationId xmlns:a16="http://schemas.microsoft.com/office/drawing/2014/main" id="{811E8C3B-9EE2-35A5-086E-B71E45A7145E}"/>
              </a:ext>
            </a:extLst>
          </p:cNvPr>
          <p:cNvSpPr>
            <a:spLocks noGrp="1"/>
          </p:cNvSpPr>
          <p:nvPr>
            <p:ph type="body" sz="quarter" idx="18"/>
          </p:nvPr>
        </p:nvSpPr>
        <p:spPr/>
        <p:txBody>
          <a:bodyPr/>
          <a:lstStyle/>
          <a:p>
            <a:r>
              <a:rPr lang="en-AU" dirty="0"/>
              <a:t>Question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77690CDB-785A-2648-F85E-0971B94B1724}"/>
                  </a:ext>
                </a:extLst>
              </p:cNvPr>
              <p:cNvSpPr>
                <a:spLocks noGrp="1"/>
              </p:cNvSpPr>
              <p:nvPr>
                <p:ph type="body" sz="quarter" idx="17"/>
              </p:nvPr>
            </p:nvSpPr>
            <p:spPr/>
            <p:txBody>
              <a:bodyPr/>
              <a:lstStyle/>
              <a:p>
                <a:pPr/>
                <a14:m>
                  <m:oMathPara xmlns:m="http://schemas.openxmlformats.org/officeDocument/2006/math">
                    <m:oMathParaPr>
                      <m:jc m:val="left"/>
                    </m:oMathParaPr>
                    <m:oMath xmlns:m="http://schemas.openxmlformats.org/officeDocument/2006/math">
                      <m:r>
                        <a:rPr lang="en-AU" smtClean="0">
                          <a:latin typeface="Cambria Math" panose="02040503050406030204" pitchFamily="18" charset="0"/>
                        </a:rPr>
                        <m:t>15=</m:t>
                      </m:r>
                      <m:r>
                        <m:rPr>
                          <m:sty m:val="p"/>
                        </m:rPr>
                        <a:rPr lang="en-AU" smtClean="0">
                          <a:latin typeface="Cambria Math" panose="02040503050406030204" pitchFamily="18" charset="0"/>
                        </a:rPr>
                        <m:t>a</m:t>
                      </m:r>
                      <m:r>
                        <a:rPr lang="en-AU" smtClean="0">
                          <a:latin typeface="Cambria Math" panose="02040503050406030204" pitchFamily="18" charset="0"/>
                        </a:rPr>
                        <m:t>×5</m:t>
                      </m:r>
                    </m:oMath>
                  </m:oMathPara>
                </a14:m>
                <a:endParaRPr lang="en-AU" dirty="0"/>
              </a:p>
              <a:p>
                <a:pPr/>
                <a14:m>
                  <m:oMathPara xmlns:m="http://schemas.openxmlformats.org/officeDocument/2006/math">
                    <m:oMathParaPr>
                      <m:jc m:val="left"/>
                    </m:oMathParaPr>
                    <m:oMath xmlns:m="http://schemas.openxmlformats.org/officeDocument/2006/math">
                      <m:f>
                        <m:fPr>
                          <m:ctrlPr>
                            <a:rPr lang="en-AU" i="1">
                              <a:solidFill>
                                <a:schemeClr val="tx2"/>
                              </a:solidFill>
                              <a:latin typeface="Cambria Math" panose="02040503050406030204" pitchFamily="18" charset="0"/>
                            </a:rPr>
                          </m:ctrlPr>
                        </m:fPr>
                        <m:num>
                          <m:r>
                            <a:rPr lang="en-AU">
                              <a:solidFill>
                                <a:schemeClr val="tx2"/>
                              </a:solidFill>
                              <a:latin typeface="Cambria Math" panose="02040503050406030204" pitchFamily="18" charset="0"/>
                            </a:rPr>
                            <m:t>15</m:t>
                          </m:r>
                        </m:num>
                        <m:den>
                          <m:r>
                            <a:rPr lang="en-AU">
                              <a:solidFill>
                                <a:schemeClr val="tx2"/>
                              </a:solidFill>
                              <a:latin typeface="Cambria Math" panose="02040503050406030204" pitchFamily="18" charset="0"/>
                            </a:rPr>
                            <m:t>5</m:t>
                          </m:r>
                        </m:den>
                      </m:f>
                      <m:r>
                        <m:rPr>
                          <m:aln/>
                        </m:rPr>
                        <a:rPr lang="en-AU">
                          <a:solidFill>
                            <a:schemeClr val="tx2"/>
                          </a:solidFill>
                          <a:latin typeface="Cambria Math" panose="02040503050406030204" pitchFamily="18" charset="0"/>
                        </a:rPr>
                        <m:t>=</m:t>
                      </m:r>
                      <m:r>
                        <m:rPr>
                          <m:sty m:val="p"/>
                        </m:rPr>
                        <a:rPr lang="en-AU">
                          <a:solidFill>
                            <a:schemeClr val="tx2"/>
                          </a:solidFill>
                          <a:latin typeface="Cambria Math" panose="02040503050406030204" pitchFamily="18" charset="0"/>
                        </a:rPr>
                        <m:t>a</m:t>
                      </m:r>
                      <m:r>
                        <a:rPr lang="en-AU">
                          <a:solidFill>
                            <a:schemeClr val="tx2"/>
                          </a:solidFill>
                          <a:latin typeface="Cambria Math" panose="02040503050406030204" pitchFamily="18" charset="0"/>
                        </a:rPr>
                        <m:t> </m:t>
                      </m:r>
                    </m:oMath>
                    <m:oMath xmlns:m="http://schemas.openxmlformats.org/officeDocument/2006/math">
                      <m:r>
                        <a:rPr lang="en-AU">
                          <a:solidFill>
                            <a:schemeClr val="tx2"/>
                          </a:solidFill>
                          <a:latin typeface="Cambria Math" panose="02040503050406030204" pitchFamily="18" charset="0"/>
                        </a:rPr>
                        <m:t>3</m:t>
                      </m:r>
                      <m:r>
                        <m:rPr>
                          <m:aln/>
                        </m:rPr>
                        <a:rPr lang="en-AU">
                          <a:solidFill>
                            <a:schemeClr val="tx2"/>
                          </a:solidFill>
                          <a:latin typeface="Cambria Math" panose="02040503050406030204" pitchFamily="18" charset="0"/>
                        </a:rPr>
                        <m:t>=</m:t>
                      </m:r>
                      <m:r>
                        <m:rPr>
                          <m:sty m:val="p"/>
                        </m:rPr>
                        <a:rPr lang="en-AU">
                          <a:solidFill>
                            <a:schemeClr val="tx2"/>
                          </a:solidFill>
                          <a:latin typeface="Cambria Math" panose="02040503050406030204" pitchFamily="18" charset="0"/>
                        </a:rPr>
                        <m:t>a</m:t>
                      </m:r>
                    </m:oMath>
                  </m:oMathPara>
                </a14:m>
                <a:endParaRPr lang="en-AU" dirty="0"/>
              </a:p>
            </p:txBody>
          </p:sp>
        </mc:Choice>
        <mc:Fallback xmlns="">
          <p:sp>
            <p:nvSpPr>
              <p:cNvPr id="5" name="Text Placeholder 4">
                <a:extLst>
                  <a:ext uri="{FF2B5EF4-FFF2-40B4-BE49-F238E27FC236}">
                    <a16:creationId xmlns:a16="http://schemas.microsoft.com/office/drawing/2014/main" id="{77690CDB-785A-2648-F85E-0971B94B1724}"/>
                  </a:ext>
                </a:extLst>
              </p:cNvPr>
              <p:cNvSpPr>
                <a:spLocks noGrp="1" noRot="1" noChangeAspect="1" noMove="1" noResize="1" noEditPoints="1" noAdjustHandles="1" noChangeArrowheads="1" noChangeShapeType="1" noTextEdit="1"/>
              </p:cNvSpPr>
              <p:nvPr>
                <p:ph type="body" sz="quarter" idx="17"/>
              </p:nvPr>
            </p:nvSpPr>
            <p:spPr>
              <a:blipFill>
                <a:blip r:embed="rId2"/>
                <a:stretch>
                  <a:fillRect/>
                </a:stretch>
              </a:blipFill>
            </p:spPr>
            <p:txBody>
              <a:bodyPr/>
              <a:lstStyle/>
              <a:p>
                <a:r>
                  <a:rPr lang="en-AU">
                    <a:noFill/>
                  </a:rPr>
                  <a:t> </a:t>
                </a:r>
              </a:p>
            </p:txBody>
          </p:sp>
        </mc:Fallback>
      </mc:AlternateContent>
      <p:grpSp>
        <p:nvGrpSpPr>
          <p:cNvPr id="12" name="Group 11" descr="Bar model showing 5 'a' lengths is equivalent to a length of 15.">
            <a:extLst>
              <a:ext uri="{FF2B5EF4-FFF2-40B4-BE49-F238E27FC236}">
                <a16:creationId xmlns:a16="http://schemas.microsoft.com/office/drawing/2014/main" id="{E7DFBB6E-A235-681D-1D05-F4B92301189E}"/>
              </a:ext>
            </a:extLst>
          </p:cNvPr>
          <p:cNvGrpSpPr/>
          <p:nvPr/>
        </p:nvGrpSpPr>
        <p:grpSpPr>
          <a:xfrm>
            <a:off x="4988104" y="1674686"/>
            <a:ext cx="4443575" cy="904126"/>
            <a:chOff x="714054" y="2784295"/>
            <a:chExt cx="4443575" cy="904126"/>
          </a:xfrm>
        </p:grpSpPr>
        <p:sp>
          <p:nvSpPr>
            <p:cNvPr id="6" name="Rectangle 5">
              <a:extLst>
                <a:ext uri="{FF2B5EF4-FFF2-40B4-BE49-F238E27FC236}">
                  <a16:creationId xmlns:a16="http://schemas.microsoft.com/office/drawing/2014/main" id="{6DDE1A50-0909-F981-6169-F81DA6A97BF7}"/>
                </a:ext>
              </a:extLst>
            </p:cNvPr>
            <p:cNvSpPr/>
            <p:nvPr/>
          </p:nvSpPr>
          <p:spPr>
            <a:xfrm>
              <a:off x="714054" y="2784297"/>
              <a:ext cx="888715" cy="4520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a</a:t>
              </a:r>
            </a:p>
          </p:txBody>
        </p:sp>
        <p:sp>
          <p:nvSpPr>
            <p:cNvPr id="7" name="Rectangle 6">
              <a:extLst>
                <a:ext uri="{FF2B5EF4-FFF2-40B4-BE49-F238E27FC236}">
                  <a16:creationId xmlns:a16="http://schemas.microsoft.com/office/drawing/2014/main" id="{FD36C0D6-D9D2-466B-F11A-D9507F25051D}"/>
                </a:ext>
              </a:extLst>
            </p:cNvPr>
            <p:cNvSpPr/>
            <p:nvPr/>
          </p:nvSpPr>
          <p:spPr>
            <a:xfrm>
              <a:off x="1602769" y="2784296"/>
              <a:ext cx="888715" cy="4520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a</a:t>
              </a:r>
            </a:p>
          </p:txBody>
        </p:sp>
        <p:sp>
          <p:nvSpPr>
            <p:cNvPr id="8" name="Rectangle 7">
              <a:extLst>
                <a:ext uri="{FF2B5EF4-FFF2-40B4-BE49-F238E27FC236}">
                  <a16:creationId xmlns:a16="http://schemas.microsoft.com/office/drawing/2014/main" id="{3B08257C-546B-6784-FA5D-C51A015B403B}"/>
                </a:ext>
              </a:extLst>
            </p:cNvPr>
            <p:cNvSpPr/>
            <p:nvPr/>
          </p:nvSpPr>
          <p:spPr>
            <a:xfrm>
              <a:off x="4268914" y="2784295"/>
              <a:ext cx="888715" cy="4520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a</a:t>
              </a:r>
            </a:p>
          </p:txBody>
        </p:sp>
        <p:sp>
          <p:nvSpPr>
            <p:cNvPr id="9" name="Rectangle 8">
              <a:extLst>
                <a:ext uri="{FF2B5EF4-FFF2-40B4-BE49-F238E27FC236}">
                  <a16:creationId xmlns:a16="http://schemas.microsoft.com/office/drawing/2014/main" id="{16B59179-C3C3-D7BB-C99E-D561C03E8B70}"/>
                </a:ext>
              </a:extLst>
            </p:cNvPr>
            <p:cNvSpPr/>
            <p:nvPr/>
          </p:nvSpPr>
          <p:spPr>
            <a:xfrm>
              <a:off x="3380199" y="2784296"/>
              <a:ext cx="888715" cy="4520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a</a:t>
              </a:r>
            </a:p>
          </p:txBody>
        </p:sp>
        <p:sp>
          <p:nvSpPr>
            <p:cNvPr id="10" name="Rectangle 9">
              <a:extLst>
                <a:ext uri="{FF2B5EF4-FFF2-40B4-BE49-F238E27FC236}">
                  <a16:creationId xmlns:a16="http://schemas.microsoft.com/office/drawing/2014/main" id="{AFB8AFF6-2E0D-B4AE-7FB2-57D269960070}"/>
                </a:ext>
              </a:extLst>
            </p:cNvPr>
            <p:cNvSpPr/>
            <p:nvPr/>
          </p:nvSpPr>
          <p:spPr>
            <a:xfrm>
              <a:off x="2491484" y="2784296"/>
              <a:ext cx="888715" cy="4520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a</a:t>
              </a:r>
            </a:p>
          </p:txBody>
        </p:sp>
        <p:sp>
          <p:nvSpPr>
            <p:cNvPr id="11" name="Rectangle 10">
              <a:extLst>
                <a:ext uri="{FF2B5EF4-FFF2-40B4-BE49-F238E27FC236}">
                  <a16:creationId xmlns:a16="http://schemas.microsoft.com/office/drawing/2014/main" id="{94C33EA9-09C6-9E44-FC1A-09589AD44CB3}"/>
                </a:ext>
              </a:extLst>
            </p:cNvPr>
            <p:cNvSpPr/>
            <p:nvPr/>
          </p:nvSpPr>
          <p:spPr>
            <a:xfrm>
              <a:off x="714054" y="3236358"/>
              <a:ext cx="4443575" cy="45206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15</a:t>
              </a:r>
            </a:p>
          </p:txBody>
        </p:sp>
      </p:grpSp>
      <p:grpSp>
        <p:nvGrpSpPr>
          <p:cNvPr id="13" name="Group 12" descr="A bar model showing each 'a' length is equal to 3.">
            <a:extLst>
              <a:ext uri="{FF2B5EF4-FFF2-40B4-BE49-F238E27FC236}">
                <a16:creationId xmlns:a16="http://schemas.microsoft.com/office/drawing/2014/main" id="{380FA092-1231-6462-489C-2C9CFA0CF645}"/>
              </a:ext>
            </a:extLst>
          </p:cNvPr>
          <p:cNvGrpSpPr/>
          <p:nvPr/>
        </p:nvGrpSpPr>
        <p:grpSpPr>
          <a:xfrm>
            <a:off x="4988104" y="2853363"/>
            <a:ext cx="4443575" cy="904126"/>
            <a:chOff x="4988104" y="2853363"/>
            <a:chExt cx="4443575" cy="904126"/>
          </a:xfrm>
        </p:grpSpPr>
        <p:sp>
          <p:nvSpPr>
            <p:cNvPr id="14" name="Rectangle 13">
              <a:extLst>
                <a:ext uri="{FF2B5EF4-FFF2-40B4-BE49-F238E27FC236}">
                  <a16:creationId xmlns:a16="http://schemas.microsoft.com/office/drawing/2014/main" id="{BA0A3937-98B7-BB48-4B3E-628BD16BD7B7}"/>
                </a:ext>
              </a:extLst>
            </p:cNvPr>
            <p:cNvSpPr/>
            <p:nvPr/>
          </p:nvSpPr>
          <p:spPr>
            <a:xfrm>
              <a:off x="4988104" y="2853365"/>
              <a:ext cx="888715" cy="4520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a</a:t>
              </a:r>
            </a:p>
          </p:txBody>
        </p:sp>
        <p:sp>
          <p:nvSpPr>
            <p:cNvPr id="15" name="Rectangle 14">
              <a:extLst>
                <a:ext uri="{FF2B5EF4-FFF2-40B4-BE49-F238E27FC236}">
                  <a16:creationId xmlns:a16="http://schemas.microsoft.com/office/drawing/2014/main" id="{B3AF55FD-6388-402C-6BA1-65BE5289E376}"/>
                </a:ext>
              </a:extLst>
            </p:cNvPr>
            <p:cNvSpPr/>
            <p:nvPr/>
          </p:nvSpPr>
          <p:spPr>
            <a:xfrm>
              <a:off x="5876819" y="2853364"/>
              <a:ext cx="888715" cy="4520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a</a:t>
              </a:r>
            </a:p>
          </p:txBody>
        </p:sp>
        <p:sp>
          <p:nvSpPr>
            <p:cNvPr id="16" name="Rectangle 15">
              <a:extLst>
                <a:ext uri="{FF2B5EF4-FFF2-40B4-BE49-F238E27FC236}">
                  <a16:creationId xmlns:a16="http://schemas.microsoft.com/office/drawing/2014/main" id="{5DFDC62D-4DBF-CB9C-93DE-555AC94987D3}"/>
                </a:ext>
              </a:extLst>
            </p:cNvPr>
            <p:cNvSpPr/>
            <p:nvPr/>
          </p:nvSpPr>
          <p:spPr>
            <a:xfrm>
              <a:off x="8542964" y="2853363"/>
              <a:ext cx="888715" cy="4520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a</a:t>
              </a:r>
            </a:p>
          </p:txBody>
        </p:sp>
        <p:sp>
          <p:nvSpPr>
            <p:cNvPr id="17" name="Rectangle 16">
              <a:extLst>
                <a:ext uri="{FF2B5EF4-FFF2-40B4-BE49-F238E27FC236}">
                  <a16:creationId xmlns:a16="http://schemas.microsoft.com/office/drawing/2014/main" id="{F6504996-F4C8-B0DF-6C2A-6B7D37435D7D}"/>
                </a:ext>
              </a:extLst>
            </p:cNvPr>
            <p:cNvSpPr/>
            <p:nvPr/>
          </p:nvSpPr>
          <p:spPr>
            <a:xfrm>
              <a:off x="7654249" y="2853364"/>
              <a:ext cx="888715" cy="4520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a</a:t>
              </a:r>
            </a:p>
          </p:txBody>
        </p:sp>
        <p:sp>
          <p:nvSpPr>
            <p:cNvPr id="18" name="Rectangle 17">
              <a:extLst>
                <a:ext uri="{FF2B5EF4-FFF2-40B4-BE49-F238E27FC236}">
                  <a16:creationId xmlns:a16="http://schemas.microsoft.com/office/drawing/2014/main" id="{85738FC3-5C78-D04B-2A83-7A273906A7BA}"/>
                </a:ext>
              </a:extLst>
            </p:cNvPr>
            <p:cNvSpPr/>
            <p:nvPr/>
          </p:nvSpPr>
          <p:spPr>
            <a:xfrm>
              <a:off x="6765534" y="2853364"/>
              <a:ext cx="888715" cy="4520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a</a:t>
              </a:r>
            </a:p>
          </p:txBody>
        </p:sp>
        <p:sp>
          <p:nvSpPr>
            <p:cNvPr id="19" name="Rectangle 18">
              <a:extLst>
                <a:ext uri="{FF2B5EF4-FFF2-40B4-BE49-F238E27FC236}">
                  <a16:creationId xmlns:a16="http://schemas.microsoft.com/office/drawing/2014/main" id="{0AA7D2E4-6160-1C68-9F05-C39F0438E6ED}"/>
                </a:ext>
              </a:extLst>
            </p:cNvPr>
            <p:cNvSpPr/>
            <p:nvPr/>
          </p:nvSpPr>
          <p:spPr>
            <a:xfrm>
              <a:off x="4988104" y="3305426"/>
              <a:ext cx="888715" cy="45206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3</a:t>
              </a:r>
            </a:p>
          </p:txBody>
        </p:sp>
        <p:sp>
          <p:nvSpPr>
            <p:cNvPr id="20" name="Rectangle 19">
              <a:extLst>
                <a:ext uri="{FF2B5EF4-FFF2-40B4-BE49-F238E27FC236}">
                  <a16:creationId xmlns:a16="http://schemas.microsoft.com/office/drawing/2014/main" id="{3359C553-2F12-96E1-A703-6B30F4736AFD}"/>
                </a:ext>
              </a:extLst>
            </p:cNvPr>
            <p:cNvSpPr/>
            <p:nvPr/>
          </p:nvSpPr>
          <p:spPr>
            <a:xfrm>
              <a:off x="6764579" y="3305423"/>
              <a:ext cx="888715" cy="45206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3</a:t>
              </a:r>
            </a:p>
          </p:txBody>
        </p:sp>
        <p:sp>
          <p:nvSpPr>
            <p:cNvPr id="21" name="Rectangle 20">
              <a:extLst>
                <a:ext uri="{FF2B5EF4-FFF2-40B4-BE49-F238E27FC236}">
                  <a16:creationId xmlns:a16="http://schemas.microsoft.com/office/drawing/2014/main" id="{6EF2009D-3C0F-2744-F7C1-810077BBBC81}"/>
                </a:ext>
              </a:extLst>
            </p:cNvPr>
            <p:cNvSpPr/>
            <p:nvPr/>
          </p:nvSpPr>
          <p:spPr>
            <a:xfrm>
              <a:off x="7650429" y="3305424"/>
              <a:ext cx="888715" cy="45206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3</a:t>
              </a:r>
            </a:p>
          </p:txBody>
        </p:sp>
        <p:sp>
          <p:nvSpPr>
            <p:cNvPr id="22" name="Rectangle 21">
              <a:extLst>
                <a:ext uri="{FF2B5EF4-FFF2-40B4-BE49-F238E27FC236}">
                  <a16:creationId xmlns:a16="http://schemas.microsoft.com/office/drawing/2014/main" id="{1DAA59D2-9730-8BB3-03F6-63B79331A5F8}"/>
                </a:ext>
              </a:extLst>
            </p:cNvPr>
            <p:cNvSpPr/>
            <p:nvPr/>
          </p:nvSpPr>
          <p:spPr>
            <a:xfrm>
              <a:off x="8541054" y="3305425"/>
              <a:ext cx="888715" cy="45206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3</a:t>
              </a:r>
            </a:p>
          </p:txBody>
        </p:sp>
        <p:sp>
          <p:nvSpPr>
            <p:cNvPr id="23" name="Rectangle 22">
              <a:extLst>
                <a:ext uri="{FF2B5EF4-FFF2-40B4-BE49-F238E27FC236}">
                  <a16:creationId xmlns:a16="http://schemas.microsoft.com/office/drawing/2014/main" id="{480F63B4-265E-0B5D-CF3E-6A36A08E4E6F}"/>
                </a:ext>
              </a:extLst>
            </p:cNvPr>
            <p:cNvSpPr/>
            <p:nvPr/>
          </p:nvSpPr>
          <p:spPr>
            <a:xfrm>
              <a:off x="5880639" y="3305422"/>
              <a:ext cx="888715" cy="45206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3</a:t>
              </a:r>
            </a:p>
          </p:txBody>
        </p:sp>
      </p:grpSp>
      <p:sp>
        <p:nvSpPr>
          <p:cNvPr id="2" name="Slide Number Placeholder 1">
            <a:extLst>
              <a:ext uri="{FF2B5EF4-FFF2-40B4-BE49-F238E27FC236}">
                <a16:creationId xmlns:a16="http://schemas.microsoft.com/office/drawing/2014/main" id="{E4B16A12-1DC0-A6FB-2C3B-CF2167F4B0E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85180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16A086-0FBE-9BCE-888A-D4D27BF884B3}"/>
              </a:ext>
            </a:extLst>
          </p:cNvPr>
          <p:cNvSpPr>
            <a:spLocks noGrp="1"/>
          </p:cNvSpPr>
          <p:nvPr>
            <p:ph type="title"/>
          </p:nvPr>
        </p:nvSpPr>
        <p:spPr/>
        <p:txBody>
          <a:bodyPr/>
          <a:lstStyle/>
          <a:p>
            <a:r>
              <a:rPr lang="en-AU" dirty="0"/>
              <a:t>Penalty rates (3)</a:t>
            </a:r>
          </a:p>
        </p:txBody>
      </p:sp>
      <p:sp>
        <p:nvSpPr>
          <p:cNvPr id="4" name="Text Placeholder 3">
            <a:extLst>
              <a:ext uri="{FF2B5EF4-FFF2-40B4-BE49-F238E27FC236}">
                <a16:creationId xmlns:a16="http://schemas.microsoft.com/office/drawing/2014/main" id="{6D50F6E7-49E6-A2C8-7935-7F52A5CA439F}"/>
              </a:ext>
            </a:extLst>
          </p:cNvPr>
          <p:cNvSpPr>
            <a:spLocks noGrp="1"/>
          </p:cNvSpPr>
          <p:nvPr>
            <p:ph type="body" sz="quarter" idx="18"/>
          </p:nvPr>
        </p:nvSpPr>
        <p:spPr/>
        <p:txBody>
          <a:bodyPr/>
          <a:lstStyle/>
          <a:p>
            <a:r>
              <a:rPr lang="en-AU" dirty="0"/>
              <a:t>Question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6FB25B34-011C-4D20-01FB-271875DFA7FA}"/>
                  </a:ext>
                </a:extLst>
              </p:cNvPr>
              <p:cNvSpPr>
                <a:spLocks noGrp="1"/>
              </p:cNvSpPr>
              <p:nvPr>
                <p:ph type="body" sz="quarter" idx="17"/>
              </p:nvPr>
            </p:nvSpPr>
            <p:spPr/>
            <p:txBody>
              <a:bodyPr/>
              <a:lstStyle/>
              <a:p>
                <a:pPr/>
                <a14:m>
                  <m:oMathPara xmlns:m="http://schemas.openxmlformats.org/officeDocument/2006/math">
                    <m:oMathParaPr>
                      <m:jc m:val="left"/>
                    </m:oMathParaPr>
                    <m:oMath xmlns:m="http://schemas.openxmlformats.org/officeDocument/2006/math">
                      <m:r>
                        <a:rPr lang="en-AU" smtClean="0">
                          <a:latin typeface="Cambria Math" panose="02040503050406030204" pitchFamily="18" charset="0"/>
                        </a:rPr>
                        <m:t>60=5×2×</m:t>
                      </m:r>
                      <m:r>
                        <m:rPr>
                          <m:sty m:val="p"/>
                        </m:rPr>
                        <a:rPr lang="en-AU" smtClean="0">
                          <a:latin typeface="Cambria Math" panose="02040503050406030204" pitchFamily="18" charset="0"/>
                        </a:rPr>
                        <m:t>b</m:t>
                      </m:r>
                    </m:oMath>
                  </m:oMathPara>
                </a14:m>
                <a:endParaRPr lang="en-AU" dirty="0">
                  <a:solidFill>
                    <a:schemeClr val="tx2"/>
                  </a:solidFill>
                </a:endParaRPr>
              </a:p>
              <a:p>
                <a:r>
                  <a:rPr lang="en-AU" dirty="0">
                    <a:solidFill>
                      <a:schemeClr val="tx2"/>
                    </a:solidFill>
                  </a:rPr>
                  <a:t>60 = 10 x b</a:t>
                </a:r>
              </a:p>
              <a:p>
                <a:pPr/>
                <a14:m>
                  <m:oMathPara xmlns:m="http://schemas.openxmlformats.org/officeDocument/2006/math">
                    <m:oMathParaPr>
                      <m:jc m:val="left"/>
                    </m:oMathParaPr>
                    <m:oMath xmlns:m="http://schemas.openxmlformats.org/officeDocument/2006/math">
                      <m:f>
                        <m:fPr>
                          <m:ctrlPr>
                            <a:rPr lang="en-AU" i="1">
                              <a:solidFill>
                                <a:schemeClr val="tx2"/>
                              </a:solidFill>
                              <a:latin typeface="Cambria Math" panose="02040503050406030204" pitchFamily="18" charset="0"/>
                            </a:rPr>
                          </m:ctrlPr>
                        </m:fPr>
                        <m:num>
                          <m:r>
                            <a:rPr lang="en-AU">
                              <a:solidFill>
                                <a:schemeClr val="tx2"/>
                              </a:solidFill>
                              <a:latin typeface="Cambria Math" panose="02040503050406030204" pitchFamily="18" charset="0"/>
                            </a:rPr>
                            <m:t>60</m:t>
                          </m:r>
                        </m:num>
                        <m:den>
                          <m:r>
                            <a:rPr lang="en-AU">
                              <a:solidFill>
                                <a:schemeClr val="tx2"/>
                              </a:solidFill>
                              <a:latin typeface="Cambria Math" panose="02040503050406030204" pitchFamily="18" charset="0"/>
                            </a:rPr>
                            <m:t>10</m:t>
                          </m:r>
                        </m:den>
                      </m:f>
                      <m:r>
                        <a:rPr lang="en-AU">
                          <a:solidFill>
                            <a:schemeClr val="tx2"/>
                          </a:solidFill>
                          <a:latin typeface="Cambria Math" panose="02040503050406030204" pitchFamily="18" charset="0"/>
                        </a:rPr>
                        <m:t>=</m:t>
                      </m:r>
                      <m:r>
                        <m:rPr>
                          <m:sty m:val="p"/>
                        </m:rPr>
                        <a:rPr lang="en-AU" b="0" i="0" smtClean="0">
                          <a:solidFill>
                            <a:schemeClr val="tx2"/>
                          </a:solidFill>
                          <a:latin typeface="Cambria Math" panose="02040503050406030204" pitchFamily="18" charset="0"/>
                        </a:rPr>
                        <m:t>b</m:t>
                      </m:r>
                    </m:oMath>
                  </m:oMathPara>
                </a14:m>
                <a:endParaRPr lang="en-AU" dirty="0">
                  <a:solidFill>
                    <a:schemeClr val="tx2"/>
                  </a:solidFill>
                </a:endParaRPr>
              </a:p>
              <a:p>
                <a:r>
                  <a:rPr lang="en-AU" dirty="0">
                    <a:solidFill>
                      <a:schemeClr val="tx2"/>
                    </a:solidFill>
                  </a:rPr>
                  <a:t>b=6</a:t>
                </a:r>
              </a:p>
              <a:p>
                <a:endParaRPr lang="en-AU" dirty="0"/>
              </a:p>
            </p:txBody>
          </p:sp>
        </mc:Choice>
        <mc:Fallback xmlns="">
          <p:sp>
            <p:nvSpPr>
              <p:cNvPr id="5" name="Text Placeholder 4">
                <a:extLst>
                  <a:ext uri="{FF2B5EF4-FFF2-40B4-BE49-F238E27FC236}">
                    <a16:creationId xmlns:a16="http://schemas.microsoft.com/office/drawing/2014/main" id="{6FB25B34-011C-4D20-01FB-271875DFA7FA}"/>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grpSp>
        <p:nvGrpSpPr>
          <p:cNvPr id="51" name="Group 50" descr="A bar model showing 10 'b' lengths equivalent to a length of 60.">
            <a:extLst>
              <a:ext uri="{FF2B5EF4-FFF2-40B4-BE49-F238E27FC236}">
                <a16:creationId xmlns:a16="http://schemas.microsoft.com/office/drawing/2014/main" id="{3D1D8559-6EA8-EA86-518A-36EB71F4D021}"/>
              </a:ext>
            </a:extLst>
          </p:cNvPr>
          <p:cNvGrpSpPr/>
          <p:nvPr/>
        </p:nvGrpSpPr>
        <p:grpSpPr>
          <a:xfrm>
            <a:off x="2643884" y="1618492"/>
            <a:ext cx="8887151" cy="904126"/>
            <a:chOff x="2643884" y="1618492"/>
            <a:chExt cx="8887151" cy="904126"/>
          </a:xfrm>
        </p:grpSpPr>
        <p:grpSp>
          <p:nvGrpSpPr>
            <p:cNvPr id="6" name="Group 5">
              <a:extLst>
                <a:ext uri="{FF2B5EF4-FFF2-40B4-BE49-F238E27FC236}">
                  <a16:creationId xmlns:a16="http://schemas.microsoft.com/office/drawing/2014/main" id="{A609DE57-3734-155E-9DC7-8B0CF98C5B52}"/>
                </a:ext>
              </a:extLst>
            </p:cNvPr>
            <p:cNvGrpSpPr/>
            <p:nvPr/>
          </p:nvGrpSpPr>
          <p:grpSpPr>
            <a:xfrm>
              <a:off x="2643884" y="1618495"/>
              <a:ext cx="4443575" cy="452065"/>
              <a:chOff x="714054" y="2784295"/>
              <a:chExt cx="4443575" cy="452065"/>
            </a:xfrm>
          </p:grpSpPr>
          <p:sp>
            <p:nvSpPr>
              <p:cNvPr id="7" name="Rectangle 6">
                <a:extLst>
                  <a:ext uri="{FF2B5EF4-FFF2-40B4-BE49-F238E27FC236}">
                    <a16:creationId xmlns:a16="http://schemas.microsoft.com/office/drawing/2014/main" id="{C49F55E2-5099-3097-97C1-F416C6589161}"/>
                  </a:ext>
                </a:extLst>
              </p:cNvPr>
              <p:cNvSpPr/>
              <p:nvPr/>
            </p:nvSpPr>
            <p:spPr>
              <a:xfrm>
                <a:off x="714054" y="2784297"/>
                <a:ext cx="888715" cy="4520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b</a:t>
                </a:r>
              </a:p>
            </p:txBody>
          </p:sp>
          <p:sp>
            <p:nvSpPr>
              <p:cNvPr id="8" name="Rectangle 7">
                <a:extLst>
                  <a:ext uri="{FF2B5EF4-FFF2-40B4-BE49-F238E27FC236}">
                    <a16:creationId xmlns:a16="http://schemas.microsoft.com/office/drawing/2014/main" id="{49FFA925-8A20-4C88-3E72-126E1CA3BC56}"/>
                  </a:ext>
                </a:extLst>
              </p:cNvPr>
              <p:cNvSpPr/>
              <p:nvPr/>
            </p:nvSpPr>
            <p:spPr>
              <a:xfrm>
                <a:off x="1602769" y="2784296"/>
                <a:ext cx="888715" cy="4520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b</a:t>
                </a:r>
              </a:p>
            </p:txBody>
          </p:sp>
          <p:sp>
            <p:nvSpPr>
              <p:cNvPr id="9" name="Rectangle 8">
                <a:extLst>
                  <a:ext uri="{FF2B5EF4-FFF2-40B4-BE49-F238E27FC236}">
                    <a16:creationId xmlns:a16="http://schemas.microsoft.com/office/drawing/2014/main" id="{6E4F6B6C-BC69-7E06-8775-0529D406DCA1}"/>
                  </a:ext>
                </a:extLst>
              </p:cNvPr>
              <p:cNvSpPr/>
              <p:nvPr/>
            </p:nvSpPr>
            <p:spPr>
              <a:xfrm>
                <a:off x="4268914" y="2784295"/>
                <a:ext cx="888715" cy="4520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b</a:t>
                </a:r>
              </a:p>
            </p:txBody>
          </p:sp>
          <p:sp>
            <p:nvSpPr>
              <p:cNvPr id="10" name="Rectangle 9">
                <a:extLst>
                  <a:ext uri="{FF2B5EF4-FFF2-40B4-BE49-F238E27FC236}">
                    <a16:creationId xmlns:a16="http://schemas.microsoft.com/office/drawing/2014/main" id="{52BBD9EF-DCEE-450A-5A01-1FE866481731}"/>
                  </a:ext>
                </a:extLst>
              </p:cNvPr>
              <p:cNvSpPr/>
              <p:nvPr/>
            </p:nvSpPr>
            <p:spPr>
              <a:xfrm>
                <a:off x="3380199" y="2784296"/>
                <a:ext cx="888715" cy="4520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b</a:t>
                </a:r>
              </a:p>
            </p:txBody>
          </p:sp>
          <p:sp>
            <p:nvSpPr>
              <p:cNvPr id="11" name="Rectangle 10">
                <a:extLst>
                  <a:ext uri="{FF2B5EF4-FFF2-40B4-BE49-F238E27FC236}">
                    <a16:creationId xmlns:a16="http://schemas.microsoft.com/office/drawing/2014/main" id="{F23AC1E8-7486-ED7F-E3D3-76FEEBA68CE9}"/>
                  </a:ext>
                </a:extLst>
              </p:cNvPr>
              <p:cNvSpPr/>
              <p:nvPr/>
            </p:nvSpPr>
            <p:spPr>
              <a:xfrm>
                <a:off x="2491484" y="2784296"/>
                <a:ext cx="888715" cy="4520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b</a:t>
                </a:r>
              </a:p>
            </p:txBody>
          </p:sp>
        </p:grpSp>
        <p:sp>
          <p:nvSpPr>
            <p:cNvPr id="24" name="Rectangle 23">
              <a:extLst>
                <a:ext uri="{FF2B5EF4-FFF2-40B4-BE49-F238E27FC236}">
                  <a16:creationId xmlns:a16="http://schemas.microsoft.com/office/drawing/2014/main" id="{ADAD9B50-442B-9B1D-C9EB-F0C288157004}"/>
                </a:ext>
              </a:extLst>
            </p:cNvPr>
            <p:cNvSpPr/>
            <p:nvPr/>
          </p:nvSpPr>
          <p:spPr>
            <a:xfrm>
              <a:off x="7087459" y="1618494"/>
              <a:ext cx="888715" cy="4520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b</a:t>
              </a:r>
            </a:p>
          </p:txBody>
        </p:sp>
        <p:sp>
          <p:nvSpPr>
            <p:cNvPr id="25" name="Rectangle 24">
              <a:extLst>
                <a:ext uri="{FF2B5EF4-FFF2-40B4-BE49-F238E27FC236}">
                  <a16:creationId xmlns:a16="http://schemas.microsoft.com/office/drawing/2014/main" id="{9DA52ED2-2F02-5263-1C16-28177618CF61}"/>
                </a:ext>
              </a:extLst>
            </p:cNvPr>
            <p:cNvSpPr/>
            <p:nvPr/>
          </p:nvSpPr>
          <p:spPr>
            <a:xfrm>
              <a:off x="7976174" y="1618493"/>
              <a:ext cx="888715" cy="4520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b</a:t>
              </a:r>
            </a:p>
          </p:txBody>
        </p:sp>
        <p:sp>
          <p:nvSpPr>
            <p:cNvPr id="26" name="Rectangle 25">
              <a:extLst>
                <a:ext uri="{FF2B5EF4-FFF2-40B4-BE49-F238E27FC236}">
                  <a16:creationId xmlns:a16="http://schemas.microsoft.com/office/drawing/2014/main" id="{687FA07F-0036-8E85-A6A4-370260CE42AE}"/>
                </a:ext>
              </a:extLst>
            </p:cNvPr>
            <p:cNvSpPr/>
            <p:nvPr/>
          </p:nvSpPr>
          <p:spPr>
            <a:xfrm>
              <a:off x="10642319" y="1618492"/>
              <a:ext cx="888715" cy="4520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b</a:t>
              </a:r>
            </a:p>
          </p:txBody>
        </p:sp>
        <p:sp>
          <p:nvSpPr>
            <p:cNvPr id="27" name="Rectangle 26">
              <a:extLst>
                <a:ext uri="{FF2B5EF4-FFF2-40B4-BE49-F238E27FC236}">
                  <a16:creationId xmlns:a16="http://schemas.microsoft.com/office/drawing/2014/main" id="{E7FE33FB-999D-8CAA-53C7-FA7C405F68C0}"/>
                </a:ext>
              </a:extLst>
            </p:cNvPr>
            <p:cNvSpPr/>
            <p:nvPr/>
          </p:nvSpPr>
          <p:spPr>
            <a:xfrm>
              <a:off x="9753604" y="1618493"/>
              <a:ext cx="888715" cy="4520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b</a:t>
              </a:r>
            </a:p>
          </p:txBody>
        </p:sp>
        <p:sp>
          <p:nvSpPr>
            <p:cNvPr id="28" name="Rectangle 27">
              <a:extLst>
                <a:ext uri="{FF2B5EF4-FFF2-40B4-BE49-F238E27FC236}">
                  <a16:creationId xmlns:a16="http://schemas.microsoft.com/office/drawing/2014/main" id="{0FD62CA7-7C1F-785A-D09F-24D8201B5ABC}"/>
                </a:ext>
              </a:extLst>
            </p:cNvPr>
            <p:cNvSpPr/>
            <p:nvPr/>
          </p:nvSpPr>
          <p:spPr>
            <a:xfrm>
              <a:off x="8864889" y="1618493"/>
              <a:ext cx="888715" cy="4520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b</a:t>
              </a:r>
            </a:p>
          </p:txBody>
        </p:sp>
        <p:sp>
          <p:nvSpPr>
            <p:cNvPr id="29" name="Rectangle 28">
              <a:extLst>
                <a:ext uri="{FF2B5EF4-FFF2-40B4-BE49-F238E27FC236}">
                  <a16:creationId xmlns:a16="http://schemas.microsoft.com/office/drawing/2014/main" id="{DB97F533-EE53-3CBD-C6B0-016D3F75A619}"/>
                </a:ext>
              </a:extLst>
            </p:cNvPr>
            <p:cNvSpPr/>
            <p:nvPr/>
          </p:nvSpPr>
          <p:spPr>
            <a:xfrm>
              <a:off x="2643885" y="2070555"/>
              <a:ext cx="8887150" cy="45206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60</a:t>
              </a:r>
            </a:p>
          </p:txBody>
        </p:sp>
      </p:grpSp>
      <p:grpSp>
        <p:nvGrpSpPr>
          <p:cNvPr id="50" name="Group 49" descr="A bar model showing each 'b' length is equal to 6.">
            <a:extLst>
              <a:ext uri="{FF2B5EF4-FFF2-40B4-BE49-F238E27FC236}">
                <a16:creationId xmlns:a16="http://schemas.microsoft.com/office/drawing/2014/main" id="{D61A5CA0-CE23-C3F0-B2A7-CEC096DC1606}"/>
              </a:ext>
            </a:extLst>
          </p:cNvPr>
          <p:cNvGrpSpPr/>
          <p:nvPr/>
        </p:nvGrpSpPr>
        <p:grpSpPr>
          <a:xfrm>
            <a:off x="2688405" y="2974673"/>
            <a:ext cx="8887151" cy="904159"/>
            <a:chOff x="2688405" y="2974673"/>
            <a:chExt cx="8887151" cy="904159"/>
          </a:xfrm>
        </p:grpSpPr>
        <p:sp>
          <p:nvSpPr>
            <p:cNvPr id="18" name="Rectangle 17">
              <a:extLst>
                <a:ext uri="{FF2B5EF4-FFF2-40B4-BE49-F238E27FC236}">
                  <a16:creationId xmlns:a16="http://schemas.microsoft.com/office/drawing/2014/main" id="{B1FA976D-CFFB-24E9-E6EE-42AB50E558EF}"/>
                </a:ext>
              </a:extLst>
            </p:cNvPr>
            <p:cNvSpPr/>
            <p:nvPr/>
          </p:nvSpPr>
          <p:spPr>
            <a:xfrm>
              <a:off x="2688405" y="3426736"/>
              <a:ext cx="888715" cy="45206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6</a:t>
              </a:r>
            </a:p>
          </p:txBody>
        </p:sp>
        <p:grpSp>
          <p:nvGrpSpPr>
            <p:cNvPr id="30" name="Group 29">
              <a:extLst>
                <a:ext uri="{FF2B5EF4-FFF2-40B4-BE49-F238E27FC236}">
                  <a16:creationId xmlns:a16="http://schemas.microsoft.com/office/drawing/2014/main" id="{21E0398B-9A50-4256-3F62-EA730CBF91C9}"/>
                </a:ext>
              </a:extLst>
            </p:cNvPr>
            <p:cNvGrpSpPr/>
            <p:nvPr/>
          </p:nvGrpSpPr>
          <p:grpSpPr>
            <a:xfrm>
              <a:off x="2688406" y="2974676"/>
              <a:ext cx="4443575" cy="452065"/>
              <a:chOff x="714054" y="2784295"/>
              <a:chExt cx="4443575" cy="452065"/>
            </a:xfrm>
          </p:grpSpPr>
          <p:sp>
            <p:nvSpPr>
              <p:cNvPr id="31" name="Rectangle 30">
                <a:extLst>
                  <a:ext uri="{FF2B5EF4-FFF2-40B4-BE49-F238E27FC236}">
                    <a16:creationId xmlns:a16="http://schemas.microsoft.com/office/drawing/2014/main" id="{0B259A03-EE0F-E150-B49A-B21A6AC48F18}"/>
                  </a:ext>
                </a:extLst>
              </p:cNvPr>
              <p:cNvSpPr/>
              <p:nvPr/>
            </p:nvSpPr>
            <p:spPr>
              <a:xfrm>
                <a:off x="714054" y="2784297"/>
                <a:ext cx="888715" cy="4520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b</a:t>
                </a:r>
              </a:p>
            </p:txBody>
          </p:sp>
          <p:sp>
            <p:nvSpPr>
              <p:cNvPr id="32" name="Rectangle 31">
                <a:extLst>
                  <a:ext uri="{FF2B5EF4-FFF2-40B4-BE49-F238E27FC236}">
                    <a16:creationId xmlns:a16="http://schemas.microsoft.com/office/drawing/2014/main" id="{4797C845-34ED-2080-9B38-874B299F37ED}"/>
                  </a:ext>
                </a:extLst>
              </p:cNvPr>
              <p:cNvSpPr/>
              <p:nvPr/>
            </p:nvSpPr>
            <p:spPr>
              <a:xfrm>
                <a:off x="1602769" y="2784296"/>
                <a:ext cx="888715" cy="4520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b</a:t>
                </a:r>
              </a:p>
            </p:txBody>
          </p:sp>
          <p:sp>
            <p:nvSpPr>
              <p:cNvPr id="33" name="Rectangle 32">
                <a:extLst>
                  <a:ext uri="{FF2B5EF4-FFF2-40B4-BE49-F238E27FC236}">
                    <a16:creationId xmlns:a16="http://schemas.microsoft.com/office/drawing/2014/main" id="{519A144E-5A14-8CD6-1B5B-9837AB1EF04D}"/>
                  </a:ext>
                </a:extLst>
              </p:cNvPr>
              <p:cNvSpPr/>
              <p:nvPr/>
            </p:nvSpPr>
            <p:spPr>
              <a:xfrm>
                <a:off x="4268914" y="2784295"/>
                <a:ext cx="888715" cy="4520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b</a:t>
                </a:r>
              </a:p>
            </p:txBody>
          </p:sp>
          <p:sp>
            <p:nvSpPr>
              <p:cNvPr id="34" name="Rectangle 33">
                <a:extLst>
                  <a:ext uri="{FF2B5EF4-FFF2-40B4-BE49-F238E27FC236}">
                    <a16:creationId xmlns:a16="http://schemas.microsoft.com/office/drawing/2014/main" id="{2B98C50E-3E45-ABAD-F51B-57D332E006AB}"/>
                  </a:ext>
                </a:extLst>
              </p:cNvPr>
              <p:cNvSpPr/>
              <p:nvPr/>
            </p:nvSpPr>
            <p:spPr>
              <a:xfrm>
                <a:off x="3380199" y="2784296"/>
                <a:ext cx="888715" cy="4520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b</a:t>
                </a:r>
              </a:p>
            </p:txBody>
          </p:sp>
          <p:sp>
            <p:nvSpPr>
              <p:cNvPr id="35" name="Rectangle 34">
                <a:extLst>
                  <a:ext uri="{FF2B5EF4-FFF2-40B4-BE49-F238E27FC236}">
                    <a16:creationId xmlns:a16="http://schemas.microsoft.com/office/drawing/2014/main" id="{F1C06FC6-0B18-00C7-0FF1-241979AABBDF}"/>
                  </a:ext>
                </a:extLst>
              </p:cNvPr>
              <p:cNvSpPr/>
              <p:nvPr/>
            </p:nvSpPr>
            <p:spPr>
              <a:xfrm>
                <a:off x="2491484" y="2784296"/>
                <a:ext cx="888715" cy="4520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b</a:t>
                </a:r>
              </a:p>
            </p:txBody>
          </p:sp>
        </p:grpSp>
        <p:sp>
          <p:nvSpPr>
            <p:cNvPr id="36" name="Rectangle 35">
              <a:extLst>
                <a:ext uri="{FF2B5EF4-FFF2-40B4-BE49-F238E27FC236}">
                  <a16:creationId xmlns:a16="http://schemas.microsoft.com/office/drawing/2014/main" id="{7954B2F0-49BE-C256-00B9-6E4C7AEA5356}"/>
                </a:ext>
              </a:extLst>
            </p:cNvPr>
            <p:cNvSpPr/>
            <p:nvPr/>
          </p:nvSpPr>
          <p:spPr>
            <a:xfrm>
              <a:off x="7131981" y="2974675"/>
              <a:ext cx="888715" cy="4520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b</a:t>
              </a:r>
            </a:p>
          </p:txBody>
        </p:sp>
        <p:sp>
          <p:nvSpPr>
            <p:cNvPr id="37" name="Rectangle 36">
              <a:extLst>
                <a:ext uri="{FF2B5EF4-FFF2-40B4-BE49-F238E27FC236}">
                  <a16:creationId xmlns:a16="http://schemas.microsoft.com/office/drawing/2014/main" id="{DD580A00-D6A8-C5E0-867C-7E23A4E69892}"/>
                </a:ext>
              </a:extLst>
            </p:cNvPr>
            <p:cNvSpPr/>
            <p:nvPr/>
          </p:nvSpPr>
          <p:spPr>
            <a:xfrm>
              <a:off x="8020696" y="2974674"/>
              <a:ext cx="888715" cy="4520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b</a:t>
              </a:r>
            </a:p>
          </p:txBody>
        </p:sp>
        <p:sp>
          <p:nvSpPr>
            <p:cNvPr id="38" name="Rectangle 37">
              <a:extLst>
                <a:ext uri="{FF2B5EF4-FFF2-40B4-BE49-F238E27FC236}">
                  <a16:creationId xmlns:a16="http://schemas.microsoft.com/office/drawing/2014/main" id="{D95C700F-4D90-3538-0AA5-968380A49F98}"/>
                </a:ext>
              </a:extLst>
            </p:cNvPr>
            <p:cNvSpPr/>
            <p:nvPr/>
          </p:nvSpPr>
          <p:spPr>
            <a:xfrm>
              <a:off x="10686841" y="2974673"/>
              <a:ext cx="888715" cy="4520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b</a:t>
              </a:r>
            </a:p>
          </p:txBody>
        </p:sp>
        <p:sp>
          <p:nvSpPr>
            <p:cNvPr id="39" name="Rectangle 38">
              <a:extLst>
                <a:ext uri="{FF2B5EF4-FFF2-40B4-BE49-F238E27FC236}">
                  <a16:creationId xmlns:a16="http://schemas.microsoft.com/office/drawing/2014/main" id="{F188B7E7-A027-CB78-AE07-C5A6D744BCD8}"/>
                </a:ext>
              </a:extLst>
            </p:cNvPr>
            <p:cNvSpPr/>
            <p:nvPr/>
          </p:nvSpPr>
          <p:spPr>
            <a:xfrm>
              <a:off x="9798126" y="2974674"/>
              <a:ext cx="888715" cy="4520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b</a:t>
              </a:r>
            </a:p>
          </p:txBody>
        </p:sp>
        <p:sp>
          <p:nvSpPr>
            <p:cNvPr id="40" name="Rectangle 39">
              <a:extLst>
                <a:ext uri="{FF2B5EF4-FFF2-40B4-BE49-F238E27FC236}">
                  <a16:creationId xmlns:a16="http://schemas.microsoft.com/office/drawing/2014/main" id="{AC328B29-794F-B081-5B71-94FE38797993}"/>
                </a:ext>
              </a:extLst>
            </p:cNvPr>
            <p:cNvSpPr/>
            <p:nvPr/>
          </p:nvSpPr>
          <p:spPr>
            <a:xfrm>
              <a:off x="8909411" y="2974674"/>
              <a:ext cx="888715" cy="4520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b</a:t>
              </a:r>
            </a:p>
          </p:txBody>
        </p:sp>
        <p:sp>
          <p:nvSpPr>
            <p:cNvPr id="41" name="Rectangle 40">
              <a:extLst>
                <a:ext uri="{FF2B5EF4-FFF2-40B4-BE49-F238E27FC236}">
                  <a16:creationId xmlns:a16="http://schemas.microsoft.com/office/drawing/2014/main" id="{A4F8ED01-0840-B2D6-DD17-54FF3C8EA06D}"/>
                </a:ext>
              </a:extLst>
            </p:cNvPr>
            <p:cNvSpPr/>
            <p:nvPr/>
          </p:nvSpPr>
          <p:spPr>
            <a:xfrm>
              <a:off x="3577120" y="3426736"/>
              <a:ext cx="888715" cy="45206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6</a:t>
              </a:r>
            </a:p>
          </p:txBody>
        </p:sp>
        <p:sp>
          <p:nvSpPr>
            <p:cNvPr id="42" name="Rectangle 41">
              <a:extLst>
                <a:ext uri="{FF2B5EF4-FFF2-40B4-BE49-F238E27FC236}">
                  <a16:creationId xmlns:a16="http://schemas.microsoft.com/office/drawing/2014/main" id="{B5F11CE7-927B-D8B0-4936-298FF2E47C70}"/>
                </a:ext>
              </a:extLst>
            </p:cNvPr>
            <p:cNvSpPr/>
            <p:nvPr/>
          </p:nvSpPr>
          <p:spPr>
            <a:xfrm>
              <a:off x="4465835" y="3426736"/>
              <a:ext cx="888715" cy="45206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6</a:t>
              </a:r>
            </a:p>
          </p:txBody>
        </p:sp>
        <p:sp>
          <p:nvSpPr>
            <p:cNvPr id="43" name="Rectangle 42">
              <a:extLst>
                <a:ext uri="{FF2B5EF4-FFF2-40B4-BE49-F238E27FC236}">
                  <a16:creationId xmlns:a16="http://schemas.microsoft.com/office/drawing/2014/main" id="{3B24F571-4D1E-BBB9-0942-9219AA19F0A2}"/>
                </a:ext>
              </a:extLst>
            </p:cNvPr>
            <p:cNvSpPr/>
            <p:nvPr/>
          </p:nvSpPr>
          <p:spPr>
            <a:xfrm>
              <a:off x="5354549" y="3426734"/>
              <a:ext cx="888715" cy="45206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6</a:t>
              </a:r>
            </a:p>
          </p:txBody>
        </p:sp>
        <p:sp>
          <p:nvSpPr>
            <p:cNvPr id="44" name="Rectangle 43">
              <a:extLst>
                <a:ext uri="{FF2B5EF4-FFF2-40B4-BE49-F238E27FC236}">
                  <a16:creationId xmlns:a16="http://schemas.microsoft.com/office/drawing/2014/main" id="{B34F3C88-3BCE-A59E-743B-5F18E13A8A68}"/>
                </a:ext>
              </a:extLst>
            </p:cNvPr>
            <p:cNvSpPr/>
            <p:nvPr/>
          </p:nvSpPr>
          <p:spPr>
            <a:xfrm>
              <a:off x="6243263" y="3426734"/>
              <a:ext cx="888715" cy="45206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6</a:t>
              </a:r>
            </a:p>
          </p:txBody>
        </p:sp>
        <p:sp>
          <p:nvSpPr>
            <p:cNvPr id="45" name="Rectangle 44">
              <a:extLst>
                <a:ext uri="{FF2B5EF4-FFF2-40B4-BE49-F238E27FC236}">
                  <a16:creationId xmlns:a16="http://schemas.microsoft.com/office/drawing/2014/main" id="{94E8D83D-2F68-BC11-156C-D438A4512848}"/>
                </a:ext>
              </a:extLst>
            </p:cNvPr>
            <p:cNvSpPr/>
            <p:nvPr/>
          </p:nvSpPr>
          <p:spPr>
            <a:xfrm>
              <a:off x="7131977" y="3426730"/>
              <a:ext cx="888715" cy="45206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6</a:t>
              </a:r>
            </a:p>
          </p:txBody>
        </p:sp>
        <p:sp>
          <p:nvSpPr>
            <p:cNvPr id="46" name="Rectangle 45">
              <a:extLst>
                <a:ext uri="{FF2B5EF4-FFF2-40B4-BE49-F238E27FC236}">
                  <a16:creationId xmlns:a16="http://schemas.microsoft.com/office/drawing/2014/main" id="{6B240A08-0CC9-90F6-EAA2-9CFC91368D8F}"/>
                </a:ext>
              </a:extLst>
            </p:cNvPr>
            <p:cNvSpPr/>
            <p:nvPr/>
          </p:nvSpPr>
          <p:spPr>
            <a:xfrm>
              <a:off x="8020691" y="3426769"/>
              <a:ext cx="888715" cy="45206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6</a:t>
              </a:r>
            </a:p>
          </p:txBody>
        </p:sp>
        <p:sp>
          <p:nvSpPr>
            <p:cNvPr id="47" name="Rectangle 46">
              <a:extLst>
                <a:ext uri="{FF2B5EF4-FFF2-40B4-BE49-F238E27FC236}">
                  <a16:creationId xmlns:a16="http://schemas.microsoft.com/office/drawing/2014/main" id="{5BBF7B01-45A8-F981-F2A9-FF1B0CF8A950}"/>
                </a:ext>
              </a:extLst>
            </p:cNvPr>
            <p:cNvSpPr/>
            <p:nvPr/>
          </p:nvSpPr>
          <p:spPr>
            <a:xfrm>
              <a:off x="8909403" y="3426729"/>
              <a:ext cx="888715" cy="45206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6</a:t>
              </a:r>
            </a:p>
          </p:txBody>
        </p:sp>
        <p:sp>
          <p:nvSpPr>
            <p:cNvPr id="48" name="Rectangle 47">
              <a:extLst>
                <a:ext uri="{FF2B5EF4-FFF2-40B4-BE49-F238E27FC236}">
                  <a16:creationId xmlns:a16="http://schemas.microsoft.com/office/drawing/2014/main" id="{B21F04C4-B80E-2798-787D-48D0833AFE4F}"/>
                </a:ext>
              </a:extLst>
            </p:cNvPr>
            <p:cNvSpPr/>
            <p:nvPr/>
          </p:nvSpPr>
          <p:spPr>
            <a:xfrm>
              <a:off x="9798122" y="3426689"/>
              <a:ext cx="888715" cy="45206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6</a:t>
              </a:r>
            </a:p>
          </p:txBody>
        </p:sp>
        <p:sp>
          <p:nvSpPr>
            <p:cNvPr id="49" name="Rectangle 48">
              <a:extLst>
                <a:ext uri="{FF2B5EF4-FFF2-40B4-BE49-F238E27FC236}">
                  <a16:creationId xmlns:a16="http://schemas.microsoft.com/office/drawing/2014/main" id="{F4E6811A-129F-5114-7405-8917AFC9AD62}"/>
                </a:ext>
              </a:extLst>
            </p:cNvPr>
            <p:cNvSpPr/>
            <p:nvPr/>
          </p:nvSpPr>
          <p:spPr>
            <a:xfrm>
              <a:off x="10686840" y="3421553"/>
              <a:ext cx="888715" cy="45206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6</a:t>
              </a:r>
            </a:p>
          </p:txBody>
        </p:sp>
      </p:grpSp>
      <p:sp>
        <p:nvSpPr>
          <p:cNvPr id="2" name="Slide Number Placeholder 1">
            <a:extLst>
              <a:ext uri="{FF2B5EF4-FFF2-40B4-BE49-F238E27FC236}">
                <a16:creationId xmlns:a16="http://schemas.microsoft.com/office/drawing/2014/main" id="{D4D18A99-DE8C-CBE6-52FE-D98A2E1186D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221975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28AB3-C25B-EAE1-9A06-5C067D48560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9855496-8A73-B7B9-4535-DFC42CE2EE65}"/>
              </a:ext>
            </a:extLst>
          </p:cNvPr>
          <p:cNvSpPr>
            <a:spLocks noGrp="1"/>
          </p:cNvSpPr>
          <p:nvPr>
            <p:ph type="title"/>
          </p:nvPr>
        </p:nvSpPr>
        <p:spPr/>
        <p:txBody>
          <a:bodyPr/>
          <a:lstStyle/>
          <a:p>
            <a:r>
              <a:rPr lang="en-AU" dirty="0"/>
              <a:t>Penalty rates (4)</a:t>
            </a:r>
          </a:p>
        </p:txBody>
      </p:sp>
      <p:sp>
        <p:nvSpPr>
          <p:cNvPr id="4" name="Text Placeholder 3">
            <a:extLst>
              <a:ext uri="{FF2B5EF4-FFF2-40B4-BE49-F238E27FC236}">
                <a16:creationId xmlns:a16="http://schemas.microsoft.com/office/drawing/2014/main" id="{A369C810-D86D-B7EE-2F6E-8813B4137D1D}"/>
              </a:ext>
            </a:extLst>
          </p:cNvPr>
          <p:cNvSpPr>
            <a:spLocks noGrp="1"/>
          </p:cNvSpPr>
          <p:nvPr>
            <p:ph type="body" sz="quarter" idx="18"/>
          </p:nvPr>
        </p:nvSpPr>
        <p:spPr/>
        <p:txBody>
          <a:bodyPr/>
          <a:lstStyle/>
          <a:p>
            <a:r>
              <a:rPr lang="en-AU" dirty="0"/>
              <a:t>Question 3</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70ED0AB0-8413-5E37-16E2-DF57DA2DC7D3}"/>
                  </a:ext>
                </a:extLst>
              </p:cNvPr>
              <p:cNvSpPr>
                <a:spLocks noGrp="1"/>
              </p:cNvSpPr>
              <p:nvPr>
                <p:ph type="body" sz="quarter" idx="17"/>
              </p:nvPr>
            </p:nvSpPr>
            <p:spPr/>
            <p:txBody>
              <a:bodyPr/>
              <a:lstStyle/>
              <a:p>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126=</m:t>
                      </m:r>
                      <m:r>
                        <a:rPr lang="en-AU" i="1" smtClean="0">
                          <a:latin typeface="Cambria Math" panose="02040503050406030204" pitchFamily="18" charset="0"/>
                        </a:rPr>
                        <m:t>𝑐</m:t>
                      </m:r>
                      <m:r>
                        <a:rPr lang="en-AU" i="1" smtClean="0">
                          <a:latin typeface="Cambria Math" panose="02040503050406030204" pitchFamily="18" charset="0"/>
                        </a:rPr>
                        <m:t>×1.5×7</m:t>
                      </m:r>
                    </m:oMath>
                  </m:oMathPara>
                </a14:m>
                <a:endParaRPr lang="en-AU" i="1" dirty="0">
                  <a:latin typeface="Cambria Math" panose="02040503050406030204" pitchFamily="18" charset="0"/>
                </a:endParaRPr>
              </a:p>
              <a:p>
                <a:r>
                  <a:rPr lang="en-AU" dirty="0">
                    <a:solidFill>
                      <a:schemeClr val="tx2"/>
                    </a:solidFill>
                    <a:latin typeface="Cambria Math" panose="02040503050406030204" pitchFamily="18" charset="0"/>
                  </a:rPr>
                  <a:t>126 = c </a:t>
                </a:r>
                <a14:m>
                  <m:oMath xmlns:m="http://schemas.openxmlformats.org/officeDocument/2006/math">
                    <m:r>
                      <a:rPr lang="en-AU" i="1">
                        <a:solidFill>
                          <a:schemeClr val="tx2"/>
                        </a:solidFill>
                        <a:latin typeface="Cambria Math" panose="02040503050406030204" pitchFamily="18" charset="0"/>
                      </a:rPr>
                      <m:t>×</m:t>
                    </m:r>
                  </m:oMath>
                </a14:m>
                <a:r>
                  <a:rPr lang="en-AU" dirty="0">
                    <a:solidFill>
                      <a:schemeClr val="tx2"/>
                    </a:solidFill>
                    <a:latin typeface="Cambria Math" panose="02040503050406030204" pitchFamily="18" charset="0"/>
                  </a:rPr>
                  <a:t> 10.5</a:t>
                </a:r>
              </a:p>
              <a:p>
                <a:pPr/>
                <a14:m>
                  <m:oMathPara xmlns:m="http://schemas.openxmlformats.org/officeDocument/2006/math">
                    <m:oMathParaPr>
                      <m:jc m:val="left"/>
                    </m:oMathParaPr>
                    <m:oMath xmlns:m="http://schemas.openxmlformats.org/officeDocument/2006/math">
                      <m:f>
                        <m:fPr>
                          <m:ctrlPr>
                            <a:rPr lang="en-AU" i="1">
                              <a:solidFill>
                                <a:schemeClr val="tx2"/>
                              </a:solidFill>
                              <a:latin typeface="Cambria Math" panose="02040503050406030204" pitchFamily="18" charset="0"/>
                            </a:rPr>
                          </m:ctrlPr>
                        </m:fPr>
                        <m:num>
                          <m:r>
                            <a:rPr lang="en-AU" i="1">
                              <a:solidFill>
                                <a:schemeClr val="tx2"/>
                              </a:solidFill>
                              <a:latin typeface="Cambria Math" panose="02040503050406030204" pitchFamily="18" charset="0"/>
                            </a:rPr>
                            <m:t>126</m:t>
                          </m:r>
                        </m:num>
                        <m:den>
                          <m:r>
                            <a:rPr lang="en-AU" i="1">
                              <a:solidFill>
                                <a:schemeClr val="tx2"/>
                              </a:solidFill>
                              <a:latin typeface="Cambria Math" panose="02040503050406030204" pitchFamily="18" charset="0"/>
                            </a:rPr>
                            <m:t>1</m:t>
                          </m:r>
                          <m:r>
                            <a:rPr lang="en-AU" b="0" i="1" smtClean="0">
                              <a:solidFill>
                                <a:schemeClr val="tx2"/>
                              </a:solidFill>
                              <a:latin typeface="Cambria Math" panose="02040503050406030204" pitchFamily="18" charset="0"/>
                            </a:rPr>
                            <m:t>0.5</m:t>
                          </m:r>
                        </m:den>
                      </m:f>
                      <m:r>
                        <m:rPr>
                          <m:aln/>
                        </m:rPr>
                        <a:rPr lang="en-AU" i="1">
                          <a:solidFill>
                            <a:schemeClr val="tx2"/>
                          </a:solidFill>
                          <a:latin typeface="Cambria Math" panose="02040503050406030204" pitchFamily="18" charset="0"/>
                        </a:rPr>
                        <m:t>=</m:t>
                      </m:r>
                      <m:r>
                        <a:rPr lang="en-AU" i="1">
                          <a:solidFill>
                            <a:schemeClr val="tx2"/>
                          </a:solidFill>
                          <a:latin typeface="Cambria Math" panose="02040503050406030204" pitchFamily="18" charset="0"/>
                        </a:rPr>
                        <m:t>𝑐</m:t>
                      </m:r>
                    </m:oMath>
                    <m:oMath xmlns:m="http://schemas.openxmlformats.org/officeDocument/2006/math">
                      <m:r>
                        <a:rPr lang="en-AU" i="1">
                          <a:solidFill>
                            <a:schemeClr val="tx2"/>
                          </a:solidFill>
                          <a:latin typeface="Cambria Math" panose="02040503050406030204" pitchFamily="18" charset="0"/>
                        </a:rPr>
                        <m:t>12</m:t>
                      </m:r>
                      <m:r>
                        <m:rPr>
                          <m:aln/>
                        </m:rPr>
                        <a:rPr lang="en-AU" i="1">
                          <a:solidFill>
                            <a:schemeClr val="tx2"/>
                          </a:solidFill>
                          <a:latin typeface="Cambria Math" panose="02040503050406030204" pitchFamily="18" charset="0"/>
                        </a:rPr>
                        <m:t>=</m:t>
                      </m:r>
                      <m:r>
                        <a:rPr lang="en-AU" i="1">
                          <a:solidFill>
                            <a:schemeClr val="tx2"/>
                          </a:solidFill>
                          <a:latin typeface="Cambria Math" panose="02040503050406030204" pitchFamily="18" charset="0"/>
                        </a:rPr>
                        <m:t>𝑐</m:t>
                      </m:r>
                    </m:oMath>
                  </m:oMathPara>
                </a14:m>
                <a:endParaRPr lang="en-AU" dirty="0">
                  <a:latin typeface="Cambria Math" panose="02040503050406030204" pitchFamily="18" charset="0"/>
                </a:endParaRPr>
              </a:p>
            </p:txBody>
          </p:sp>
        </mc:Choice>
        <mc:Fallback xmlns="">
          <p:sp>
            <p:nvSpPr>
              <p:cNvPr id="5" name="Text Placeholder 4">
                <a:extLst>
                  <a:ext uri="{FF2B5EF4-FFF2-40B4-BE49-F238E27FC236}">
                    <a16:creationId xmlns:a16="http://schemas.microsoft.com/office/drawing/2014/main" id="{70ED0AB0-8413-5E37-16E2-DF57DA2DC7D3}"/>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B7796BC0-4437-094B-B156-68D9244768D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127743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1A297-810B-2D7A-3C94-25D3FBCB894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CA167E0-F28A-1F47-83FC-35C392CAEA21}"/>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411123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Penalty rates (5)</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Card matching activity solution</a:t>
            </a:r>
          </a:p>
        </p:txBody>
      </p:sp>
      <p:grpSp>
        <p:nvGrpSpPr>
          <p:cNvPr id="24" name="Group 23" descr="Overtime | Extra hours you work after your normal work hours. Usually, you get paid more for overtime.&#10;">
            <a:extLst>
              <a:ext uri="{FF2B5EF4-FFF2-40B4-BE49-F238E27FC236}">
                <a16:creationId xmlns:a16="http://schemas.microsoft.com/office/drawing/2014/main" id="{90AEB3A1-4061-0B00-397A-C332579A5648}"/>
              </a:ext>
            </a:extLst>
          </p:cNvPr>
          <p:cNvGrpSpPr/>
          <p:nvPr/>
        </p:nvGrpSpPr>
        <p:grpSpPr>
          <a:xfrm>
            <a:off x="422630" y="1629157"/>
            <a:ext cx="5311034" cy="1427193"/>
            <a:chOff x="422630" y="1629157"/>
            <a:chExt cx="5311034" cy="1427193"/>
          </a:xfrm>
        </p:grpSpPr>
        <p:sp>
          <p:nvSpPr>
            <p:cNvPr id="2" name="TextBox 1">
              <a:extLst>
                <a:ext uri="{FF2B5EF4-FFF2-40B4-BE49-F238E27FC236}">
                  <a16:creationId xmlns:a16="http://schemas.microsoft.com/office/drawing/2014/main" id="{0DABE394-D797-26B0-57CE-6C78D125EDBD}"/>
                </a:ext>
              </a:extLst>
            </p:cNvPr>
            <p:cNvSpPr txBox="1"/>
            <p:nvPr/>
          </p:nvSpPr>
          <p:spPr>
            <a:xfrm>
              <a:off x="422630" y="1629157"/>
              <a:ext cx="2655517" cy="1427193"/>
            </a:xfrm>
            <a:prstGeom prst="rect">
              <a:avLst/>
            </a:prstGeom>
            <a:noFill/>
            <a:ln>
              <a:solidFill>
                <a:schemeClr val="tx1"/>
              </a:solidFill>
            </a:ln>
          </p:spPr>
          <p:txBody>
            <a:bodyPr wrap="square" lIns="144000" tIns="144000" rIns="144000" bIns="144000" rtlCol="0" anchor="ctr">
              <a:noAutofit/>
            </a:bodyPr>
            <a:lstStyle/>
            <a:p>
              <a:pPr algn="ctr"/>
              <a:r>
                <a:rPr lang="en-US" sz="1400" dirty="0"/>
                <a:t>Overtime</a:t>
              </a:r>
            </a:p>
          </p:txBody>
        </p:sp>
        <p:sp>
          <p:nvSpPr>
            <p:cNvPr id="6" name="TextBox 5">
              <a:extLst>
                <a:ext uri="{FF2B5EF4-FFF2-40B4-BE49-F238E27FC236}">
                  <a16:creationId xmlns:a16="http://schemas.microsoft.com/office/drawing/2014/main" id="{D4FD5ABC-C668-5A02-F14F-76637179E58C}"/>
                </a:ext>
              </a:extLst>
            </p:cNvPr>
            <p:cNvSpPr txBox="1"/>
            <p:nvPr/>
          </p:nvSpPr>
          <p:spPr>
            <a:xfrm>
              <a:off x="3078147" y="1629157"/>
              <a:ext cx="2655517" cy="1427193"/>
            </a:xfrm>
            <a:prstGeom prst="rect">
              <a:avLst/>
            </a:prstGeom>
            <a:noFill/>
            <a:ln>
              <a:solidFill>
                <a:schemeClr val="tx1"/>
              </a:solidFill>
            </a:ln>
          </p:spPr>
          <p:txBody>
            <a:bodyPr wrap="square" lIns="144000" tIns="144000" rIns="144000" bIns="144000" rtlCol="0" anchor="ctr">
              <a:noAutofit/>
            </a:bodyPr>
            <a:lstStyle/>
            <a:p>
              <a:pPr algn="ctr"/>
              <a:r>
                <a:rPr lang="en-US" sz="1400" dirty="0"/>
                <a:t>Extra hours you work </a:t>
              </a:r>
              <a:r>
                <a:rPr lang="en-US" sz="1400" b="1" dirty="0"/>
                <a:t>after</a:t>
              </a:r>
              <a:r>
                <a:rPr lang="en-US" sz="1400" dirty="0"/>
                <a:t> your normal work hours. Usually, you get paid more for overtime.</a:t>
              </a:r>
            </a:p>
          </p:txBody>
        </p:sp>
      </p:grpSp>
      <p:grpSp>
        <p:nvGrpSpPr>
          <p:cNvPr id="25" name="Group 24" descr="Penalty rates | Higher pay you get when working at special times, like weekends, public holidays, or late at night.&#10;">
            <a:extLst>
              <a:ext uri="{FF2B5EF4-FFF2-40B4-BE49-F238E27FC236}">
                <a16:creationId xmlns:a16="http://schemas.microsoft.com/office/drawing/2014/main" id="{730AC7B8-B974-28A3-47ED-2BD5E119D570}"/>
              </a:ext>
            </a:extLst>
          </p:cNvPr>
          <p:cNvGrpSpPr/>
          <p:nvPr/>
        </p:nvGrpSpPr>
        <p:grpSpPr>
          <a:xfrm>
            <a:off x="422630" y="3056350"/>
            <a:ext cx="5311034" cy="1427193"/>
            <a:chOff x="422630" y="3056350"/>
            <a:chExt cx="5311034" cy="1427193"/>
          </a:xfrm>
        </p:grpSpPr>
        <p:sp>
          <p:nvSpPr>
            <p:cNvPr id="7" name="TextBox 6">
              <a:extLst>
                <a:ext uri="{FF2B5EF4-FFF2-40B4-BE49-F238E27FC236}">
                  <a16:creationId xmlns:a16="http://schemas.microsoft.com/office/drawing/2014/main" id="{F15BEB8F-698F-146D-DF23-1CFE3BF606B8}"/>
                </a:ext>
              </a:extLst>
            </p:cNvPr>
            <p:cNvSpPr txBox="1"/>
            <p:nvPr/>
          </p:nvSpPr>
          <p:spPr>
            <a:xfrm>
              <a:off x="422630" y="3056350"/>
              <a:ext cx="2655517" cy="1427193"/>
            </a:xfrm>
            <a:prstGeom prst="rect">
              <a:avLst/>
            </a:prstGeom>
            <a:noFill/>
            <a:ln>
              <a:solidFill>
                <a:schemeClr val="tx1"/>
              </a:solidFill>
            </a:ln>
          </p:spPr>
          <p:txBody>
            <a:bodyPr wrap="square" lIns="144000" tIns="144000" rIns="144000" bIns="144000" rtlCol="0" anchor="ctr">
              <a:noAutofit/>
            </a:bodyPr>
            <a:lstStyle/>
            <a:p>
              <a:pPr algn="ctr"/>
              <a:r>
                <a:rPr lang="en-US" sz="1400" dirty="0"/>
                <a:t>Penalty rates</a:t>
              </a:r>
            </a:p>
          </p:txBody>
        </p:sp>
        <p:sp>
          <p:nvSpPr>
            <p:cNvPr id="8" name="TextBox 7">
              <a:extLst>
                <a:ext uri="{FF2B5EF4-FFF2-40B4-BE49-F238E27FC236}">
                  <a16:creationId xmlns:a16="http://schemas.microsoft.com/office/drawing/2014/main" id="{67D0D052-26A0-DD02-D7A0-0F959B1B3259}"/>
                </a:ext>
              </a:extLst>
            </p:cNvPr>
            <p:cNvSpPr txBox="1"/>
            <p:nvPr/>
          </p:nvSpPr>
          <p:spPr>
            <a:xfrm>
              <a:off x="3078147" y="3056350"/>
              <a:ext cx="2655517" cy="1427193"/>
            </a:xfrm>
            <a:prstGeom prst="rect">
              <a:avLst/>
            </a:prstGeom>
            <a:noFill/>
            <a:ln>
              <a:solidFill>
                <a:schemeClr val="tx1"/>
              </a:solidFill>
            </a:ln>
          </p:spPr>
          <p:txBody>
            <a:bodyPr wrap="square" lIns="144000" tIns="144000" rIns="144000" bIns="144000" rtlCol="0" anchor="ctr">
              <a:noAutofit/>
            </a:bodyPr>
            <a:lstStyle/>
            <a:p>
              <a:pPr algn="ctr"/>
              <a:r>
                <a:rPr lang="en-US" sz="1400" dirty="0"/>
                <a:t>Higher pay you get when working at special times, like weekends, public holidays, or late at night.</a:t>
              </a:r>
            </a:p>
          </p:txBody>
        </p:sp>
      </p:grpSp>
      <p:grpSp>
        <p:nvGrpSpPr>
          <p:cNvPr id="26" name="Group 25" descr="Time-and-a-half | A pay rate where you earn 1.5 times your normal hourly rate.&#10;">
            <a:extLst>
              <a:ext uri="{FF2B5EF4-FFF2-40B4-BE49-F238E27FC236}">
                <a16:creationId xmlns:a16="http://schemas.microsoft.com/office/drawing/2014/main" id="{A8C8833D-C257-A1E4-A3BD-41FAE7B36B16}"/>
              </a:ext>
            </a:extLst>
          </p:cNvPr>
          <p:cNvGrpSpPr/>
          <p:nvPr/>
        </p:nvGrpSpPr>
        <p:grpSpPr>
          <a:xfrm>
            <a:off x="422630" y="4483543"/>
            <a:ext cx="5311034" cy="1427193"/>
            <a:chOff x="422630" y="4483543"/>
            <a:chExt cx="5311034" cy="1427193"/>
          </a:xfrm>
        </p:grpSpPr>
        <p:sp>
          <p:nvSpPr>
            <p:cNvPr id="9" name="TextBox 8">
              <a:extLst>
                <a:ext uri="{FF2B5EF4-FFF2-40B4-BE49-F238E27FC236}">
                  <a16:creationId xmlns:a16="http://schemas.microsoft.com/office/drawing/2014/main" id="{8E63EA0A-C71E-9F67-B7D7-0063E140327E}"/>
                </a:ext>
              </a:extLst>
            </p:cNvPr>
            <p:cNvSpPr txBox="1"/>
            <p:nvPr/>
          </p:nvSpPr>
          <p:spPr>
            <a:xfrm>
              <a:off x="422630" y="4483543"/>
              <a:ext cx="2655517" cy="1427193"/>
            </a:xfrm>
            <a:prstGeom prst="rect">
              <a:avLst/>
            </a:prstGeom>
            <a:noFill/>
            <a:ln>
              <a:solidFill>
                <a:schemeClr val="tx1"/>
              </a:solidFill>
            </a:ln>
          </p:spPr>
          <p:txBody>
            <a:bodyPr wrap="square" lIns="144000" tIns="144000" rIns="144000" bIns="144000" rtlCol="0" anchor="ctr">
              <a:noAutofit/>
            </a:bodyPr>
            <a:lstStyle/>
            <a:p>
              <a:pPr algn="ctr"/>
              <a:r>
                <a:rPr lang="en-US" sz="1400" dirty="0"/>
                <a:t>Time-and-a-half</a:t>
              </a:r>
            </a:p>
          </p:txBody>
        </p:sp>
        <p:sp>
          <p:nvSpPr>
            <p:cNvPr id="10" name="TextBox 9">
              <a:extLst>
                <a:ext uri="{FF2B5EF4-FFF2-40B4-BE49-F238E27FC236}">
                  <a16:creationId xmlns:a16="http://schemas.microsoft.com/office/drawing/2014/main" id="{34DC55EC-79C7-4CF7-1E0E-24AA9E95887E}"/>
                </a:ext>
              </a:extLst>
            </p:cNvPr>
            <p:cNvSpPr txBox="1"/>
            <p:nvPr/>
          </p:nvSpPr>
          <p:spPr>
            <a:xfrm>
              <a:off x="3078147" y="4483543"/>
              <a:ext cx="2655517" cy="1427193"/>
            </a:xfrm>
            <a:prstGeom prst="rect">
              <a:avLst/>
            </a:prstGeom>
            <a:noFill/>
            <a:ln>
              <a:solidFill>
                <a:schemeClr val="tx1"/>
              </a:solidFill>
            </a:ln>
          </p:spPr>
          <p:txBody>
            <a:bodyPr wrap="square" lIns="144000" tIns="144000" rIns="144000" bIns="144000" rtlCol="0" anchor="ctr">
              <a:noAutofit/>
            </a:bodyPr>
            <a:lstStyle/>
            <a:p>
              <a:pPr algn="ctr"/>
              <a:r>
                <a:rPr lang="en-US" sz="1400" dirty="0"/>
                <a:t>A pay rate where you earn </a:t>
              </a:r>
              <a:br>
                <a:rPr lang="en-US" sz="1400" dirty="0"/>
              </a:br>
              <a:r>
                <a:rPr lang="en-US" sz="1400" b="1" dirty="0"/>
                <a:t>1.5 times</a:t>
              </a:r>
              <a:r>
                <a:rPr lang="en-US" sz="1400" dirty="0"/>
                <a:t> your normal hourly rate.</a:t>
              </a:r>
            </a:p>
          </p:txBody>
        </p:sp>
      </p:grpSp>
      <p:grpSp>
        <p:nvGrpSpPr>
          <p:cNvPr id="27" name="Group 26" descr="Double time | A pay rate where you earn 2 times your normal hourly rate.&#10;">
            <a:extLst>
              <a:ext uri="{FF2B5EF4-FFF2-40B4-BE49-F238E27FC236}">
                <a16:creationId xmlns:a16="http://schemas.microsoft.com/office/drawing/2014/main" id="{92B7F16D-4C9D-4CD5-5BCD-DBB507245F2E}"/>
              </a:ext>
            </a:extLst>
          </p:cNvPr>
          <p:cNvGrpSpPr/>
          <p:nvPr/>
        </p:nvGrpSpPr>
        <p:grpSpPr>
          <a:xfrm>
            <a:off x="6338170" y="1629157"/>
            <a:ext cx="5311034" cy="1427193"/>
            <a:chOff x="6338170" y="1629157"/>
            <a:chExt cx="5311034" cy="1427193"/>
          </a:xfrm>
        </p:grpSpPr>
        <p:sp>
          <p:nvSpPr>
            <p:cNvPr id="18" name="TextBox 17">
              <a:extLst>
                <a:ext uri="{FF2B5EF4-FFF2-40B4-BE49-F238E27FC236}">
                  <a16:creationId xmlns:a16="http://schemas.microsoft.com/office/drawing/2014/main" id="{533EE973-337E-4226-3ED6-214B14498599}"/>
                </a:ext>
              </a:extLst>
            </p:cNvPr>
            <p:cNvSpPr txBox="1"/>
            <p:nvPr/>
          </p:nvSpPr>
          <p:spPr>
            <a:xfrm>
              <a:off x="6338170" y="1629157"/>
              <a:ext cx="2655517" cy="1427193"/>
            </a:xfrm>
            <a:prstGeom prst="rect">
              <a:avLst/>
            </a:prstGeom>
            <a:noFill/>
            <a:ln>
              <a:solidFill>
                <a:schemeClr val="tx1"/>
              </a:solidFill>
            </a:ln>
          </p:spPr>
          <p:txBody>
            <a:bodyPr wrap="square" lIns="144000" tIns="144000" rIns="144000" bIns="144000" rtlCol="0" anchor="ctr">
              <a:noAutofit/>
            </a:bodyPr>
            <a:lstStyle/>
            <a:p>
              <a:pPr algn="ctr"/>
              <a:r>
                <a:rPr lang="en-US" sz="1400" dirty="0"/>
                <a:t>Double time</a:t>
              </a:r>
            </a:p>
          </p:txBody>
        </p:sp>
        <p:sp>
          <p:nvSpPr>
            <p:cNvPr id="19" name="TextBox 18">
              <a:extLst>
                <a:ext uri="{FF2B5EF4-FFF2-40B4-BE49-F238E27FC236}">
                  <a16:creationId xmlns:a16="http://schemas.microsoft.com/office/drawing/2014/main" id="{73C56E6E-D8AE-CF5A-0F36-20570103AA13}"/>
                </a:ext>
              </a:extLst>
            </p:cNvPr>
            <p:cNvSpPr txBox="1"/>
            <p:nvPr/>
          </p:nvSpPr>
          <p:spPr>
            <a:xfrm>
              <a:off x="8993687" y="1629157"/>
              <a:ext cx="2655517" cy="1427193"/>
            </a:xfrm>
            <a:prstGeom prst="rect">
              <a:avLst/>
            </a:prstGeom>
            <a:noFill/>
            <a:ln>
              <a:solidFill>
                <a:schemeClr val="tx1"/>
              </a:solidFill>
            </a:ln>
          </p:spPr>
          <p:txBody>
            <a:bodyPr wrap="square" lIns="144000" tIns="144000" rIns="144000" bIns="144000" rtlCol="0" anchor="ctr">
              <a:noAutofit/>
            </a:bodyPr>
            <a:lstStyle/>
            <a:p>
              <a:pPr algn="ctr"/>
              <a:r>
                <a:rPr lang="en-US" sz="1400" dirty="0"/>
                <a:t>A pay rate where you earn </a:t>
              </a:r>
              <a:br>
                <a:rPr lang="en-US" sz="1400" dirty="0"/>
              </a:br>
              <a:r>
                <a:rPr lang="en-US" sz="1400" b="1" dirty="0"/>
                <a:t>2 times </a:t>
              </a:r>
              <a:r>
                <a:rPr lang="en-US" sz="1400" dirty="0"/>
                <a:t>your normal hourly rate.</a:t>
              </a:r>
            </a:p>
          </p:txBody>
        </p:sp>
      </p:grpSp>
      <p:grpSp>
        <p:nvGrpSpPr>
          <p:cNvPr id="28" name="Group 27" descr="Allowances | Extra money added to your pay to cover special costs, like using your own car for work, buying uniforms, or working in dangerous places.&#10;">
            <a:extLst>
              <a:ext uri="{FF2B5EF4-FFF2-40B4-BE49-F238E27FC236}">
                <a16:creationId xmlns:a16="http://schemas.microsoft.com/office/drawing/2014/main" id="{39F390E3-CB21-50DF-F0F9-5E2E848539A0}"/>
              </a:ext>
            </a:extLst>
          </p:cNvPr>
          <p:cNvGrpSpPr/>
          <p:nvPr/>
        </p:nvGrpSpPr>
        <p:grpSpPr>
          <a:xfrm>
            <a:off x="6338170" y="3056350"/>
            <a:ext cx="5311034" cy="1427193"/>
            <a:chOff x="6338170" y="3056350"/>
            <a:chExt cx="5311034" cy="1427193"/>
          </a:xfrm>
        </p:grpSpPr>
        <p:sp>
          <p:nvSpPr>
            <p:cNvPr id="20" name="TextBox 19">
              <a:extLst>
                <a:ext uri="{FF2B5EF4-FFF2-40B4-BE49-F238E27FC236}">
                  <a16:creationId xmlns:a16="http://schemas.microsoft.com/office/drawing/2014/main" id="{29B3833F-8E14-1B39-88D6-26BB056933CF}"/>
                </a:ext>
              </a:extLst>
            </p:cNvPr>
            <p:cNvSpPr txBox="1"/>
            <p:nvPr/>
          </p:nvSpPr>
          <p:spPr>
            <a:xfrm>
              <a:off x="6338170" y="3056350"/>
              <a:ext cx="2655517" cy="1427193"/>
            </a:xfrm>
            <a:prstGeom prst="rect">
              <a:avLst/>
            </a:prstGeom>
            <a:noFill/>
            <a:ln>
              <a:solidFill>
                <a:schemeClr val="tx1"/>
              </a:solidFill>
            </a:ln>
          </p:spPr>
          <p:txBody>
            <a:bodyPr wrap="square" lIns="144000" tIns="144000" rIns="144000" bIns="144000" rtlCol="0" anchor="ctr">
              <a:noAutofit/>
            </a:bodyPr>
            <a:lstStyle/>
            <a:p>
              <a:pPr algn="ctr"/>
              <a:r>
                <a:rPr lang="en-US" sz="1400" dirty="0"/>
                <a:t>Allowances</a:t>
              </a:r>
            </a:p>
          </p:txBody>
        </p:sp>
        <p:sp>
          <p:nvSpPr>
            <p:cNvPr id="21" name="TextBox 20">
              <a:extLst>
                <a:ext uri="{FF2B5EF4-FFF2-40B4-BE49-F238E27FC236}">
                  <a16:creationId xmlns:a16="http://schemas.microsoft.com/office/drawing/2014/main" id="{AB8461B2-3D82-38D8-392A-719773ADA66B}"/>
                </a:ext>
              </a:extLst>
            </p:cNvPr>
            <p:cNvSpPr txBox="1"/>
            <p:nvPr/>
          </p:nvSpPr>
          <p:spPr>
            <a:xfrm>
              <a:off x="8993687" y="3056350"/>
              <a:ext cx="2655517" cy="1427193"/>
            </a:xfrm>
            <a:prstGeom prst="rect">
              <a:avLst/>
            </a:prstGeom>
            <a:noFill/>
            <a:ln>
              <a:solidFill>
                <a:schemeClr val="tx1"/>
              </a:solidFill>
            </a:ln>
          </p:spPr>
          <p:txBody>
            <a:bodyPr wrap="square" lIns="144000" tIns="144000" rIns="144000" bIns="144000" rtlCol="0" anchor="ctr">
              <a:noAutofit/>
            </a:bodyPr>
            <a:lstStyle/>
            <a:p>
              <a:pPr algn="ctr"/>
              <a:r>
                <a:rPr lang="en-US" sz="1400" dirty="0"/>
                <a:t>Extra money added to your pay to cover special costs, like using your own car for work, buying uniforms, or working in dangerous places.</a:t>
              </a:r>
            </a:p>
          </p:txBody>
        </p:sp>
      </p:grpSp>
      <p:grpSp>
        <p:nvGrpSpPr>
          <p:cNvPr id="29" name="Group 28" descr="Hourly rate | The amount of money you earn for each hour you work.&#10;">
            <a:extLst>
              <a:ext uri="{FF2B5EF4-FFF2-40B4-BE49-F238E27FC236}">
                <a16:creationId xmlns:a16="http://schemas.microsoft.com/office/drawing/2014/main" id="{1A71B63F-5FA7-03C2-1558-05CEE4E36785}"/>
              </a:ext>
            </a:extLst>
          </p:cNvPr>
          <p:cNvGrpSpPr/>
          <p:nvPr/>
        </p:nvGrpSpPr>
        <p:grpSpPr>
          <a:xfrm>
            <a:off x="6338170" y="4483543"/>
            <a:ext cx="5311034" cy="1427193"/>
            <a:chOff x="6338170" y="4483543"/>
            <a:chExt cx="5311034" cy="1427193"/>
          </a:xfrm>
        </p:grpSpPr>
        <p:sp>
          <p:nvSpPr>
            <p:cNvPr id="22" name="TextBox 21">
              <a:extLst>
                <a:ext uri="{FF2B5EF4-FFF2-40B4-BE49-F238E27FC236}">
                  <a16:creationId xmlns:a16="http://schemas.microsoft.com/office/drawing/2014/main" id="{06AC8BA0-4D11-3D35-237F-F913F7D815A7}"/>
                </a:ext>
              </a:extLst>
            </p:cNvPr>
            <p:cNvSpPr txBox="1"/>
            <p:nvPr/>
          </p:nvSpPr>
          <p:spPr>
            <a:xfrm>
              <a:off x="6338170" y="4483543"/>
              <a:ext cx="2655517" cy="1427193"/>
            </a:xfrm>
            <a:prstGeom prst="rect">
              <a:avLst/>
            </a:prstGeom>
            <a:noFill/>
            <a:ln>
              <a:solidFill>
                <a:schemeClr val="tx1"/>
              </a:solidFill>
            </a:ln>
          </p:spPr>
          <p:txBody>
            <a:bodyPr wrap="square" lIns="144000" tIns="144000" rIns="144000" bIns="144000" rtlCol="0" anchor="ctr">
              <a:noAutofit/>
            </a:bodyPr>
            <a:lstStyle/>
            <a:p>
              <a:pPr algn="ctr"/>
              <a:r>
                <a:rPr lang="en-US" sz="1400" dirty="0"/>
                <a:t>Hourly rate</a:t>
              </a:r>
            </a:p>
          </p:txBody>
        </p:sp>
        <p:sp>
          <p:nvSpPr>
            <p:cNvPr id="23" name="TextBox 22">
              <a:extLst>
                <a:ext uri="{FF2B5EF4-FFF2-40B4-BE49-F238E27FC236}">
                  <a16:creationId xmlns:a16="http://schemas.microsoft.com/office/drawing/2014/main" id="{C65CDFCF-5471-5CB2-9CFA-F4C4947814C1}"/>
                </a:ext>
              </a:extLst>
            </p:cNvPr>
            <p:cNvSpPr txBox="1"/>
            <p:nvPr/>
          </p:nvSpPr>
          <p:spPr>
            <a:xfrm>
              <a:off x="8993687" y="4483543"/>
              <a:ext cx="2655517" cy="1427193"/>
            </a:xfrm>
            <a:prstGeom prst="rect">
              <a:avLst/>
            </a:prstGeom>
            <a:noFill/>
            <a:ln>
              <a:solidFill>
                <a:schemeClr val="tx1"/>
              </a:solidFill>
            </a:ln>
          </p:spPr>
          <p:txBody>
            <a:bodyPr wrap="square" lIns="144000" tIns="144000" rIns="144000" bIns="144000" rtlCol="0" anchor="ctr">
              <a:noAutofit/>
            </a:bodyPr>
            <a:lstStyle/>
            <a:p>
              <a:pPr algn="ctr"/>
              <a:r>
                <a:rPr lang="en-US" sz="1400" dirty="0"/>
                <a:t>The amount of money you earn for each hour you work.</a:t>
              </a:r>
            </a:p>
          </p:txBody>
        </p:sp>
      </p:gr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1320</Words>
  <Application>Microsoft Office PowerPoint</Application>
  <PresentationFormat>Widescreen</PresentationFormat>
  <Paragraphs>172</Paragraphs>
  <Slides>16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vt:lpstr>
      <vt:lpstr>Public Sans</vt:lpstr>
      <vt:lpstr>Arial</vt:lpstr>
      <vt:lpstr>Cambria Math</vt:lpstr>
      <vt:lpstr>Times New Roman</vt:lpstr>
      <vt:lpstr>Symbol</vt:lpstr>
      <vt:lpstr>NSWG Corporate</vt:lpstr>
      <vt:lpstr>Penalty rates</vt:lpstr>
      <vt:lpstr>Learning intentions and success criteria</vt:lpstr>
      <vt:lpstr>Retrieval practice</vt:lpstr>
      <vt:lpstr>Penalty rates (1)</vt:lpstr>
      <vt:lpstr>Penalty rates (2)</vt:lpstr>
      <vt:lpstr>Penalty rates (3)</vt:lpstr>
      <vt:lpstr>Penalty rates (4)</vt:lpstr>
      <vt:lpstr>Activating prior knowledge</vt:lpstr>
      <vt:lpstr>Penalty rates (5)</vt:lpstr>
      <vt:lpstr>Releasing responsibility</vt:lpstr>
      <vt:lpstr>Penalty rates (6)</vt:lpstr>
      <vt:lpstr>Penalty rates (7)</vt:lpstr>
      <vt:lpstr>Penalty rates (8)</vt:lpstr>
      <vt:lpstr>Penalty rates (9)</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Penalty rates</dc:title>
  <dc:subject/>
  <dc:creator>NSW Department of Education</dc:creator>
  <cp:keywords/>
  <dc:description/>
  <cp:lastModifiedBy/>
  <cp:revision>1</cp:revision>
  <dcterms:created xsi:type="dcterms:W3CDTF">2025-10-01T04:04:24Z</dcterms:created>
  <dcterms:modified xsi:type="dcterms:W3CDTF">2025-10-01T04:05:19Z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2025-10-01T04:04:32Z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da8b63b3-edcd-4882-b289-ca66a57ea7f7</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