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6"/>
  </p:notesMasterIdLst>
  <p:handoutMasterIdLst>
    <p:handoutMasterId r:id="rId17"/>
  </p:handoutMasterIdLst>
  <p:sldIdLst>
    <p:sldId id="26505" r:id="rId2"/>
    <p:sldId id="26383" r:id="rId3"/>
    <p:sldId id="271" r:id="rId4"/>
    <p:sldId id="289" r:id="rId5"/>
    <p:sldId id="26506" r:id="rId6"/>
    <p:sldId id="26507" r:id="rId7"/>
    <p:sldId id="26513" r:id="rId8"/>
    <p:sldId id="26508" r:id="rId9"/>
    <p:sldId id="26530" r:id="rId10"/>
    <p:sldId id="26510" r:id="rId11"/>
    <p:sldId id="26525" r:id="rId12"/>
    <p:sldId id="26522" r:id="rId13"/>
    <p:sldId id="360"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170"/>
    <a:srgbClr val="941B00"/>
    <a:srgbClr val="004000"/>
    <a:srgbClr val="CDD3D6"/>
    <a:srgbClr val="B51458"/>
    <a:srgbClr val="00ACC2"/>
    <a:srgbClr val="64BB47"/>
    <a:srgbClr val="E5F7FC"/>
    <a:srgbClr val="FBDB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F8129-3998-40BB-AEF8-D6E6B4AED823}" v="5" dt="2025-07-30T03:32:48.36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6393" autoAdjust="0"/>
  </p:normalViewPr>
  <p:slideViewPr>
    <p:cSldViewPr snapToGrid="0">
      <p:cViewPr varScale="1">
        <p:scale>
          <a:sx n="92" d="100"/>
          <a:sy n="92" d="100"/>
        </p:scale>
        <p:origin x="428"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E45EE-56C5-26EA-4C50-6B6FD5922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1DAB5-AACC-A2F4-F55E-49559B085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95FC0-6AB3-829A-23EA-87EE8BE6B9D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FCD87F9-959F-6308-EE4D-97CF8D2C392F}"/>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81864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Direct variation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8BF4B80D-B623-92B1-319D-F59935C2FB4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90FC7-ADFE-AA69-EC74-17B44629AF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6D6B5C-4324-A650-F9D0-5AEF129F8694}"/>
              </a:ext>
            </a:extLst>
          </p:cNvPr>
          <p:cNvSpPr>
            <a:spLocks noGrp="1"/>
          </p:cNvSpPr>
          <p:nvPr>
            <p:ph type="title"/>
          </p:nvPr>
        </p:nvSpPr>
        <p:spPr/>
        <p:txBody>
          <a:bodyPr/>
          <a:lstStyle/>
          <a:p>
            <a:r>
              <a:rPr lang="en-AU" dirty="0">
                <a:latin typeface="+mj-lt"/>
              </a:rPr>
              <a:t>Direct variation (5)</a:t>
            </a:r>
          </a:p>
        </p:txBody>
      </p:sp>
      <p:sp>
        <p:nvSpPr>
          <p:cNvPr id="13" name="Text Placeholder 12">
            <a:extLst>
              <a:ext uri="{FF2B5EF4-FFF2-40B4-BE49-F238E27FC236}">
                <a16:creationId xmlns:a16="http://schemas.microsoft.com/office/drawing/2014/main" id="{23ACEE5D-2B57-C523-B8EE-72ADDC6C74F3}"/>
              </a:ext>
            </a:extLst>
          </p:cNvPr>
          <p:cNvSpPr>
            <a:spLocks noGrp="1"/>
          </p:cNvSpPr>
          <p:nvPr>
            <p:ph type="body" sz="quarter" idx="18"/>
          </p:nvPr>
        </p:nvSpPr>
        <p:spPr/>
        <p:txBody>
          <a:bodyPr/>
          <a:lstStyle/>
          <a:p>
            <a:r>
              <a:rPr lang="en-AU" dirty="0">
                <a:latin typeface="+mj-lt"/>
              </a:rPr>
              <a:t>HSC style question</a:t>
            </a:r>
          </a:p>
        </p:txBody>
      </p:sp>
      <p:sp>
        <p:nvSpPr>
          <p:cNvPr id="7" name="TextBox 6">
            <a:extLst>
              <a:ext uri="{FF2B5EF4-FFF2-40B4-BE49-F238E27FC236}">
                <a16:creationId xmlns:a16="http://schemas.microsoft.com/office/drawing/2014/main" id="{AC4F8F82-0FF5-EE61-5451-0F02293B223E}"/>
              </a:ext>
            </a:extLst>
          </p:cNvPr>
          <p:cNvSpPr txBox="1"/>
          <p:nvPr/>
        </p:nvSpPr>
        <p:spPr>
          <a:xfrm>
            <a:off x="348000" y="1567086"/>
            <a:ext cx="11274795" cy="1154343"/>
          </a:xfrm>
          <a:prstGeom prst="rect">
            <a:avLst/>
          </a:prstGeom>
          <a:noFill/>
        </p:spPr>
        <p:txBody>
          <a:bodyPr wrap="square" lIns="0" tIns="0" rIns="0" bIns="0" rtlCol="0">
            <a:noAutofit/>
          </a:bodyPr>
          <a:lstStyle/>
          <a:p>
            <a:pPr algn="l">
              <a:lnSpc>
                <a:spcPct val="150000"/>
              </a:lnSpc>
            </a:pPr>
            <a:r>
              <a:rPr lang="en-AU" sz="1800" dirty="0"/>
              <a:t>Tio knows that one Australian dollar is worth 0.62 euros. John wants to convert his Australian dollars to euros.</a:t>
            </a:r>
          </a:p>
          <a:p>
            <a:pPr marL="342900" indent="-342900" algn="l">
              <a:lnSpc>
                <a:spcPct val="200000"/>
              </a:lnSpc>
              <a:buFont typeface="+mj-lt"/>
              <a:buAutoNum type="arabicPeriod"/>
            </a:pPr>
            <a:r>
              <a:rPr lang="en-AU" sz="1800" dirty="0"/>
              <a:t>Write an equation to represent this scenario.</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83F251-C295-EE89-DC35-2C689CF91FF9}"/>
                  </a:ext>
                </a:extLst>
              </p:cNvPr>
              <p:cNvSpPr txBox="1"/>
              <p:nvPr/>
            </p:nvSpPr>
            <p:spPr>
              <a:xfrm>
                <a:off x="616857" y="2753628"/>
                <a:ext cx="3614057" cy="72254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rgbClr val="FF0000"/>
                          </a:solidFill>
                          <a:latin typeface="Cambria Math" panose="02040503050406030204" pitchFamily="18" charset="0"/>
                        </a:rPr>
                        <m:t>𝐸</m:t>
                      </m:r>
                      <m:r>
                        <a:rPr lang="en-AU" sz="1800" b="0" i="1" smtClean="0">
                          <a:solidFill>
                            <a:srgbClr val="FF0000"/>
                          </a:solidFill>
                          <a:latin typeface="Cambria Math" panose="02040503050406030204" pitchFamily="18" charset="0"/>
                        </a:rPr>
                        <m:t>=0.62</m:t>
                      </m:r>
                      <m:r>
                        <a:rPr lang="en-AU" sz="1800" b="0" i="1" smtClean="0">
                          <a:solidFill>
                            <a:srgbClr val="FF0000"/>
                          </a:solidFill>
                          <a:latin typeface="Cambria Math" panose="02040503050406030204" pitchFamily="18" charset="0"/>
                        </a:rPr>
                        <m:t>𝑑</m:t>
                      </m:r>
                    </m:oMath>
                  </m:oMathPara>
                </a14:m>
                <a:endParaRPr lang="en-AU" sz="1800" dirty="0">
                  <a:solidFill>
                    <a:srgbClr val="FF0000"/>
                  </a:solidFill>
                </a:endParaRPr>
              </a:p>
            </p:txBody>
          </p:sp>
        </mc:Choice>
        <mc:Fallback xmlns="">
          <p:sp>
            <p:nvSpPr>
              <p:cNvPr id="5" name="TextBox 4">
                <a:extLst>
                  <a:ext uri="{FF2B5EF4-FFF2-40B4-BE49-F238E27FC236}">
                    <a16:creationId xmlns:a16="http://schemas.microsoft.com/office/drawing/2014/main" id="{FC83F251-C295-EE89-DC35-2C689CF91FF9}"/>
                  </a:ext>
                </a:extLst>
              </p:cNvPr>
              <p:cNvSpPr txBox="1">
                <a:spLocks noRot="1" noChangeAspect="1" noMove="1" noResize="1" noEditPoints="1" noAdjustHandles="1" noChangeArrowheads="1" noChangeShapeType="1" noTextEdit="1"/>
              </p:cNvSpPr>
              <p:nvPr/>
            </p:nvSpPr>
            <p:spPr>
              <a:xfrm>
                <a:off x="616857" y="2753628"/>
                <a:ext cx="3614057" cy="722543"/>
              </a:xfrm>
              <a:prstGeom prst="rect">
                <a:avLst/>
              </a:prstGeom>
              <a:blipFill>
                <a:blip r:embed="rId3"/>
                <a:stretch>
                  <a:fillRect/>
                </a:stretch>
              </a:blipFill>
            </p:spPr>
            <p:txBody>
              <a:bodyPr/>
              <a:lstStyle/>
              <a:p>
                <a:r>
                  <a:rPr lang="en-AU">
                    <a:noFill/>
                  </a:rPr>
                  <a:t> </a:t>
                </a:r>
              </a:p>
            </p:txBody>
          </p:sp>
        </mc:Fallback>
      </mc:AlternateContent>
      <p:sp>
        <p:nvSpPr>
          <p:cNvPr id="2" name="TextBox 1">
            <a:extLst>
              <a:ext uri="{FF2B5EF4-FFF2-40B4-BE49-F238E27FC236}">
                <a16:creationId xmlns:a16="http://schemas.microsoft.com/office/drawing/2014/main" id="{F5AAB21A-EBF3-99BB-72C9-409909E846B1}"/>
              </a:ext>
            </a:extLst>
          </p:cNvPr>
          <p:cNvSpPr txBox="1"/>
          <p:nvPr/>
        </p:nvSpPr>
        <p:spPr>
          <a:xfrm>
            <a:off x="359999" y="3508371"/>
            <a:ext cx="10784114" cy="740229"/>
          </a:xfrm>
          <a:prstGeom prst="rect">
            <a:avLst/>
          </a:prstGeom>
          <a:noFill/>
        </p:spPr>
        <p:txBody>
          <a:bodyPr wrap="square" lIns="0" tIns="0" rIns="0" bIns="0" rtlCol="0">
            <a:noAutofit/>
          </a:bodyPr>
          <a:lstStyle/>
          <a:p>
            <a:pPr marL="342900" indent="-342900">
              <a:buFont typeface="+mj-lt"/>
              <a:buAutoNum type="arabicPeriod" startAt="2"/>
            </a:pPr>
            <a:r>
              <a:rPr lang="en-AU" sz="1800" dirty="0"/>
              <a:t>Given Tio has $400 spending money for his holiday, calculate the amount he would have in euros.</a:t>
            </a:r>
          </a:p>
          <a:p>
            <a:pPr algn="l"/>
            <a:endParaRPr lang="en-AU" sz="18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FF14D3-9FBF-AE33-0226-2F75455D8C66}"/>
                  </a:ext>
                </a:extLst>
              </p:cNvPr>
              <p:cNvSpPr txBox="1"/>
              <p:nvPr/>
            </p:nvSpPr>
            <p:spPr>
              <a:xfrm>
                <a:off x="747485" y="4110714"/>
                <a:ext cx="3614057" cy="1604286"/>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solidFill>
                            <a:srgbClr val="FF0000"/>
                          </a:solidFill>
                          <a:latin typeface="Cambria Math" panose="02040503050406030204" pitchFamily="18" charset="0"/>
                        </a:rPr>
                        <m:t>𝐸</m:t>
                      </m:r>
                      <m:r>
                        <m:rPr>
                          <m:aln/>
                        </m:rPr>
                        <a:rPr lang="en-AU" sz="1800" b="0" i="1" smtClean="0">
                          <a:solidFill>
                            <a:srgbClr val="FF0000"/>
                          </a:solidFill>
                          <a:latin typeface="Cambria Math" panose="02040503050406030204" pitchFamily="18" charset="0"/>
                        </a:rPr>
                        <m:t>=</m:t>
                      </m:r>
                      <m:r>
                        <a:rPr lang="en-AU" sz="1800" b="0" i="1" smtClean="0">
                          <a:solidFill>
                            <a:srgbClr val="FF0000"/>
                          </a:solidFill>
                          <a:latin typeface="Cambria Math" panose="02040503050406030204" pitchFamily="18" charset="0"/>
                        </a:rPr>
                        <m:t>0.62</m:t>
                      </m:r>
                      <m:r>
                        <a:rPr lang="en-AU" sz="1800" b="0" i="1" smtClean="0">
                          <a:solidFill>
                            <a:srgbClr val="FF0000"/>
                          </a:solidFill>
                          <a:latin typeface="Cambria Math" panose="02040503050406030204" pitchFamily="18" charset="0"/>
                        </a:rPr>
                        <m:t>𝑑</m:t>
                      </m:r>
                    </m:oMath>
                    <m:oMath xmlns:m="http://schemas.openxmlformats.org/officeDocument/2006/math">
                      <m:r>
                        <m:rPr>
                          <m:aln/>
                        </m:rPr>
                        <a:rPr lang="en-AU" sz="1800" b="0" i="1" smtClean="0">
                          <a:solidFill>
                            <a:srgbClr val="FF0000"/>
                          </a:solidFill>
                          <a:latin typeface="Cambria Math" panose="02040503050406030204" pitchFamily="18" charset="0"/>
                        </a:rPr>
                        <m:t>=</m:t>
                      </m:r>
                      <m:r>
                        <a:rPr lang="en-AU" sz="1800" b="0" i="1" smtClean="0">
                          <a:solidFill>
                            <a:srgbClr val="FF0000"/>
                          </a:solidFill>
                          <a:latin typeface="Cambria Math" panose="02040503050406030204" pitchFamily="18" charset="0"/>
                        </a:rPr>
                        <m:t>0.62×400</m:t>
                      </m:r>
                    </m:oMath>
                    <m:oMath xmlns:m="http://schemas.openxmlformats.org/officeDocument/2006/math">
                      <m:r>
                        <m:rPr>
                          <m:aln/>
                        </m:rPr>
                        <a:rPr lang="en-AU" sz="1800" b="0" i="1" smtClean="0">
                          <a:solidFill>
                            <a:srgbClr val="FF0000"/>
                          </a:solidFill>
                          <a:latin typeface="Cambria Math" panose="02040503050406030204" pitchFamily="18" charset="0"/>
                        </a:rPr>
                        <m:t>=</m:t>
                      </m:r>
                      <m:r>
                        <a:rPr lang="en-AU" sz="1800" b="0" i="1" smtClean="0">
                          <a:solidFill>
                            <a:srgbClr val="FF0000"/>
                          </a:solidFill>
                          <a:latin typeface="Cambria Math" panose="02040503050406030204" pitchFamily="18" charset="0"/>
                        </a:rPr>
                        <m:t>248</m:t>
                      </m:r>
                    </m:oMath>
                  </m:oMathPara>
                </a14:m>
                <a:endParaRPr lang="en-AU" sz="1800" dirty="0">
                  <a:solidFill>
                    <a:srgbClr val="FF0000"/>
                  </a:solidFill>
                </a:endParaRPr>
              </a:p>
            </p:txBody>
          </p:sp>
        </mc:Choice>
        <mc:Fallback xmlns="">
          <p:sp>
            <p:nvSpPr>
              <p:cNvPr id="6" name="TextBox 5">
                <a:extLst>
                  <a:ext uri="{FF2B5EF4-FFF2-40B4-BE49-F238E27FC236}">
                    <a16:creationId xmlns:a16="http://schemas.microsoft.com/office/drawing/2014/main" id="{98FF14D3-9FBF-AE33-0226-2F75455D8C66}"/>
                  </a:ext>
                </a:extLst>
              </p:cNvPr>
              <p:cNvSpPr txBox="1">
                <a:spLocks noRot="1" noChangeAspect="1" noMove="1" noResize="1" noEditPoints="1" noAdjustHandles="1" noChangeArrowheads="1" noChangeShapeType="1" noTextEdit="1"/>
              </p:cNvSpPr>
              <p:nvPr/>
            </p:nvSpPr>
            <p:spPr>
              <a:xfrm>
                <a:off x="747485" y="4110714"/>
                <a:ext cx="3614057" cy="1604286"/>
              </a:xfrm>
              <a:prstGeom prst="rect">
                <a:avLst/>
              </a:prstGeom>
              <a:blipFill>
                <a:blip r:embed="rId4"/>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9D41B4C-4B41-6041-0585-7882837855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247555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933279-81CF-9A6D-A8D4-A22E784F3D09}"/>
              </a:ext>
            </a:extLst>
          </p:cNvPr>
          <p:cNvSpPr>
            <a:spLocks noGrp="1"/>
          </p:cNvSpPr>
          <p:nvPr>
            <p:ph type="title"/>
          </p:nvPr>
        </p:nvSpPr>
        <p:spPr/>
        <p:txBody>
          <a:bodyPr vert="horz" lIns="0" tIns="0" rIns="0" bIns="0" rtlCol="0" anchor="b">
            <a:noAutofit/>
          </a:bodyPr>
          <a:lstStyle/>
          <a:p>
            <a:r>
              <a:rPr lang="en-AU" dirty="0"/>
              <a:t>Approaching questions</a:t>
            </a:r>
          </a:p>
        </p:txBody>
      </p:sp>
      <p:grpSp>
        <p:nvGrpSpPr>
          <p:cNvPr id="61" name="Group 60"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911BC937-48F5-1F01-A046-6E3672FD8956}"/>
              </a:ext>
            </a:extLst>
          </p:cNvPr>
          <p:cNvGrpSpPr/>
          <p:nvPr/>
        </p:nvGrpSpPr>
        <p:grpSpPr>
          <a:xfrm>
            <a:off x="1937713" y="1284564"/>
            <a:ext cx="8397792" cy="4971916"/>
            <a:chOff x="1937713" y="1284564"/>
            <a:chExt cx="8397792" cy="4971916"/>
          </a:xfrm>
        </p:grpSpPr>
        <p:grpSp>
          <p:nvGrpSpPr>
            <p:cNvPr id="20" name="Group 19">
              <a:extLst>
                <a:ext uri="{FF2B5EF4-FFF2-40B4-BE49-F238E27FC236}">
                  <a16:creationId xmlns:a16="http://schemas.microsoft.com/office/drawing/2014/main" id="{0EEE64AD-4C41-5BD5-26AE-C1F985E53CCF}"/>
                </a:ext>
              </a:extLst>
            </p:cNvPr>
            <p:cNvGrpSpPr/>
            <p:nvPr/>
          </p:nvGrpSpPr>
          <p:grpSpPr>
            <a:xfrm>
              <a:off x="1937713" y="1284564"/>
              <a:ext cx="3922540" cy="2353908"/>
              <a:chOff x="727749" y="1506892"/>
              <a:chExt cx="3922540" cy="2353908"/>
            </a:xfrm>
          </p:grpSpPr>
          <p:grpSp>
            <p:nvGrpSpPr>
              <p:cNvPr id="19" name="Group 18">
                <a:extLst>
                  <a:ext uri="{FF2B5EF4-FFF2-40B4-BE49-F238E27FC236}">
                    <a16:creationId xmlns:a16="http://schemas.microsoft.com/office/drawing/2014/main" id="{2647917A-1CC5-FF19-8052-3AA3BAA8A1DF}"/>
                  </a:ext>
                </a:extLst>
              </p:cNvPr>
              <p:cNvGrpSpPr/>
              <p:nvPr/>
            </p:nvGrpSpPr>
            <p:grpSpPr>
              <a:xfrm>
                <a:off x="727749" y="1506892"/>
                <a:ext cx="3922540" cy="2353908"/>
                <a:chOff x="727749" y="1506892"/>
                <a:chExt cx="3922540" cy="2353908"/>
              </a:xfrm>
            </p:grpSpPr>
            <p:sp>
              <p:nvSpPr>
                <p:cNvPr id="17" name="Rounded Rectangle 16">
                  <a:extLst>
                    <a:ext uri="{FF2B5EF4-FFF2-40B4-BE49-F238E27FC236}">
                      <a16:creationId xmlns:a16="http://schemas.microsoft.com/office/drawing/2014/main" id="{81B11546-6D6F-7D55-15B7-841FF5DACFB3}"/>
                    </a:ext>
                  </a:extLst>
                </p:cNvPr>
                <p:cNvSpPr/>
                <p:nvPr/>
              </p:nvSpPr>
              <p:spPr>
                <a:xfrm>
                  <a:off x="1097584" y="1925473"/>
                  <a:ext cx="3552705" cy="1935327"/>
                </a:xfrm>
                <a:prstGeom prst="roundRect">
                  <a:avLst>
                    <a:gd name="adj" fmla="val 7524"/>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53427462-F234-90CF-B36F-0FCE0A9A0761}"/>
                    </a:ext>
                  </a:extLst>
                </p:cNvPr>
                <p:cNvSpPr/>
                <p:nvPr/>
              </p:nvSpPr>
              <p:spPr>
                <a:xfrm>
                  <a:off x="1280461" y="1649111"/>
                  <a:ext cx="2418482" cy="6045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Understand</a:t>
                  </a:r>
                </a:p>
              </p:txBody>
            </p:sp>
            <p:pic>
              <p:nvPicPr>
                <p:cNvPr id="10" name="Picture 9">
                  <a:extLst>
                    <a:ext uri="{FF2B5EF4-FFF2-40B4-BE49-F238E27FC236}">
                      <a16:creationId xmlns:a16="http://schemas.microsoft.com/office/drawing/2014/main" id="{626DA52C-41EB-3466-4FC6-2DCF8EBDC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49" y="1506892"/>
                  <a:ext cx="876300" cy="889000"/>
                </a:xfrm>
                <a:prstGeom prst="rect">
                  <a:avLst/>
                </a:prstGeom>
              </p:spPr>
            </p:pic>
          </p:grpSp>
          <p:sp>
            <p:nvSpPr>
              <p:cNvPr id="18" name="TextBox 17">
                <a:extLst>
                  <a:ext uri="{FF2B5EF4-FFF2-40B4-BE49-F238E27FC236}">
                    <a16:creationId xmlns:a16="http://schemas.microsoft.com/office/drawing/2014/main" id="{CEA5079D-58F5-490E-A9B3-35D2E7A8525F}"/>
                  </a:ext>
                </a:extLst>
              </p:cNvPr>
              <p:cNvSpPr txBox="1"/>
              <p:nvPr/>
            </p:nvSpPr>
            <p:spPr>
              <a:xfrm>
                <a:off x="1371431" y="2443725"/>
                <a:ext cx="3005009" cy="1251050"/>
              </a:xfrm>
              <a:prstGeom prst="rect">
                <a:avLst/>
              </a:prstGeom>
              <a:noFill/>
            </p:spPr>
            <p:txBody>
              <a:bodyPr wrap="square" lIns="0" tIns="0" rIns="0" bIns="0" rtlCol="0">
                <a:noAutofit/>
              </a:bodyPr>
              <a:lstStyle/>
              <a:p>
                <a:pPr algn="l">
                  <a:lnSpc>
                    <a:spcPct val="130000"/>
                  </a:lnSpc>
                </a:pPr>
                <a:r>
                  <a:rPr lang="en-US" sz="1600" dirty="0"/>
                  <a:t>What is the question asking?</a:t>
                </a:r>
              </a:p>
              <a:p>
                <a:pPr marL="285750" indent="-285750" algn="l">
                  <a:lnSpc>
                    <a:spcPct val="130000"/>
                  </a:lnSpc>
                  <a:buFont typeface="Arial" panose="020B0604020202020204" pitchFamily="34" charset="0"/>
                  <a:buChar char="•"/>
                </a:pPr>
                <a:r>
                  <a:rPr lang="en-US" sz="1400" dirty="0"/>
                  <a:t>Identify key terms</a:t>
                </a:r>
              </a:p>
              <a:p>
                <a:pPr marL="285750" indent="-285750" algn="l">
                  <a:lnSpc>
                    <a:spcPct val="130000"/>
                  </a:lnSpc>
                  <a:buFont typeface="Arial" panose="020B0604020202020204" pitchFamily="34" charset="0"/>
                  <a:buChar char="•"/>
                </a:pPr>
                <a:r>
                  <a:rPr lang="en-US" sz="1400" dirty="0"/>
                  <a:t>Determine the focus area</a:t>
                </a:r>
              </a:p>
              <a:p>
                <a:pPr marL="285750" indent="-285750" algn="l">
                  <a:lnSpc>
                    <a:spcPct val="130000"/>
                  </a:lnSpc>
                  <a:buFont typeface="Arial" panose="020B0604020202020204" pitchFamily="34" charset="0"/>
                  <a:buChar char="•"/>
                </a:pPr>
                <a:r>
                  <a:rPr lang="en-US" sz="1400" dirty="0"/>
                  <a:t>How many marks is it worth?</a:t>
                </a:r>
              </a:p>
            </p:txBody>
          </p:sp>
        </p:grpSp>
        <p:grpSp>
          <p:nvGrpSpPr>
            <p:cNvPr id="21" name="Group 20">
              <a:extLst>
                <a:ext uri="{FF2B5EF4-FFF2-40B4-BE49-F238E27FC236}">
                  <a16:creationId xmlns:a16="http://schemas.microsoft.com/office/drawing/2014/main" id="{ADB53292-5E76-9902-2DC1-407B955FF0CF}"/>
                </a:ext>
              </a:extLst>
            </p:cNvPr>
            <p:cNvGrpSpPr/>
            <p:nvPr/>
          </p:nvGrpSpPr>
          <p:grpSpPr>
            <a:xfrm>
              <a:off x="6412965" y="1290914"/>
              <a:ext cx="3922540" cy="2347558"/>
              <a:chOff x="727749" y="1513242"/>
              <a:chExt cx="3922540" cy="2347558"/>
            </a:xfrm>
          </p:grpSpPr>
          <p:grpSp>
            <p:nvGrpSpPr>
              <p:cNvPr id="22" name="Group 21">
                <a:extLst>
                  <a:ext uri="{FF2B5EF4-FFF2-40B4-BE49-F238E27FC236}">
                    <a16:creationId xmlns:a16="http://schemas.microsoft.com/office/drawing/2014/main" id="{28277F6C-E10B-E151-9D74-2D3F4474CA2C}"/>
                  </a:ext>
                </a:extLst>
              </p:cNvPr>
              <p:cNvGrpSpPr/>
              <p:nvPr/>
            </p:nvGrpSpPr>
            <p:grpSpPr>
              <a:xfrm>
                <a:off x="727749" y="1513242"/>
                <a:ext cx="3922540" cy="2347558"/>
                <a:chOff x="727749" y="1513242"/>
                <a:chExt cx="3922540" cy="2347558"/>
              </a:xfrm>
            </p:grpSpPr>
            <p:sp>
              <p:nvSpPr>
                <p:cNvPr id="24" name="Rounded Rectangle 23">
                  <a:extLst>
                    <a:ext uri="{FF2B5EF4-FFF2-40B4-BE49-F238E27FC236}">
                      <a16:creationId xmlns:a16="http://schemas.microsoft.com/office/drawing/2014/main" id="{586C4607-3C4A-3B7C-6E00-E122F920AE9F}"/>
                    </a:ext>
                  </a:extLst>
                </p:cNvPr>
                <p:cNvSpPr/>
                <p:nvPr/>
              </p:nvSpPr>
              <p:spPr>
                <a:xfrm>
                  <a:off x="1097584" y="1925473"/>
                  <a:ext cx="3552705" cy="1935327"/>
                </a:xfrm>
                <a:prstGeom prst="roundRect">
                  <a:avLst>
                    <a:gd name="adj" fmla="val 7524"/>
                  </a:avLst>
                </a:prstGeom>
                <a:solidFill>
                  <a:schemeClr val="bg1"/>
                </a:solidFill>
                <a:ln w="19050">
                  <a:solidFill>
                    <a:srgbClr val="004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73E90EBA-F669-1943-719A-5854423296EA}"/>
                    </a:ext>
                  </a:extLst>
                </p:cNvPr>
                <p:cNvSpPr/>
                <p:nvPr/>
              </p:nvSpPr>
              <p:spPr>
                <a:xfrm>
                  <a:off x="1280461" y="1649111"/>
                  <a:ext cx="2418482" cy="604562"/>
                </a:xfrm>
                <a:prstGeom prst="roundRect">
                  <a:avLst/>
                </a:prstGeom>
                <a:solidFill>
                  <a:srgbClr val="004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Plan</a:t>
                  </a:r>
                </a:p>
              </p:txBody>
            </p:sp>
            <p:pic>
              <p:nvPicPr>
                <p:cNvPr id="26" name="Picture 25">
                  <a:extLst>
                    <a:ext uri="{FF2B5EF4-FFF2-40B4-BE49-F238E27FC236}">
                      <a16:creationId xmlns:a16="http://schemas.microsoft.com/office/drawing/2014/main" id="{F7A7A9F7-9D7D-7A82-60D0-DED5647420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7749" y="1513242"/>
                  <a:ext cx="876300" cy="876300"/>
                </a:xfrm>
                <a:prstGeom prst="rect">
                  <a:avLst/>
                </a:prstGeom>
              </p:spPr>
            </p:pic>
          </p:grpSp>
          <p:sp>
            <p:nvSpPr>
              <p:cNvPr id="23" name="TextBox 22">
                <a:extLst>
                  <a:ext uri="{FF2B5EF4-FFF2-40B4-BE49-F238E27FC236}">
                    <a16:creationId xmlns:a16="http://schemas.microsoft.com/office/drawing/2014/main" id="{CD082206-192E-4B7F-5261-604F890A1188}"/>
                  </a:ext>
                </a:extLst>
              </p:cNvPr>
              <p:cNvSpPr txBox="1"/>
              <p:nvPr/>
            </p:nvSpPr>
            <p:spPr>
              <a:xfrm>
                <a:off x="1371431" y="2443725"/>
                <a:ext cx="3005009" cy="1251050"/>
              </a:xfrm>
              <a:prstGeom prst="rect">
                <a:avLst/>
              </a:prstGeom>
              <a:noFill/>
            </p:spPr>
            <p:txBody>
              <a:bodyPr wrap="square" lIns="0" tIns="0" rIns="0" bIns="0" rtlCol="0">
                <a:noAutofit/>
              </a:bodyPr>
              <a:lstStyle/>
              <a:p>
                <a:pPr algn="l">
                  <a:lnSpc>
                    <a:spcPct val="130000"/>
                  </a:lnSpc>
                </a:pPr>
                <a:r>
                  <a:rPr lang="en-US" sz="1600" dirty="0"/>
                  <a:t>How can I answer the question?</a:t>
                </a:r>
              </a:p>
              <a:p>
                <a:pPr marL="285750" indent="-285750" algn="l">
                  <a:lnSpc>
                    <a:spcPct val="130000"/>
                  </a:lnSpc>
                  <a:buFont typeface="Arial" panose="020B0604020202020204" pitchFamily="34" charset="0"/>
                  <a:buChar char="•"/>
                </a:pPr>
                <a:r>
                  <a:rPr lang="en-US" sz="1400" dirty="0"/>
                  <a:t>Draw a visual representation</a:t>
                </a:r>
              </a:p>
              <a:p>
                <a:pPr marL="285750" indent="-285750" algn="l">
                  <a:lnSpc>
                    <a:spcPct val="130000"/>
                  </a:lnSpc>
                  <a:buFont typeface="Arial" panose="020B0604020202020204" pitchFamily="34" charset="0"/>
                  <a:buChar char="•"/>
                </a:pPr>
                <a:r>
                  <a:rPr lang="en-US" sz="1400" dirty="0"/>
                  <a:t>Use a formula</a:t>
                </a:r>
              </a:p>
              <a:p>
                <a:pPr marL="285750" indent="-285750" algn="l">
                  <a:lnSpc>
                    <a:spcPct val="130000"/>
                  </a:lnSpc>
                  <a:buFont typeface="Arial" panose="020B0604020202020204" pitchFamily="34" charset="0"/>
                  <a:buChar char="•"/>
                </a:pPr>
                <a:r>
                  <a:rPr lang="en-US" sz="1400" dirty="0"/>
                  <a:t>Identify the steps</a:t>
                </a:r>
              </a:p>
            </p:txBody>
          </p:sp>
        </p:grpSp>
        <p:grpSp>
          <p:nvGrpSpPr>
            <p:cNvPr id="28" name="Group 27">
              <a:extLst>
                <a:ext uri="{FF2B5EF4-FFF2-40B4-BE49-F238E27FC236}">
                  <a16:creationId xmlns:a16="http://schemas.microsoft.com/office/drawing/2014/main" id="{116FEBF6-A024-362B-F060-5883AF5EF51D}"/>
                </a:ext>
              </a:extLst>
            </p:cNvPr>
            <p:cNvGrpSpPr/>
            <p:nvPr/>
          </p:nvGrpSpPr>
          <p:grpSpPr>
            <a:xfrm>
              <a:off x="1937713" y="3908922"/>
              <a:ext cx="3922540" cy="2347558"/>
              <a:chOff x="727749" y="1513242"/>
              <a:chExt cx="3922540" cy="2347558"/>
            </a:xfrm>
          </p:grpSpPr>
          <p:grpSp>
            <p:nvGrpSpPr>
              <p:cNvPr id="29" name="Group 28">
                <a:extLst>
                  <a:ext uri="{FF2B5EF4-FFF2-40B4-BE49-F238E27FC236}">
                    <a16:creationId xmlns:a16="http://schemas.microsoft.com/office/drawing/2014/main" id="{51B76165-2886-6D25-D40C-7A0400EE08CA}"/>
                  </a:ext>
                </a:extLst>
              </p:cNvPr>
              <p:cNvGrpSpPr/>
              <p:nvPr/>
            </p:nvGrpSpPr>
            <p:grpSpPr>
              <a:xfrm>
                <a:off x="727749" y="1513242"/>
                <a:ext cx="3922540" cy="2347558"/>
                <a:chOff x="727749" y="1513242"/>
                <a:chExt cx="3922540" cy="2347558"/>
              </a:xfrm>
            </p:grpSpPr>
            <p:sp>
              <p:nvSpPr>
                <p:cNvPr id="31" name="Rounded Rectangle 30">
                  <a:extLst>
                    <a:ext uri="{FF2B5EF4-FFF2-40B4-BE49-F238E27FC236}">
                      <a16:creationId xmlns:a16="http://schemas.microsoft.com/office/drawing/2014/main" id="{053A3189-A788-8E8A-BF46-B2C68F61058C}"/>
                    </a:ext>
                  </a:extLst>
                </p:cNvPr>
                <p:cNvSpPr/>
                <p:nvPr/>
              </p:nvSpPr>
              <p:spPr>
                <a:xfrm>
                  <a:off x="1097584" y="1925473"/>
                  <a:ext cx="3552705" cy="1935327"/>
                </a:xfrm>
                <a:prstGeom prst="roundRect">
                  <a:avLst>
                    <a:gd name="adj" fmla="val 7524"/>
                  </a:avLst>
                </a:prstGeom>
                <a:solidFill>
                  <a:schemeClr val="bg1"/>
                </a:solidFill>
                <a:ln w="19050">
                  <a:solidFill>
                    <a:srgbClr val="941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6BA863E1-5030-41F0-0EF9-F2889C88D31F}"/>
                    </a:ext>
                  </a:extLst>
                </p:cNvPr>
                <p:cNvSpPr/>
                <p:nvPr/>
              </p:nvSpPr>
              <p:spPr>
                <a:xfrm>
                  <a:off x="1280461" y="1649111"/>
                  <a:ext cx="2418482" cy="604562"/>
                </a:xfrm>
                <a:prstGeom prst="roundRect">
                  <a:avLst/>
                </a:prstGeom>
                <a:solidFill>
                  <a:srgbClr val="941B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Solve</a:t>
                  </a:r>
                </a:p>
              </p:txBody>
            </p:sp>
            <p:pic>
              <p:nvPicPr>
                <p:cNvPr id="33" name="Picture 32">
                  <a:extLst>
                    <a:ext uri="{FF2B5EF4-FFF2-40B4-BE49-F238E27FC236}">
                      <a16:creationId xmlns:a16="http://schemas.microsoft.com/office/drawing/2014/main" id="{5C230554-7BEF-C872-102E-2400B452C3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7749" y="1513242"/>
                  <a:ext cx="876300" cy="876300"/>
                </a:xfrm>
                <a:prstGeom prst="rect">
                  <a:avLst/>
                </a:prstGeom>
              </p:spPr>
            </p:pic>
          </p:grpSp>
          <p:sp>
            <p:nvSpPr>
              <p:cNvPr id="30" name="TextBox 29">
                <a:extLst>
                  <a:ext uri="{FF2B5EF4-FFF2-40B4-BE49-F238E27FC236}">
                    <a16:creationId xmlns:a16="http://schemas.microsoft.com/office/drawing/2014/main" id="{E8A6EA6B-36C2-7BCD-01F3-2633299ECBE2}"/>
                  </a:ext>
                </a:extLst>
              </p:cNvPr>
              <p:cNvSpPr txBox="1"/>
              <p:nvPr/>
            </p:nvSpPr>
            <p:spPr>
              <a:xfrm>
                <a:off x="1371431" y="2443725"/>
                <a:ext cx="3182096" cy="1251050"/>
              </a:xfrm>
              <a:prstGeom prst="rect">
                <a:avLst/>
              </a:prstGeom>
              <a:noFill/>
            </p:spPr>
            <p:txBody>
              <a:bodyPr wrap="square" lIns="0" tIns="0" rIns="0" bIns="0" rtlCol="0">
                <a:noAutofit/>
              </a:bodyPr>
              <a:lstStyle/>
              <a:p>
                <a:pPr algn="l">
                  <a:lnSpc>
                    <a:spcPct val="130000"/>
                  </a:lnSpc>
                </a:pPr>
                <a:r>
                  <a:rPr lang="en-US" sz="1600" dirty="0"/>
                  <a:t>Answer the question</a:t>
                </a:r>
              </a:p>
              <a:p>
                <a:pPr marL="285750" indent="-285750">
                  <a:lnSpc>
                    <a:spcPct val="130000"/>
                  </a:lnSpc>
                  <a:buFont typeface="Arial" panose="020B0604020202020204" pitchFamily="34" charset="0"/>
                  <a:buChar char="•"/>
                </a:pPr>
                <a:r>
                  <a:rPr lang="en-US" sz="1400" dirty="0"/>
                  <a:t>Complete the steps</a:t>
                </a:r>
              </a:p>
              <a:p>
                <a:pPr marL="285750" indent="-285750">
                  <a:lnSpc>
                    <a:spcPct val="130000"/>
                  </a:lnSpc>
                  <a:buFont typeface="Arial" panose="020B0604020202020204" pitchFamily="34" charset="0"/>
                  <a:buChar char="•"/>
                </a:pPr>
                <a:r>
                  <a:rPr lang="en-US" sz="1400" dirty="0"/>
                  <a:t>Perform any necessary calculations</a:t>
                </a:r>
              </a:p>
              <a:p>
                <a:pPr marL="285750" indent="-285750">
                  <a:lnSpc>
                    <a:spcPct val="130000"/>
                  </a:lnSpc>
                  <a:buFont typeface="Arial" panose="020B0604020202020204" pitchFamily="34" charset="0"/>
                  <a:buChar char="•"/>
                </a:pPr>
                <a:r>
                  <a:rPr lang="en-US" sz="1400" dirty="0"/>
                  <a:t>Show all working</a:t>
                </a:r>
              </a:p>
              <a:p>
                <a:pPr algn="l">
                  <a:lnSpc>
                    <a:spcPct val="130000"/>
                  </a:lnSpc>
                </a:pPr>
                <a:endParaRPr lang="en-US" sz="1400" dirty="0"/>
              </a:p>
            </p:txBody>
          </p:sp>
        </p:grpSp>
        <p:grpSp>
          <p:nvGrpSpPr>
            <p:cNvPr id="34" name="Group 33">
              <a:extLst>
                <a:ext uri="{FF2B5EF4-FFF2-40B4-BE49-F238E27FC236}">
                  <a16:creationId xmlns:a16="http://schemas.microsoft.com/office/drawing/2014/main" id="{4836A844-C718-4B28-85C8-BE5875B1A7A0}"/>
                </a:ext>
              </a:extLst>
            </p:cNvPr>
            <p:cNvGrpSpPr/>
            <p:nvPr/>
          </p:nvGrpSpPr>
          <p:grpSpPr>
            <a:xfrm>
              <a:off x="6419224" y="3908922"/>
              <a:ext cx="3916281" cy="2347558"/>
              <a:chOff x="734008" y="1513242"/>
              <a:chExt cx="3916281" cy="2347558"/>
            </a:xfrm>
          </p:grpSpPr>
          <p:grpSp>
            <p:nvGrpSpPr>
              <p:cNvPr id="35" name="Group 34">
                <a:extLst>
                  <a:ext uri="{FF2B5EF4-FFF2-40B4-BE49-F238E27FC236}">
                    <a16:creationId xmlns:a16="http://schemas.microsoft.com/office/drawing/2014/main" id="{59A4EC57-EF86-EB82-F6EF-ACA752E7AAAA}"/>
                  </a:ext>
                </a:extLst>
              </p:cNvPr>
              <p:cNvGrpSpPr/>
              <p:nvPr/>
            </p:nvGrpSpPr>
            <p:grpSpPr>
              <a:xfrm>
                <a:off x="734008" y="1513242"/>
                <a:ext cx="3916281" cy="2347558"/>
                <a:chOff x="734008" y="1513242"/>
                <a:chExt cx="3916281" cy="2347558"/>
              </a:xfrm>
            </p:grpSpPr>
            <p:sp>
              <p:nvSpPr>
                <p:cNvPr id="37" name="Rounded Rectangle 36">
                  <a:extLst>
                    <a:ext uri="{FF2B5EF4-FFF2-40B4-BE49-F238E27FC236}">
                      <a16:creationId xmlns:a16="http://schemas.microsoft.com/office/drawing/2014/main" id="{394097A9-4D19-0E9F-A603-8876DDA56A3E}"/>
                    </a:ext>
                  </a:extLst>
                </p:cNvPr>
                <p:cNvSpPr/>
                <p:nvPr/>
              </p:nvSpPr>
              <p:spPr>
                <a:xfrm>
                  <a:off x="1097584" y="1925473"/>
                  <a:ext cx="3552705" cy="1935327"/>
                </a:xfrm>
                <a:prstGeom prst="roundRect">
                  <a:avLst>
                    <a:gd name="adj" fmla="val 7524"/>
                  </a:avLst>
                </a:prstGeom>
                <a:solidFill>
                  <a:schemeClr val="bg1"/>
                </a:solidFill>
                <a:ln w="19050">
                  <a:solidFill>
                    <a:srgbClr val="4411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18434881-DC44-F196-A987-578A3B424D6B}"/>
                    </a:ext>
                  </a:extLst>
                </p:cNvPr>
                <p:cNvSpPr/>
                <p:nvPr/>
              </p:nvSpPr>
              <p:spPr>
                <a:xfrm>
                  <a:off x="1280461" y="1649111"/>
                  <a:ext cx="2418482" cy="604562"/>
                </a:xfrm>
                <a:prstGeom prst="roundRect">
                  <a:avLst/>
                </a:prstGeom>
                <a:solidFill>
                  <a:srgbClr val="4411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Check</a:t>
                  </a:r>
                </a:p>
              </p:txBody>
            </p:sp>
            <p:pic>
              <p:nvPicPr>
                <p:cNvPr id="39" name="Picture 38">
                  <a:extLst>
                    <a:ext uri="{FF2B5EF4-FFF2-40B4-BE49-F238E27FC236}">
                      <a16:creationId xmlns:a16="http://schemas.microsoft.com/office/drawing/2014/main" id="{4862C600-7A5B-1F0A-6DC4-72AB38C88FA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4008" y="1513242"/>
                  <a:ext cx="863781" cy="876300"/>
                </a:xfrm>
                <a:prstGeom prst="rect">
                  <a:avLst/>
                </a:prstGeom>
              </p:spPr>
            </p:pic>
          </p:grpSp>
          <p:sp>
            <p:nvSpPr>
              <p:cNvPr id="36" name="TextBox 35">
                <a:extLst>
                  <a:ext uri="{FF2B5EF4-FFF2-40B4-BE49-F238E27FC236}">
                    <a16:creationId xmlns:a16="http://schemas.microsoft.com/office/drawing/2014/main" id="{D329B86C-0C19-ABC2-4145-BE7B8F57FD38}"/>
                  </a:ext>
                </a:extLst>
              </p:cNvPr>
              <p:cNvSpPr txBox="1"/>
              <p:nvPr/>
            </p:nvSpPr>
            <p:spPr>
              <a:xfrm>
                <a:off x="1371431" y="2443725"/>
                <a:ext cx="3005009" cy="1251050"/>
              </a:xfrm>
              <a:prstGeom prst="rect">
                <a:avLst/>
              </a:prstGeom>
              <a:noFill/>
            </p:spPr>
            <p:txBody>
              <a:bodyPr wrap="square" lIns="0" tIns="0" rIns="0" bIns="0" rtlCol="0">
                <a:noAutofit/>
              </a:bodyPr>
              <a:lstStyle/>
              <a:p>
                <a:pPr algn="l">
                  <a:lnSpc>
                    <a:spcPct val="130000"/>
                  </a:lnSpc>
                </a:pPr>
                <a:r>
                  <a:rPr lang="en-US" sz="1600" dirty="0"/>
                  <a:t>How can I check my answer?</a:t>
                </a:r>
              </a:p>
              <a:p>
                <a:pPr marL="285750" indent="-285750" algn="l">
                  <a:lnSpc>
                    <a:spcPct val="130000"/>
                  </a:lnSpc>
                  <a:buFont typeface="Arial" panose="020B0604020202020204" pitchFamily="34" charset="0"/>
                  <a:buChar char="•"/>
                </a:pPr>
                <a:r>
                  <a:rPr lang="en-US" sz="1400" dirty="0"/>
                  <a:t>Substitute and check</a:t>
                </a:r>
              </a:p>
              <a:p>
                <a:pPr marL="285750" indent="-285750" algn="l">
                  <a:lnSpc>
                    <a:spcPct val="130000"/>
                  </a:lnSpc>
                  <a:buFont typeface="Arial" panose="020B0604020202020204" pitchFamily="34" charset="0"/>
                  <a:buChar char="•"/>
                </a:pPr>
                <a:r>
                  <a:rPr lang="en-US" sz="1400" dirty="0"/>
                  <a:t>Check for reasonableness</a:t>
                </a:r>
              </a:p>
              <a:p>
                <a:pPr marL="285750" indent="-285750" algn="l">
                  <a:lnSpc>
                    <a:spcPct val="130000"/>
                  </a:lnSpc>
                  <a:buFont typeface="Arial" panose="020B0604020202020204" pitchFamily="34" charset="0"/>
                  <a:buChar char="•"/>
                </a:pPr>
                <a:r>
                  <a:rPr lang="en-US" sz="1400" dirty="0"/>
                  <a:t>Have I answered the question?</a:t>
                </a:r>
              </a:p>
            </p:txBody>
          </p:sp>
        </p:grpSp>
        <p:grpSp>
          <p:nvGrpSpPr>
            <p:cNvPr id="60" name="Group 59">
              <a:extLst>
                <a:ext uri="{FF2B5EF4-FFF2-40B4-BE49-F238E27FC236}">
                  <a16:creationId xmlns:a16="http://schemas.microsoft.com/office/drawing/2014/main" id="{BCF0EDA5-A5EC-193B-E861-40BC0970767E}"/>
                </a:ext>
              </a:extLst>
            </p:cNvPr>
            <p:cNvGrpSpPr/>
            <p:nvPr/>
          </p:nvGrpSpPr>
          <p:grpSpPr>
            <a:xfrm>
              <a:off x="3706016" y="1420433"/>
              <a:ext cx="4475252" cy="4198107"/>
              <a:chOff x="3706016" y="1420433"/>
              <a:chExt cx="4475252" cy="4198107"/>
            </a:xfrm>
          </p:grpSpPr>
          <p:cxnSp>
            <p:nvCxnSpPr>
              <p:cNvPr id="50" name="Elbow Connector 49">
                <a:extLst>
                  <a:ext uri="{FF2B5EF4-FFF2-40B4-BE49-F238E27FC236}">
                    <a16:creationId xmlns:a16="http://schemas.microsoft.com/office/drawing/2014/main" id="{4E28443A-7B37-A75E-78D4-9045F3E79478}"/>
                  </a:ext>
                </a:extLst>
              </p:cNvPr>
              <p:cNvCxnSpPr>
                <a:cxnSpLocks/>
                <a:stCxn id="13" idx="0"/>
                <a:endCxn id="25" idx="0"/>
              </p:cNvCxnSpPr>
              <p:nvPr/>
            </p:nvCxnSpPr>
            <p:spPr>
              <a:xfrm rot="5400000" flipH="1" flipV="1">
                <a:off x="5937292" y="-810843"/>
                <a:ext cx="12700" cy="4475252"/>
              </a:xfrm>
              <a:prstGeom prst="bentConnector3">
                <a:avLst>
                  <a:gd name="adj1" fmla="val 2137496"/>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6E701C7D-1973-5B83-2767-D9FA46C08BEA}"/>
                  </a:ext>
                </a:extLst>
              </p:cNvPr>
              <p:cNvCxnSpPr>
                <a:cxnSpLocks/>
              </p:cNvCxnSpPr>
              <p:nvPr/>
            </p:nvCxnSpPr>
            <p:spPr>
              <a:xfrm rot="10800000" flipV="1">
                <a:off x="5860252" y="2488981"/>
                <a:ext cx="922547" cy="2618008"/>
              </a:xfrm>
              <a:prstGeom prst="bent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4CF22BA3-35E3-4ED8-8C67-BB191AA3406A}"/>
                  </a:ext>
                </a:extLst>
              </p:cNvPr>
              <p:cNvCxnSpPr/>
              <p:nvPr/>
            </p:nvCxnSpPr>
            <p:spPr>
              <a:xfrm>
                <a:off x="5870475" y="5311320"/>
                <a:ext cx="922547" cy="307220"/>
              </a:xfrm>
              <a:prstGeom prst="bent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48000" y="1744398"/>
            <a:ext cx="11303000" cy="48628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know what direct variation is.</a:t>
            </a:r>
          </a:p>
          <a:p>
            <a:pPr marL="342900" lvl="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be able to represent direct variation in a variety of ways.</a:t>
            </a:r>
          </a:p>
          <a:p>
            <a:pPr>
              <a:lnSpc>
                <a:spcPct val="150000"/>
              </a:lnSpc>
              <a:spcBef>
                <a:spcPts val="1200"/>
              </a:spcBef>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explain what direct variation is.</a:t>
            </a:r>
          </a:p>
          <a:p>
            <a:pPr marL="342900" lvl="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give an example of direct variation.</a:t>
            </a:r>
          </a:p>
          <a:p>
            <a:pPr marL="342900" lvl="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represent direct variation as an equation and a graph.</a:t>
            </a:r>
          </a:p>
          <a:p>
            <a:pPr marL="342900" lvl="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write an equation from a worded problem and solve. </a:t>
            </a:r>
          </a:p>
          <a:p>
            <a:pPr>
              <a:buNone/>
            </a:pP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Direct variation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Spreadsheet</a:t>
            </a:r>
          </a:p>
        </p:txBody>
      </p:sp>
      <p:sp>
        <p:nvSpPr>
          <p:cNvPr id="2" name="TextBox 1">
            <a:extLst>
              <a:ext uri="{FF2B5EF4-FFF2-40B4-BE49-F238E27FC236}">
                <a16:creationId xmlns:a16="http://schemas.microsoft.com/office/drawing/2014/main" id="{E52487D4-94F9-4E6D-0F81-627572889ED4}"/>
              </a:ext>
            </a:extLst>
          </p:cNvPr>
          <p:cNvSpPr txBox="1"/>
          <p:nvPr/>
        </p:nvSpPr>
        <p:spPr>
          <a:xfrm>
            <a:off x="360000" y="1439536"/>
            <a:ext cx="5360271" cy="382674"/>
          </a:xfrm>
          <a:prstGeom prst="rect">
            <a:avLst/>
          </a:prstGeom>
          <a:noFill/>
        </p:spPr>
        <p:txBody>
          <a:bodyPr wrap="square" lIns="0" tIns="0" rIns="0" bIns="0" rtlCol="0">
            <a:noAutofit/>
          </a:bodyPr>
          <a:lstStyle/>
          <a:p>
            <a:pPr algn="l"/>
            <a:r>
              <a:rPr lang="en-US" sz="1000" b="1" dirty="0"/>
              <a:t>Question 1: </a:t>
            </a:r>
            <a:r>
              <a:rPr lang="en-US" sz="1000" dirty="0"/>
              <a:t>A retail worker earns $23.50 per hour. They work 4 shifts in a week with each shift being 5 hours long. Use the table of values to show their earnings for the week.</a:t>
            </a:r>
          </a:p>
        </p:txBody>
      </p:sp>
      <p:grpSp>
        <p:nvGrpSpPr>
          <p:cNvPr id="22" name="Group 21">
            <a:extLst>
              <a:ext uri="{FF2B5EF4-FFF2-40B4-BE49-F238E27FC236}">
                <a16:creationId xmlns:a16="http://schemas.microsoft.com/office/drawing/2014/main" id="{45AE8C80-B51A-56E5-DAB3-D3473EDDD40B}"/>
              </a:ext>
              <a:ext uri="{C183D7F6-B498-43B3-948B-1728B52AA6E4}">
                <adec:decorative xmlns:adec="http://schemas.microsoft.com/office/drawing/2017/decorative" val="1"/>
              </a:ext>
            </a:extLst>
          </p:cNvPr>
          <p:cNvGrpSpPr/>
          <p:nvPr/>
        </p:nvGrpSpPr>
        <p:grpSpPr>
          <a:xfrm>
            <a:off x="360000" y="1815060"/>
            <a:ext cx="3995456" cy="541226"/>
            <a:chOff x="360000" y="2027817"/>
            <a:chExt cx="4332316" cy="586857"/>
          </a:xfrm>
        </p:grpSpPr>
        <p:sp>
          <p:nvSpPr>
            <p:cNvPr id="6" name="TextBox 5">
              <a:extLst>
                <a:ext uri="{FF2B5EF4-FFF2-40B4-BE49-F238E27FC236}">
                  <a16:creationId xmlns:a16="http://schemas.microsoft.com/office/drawing/2014/main" id="{925DA3A7-E087-82FE-FE2B-F0ADFC563421}"/>
                </a:ext>
              </a:extLst>
            </p:cNvPr>
            <p:cNvSpPr txBox="1"/>
            <p:nvPr/>
          </p:nvSpPr>
          <p:spPr>
            <a:xfrm>
              <a:off x="360000" y="2027817"/>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Hourly pay</a:t>
              </a:r>
            </a:p>
          </p:txBody>
        </p:sp>
        <p:sp>
          <p:nvSpPr>
            <p:cNvPr id="8" name="TextBox 7">
              <a:extLst>
                <a:ext uri="{FF2B5EF4-FFF2-40B4-BE49-F238E27FC236}">
                  <a16:creationId xmlns:a16="http://schemas.microsoft.com/office/drawing/2014/main" id="{DC4B3CB3-95DB-8D71-C40C-CA34FD09B2A9}"/>
                </a:ext>
              </a:extLst>
            </p:cNvPr>
            <p:cNvSpPr txBox="1"/>
            <p:nvPr/>
          </p:nvSpPr>
          <p:spPr>
            <a:xfrm>
              <a:off x="360000" y="2223436"/>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Hours</a:t>
              </a:r>
            </a:p>
          </p:txBody>
        </p:sp>
        <p:sp>
          <p:nvSpPr>
            <p:cNvPr id="10" name="TextBox 9">
              <a:extLst>
                <a:ext uri="{FF2B5EF4-FFF2-40B4-BE49-F238E27FC236}">
                  <a16:creationId xmlns:a16="http://schemas.microsoft.com/office/drawing/2014/main" id="{0CB50847-2767-3809-2FB4-76470E75280C}"/>
                </a:ext>
              </a:extLst>
            </p:cNvPr>
            <p:cNvSpPr txBox="1"/>
            <p:nvPr/>
          </p:nvSpPr>
          <p:spPr>
            <a:xfrm>
              <a:off x="360000" y="2419055"/>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Pay</a:t>
              </a:r>
            </a:p>
          </p:txBody>
        </p:sp>
        <p:sp>
          <p:nvSpPr>
            <p:cNvPr id="11" name="TextBox 10">
              <a:extLst>
                <a:ext uri="{FF2B5EF4-FFF2-40B4-BE49-F238E27FC236}">
                  <a16:creationId xmlns:a16="http://schemas.microsoft.com/office/drawing/2014/main" id="{809BFD2F-6B77-A83D-6476-7D66A0507CE1}"/>
                </a:ext>
              </a:extLst>
            </p:cNvPr>
            <p:cNvSpPr txBox="1"/>
            <p:nvPr/>
          </p:nvSpPr>
          <p:spPr>
            <a:xfrm>
              <a:off x="12599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0</a:t>
              </a:r>
            </a:p>
          </p:txBody>
        </p:sp>
        <p:sp>
          <p:nvSpPr>
            <p:cNvPr id="12" name="TextBox 11">
              <a:extLst>
                <a:ext uri="{FF2B5EF4-FFF2-40B4-BE49-F238E27FC236}">
                  <a16:creationId xmlns:a16="http://schemas.microsoft.com/office/drawing/2014/main" id="{8C26EA60-0A4B-A37C-99B1-5A9647908DF1}"/>
                </a:ext>
              </a:extLst>
            </p:cNvPr>
            <p:cNvSpPr txBox="1"/>
            <p:nvPr/>
          </p:nvSpPr>
          <p:spPr>
            <a:xfrm>
              <a:off x="12599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$0.00</a:t>
              </a:r>
            </a:p>
          </p:txBody>
        </p:sp>
        <p:sp>
          <p:nvSpPr>
            <p:cNvPr id="14" name="TextBox 13">
              <a:extLst>
                <a:ext uri="{FF2B5EF4-FFF2-40B4-BE49-F238E27FC236}">
                  <a16:creationId xmlns:a16="http://schemas.microsoft.com/office/drawing/2014/main" id="{B02BE8AF-6752-4C85-848C-DEA674AB9ACE}"/>
                </a:ext>
              </a:extLst>
            </p:cNvPr>
            <p:cNvSpPr txBox="1"/>
            <p:nvPr/>
          </p:nvSpPr>
          <p:spPr>
            <a:xfrm>
              <a:off x="194816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5</a:t>
              </a:r>
            </a:p>
          </p:txBody>
        </p:sp>
        <p:sp>
          <p:nvSpPr>
            <p:cNvPr id="15" name="TextBox 14">
              <a:extLst>
                <a:ext uri="{FF2B5EF4-FFF2-40B4-BE49-F238E27FC236}">
                  <a16:creationId xmlns:a16="http://schemas.microsoft.com/office/drawing/2014/main" id="{BFB21125-EB0E-75DF-1C39-53FFB7295A24}"/>
                </a:ext>
              </a:extLst>
            </p:cNvPr>
            <p:cNvSpPr txBox="1"/>
            <p:nvPr/>
          </p:nvSpPr>
          <p:spPr>
            <a:xfrm>
              <a:off x="1948168"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$117.50</a:t>
              </a:r>
            </a:p>
          </p:txBody>
        </p:sp>
        <p:sp>
          <p:nvSpPr>
            <p:cNvPr id="16" name="TextBox 15">
              <a:extLst>
                <a:ext uri="{FF2B5EF4-FFF2-40B4-BE49-F238E27FC236}">
                  <a16:creationId xmlns:a16="http://schemas.microsoft.com/office/drawing/2014/main" id="{1211D64D-3D56-F122-D803-F022C1C86F49}"/>
                </a:ext>
              </a:extLst>
            </p:cNvPr>
            <p:cNvSpPr txBox="1"/>
            <p:nvPr/>
          </p:nvSpPr>
          <p:spPr>
            <a:xfrm>
              <a:off x="26315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10</a:t>
              </a:r>
            </a:p>
          </p:txBody>
        </p:sp>
        <p:sp>
          <p:nvSpPr>
            <p:cNvPr id="17" name="TextBox 16">
              <a:extLst>
                <a:ext uri="{FF2B5EF4-FFF2-40B4-BE49-F238E27FC236}">
                  <a16:creationId xmlns:a16="http://schemas.microsoft.com/office/drawing/2014/main" id="{D926A1D4-E257-6F14-D97F-484559B92EB9}"/>
                </a:ext>
              </a:extLst>
            </p:cNvPr>
            <p:cNvSpPr txBox="1"/>
            <p:nvPr/>
          </p:nvSpPr>
          <p:spPr>
            <a:xfrm>
              <a:off x="26315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$235.00</a:t>
              </a:r>
            </a:p>
          </p:txBody>
        </p:sp>
        <p:sp>
          <p:nvSpPr>
            <p:cNvPr id="18" name="TextBox 17">
              <a:extLst>
                <a:ext uri="{FF2B5EF4-FFF2-40B4-BE49-F238E27FC236}">
                  <a16:creationId xmlns:a16="http://schemas.microsoft.com/office/drawing/2014/main" id="{A869EDFF-36A9-1F14-69A7-04F2C5A850C7}"/>
                </a:ext>
              </a:extLst>
            </p:cNvPr>
            <p:cNvSpPr txBox="1"/>
            <p:nvPr/>
          </p:nvSpPr>
          <p:spPr>
            <a:xfrm>
              <a:off x="331976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15</a:t>
              </a:r>
            </a:p>
          </p:txBody>
        </p:sp>
        <p:sp>
          <p:nvSpPr>
            <p:cNvPr id="19" name="TextBox 18">
              <a:extLst>
                <a:ext uri="{FF2B5EF4-FFF2-40B4-BE49-F238E27FC236}">
                  <a16:creationId xmlns:a16="http://schemas.microsoft.com/office/drawing/2014/main" id="{FB23783A-48EE-1367-BC01-8FDB66737F67}"/>
                </a:ext>
              </a:extLst>
            </p:cNvPr>
            <p:cNvSpPr txBox="1"/>
            <p:nvPr/>
          </p:nvSpPr>
          <p:spPr>
            <a:xfrm>
              <a:off x="3319768"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$352.50</a:t>
              </a:r>
            </a:p>
          </p:txBody>
        </p:sp>
        <p:sp>
          <p:nvSpPr>
            <p:cNvPr id="20" name="TextBox 19">
              <a:extLst>
                <a:ext uri="{FF2B5EF4-FFF2-40B4-BE49-F238E27FC236}">
                  <a16:creationId xmlns:a16="http://schemas.microsoft.com/office/drawing/2014/main" id="{D88A2194-7A26-02B9-DF5D-8E976EA847BE}"/>
                </a:ext>
              </a:extLst>
            </p:cNvPr>
            <p:cNvSpPr txBox="1"/>
            <p:nvPr/>
          </p:nvSpPr>
          <p:spPr>
            <a:xfrm>
              <a:off x="40031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20</a:t>
              </a:r>
            </a:p>
          </p:txBody>
        </p:sp>
        <p:sp>
          <p:nvSpPr>
            <p:cNvPr id="21" name="TextBox 20">
              <a:extLst>
                <a:ext uri="{FF2B5EF4-FFF2-40B4-BE49-F238E27FC236}">
                  <a16:creationId xmlns:a16="http://schemas.microsoft.com/office/drawing/2014/main" id="{8D5382D0-A153-6891-EC08-8EC61866A193}"/>
                </a:ext>
              </a:extLst>
            </p:cNvPr>
            <p:cNvSpPr txBox="1"/>
            <p:nvPr/>
          </p:nvSpPr>
          <p:spPr>
            <a:xfrm>
              <a:off x="40031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$470.00</a:t>
              </a:r>
            </a:p>
          </p:txBody>
        </p:sp>
      </p:grpSp>
      <p:sp>
        <p:nvSpPr>
          <p:cNvPr id="23" name="TextBox 22">
            <a:extLst>
              <a:ext uri="{FF2B5EF4-FFF2-40B4-BE49-F238E27FC236}">
                <a16:creationId xmlns:a16="http://schemas.microsoft.com/office/drawing/2014/main" id="{F2413633-4B24-FE09-3CA4-9A6EE88554FB}"/>
              </a:ext>
            </a:extLst>
          </p:cNvPr>
          <p:cNvSpPr txBox="1"/>
          <p:nvPr/>
        </p:nvSpPr>
        <p:spPr>
          <a:xfrm>
            <a:off x="360000" y="2496377"/>
            <a:ext cx="5360271" cy="382674"/>
          </a:xfrm>
          <a:prstGeom prst="rect">
            <a:avLst/>
          </a:prstGeom>
          <a:noFill/>
        </p:spPr>
        <p:txBody>
          <a:bodyPr wrap="square" lIns="0" tIns="0" rIns="0" bIns="0" rtlCol="0">
            <a:noAutofit/>
          </a:bodyPr>
          <a:lstStyle/>
          <a:p>
            <a:pPr algn="l"/>
            <a:r>
              <a:rPr lang="en-US" sz="1000" b="1" dirty="0"/>
              <a:t>Question 2: </a:t>
            </a:r>
            <a:r>
              <a:rPr lang="en-US" sz="1000" dirty="0"/>
              <a:t>An 18 year old barista earns $19.45 per hour. Use the table of values to show their earnings over a week where they work 4 hours each day for 5 days per week.</a:t>
            </a:r>
          </a:p>
        </p:txBody>
      </p:sp>
      <p:grpSp>
        <p:nvGrpSpPr>
          <p:cNvPr id="24" name="Group 23">
            <a:extLst>
              <a:ext uri="{FF2B5EF4-FFF2-40B4-BE49-F238E27FC236}">
                <a16:creationId xmlns:a16="http://schemas.microsoft.com/office/drawing/2014/main" id="{35FB390F-A95E-FBDF-65A7-3C5E94753464}"/>
              </a:ext>
              <a:ext uri="{C183D7F6-B498-43B3-948B-1728B52AA6E4}">
                <adec:decorative xmlns:adec="http://schemas.microsoft.com/office/drawing/2017/decorative" val="1"/>
              </a:ext>
            </a:extLst>
          </p:cNvPr>
          <p:cNvGrpSpPr/>
          <p:nvPr/>
        </p:nvGrpSpPr>
        <p:grpSpPr>
          <a:xfrm>
            <a:off x="360000" y="2871901"/>
            <a:ext cx="4627932" cy="541226"/>
            <a:chOff x="360000" y="2027817"/>
            <a:chExt cx="5018116" cy="586857"/>
          </a:xfrm>
        </p:grpSpPr>
        <p:sp>
          <p:nvSpPr>
            <p:cNvPr id="25" name="TextBox 24">
              <a:extLst>
                <a:ext uri="{FF2B5EF4-FFF2-40B4-BE49-F238E27FC236}">
                  <a16:creationId xmlns:a16="http://schemas.microsoft.com/office/drawing/2014/main" id="{1AA611C7-F5DE-17A2-9007-CDCA83DDF9BD}"/>
                </a:ext>
              </a:extLst>
            </p:cNvPr>
            <p:cNvSpPr txBox="1"/>
            <p:nvPr/>
          </p:nvSpPr>
          <p:spPr>
            <a:xfrm>
              <a:off x="360000" y="2027817"/>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Hourly pay</a:t>
              </a:r>
            </a:p>
          </p:txBody>
        </p:sp>
        <p:sp>
          <p:nvSpPr>
            <p:cNvPr id="26" name="TextBox 25">
              <a:extLst>
                <a:ext uri="{FF2B5EF4-FFF2-40B4-BE49-F238E27FC236}">
                  <a16:creationId xmlns:a16="http://schemas.microsoft.com/office/drawing/2014/main" id="{4C7AD487-B98F-2198-17DF-ADAB7531376F}"/>
                </a:ext>
              </a:extLst>
            </p:cNvPr>
            <p:cNvSpPr txBox="1"/>
            <p:nvPr/>
          </p:nvSpPr>
          <p:spPr>
            <a:xfrm>
              <a:off x="360000" y="2223436"/>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Hours</a:t>
              </a:r>
            </a:p>
          </p:txBody>
        </p:sp>
        <p:sp>
          <p:nvSpPr>
            <p:cNvPr id="27" name="TextBox 26">
              <a:extLst>
                <a:ext uri="{FF2B5EF4-FFF2-40B4-BE49-F238E27FC236}">
                  <a16:creationId xmlns:a16="http://schemas.microsoft.com/office/drawing/2014/main" id="{A5893AED-BCA1-FD8C-7129-9F60823D3671}"/>
                </a:ext>
              </a:extLst>
            </p:cNvPr>
            <p:cNvSpPr txBox="1"/>
            <p:nvPr/>
          </p:nvSpPr>
          <p:spPr>
            <a:xfrm>
              <a:off x="360000" y="2419055"/>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Pay</a:t>
              </a:r>
            </a:p>
          </p:txBody>
        </p:sp>
        <p:sp>
          <p:nvSpPr>
            <p:cNvPr id="28" name="TextBox 27">
              <a:extLst>
                <a:ext uri="{FF2B5EF4-FFF2-40B4-BE49-F238E27FC236}">
                  <a16:creationId xmlns:a16="http://schemas.microsoft.com/office/drawing/2014/main" id="{C0D5812B-B820-D1F7-0D99-2FD9F5518943}"/>
                </a:ext>
              </a:extLst>
            </p:cNvPr>
            <p:cNvSpPr txBox="1"/>
            <p:nvPr/>
          </p:nvSpPr>
          <p:spPr>
            <a:xfrm>
              <a:off x="12599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0</a:t>
              </a:r>
            </a:p>
          </p:txBody>
        </p:sp>
        <p:sp>
          <p:nvSpPr>
            <p:cNvPr id="29" name="TextBox 28">
              <a:extLst>
                <a:ext uri="{FF2B5EF4-FFF2-40B4-BE49-F238E27FC236}">
                  <a16:creationId xmlns:a16="http://schemas.microsoft.com/office/drawing/2014/main" id="{3A17F5BB-F847-A184-6A1B-56D273964C49}"/>
                </a:ext>
              </a:extLst>
            </p:cNvPr>
            <p:cNvSpPr txBox="1"/>
            <p:nvPr/>
          </p:nvSpPr>
          <p:spPr>
            <a:xfrm>
              <a:off x="12599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$0.00</a:t>
              </a:r>
            </a:p>
          </p:txBody>
        </p:sp>
        <p:sp>
          <p:nvSpPr>
            <p:cNvPr id="30" name="TextBox 29">
              <a:extLst>
                <a:ext uri="{FF2B5EF4-FFF2-40B4-BE49-F238E27FC236}">
                  <a16:creationId xmlns:a16="http://schemas.microsoft.com/office/drawing/2014/main" id="{87731AFD-FE3C-9D1A-A66B-0A36A4FC610D}"/>
                </a:ext>
              </a:extLst>
            </p:cNvPr>
            <p:cNvSpPr txBox="1"/>
            <p:nvPr/>
          </p:nvSpPr>
          <p:spPr>
            <a:xfrm>
              <a:off x="194816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4</a:t>
              </a:r>
            </a:p>
          </p:txBody>
        </p:sp>
        <p:sp>
          <p:nvSpPr>
            <p:cNvPr id="31" name="TextBox 30">
              <a:extLst>
                <a:ext uri="{FF2B5EF4-FFF2-40B4-BE49-F238E27FC236}">
                  <a16:creationId xmlns:a16="http://schemas.microsoft.com/office/drawing/2014/main" id="{3120D3FE-71D2-1BB1-6348-D75A8D02F14A}"/>
                </a:ext>
              </a:extLst>
            </p:cNvPr>
            <p:cNvSpPr txBox="1"/>
            <p:nvPr/>
          </p:nvSpPr>
          <p:spPr>
            <a:xfrm>
              <a:off x="1948168"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$77.80</a:t>
              </a:r>
            </a:p>
          </p:txBody>
        </p:sp>
        <p:sp>
          <p:nvSpPr>
            <p:cNvPr id="32" name="TextBox 31">
              <a:extLst>
                <a:ext uri="{FF2B5EF4-FFF2-40B4-BE49-F238E27FC236}">
                  <a16:creationId xmlns:a16="http://schemas.microsoft.com/office/drawing/2014/main" id="{1DD405A1-6390-4A23-373C-0666E9FCC851}"/>
                </a:ext>
              </a:extLst>
            </p:cNvPr>
            <p:cNvSpPr txBox="1"/>
            <p:nvPr/>
          </p:nvSpPr>
          <p:spPr>
            <a:xfrm>
              <a:off x="26315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8</a:t>
              </a:r>
            </a:p>
          </p:txBody>
        </p:sp>
        <p:sp>
          <p:nvSpPr>
            <p:cNvPr id="33" name="TextBox 32">
              <a:extLst>
                <a:ext uri="{FF2B5EF4-FFF2-40B4-BE49-F238E27FC236}">
                  <a16:creationId xmlns:a16="http://schemas.microsoft.com/office/drawing/2014/main" id="{E0B891CF-FEC3-8F19-3804-21245433CC97}"/>
                </a:ext>
              </a:extLst>
            </p:cNvPr>
            <p:cNvSpPr txBox="1"/>
            <p:nvPr/>
          </p:nvSpPr>
          <p:spPr>
            <a:xfrm>
              <a:off x="26315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$155.60</a:t>
              </a:r>
            </a:p>
          </p:txBody>
        </p:sp>
        <p:sp>
          <p:nvSpPr>
            <p:cNvPr id="34" name="TextBox 33">
              <a:extLst>
                <a:ext uri="{FF2B5EF4-FFF2-40B4-BE49-F238E27FC236}">
                  <a16:creationId xmlns:a16="http://schemas.microsoft.com/office/drawing/2014/main" id="{29170888-30B7-A8B4-5130-255D568317D6}"/>
                </a:ext>
              </a:extLst>
            </p:cNvPr>
            <p:cNvSpPr txBox="1"/>
            <p:nvPr/>
          </p:nvSpPr>
          <p:spPr>
            <a:xfrm>
              <a:off x="331976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12</a:t>
              </a:r>
            </a:p>
          </p:txBody>
        </p:sp>
        <p:sp>
          <p:nvSpPr>
            <p:cNvPr id="35" name="TextBox 34">
              <a:extLst>
                <a:ext uri="{FF2B5EF4-FFF2-40B4-BE49-F238E27FC236}">
                  <a16:creationId xmlns:a16="http://schemas.microsoft.com/office/drawing/2014/main" id="{CCFD1E6E-0FEA-0437-199D-C7F042507472}"/>
                </a:ext>
              </a:extLst>
            </p:cNvPr>
            <p:cNvSpPr txBox="1"/>
            <p:nvPr/>
          </p:nvSpPr>
          <p:spPr>
            <a:xfrm>
              <a:off x="3319768"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$233.40</a:t>
              </a:r>
            </a:p>
          </p:txBody>
        </p:sp>
        <p:sp>
          <p:nvSpPr>
            <p:cNvPr id="36" name="TextBox 35">
              <a:extLst>
                <a:ext uri="{FF2B5EF4-FFF2-40B4-BE49-F238E27FC236}">
                  <a16:creationId xmlns:a16="http://schemas.microsoft.com/office/drawing/2014/main" id="{AB67A1D9-83AA-CCDA-B318-BD55043D0F91}"/>
                </a:ext>
              </a:extLst>
            </p:cNvPr>
            <p:cNvSpPr txBox="1"/>
            <p:nvPr/>
          </p:nvSpPr>
          <p:spPr>
            <a:xfrm>
              <a:off x="40031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16</a:t>
              </a:r>
            </a:p>
          </p:txBody>
        </p:sp>
        <p:sp>
          <p:nvSpPr>
            <p:cNvPr id="37" name="TextBox 36">
              <a:extLst>
                <a:ext uri="{FF2B5EF4-FFF2-40B4-BE49-F238E27FC236}">
                  <a16:creationId xmlns:a16="http://schemas.microsoft.com/office/drawing/2014/main" id="{D11F4BAD-BC12-C0A5-6ABC-D0CA37DC8AEC}"/>
                </a:ext>
              </a:extLst>
            </p:cNvPr>
            <p:cNvSpPr txBox="1"/>
            <p:nvPr/>
          </p:nvSpPr>
          <p:spPr>
            <a:xfrm>
              <a:off x="40031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$311.20</a:t>
              </a:r>
            </a:p>
          </p:txBody>
        </p:sp>
        <p:sp>
          <p:nvSpPr>
            <p:cNvPr id="38" name="TextBox 37">
              <a:extLst>
                <a:ext uri="{FF2B5EF4-FFF2-40B4-BE49-F238E27FC236}">
                  <a16:creationId xmlns:a16="http://schemas.microsoft.com/office/drawing/2014/main" id="{59FD144D-11BF-2618-3BA4-1BCAF64394B3}"/>
                </a:ext>
              </a:extLst>
            </p:cNvPr>
            <p:cNvSpPr txBox="1"/>
            <p:nvPr/>
          </p:nvSpPr>
          <p:spPr>
            <a:xfrm>
              <a:off x="46889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20</a:t>
              </a:r>
            </a:p>
          </p:txBody>
        </p:sp>
        <p:sp>
          <p:nvSpPr>
            <p:cNvPr id="39" name="TextBox 38">
              <a:extLst>
                <a:ext uri="{FF2B5EF4-FFF2-40B4-BE49-F238E27FC236}">
                  <a16:creationId xmlns:a16="http://schemas.microsoft.com/office/drawing/2014/main" id="{E5BB8CC8-4B92-E42A-1680-519FFA528504}"/>
                </a:ext>
              </a:extLst>
            </p:cNvPr>
            <p:cNvSpPr txBox="1"/>
            <p:nvPr/>
          </p:nvSpPr>
          <p:spPr>
            <a:xfrm>
              <a:off x="46889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$389.00</a:t>
              </a:r>
            </a:p>
          </p:txBody>
        </p:sp>
      </p:grpSp>
      <p:sp>
        <p:nvSpPr>
          <p:cNvPr id="40" name="TextBox 39">
            <a:extLst>
              <a:ext uri="{FF2B5EF4-FFF2-40B4-BE49-F238E27FC236}">
                <a16:creationId xmlns:a16="http://schemas.microsoft.com/office/drawing/2014/main" id="{BD72419C-9EAC-4196-235E-56CA1B3F1C59}"/>
              </a:ext>
            </a:extLst>
          </p:cNvPr>
          <p:cNvSpPr txBox="1"/>
          <p:nvPr/>
        </p:nvSpPr>
        <p:spPr>
          <a:xfrm>
            <a:off x="360000" y="3553218"/>
            <a:ext cx="5360271" cy="382674"/>
          </a:xfrm>
          <a:prstGeom prst="rect">
            <a:avLst/>
          </a:prstGeom>
          <a:noFill/>
        </p:spPr>
        <p:txBody>
          <a:bodyPr wrap="square" lIns="0" tIns="0" rIns="0" bIns="0" rtlCol="0">
            <a:noAutofit/>
          </a:bodyPr>
          <a:lstStyle/>
          <a:p>
            <a:pPr algn="l"/>
            <a:r>
              <a:rPr lang="en-US" sz="1000" b="1" dirty="0"/>
              <a:t>Question 3: </a:t>
            </a:r>
            <a:r>
              <a:rPr lang="en-US" sz="1000" dirty="0"/>
              <a:t>The same barista turns 19 and is now paid $24.31 per hour. Use the table of values to show their new earnings over a week if they work the same hours as before.</a:t>
            </a:r>
          </a:p>
        </p:txBody>
      </p:sp>
      <p:grpSp>
        <p:nvGrpSpPr>
          <p:cNvPr id="41" name="Group 40">
            <a:extLst>
              <a:ext uri="{FF2B5EF4-FFF2-40B4-BE49-F238E27FC236}">
                <a16:creationId xmlns:a16="http://schemas.microsoft.com/office/drawing/2014/main" id="{51C47A41-EC7B-3459-F567-FE8C315B45A1}"/>
              </a:ext>
              <a:ext uri="{C183D7F6-B498-43B3-948B-1728B52AA6E4}">
                <adec:decorative xmlns:adec="http://schemas.microsoft.com/office/drawing/2017/decorative" val="1"/>
              </a:ext>
            </a:extLst>
          </p:cNvPr>
          <p:cNvGrpSpPr/>
          <p:nvPr/>
        </p:nvGrpSpPr>
        <p:grpSpPr>
          <a:xfrm>
            <a:off x="360000" y="3928742"/>
            <a:ext cx="4627932" cy="541226"/>
            <a:chOff x="360000" y="2027817"/>
            <a:chExt cx="5018116" cy="586857"/>
          </a:xfrm>
        </p:grpSpPr>
        <p:sp>
          <p:nvSpPr>
            <p:cNvPr id="42" name="TextBox 41">
              <a:extLst>
                <a:ext uri="{FF2B5EF4-FFF2-40B4-BE49-F238E27FC236}">
                  <a16:creationId xmlns:a16="http://schemas.microsoft.com/office/drawing/2014/main" id="{91FE11DD-20D4-37F8-24A8-C078BC48CABB}"/>
                </a:ext>
              </a:extLst>
            </p:cNvPr>
            <p:cNvSpPr txBox="1"/>
            <p:nvPr/>
          </p:nvSpPr>
          <p:spPr>
            <a:xfrm>
              <a:off x="360000" y="2027817"/>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Hourly pay</a:t>
              </a:r>
            </a:p>
          </p:txBody>
        </p:sp>
        <p:sp>
          <p:nvSpPr>
            <p:cNvPr id="43" name="TextBox 42">
              <a:extLst>
                <a:ext uri="{FF2B5EF4-FFF2-40B4-BE49-F238E27FC236}">
                  <a16:creationId xmlns:a16="http://schemas.microsoft.com/office/drawing/2014/main" id="{86CC2623-E4F4-1CCD-3DC2-58F516A891BB}"/>
                </a:ext>
              </a:extLst>
            </p:cNvPr>
            <p:cNvSpPr txBox="1"/>
            <p:nvPr/>
          </p:nvSpPr>
          <p:spPr>
            <a:xfrm>
              <a:off x="360000" y="2223436"/>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Hours</a:t>
              </a:r>
            </a:p>
          </p:txBody>
        </p:sp>
        <p:sp>
          <p:nvSpPr>
            <p:cNvPr id="44" name="TextBox 43">
              <a:extLst>
                <a:ext uri="{FF2B5EF4-FFF2-40B4-BE49-F238E27FC236}">
                  <a16:creationId xmlns:a16="http://schemas.microsoft.com/office/drawing/2014/main" id="{600C7932-C9DC-E102-EE53-68FC0A2BFCAE}"/>
                </a:ext>
              </a:extLst>
            </p:cNvPr>
            <p:cNvSpPr txBox="1"/>
            <p:nvPr/>
          </p:nvSpPr>
          <p:spPr>
            <a:xfrm>
              <a:off x="360000" y="2419055"/>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Pay</a:t>
              </a:r>
            </a:p>
          </p:txBody>
        </p:sp>
        <p:sp>
          <p:nvSpPr>
            <p:cNvPr id="45" name="TextBox 44">
              <a:extLst>
                <a:ext uri="{FF2B5EF4-FFF2-40B4-BE49-F238E27FC236}">
                  <a16:creationId xmlns:a16="http://schemas.microsoft.com/office/drawing/2014/main" id="{C78A053E-A2D7-08CF-1D9B-0AB4A17983B6}"/>
                </a:ext>
              </a:extLst>
            </p:cNvPr>
            <p:cNvSpPr txBox="1"/>
            <p:nvPr/>
          </p:nvSpPr>
          <p:spPr>
            <a:xfrm>
              <a:off x="12599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0</a:t>
              </a:r>
            </a:p>
          </p:txBody>
        </p:sp>
        <p:sp>
          <p:nvSpPr>
            <p:cNvPr id="46" name="TextBox 45">
              <a:extLst>
                <a:ext uri="{FF2B5EF4-FFF2-40B4-BE49-F238E27FC236}">
                  <a16:creationId xmlns:a16="http://schemas.microsoft.com/office/drawing/2014/main" id="{4665AA7A-4712-2069-AF33-3AA003CC8FD5}"/>
                </a:ext>
              </a:extLst>
            </p:cNvPr>
            <p:cNvSpPr txBox="1"/>
            <p:nvPr/>
          </p:nvSpPr>
          <p:spPr>
            <a:xfrm>
              <a:off x="12599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$0.00</a:t>
              </a:r>
            </a:p>
          </p:txBody>
        </p:sp>
        <p:sp>
          <p:nvSpPr>
            <p:cNvPr id="47" name="TextBox 46">
              <a:extLst>
                <a:ext uri="{FF2B5EF4-FFF2-40B4-BE49-F238E27FC236}">
                  <a16:creationId xmlns:a16="http://schemas.microsoft.com/office/drawing/2014/main" id="{E8736546-1D3F-C8D5-715C-A8D76D4538D5}"/>
                </a:ext>
              </a:extLst>
            </p:cNvPr>
            <p:cNvSpPr txBox="1"/>
            <p:nvPr/>
          </p:nvSpPr>
          <p:spPr>
            <a:xfrm>
              <a:off x="194816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4</a:t>
              </a:r>
            </a:p>
          </p:txBody>
        </p:sp>
        <p:sp>
          <p:nvSpPr>
            <p:cNvPr id="48" name="TextBox 47">
              <a:extLst>
                <a:ext uri="{FF2B5EF4-FFF2-40B4-BE49-F238E27FC236}">
                  <a16:creationId xmlns:a16="http://schemas.microsoft.com/office/drawing/2014/main" id="{97F81524-07C7-41CC-38FB-EB38F6E81693}"/>
                </a:ext>
              </a:extLst>
            </p:cNvPr>
            <p:cNvSpPr txBox="1"/>
            <p:nvPr/>
          </p:nvSpPr>
          <p:spPr>
            <a:xfrm>
              <a:off x="1948168"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$97.24</a:t>
              </a:r>
            </a:p>
          </p:txBody>
        </p:sp>
        <p:sp>
          <p:nvSpPr>
            <p:cNvPr id="49" name="TextBox 48">
              <a:extLst>
                <a:ext uri="{FF2B5EF4-FFF2-40B4-BE49-F238E27FC236}">
                  <a16:creationId xmlns:a16="http://schemas.microsoft.com/office/drawing/2014/main" id="{C5D7C147-FFEF-C5EC-B758-6EA7313082AB}"/>
                </a:ext>
              </a:extLst>
            </p:cNvPr>
            <p:cNvSpPr txBox="1"/>
            <p:nvPr/>
          </p:nvSpPr>
          <p:spPr>
            <a:xfrm>
              <a:off x="26315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8</a:t>
              </a:r>
            </a:p>
          </p:txBody>
        </p:sp>
        <p:sp>
          <p:nvSpPr>
            <p:cNvPr id="50" name="TextBox 49">
              <a:extLst>
                <a:ext uri="{FF2B5EF4-FFF2-40B4-BE49-F238E27FC236}">
                  <a16:creationId xmlns:a16="http://schemas.microsoft.com/office/drawing/2014/main" id="{32B78AA9-A4A5-C583-51DC-35926242A874}"/>
                </a:ext>
              </a:extLst>
            </p:cNvPr>
            <p:cNvSpPr txBox="1"/>
            <p:nvPr/>
          </p:nvSpPr>
          <p:spPr>
            <a:xfrm>
              <a:off x="26315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$194.48</a:t>
              </a:r>
            </a:p>
          </p:txBody>
        </p:sp>
        <p:sp>
          <p:nvSpPr>
            <p:cNvPr id="51" name="TextBox 50">
              <a:extLst>
                <a:ext uri="{FF2B5EF4-FFF2-40B4-BE49-F238E27FC236}">
                  <a16:creationId xmlns:a16="http://schemas.microsoft.com/office/drawing/2014/main" id="{5033073C-E649-FA6D-606D-469B4EB40C9E}"/>
                </a:ext>
              </a:extLst>
            </p:cNvPr>
            <p:cNvSpPr txBox="1"/>
            <p:nvPr/>
          </p:nvSpPr>
          <p:spPr>
            <a:xfrm>
              <a:off x="331976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12</a:t>
              </a:r>
            </a:p>
          </p:txBody>
        </p:sp>
        <p:sp>
          <p:nvSpPr>
            <p:cNvPr id="52" name="TextBox 51">
              <a:extLst>
                <a:ext uri="{FF2B5EF4-FFF2-40B4-BE49-F238E27FC236}">
                  <a16:creationId xmlns:a16="http://schemas.microsoft.com/office/drawing/2014/main" id="{4115038B-E74E-62E1-8EE6-33C716307BFD}"/>
                </a:ext>
              </a:extLst>
            </p:cNvPr>
            <p:cNvSpPr txBox="1"/>
            <p:nvPr/>
          </p:nvSpPr>
          <p:spPr>
            <a:xfrm>
              <a:off x="3319768"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$291.72</a:t>
              </a:r>
            </a:p>
          </p:txBody>
        </p:sp>
        <p:sp>
          <p:nvSpPr>
            <p:cNvPr id="53" name="TextBox 52">
              <a:extLst>
                <a:ext uri="{FF2B5EF4-FFF2-40B4-BE49-F238E27FC236}">
                  <a16:creationId xmlns:a16="http://schemas.microsoft.com/office/drawing/2014/main" id="{39EDFBD2-1C52-E07B-8C20-4D437F9FFE37}"/>
                </a:ext>
              </a:extLst>
            </p:cNvPr>
            <p:cNvSpPr txBox="1"/>
            <p:nvPr/>
          </p:nvSpPr>
          <p:spPr>
            <a:xfrm>
              <a:off x="40031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16</a:t>
              </a:r>
            </a:p>
          </p:txBody>
        </p:sp>
        <p:sp>
          <p:nvSpPr>
            <p:cNvPr id="54" name="TextBox 53">
              <a:extLst>
                <a:ext uri="{FF2B5EF4-FFF2-40B4-BE49-F238E27FC236}">
                  <a16:creationId xmlns:a16="http://schemas.microsoft.com/office/drawing/2014/main" id="{295F95D8-99BF-EBA5-F38A-6A7E55DDC00D}"/>
                </a:ext>
              </a:extLst>
            </p:cNvPr>
            <p:cNvSpPr txBox="1"/>
            <p:nvPr/>
          </p:nvSpPr>
          <p:spPr>
            <a:xfrm>
              <a:off x="40031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$388.96</a:t>
              </a:r>
            </a:p>
          </p:txBody>
        </p:sp>
        <p:sp>
          <p:nvSpPr>
            <p:cNvPr id="55" name="TextBox 54">
              <a:extLst>
                <a:ext uri="{FF2B5EF4-FFF2-40B4-BE49-F238E27FC236}">
                  <a16:creationId xmlns:a16="http://schemas.microsoft.com/office/drawing/2014/main" id="{777A44A8-73BC-727C-7C1F-0532037BD83D}"/>
                </a:ext>
              </a:extLst>
            </p:cNvPr>
            <p:cNvSpPr txBox="1"/>
            <p:nvPr/>
          </p:nvSpPr>
          <p:spPr>
            <a:xfrm>
              <a:off x="46889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20</a:t>
              </a:r>
            </a:p>
          </p:txBody>
        </p:sp>
        <p:sp>
          <p:nvSpPr>
            <p:cNvPr id="56" name="TextBox 55">
              <a:extLst>
                <a:ext uri="{FF2B5EF4-FFF2-40B4-BE49-F238E27FC236}">
                  <a16:creationId xmlns:a16="http://schemas.microsoft.com/office/drawing/2014/main" id="{5CC958A3-4ED0-1E4C-866C-5C936F1A796B}"/>
                </a:ext>
              </a:extLst>
            </p:cNvPr>
            <p:cNvSpPr txBox="1"/>
            <p:nvPr/>
          </p:nvSpPr>
          <p:spPr>
            <a:xfrm>
              <a:off x="46889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$486.20</a:t>
              </a:r>
            </a:p>
          </p:txBody>
        </p:sp>
        <p:sp>
          <p:nvSpPr>
            <p:cNvPr id="57" name="TextBox 56">
              <a:extLst>
                <a:ext uri="{FF2B5EF4-FFF2-40B4-BE49-F238E27FC236}">
                  <a16:creationId xmlns:a16="http://schemas.microsoft.com/office/drawing/2014/main" id="{035B4029-7CE8-BDAE-8BF2-B325F6EE6C54}"/>
                </a:ext>
              </a:extLst>
            </p:cNvPr>
            <p:cNvSpPr txBox="1"/>
            <p:nvPr/>
          </p:nvSpPr>
          <p:spPr>
            <a:xfrm>
              <a:off x="1254646" y="2028649"/>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$24.31</a:t>
              </a:r>
            </a:p>
          </p:txBody>
        </p:sp>
      </p:grpSp>
      <p:sp>
        <p:nvSpPr>
          <p:cNvPr id="58" name="TextBox 57">
            <a:extLst>
              <a:ext uri="{FF2B5EF4-FFF2-40B4-BE49-F238E27FC236}">
                <a16:creationId xmlns:a16="http://schemas.microsoft.com/office/drawing/2014/main" id="{0EF35DB6-AAD3-A7B9-7AB7-67040CC306F5}"/>
              </a:ext>
            </a:extLst>
          </p:cNvPr>
          <p:cNvSpPr txBox="1"/>
          <p:nvPr/>
        </p:nvSpPr>
        <p:spPr>
          <a:xfrm>
            <a:off x="360000" y="4599782"/>
            <a:ext cx="5289151" cy="382674"/>
          </a:xfrm>
          <a:prstGeom prst="rect">
            <a:avLst/>
          </a:prstGeom>
          <a:noFill/>
        </p:spPr>
        <p:txBody>
          <a:bodyPr wrap="square" lIns="0" tIns="0" rIns="0" bIns="0" rtlCol="0">
            <a:noAutofit/>
          </a:bodyPr>
          <a:lstStyle/>
          <a:p>
            <a:pPr algn="l"/>
            <a:r>
              <a:rPr lang="en-US" sz="1000" b="1" dirty="0"/>
              <a:t>Question 4: </a:t>
            </a:r>
            <a:r>
              <a:rPr lang="en-US" sz="1000" dirty="0"/>
              <a:t>A babysitter earns $28.33 per hour and works 3 hours per day, Monday to Friday. Use the table of values to show their earnings over a week.</a:t>
            </a:r>
          </a:p>
        </p:txBody>
      </p:sp>
      <p:grpSp>
        <p:nvGrpSpPr>
          <p:cNvPr id="59" name="Group 58">
            <a:extLst>
              <a:ext uri="{FF2B5EF4-FFF2-40B4-BE49-F238E27FC236}">
                <a16:creationId xmlns:a16="http://schemas.microsoft.com/office/drawing/2014/main" id="{C5045457-1574-BA19-F876-582CA9081E5B}"/>
              </a:ext>
              <a:ext uri="{C183D7F6-B498-43B3-948B-1728B52AA6E4}">
                <adec:decorative xmlns:adec="http://schemas.microsoft.com/office/drawing/2017/decorative" val="1"/>
              </a:ext>
            </a:extLst>
          </p:cNvPr>
          <p:cNvGrpSpPr/>
          <p:nvPr/>
        </p:nvGrpSpPr>
        <p:grpSpPr>
          <a:xfrm>
            <a:off x="360000" y="4975306"/>
            <a:ext cx="4627932" cy="541226"/>
            <a:chOff x="360000" y="2027817"/>
            <a:chExt cx="5018116" cy="586857"/>
          </a:xfrm>
        </p:grpSpPr>
        <p:sp>
          <p:nvSpPr>
            <p:cNvPr id="60" name="TextBox 59">
              <a:extLst>
                <a:ext uri="{FF2B5EF4-FFF2-40B4-BE49-F238E27FC236}">
                  <a16:creationId xmlns:a16="http://schemas.microsoft.com/office/drawing/2014/main" id="{BFFDFA97-DA19-B76D-3C06-7A0FB2F3FB99}"/>
                </a:ext>
              </a:extLst>
            </p:cNvPr>
            <p:cNvSpPr txBox="1"/>
            <p:nvPr/>
          </p:nvSpPr>
          <p:spPr>
            <a:xfrm>
              <a:off x="360000" y="2027817"/>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Hourly pay</a:t>
              </a:r>
            </a:p>
          </p:txBody>
        </p:sp>
        <p:sp>
          <p:nvSpPr>
            <p:cNvPr id="61" name="TextBox 60">
              <a:extLst>
                <a:ext uri="{FF2B5EF4-FFF2-40B4-BE49-F238E27FC236}">
                  <a16:creationId xmlns:a16="http://schemas.microsoft.com/office/drawing/2014/main" id="{D4CC759E-124E-B85F-00CE-91E23A0B3389}"/>
                </a:ext>
              </a:extLst>
            </p:cNvPr>
            <p:cNvSpPr txBox="1"/>
            <p:nvPr/>
          </p:nvSpPr>
          <p:spPr>
            <a:xfrm>
              <a:off x="360000" y="2223436"/>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Hours</a:t>
              </a:r>
            </a:p>
          </p:txBody>
        </p:sp>
        <p:sp>
          <p:nvSpPr>
            <p:cNvPr id="62" name="TextBox 61">
              <a:extLst>
                <a:ext uri="{FF2B5EF4-FFF2-40B4-BE49-F238E27FC236}">
                  <a16:creationId xmlns:a16="http://schemas.microsoft.com/office/drawing/2014/main" id="{3BDC5CB6-ED38-902F-6A5B-DEAFDC7C5E91}"/>
                </a:ext>
              </a:extLst>
            </p:cNvPr>
            <p:cNvSpPr txBox="1"/>
            <p:nvPr/>
          </p:nvSpPr>
          <p:spPr>
            <a:xfrm>
              <a:off x="360000" y="2419055"/>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Pay</a:t>
              </a:r>
            </a:p>
          </p:txBody>
        </p:sp>
        <p:sp>
          <p:nvSpPr>
            <p:cNvPr id="63" name="TextBox 62">
              <a:extLst>
                <a:ext uri="{FF2B5EF4-FFF2-40B4-BE49-F238E27FC236}">
                  <a16:creationId xmlns:a16="http://schemas.microsoft.com/office/drawing/2014/main" id="{8224C13D-A274-3DA3-2AB8-3D6AA63294A2}"/>
                </a:ext>
              </a:extLst>
            </p:cNvPr>
            <p:cNvSpPr txBox="1"/>
            <p:nvPr/>
          </p:nvSpPr>
          <p:spPr>
            <a:xfrm>
              <a:off x="12599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0</a:t>
              </a:r>
            </a:p>
          </p:txBody>
        </p:sp>
        <p:sp>
          <p:nvSpPr>
            <p:cNvPr id="64" name="TextBox 63">
              <a:extLst>
                <a:ext uri="{FF2B5EF4-FFF2-40B4-BE49-F238E27FC236}">
                  <a16:creationId xmlns:a16="http://schemas.microsoft.com/office/drawing/2014/main" id="{CE1C52E1-CAC7-9F96-2422-294C7FAE03E2}"/>
                </a:ext>
              </a:extLst>
            </p:cNvPr>
            <p:cNvSpPr txBox="1"/>
            <p:nvPr/>
          </p:nvSpPr>
          <p:spPr>
            <a:xfrm>
              <a:off x="12599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$0.00</a:t>
              </a:r>
            </a:p>
          </p:txBody>
        </p:sp>
        <p:sp>
          <p:nvSpPr>
            <p:cNvPr id="65" name="TextBox 64">
              <a:extLst>
                <a:ext uri="{FF2B5EF4-FFF2-40B4-BE49-F238E27FC236}">
                  <a16:creationId xmlns:a16="http://schemas.microsoft.com/office/drawing/2014/main" id="{8FA17C35-E587-F38D-791F-80CDF261D056}"/>
                </a:ext>
              </a:extLst>
            </p:cNvPr>
            <p:cNvSpPr txBox="1"/>
            <p:nvPr/>
          </p:nvSpPr>
          <p:spPr>
            <a:xfrm>
              <a:off x="194816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3</a:t>
              </a:r>
            </a:p>
          </p:txBody>
        </p:sp>
        <p:sp>
          <p:nvSpPr>
            <p:cNvPr id="66" name="TextBox 65">
              <a:extLst>
                <a:ext uri="{FF2B5EF4-FFF2-40B4-BE49-F238E27FC236}">
                  <a16:creationId xmlns:a16="http://schemas.microsoft.com/office/drawing/2014/main" id="{7171C36E-B98C-F3EF-5804-1BF75FA21A50}"/>
                </a:ext>
              </a:extLst>
            </p:cNvPr>
            <p:cNvSpPr txBox="1"/>
            <p:nvPr/>
          </p:nvSpPr>
          <p:spPr>
            <a:xfrm>
              <a:off x="1948168"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$84.99</a:t>
              </a:r>
            </a:p>
          </p:txBody>
        </p:sp>
        <p:sp>
          <p:nvSpPr>
            <p:cNvPr id="67" name="TextBox 66">
              <a:extLst>
                <a:ext uri="{FF2B5EF4-FFF2-40B4-BE49-F238E27FC236}">
                  <a16:creationId xmlns:a16="http://schemas.microsoft.com/office/drawing/2014/main" id="{739CC40D-8C92-C5D2-920A-CE2272FD88FD}"/>
                </a:ext>
              </a:extLst>
            </p:cNvPr>
            <p:cNvSpPr txBox="1"/>
            <p:nvPr/>
          </p:nvSpPr>
          <p:spPr>
            <a:xfrm>
              <a:off x="26315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6</a:t>
              </a:r>
            </a:p>
          </p:txBody>
        </p:sp>
        <p:sp>
          <p:nvSpPr>
            <p:cNvPr id="68" name="TextBox 67">
              <a:extLst>
                <a:ext uri="{FF2B5EF4-FFF2-40B4-BE49-F238E27FC236}">
                  <a16:creationId xmlns:a16="http://schemas.microsoft.com/office/drawing/2014/main" id="{1D80901B-7A5F-27F7-AE6C-B39F44A0EDE5}"/>
                </a:ext>
              </a:extLst>
            </p:cNvPr>
            <p:cNvSpPr txBox="1"/>
            <p:nvPr/>
          </p:nvSpPr>
          <p:spPr>
            <a:xfrm>
              <a:off x="26315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$169.98</a:t>
              </a:r>
            </a:p>
          </p:txBody>
        </p:sp>
        <p:sp>
          <p:nvSpPr>
            <p:cNvPr id="69" name="TextBox 68">
              <a:extLst>
                <a:ext uri="{FF2B5EF4-FFF2-40B4-BE49-F238E27FC236}">
                  <a16:creationId xmlns:a16="http://schemas.microsoft.com/office/drawing/2014/main" id="{144176CF-4FDC-A957-8052-8C0096C49EF3}"/>
                </a:ext>
              </a:extLst>
            </p:cNvPr>
            <p:cNvSpPr txBox="1"/>
            <p:nvPr/>
          </p:nvSpPr>
          <p:spPr>
            <a:xfrm>
              <a:off x="331976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9</a:t>
              </a:r>
            </a:p>
          </p:txBody>
        </p:sp>
        <p:sp>
          <p:nvSpPr>
            <p:cNvPr id="70" name="TextBox 69">
              <a:extLst>
                <a:ext uri="{FF2B5EF4-FFF2-40B4-BE49-F238E27FC236}">
                  <a16:creationId xmlns:a16="http://schemas.microsoft.com/office/drawing/2014/main" id="{FF368005-D551-F908-16A9-7267D136F55D}"/>
                </a:ext>
              </a:extLst>
            </p:cNvPr>
            <p:cNvSpPr txBox="1"/>
            <p:nvPr/>
          </p:nvSpPr>
          <p:spPr>
            <a:xfrm>
              <a:off x="3319768"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$254.97</a:t>
              </a:r>
            </a:p>
          </p:txBody>
        </p:sp>
        <p:sp>
          <p:nvSpPr>
            <p:cNvPr id="71" name="TextBox 70">
              <a:extLst>
                <a:ext uri="{FF2B5EF4-FFF2-40B4-BE49-F238E27FC236}">
                  <a16:creationId xmlns:a16="http://schemas.microsoft.com/office/drawing/2014/main" id="{518107B5-38D7-F153-0468-FCF1FC356739}"/>
                </a:ext>
              </a:extLst>
            </p:cNvPr>
            <p:cNvSpPr txBox="1"/>
            <p:nvPr/>
          </p:nvSpPr>
          <p:spPr>
            <a:xfrm>
              <a:off x="399980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12</a:t>
              </a:r>
            </a:p>
          </p:txBody>
        </p:sp>
        <p:sp>
          <p:nvSpPr>
            <p:cNvPr id="72" name="TextBox 71">
              <a:extLst>
                <a:ext uri="{FF2B5EF4-FFF2-40B4-BE49-F238E27FC236}">
                  <a16:creationId xmlns:a16="http://schemas.microsoft.com/office/drawing/2014/main" id="{3C4D6731-1097-7468-8005-7D140AD8090B}"/>
                </a:ext>
              </a:extLst>
            </p:cNvPr>
            <p:cNvSpPr txBox="1"/>
            <p:nvPr/>
          </p:nvSpPr>
          <p:spPr>
            <a:xfrm>
              <a:off x="40031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$339.96</a:t>
              </a:r>
            </a:p>
          </p:txBody>
        </p:sp>
        <p:sp>
          <p:nvSpPr>
            <p:cNvPr id="73" name="TextBox 72">
              <a:extLst>
                <a:ext uri="{FF2B5EF4-FFF2-40B4-BE49-F238E27FC236}">
                  <a16:creationId xmlns:a16="http://schemas.microsoft.com/office/drawing/2014/main" id="{AAC32B9E-26E0-6C87-B959-9D3664FF69CC}"/>
                </a:ext>
              </a:extLst>
            </p:cNvPr>
            <p:cNvSpPr txBox="1"/>
            <p:nvPr/>
          </p:nvSpPr>
          <p:spPr>
            <a:xfrm>
              <a:off x="46889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15</a:t>
              </a:r>
            </a:p>
          </p:txBody>
        </p:sp>
        <p:sp>
          <p:nvSpPr>
            <p:cNvPr id="74" name="TextBox 73">
              <a:extLst>
                <a:ext uri="{FF2B5EF4-FFF2-40B4-BE49-F238E27FC236}">
                  <a16:creationId xmlns:a16="http://schemas.microsoft.com/office/drawing/2014/main" id="{123AD629-94E4-0355-9A05-234B3C8D7A0B}"/>
                </a:ext>
              </a:extLst>
            </p:cNvPr>
            <p:cNvSpPr txBox="1"/>
            <p:nvPr/>
          </p:nvSpPr>
          <p:spPr>
            <a:xfrm>
              <a:off x="46889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$424.95</a:t>
              </a:r>
            </a:p>
          </p:txBody>
        </p:sp>
        <p:sp>
          <p:nvSpPr>
            <p:cNvPr id="75" name="TextBox 74">
              <a:extLst>
                <a:ext uri="{FF2B5EF4-FFF2-40B4-BE49-F238E27FC236}">
                  <a16:creationId xmlns:a16="http://schemas.microsoft.com/office/drawing/2014/main" id="{BAA04EAE-663A-4A0E-C61B-38361E1B77C5}"/>
                </a:ext>
              </a:extLst>
            </p:cNvPr>
            <p:cNvSpPr txBox="1"/>
            <p:nvPr/>
          </p:nvSpPr>
          <p:spPr>
            <a:xfrm>
              <a:off x="1254646" y="2028649"/>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$28.33</a:t>
              </a:r>
            </a:p>
          </p:txBody>
        </p:sp>
      </p:grpSp>
      <p:sp>
        <p:nvSpPr>
          <p:cNvPr id="76" name="TextBox 75">
            <a:extLst>
              <a:ext uri="{FF2B5EF4-FFF2-40B4-BE49-F238E27FC236}">
                <a16:creationId xmlns:a16="http://schemas.microsoft.com/office/drawing/2014/main" id="{6D004519-57ED-3D6E-24FE-6D39FBFD177D}"/>
              </a:ext>
            </a:extLst>
          </p:cNvPr>
          <p:cNvSpPr txBox="1"/>
          <p:nvPr/>
        </p:nvSpPr>
        <p:spPr>
          <a:xfrm>
            <a:off x="360000" y="5662112"/>
            <a:ext cx="5178525" cy="382674"/>
          </a:xfrm>
          <a:prstGeom prst="rect">
            <a:avLst/>
          </a:prstGeom>
          <a:noFill/>
        </p:spPr>
        <p:txBody>
          <a:bodyPr wrap="square" lIns="0" tIns="0" rIns="0" bIns="0" rtlCol="0">
            <a:noAutofit/>
          </a:bodyPr>
          <a:lstStyle/>
          <a:p>
            <a:pPr algn="l"/>
            <a:r>
              <a:rPr lang="en-US" sz="1000" b="1" dirty="0"/>
              <a:t>Question 5: </a:t>
            </a:r>
            <a:r>
              <a:rPr lang="en-US" sz="1000" dirty="0"/>
              <a:t>A tutor earns $35 per hour and tutors for 2 hours every day for 6 days per week. Use the table of values to show their earnings over the week.</a:t>
            </a:r>
          </a:p>
        </p:txBody>
      </p:sp>
      <p:grpSp>
        <p:nvGrpSpPr>
          <p:cNvPr id="77" name="Group 76">
            <a:extLst>
              <a:ext uri="{FF2B5EF4-FFF2-40B4-BE49-F238E27FC236}">
                <a16:creationId xmlns:a16="http://schemas.microsoft.com/office/drawing/2014/main" id="{79814F26-1FCC-FE63-11A0-7D7C1AA1883A}"/>
              </a:ext>
              <a:ext uri="{C183D7F6-B498-43B3-948B-1728B52AA6E4}">
                <adec:decorative xmlns:adec="http://schemas.microsoft.com/office/drawing/2017/decorative" val="1"/>
              </a:ext>
            </a:extLst>
          </p:cNvPr>
          <p:cNvGrpSpPr/>
          <p:nvPr/>
        </p:nvGrpSpPr>
        <p:grpSpPr>
          <a:xfrm>
            <a:off x="360000" y="6037636"/>
            <a:ext cx="5260407" cy="541226"/>
            <a:chOff x="360000" y="2027817"/>
            <a:chExt cx="5703916" cy="586857"/>
          </a:xfrm>
        </p:grpSpPr>
        <p:sp>
          <p:nvSpPr>
            <p:cNvPr id="78" name="TextBox 77">
              <a:extLst>
                <a:ext uri="{FF2B5EF4-FFF2-40B4-BE49-F238E27FC236}">
                  <a16:creationId xmlns:a16="http://schemas.microsoft.com/office/drawing/2014/main" id="{D6CE5DC0-398D-DF0F-70BE-05EAC7EA9C5C}"/>
                </a:ext>
              </a:extLst>
            </p:cNvPr>
            <p:cNvSpPr txBox="1"/>
            <p:nvPr/>
          </p:nvSpPr>
          <p:spPr>
            <a:xfrm>
              <a:off x="360000" y="2027817"/>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Hourly pay</a:t>
              </a:r>
            </a:p>
          </p:txBody>
        </p:sp>
        <p:sp>
          <p:nvSpPr>
            <p:cNvPr id="79" name="TextBox 78">
              <a:extLst>
                <a:ext uri="{FF2B5EF4-FFF2-40B4-BE49-F238E27FC236}">
                  <a16:creationId xmlns:a16="http://schemas.microsoft.com/office/drawing/2014/main" id="{E9E33A59-7E8F-9C5F-6456-A22D4FD5F4FE}"/>
                </a:ext>
              </a:extLst>
            </p:cNvPr>
            <p:cNvSpPr txBox="1"/>
            <p:nvPr/>
          </p:nvSpPr>
          <p:spPr>
            <a:xfrm>
              <a:off x="360000" y="2223436"/>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Hours</a:t>
              </a:r>
            </a:p>
          </p:txBody>
        </p:sp>
        <p:sp>
          <p:nvSpPr>
            <p:cNvPr id="80" name="TextBox 79">
              <a:extLst>
                <a:ext uri="{FF2B5EF4-FFF2-40B4-BE49-F238E27FC236}">
                  <a16:creationId xmlns:a16="http://schemas.microsoft.com/office/drawing/2014/main" id="{AE9F08B3-3469-A56E-ED6B-469392102E1B}"/>
                </a:ext>
              </a:extLst>
            </p:cNvPr>
            <p:cNvSpPr txBox="1"/>
            <p:nvPr/>
          </p:nvSpPr>
          <p:spPr>
            <a:xfrm>
              <a:off x="360000" y="2419055"/>
              <a:ext cx="906716" cy="195619"/>
            </a:xfrm>
            <a:prstGeom prst="rect">
              <a:avLst/>
            </a:prstGeom>
            <a:solidFill>
              <a:schemeClr val="accent1"/>
            </a:solidFill>
            <a:ln>
              <a:solidFill>
                <a:srgbClr val="CDD3D6"/>
              </a:solidFill>
            </a:ln>
          </p:spPr>
          <p:txBody>
            <a:bodyPr wrap="square" lIns="0" tIns="0" rIns="0" bIns="0" numCol="1" rtlCol="0" anchor="ctr">
              <a:noAutofit/>
            </a:bodyPr>
            <a:lstStyle/>
            <a:p>
              <a:pPr algn="ctr"/>
              <a:r>
                <a:rPr lang="en-US" sz="1000" dirty="0">
                  <a:solidFill>
                    <a:schemeClr val="bg1"/>
                  </a:solidFill>
                </a:rPr>
                <a:t>Pay</a:t>
              </a:r>
            </a:p>
          </p:txBody>
        </p:sp>
        <p:sp>
          <p:nvSpPr>
            <p:cNvPr id="81" name="TextBox 80">
              <a:extLst>
                <a:ext uri="{FF2B5EF4-FFF2-40B4-BE49-F238E27FC236}">
                  <a16:creationId xmlns:a16="http://schemas.microsoft.com/office/drawing/2014/main" id="{C8DAEFD3-1B65-C4DD-058B-82171FC1B768}"/>
                </a:ext>
              </a:extLst>
            </p:cNvPr>
            <p:cNvSpPr txBox="1"/>
            <p:nvPr/>
          </p:nvSpPr>
          <p:spPr>
            <a:xfrm>
              <a:off x="12599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0</a:t>
              </a:r>
            </a:p>
          </p:txBody>
        </p:sp>
        <p:sp>
          <p:nvSpPr>
            <p:cNvPr id="82" name="TextBox 81">
              <a:extLst>
                <a:ext uri="{FF2B5EF4-FFF2-40B4-BE49-F238E27FC236}">
                  <a16:creationId xmlns:a16="http://schemas.microsoft.com/office/drawing/2014/main" id="{B03C3A25-A559-6F02-6161-B38BC4620F4B}"/>
                </a:ext>
              </a:extLst>
            </p:cNvPr>
            <p:cNvSpPr txBox="1"/>
            <p:nvPr/>
          </p:nvSpPr>
          <p:spPr>
            <a:xfrm>
              <a:off x="12599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$0.00</a:t>
              </a:r>
            </a:p>
          </p:txBody>
        </p:sp>
        <p:sp>
          <p:nvSpPr>
            <p:cNvPr id="83" name="TextBox 82">
              <a:extLst>
                <a:ext uri="{FF2B5EF4-FFF2-40B4-BE49-F238E27FC236}">
                  <a16:creationId xmlns:a16="http://schemas.microsoft.com/office/drawing/2014/main" id="{1FB74BBE-87B1-00A9-2857-87ACDE170F9A}"/>
                </a:ext>
              </a:extLst>
            </p:cNvPr>
            <p:cNvSpPr txBox="1"/>
            <p:nvPr/>
          </p:nvSpPr>
          <p:spPr>
            <a:xfrm>
              <a:off x="194816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2</a:t>
              </a:r>
            </a:p>
          </p:txBody>
        </p:sp>
        <p:sp>
          <p:nvSpPr>
            <p:cNvPr id="84" name="TextBox 83">
              <a:extLst>
                <a:ext uri="{FF2B5EF4-FFF2-40B4-BE49-F238E27FC236}">
                  <a16:creationId xmlns:a16="http://schemas.microsoft.com/office/drawing/2014/main" id="{92CA0ECD-5758-AC35-6F95-D4C7961B7150}"/>
                </a:ext>
              </a:extLst>
            </p:cNvPr>
            <p:cNvSpPr txBox="1"/>
            <p:nvPr/>
          </p:nvSpPr>
          <p:spPr>
            <a:xfrm>
              <a:off x="1948168"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$70.00</a:t>
              </a:r>
            </a:p>
          </p:txBody>
        </p:sp>
        <p:sp>
          <p:nvSpPr>
            <p:cNvPr id="85" name="TextBox 84">
              <a:extLst>
                <a:ext uri="{FF2B5EF4-FFF2-40B4-BE49-F238E27FC236}">
                  <a16:creationId xmlns:a16="http://schemas.microsoft.com/office/drawing/2014/main" id="{D0098FF3-B96E-5EF5-1301-77CE96B82419}"/>
                </a:ext>
              </a:extLst>
            </p:cNvPr>
            <p:cNvSpPr txBox="1"/>
            <p:nvPr/>
          </p:nvSpPr>
          <p:spPr>
            <a:xfrm>
              <a:off x="26315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4</a:t>
              </a:r>
            </a:p>
          </p:txBody>
        </p:sp>
        <p:sp>
          <p:nvSpPr>
            <p:cNvPr id="86" name="TextBox 85">
              <a:extLst>
                <a:ext uri="{FF2B5EF4-FFF2-40B4-BE49-F238E27FC236}">
                  <a16:creationId xmlns:a16="http://schemas.microsoft.com/office/drawing/2014/main" id="{91F84F98-056E-BC77-72E5-981E35569AA9}"/>
                </a:ext>
              </a:extLst>
            </p:cNvPr>
            <p:cNvSpPr txBox="1"/>
            <p:nvPr/>
          </p:nvSpPr>
          <p:spPr>
            <a:xfrm>
              <a:off x="26315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$140.00</a:t>
              </a:r>
            </a:p>
          </p:txBody>
        </p:sp>
        <p:sp>
          <p:nvSpPr>
            <p:cNvPr id="87" name="TextBox 86">
              <a:extLst>
                <a:ext uri="{FF2B5EF4-FFF2-40B4-BE49-F238E27FC236}">
                  <a16:creationId xmlns:a16="http://schemas.microsoft.com/office/drawing/2014/main" id="{717334EF-1CB6-D96F-EF29-91DCA5D71F4C}"/>
                </a:ext>
              </a:extLst>
            </p:cNvPr>
            <p:cNvSpPr txBox="1"/>
            <p:nvPr/>
          </p:nvSpPr>
          <p:spPr>
            <a:xfrm>
              <a:off x="331976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6</a:t>
              </a:r>
            </a:p>
          </p:txBody>
        </p:sp>
        <p:sp>
          <p:nvSpPr>
            <p:cNvPr id="88" name="TextBox 87">
              <a:extLst>
                <a:ext uri="{FF2B5EF4-FFF2-40B4-BE49-F238E27FC236}">
                  <a16:creationId xmlns:a16="http://schemas.microsoft.com/office/drawing/2014/main" id="{71378F6D-52B7-9487-F7B7-38A954D3555B}"/>
                </a:ext>
              </a:extLst>
            </p:cNvPr>
            <p:cNvSpPr txBox="1"/>
            <p:nvPr/>
          </p:nvSpPr>
          <p:spPr>
            <a:xfrm>
              <a:off x="3319768"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$210.00</a:t>
              </a:r>
            </a:p>
          </p:txBody>
        </p:sp>
        <p:sp>
          <p:nvSpPr>
            <p:cNvPr id="89" name="TextBox 88">
              <a:extLst>
                <a:ext uri="{FF2B5EF4-FFF2-40B4-BE49-F238E27FC236}">
                  <a16:creationId xmlns:a16="http://schemas.microsoft.com/office/drawing/2014/main" id="{D92A0A45-1B56-714D-BF50-DB2F3C0995F2}"/>
                </a:ext>
              </a:extLst>
            </p:cNvPr>
            <p:cNvSpPr txBox="1"/>
            <p:nvPr/>
          </p:nvSpPr>
          <p:spPr>
            <a:xfrm>
              <a:off x="3999808"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8</a:t>
              </a:r>
            </a:p>
          </p:txBody>
        </p:sp>
        <p:sp>
          <p:nvSpPr>
            <p:cNvPr id="90" name="TextBox 89">
              <a:extLst>
                <a:ext uri="{FF2B5EF4-FFF2-40B4-BE49-F238E27FC236}">
                  <a16:creationId xmlns:a16="http://schemas.microsoft.com/office/drawing/2014/main" id="{9934C9A4-A361-908D-AE06-CA70CAC0C64A}"/>
                </a:ext>
              </a:extLst>
            </p:cNvPr>
            <p:cNvSpPr txBox="1"/>
            <p:nvPr/>
          </p:nvSpPr>
          <p:spPr>
            <a:xfrm>
              <a:off x="40031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$280.00</a:t>
              </a:r>
            </a:p>
          </p:txBody>
        </p:sp>
        <p:sp>
          <p:nvSpPr>
            <p:cNvPr id="91" name="TextBox 90">
              <a:extLst>
                <a:ext uri="{FF2B5EF4-FFF2-40B4-BE49-F238E27FC236}">
                  <a16:creationId xmlns:a16="http://schemas.microsoft.com/office/drawing/2014/main" id="{527ED614-1866-5D99-DE8C-C27185B1B9D9}"/>
                </a:ext>
              </a:extLst>
            </p:cNvPr>
            <p:cNvSpPr txBox="1"/>
            <p:nvPr/>
          </p:nvSpPr>
          <p:spPr>
            <a:xfrm>
              <a:off x="46889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10</a:t>
              </a:r>
            </a:p>
          </p:txBody>
        </p:sp>
        <p:sp>
          <p:nvSpPr>
            <p:cNvPr id="92" name="TextBox 91">
              <a:extLst>
                <a:ext uri="{FF2B5EF4-FFF2-40B4-BE49-F238E27FC236}">
                  <a16:creationId xmlns:a16="http://schemas.microsoft.com/office/drawing/2014/main" id="{FD3E5B67-BD01-C607-3D0C-33BA16400FBE}"/>
                </a:ext>
              </a:extLst>
            </p:cNvPr>
            <p:cNvSpPr txBox="1"/>
            <p:nvPr/>
          </p:nvSpPr>
          <p:spPr>
            <a:xfrm>
              <a:off x="46889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$350.00</a:t>
              </a:r>
            </a:p>
          </p:txBody>
        </p:sp>
        <p:sp>
          <p:nvSpPr>
            <p:cNvPr id="93" name="TextBox 92">
              <a:extLst>
                <a:ext uri="{FF2B5EF4-FFF2-40B4-BE49-F238E27FC236}">
                  <a16:creationId xmlns:a16="http://schemas.microsoft.com/office/drawing/2014/main" id="{112AF26C-85F9-9A6D-A74D-330390B415E6}"/>
                </a:ext>
              </a:extLst>
            </p:cNvPr>
            <p:cNvSpPr txBox="1"/>
            <p:nvPr/>
          </p:nvSpPr>
          <p:spPr>
            <a:xfrm>
              <a:off x="1254646" y="2028649"/>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$35.00</a:t>
              </a:r>
            </a:p>
          </p:txBody>
        </p:sp>
        <p:sp>
          <p:nvSpPr>
            <p:cNvPr id="94" name="TextBox 93">
              <a:extLst>
                <a:ext uri="{FF2B5EF4-FFF2-40B4-BE49-F238E27FC236}">
                  <a16:creationId xmlns:a16="http://schemas.microsoft.com/office/drawing/2014/main" id="{99071D44-6BC3-1C9F-DE76-0204924AFF46}"/>
                </a:ext>
              </a:extLst>
            </p:cNvPr>
            <p:cNvSpPr txBox="1"/>
            <p:nvPr/>
          </p:nvSpPr>
          <p:spPr>
            <a:xfrm>
              <a:off x="5374762" y="2223436"/>
              <a:ext cx="689154" cy="195619"/>
            </a:xfrm>
            <a:prstGeom prst="rect">
              <a:avLst/>
            </a:prstGeom>
            <a:solidFill>
              <a:schemeClr val="accent4"/>
            </a:solidFill>
            <a:ln>
              <a:solidFill>
                <a:schemeClr val="accent5"/>
              </a:solidFill>
            </a:ln>
          </p:spPr>
          <p:txBody>
            <a:bodyPr wrap="square" lIns="72000" tIns="72000" rIns="72000" bIns="72000" numCol="1" rtlCol="0" anchor="ctr">
              <a:noAutofit/>
            </a:bodyPr>
            <a:lstStyle/>
            <a:p>
              <a:pPr algn="ctr"/>
              <a:r>
                <a:rPr lang="en-US" sz="1000" dirty="0"/>
                <a:t>12</a:t>
              </a:r>
            </a:p>
          </p:txBody>
        </p:sp>
        <p:sp>
          <p:nvSpPr>
            <p:cNvPr id="95" name="TextBox 94">
              <a:extLst>
                <a:ext uri="{FF2B5EF4-FFF2-40B4-BE49-F238E27FC236}">
                  <a16:creationId xmlns:a16="http://schemas.microsoft.com/office/drawing/2014/main" id="{827B7655-FFE5-0C98-CD55-17CBE77426F3}"/>
                </a:ext>
              </a:extLst>
            </p:cNvPr>
            <p:cNvSpPr txBox="1"/>
            <p:nvPr/>
          </p:nvSpPr>
          <p:spPr>
            <a:xfrm>
              <a:off x="5374762" y="2419055"/>
              <a:ext cx="689154" cy="195619"/>
            </a:xfrm>
            <a:prstGeom prst="rect">
              <a:avLst/>
            </a:prstGeom>
            <a:solidFill>
              <a:schemeClr val="bg1"/>
            </a:solidFill>
            <a:ln>
              <a:solidFill>
                <a:schemeClr val="accent5"/>
              </a:solidFill>
            </a:ln>
          </p:spPr>
          <p:txBody>
            <a:bodyPr wrap="square" lIns="72000" tIns="72000" rIns="72000" bIns="72000" numCol="1" rtlCol="0" anchor="ctr">
              <a:noAutofit/>
            </a:bodyPr>
            <a:lstStyle/>
            <a:p>
              <a:pPr algn="ctr"/>
              <a:r>
                <a:rPr lang="en-US" sz="1000" dirty="0"/>
                <a:t>$420.00</a:t>
              </a:r>
            </a:p>
          </p:txBody>
        </p:sp>
      </p:grpSp>
      <p:pic>
        <p:nvPicPr>
          <p:cNvPr id="5" name="Picture 4" descr="A screenshot of a spreadsheet showing 5 different wages questions with their corresponding graphs.">
            <a:extLst>
              <a:ext uri="{FF2B5EF4-FFF2-40B4-BE49-F238E27FC236}">
                <a16:creationId xmlns:a16="http://schemas.microsoft.com/office/drawing/2014/main" id="{607CE325-19A1-F312-7217-4AB9B20216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914697" y="1822210"/>
            <a:ext cx="6040040" cy="4442026"/>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Direct variation (2)</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Direct variation equation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644188-DC62-AC7D-712F-8584BABC5407}"/>
                  </a:ext>
                </a:extLst>
              </p:cNvPr>
              <p:cNvSpPr txBox="1"/>
              <p:nvPr/>
            </p:nvSpPr>
            <p:spPr>
              <a:xfrm>
                <a:off x="3557588" y="2914651"/>
                <a:ext cx="4872037" cy="158640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8000" b="0" i="1" smtClean="0">
                          <a:latin typeface="Cambria Math" panose="02040503050406030204" pitchFamily="18" charset="0"/>
                        </a:rPr>
                        <m:t>𝑦</m:t>
                      </m:r>
                      <m:r>
                        <a:rPr lang="en-AU" sz="8000" b="0" i="1" smtClean="0">
                          <a:latin typeface="Cambria Math" panose="02040503050406030204" pitchFamily="18" charset="0"/>
                        </a:rPr>
                        <m:t>=</m:t>
                      </m:r>
                      <m:r>
                        <a:rPr lang="en-AU" sz="8000" b="0" i="1" smtClean="0">
                          <a:latin typeface="Cambria Math" panose="02040503050406030204" pitchFamily="18" charset="0"/>
                        </a:rPr>
                        <m:t>𝑘𝑥</m:t>
                      </m:r>
                    </m:oMath>
                  </m:oMathPara>
                </a14:m>
                <a:endParaRPr lang="en-AU" sz="8000" dirty="0"/>
              </a:p>
            </p:txBody>
          </p:sp>
        </mc:Choice>
        <mc:Fallback xmlns="">
          <p:sp>
            <p:nvSpPr>
              <p:cNvPr id="2" name="TextBox 1">
                <a:extLst>
                  <a:ext uri="{FF2B5EF4-FFF2-40B4-BE49-F238E27FC236}">
                    <a16:creationId xmlns:a16="http://schemas.microsoft.com/office/drawing/2014/main" id="{C8644188-DC62-AC7D-712F-8584BABC5407}"/>
                  </a:ext>
                </a:extLst>
              </p:cNvPr>
              <p:cNvSpPr txBox="1">
                <a:spLocks noRot="1" noChangeAspect="1" noMove="1" noResize="1" noEditPoints="1" noAdjustHandles="1" noChangeArrowheads="1" noChangeShapeType="1" noTextEdit="1"/>
              </p:cNvSpPr>
              <p:nvPr/>
            </p:nvSpPr>
            <p:spPr>
              <a:xfrm>
                <a:off x="3557588" y="2914651"/>
                <a:ext cx="4872037" cy="1586403"/>
              </a:xfrm>
              <a:prstGeom prst="rect">
                <a:avLst/>
              </a:prstGeom>
              <a:blipFill>
                <a:blip r:embed="rId3"/>
                <a:stretch>
                  <a:fillRect/>
                </a:stretch>
              </a:blipFill>
            </p:spPr>
            <p:txBody>
              <a:bodyPr/>
              <a:lstStyle/>
              <a:p>
                <a:r>
                  <a:rPr lang="en-US">
                    <a:noFill/>
                  </a:rPr>
                  <a:t> </a:t>
                </a:r>
              </a:p>
            </p:txBody>
          </p:sp>
        </mc:Fallback>
      </mc:AlternateContent>
      <p:sp>
        <p:nvSpPr>
          <p:cNvPr id="8" name="Speech Bubble: Rectangle 7">
            <a:extLst>
              <a:ext uri="{FF2B5EF4-FFF2-40B4-BE49-F238E27FC236}">
                <a16:creationId xmlns:a16="http://schemas.microsoft.com/office/drawing/2014/main" id="{ADCBD808-19F1-9E8B-DBD2-A8EC61D4AA6F}"/>
              </a:ext>
            </a:extLst>
          </p:cNvPr>
          <p:cNvSpPr/>
          <p:nvPr/>
        </p:nvSpPr>
        <p:spPr>
          <a:xfrm>
            <a:off x="531019" y="3345882"/>
            <a:ext cx="3414712" cy="735807"/>
          </a:xfrm>
          <a:prstGeom prst="wedgeRoundRectCallout">
            <a:avLst>
              <a:gd name="adj1" fmla="val 64119"/>
              <a:gd name="adj2" fmla="val -17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Dependent variable</a:t>
            </a:r>
          </a:p>
        </p:txBody>
      </p:sp>
      <p:sp>
        <p:nvSpPr>
          <p:cNvPr id="5" name="Speech Bubble: Rectangle 4">
            <a:extLst>
              <a:ext uri="{FF2B5EF4-FFF2-40B4-BE49-F238E27FC236}">
                <a16:creationId xmlns:a16="http://schemas.microsoft.com/office/drawing/2014/main" id="{62CDBE5E-3855-213A-BEEA-71B3A5EA66F4}"/>
              </a:ext>
            </a:extLst>
          </p:cNvPr>
          <p:cNvSpPr/>
          <p:nvPr/>
        </p:nvSpPr>
        <p:spPr>
          <a:xfrm>
            <a:off x="6836569" y="1393031"/>
            <a:ext cx="3414712" cy="735807"/>
          </a:xfrm>
          <a:prstGeom prst="wedgeRoundRectCallout">
            <a:avLst>
              <a:gd name="adj1" fmla="val -50843"/>
              <a:gd name="adj2" fmla="val 1749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Constant of variation</a:t>
            </a:r>
          </a:p>
        </p:txBody>
      </p:sp>
      <p:sp>
        <p:nvSpPr>
          <p:cNvPr id="7" name="Speech Bubble: Rectangle 6">
            <a:extLst>
              <a:ext uri="{FF2B5EF4-FFF2-40B4-BE49-F238E27FC236}">
                <a16:creationId xmlns:a16="http://schemas.microsoft.com/office/drawing/2014/main" id="{148CCE64-583D-2163-DD1B-7F0B5E39C1CB}"/>
              </a:ext>
            </a:extLst>
          </p:cNvPr>
          <p:cNvSpPr/>
          <p:nvPr/>
        </p:nvSpPr>
        <p:spPr>
          <a:xfrm>
            <a:off x="6836569" y="4923010"/>
            <a:ext cx="3414712" cy="735807"/>
          </a:xfrm>
          <a:prstGeom prst="wedgeRoundRectCallout">
            <a:avLst>
              <a:gd name="adj1" fmla="val -38146"/>
              <a:gd name="adj2" fmla="val -17211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Independent variable</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Direct variation (3)</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Definition</a:t>
            </a:r>
          </a:p>
        </p:txBody>
      </p:sp>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1768294" y="2040801"/>
            <a:ext cx="8655413" cy="2980516"/>
          </a:xfrm>
          <a:prstGeom prst="roundRect">
            <a:avLst>
              <a:gd name="adj" fmla="val 4615"/>
            </a:avLst>
          </a:prstGeom>
          <a:solidFill>
            <a:schemeClr val="accent1"/>
          </a:solidFill>
          <a:ln>
            <a:solidFill>
              <a:schemeClr val="accent1"/>
            </a:solidFill>
          </a:ln>
        </p:spPr>
        <p:txBody>
          <a:bodyPr lIns="360000" tIns="180000" rIns="360000" bIns="180000" anchor="ctr" anchorCtr="1"/>
          <a:lstStyle/>
          <a:p>
            <a:r>
              <a:rPr lang="en-AU" sz="1800" dirty="0">
                <a:solidFill>
                  <a:schemeClr val="bg1"/>
                </a:solidFill>
                <a:effectLst/>
                <a:latin typeface="Arial" panose="020B0604020202020204" pitchFamily="34" charset="0"/>
                <a:ea typeface="Calibri" panose="020F0502020204030204" pitchFamily="34" charset="0"/>
              </a:rPr>
              <a:t>Direct variation is a proportional relationship where one quantity directly varies with respect to a change in another quantity. This implies that if there is an increase (or decrease) in one quantity then the other quantity will experience a proportionate increase (or decrease).</a:t>
            </a:r>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16CE0-1E23-A2F3-3819-4CF2951FD5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77F5F4-176F-B223-003A-8A77D02B946A}"/>
              </a:ext>
            </a:extLst>
          </p:cNvPr>
          <p:cNvSpPr>
            <a:spLocks noGrp="1"/>
          </p:cNvSpPr>
          <p:nvPr>
            <p:ph type="title"/>
          </p:nvPr>
        </p:nvSpPr>
        <p:spPr/>
        <p:txBody>
          <a:bodyPr/>
          <a:lstStyle/>
          <a:p>
            <a:r>
              <a:rPr lang="en-AU" dirty="0"/>
              <a:t>Direct variation (4)</a:t>
            </a:r>
          </a:p>
        </p:txBody>
      </p:sp>
      <p:sp>
        <p:nvSpPr>
          <p:cNvPr id="4" name="Text Placeholder 3">
            <a:extLst>
              <a:ext uri="{FF2B5EF4-FFF2-40B4-BE49-F238E27FC236}">
                <a16:creationId xmlns:a16="http://schemas.microsoft.com/office/drawing/2014/main" id="{0D305C31-DFC4-3A20-3DC1-4FC3D2E278C9}"/>
              </a:ext>
            </a:extLst>
          </p:cNvPr>
          <p:cNvSpPr>
            <a:spLocks noGrp="1"/>
          </p:cNvSpPr>
          <p:nvPr>
            <p:ph type="body" sz="quarter" idx="18"/>
          </p:nvPr>
        </p:nvSpPr>
        <p:spPr/>
        <p:txBody>
          <a:bodyPr/>
          <a:lstStyle/>
          <a:p>
            <a:r>
              <a:rPr lang="en-AU" dirty="0"/>
              <a:t>Language of direct variation</a:t>
            </a:r>
          </a:p>
        </p:txBody>
      </p:sp>
      <p:sp>
        <p:nvSpPr>
          <p:cNvPr id="6" name="TextBox 5">
            <a:extLst>
              <a:ext uri="{FF2B5EF4-FFF2-40B4-BE49-F238E27FC236}">
                <a16:creationId xmlns:a16="http://schemas.microsoft.com/office/drawing/2014/main" id="{DF3391D1-6EDD-EB05-6394-C06F4E918970}"/>
              </a:ext>
            </a:extLst>
          </p:cNvPr>
          <p:cNvSpPr txBox="1"/>
          <p:nvPr/>
        </p:nvSpPr>
        <p:spPr>
          <a:xfrm>
            <a:off x="1768294" y="2640724"/>
            <a:ext cx="8655413" cy="1815009"/>
          </a:xfrm>
          <a:prstGeom prst="roundRect">
            <a:avLst>
              <a:gd name="adj" fmla="val 9735"/>
            </a:avLst>
          </a:prstGeom>
          <a:noFill/>
          <a:ln w="19050">
            <a:solidFill>
              <a:schemeClr val="accent2"/>
            </a:solidFill>
          </a:ln>
        </p:spPr>
        <p:txBody>
          <a:bodyPr wrap="square" lIns="0" tIns="0" rIns="0" bIns="0" rtlCol="0" anchor="ctr">
            <a:noAutofit/>
          </a:bodyPr>
          <a:lstStyle/>
          <a:p>
            <a:pPr algn="ctr"/>
            <a:r>
              <a:rPr lang="en-AU" sz="1800" dirty="0"/>
              <a:t>The amount Josie earns </a:t>
            </a:r>
            <a:r>
              <a:rPr lang="en-AU" sz="1800" u="sng" dirty="0"/>
              <a:t>directly varies with</a:t>
            </a:r>
            <a:r>
              <a:rPr lang="en-AU" sz="1800" dirty="0"/>
              <a:t> the number of hours she works.</a:t>
            </a:r>
          </a:p>
        </p:txBody>
      </p:sp>
      <p:sp>
        <p:nvSpPr>
          <p:cNvPr id="2" name="Slide Number Placeholder 1">
            <a:extLst>
              <a:ext uri="{FF2B5EF4-FFF2-40B4-BE49-F238E27FC236}">
                <a16:creationId xmlns:a16="http://schemas.microsoft.com/office/drawing/2014/main" id="{E2E45B56-8BF9-389A-30BE-336A56DEF5C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78242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1250</Words>
  <Application>Microsoft Office PowerPoint</Application>
  <PresentationFormat>Widescreen</PresentationFormat>
  <Paragraphs>182</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Public Sans</vt:lpstr>
      <vt:lpstr>Arial</vt:lpstr>
      <vt:lpstr>Cambria Math</vt:lpstr>
      <vt:lpstr>Times New Roman</vt:lpstr>
      <vt:lpstr>Symbol</vt:lpstr>
      <vt:lpstr>NSWG Corporate</vt:lpstr>
      <vt:lpstr>Direct variation</vt:lpstr>
      <vt:lpstr>Learning intentions and success criteria</vt:lpstr>
      <vt:lpstr>Activating prior knowledge</vt:lpstr>
      <vt:lpstr>Direct variation (1)</vt:lpstr>
      <vt:lpstr>Connecting learning</vt:lpstr>
      <vt:lpstr>Direct variation (2)</vt:lpstr>
      <vt:lpstr>Direct variation (3)</vt:lpstr>
      <vt:lpstr>Releasing responsibility</vt:lpstr>
      <vt:lpstr>Direct variation (4)</vt:lpstr>
      <vt:lpstr>Independent practice</vt:lpstr>
      <vt:lpstr>Direct variation (5)</vt:lpstr>
      <vt:lpstr>Approaching questions</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variation</dc:title>
  <dc:subject/>
  <dc:creator>NSW Department of Education</dc:creator>
  <cp:keywords/>
  <dc:description/>
  <cp:lastModifiedBy/>
  <cp:revision>1</cp:revision>
  <dcterms:created xsi:type="dcterms:W3CDTF">2025-10-01T04:03:25Z</dcterms:created>
  <dcterms:modified xsi:type="dcterms:W3CDTF">2025-10-01T04:03:41Z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2025-10-01T04:03:41Z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1a49f7df-1246-409a-84d5-3470427cf904</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