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3"/>
  </p:notesMasterIdLst>
  <p:handoutMasterIdLst>
    <p:handoutMasterId r:id="rId14"/>
  </p:handoutMasterIdLst>
  <p:sldIdLst>
    <p:sldId id="26505" r:id="rId2"/>
    <p:sldId id="26383" r:id="rId3"/>
    <p:sldId id="26508" r:id="rId4"/>
    <p:sldId id="26513" r:id="rId5"/>
    <p:sldId id="26514" r:id="rId6"/>
    <p:sldId id="26515" r:id="rId7"/>
    <p:sldId id="26516" r:id="rId8"/>
    <p:sldId id="26517" r:id="rId9"/>
    <p:sldId id="26518" r:id="rId10"/>
    <p:sldId id="360"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641C72-2B0D-4DA7-863C-82465FA72A95}">
          <p14:sldIdLst>
            <p14:sldId id="26505"/>
            <p14:sldId id="26383"/>
            <p14:sldId id="26508"/>
            <p14:sldId id="26513"/>
            <p14:sldId id="26514"/>
            <p14:sldId id="26515"/>
            <p14:sldId id="26516"/>
            <p14:sldId id="26517"/>
            <p14:sldId id="26518"/>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CB06B-E59B-4457-B012-2158D83CE826}" v="2" dt="2025-07-23T00:43:07.56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5" autoAdjust="0"/>
    <p:restoredTop sz="86580" autoAdjust="0"/>
  </p:normalViewPr>
  <p:slideViewPr>
    <p:cSldViewPr snapToGrid="0">
      <p:cViewPr varScale="1">
        <p:scale>
          <a:sx n="92" d="100"/>
          <a:sy n="92" d="100"/>
        </p:scale>
        <p:origin x="644" y="68"/>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Spreadsheets through wages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E019145B-5B98-7E4C-504E-AE729AFBAAB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51891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buFont typeface="Arial" panose="020B0604020202020204" pitchFamily="34" charset="0"/>
              <a:buChar char="•"/>
            </a:pPr>
            <a:r>
              <a:rPr lang="en-AU" sz="1800" dirty="0"/>
              <a:t>To understand how to calculate the amount earned through wages.</a:t>
            </a:r>
          </a:p>
          <a:p>
            <a:pPr marL="342900" lvl="0" indent="-342900">
              <a:lnSpc>
                <a:spcPct val="150000"/>
              </a:lnSpc>
              <a:buFont typeface="Arial" panose="020B0604020202020204" pitchFamily="34" charset="0"/>
              <a:buChar char="•"/>
            </a:pPr>
            <a:r>
              <a:rPr lang="en-AU" sz="1800" dirty="0"/>
              <a:t>To be able to use a spreadsheet to model a relationship.</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1800" dirty="0"/>
              <a:t>I can calculate the amount earned for a specific time period.</a:t>
            </a:r>
          </a:p>
          <a:p>
            <a:pPr marL="342900" lvl="0" indent="-342900">
              <a:lnSpc>
                <a:spcPct val="150000"/>
              </a:lnSpc>
              <a:buFont typeface="Arial" panose="020B0604020202020204" pitchFamily="34" charset="0"/>
              <a:buChar char="•"/>
            </a:pPr>
            <a:r>
              <a:rPr lang="en-AU" sz="1800" dirty="0"/>
              <a:t>I can input data into a spreadsheet.</a:t>
            </a:r>
          </a:p>
          <a:p>
            <a:pPr marL="342900" lvl="0" indent="-342900">
              <a:lnSpc>
                <a:spcPct val="150000"/>
              </a:lnSpc>
              <a:buFont typeface="Arial" panose="020B0604020202020204" pitchFamily="34" charset="0"/>
              <a:buChar char="•"/>
            </a:pPr>
            <a:r>
              <a:rPr lang="en-AU" sz="1800" dirty="0"/>
              <a:t>I can explain how to populate a table of values using cell references.</a:t>
            </a:r>
          </a:p>
          <a:p>
            <a:pPr marL="342900" lvl="0" indent="-342900">
              <a:lnSpc>
                <a:spcPct val="150000"/>
              </a:lnSpc>
              <a:buFont typeface="Arial" panose="020B0604020202020204" pitchFamily="34" charset="0"/>
              <a:buChar char="•"/>
            </a:pPr>
            <a:r>
              <a:rPr lang="en-AU" sz="1800" dirty="0"/>
              <a:t>I can interpret a graph that represents earnings over time.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Checking for understanding</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Question 1</a:t>
            </a:r>
          </a:p>
        </p:txBody>
      </p:sp>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567086"/>
            <a:ext cx="11484000" cy="4098423"/>
          </a:xfrm>
        </p:spPr>
        <p:txBody>
          <a:bodyPr/>
          <a:lstStyle/>
          <a:p>
            <a:r>
              <a:rPr lang="en-AU" dirty="0"/>
              <a:t>In a spreadsheet, the hourly rate is entered in cell B2 and the number of hours worked is in cell C2. Which formula in cell D2 correctly calculates the gross wage?</a:t>
            </a:r>
          </a:p>
          <a:p>
            <a:pPr marL="457200" indent="-457200">
              <a:buFont typeface="+mj-lt"/>
              <a:buAutoNum type="alphaLcParenR"/>
            </a:pPr>
            <a:r>
              <a:rPr lang="en-AU" dirty="0"/>
              <a:t>=B2+C2</a:t>
            </a:r>
          </a:p>
          <a:p>
            <a:pPr marL="457200" indent="-457200">
              <a:buFont typeface="+mj-lt"/>
              <a:buAutoNum type="alphaLcParenR"/>
            </a:pPr>
            <a:r>
              <a:rPr lang="en-AU" dirty="0"/>
              <a:t>=B2*C2</a:t>
            </a:r>
          </a:p>
          <a:p>
            <a:pPr marL="457200" indent="-457200">
              <a:buFont typeface="+mj-lt"/>
              <a:buAutoNum type="alphaLcParenR"/>
            </a:pPr>
            <a:r>
              <a:rPr lang="en-AU" dirty="0"/>
              <a:t>=B2/C2</a:t>
            </a:r>
          </a:p>
          <a:p>
            <a:pPr marL="457200" indent="-457200">
              <a:buFont typeface="+mj-lt"/>
              <a:buAutoNum type="alphaLcParenR"/>
            </a:pPr>
            <a:r>
              <a:rPr lang="en-AU" dirty="0"/>
              <a:t>=C2-B2</a:t>
            </a:r>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2" end="2"/>
                                            </p:txEl>
                                          </p:spTgt>
                                        </p:tgtEl>
                                        <p:attrNameLst>
                                          <p:attrName>style.color</p:attrName>
                                        </p:attrNameLst>
                                      </p:cBhvr>
                                      <p:to>
                                        <a:srgbClr val="D7153A"/>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1C198B-279B-06F4-743C-D6FD8C75D7C8}"/>
              </a:ext>
            </a:extLst>
          </p:cNvPr>
          <p:cNvSpPr>
            <a:spLocks noGrp="1"/>
          </p:cNvSpPr>
          <p:nvPr>
            <p:ph type="title"/>
          </p:nvPr>
        </p:nvSpPr>
        <p:spPr/>
        <p:txBody>
          <a:bodyPr/>
          <a:lstStyle/>
          <a:p>
            <a:r>
              <a:rPr lang="en-AU" dirty="0"/>
              <a:t>Checking for understanding (2)</a:t>
            </a:r>
          </a:p>
        </p:txBody>
      </p:sp>
      <p:sp>
        <p:nvSpPr>
          <p:cNvPr id="4" name="Text Placeholder 3">
            <a:extLst>
              <a:ext uri="{FF2B5EF4-FFF2-40B4-BE49-F238E27FC236}">
                <a16:creationId xmlns:a16="http://schemas.microsoft.com/office/drawing/2014/main" id="{EE2360B0-6655-3A28-490F-67DFC971CC3B}"/>
              </a:ext>
            </a:extLst>
          </p:cNvPr>
          <p:cNvSpPr>
            <a:spLocks noGrp="1"/>
          </p:cNvSpPr>
          <p:nvPr>
            <p:ph type="body" sz="quarter" idx="18"/>
          </p:nvPr>
        </p:nvSpPr>
        <p:spPr/>
        <p:txBody>
          <a:bodyPr/>
          <a:lstStyle/>
          <a:p>
            <a:r>
              <a:rPr lang="en-AU" dirty="0"/>
              <a:t>Question 2</a:t>
            </a:r>
          </a:p>
        </p:txBody>
      </p:sp>
      <p:sp>
        <p:nvSpPr>
          <p:cNvPr id="5" name="Text Placeholder 4">
            <a:extLst>
              <a:ext uri="{FF2B5EF4-FFF2-40B4-BE49-F238E27FC236}">
                <a16:creationId xmlns:a16="http://schemas.microsoft.com/office/drawing/2014/main" id="{E61D8356-C395-038E-CBEE-42354A3F4968}"/>
              </a:ext>
            </a:extLst>
          </p:cNvPr>
          <p:cNvSpPr>
            <a:spLocks noGrp="1"/>
          </p:cNvSpPr>
          <p:nvPr>
            <p:ph type="body" sz="quarter" idx="17"/>
          </p:nvPr>
        </p:nvSpPr>
        <p:spPr/>
        <p:txBody>
          <a:bodyPr/>
          <a:lstStyle/>
          <a:p>
            <a:r>
              <a:rPr lang="en-AU" dirty="0"/>
              <a:t>In a spreadsheet, a student wants to calculate the pay for different hours worked using a fixed hourly rate stored in </a:t>
            </a:r>
            <a:r>
              <a:rPr lang="en-AU" b="1" dirty="0"/>
              <a:t>cell A1</a:t>
            </a:r>
            <a:r>
              <a:rPr lang="en-AU" dirty="0"/>
              <a:t>. What is the correct formula to ensure the hourly rate remains constant when dragging the formula across?</a:t>
            </a:r>
          </a:p>
          <a:p>
            <a:pPr marL="457200" indent="-457200">
              <a:buFont typeface="+mj-lt"/>
              <a:buAutoNum type="alphaLcParenR"/>
            </a:pPr>
            <a:r>
              <a:rPr lang="en-AU" dirty="0"/>
              <a:t>=A1*B2</a:t>
            </a:r>
          </a:p>
          <a:p>
            <a:pPr marL="457200" indent="-457200">
              <a:buFont typeface="+mj-lt"/>
              <a:buAutoNum type="alphaLcParenR"/>
            </a:pPr>
            <a:r>
              <a:rPr lang="en-AU" dirty="0"/>
              <a:t>=$A1*B2</a:t>
            </a:r>
          </a:p>
          <a:p>
            <a:pPr marL="457200" indent="-457200">
              <a:buFont typeface="+mj-lt"/>
              <a:buAutoNum type="alphaLcParenR"/>
            </a:pPr>
            <a:r>
              <a:rPr lang="en-AU" dirty="0"/>
              <a:t>=A$1*B2</a:t>
            </a:r>
          </a:p>
          <a:p>
            <a:pPr marL="457200" indent="-457200">
              <a:buFont typeface="+mj-lt"/>
              <a:buAutoNum type="alphaLcParenR"/>
            </a:pPr>
            <a:r>
              <a:rPr lang="en-AU" dirty="0"/>
              <a:t>=$A$1*B2</a:t>
            </a:r>
          </a:p>
        </p:txBody>
      </p:sp>
      <p:sp>
        <p:nvSpPr>
          <p:cNvPr id="2" name="Slide Number Placeholder 1">
            <a:extLst>
              <a:ext uri="{FF2B5EF4-FFF2-40B4-BE49-F238E27FC236}">
                <a16:creationId xmlns:a16="http://schemas.microsoft.com/office/drawing/2014/main" id="{F1D26639-88AE-B421-3CDA-B9529EADD5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91190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4" end="4"/>
                                            </p:txEl>
                                          </p:spTgt>
                                        </p:tgtEl>
                                        <p:attrNameLst>
                                          <p:attrName>style.color</p:attrName>
                                        </p:attrNameLst>
                                      </p:cBhvr>
                                      <p:to>
                                        <a:srgbClr val="D7153A"/>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8D313B-AD49-F00D-8FAD-8B59492A8231}"/>
              </a:ext>
            </a:extLst>
          </p:cNvPr>
          <p:cNvSpPr>
            <a:spLocks noGrp="1"/>
          </p:cNvSpPr>
          <p:nvPr>
            <p:ph type="title"/>
          </p:nvPr>
        </p:nvSpPr>
        <p:spPr/>
        <p:txBody>
          <a:bodyPr/>
          <a:lstStyle/>
          <a:p>
            <a:r>
              <a:rPr lang="en-AU" dirty="0"/>
              <a:t>Checking for understanding (3)</a:t>
            </a:r>
          </a:p>
        </p:txBody>
      </p:sp>
      <p:sp>
        <p:nvSpPr>
          <p:cNvPr id="4" name="Text Placeholder 3">
            <a:extLst>
              <a:ext uri="{FF2B5EF4-FFF2-40B4-BE49-F238E27FC236}">
                <a16:creationId xmlns:a16="http://schemas.microsoft.com/office/drawing/2014/main" id="{8C0F23D9-FE69-0CC5-7A28-D80407B79230}"/>
              </a:ext>
            </a:extLst>
          </p:cNvPr>
          <p:cNvSpPr>
            <a:spLocks noGrp="1"/>
          </p:cNvSpPr>
          <p:nvPr>
            <p:ph type="body" sz="quarter" idx="18"/>
          </p:nvPr>
        </p:nvSpPr>
        <p:spPr/>
        <p:txBody>
          <a:bodyPr/>
          <a:lstStyle/>
          <a:p>
            <a:r>
              <a:rPr lang="en-AU" dirty="0"/>
              <a:t>Question 3</a:t>
            </a:r>
          </a:p>
        </p:txBody>
      </p:sp>
      <p:sp>
        <p:nvSpPr>
          <p:cNvPr id="5" name="Text Placeholder 4">
            <a:extLst>
              <a:ext uri="{FF2B5EF4-FFF2-40B4-BE49-F238E27FC236}">
                <a16:creationId xmlns:a16="http://schemas.microsoft.com/office/drawing/2014/main" id="{F266A9E2-3E1F-58EB-C772-C89708A941FC}"/>
              </a:ext>
            </a:extLst>
          </p:cNvPr>
          <p:cNvSpPr>
            <a:spLocks noGrp="1"/>
          </p:cNvSpPr>
          <p:nvPr>
            <p:ph type="body" sz="quarter" idx="17"/>
          </p:nvPr>
        </p:nvSpPr>
        <p:spPr/>
        <p:txBody>
          <a:bodyPr/>
          <a:lstStyle/>
          <a:p>
            <a:r>
              <a:rPr lang="en-AU" dirty="0"/>
              <a:t>A student creates a spreadsheet that graphs weekly earnings against hours worked at a constant hourly rate. The graph produced is:</a:t>
            </a:r>
          </a:p>
          <a:p>
            <a:pPr marL="457200" indent="-457200">
              <a:buFont typeface="+mj-lt"/>
              <a:buAutoNum type="alphaLcParenR"/>
            </a:pPr>
            <a:r>
              <a:rPr lang="en-AU" dirty="0"/>
              <a:t>A vertical line</a:t>
            </a:r>
          </a:p>
          <a:p>
            <a:pPr marL="457200" indent="-457200">
              <a:buFont typeface="+mj-lt"/>
              <a:buAutoNum type="alphaLcParenR"/>
            </a:pPr>
            <a:r>
              <a:rPr lang="en-AU" dirty="0"/>
              <a:t>A straight line through the y axis</a:t>
            </a:r>
          </a:p>
          <a:p>
            <a:pPr marL="457200" indent="-457200">
              <a:buFont typeface="+mj-lt"/>
              <a:buAutoNum type="alphaLcParenR"/>
            </a:pPr>
            <a:r>
              <a:rPr lang="en-AU" dirty="0"/>
              <a:t>A straight line through the origin</a:t>
            </a:r>
          </a:p>
          <a:p>
            <a:pPr marL="457200" indent="-457200">
              <a:buFont typeface="+mj-lt"/>
              <a:buAutoNum type="alphaLcParenR"/>
            </a:pPr>
            <a:r>
              <a:rPr lang="en-AU" dirty="0"/>
              <a:t>A horizontal line</a:t>
            </a:r>
          </a:p>
        </p:txBody>
      </p:sp>
      <p:sp>
        <p:nvSpPr>
          <p:cNvPr id="2" name="Slide Number Placeholder 1">
            <a:extLst>
              <a:ext uri="{FF2B5EF4-FFF2-40B4-BE49-F238E27FC236}">
                <a16:creationId xmlns:a16="http://schemas.microsoft.com/office/drawing/2014/main" id="{507A931C-28FA-5034-9E79-3C3E54571C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35844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3" end="3"/>
                                            </p:txEl>
                                          </p:spTgt>
                                        </p:tgtEl>
                                        <p:attrNameLst>
                                          <p:attrName>style.color</p:attrName>
                                        </p:attrNameLst>
                                      </p:cBhvr>
                                      <p:to>
                                        <a:srgbClr val="D7153A"/>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18D1C-F1DA-BD32-FA4E-F9300106A7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E9F200-CE87-19E5-D90B-3ACDFF4822EC}"/>
              </a:ext>
            </a:extLst>
          </p:cNvPr>
          <p:cNvSpPr>
            <a:spLocks noGrp="1"/>
          </p:cNvSpPr>
          <p:nvPr>
            <p:ph type="title"/>
          </p:nvPr>
        </p:nvSpPr>
        <p:spPr/>
        <p:txBody>
          <a:bodyPr/>
          <a:lstStyle/>
          <a:p>
            <a:r>
              <a:rPr lang="en-AU" dirty="0"/>
              <a:t>Checking for understanding (4)</a:t>
            </a:r>
          </a:p>
        </p:txBody>
      </p:sp>
      <p:sp>
        <p:nvSpPr>
          <p:cNvPr id="4" name="Text Placeholder 3">
            <a:extLst>
              <a:ext uri="{FF2B5EF4-FFF2-40B4-BE49-F238E27FC236}">
                <a16:creationId xmlns:a16="http://schemas.microsoft.com/office/drawing/2014/main" id="{EB40E7ED-7005-82A8-63B2-478261BB4C72}"/>
              </a:ext>
            </a:extLst>
          </p:cNvPr>
          <p:cNvSpPr>
            <a:spLocks noGrp="1"/>
          </p:cNvSpPr>
          <p:nvPr>
            <p:ph type="body" sz="quarter" idx="18"/>
          </p:nvPr>
        </p:nvSpPr>
        <p:spPr/>
        <p:txBody>
          <a:bodyPr/>
          <a:lstStyle/>
          <a:p>
            <a:r>
              <a:rPr lang="en-AU" dirty="0"/>
              <a:t>Question 4</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AFF2095-D7C2-2709-32B2-27859E9B0B94}"/>
                  </a:ext>
                </a:extLst>
              </p:cNvPr>
              <p:cNvSpPr>
                <a:spLocks noGrp="1"/>
              </p:cNvSpPr>
              <p:nvPr>
                <p:ph type="body" sz="quarter" idx="17"/>
              </p:nvPr>
            </p:nvSpPr>
            <p:spPr/>
            <p:txBody>
              <a:bodyPr/>
              <a:lstStyle/>
              <a:p>
                <a:r>
                  <a:rPr lang="en-AU" dirty="0"/>
                  <a:t>A student creates a spreadsheet that graphs weekly earnings against hours worked at a constant hourly rate. Which variable is the independent variable and appears on the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axis?</a:t>
                </a:r>
              </a:p>
              <a:p>
                <a:r>
                  <a:rPr lang="en-AU" dirty="0">
                    <a:solidFill>
                      <a:schemeClr val="tx2"/>
                    </a:solidFill>
                  </a:rPr>
                  <a:t>Hours worked</a:t>
                </a:r>
              </a:p>
            </p:txBody>
          </p:sp>
        </mc:Choice>
        <mc:Fallback xmlns="">
          <p:sp>
            <p:nvSpPr>
              <p:cNvPr id="5" name="Text Placeholder 4">
                <a:extLst>
                  <a:ext uri="{FF2B5EF4-FFF2-40B4-BE49-F238E27FC236}">
                    <a16:creationId xmlns:a16="http://schemas.microsoft.com/office/drawing/2014/main" id="{0AFF2095-D7C2-2709-32B2-27859E9B0B94}"/>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CADEEC0-E61A-2D1A-A8FF-F63D9E60EE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69794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8FCE5-93F9-EF89-3713-3E43ECB815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FC4E66-5A6C-3110-13D6-7799BC815776}"/>
              </a:ext>
            </a:extLst>
          </p:cNvPr>
          <p:cNvSpPr>
            <a:spLocks noGrp="1"/>
          </p:cNvSpPr>
          <p:nvPr>
            <p:ph type="title"/>
          </p:nvPr>
        </p:nvSpPr>
        <p:spPr/>
        <p:txBody>
          <a:bodyPr/>
          <a:lstStyle/>
          <a:p>
            <a:r>
              <a:rPr lang="en-AU" dirty="0"/>
              <a:t>Checking for understanding (5)</a:t>
            </a:r>
          </a:p>
        </p:txBody>
      </p:sp>
      <p:sp>
        <p:nvSpPr>
          <p:cNvPr id="4" name="Text Placeholder 3">
            <a:extLst>
              <a:ext uri="{FF2B5EF4-FFF2-40B4-BE49-F238E27FC236}">
                <a16:creationId xmlns:a16="http://schemas.microsoft.com/office/drawing/2014/main" id="{728A6461-B955-6A20-3AA5-39AEB303C3BF}"/>
              </a:ext>
            </a:extLst>
          </p:cNvPr>
          <p:cNvSpPr>
            <a:spLocks noGrp="1"/>
          </p:cNvSpPr>
          <p:nvPr>
            <p:ph type="body" sz="quarter" idx="18"/>
          </p:nvPr>
        </p:nvSpPr>
        <p:spPr/>
        <p:txBody>
          <a:bodyPr/>
          <a:lstStyle/>
          <a:p>
            <a:r>
              <a:rPr lang="en-AU" dirty="0"/>
              <a:t>Question 5</a:t>
            </a:r>
          </a:p>
        </p:txBody>
      </p:sp>
      <p:sp>
        <p:nvSpPr>
          <p:cNvPr id="5" name="Text Placeholder 4">
            <a:extLst>
              <a:ext uri="{FF2B5EF4-FFF2-40B4-BE49-F238E27FC236}">
                <a16:creationId xmlns:a16="http://schemas.microsoft.com/office/drawing/2014/main" id="{DBB7A6D4-52CF-0F5C-9615-45EBF2686EDD}"/>
              </a:ext>
            </a:extLst>
          </p:cNvPr>
          <p:cNvSpPr>
            <a:spLocks noGrp="1"/>
          </p:cNvSpPr>
          <p:nvPr>
            <p:ph type="body" sz="quarter" idx="17"/>
          </p:nvPr>
        </p:nvSpPr>
        <p:spPr/>
        <p:txBody>
          <a:bodyPr/>
          <a:lstStyle/>
          <a:p>
            <a:r>
              <a:rPr lang="en-AU" dirty="0"/>
              <a:t>A spreadsheet is used to calculate weekly wages. The hourly rate is in </a:t>
            </a:r>
            <a:r>
              <a:rPr lang="en-AU" b="1" dirty="0"/>
              <a:t>cell B1</a:t>
            </a:r>
            <a:r>
              <a:rPr lang="en-AU" dirty="0"/>
              <a:t>, and the hours worked each day are in </a:t>
            </a:r>
            <a:r>
              <a:rPr lang="en-AU" b="1" dirty="0"/>
              <a:t>cells A2 to A6</a:t>
            </a:r>
            <a:r>
              <a:rPr lang="en-AU" dirty="0"/>
              <a:t>.</a:t>
            </a:r>
          </a:p>
          <a:p>
            <a:r>
              <a:rPr lang="en-AU" b="1" dirty="0"/>
              <a:t>a)</a:t>
            </a:r>
            <a:r>
              <a:rPr lang="en-AU" dirty="0"/>
              <a:t> Write a formula that calculates the total hours worked in a week in </a:t>
            </a:r>
            <a:r>
              <a:rPr lang="en-AU" b="1" dirty="0"/>
              <a:t>cell A7</a:t>
            </a:r>
            <a:r>
              <a:rPr lang="en-AU" dirty="0"/>
              <a:t>.</a:t>
            </a:r>
            <a:br>
              <a:rPr lang="en-AU" dirty="0"/>
            </a:br>
            <a:r>
              <a:rPr lang="en-AU" b="1" dirty="0"/>
              <a:t>b)</a:t>
            </a:r>
            <a:r>
              <a:rPr lang="en-AU" dirty="0"/>
              <a:t> Write a formula in </a:t>
            </a:r>
            <a:r>
              <a:rPr lang="en-AU" b="1" dirty="0"/>
              <a:t>cell B2</a:t>
            </a:r>
            <a:r>
              <a:rPr lang="en-AU" dirty="0"/>
              <a:t> that calculates the daily pay for Monday.</a:t>
            </a:r>
          </a:p>
          <a:p>
            <a:endParaRPr lang="en-AU" dirty="0">
              <a:solidFill>
                <a:schemeClr val="tx2"/>
              </a:solidFill>
            </a:endParaRPr>
          </a:p>
          <a:p>
            <a:pPr marL="457200" indent="-457200">
              <a:buAutoNum type="alphaLcParenR"/>
            </a:pPr>
            <a:r>
              <a:rPr lang="en-AU" dirty="0">
                <a:solidFill>
                  <a:schemeClr val="tx2"/>
                </a:solidFill>
              </a:rPr>
              <a:t>=SUM(A2:A6)</a:t>
            </a:r>
          </a:p>
          <a:p>
            <a:pPr marL="457200" indent="-457200">
              <a:buAutoNum type="alphaLcParenR"/>
            </a:pPr>
            <a:r>
              <a:rPr lang="en-AU" dirty="0">
                <a:solidFill>
                  <a:schemeClr val="tx2"/>
                </a:solidFill>
              </a:rPr>
              <a:t>=B1*A2</a:t>
            </a:r>
          </a:p>
        </p:txBody>
      </p:sp>
      <p:sp>
        <p:nvSpPr>
          <p:cNvPr id="2" name="Slide Number Placeholder 1">
            <a:extLst>
              <a:ext uri="{FF2B5EF4-FFF2-40B4-BE49-F238E27FC236}">
                <a16:creationId xmlns:a16="http://schemas.microsoft.com/office/drawing/2014/main" id="{5721E877-C95A-81EC-D3EA-44E7016A5A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83625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FF228-7648-34BE-6D52-C004F5BC8D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8A3488-CD43-87B4-814F-42724F17D7FD}"/>
              </a:ext>
            </a:extLst>
          </p:cNvPr>
          <p:cNvSpPr>
            <a:spLocks noGrp="1"/>
          </p:cNvSpPr>
          <p:nvPr>
            <p:ph type="title"/>
          </p:nvPr>
        </p:nvSpPr>
        <p:spPr/>
        <p:txBody>
          <a:bodyPr/>
          <a:lstStyle/>
          <a:p>
            <a:r>
              <a:rPr lang="en-AU" dirty="0"/>
              <a:t>Checking for understanding (6)</a:t>
            </a:r>
          </a:p>
        </p:txBody>
      </p:sp>
      <p:sp>
        <p:nvSpPr>
          <p:cNvPr id="4" name="Text Placeholder 3">
            <a:extLst>
              <a:ext uri="{FF2B5EF4-FFF2-40B4-BE49-F238E27FC236}">
                <a16:creationId xmlns:a16="http://schemas.microsoft.com/office/drawing/2014/main" id="{0FB6DB27-37BB-83F3-6AB5-8E0C13FBC655}"/>
              </a:ext>
            </a:extLst>
          </p:cNvPr>
          <p:cNvSpPr>
            <a:spLocks noGrp="1"/>
          </p:cNvSpPr>
          <p:nvPr>
            <p:ph type="body" sz="quarter" idx="18"/>
          </p:nvPr>
        </p:nvSpPr>
        <p:spPr/>
        <p:txBody>
          <a:bodyPr/>
          <a:lstStyle/>
          <a:p>
            <a:r>
              <a:rPr lang="en-AU" dirty="0"/>
              <a:t>Question 6</a:t>
            </a:r>
          </a:p>
        </p:txBody>
      </p:sp>
      <p:sp>
        <p:nvSpPr>
          <p:cNvPr id="5" name="Text Placeholder 4">
            <a:extLst>
              <a:ext uri="{FF2B5EF4-FFF2-40B4-BE49-F238E27FC236}">
                <a16:creationId xmlns:a16="http://schemas.microsoft.com/office/drawing/2014/main" id="{1FC24F8C-E8CE-E358-92F7-3F15547A2E0B}"/>
              </a:ext>
            </a:extLst>
          </p:cNvPr>
          <p:cNvSpPr>
            <a:spLocks noGrp="1"/>
          </p:cNvSpPr>
          <p:nvPr>
            <p:ph type="body" sz="quarter" idx="17"/>
          </p:nvPr>
        </p:nvSpPr>
        <p:spPr>
          <a:xfrm>
            <a:off x="399269" y="1500350"/>
            <a:ext cx="11484000" cy="4807835"/>
          </a:xfrm>
        </p:spPr>
        <p:txBody>
          <a:bodyPr/>
          <a:lstStyle/>
          <a:p>
            <a:pPr lvl="0" defTabSz="914400" eaLnBrk="0" fontAlgn="base" hangingPunct="0">
              <a:spcBef>
                <a:spcPct val="0"/>
              </a:spcBef>
              <a:spcAft>
                <a:spcPct val="0"/>
              </a:spcAft>
            </a:pPr>
            <a:r>
              <a:rPr lang="en-US" altLang="en-US" dirty="0">
                <a:latin typeface="+mn-lt"/>
              </a:rPr>
              <a:t>A spreadsheet is used to calculate weekly earnings for several employees. The </a:t>
            </a:r>
            <a:r>
              <a:rPr lang="en-US" altLang="en-US" b="1" dirty="0">
                <a:latin typeface="+mn-lt"/>
              </a:rPr>
              <a:t>hourly rate is stored in cell B1</a:t>
            </a:r>
            <a:r>
              <a:rPr lang="en-US" altLang="en-US" dirty="0">
                <a:latin typeface="+mn-lt"/>
              </a:rPr>
              <a:t>.</a:t>
            </a:r>
          </a:p>
          <a:p>
            <a:pPr lvl="0" defTabSz="914400" eaLnBrk="0" fontAlgn="base" hangingPunct="0">
              <a:spcBef>
                <a:spcPct val="0"/>
              </a:spcBef>
              <a:spcAft>
                <a:spcPct val="0"/>
              </a:spcAft>
            </a:pPr>
            <a:r>
              <a:rPr lang="en-US" altLang="en-US" dirty="0">
                <a:latin typeface="+mn-lt"/>
              </a:rPr>
              <a:t>In cell </a:t>
            </a:r>
            <a:r>
              <a:rPr lang="en-US" altLang="en-US" b="1" dirty="0">
                <a:latin typeface="+mn-lt"/>
              </a:rPr>
              <a:t>C3</a:t>
            </a:r>
            <a:r>
              <a:rPr lang="en-US" altLang="en-US" dirty="0">
                <a:latin typeface="+mn-lt"/>
              </a:rPr>
              <a:t>, the formula =B1*A3 is used to calculate pay.</a:t>
            </a:r>
          </a:p>
          <a:p>
            <a:pPr lvl="0" defTabSz="914400" eaLnBrk="0" fontAlgn="base" hangingPunct="0">
              <a:spcBef>
                <a:spcPct val="0"/>
              </a:spcBef>
              <a:spcAft>
                <a:spcPct val="0"/>
              </a:spcAft>
            </a:pPr>
            <a:r>
              <a:rPr lang="en-US" altLang="en-US" dirty="0">
                <a:latin typeface="+mn-lt"/>
              </a:rPr>
              <a:t>When this formula is </a:t>
            </a:r>
            <a:r>
              <a:rPr lang="en-US" altLang="en-US" b="1" dirty="0">
                <a:latin typeface="+mn-lt"/>
              </a:rPr>
              <a:t>dragged down the column</a:t>
            </a:r>
            <a:r>
              <a:rPr lang="en-US" altLang="en-US" dirty="0">
                <a:latin typeface="+mn-lt"/>
              </a:rPr>
              <a:t>, it gives incorrect results.</a:t>
            </a:r>
          </a:p>
          <a:p>
            <a:pPr lvl="0" defTabSz="914400" eaLnBrk="0" fontAlgn="base" hangingPunct="0">
              <a:spcBef>
                <a:spcPct val="0"/>
              </a:spcBef>
              <a:spcAft>
                <a:spcPct val="0"/>
              </a:spcAft>
            </a:pPr>
            <a:endParaRPr lang="en-US" altLang="en-US" b="1" dirty="0">
              <a:latin typeface="+mn-lt"/>
            </a:endParaRPr>
          </a:p>
          <a:p>
            <a:pPr lvl="0" defTabSz="914400" eaLnBrk="0" fontAlgn="base" hangingPunct="0">
              <a:spcBef>
                <a:spcPct val="0"/>
              </a:spcBef>
              <a:spcAft>
                <a:spcPct val="0"/>
              </a:spcAft>
            </a:pPr>
            <a:r>
              <a:rPr lang="en-US" altLang="en-US" dirty="0">
                <a:latin typeface="+mn-lt"/>
              </a:rPr>
              <a:t>Rewrite the formula using </a:t>
            </a:r>
            <a:r>
              <a:rPr lang="en-US" altLang="en-US" b="1" dirty="0">
                <a:latin typeface="+mn-lt"/>
              </a:rPr>
              <a:t>absolute cell referencing</a:t>
            </a:r>
            <a:r>
              <a:rPr lang="en-US" altLang="en-US" dirty="0">
                <a:latin typeface="+mn-lt"/>
              </a:rPr>
              <a:t> so that it works correctly when copied down the column.</a:t>
            </a:r>
          </a:p>
          <a:p>
            <a:endParaRPr lang="en-AU" dirty="0">
              <a:solidFill>
                <a:schemeClr val="tx2"/>
              </a:solidFill>
            </a:endParaRPr>
          </a:p>
          <a:p>
            <a:r>
              <a:rPr lang="en-AU" dirty="0">
                <a:solidFill>
                  <a:schemeClr val="tx2"/>
                </a:solidFill>
              </a:rPr>
              <a:t>=$B$1*A3</a:t>
            </a:r>
          </a:p>
        </p:txBody>
      </p:sp>
      <p:sp>
        <p:nvSpPr>
          <p:cNvPr id="2" name="Slide Number Placeholder 1">
            <a:extLst>
              <a:ext uri="{FF2B5EF4-FFF2-40B4-BE49-F238E27FC236}">
                <a16:creationId xmlns:a16="http://schemas.microsoft.com/office/drawing/2014/main" id="{801A4433-1F20-78D2-E06D-D5359B00693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43476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1077</Words>
  <Application>Microsoft Office PowerPoint</Application>
  <PresentationFormat>Widescreen</PresentationFormat>
  <Paragraphs>89</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Public Sans</vt:lpstr>
      <vt:lpstr>Arial</vt:lpstr>
      <vt:lpstr>Cambria Math</vt:lpstr>
      <vt:lpstr>Times New Roman</vt:lpstr>
      <vt:lpstr>NSWG Corporate</vt:lpstr>
      <vt:lpstr>Spreadsheets through wages</vt:lpstr>
      <vt:lpstr>Learning intentions and success criteria</vt:lpstr>
      <vt:lpstr>Releasing responsibility</vt:lpstr>
      <vt:lpstr>Checking for understanding</vt:lpstr>
      <vt:lpstr>Checking for understanding (2)</vt:lpstr>
      <vt:lpstr>Checking for understanding (3)</vt:lpstr>
      <vt:lpstr>Checking for understanding (4)</vt:lpstr>
      <vt:lpstr>Checking for understanding (5)</vt:lpstr>
      <vt:lpstr>Checking for understanding (6)</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Spreadsheets through wages</dc:title>
  <dc:subject/>
  <dc:creator>NSW Department of Education</dc:creator>
  <cp:keywords/>
  <dc:description/>
  <cp:lastModifiedBy/>
  <cp:revision>1</cp:revision>
  <dcterms:created xsi:type="dcterms:W3CDTF">2025-10-01T04:02:36Z</dcterms:created>
  <dcterms:modified xsi:type="dcterms:W3CDTF">2025-10-01T04:02:46Z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2025-10-01T04:02:46Z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6e465339-a765-44e5-bb62-68d8f8ebd9d0</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