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60" r:id="rId4"/>
  </p:sldMasterIdLst>
  <p:notesMasterIdLst>
    <p:notesMasterId r:id="rId11"/>
  </p:notesMasterIdLst>
  <p:handoutMasterIdLst>
    <p:handoutMasterId r:id="rId12"/>
  </p:handoutMasterIdLst>
  <p:sldIdLst>
    <p:sldId id="26505" r:id="rId5"/>
    <p:sldId id="26383" r:id="rId6"/>
    <p:sldId id="271" r:id="rId7"/>
    <p:sldId id="289" r:id="rId8"/>
    <p:sldId id="360" r:id="rId9"/>
    <p:sldId id="361" r:id="rId10"/>
  </p:sldIdLst>
  <p:sldSz cx="12192000" cy="6858000"/>
  <p:notesSz cx="6858000" cy="9144000"/>
  <p:embeddedFontLst>
    <p:embeddedFont>
      <p:font typeface="Public Sans" pitchFamily="2" charset="0"/>
      <p:regular r:id="rId13"/>
      <p:bold r:id="rId14"/>
      <p:italic r:id="rId15"/>
      <p:boldItalic r:id="rId16"/>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3C9420-D7B2-47A5-A0C4-C1697B5AECD3}" v="1" dt="2026-06-18T01:34:36.460"/>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882" y="84"/>
      </p:cViewPr>
      <p:guideLst>
        <p:guide orient="horz" pos="2160"/>
        <p:guide pos="386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a:t>Youth violent crime rate and violent video game sales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'Video games-violence'!$C$1</c:f>
              <c:strCache>
                <c:ptCount val="1"/>
                <c:pt idx="0">
                  <c:v>Youth Violent Crime Rate</c:v>
                </c:pt>
              </c:strCache>
            </c:strRef>
          </c:tx>
          <c:spPr>
            <a:ln w="381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0"/>
            <c:dispEq val="0"/>
          </c:trendline>
          <c:xVal>
            <c:numRef>
              <c:f>'Video games-violence'!$B$2:$B$20</c:f>
              <c:numCache>
                <c:formatCode>General</c:formatCode>
                <c:ptCount val="19"/>
                <c:pt idx="0">
                  <c:v>11.7</c:v>
                </c:pt>
                <c:pt idx="1">
                  <c:v>11.2</c:v>
                </c:pt>
                <c:pt idx="2">
                  <c:v>11</c:v>
                </c:pt>
                <c:pt idx="3">
                  <c:v>11.4</c:v>
                </c:pt>
                <c:pt idx="4">
                  <c:v>13.3</c:v>
                </c:pt>
                <c:pt idx="5">
                  <c:v>18.600000000000001</c:v>
                </c:pt>
                <c:pt idx="6">
                  <c:v>21.6</c:v>
                </c:pt>
                <c:pt idx="7">
                  <c:v>20.2</c:v>
                </c:pt>
                <c:pt idx="8">
                  <c:v>26.2</c:v>
                </c:pt>
                <c:pt idx="9">
                  <c:v>25.4</c:v>
                </c:pt>
                <c:pt idx="10">
                  <c:v>24.8</c:v>
                </c:pt>
                <c:pt idx="11">
                  <c:v>26.3</c:v>
                </c:pt>
                <c:pt idx="12">
                  <c:v>28.4</c:v>
                </c:pt>
                <c:pt idx="13">
                  <c:v>30.2</c:v>
                </c:pt>
                <c:pt idx="14">
                  <c:v>36.299999999999997</c:v>
                </c:pt>
                <c:pt idx="15">
                  <c:v>42.7</c:v>
                </c:pt>
                <c:pt idx="16">
                  <c:v>44.9</c:v>
                </c:pt>
                <c:pt idx="17">
                  <c:v>57.7</c:v>
                </c:pt>
                <c:pt idx="18">
                  <c:v>61.2</c:v>
                </c:pt>
              </c:numCache>
            </c:numRef>
          </c:xVal>
          <c:yVal>
            <c:numRef>
              <c:f>'Video games-violence'!$C$2:$C$20</c:f>
              <c:numCache>
                <c:formatCode>General</c:formatCode>
                <c:ptCount val="19"/>
                <c:pt idx="0">
                  <c:v>9.6</c:v>
                </c:pt>
                <c:pt idx="1">
                  <c:v>15.9</c:v>
                </c:pt>
                <c:pt idx="2">
                  <c:v>13.1</c:v>
                </c:pt>
                <c:pt idx="3">
                  <c:v>16.7</c:v>
                </c:pt>
                <c:pt idx="4">
                  <c:v>14.3</c:v>
                </c:pt>
                <c:pt idx="5">
                  <c:v>9.6</c:v>
                </c:pt>
                <c:pt idx="6">
                  <c:v>13.7</c:v>
                </c:pt>
                <c:pt idx="7">
                  <c:v>9.8000000000000007</c:v>
                </c:pt>
                <c:pt idx="8">
                  <c:v>7.4</c:v>
                </c:pt>
                <c:pt idx="9">
                  <c:v>5.3</c:v>
                </c:pt>
                <c:pt idx="10">
                  <c:v>8.1999999999999993</c:v>
                </c:pt>
                <c:pt idx="11">
                  <c:v>8.6</c:v>
                </c:pt>
                <c:pt idx="12">
                  <c:v>5.4</c:v>
                </c:pt>
                <c:pt idx="13">
                  <c:v>7.5</c:v>
                </c:pt>
                <c:pt idx="14">
                  <c:v>8.5</c:v>
                </c:pt>
                <c:pt idx="15">
                  <c:v>7.5</c:v>
                </c:pt>
                <c:pt idx="16">
                  <c:v>5.2</c:v>
                </c:pt>
                <c:pt idx="17">
                  <c:v>4</c:v>
                </c:pt>
                <c:pt idx="18">
                  <c:v>4.9000000000000004</c:v>
                </c:pt>
              </c:numCache>
            </c:numRef>
          </c:yVal>
          <c:smooth val="0"/>
          <c:extLst>
            <c:ext xmlns:c16="http://schemas.microsoft.com/office/drawing/2014/chart" uri="{C3380CC4-5D6E-409C-BE32-E72D297353CC}">
              <c16:uniqueId val="{00000002-548E-4764-8884-0AC83524DE2F}"/>
            </c:ext>
          </c:extLst>
        </c:ser>
        <c:dLbls>
          <c:showLegendKey val="0"/>
          <c:showVal val="0"/>
          <c:showCatName val="0"/>
          <c:showSerName val="0"/>
          <c:showPercent val="0"/>
          <c:showBubbleSize val="0"/>
        </c:dLbls>
        <c:axId val="432843023"/>
        <c:axId val="432841103"/>
      </c:scatterChart>
      <c:valAx>
        <c:axId val="432843023"/>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a:t>Video game revenue ($billions)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2841103"/>
        <c:crosses val="autoZero"/>
        <c:crossBetween val="midCat"/>
      </c:valAx>
      <c:valAx>
        <c:axId val="43284110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a:t>Youth violent crime rate (per 1000)</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2843023"/>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18/06/2026</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18/06/2026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961419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1810535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https://www.theesa.com/resources/essential-facts-about-the-us-video-game-industry/2025-data/#:~:text=just%20getting%20started.-,%2459.3%20billion,-Total%20consumer%20spending" TargetMode="External"/><Relationship Id="rId4" Type="http://schemas.openxmlformats.org/officeDocument/2006/relationships/hyperlink" Target="https://www.childstats.gov/americaschildren23/tables/beh5.asp"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standar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Modelling bivariate </a:t>
            </a:r>
            <a:r>
              <a:rPr lang="en-AU">
                <a:effectLst/>
                <a:latin typeface="+mj-lt"/>
                <a:ea typeface="Times New Roman" panose="02020603050405020304" pitchFamily="18" charset="0"/>
              </a:rPr>
              <a:t>data </a:t>
            </a:r>
            <a:r>
              <a:rPr lang="en-AU">
                <a:latin typeface="+mj-lt"/>
                <a:ea typeface="Times New Roman" panose="02020603050405020304" pitchFamily="18" charset="0"/>
              </a:rPr>
              <a:t>using a</a:t>
            </a:r>
            <a:r>
              <a:rPr lang="en-AU">
                <a:effectLst/>
                <a:latin typeface="+mj-lt"/>
                <a:ea typeface="Times New Roman" panose="02020603050405020304" pitchFamily="18" charset="0"/>
              </a:rPr>
              <a:t> spreadsheet</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Standard 2 – Stage 6 (Year 12)</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a:latin typeface="+mj-lt"/>
              </a:rPr>
              <a:t>Correlation</a:t>
            </a:r>
          </a:p>
        </p:txBody>
      </p:sp>
      <p:pic>
        <p:nvPicPr>
          <p:cNvPr id="4" name="Picture Placeholder 4">
            <a:extLst>
              <a:ext uri="{FF2B5EF4-FFF2-40B4-BE49-F238E27FC236}">
                <a16:creationId xmlns:a16="http://schemas.microsoft.com/office/drawing/2014/main" id="{762CDD37-77B7-C3F0-AD42-A1ABE110507B}"/>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7127875" y="0"/>
            <a:ext cx="5064125" cy="6858000"/>
          </a:xfrm>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a:latin typeface="+mj-lt"/>
              </a:rPr>
              <a:t>Learning intention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309770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Learning intention</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2000" dirty="0">
                <a:cs typeface="Arial" panose="020B0604020202020204" pitchFamily="34" charset="0"/>
              </a:rPr>
              <a:t>To be able to construct a least-squares regression line for bivariate datasets using a spreadsheet. </a:t>
            </a:r>
          </a:p>
          <a:p>
            <a:pPr>
              <a:lnSpc>
                <a:spcPct val="150000"/>
              </a:lnSpc>
              <a:spcAft>
                <a:spcPts val="6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indent="-342900">
              <a:lnSpc>
                <a:spcPct val="150000"/>
              </a:lnSpc>
              <a:spcAft>
                <a:spcPts val="600"/>
              </a:spcAft>
              <a:buFont typeface="Arial"/>
              <a:buChar char="•"/>
            </a:pPr>
            <a:r>
              <a:rPr lang="en-AU" sz="2000" dirty="0">
                <a:cs typeface="Arial" panose="020B0604020202020204" pitchFamily="34" charset="0"/>
              </a:rPr>
              <a:t>I can construct a scatter plot using a spreadsheet.</a:t>
            </a:r>
          </a:p>
          <a:p>
            <a:pPr marL="342900" indent="-342900">
              <a:lnSpc>
                <a:spcPct val="150000"/>
              </a:lnSpc>
              <a:spcAft>
                <a:spcPts val="600"/>
              </a:spcAft>
              <a:buFont typeface="Arial"/>
              <a:buChar char="•"/>
            </a:pPr>
            <a:r>
              <a:rPr lang="en-AU" sz="2000" dirty="0">
                <a:cs typeface="Arial" panose="020B0604020202020204" pitchFamily="34" charset="0"/>
              </a:rPr>
              <a:t>I can explain how to find a least-squares regression using a spreadsheet and display its equation.</a:t>
            </a:r>
          </a:p>
          <a:p>
            <a:pPr marL="342900" indent="-342900">
              <a:lnSpc>
                <a:spcPct val="150000"/>
              </a:lnSpc>
              <a:spcAft>
                <a:spcPts val="600"/>
              </a:spcAft>
              <a:buFont typeface="Arial"/>
              <a:buChar char="•"/>
            </a:pPr>
            <a:r>
              <a:rPr lang="en-AU" sz="2000" dirty="0">
                <a:cs typeface="Arial" panose="020B0604020202020204" pitchFamily="34" charset="0"/>
              </a:rPr>
              <a:t>I can explain when it is best to use a line of best fit over a least-squares regression line.</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rPr>
              <a:t>Activating prior knowledge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CF6B04-29EE-AC15-4D22-5531060EB517}"/>
              </a:ext>
            </a:extLst>
          </p:cNvPr>
          <p:cNvSpPr>
            <a:spLocks noGrp="1"/>
          </p:cNvSpPr>
          <p:nvPr>
            <p:ph type="title"/>
          </p:nvPr>
        </p:nvSpPr>
        <p:spPr/>
        <p:txBody>
          <a:bodyPr/>
          <a:lstStyle/>
          <a:p>
            <a:r>
              <a:rPr lang="en-AU">
                <a:latin typeface="+mj-lt"/>
              </a:rPr>
              <a:t>Modelling bivariate data</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a:latin typeface="+mj-lt"/>
              </a:rPr>
              <a:t>Scatter plot and least-squares regression line</a:t>
            </a:r>
          </a:p>
        </p:txBody>
      </p:sp>
      <p:sp>
        <p:nvSpPr>
          <p:cNvPr id="12" name="Text Placeholder 11" descr="A scatter plot titled “Youth violent crime rate and violent video game sales.” The horizontal axis shows video game revenue in billions of dollars, increasing from left to right. The vertical axis shows youth violent crime rate per 1,000 people, increasing from bottom to top. Each data point is a blue dot representing a paired value of revenue and crime rate. The dots form a loose downward‑sloping pattern: higher video game revenue corresponds to lower youth violent crime rates. A dotted trend line runs diagonally downward from left to right, emphasizing the negative correlation.">
            <a:extLst>
              <a:ext uri="{FF2B5EF4-FFF2-40B4-BE49-F238E27FC236}">
                <a16:creationId xmlns:a16="http://schemas.microsoft.com/office/drawing/2014/main" id="{02C3478F-FB08-D7AF-5F27-8D143FA97D4C}"/>
              </a:ext>
            </a:extLst>
          </p:cNvPr>
          <p:cNvSpPr>
            <a:spLocks noGrp="1"/>
          </p:cNvSpPr>
          <p:nvPr>
            <p:ph type="body" sz="quarter" idx="17"/>
          </p:nvPr>
        </p:nvSpPr>
        <p:spPr/>
        <p:txBody>
          <a:bodyPr/>
          <a:lstStyle/>
          <a:p>
            <a:r>
              <a:rPr lang="en-AU">
                <a:latin typeface="+mn-lt"/>
              </a:rPr>
              <a:t> </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a:p>
        </p:txBody>
      </p:sp>
      <p:graphicFrame>
        <p:nvGraphicFramePr>
          <p:cNvPr id="7" name="Chart 6" descr="Scatter plot and least-squares regression line showing the relationship between Video game revenue and youth violent crime">
            <a:extLst>
              <a:ext uri="{FF2B5EF4-FFF2-40B4-BE49-F238E27FC236}">
                <a16:creationId xmlns:a16="http://schemas.microsoft.com/office/drawing/2014/main" id="{50FB3BCC-1B44-6AD8-712A-5965D3EBAD98}"/>
              </a:ext>
            </a:extLst>
          </p:cNvPr>
          <p:cNvGraphicFramePr/>
          <p:nvPr>
            <p:extLst>
              <p:ext uri="{D42A27DB-BD31-4B8C-83A1-F6EECF244321}">
                <p14:modId xmlns:p14="http://schemas.microsoft.com/office/powerpoint/2010/main" val="236917805"/>
              </p:ext>
            </p:extLst>
          </p:nvPr>
        </p:nvGraphicFramePr>
        <p:xfrm>
          <a:off x="2148607" y="1650009"/>
          <a:ext cx="8040422" cy="3855792"/>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3">
            <a:extLst>
              <a:ext uri="{FF2B5EF4-FFF2-40B4-BE49-F238E27FC236}">
                <a16:creationId xmlns:a16="http://schemas.microsoft.com/office/drawing/2014/main" id="{1AA67EF8-E009-5DF0-3087-79335FBC876F}"/>
              </a:ext>
            </a:extLst>
          </p:cNvPr>
          <p:cNvSpPr>
            <a:spLocks noChangeArrowheads="1"/>
          </p:cNvSpPr>
          <p:nvPr/>
        </p:nvSpPr>
        <p:spPr bwMode="auto">
          <a:xfrm>
            <a:off x="199227" y="5969633"/>
            <a:ext cx="9909415"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a:ln>
                  <a:noFill/>
                </a:ln>
                <a:solidFill>
                  <a:schemeClr val="tx1"/>
                </a:solidFill>
                <a:effectLst/>
                <a:latin typeface="Arial" panose="020B0604020202020204" pitchFamily="34" charset="0"/>
                <a:ea typeface="Public Sans Light" pitchFamily="2" charset="0"/>
                <a:cs typeface="Arial" panose="020B0604020202020204" pitchFamily="34" charset="0"/>
              </a:rPr>
              <a:t>Statistics from America on youth crime: </a:t>
            </a:r>
            <a:r>
              <a:rPr kumimoji="0" lang="en-AU" altLang="en-US" sz="1100" b="0" i="0" u="none" strike="noStrike" cap="none" normalizeH="0" baseline="0">
                <a:ln>
                  <a:noFill/>
                </a:ln>
                <a:solidFill>
                  <a:schemeClr val="tx1"/>
                </a:solidFill>
                <a:effectLst/>
                <a:latin typeface="Arial" panose="020B0604020202020204" pitchFamily="34" charset="0"/>
                <a:ea typeface="Public Sans Light" pitchFamily="2" charset="0"/>
                <a:cs typeface="Arial" panose="020B0604020202020204" pitchFamily="34" charset="0"/>
                <a:hlinkClick r:id="rId4"/>
              </a:rPr>
              <a:t>https://www.childstats.gov/americaschildren23/tables/beh5.asp</a:t>
            </a:r>
            <a:r>
              <a:rPr kumimoji="0" lang="en-AU" altLang="en-US" sz="1100" b="0" i="0" u="none" strike="noStrike" cap="none" normalizeH="0" baseline="0">
                <a:ln>
                  <a:noFill/>
                </a:ln>
                <a:solidFill>
                  <a:schemeClr val="tx1"/>
                </a:solidFill>
                <a:effectLst/>
                <a:latin typeface="Arial" panose="020B0604020202020204" pitchFamily="34" charset="0"/>
                <a:ea typeface="Public Sans Light" pitchFamily="2" charset="0"/>
                <a:cs typeface="Arial" panose="020B0604020202020204" pitchFamily="34" charset="0"/>
              </a:rPr>
              <a:t>  </a:t>
            </a:r>
            <a:endParaRPr kumimoji="0" lang="en-AU"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a:ln>
                  <a:noFill/>
                </a:ln>
                <a:solidFill>
                  <a:schemeClr val="tx1"/>
                </a:solidFill>
                <a:effectLst/>
                <a:latin typeface="Arial" panose="020B0604020202020204" pitchFamily="34" charset="0"/>
                <a:ea typeface="Public Sans Light" pitchFamily="2" charset="0"/>
                <a:cs typeface="Arial" panose="020B0604020202020204" pitchFamily="34" charset="0"/>
              </a:rPr>
              <a:t>Video game revenue: </a:t>
            </a:r>
            <a:r>
              <a:rPr kumimoji="0" lang="en-AU" altLang="en-US" sz="1100" b="0" i="0" u="none" strike="noStrike" cap="none" normalizeH="0" baseline="0">
                <a:ln>
                  <a:noFill/>
                </a:ln>
                <a:solidFill>
                  <a:schemeClr val="tx1"/>
                </a:solidFill>
                <a:effectLst/>
                <a:latin typeface="Arial" panose="020B0604020202020204" pitchFamily="34" charset="0"/>
                <a:ea typeface="Public Sans Light" pitchFamily="2" charset="0"/>
                <a:cs typeface="Arial" panose="020B0604020202020204" pitchFamily="34" charset="0"/>
                <a:hlinkClick r:id="rId5"/>
              </a:rPr>
              <a:t>https://www.theesa.com/resources/essential-facts-about-the-us-video-game-industry/2025-data/#:~:text=just%20getting%20started.-,%2459.3%20billion,-Total%20consumer%20spending</a:t>
            </a:r>
            <a:r>
              <a:rPr kumimoji="0" lang="en-AU" altLang="en-US" sz="1100" b="0" i="0" u="none" strike="noStrike" cap="none" normalizeH="0" baseline="0">
                <a:ln>
                  <a:noFill/>
                </a:ln>
                <a:solidFill>
                  <a:schemeClr val="tx1"/>
                </a:solidFill>
                <a:effectLst/>
                <a:latin typeface="Arial" panose="020B0604020202020204" pitchFamily="34" charset="0"/>
                <a:ea typeface="Public Sans Light" pitchFamily="2" charset="0"/>
                <a:cs typeface="Arial" panose="020B0604020202020204" pitchFamily="34" charset="0"/>
              </a:rPr>
              <a:t>  </a:t>
            </a:r>
            <a:endParaRPr kumimoji="0" lang="en-AU"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a:ln>
                  <a:noFill/>
                </a:ln>
                <a:solidFill>
                  <a:srgbClr val="CBEDFD"/>
                </a:solidFill>
                <a:effectLst/>
                <a:uLnTx/>
                <a:uFillTx/>
                <a:ea typeface="+mn-ea"/>
                <a:cs typeface="+mn-cs"/>
              </a:rPr>
              <a:t> </a:t>
            </a:r>
            <a:r>
              <a:rPr kumimoji="0" lang="en-AU" sz="1200" b="0" i="0" u="none" strike="noStrike" kern="1200" cap="none" spc="0" normalizeH="0" baseline="0" noProof="0">
                <a:ln>
                  <a:noFill/>
                </a:ln>
                <a:solidFill>
                  <a:srgbClr val="FFFFFF"/>
                </a:solidFill>
                <a:effectLst/>
                <a:uLnTx/>
                <a:uFillTx/>
                <a:ea typeface="+mn-ea"/>
                <a:cs typeface="+mn-cs"/>
              </a:rPr>
              <a:t>and the NSW Curriculum website </a:t>
            </a:r>
            <a:r>
              <a:rPr kumimoji="0" lang="en-AU" sz="1200" b="0" i="0" u="none" strike="noStrike" kern="1200" cap="none" spc="0" normalizeH="0" baseline="0" noProof="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dirty="0">
                <a:solidFill>
                  <a:srgbClr val="2F5496"/>
                </a:solidFill>
                <a:effectLst/>
                <a:latin typeface="Arial" panose="020B0604020202020204" pitchFamily="34" charset="0"/>
                <a:ea typeface="Calibri" panose="020F0502020204030204" pitchFamily="34" charset="0"/>
                <a:hlinkClick r:id="rId6"/>
              </a:rPr>
              <a:t>Mathematics Standard 11–12 Syllabus </a:t>
            </a:r>
            <a:r>
              <a:rPr lang="en-AU" dirty="0">
                <a:effectLst/>
                <a:latin typeface="Arial" panose="020B0604020202020204" pitchFamily="34" charset="0"/>
                <a:ea typeface="Calibri" panose="020F0502020204030204" pitchFamily="34" charset="0"/>
              </a:rPr>
              <a:t>© NSW Education Standards Authority (NESA) for and on behalf of the Crown in right of the State of New South Wales, 2024.</a:t>
            </a:r>
          </a:p>
          <a:p>
            <a:pPr>
              <a:lnSpc>
                <a:spcPct val="150000"/>
              </a:lnSpc>
              <a:spcBef>
                <a:spcPts val="1200"/>
              </a:spcBef>
              <a:spcAft>
                <a:spcPts val="600"/>
              </a:spcAft>
            </a:pPr>
            <a:r>
              <a:rPr lang="en-AU" dirty="0">
                <a:effectLst/>
                <a:latin typeface="Arial" panose="020B0604020202020204" pitchFamily="34" charset="0"/>
                <a:ea typeface="Calibri" panose="020F0502020204030204" pitchFamily="34" charset="0"/>
              </a:rPr>
              <a:t>.</a:t>
            </a:r>
            <a:endParaRPr lang="en-AU" sz="1800" dirty="0">
              <a:effectLst/>
              <a:latin typeface="Arial" panose="020B0604020202020204" pitchFamily="34" charset="0"/>
              <a:ea typeface="Calibri" panose="020F0502020204030204" pitchFamily="34" charset="0"/>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mj-lt"/>
              </a:rPr>
              <a:t>© State of New South Wales (Department of Education), 2026</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a:solidFill>
                  <a:schemeClr val="bg1"/>
                </a:solidFill>
              </a:rPr>
              <a:t>The copyright material published in this resource is subject to the </a:t>
            </a:r>
            <a:r>
              <a:rPr lang="en-AU" sz="1200" i="1">
                <a:solidFill>
                  <a:schemeClr val="bg1"/>
                </a:solidFill>
              </a:rPr>
              <a:t>Copyright Act 1968</a:t>
            </a:r>
            <a:r>
              <a:rPr lang="en-AU" sz="1200">
                <a:solidFill>
                  <a:schemeClr val="bg1"/>
                </a:solidFill>
              </a:rPr>
              <a:t> (</a:t>
            </a:r>
            <a:r>
              <a:rPr lang="en-AU" sz="1200" err="1">
                <a:solidFill>
                  <a:schemeClr val="bg1"/>
                </a:solidFill>
              </a:rPr>
              <a:t>Cth</a:t>
            </a:r>
            <a:r>
              <a:rPr lang="en-AU" sz="120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a:solidFill>
                  <a:schemeClr val="bg1"/>
                </a:solidFill>
              </a:rPr>
              <a:t>Copyright material available in this resource and owned by the NSW Department of Education is licensed under a </a:t>
            </a:r>
            <a:r>
              <a:rPr lang="en-AU" sz="120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a:solidFill>
                  <a:schemeClr val="bg1"/>
                </a:solidFill>
              </a:rPr>
              <a:t>.</a:t>
            </a:r>
          </a:p>
          <a:p>
            <a:pPr algn="l">
              <a:lnSpc>
                <a:spcPct val="150000"/>
              </a:lnSpc>
              <a:spcAft>
                <a:spcPts val="600"/>
              </a:spcAft>
            </a:pPr>
            <a:r>
              <a:rPr lang="en-AU" sz="1200">
                <a:solidFill>
                  <a:schemeClr val="bg1"/>
                </a:solidFill>
              </a:rPr>
              <a:t>This license allows you to share and adapt the material for any purpose, even commercially.</a:t>
            </a:r>
          </a:p>
          <a:p>
            <a:pPr algn="l">
              <a:lnSpc>
                <a:spcPct val="150000"/>
              </a:lnSpc>
              <a:spcAft>
                <a:spcPts val="600"/>
              </a:spcAft>
            </a:pPr>
            <a:r>
              <a:rPr lang="en-AU" sz="1200">
                <a:solidFill>
                  <a:schemeClr val="bg1"/>
                </a:solidFill>
              </a:rPr>
              <a:t>Attribution should be given to © State of New South Wales (Department of Education), 2026.</a:t>
            </a:r>
          </a:p>
          <a:p>
            <a:pPr algn="l">
              <a:lnSpc>
                <a:spcPct val="150000"/>
              </a:lnSpc>
            </a:pPr>
            <a:r>
              <a:rPr lang="en-AU" sz="120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a:solidFill>
                  <a:schemeClr val="bg1"/>
                </a:solidFill>
                <a:latin typeface="+mj-lt"/>
              </a:rPr>
              <a:t>Links to third-party material and websites</a:t>
            </a:r>
          </a:p>
          <a:p>
            <a:pPr algn="l">
              <a:lnSpc>
                <a:spcPct val="150000"/>
              </a:lnSpc>
              <a:spcAft>
                <a:spcPts val="600"/>
              </a:spcAft>
            </a:pPr>
            <a:r>
              <a:rPr lang="en-AU" sz="120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a:solidFill>
                  <a:schemeClr val="bg1"/>
                </a:solidFill>
              </a:rPr>
              <a:t>Copyright Act 1968 </a:t>
            </a:r>
            <a:r>
              <a:rPr lang="en-AU" sz="1200">
                <a:solidFill>
                  <a:schemeClr val="bg1"/>
                </a:solidFill>
              </a:rPr>
              <a:t>(</a:t>
            </a:r>
            <a:r>
              <a:rPr lang="en-AU" sz="1200" err="1">
                <a:solidFill>
                  <a:schemeClr val="bg1"/>
                </a:solidFill>
              </a:rPr>
              <a:t>Cth</a:t>
            </a:r>
            <a:r>
              <a:rPr lang="en-AU" sz="120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5E080995292A458D08911AB2F9EE60" ma:contentTypeVersion="14" ma:contentTypeDescription="Create a new document." ma:contentTypeScope="" ma:versionID="975ddda72fd53fa907a1850f0c62e65e">
  <xsd:schema xmlns:xsd="http://www.w3.org/2001/XMLSchema" xmlns:xs="http://www.w3.org/2001/XMLSchema" xmlns:p="http://schemas.microsoft.com/office/2006/metadata/properties" xmlns:ns2="0d94be99-a0f6-44e7-93d1-7f56be2e14d5" xmlns:ns3="8c6f0761-0ef4-4d3b-8fe8-3b60dff82ea3" targetNamespace="http://schemas.microsoft.com/office/2006/metadata/properties" ma:root="true" ma:fieldsID="3124d994bfd16314df04b4bffaff3696" ns2:_="" ns3:_="">
    <xsd:import namespace="0d94be99-a0f6-44e7-93d1-7f56be2e14d5"/>
    <xsd:import namespace="8c6f0761-0ef4-4d3b-8fe8-3b60dff82ea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BillingMetadata"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94be99-a0f6-44e7-93d1-7f56be2e14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BillingMetadata" ma:index="19" nillable="true" ma:displayName="MediaServiceBillingMetadata" ma:hidden="true" ma:internalName="MediaServiceBillingMetadata"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c6f0761-0ef4-4d3b-8fe8-3b60dff82ea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ac47464-5fdf-40a8-8052-50f181b1a3f2}" ma:internalName="TaxCatchAll" ma:showField="CatchAllData" ma:web="8c6f0761-0ef4-4d3b-8fe8-3b60dff82e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d94be99-a0f6-44e7-93d1-7f56be2e14d5">
      <Terms xmlns="http://schemas.microsoft.com/office/infopath/2007/PartnerControls"/>
    </lcf76f155ced4ddcb4097134ff3c332f>
    <TaxCatchAll xmlns="8c6f0761-0ef4-4d3b-8fe8-3b60dff82ea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4A43229-D492-4F5C-B16E-ED10A89B8E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94be99-a0f6-44e7-93d1-7f56be2e14d5"/>
    <ds:schemaRef ds:uri="8c6f0761-0ef4-4d3b-8fe8-3b60dff82e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A925CDD-4F81-49FD-B014-E423CCC6329C}">
  <ds:schemaRefs>
    <ds:schemaRef ds:uri="http://purl.org/dc/terms/"/>
    <ds:schemaRef ds:uri="http://schemas.microsoft.com/office/2006/metadata/properties"/>
    <ds:schemaRef ds:uri="http://schemas.microsoft.com/office/infopath/2007/PartnerControls"/>
    <ds:schemaRef ds:uri="http://schemas.microsoft.com/office/2006/documentManagement/types"/>
    <ds:schemaRef ds:uri="http://purl.org/dc/dcmitype/"/>
    <ds:schemaRef ds:uri="8c6f0761-0ef4-4d3b-8fe8-3b60dff82ea3"/>
    <ds:schemaRef ds:uri="http://schemas.openxmlformats.org/package/2006/metadata/core-properties"/>
    <ds:schemaRef ds:uri="0d94be99-a0f6-44e7-93d1-7f56be2e14d5"/>
    <ds:schemaRef ds:uri="http://www.w3.org/XML/1998/namespace"/>
    <ds:schemaRef ds:uri="http://purl.org/dc/elements/1.1/"/>
  </ds:schemaRefs>
</ds:datastoreItem>
</file>

<file path=customXml/itemProps3.xml><?xml version="1.0" encoding="utf-8"?>
<ds:datastoreItem xmlns:ds="http://schemas.openxmlformats.org/officeDocument/2006/customXml" ds:itemID="{36B20B28-60FE-4BC6-AE48-69561AC515A0}">
  <ds:schemaRefs>
    <ds:schemaRef ds:uri="http://schemas.microsoft.com/sharepoint/v3/contenttype/forms"/>
  </ds:schemaRefs>
</ds:datastoreItem>
</file>

<file path=docMetadata/LabelInfo.xml><?xml version="1.0" encoding="utf-8"?>
<clbl:labelList xmlns:clbl="http://schemas.microsoft.com/office/2020/mipLabelMetadata">
  <clbl:label id="{b603dfd7-d93a-4381-a340-2995d8282205}" enabled="1" method="Standard" siteId="{05a0e69a-418a-47c1-9c25-9387261bf991}" removed="0"/>
</clbl:labelList>
</file>

<file path=docProps/app.xml><?xml version="1.0" encoding="utf-8"?>
<Properties xmlns="http://schemas.openxmlformats.org/officeDocument/2006/extended-properties" xmlns:vt="http://schemas.openxmlformats.org/officeDocument/2006/docPropsVTypes">
  <Template/>
  <TotalTime>0</TotalTime>
  <Words>687</Words>
  <Application>Microsoft Office PowerPoint</Application>
  <PresentationFormat>Widescreen</PresentationFormat>
  <Paragraphs>46</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Times New Roman</vt:lpstr>
      <vt:lpstr>Public Sans</vt:lpstr>
      <vt:lpstr>NSWG Corporate</vt:lpstr>
      <vt:lpstr>Modelling bivariate data using a spreadsheet</vt:lpstr>
      <vt:lpstr>Learning intention and success criteria</vt:lpstr>
      <vt:lpstr>Activating prior knowledge</vt:lpstr>
      <vt:lpstr>Modelling bivariate data</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lesson 9 – Modelling bivariate data using spreadsheet – deck – Mathematics Standard</dc:title>
  <dc:creator>NSW Department of Education</dc:creator>
  <cp:lastModifiedBy/>
  <dcterms:created xsi:type="dcterms:W3CDTF">2026-05-18T05:55:14Z</dcterms:created>
  <dcterms:modified xsi:type="dcterms:W3CDTF">2026-06-18T01:34:56Z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0x010100655E080995292A458D08911AB2F9EE60</vt:lpwstr>
  </property>
</Properties>
</file>