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6522" r:id="rId8"/>
    <p:sldId id="26533" r:id="rId9"/>
    <p:sldId id="26532" r:id="rId10"/>
    <p:sldId id="26534" r:id="rId11"/>
    <p:sldId id="26506" r:id="rId12"/>
    <p:sldId id="26511" r:id="rId13"/>
    <p:sldId id="26517" r:id="rId14"/>
    <p:sldId id="26524" r:id="rId15"/>
    <p:sldId id="26518" r:id="rId16"/>
    <p:sldId id="26527" r:id="rId17"/>
    <p:sldId id="26528" r:id="rId18"/>
    <p:sldId id="26525" r:id="rId19"/>
    <p:sldId id="26526" r:id="rId20"/>
    <p:sldId id="26535"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4F1CB63D-989B-4ED3-C689-6E27F710C353}" name="Jennifer Smith" initials="JS" userId="S::JENNIFER.DOBOS@det.nsw.edu.au::7f9e27fc-fd2b-4362-b070-705aa97fa997"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66A0B-9A83-4F4F-B415-AB20ACD1D6F1}" v="1" dt="2025-10-16T23:45:01.742"/>
    <p1510:client id="{D4A8659B-5DF8-46AF-8E50-32D7F2E1921E}" v="1" dt="2025-10-16T22:20:42.207"/>
    <p1510:client id="{E8A65BAF-D933-4561-8C0A-6192099CE7EC}" v="2" dt="2025-10-16T04:38:36.0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2"/>
    <p:restoredTop sz="94658"/>
  </p:normalViewPr>
  <p:slideViewPr>
    <p:cSldViewPr snapToGrid="0">
      <p:cViewPr varScale="1">
        <p:scale>
          <a:sx n="68" d="100"/>
          <a:sy n="68" d="100"/>
        </p:scale>
        <p:origin x="232" y="6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E8A65BAF-D933-4561-8C0A-6192099CE7EC}"/>
    <pc:docChg chg="custSel modSld">
      <pc:chgData name="Daisy Hong" userId="852f2fe8-ba51-4773-8c32-260fca1b2ee4" providerId="ADAL" clId="{E8A65BAF-D933-4561-8C0A-6192099CE7EC}" dt="2025-10-16T04:41:36.207" v="29" actId="13244"/>
      <pc:docMkLst>
        <pc:docMk/>
      </pc:docMkLst>
      <pc:sldChg chg="modSp mod">
        <pc:chgData name="Daisy Hong" userId="852f2fe8-ba51-4773-8c32-260fca1b2ee4" providerId="ADAL" clId="{E8A65BAF-D933-4561-8C0A-6192099CE7EC}" dt="2025-10-16T04:39:40.602" v="13" actId="962"/>
        <pc:sldMkLst>
          <pc:docMk/>
          <pc:sldMk cId="1622058124" sldId="26517"/>
        </pc:sldMkLst>
        <pc:spChg chg="mod ord">
          <ac:chgData name="Daisy Hong" userId="852f2fe8-ba51-4773-8c32-260fca1b2ee4" providerId="ADAL" clId="{E8A65BAF-D933-4561-8C0A-6192099CE7EC}" dt="2025-10-16T04:39:40.602" v="13" actId="962"/>
          <ac:spMkLst>
            <pc:docMk/>
            <pc:sldMk cId="1622058124" sldId="26517"/>
            <ac:spMk id="2" creationId="{F742259B-FC38-4E52-F792-C42D73B1167D}"/>
          </ac:spMkLst>
        </pc:spChg>
      </pc:sldChg>
      <pc:sldChg chg="modSp mod modAnim">
        <pc:chgData name="Daisy Hong" userId="852f2fe8-ba51-4773-8c32-260fca1b2ee4" providerId="ADAL" clId="{E8A65BAF-D933-4561-8C0A-6192099CE7EC}" dt="2025-10-16T04:38:36.039" v="2" actId="20577"/>
        <pc:sldMkLst>
          <pc:docMk/>
          <pc:sldMk cId="1163238081" sldId="26522"/>
        </pc:sldMkLst>
        <pc:spChg chg="ord">
          <ac:chgData name="Daisy Hong" userId="852f2fe8-ba51-4773-8c32-260fca1b2ee4" providerId="ADAL" clId="{E8A65BAF-D933-4561-8C0A-6192099CE7EC}" dt="2025-10-16T04:37:02.041" v="0" actId="13244"/>
          <ac:spMkLst>
            <pc:docMk/>
            <pc:sldMk cId="1163238081" sldId="26522"/>
            <ac:spMk id="2" creationId="{4FDE5B65-40A0-91CE-3570-BF74B4EE8D16}"/>
          </ac:spMkLst>
        </pc:spChg>
        <pc:spChg chg="mod">
          <ac:chgData name="Daisy Hong" userId="852f2fe8-ba51-4773-8c32-260fca1b2ee4" providerId="ADAL" clId="{E8A65BAF-D933-4561-8C0A-6192099CE7EC}" dt="2025-10-16T04:38:36.039" v="2" actId="20577"/>
          <ac:spMkLst>
            <pc:docMk/>
            <pc:sldMk cId="1163238081" sldId="26522"/>
            <ac:spMk id="11" creationId="{8DC2F691-8351-388D-8FB4-804CFA5C0DB3}"/>
          </ac:spMkLst>
        </pc:spChg>
      </pc:sldChg>
      <pc:sldChg chg="modSp mod">
        <pc:chgData name="Daisy Hong" userId="852f2fe8-ba51-4773-8c32-260fca1b2ee4" providerId="ADAL" clId="{E8A65BAF-D933-4561-8C0A-6192099CE7EC}" dt="2025-10-16T04:39:54.925" v="15" actId="962"/>
        <pc:sldMkLst>
          <pc:docMk/>
          <pc:sldMk cId="4110713243" sldId="26524"/>
        </pc:sldMkLst>
        <pc:spChg chg="mod ord">
          <ac:chgData name="Daisy Hong" userId="852f2fe8-ba51-4773-8c32-260fca1b2ee4" providerId="ADAL" clId="{E8A65BAF-D933-4561-8C0A-6192099CE7EC}" dt="2025-10-16T04:39:54.925" v="15" actId="962"/>
          <ac:spMkLst>
            <pc:docMk/>
            <pc:sldMk cId="4110713243" sldId="26524"/>
            <ac:spMk id="2" creationId="{4E2BD812-06E4-7F75-69C2-CAF4B8D837CA}"/>
          </ac:spMkLst>
        </pc:spChg>
      </pc:sldChg>
      <pc:sldChg chg="modSp mod">
        <pc:chgData name="Daisy Hong" userId="852f2fe8-ba51-4773-8c32-260fca1b2ee4" providerId="ADAL" clId="{E8A65BAF-D933-4561-8C0A-6192099CE7EC}" dt="2025-10-16T04:40:29.216" v="21" actId="962"/>
        <pc:sldMkLst>
          <pc:docMk/>
          <pc:sldMk cId="121262470" sldId="26525"/>
        </pc:sldMkLst>
        <pc:spChg chg="mod ord">
          <ac:chgData name="Daisy Hong" userId="852f2fe8-ba51-4773-8c32-260fca1b2ee4" providerId="ADAL" clId="{E8A65BAF-D933-4561-8C0A-6192099CE7EC}" dt="2025-10-16T04:40:29.216" v="21" actId="962"/>
          <ac:spMkLst>
            <pc:docMk/>
            <pc:sldMk cId="121262470" sldId="26525"/>
            <ac:spMk id="2" creationId="{7A2F36F1-C58C-8ACE-14F7-22E443B1E9BE}"/>
          </ac:spMkLst>
        </pc:spChg>
      </pc:sldChg>
      <pc:sldChg chg="modSp mod">
        <pc:chgData name="Daisy Hong" userId="852f2fe8-ba51-4773-8c32-260fca1b2ee4" providerId="ADAL" clId="{E8A65BAF-D933-4561-8C0A-6192099CE7EC}" dt="2025-10-16T04:40:45.913" v="24" actId="13244"/>
        <pc:sldMkLst>
          <pc:docMk/>
          <pc:sldMk cId="1673482917" sldId="26526"/>
        </pc:sldMkLst>
        <pc:spChg chg="mod ord">
          <ac:chgData name="Daisy Hong" userId="852f2fe8-ba51-4773-8c32-260fca1b2ee4" providerId="ADAL" clId="{E8A65BAF-D933-4561-8C0A-6192099CE7EC}" dt="2025-10-16T04:40:39.631" v="23" actId="13244"/>
          <ac:spMkLst>
            <pc:docMk/>
            <pc:sldMk cId="1673482917" sldId="26526"/>
            <ac:spMk id="2" creationId="{5403E6B9-28FD-D705-6F73-04AFB38227E5}"/>
          </ac:spMkLst>
        </pc:spChg>
        <pc:spChg chg="ord">
          <ac:chgData name="Daisy Hong" userId="852f2fe8-ba51-4773-8c32-260fca1b2ee4" providerId="ADAL" clId="{E8A65BAF-D933-4561-8C0A-6192099CE7EC}" dt="2025-10-16T04:40:45.913" v="24" actId="13244"/>
          <ac:spMkLst>
            <pc:docMk/>
            <pc:sldMk cId="1673482917" sldId="26526"/>
            <ac:spMk id="7" creationId="{085653F2-EC3D-4AF2-DECB-6C817FA47D2D}"/>
          </ac:spMkLst>
        </pc:spChg>
      </pc:sldChg>
      <pc:sldChg chg="modSp mod">
        <pc:chgData name="Daisy Hong" userId="852f2fe8-ba51-4773-8c32-260fca1b2ee4" providerId="ADAL" clId="{E8A65BAF-D933-4561-8C0A-6192099CE7EC}" dt="2025-10-16T04:40:05.668" v="17" actId="13244"/>
        <pc:sldMkLst>
          <pc:docMk/>
          <pc:sldMk cId="3209834492" sldId="26527"/>
        </pc:sldMkLst>
        <pc:spChg chg="mod ord">
          <ac:chgData name="Daisy Hong" userId="852f2fe8-ba51-4773-8c32-260fca1b2ee4" providerId="ADAL" clId="{E8A65BAF-D933-4561-8C0A-6192099CE7EC}" dt="2025-10-16T04:40:05.668" v="17" actId="13244"/>
          <ac:spMkLst>
            <pc:docMk/>
            <pc:sldMk cId="3209834492" sldId="26527"/>
            <ac:spMk id="2" creationId="{7EBC40E8-7EE4-7963-C4ED-E4BC235461C6}"/>
          </ac:spMkLst>
        </pc:spChg>
      </pc:sldChg>
      <pc:sldChg chg="modSp mod">
        <pc:chgData name="Daisy Hong" userId="852f2fe8-ba51-4773-8c32-260fca1b2ee4" providerId="ADAL" clId="{E8A65BAF-D933-4561-8C0A-6192099CE7EC}" dt="2025-10-16T04:40:15.865" v="19" actId="13244"/>
        <pc:sldMkLst>
          <pc:docMk/>
          <pc:sldMk cId="3941718357" sldId="26528"/>
        </pc:sldMkLst>
        <pc:spChg chg="mod ord">
          <ac:chgData name="Daisy Hong" userId="852f2fe8-ba51-4773-8c32-260fca1b2ee4" providerId="ADAL" clId="{E8A65BAF-D933-4561-8C0A-6192099CE7EC}" dt="2025-10-16T04:40:15.865" v="19" actId="13244"/>
          <ac:spMkLst>
            <pc:docMk/>
            <pc:sldMk cId="3941718357" sldId="26528"/>
            <ac:spMk id="2" creationId="{3E717D26-6809-CE7E-F78A-7756B5DEFC9B}"/>
          </ac:spMkLst>
        </pc:spChg>
      </pc:sldChg>
      <pc:sldChg chg="modSp mod">
        <pc:chgData name="Daisy Hong" userId="852f2fe8-ba51-4773-8c32-260fca1b2ee4" providerId="ADAL" clId="{E8A65BAF-D933-4561-8C0A-6192099CE7EC}" dt="2025-10-16T04:39:04.206" v="7" actId="13244"/>
        <pc:sldMkLst>
          <pc:docMk/>
          <pc:sldMk cId="1676035979" sldId="26533"/>
        </pc:sldMkLst>
        <pc:spChg chg="mod ord">
          <ac:chgData name="Daisy Hong" userId="852f2fe8-ba51-4773-8c32-260fca1b2ee4" providerId="ADAL" clId="{E8A65BAF-D933-4561-8C0A-6192099CE7EC}" dt="2025-10-16T04:38:42.668" v="4" actId="962"/>
          <ac:spMkLst>
            <pc:docMk/>
            <pc:sldMk cId="1676035979" sldId="26533"/>
            <ac:spMk id="2" creationId="{F80AE141-229F-AE94-8EAE-0A53B25E766B}"/>
          </ac:spMkLst>
        </pc:spChg>
        <pc:spChg chg="ord">
          <ac:chgData name="Daisy Hong" userId="852f2fe8-ba51-4773-8c32-260fca1b2ee4" providerId="ADAL" clId="{E8A65BAF-D933-4561-8C0A-6192099CE7EC}" dt="2025-10-16T04:38:52.957" v="5" actId="13244"/>
          <ac:spMkLst>
            <pc:docMk/>
            <pc:sldMk cId="1676035979" sldId="26533"/>
            <ac:spMk id="10" creationId="{44F7BD1C-7124-4970-AA42-C74E37CAA77D}"/>
          </ac:spMkLst>
        </pc:spChg>
        <pc:spChg chg="ord">
          <ac:chgData name="Daisy Hong" userId="852f2fe8-ba51-4773-8c32-260fca1b2ee4" providerId="ADAL" clId="{E8A65BAF-D933-4561-8C0A-6192099CE7EC}" dt="2025-10-16T04:39:00.178" v="6" actId="13244"/>
          <ac:spMkLst>
            <pc:docMk/>
            <pc:sldMk cId="1676035979" sldId="26533"/>
            <ac:spMk id="11" creationId="{18734479-7E7D-AD90-A634-C0B31B66A078}"/>
          </ac:spMkLst>
        </pc:spChg>
        <pc:spChg chg="ord">
          <ac:chgData name="Daisy Hong" userId="852f2fe8-ba51-4773-8c32-260fca1b2ee4" providerId="ADAL" clId="{E8A65BAF-D933-4561-8C0A-6192099CE7EC}" dt="2025-10-16T04:39:04.206" v="7" actId="13244"/>
          <ac:spMkLst>
            <pc:docMk/>
            <pc:sldMk cId="1676035979" sldId="26533"/>
            <ac:spMk id="12" creationId="{79C51D52-417F-2420-30B8-C24EED786C99}"/>
          </ac:spMkLst>
        </pc:spChg>
      </pc:sldChg>
      <pc:sldChg chg="delSp modSp mod">
        <pc:chgData name="Daisy Hong" userId="852f2fe8-ba51-4773-8c32-260fca1b2ee4" providerId="ADAL" clId="{E8A65BAF-D933-4561-8C0A-6192099CE7EC}" dt="2025-10-16T04:39:18.171" v="11" actId="13244"/>
        <pc:sldMkLst>
          <pc:docMk/>
          <pc:sldMk cId="1638316853" sldId="26534"/>
        </pc:sldMkLst>
        <pc:spChg chg="mod ord">
          <ac:chgData name="Daisy Hong" userId="852f2fe8-ba51-4773-8c32-260fca1b2ee4" providerId="ADAL" clId="{E8A65BAF-D933-4561-8C0A-6192099CE7EC}" dt="2025-10-16T04:39:09.573" v="9" actId="962"/>
          <ac:spMkLst>
            <pc:docMk/>
            <pc:sldMk cId="1638316853" sldId="26534"/>
            <ac:spMk id="2" creationId="{1FB8D70F-C00B-511E-328D-4881922A2862}"/>
          </ac:spMkLst>
        </pc:spChg>
        <pc:spChg chg="del">
          <ac:chgData name="Daisy Hong" userId="852f2fe8-ba51-4773-8c32-260fca1b2ee4" providerId="ADAL" clId="{E8A65BAF-D933-4561-8C0A-6192099CE7EC}" dt="2025-10-16T04:39:14" v="10" actId="478"/>
          <ac:spMkLst>
            <pc:docMk/>
            <pc:sldMk cId="1638316853" sldId="26534"/>
            <ac:spMk id="4" creationId="{1039DFC1-FA54-2D6A-6D96-DC95D5E738B5}"/>
          </ac:spMkLst>
        </pc:spChg>
        <pc:picChg chg="ord">
          <ac:chgData name="Daisy Hong" userId="852f2fe8-ba51-4773-8c32-260fca1b2ee4" providerId="ADAL" clId="{E8A65BAF-D933-4561-8C0A-6192099CE7EC}" dt="2025-10-16T04:39:18.171" v="11" actId="13244"/>
          <ac:picMkLst>
            <pc:docMk/>
            <pc:sldMk cId="1638316853" sldId="26534"/>
            <ac:picMk id="7" creationId="{BAB83A33-0157-24EB-3F20-85DDBF23AB3A}"/>
          </ac:picMkLst>
        </pc:picChg>
      </pc:sldChg>
      <pc:sldChg chg="modSp mod">
        <pc:chgData name="Daisy Hong" userId="852f2fe8-ba51-4773-8c32-260fca1b2ee4" providerId="ADAL" clId="{E8A65BAF-D933-4561-8C0A-6192099CE7EC}" dt="2025-10-16T04:41:36.207" v="29" actId="13244"/>
        <pc:sldMkLst>
          <pc:docMk/>
          <pc:sldMk cId="1105795934" sldId="26535"/>
        </pc:sldMkLst>
        <pc:spChg chg="mod ord">
          <ac:chgData name="Daisy Hong" userId="852f2fe8-ba51-4773-8c32-260fca1b2ee4" providerId="ADAL" clId="{E8A65BAF-D933-4561-8C0A-6192099CE7EC}" dt="2025-10-16T04:41:31.369" v="28" actId="13244"/>
          <ac:spMkLst>
            <pc:docMk/>
            <pc:sldMk cId="1105795934" sldId="26535"/>
            <ac:spMk id="2" creationId="{003D24D5-8377-C00A-B550-C89B93ECE9A5}"/>
          </ac:spMkLst>
        </pc:spChg>
        <pc:spChg chg="ord">
          <ac:chgData name="Daisy Hong" userId="852f2fe8-ba51-4773-8c32-260fca1b2ee4" providerId="ADAL" clId="{E8A65BAF-D933-4561-8C0A-6192099CE7EC}" dt="2025-10-16T04:41:36.207" v="29" actId="13244"/>
          <ac:spMkLst>
            <pc:docMk/>
            <pc:sldMk cId="1105795934" sldId="26535"/>
            <ac:spMk id="5" creationId="{7148DD28-31E5-9351-05FF-C947ADD81B5A}"/>
          </ac:spMkLst>
        </pc:spChg>
        <pc:spChg chg="mod">
          <ac:chgData name="Daisy Hong" userId="852f2fe8-ba51-4773-8c32-260fca1b2ee4" providerId="ADAL" clId="{E8A65BAF-D933-4561-8C0A-6192099CE7EC}" dt="2025-10-16T04:41:22.135" v="26" actId="14100"/>
          <ac:spMkLst>
            <pc:docMk/>
            <pc:sldMk cId="1105795934" sldId="26535"/>
            <ac:spMk id="7" creationId="{A3760351-71F8-0870-4C3B-1942C7407CC3}"/>
          </ac:spMkLst>
        </pc:spChg>
        <pc:spChg chg="mod">
          <ac:chgData name="Daisy Hong" userId="852f2fe8-ba51-4773-8c32-260fca1b2ee4" providerId="ADAL" clId="{E8A65BAF-D933-4561-8C0A-6192099CE7EC}" dt="2025-10-16T04:41:19.346" v="25" actId="14100"/>
          <ac:spMkLst>
            <pc:docMk/>
            <pc:sldMk cId="1105795934" sldId="26535"/>
            <ac:spMk id="8" creationId="{12AED7DE-851E-DB72-6794-D4315BC3C859}"/>
          </ac:spMkLst>
        </pc:spChg>
      </pc:sldChg>
    </pc:docChg>
  </pc:docChgLst>
  <pc:docChgLst>
    <pc:chgData name="Daisy Hong" userId="852f2fe8-ba51-4773-8c32-260fca1b2ee4" providerId="ADAL" clId="{2D09DA86-5613-4E1C-B242-9DE285727841}"/>
    <pc:docChg chg="modSld">
      <pc:chgData name="Daisy Hong" userId="852f2fe8-ba51-4773-8c32-260fca1b2ee4" providerId="ADAL" clId="{2D09DA86-5613-4E1C-B242-9DE285727841}" dt="2025-10-08T22:26:42.374" v="4"/>
      <pc:docMkLst>
        <pc:docMk/>
      </pc:docMkLst>
      <pc:sldChg chg="modSp">
        <pc:chgData name="Daisy Hong" userId="852f2fe8-ba51-4773-8c32-260fca1b2ee4" providerId="ADAL" clId="{2D09DA86-5613-4E1C-B242-9DE285727841}" dt="2025-10-08T22:26:42.374" v="4"/>
        <pc:sldMkLst>
          <pc:docMk/>
          <pc:sldMk cId="1181014578" sldId="360"/>
        </pc:sldMkLst>
        <pc:spChg chg="mod">
          <ac:chgData name="Daisy Hong" userId="852f2fe8-ba51-4773-8c32-260fca1b2ee4" providerId="ADAL" clId="{2D09DA86-5613-4E1C-B242-9DE285727841}" dt="2025-10-08T22:26:42.374" v="4"/>
          <ac:spMkLst>
            <pc:docMk/>
            <pc:sldMk cId="1181014578" sldId="360"/>
            <ac:spMk id="4" creationId="{B7C07B50-96D9-2E35-E2CE-3139F6377F08}"/>
          </ac:spMkLst>
        </pc:spChg>
      </pc:sldChg>
      <pc:sldChg chg="modSp mod">
        <pc:chgData name="Daisy Hong" userId="852f2fe8-ba51-4773-8c32-260fca1b2ee4" providerId="ADAL" clId="{2D09DA86-5613-4E1C-B242-9DE285727841}" dt="2025-10-08T22:23:12.152" v="1" actId="20577"/>
        <pc:sldMkLst>
          <pc:docMk/>
          <pc:sldMk cId="2212264922" sldId="26505"/>
        </pc:sldMkLst>
        <pc:spChg chg="mod">
          <ac:chgData name="Daisy Hong" userId="852f2fe8-ba51-4773-8c32-260fca1b2ee4" providerId="ADAL" clId="{2D09DA86-5613-4E1C-B242-9DE285727841}" dt="2025-10-08T22:23:12.152" v="1" actId="20577"/>
          <ac:spMkLst>
            <pc:docMk/>
            <pc:sldMk cId="2212264922" sldId="26505"/>
            <ac:spMk id="10" creationId="{CA5E7E5A-B4C4-F5B9-98E5-6C838D018316}"/>
          </ac:spMkLst>
        </pc:spChg>
      </pc:sldChg>
    </pc:docChg>
  </pc:docChgLst>
  <pc:docChgLst>
    <pc:chgData name="Daisy Hong" userId="852f2fe8-ba51-4773-8c32-260fca1b2ee4" providerId="ADAL" clId="{BA9E5D68-9781-55FC-B968-ED696BFEB24F}"/>
    <pc:docChg chg="undo custSel addSld delSld modSld">
      <pc:chgData name="Daisy Hong" userId="852f2fe8-ba51-4773-8c32-260fca1b2ee4" providerId="ADAL" clId="{BA9E5D68-9781-55FC-B968-ED696BFEB24F}" dt="2025-10-08T03:12:43.616" v="224" actId="1076"/>
      <pc:docMkLst>
        <pc:docMk/>
      </pc:docMkLst>
      <pc:sldChg chg="modSp">
        <pc:chgData name="Daisy Hong" userId="852f2fe8-ba51-4773-8c32-260fca1b2ee4" providerId="ADAL" clId="{BA9E5D68-9781-55FC-B968-ED696BFEB24F}" dt="2025-10-08T00:47:33.974" v="2"/>
        <pc:sldMkLst>
          <pc:docMk/>
          <pc:sldMk cId="1181014578" sldId="360"/>
        </pc:sldMkLst>
        <pc:spChg chg="mod">
          <ac:chgData name="Daisy Hong" userId="852f2fe8-ba51-4773-8c32-260fca1b2ee4" providerId="ADAL" clId="{BA9E5D68-9781-55FC-B968-ED696BFEB24F}" dt="2025-10-08T00:47:33.974" v="2"/>
          <ac:spMkLst>
            <pc:docMk/>
            <pc:sldMk cId="1181014578" sldId="360"/>
            <ac:spMk id="4" creationId="{B7C07B50-96D9-2E35-E2CE-3139F6377F08}"/>
          </ac:spMkLst>
        </pc:spChg>
      </pc:sldChg>
      <pc:sldChg chg="modSp mod">
        <pc:chgData name="Daisy Hong" userId="852f2fe8-ba51-4773-8c32-260fca1b2ee4" providerId="ADAL" clId="{BA9E5D68-9781-55FC-B968-ED696BFEB24F}" dt="2025-10-08T02:07:35.066" v="11" actId="20577"/>
        <pc:sldMkLst>
          <pc:docMk/>
          <pc:sldMk cId="3648967162" sldId="26383"/>
        </pc:sldMkLst>
        <pc:spChg chg="mod">
          <ac:chgData name="Daisy Hong" userId="852f2fe8-ba51-4773-8c32-260fca1b2ee4" providerId="ADAL" clId="{BA9E5D68-9781-55FC-B968-ED696BFEB24F}" dt="2025-10-08T02:07:35.066" v="11" actId="20577"/>
          <ac:spMkLst>
            <pc:docMk/>
            <pc:sldMk cId="3648967162" sldId="26383"/>
            <ac:spMk id="3" creationId="{DF637BA9-DB5E-2457-A795-0B300DBA6F82}"/>
          </ac:spMkLst>
        </pc:spChg>
      </pc:sldChg>
      <pc:sldChg chg="modSp mod">
        <pc:chgData name="Daisy Hong" userId="852f2fe8-ba51-4773-8c32-260fca1b2ee4" providerId="ADAL" clId="{BA9E5D68-9781-55FC-B968-ED696BFEB24F}" dt="2025-10-08T02:00:31.325" v="10" actId="20577"/>
        <pc:sldMkLst>
          <pc:docMk/>
          <pc:sldMk cId="2212264922" sldId="26505"/>
        </pc:sldMkLst>
        <pc:spChg chg="mod">
          <ac:chgData name="Daisy Hong" userId="852f2fe8-ba51-4773-8c32-260fca1b2ee4" providerId="ADAL" clId="{BA9E5D68-9781-55FC-B968-ED696BFEB24F}" dt="2025-10-08T02:00:31.325" v="10" actId="20577"/>
          <ac:spMkLst>
            <pc:docMk/>
            <pc:sldMk cId="2212264922" sldId="26505"/>
            <ac:spMk id="8" creationId="{9AB1D8F6-C07D-41A5-64F9-503ABE80FF0B}"/>
          </ac:spMkLst>
        </pc:spChg>
        <pc:spChg chg="mod">
          <ac:chgData name="Daisy Hong" userId="852f2fe8-ba51-4773-8c32-260fca1b2ee4" providerId="ADAL" clId="{BA9E5D68-9781-55FC-B968-ED696BFEB24F}" dt="2025-10-08T01:59:20.376" v="3"/>
          <ac:spMkLst>
            <pc:docMk/>
            <pc:sldMk cId="2212264922" sldId="26505"/>
            <ac:spMk id="10" creationId="{CA5E7E5A-B4C4-F5B9-98E5-6C838D018316}"/>
          </ac:spMkLst>
        </pc:spChg>
      </pc:sldChg>
      <pc:sldChg chg="modSp modAnim">
        <pc:chgData name="Daisy Hong" userId="852f2fe8-ba51-4773-8c32-260fca1b2ee4" providerId="ADAL" clId="{BA9E5D68-9781-55FC-B968-ED696BFEB24F}" dt="2025-10-08T03:12:29.094" v="223" actId="20577"/>
        <pc:sldMkLst>
          <pc:docMk/>
          <pc:sldMk cId="1163238081" sldId="26522"/>
        </pc:sldMkLst>
        <pc:spChg chg="mod">
          <ac:chgData name="Daisy Hong" userId="852f2fe8-ba51-4773-8c32-260fca1b2ee4" providerId="ADAL" clId="{BA9E5D68-9781-55FC-B968-ED696BFEB24F}" dt="2025-10-08T03:12:23.660" v="221" actId="5793"/>
          <ac:spMkLst>
            <pc:docMk/>
            <pc:sldMk cId="1163238081" sldId="26522"/>
            <ac:spMk id="10" creationId="{5242E553-5067-1D6B-FD6A-CEE80C3EB101}"/>
          </ac:spMkLst>
        </pc:spChg>
        <pc:spChg chg="mod">
          <ac:chgData name="Daisy Hong" userId="852f2fe8-ba51-4773-8c32-260fca1b2ee4" providerId="ADAL" clId="{BA9E5D68-9781-55FC-B968-ED696BFEB24F}" dt="2025-10-08T03:12:29.094" v="223" actId="20577"/>
          <ac:spMkLst>
            <pc:docMk/>
            <pc:sldMk cId="1163238081" sldId="26522"/>
            <ac:spMk id="11" creationId="{8DC2F691-8351-388D-8FB4-804CFA5C0DB3}"/>
          </ac:spMkLst>
        </pc:spChg>
      </pc:sldChg>
      <pc:sldChg chg="modSp mod">
        <pc:chgData name="Daisy Hong" userId="852f2fe8-ba51-4773-8c32-260fca1b2ee4" providerId="ADAL" clId="{BA9E5D68-9781-55FC-B968-ED696BFEB24F}" dt="2025-10-08T03:03:23.873" v="126" actId="1076"/>
        <pc:sldMkLst>
          <pc:docMk/>
          <pc:sldMk cId="121262470" sldId="26525"/>
        </pc:sldMkLst>
        <pc:spChg chg="mod">
          <ac:chgData name="Daisy Hong" userId="852f2fe8-ba51-4773-8c32-260fca1b2ee4" providerId="ADAL" clId="{BA9E5D68-9781-55FC-B968-ED696BFEB24F}" dt="2025-10-08T03:03:23.873" v="126" actId="1076"/>
          <ac:spMkLst>
            <pc:docMk/>
            <pc:sldMk cId="121262470" sldId="26525"/>
            <ac:spMk id="6" creationId="{483E827F-C1F3-CABA-66C6-1EBF5BE18BB4}"/>
          </ac:spMkLst>
        </pc:spChg>
      </pc:sldChg>
      <pc:sldChg chg="modSp add del mod">
        <pc:chgData name="Daisy Hong" userId="852f2fe8-ba51-4773-8c32-260fca1b2ee4" providerId="ADAL" clId="{BA9E5D68-9781-55FC-B968-ED696BFEB24F}" dt="2025-10-08T03:09:45.681" v="220" actId="11530"/>
        <pc:sldMkLst>
          <pc:docMk/>
          <pc:sldMk cId="1673482917" sldId="26526"/>
        </pc:sldMkLst>
        <pc:spChg chg="mod">
          <ac:chgData name="Daisy Hong" userId="852f2fe8-ba51-4773-8c32-260fca1b2ee4" providerId="ADAL" clId="{BA9E5D68-9781-55FC-B968-ED696BFEB24F}" dt="2025-10-08T02:52:32.952" v="118" actId="1036"/>
          <ac:spMkLst>
            <pc:docMk/>
            <pc:sldMk cId="1673482917" sldId="26526"/>
            <ac:spMk id="5" creationId="{E1288EA2-2E00-9CBC-A027-13C1A6C468A2}"/>
          </ac:spMkLst>
        </pc:spChg>
        <pc:spChg chg="mod">
          <ac:chgData name="Daisy Hong" userId="852f2fe8-ba51-4773-8c32-260fca1b2ee4" providerId="ADAL" clId="{BA9E5D68-9781-55FC-B968-ED696BFEB24F}" dt="2025-10-08T03:09:45.681" v="220" actId="11530"/>
          <ac:spMkLst>
            <pc:docMk/>
            <pc:sldMk cId="1673482917" sldId="26526"/>
            <ac:spMk id="7" creationId="{085653F2-EC3D-4AF2-DECB-6C817FA47D2D}"/>
          </ac:spMkLst>
        </pc:spChg>
        <pc:spChg chg="mod">
          <ac:chgData name="Daisy Hong" userId="852f2fe8-ba51-4773-8c32-260fca1b2ee4" providerId="ADAL" clId="{BA9E5D68-9781-55FC-B968-ED696BFEB24F}" dt="2025-10-08T03:09:45.681" v="220" actId="11530"/>
          <ac:spMkLst>
            <pc:docMk/>
            <pc:sldMk cId="1673482917" sldId="26526"/>
            <ac:spMk id="8" creationId="{EB88DD27-C17E-EA0C-E335-E342C9311B15}"/>
          </ac:spMkLst>
        </pc:spChg>
        <pc:spChg chg="mod">
          <ac:chgData name="Daisy Hong" userId="852f2fe8-ba51-4773-8c32-260fca1b2ee4" providerId="ADAL" clId="{BA9E5D68-9781-55FC-B968-ED696BFEB24F}" dt="2025-10-08T03:09:11.737" v="216" actId="14100"/>
          <ac:spMkLst>
            <pc:docMk/>
            <pc:sldMk cId="1673482917" sldId="26526"/>
            <ac:spMk id="9" creationId="{B07F691A-18FE-ACFB-299D-604954D57D1C}"/>
          </ac:spMkLst>
        </pc:spChg>
      </pc:sldChg>
      <pc:sldChg chg="modSp del mod">
        <pc:chgData name="Daisy Hong" userId="852f2fe8-ba51-4773-8c32-260fca1b2ee4" providerId="ADAL" clId="{BA9E5D68-9781-55FC-B968-ED696BFEB24F}" dt="2025-10-08T03:06:13.567" v="172" actId="2696"/>
        <pc:sldMkLst>
          <pc:docMk/>
          <pc:sldMk cId="1309138716" sldId="26531"/>
        </pc:sldMkLst>
      </pc:sldChg>
      <pc:sldChg chg="modSp mod">
        <pc:chgData name="Daisy Hong" userId="852f2fe8-ba51-4773-8c32-260fca1b2ee4" providerId="ADAL" clId="{BA9E5D68-9781-55FC-B968-ED696BFEB24F}" dt="2025-10-08T03:12:43.616" v="224" actId="1076"/>
        <pc:sldMkLst>
          <pc:docMk/>
          <pc:sldMk cId="1638316853" sldId="26534"/>
        </pc:sldMkLst>
        <pc:picChg chg="mod">
          <ac:chgData name="Daisy Hong" userId="852f2fe8-ba51-4773-8c32-260fca1b2ee4" providerId="ADAL" clId="{BA9E5D68-9781-55FC-B968-ED696BFEB24F}" dt="2025-10-08T03:12:43.616" v="224" actId="1076"/>
          <ac:picMkLst>
            <pc:docMk/>
            <pc:sldMk cId="1638316853" sldId="26534"/>
            <ac:picMk id="39" creationId="{21E0238D-9495-C32B-14CC-23FDC29412E8}"/>
          </ac:picMkLst>
        </pc:picChg>
      </pc:sldChg>
      <pc:sldChg chg="addSp delSp modSp add del mod delAnim">
        <pc:chgData name="Daisy Hong" userId="852f2fe8-ba51-4773-8c32-260fca1b2ee4" providerId="ADAL" clId="{BA9E5D68-9781-55FC-B968-ED696BFEB24F}" dt="2025-10-08T02:52:42.275" v="119" actId="2696"/>
        <pc:sldMkLst>
          <pc:docMk/>
          <pc:sldMk cId="598624510" sldId="26535"/>
        </pc:sldMkLst>
      </pc:sldChg>
      <pc:sldChg chg="modSp add mod">
        <pc:chgData name="Daisy Hong" userId="852f2fe8-ba51-4773-8c32-260fca1b2ee4" providerId="ADAL" clId="{BA9E5D68-9781-55FC-B968-ED696BFEB24F}" dt="2025-10-08T03:09:23.539" v="218" actId="14100"/>
        <pc:sldMkLst>
          <pc:docMk/>
          <pc:sldMk cId="1105795934" sldId="26535"/>
        </pc:sldMkLst>
        <pc:spChg chg="mod">
          <ac:chgData name="Daisy Hong" userId="852f2fe8-ba51-4773-8c32-260fca1b2ee4" providerId="ADAL" clId="{BA9E5D68-9781-55FC-B968-ED696BFEB24F}" dt="2025-10-08T03:04:08.034" v="135" actId="20577"/>
          <ac:spMkLst>
            <pc:docMk/>
            <pc:sldMk cId="1105795934" sldId="26535"/>
            <ac:spMk id="3" creationId="{FEC67273-4D44-FDB1-C048-31D38C72CFB1}"/>
          </ac:spMkLst>
        </pc:spChg>
        <pc:spChg chg="mod">
          <ac:chgData name="Daisy Hong" userId="852f2fe8-ba51-4773-8c32-260fca1b2ee4" providerId="ADAL" clId="{BA9E5D68-9781-55FC-B968-ED696BFEB24F}" dt="2025-10-08T03:04:05.204" v="133"/>
          <ac:spMkLst>
            <pc:docMk/>
            <pc:sldMk cId="1105795934" sldId="26535"/>
            <ac:spMk id="4" creationId="{36623224-0CF0-71C4-422B-6557204EB8D9}"/>
          </ac:spMkLst>
        </pc:spChg>
        <pc:spChg chg="mod">
          <ac:chgData name="Daisy Hong" userId="852f2fe8-ba51-4773-8c32-260fca1b2ee4" providerId="ADAL" clId="{BA9E5D68-9781-55FC-B968-ED696BFEB24F}" dt="2025-10-08T03:07:17.823" v="190" actId="20577"/>
          <ac:spMkLst>
            <pc:docMk/>
            <pc:sldMk cId="1105795934" sldId="26535"/>
            <ac:spMk id="5" creationId="{7148DD28-31E5-9351-05FF-C947ADD81B5A}"/>
          </ac:spMkLst>
        </pc:spChg>
        <pc:spChg chg="mod">
          <ac:chgData name="Daisy Hong" userId="852f2fe8-ba51-4773-8c32-260fca1b2ee4" providerId="ADAL" clId="{BA9E5D68-9781-55FC-B968-ED696BFEB24F}" dt="2025-10-08T03:09:23.539" v="218" actId="14100"/>
          <ac:spMkLst>
            <pc:docMk/>
            <pc:sldMk cId="1105795934" sldId="26535"/>
            <ac:spMk id="7" creationId="{A3760351-71F8-0870-4C3B-1942C7407CC3}"/>
          </ac:spMkLst>
        </pc:spChg>
        <pc:spChg chg="mod">
          <ac:chgData name="Daisy Hong" userId="852f2fe8-ba51-4773-8c32-260fca1b2ee4" providerId="ADAL" clId="{BA9E5D68-9781-55FC-B968-ED696BFEB24F}" dt="2025-10-08T03:09:19.581" v="217" actId="14100"/>
          <ac:spMkLst>
            <pc:docMk/>
            <pc:sldMk cId="1105795934" sldId="26535"/>
            <ac:spMk id="8" creationId="{12AED7DE-851E-DB72-6794-D4315BC3C859}"/>
          </ac:spMkLst>
        </pc:spChg>
        <pc:spChg chg="mod">
          <ac:chgData name="Daisy Hong" userId="852f2fe8-ba51-4773-8c32-260fca1b2ee4" providerId="ADAL" clId="{BA9E5D68-9781-55FC-B968-ED696BFEB24F}" dt="2025-10-08T03:08:44.353" v="209" actId="1038"/>
          <ac:spMkLst>
            <pc:docMk/>
            <pc:sldMk cId="1105795934" sldId="26535"/>
            <ac:spMk id="9" creationId="{3643E9B3-04A4-668A-FA84-993D3C1F3FE1}"/>
          </ac:spMkLst>
        </pc:spChg>
      </pc:sldChg>
      <pc:sldChg chg="del">
        <pc:chgData name="Daisy Hong" userId="852f2fe8-ba51-4773-8c32-260fca1b2ee4" providerId="ADAL" clId="{BA9E5D68-9781-55FC-B968-ED696BFEB24F}" dt="2025-10-08T02:40:07.598" v="12" actId="2696"/>
        <pc:sldMkLst>
          <pc:docMk/>
          <pc:sldMk cId="2338219524" sldId="26535"/>
        </pc:sldMkLst>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0:42.207" v="1"/>
      <pc:docMkLst>
        <pc:docMk/>
      </pc:docMkLst>
      <pc:sldChg chg="addSp delSp modSp mod">
        <pc:chgData name="Daisy Hong" userId="852f2fe8-ba51-4773-8c32-260fca1b2ee4" providerId="ADAL" clId="{BB608F32-918A-4A14-94F6-A0382153581E}" dt="2025-10-16T22:20:42.207" v="1"/>
        <pc:sldMkLst>
          <pc:docMk/>
          <pc:sldMk cId="2212264922" sldId="26505"/>
        </pc:sldMkLst>
        <pc:spChg chg="del">
          <ac:chgData name="Daisy Hong" userId="852f2fe8-ba51-4773-8c32-260fca1b2ee4" providerId="ADAL" clId="{BB608F32-918A-4A14-94F6-A0382153581E}" dt="2025-10-16T22:20:41.285"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0:42.207" v="1"/>
          <ac:picMkLst>
            <pc:docMk/>
            <pc:sldMk cId="2212264922" sldId="26505"/>
            <ac:picMk id="4" creationId="{A7C4D675-718D-7781-BFA2-54782A3DA0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5EF6-4186-6AF5-8331-D401AA9E2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D5E59-0FD9-B982-FCA2-7C01C086F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B997F-9CCE-2D0B-8C4B-4E75F959D90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3EF3BB5-F471-0F87-30E5-31F453D41617}"/>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30018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2785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6783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91BA-4D8F-1E47-D9D2-6628EE101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3EEEA-B58B-C8A8-46CF-CC58EC0F1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35987-84A0-C83F-F48D-191CAB366AD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EFD7DDC-1189-3E6E-4299-0A2483D148DF}"/>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27504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03263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8A5E-A5BB-4740-0CE0-4D75D7781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2E23A-9B1D-EE2B-6D1E-590F6614C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122E9-8C3F-379C-FC3A-61F56C9345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906A0FF-70CC-2E26-8730-E2E58E333E1B}"/>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30227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54644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F47C-185C-0393-E456-F26B076B7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961BA-98A3-030D-2561-BEDB32C16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40068-657F-0E9A-76EA-8B6B9D61DF0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A295AB-3269-1B2A-351B-996C98E55A0A}"/>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53608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006C1-4273-1EF0-1C2B-0BBED0FA4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8A452-77FF-6667-5931-1D373DD23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696B-1BE0-B074-B6AC-2E1E661D1BB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83B7A70-FAEC-781B-C07C-E146F50FB64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80408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118154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Formulas and medication dosages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A7C4D675-718D-7781-BFA2-54782A3DA0D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EB32A-BE47-33D4-5C5E-99B1D562EF50}"/>
              </a:ext>
            </a:extLst>
          </p:cNvPr>
          <p:cNvSpPr>
            <a:spLocks noGrp="1"/>
          </p:cNvSpPr>
          <p:nvPr>
            <p:ph type="title"/>
          </p:nvPr>
        </p:nvSpPr>
        <p:spPr/>
        <p:txBody>
          <a:bodyPr/>
          <a:lstStyle/>
          <a:p>
            <a:r>
              <a:rPr lang="en-AU" dirty="0"/>
              <a:t>Dosage formulas (2)</a:t>
            </a:r>
          </a:p>
        </p:txBody>
      </p:sp>
      <p:sp>
        <p:nvSpPr>
          <p:cNvPr id="4" name="Text Placeholder 3">
            <a:extLst>
              <a:ext uri="{FF2B5EF4-FFF2-40B4-BE49-F238E27FC236}">
                <a16:creationId xmlns:a16="http://schemas.microsoft.com/office/drawing/2014/main" id="{D215B793-E967-5333-65A3-F42A1BC3279D}"/>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6C9255C-9B7A-71B0-A4A7-6989C45059F7}"/>
                  </a:ext>
                </a:extLst>
              </p:cNvPr>
              <p:cNvSpPr>
                <a:spLocks noGrp="1"/>
              </p:cNvSpPr>
              <p:nvPr>
                <p:ph type="body" sz="quarter" idx="17"/>
              </p:nvPr>
            </p:nvSpPr>
            <p:spPr>
              <a:xfrm>
                <a:off x="360000" y="1567086"/>
                <a:ext cx="11484000" cy="5128914"/>
              </a:xfrm>
            </p:spPr>
            <p:txBody>
              <a:bodyPr/>
              <a:lstStyle/>
              <a:p>
                <a:r>
                  <a:rPr lang="en-AU" b="1" dirty="0"/>
                  <a:t>Use Fried’s formula to find the dose for an 18-month-old child if the adult dose is 30mL.</a:t>
                </a:r>
              </a:p>
              <a:p>
                <a:pPr/>
                <a14:m>
                  <m:oMathPara xmlns:m="http://schemas.openxmlformats.org/officeDocument/2006/math">
                    <m:oMathParaPr>
                      <m:jc m:val="left"/>
                    </m:oMathParaPr>
                    <m:oMath xmlns:m="http://schemas.openxmlformats.org/officeDocument/2006/math">
                      <m:sSup>
                        <m:sSupPr>
                          <m:ctrlPr>
                            <a:rPr lang="en-AU" b="1" i="1">
                              <a:latin typeface="Cambria Math" panose="02040503050406030204" pitchFamily="18" charset="0"/>
                            </a:rPr>
                          </m:ctrlPr>
                        </m:sSupPr>
                        <m:e>
                          <m:r>
                            <a:rPr lang="en-AU" b="1" i="0">
                              <a:latin typeface="Cambria Math" panose="02040503050406030204" pitchFamily="18" charset="0"/>
                            </a:rPr>
                            <m:t>𝐂𝐡𝐢𝐥𝐝</m:t>
                          </m:r>
                        </m:e>
                        <m:sup>
                          <m:r>
                            <a:rPr lang="en-AU" b="1" i="0">
                              <a:latin typeface="Cambria Math" panose="02040503050406030204" pitchFamily="18" charset="0"/>
                            </a:rPr>
                            <m:t>′</m:t>
                          </m:r>
                        </m:sup>
                      </m:sSup>
                      <m:r>
                        <a:rPr lang="en-AU" b="1" i="0">
                          <a:latin typeface="Cambria Math" panose="02040503050406030204" pitchFamily="18" charset="0"/>
                        </a:rPr>
                        <m:t>𝐬</m:t>
                      </m:r>
                      <m:r>
                        <a:rPr lang="en-AU" b="1" i="0">
                          <a:latin typeface="Cambria Math" panose="02040503050406030204" pitchFamily="18" charset="0"/>
                        </a:rPr>
                        <m:t> </m:t>
                      </m:r>
                      <m:r>
                        <a:rPr lang="en-AU" b="1" i="0">
                          <a:latin typeface="Cambria Math" panose="02040503050406030204" pitchFamily="18" charset="0"/>
                        </a:rPr>
                        <m:t>𝐝𝐨𝐬𝐞</m:t>
                      </m:r>
                      <m:r>
                        <m:rPr>
                          <m:aln/>
                        </m:rPr>
                        <a:rPr lang="en-AU" b="1" i="1">
                          <a:latin typeface="Cambria Math" panose="02040503050406030204" pitchFamily="18" charset="0"/>
                        </a:rPr>
                        <m:t>=</m:t>
                      </m:r>
                      <m:f>
                        <m:fPr>
                          <m:ctrlPr>
                            <a:rPr lang="en-AU" b="1" i="1">
                              <a:latin typeface="Cambria Math" panose="02040503050406030204" pitchFamily="18" charset="0"/>
                            </a:rPr>
                          </m:ctrlPr>
                        </m:fPr>
                        <m:num>
                          <m:r>
                            <a:rPr lang="en-AU" b="1" i="0">
                              <a:latin typeface="Cambria Math" panose="02040503050406030204" pitchFamily="18" charset="0"/>
                            </a:rPr>
                            <m:t>𝐚𝐠𝐞</m:t>
                          </m:r>
                          <m:r>
                            <a:rPr lang="en-AU" b="1" i="0" smtClean="0">
                              <a:latin typeface="Cambria Math" panose="02040503050406030204" pitchFamily="18" charset="0"/>
                            </a:rPr>
                            <m:t> </m:t>
                          </m:r>
                          <m:r>
                            <a:rPr lang="en-AU" b="1" i="0" smtClean="0">
                              <a:latin typeface="Cambria Math" panose="02040503050406030204" pitchFamily="18" charset="0"/>
                            </a:rPr>
                            <m:t>𝐨𝐟</m:t>
                          </m:r>
                          <m:r>
                            <a:rPr lang="en-AU" b="1" i="0" smtClean="0">
                              <a:latin typeface="Cambria Math" panose="02040503050406030204" pitchFamily="18" charset="0"/>
                            </a:rPr>
                            <m:t> </m:t>
                          </m:r>
                          <m:r>
                            <a:rPr lang="en-AU" b="1" i="0" smtClean="0">
                              <a:latin typeface="Cambria Math" panose="02040503050406030204" pitchFamily="18" charset="0"/>
                            </a:rPr>
                            <m:t>𝐜𝐡𝐢𝐥𝐝</m:t>
                          </m:r>
                          <m:r>
                            <a:rPr lang="en-AU" b="1" i="0">
                              <a:latin typeface="Cambria Math" panose="02040503050406030204" pitchFamily="18" charset="0"/>
                            </a:rPr>
                            <m:t> </m:t>
                          </m:r>
                          <m:d>
                            <m:dPr>
                              <m:ctrlPr>
                                <a:rPr lang="en-AU" b="1" i="1">
                                  <a:latin typeface="Cambria Math" panose="02040503050406030204" pitchFamily="18" charset="0"/>
                                </a:rPr>
                              </m:ctrlPr>
                            </m:dPr>
                            <m:e>
                              <m:r>
                                <a:rPr lang="en-AU" b="1" i="0">
                                  <a:latin typeface="Cambria Math" panose="02040503050406030204" pitchFamily="18" charset="0"/>
                                </a:rPr>
                                <m:t>𝐢𝐧</m:t>
                              </m:r>
                              <m:r>
                                <a:rPr lang="en-AU" b="1" i="0">
                                  <a:latin typeface="Cambria Math" panose="02040503050406030204" pitchFamily="18" charset="0"/>
                                </a:rPr>
                                <m:t> </m:t>
                              </m:r>
                              <m:r>
                                <a:rPr lang="en-AU" b="1" i="0">
                                  <a:latin typeface="Cambria Math" panose="02040503050406030204" pitchFamily="18" charset="0"/>
                                </a:rPr>
                                <m:t>𝐦𝐨𝐧𝐭𝐡𝐬</m:t>
                              </m:r>
                            </m:e>
                          </m:d>
                          <m:r>
                            <a:rPr lang="en-AU" b="1" i="0">
                              <a:latin typeface="Cambria Math" panose="02040503050406030204" pitchFamily="18" charset="0"/>
                              <a:ea typeface="Cambria Math" panose="02040503050406030204" pitchFamily="18" charset="0"/>
                            </a:rPr>
                            <m:t>×</m:t>
                          </m:r>
                          <m:r>
                            <a:rPr lang="en-AU" b="1" i="0">
                              <a:latin typeface="Cambria Math" panose="02040503050406030204" pitchFamily="18" charset="0"/>
                              <a:ea typeface="Cambria Math" panose="02040503050406030204" pitchFamily="18" charset="0"/>
                            </a:rPr>
                            <m:t>𝐚𝐝𝐮𝐥𝐭</m:t>
                          </m:r>
                          <m:r>
                            <a:rPr lang="en-AU" b="1" i="0">
                              <a:latin typeface="Cambria Math" panose="02040503050406030204" pitchFamily="18" charset="0"/>
                              <a:ea typeface="Cambria Math" panose="02040503050406030204" pitchFamily="18" charset="0"/>
                            </a:rPr>
                            <m:t> </m:t>
                          </m:r>
                          <m:r>
                            <a:rPr lang="en-AU" b="1" i="0">
                              <a:latin typeface="Cambria Math" panose="02040503050406030204" pitchFamily="18" charset="0"/>
                              <a:ea typeface="Cambria Math" panose="02040503050406030204" pitchFamily="18" charset="0"/>
                            </a:rPr>
                            <m:t>𝐝𝐨𝐬𝐞</m:t>
                          </m:r>
                        </m:num>
                        <m:den>
                          <m:r>
                            <a:rPr lang="en-AU" b="1" i="0">
                              <a:latin typeface="Cambria Math" panose="02040503050406030204" pitchFamily="18" charset="0"/>
                            </a:rPr>
                            <m:t>𝟏𝟓𝟎</m:t>
                          </m:r>
                        </m:den>
                      </m:f>
                    </m:oMath>
                  </m:oMathPara>
                </a14:m>
                <a:br>
                  <a:rPr lang="en-AU" b="1" i="0" dirty="0">
                    <a:latin typeface="Cambria Math" panose="02040503050406030204" pitchFamily="18" charset="0"/>
                  </a:rPr>
                </a:br>
                <a:endParaRPr lang="en-AU" b="1" i="0" dirty="0">
                  <a:latin typeface="Cambria Math" panose="02040503050406030204" pitchFamily="18" charset="0"/>
                </a:endParaRPr>
              </a:p>
              <a:p>
                <a:endParaRPr lang="en-AU" b="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AU" b="0" i="0" smtClean="0">
                          <a:latin typeface="Cambria Math" panose="02040503050406030204" pitchFamily="18" charset="0"/>
                        </a:rPr>
                        <m:t>Chil</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d</m:t>
                          </m:r>
                        </m:e>
                        <m:sup>
                          <m:r>
                            <a:rPr lang="en-AU" b="0" i="0" smtClean="0">
                              <a:latin typeface="Cambria Math" panose="02040503050406030204" pitchFamily="18" charset="0"/>
                            </a:rPr>
                            <m:t>′</m:t>
                          </m:r>
                        </m:sup>
                      </m:sSup>
                      <m:r>
                        <m:rPr>
                          <m:sty m:val="p"/>
                        </m:rPr>
                        <a:rPr lang="en-AU" b="0" i="0" smtClean="0">
                          <a:latin typeface="Cambria Math" panose="02040503050406030204" pitchFamily="18" charset="0"/>
                        </a:rPr>
                        <m:t>s</m:t>
                      </m:r>
                      <m:r>
                        <a:rPr lang="en-AU" b="0" i="0" smtClean="0">
                          <a:latin typeface="Cambria Math" panose="02040503050406030204" pitchFamily="18" charset="0"/>
                        </a:rPr>
                        <m:t> </m:t>
                      </m:r>
                      <m:r>
                        <m:rPr>
                          <m:sty m:val="p"/>
                        </m:rPr>
                        <a:rPr lang="en-AU" b="0" i="0" smtClean="0">
                          <a:latin typeface="Cambria Math" panose="02040503050406030204" pitchFamily="18" charset="0"/>
                        </a:rPr>
                        <m:t>dose</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18</m:t>
                          </m:r>
                          <m:r>
                            <a:rPr lang="en-AU" b="0" i="1" smtClean="0">
                              <a:latin typeface="Cambria Math" panose="02040503050406030204" pitchFamily="18" charset="0"/>
                              <a:ea typeface="Cambria Math" panose="02040503050406030204" pitchFamily="18" charset="0"/>
                            </a:rPr>
                            <m:t>×30</m:t>
                          </m:r>
                        </m:num>
                        <m:den>
                          <m:r>
                            <a:rPr lang="en-AU" b="0" i="1" smtClean="0">
                              <a:latin typeface="Cambria Math" panose="02040503050406030204" pitchFamily="18" charset="0"/>
                            </a:rPr>
                            <m:t>150</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540</m:t>
                          </m:r>
                        </m:num>
                        <m:den>
                          <m:r>
                            <a:rPr lang="en-AU" b="0" i="1" smtClean="0">
                              <a:latin typeface="Cambria Math" panose="02040503050406030204" pitchFamily="18" charset="0"/>
                            </a:rPr>
                            <m:t>150</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3.6</m:t>
                      </m:r>
                    </m:oMath>
                  </m:oMathPara>
                </a14:m>
                <a:endParaRPr lang="en-AU" dirty="0"/>
              </a:p>
              <a:p>
                <a:r>
                  <a:rPr lang="en-AU" dirty="0"/>
                  <a:t>Therefore, the child’s dose is 3.6 mL.</a:t>
                </a:r>
              </a:p>
            </p:txBody>
          </p:sp>
        </mc:Choice>
        <mc:Fallback xmlns="">
          <p:sp>
            <p:nvSpPr>
              <p:cNvPr id="5" name="Text Placeholder 4">
                <a:extLst>
                  <a:ext uri="{FF2B5EF4-FFF2-40B4-BE49-F238E27FC236}">
                    <a16:creationId xmlns:a16="http://schemas.microsoft.com/office/drawing/2014/main" id="{76C9255C-9B7A-71B0-A4A7-6989C45059F7}"/>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128914"/>
              </a:xfrm>
              <a:blipFill>
                <a:blip r:embed="rId2"/>
                <a:stretch>
                  <a:fillRect l="-1327"/>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BCF90BAF-057A-4E6A-21E2-C35C38271510}"/>
              </a:ext>
            </a:extLst>
          </p:cNvPr>
          <p:cNvSpPr/>
          <p:nvPr/>
        </p:nvSpPr>
        <p:spPr>
          <a:xfrm>
            <a:off x="6785811" y="3063220"/>
            <a:ext cx="4564927" cy="569981"/>
          </a:xfrm>
          <a:prstGeom prst="wedgeRoundRectCallout">
            <a:avLst>
              <a:gd name="adj1" fmla="val -69156"/>
              <a:gd name="adj2" fmla="val -472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FFFFFF"/>
                </a:solidFill>
              </a:rPr>
              <a:t>Why is Fried’s formula used?</a:t>
            </a:r>
            <a:endParaRPr lang="en-AU" sz="2000" dirty="0">
              <a:highlight>
                <a:srgbClr val="00FFFF"/>
              </a:highlight>
            </a:endParaRPr>
          </a:p>
        </p:txBody>
      </p:sp>
      <p:sp>
        <p:nvSpPr>
          <p:cNvPr id="7" name="Speech Bubble: Rectangle with Corners Rounded 6">
            <a:extLst>
              <a:ext uri="{FF2B5EF4-FFF2-40B4-BE49-F238E27FC236}">
                <a16:creationId xmlns:a16="http://schemas.microsoft.com/office/drawing/2014/main" id="{3F8DF2B9-9782-C67F-711D-CC83935A47B1}"/>
              </a:ext>
            </a:extLst>
          </p:cNvPr>
          <p:cNvSpPr/>
          <p:nvPr/>
        </p:nvSpPr>
        <p:spPr>
          <a:xfrm>
            <a:off x="5429457" y="5714551"/>
            <a:ext cx="4564927" cy="569981"/>
          </a:xfrm>
          <a:prstGeom prst="wedgeRoundRectCallout">
            <a:avLst>
              <a:gd name="adj1" fmla="val -65290"/>
              <a:gd name="adj2" fmla="val 372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Why is the child’s dose in millilitres?</a:t>
            </a:r>
          </a:p>
        </p:txBody>
      </p:sp>
      <p:sp>
        <p:nvSpPr>
          <p:cNvPr id="2" name="Slide Number Placeholder 1">
            <a:extLst>
              <a:ext uri="{FF2B5EF4-FFF2-40B4-BE49-F238E27FC236}">
                <a16:creationId xmlns:a16="http://schemas.microsoft.com/office/drawing/2014/main" id="{F742259B-FC38-4E52-F792-C42D73B116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62205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6FFA-08AD-2A07-DE78-B84CF5CC8D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0A9D73-7AA3-8A08-5036-21180FB007C3}"/>
              </a:ext>
            </a:extLst>
          </p:cNvPr>
          <p:cNvSpPr>
            <a:spLocks noGrp="1"/>
          </p:cNvSpPr>
          <p:nvPr>
            <p:ph type="title"/>
          </p:nvPr>
        </p:nvSpPr>
        <p:spPr/>
        <p:txBody>
          <a:bodyPr/>
          <a:lstStyle/>
          <a:p>
            <a:r>
              <a:rPr lang="en-AU" dirty="0"/>
              <a:t>Dosage formulas (3)</a:t>
            </a:r>
          </a:p>
        </p:txBody>
      </p:sp>
      <p:sp>
        <p:nvSpPr>
          <p:cNvPr id="4" name="Text Placeholder 3">
            <a:extLst>
              <a:ext uri="{FF2B5EF4-FFF2-40B4-BE49-F238E27FC236}">
                <a16:creationId xmlns:a16="http://schemas.microsoft.com/office/drawing/2014/main" id="{83DCB9E4-D3D8-27E9-6817-54C3ECEE1CEC}"/>
              </a:ext>
            </a:extLst>
          </p:cNvPr>
          <p:cNvSpPr>
            <a:spLocks noGrp="1"/>
          </p:cNvSpPr>
          <p:nvPr>
            <p:ph type="body" sz="quarter" idx="18"/>
          </p:nvPr>
        </p:nvSpPr>
        <p:spPr/>
        <p:txBody>
          <a:bodyPr/>
          <a:lstStyle/>
          <a:p>
            <a:r>
              <a:rPr lang="en-AU" dirty="0"/>
              <a:t>Your turn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930659C-144C-8552-FF63-E9A26BC3E84B}"/>
                  </a:ext>
                </a:extLst>
              </p:cNvPr>
              <p:cNvSpPr>
                <a:spLocks noGrp="1"/>
              </p:cNvSpPr>
              <p:nvPr>
                <p:ph type="body" sz="quarter" idx="17"/>
              </p:nvPr>
            </p:nvSpPr>
            <p:spPr>
              <a:xfrm>
                <a:off x="360000" y="1567086"/>
                <a:ext cx="11484000" cy="5128914"/>
              </a:xfrm>
            </p:spPr>
            <p:txBody>
              <a:bodyPr/>
              <a:lstStyle/>
              <a:p>
                <a:r>
                  <a:rPr lang="en-AU" b="1" dirty="0"/>
                  <a:t>Use Young’s formula to find the dose for an 8-year-old child if the adult dose is 600 mg.</a:t>
                </a:r>
              </a:p>
              <a:p>
                <a:pPr/>
                <a14:m>
                  <m:oMathPara xmlns:m="http://schemas.openxmlformats.org/officeDocument/2006/math">
                    <m:oMathParaPr>
                      <m:jc m:val="left"/>
                    </m:oMathParaPr>
                    <m:oMath xmlns:m="http://schemas.openxmlformats.org/officeDocument/2006/math">
                      <m:sSup>
                        <m:sSupPr>
                          <m:ctrlPr>
                            <a:rPr lang="en-AU" b="1" i="1">
                              <a:latin typeface="Cambria Math" panose="02040503050406030204" pitchFamily="18" charset="0"/>
                            </a:rPr>
                          </m:ctrlPr>
                        </m:sSupPr>
                        <m:e>
                          <m:r>
                            <a:rPr lang="en-AU" b="1" i="0">
                              <a:latin typeface="Cambria Math" panose="02040503050406030204" pitchFamily="18" charset="0"/>
                            </a:rPr>
                            <m:t>𝐂𝐡𝐢𝐥𝐝</m:t>
                          </m:r>
                        </m:e>
                        <m:sup>
                          <m:r>
                            <a:rPr lang="en-AU" b="1" i="0">
                              <a:latin typeface="Cambria Math" panose="02040503050406030204" pitchFamily="18" charset="0"/>
                            </a:rPr>
                            <m:t>′</m:t>
                          </m:r>
                        </m:sup>
                      </m:sSup>
                      <m:r>
                        <a:rPr lang="en-AU" b="1" i="0">
                          <a:latin typeface="Cambria Math" panose="02040503050406030204" pitchFamily="18" charset="0"/>
                        </a:rPr>
                        <m:t>𝐬</m:t>
                      </m:r>
                      <m:r>
                        <a:rPr lang="en-AU" b="1" i="0">
                          <a:latin typeface="Cambria Math" panose="02040503050406030204" pitchFamily="18" charset="0"/>
                        </a:rPr>
                        <m:t> </m:t>
                      </m:r>
                      <m:r>
                        <a:rPr lang="en-AU" b="1" i="0">
                          <a:latin typeface="Cambria Math" panose="02040503050406030204" pitchFamily="18" charset="0"/>
                        </a:rPr>
                        <m:t>𝐝𝐨𝐬𝐞</m:t>
                      </m:r>
                      <m:r>
                        <m:rPr>
                          <m:aln/>
                        </m:rPr>
                        <a:rPr lang="en-AU" b="1" i="0">
                          <a:latin typeface="Cambria Math" panose="02040503050406030204" pitchFamily="18" charset="0"/>
                        </a:rPr>
                        <m:t>=</m:t>
                      </m:r>
                      <m:f>
                        <m:fPr>
                          <m:ctrlPr>
                            <a:rPr lang="en-AU" b="1" i="1">
                              <a:latin typeface="Cambria Math" panose="02040503050406030204" pitchFamily="18" charset="0"/>
                            </a:rPr>
                          </m:ctrlPr>
                        </m:fPr>
                        <m:num>
                          <m:r>
                            <a:rPr lang="en-AU" b="1" i="0">
                              <a:latin typeface="Cambria Math" panose="02040503050406030204" pitchFamily="18" charset="0"/>
                            </a:rPr>
                            <m:t>𝐚𝐠𝐞</m:t>
                          </m:r>
                          <m:r>
                            <a:rPr lang="en-AU" b="1" i="0">
                              <a:latin typeface="Cambria Math" panose="02040503050406030204" pitchFamily="18" charset="0"/>
                            </a:rPr>
                            <m:t> </m:t>
                          </m:r>
                          <m:r>
                            <a:rPr lang="en-AU" b="1" i="0">
                              <a:latin typeface="Cambria Math" panose="02040503050406030204" pitchFamily="18" charset="0"/>
                            </a:rPr>
                            <m:t>𝐨𝐟</m:t>
                          </m:r>
                          <m:r>
                            <a:rPr lang="en-AU" b="1" i="0">
                              <a:latin typeface="Cambria Math" panose="02040503050406030204" pitchFamily="18" charset="0"/>
                            </a:rPr>
                            <m:t> </m:t>
                          </m:r>
                          <m:r>
                            <a:rPr lang="en-AU" b="1" i="0">
                              <a:latin typeface="Cambria Math" panose="02040503050406030204" pitchFamily="18" charset="0"/>
                            </a:rPr>
                            <m:t>𝐜𝐡𝐢𝐥𝐝</m:t>
                          </m:r>
                          <m:r>
                            <a:rPr lang="en-AU" b="1" i="0">
                              <a:latin typeface="Cambria Math" panose="02040503050406030204" pitchFamily="18" charset="0"/>
                            </a:rPr>
                            <m:t> </m:t>
                          </m:r>
                          <m:d>
                            <m:dPr>
                              <m:ctrlPr>
                                <a:rPr lang="en-AU" b="1" i="1">
                                  <a:latin typeface="Cambria Math" panose="02040503050406030204" pitchFamily="18" charset="0"/>
                                </a:rPr>
                              </m:ctrlPr>
                            </m:dPr>
                            <m:e>
                              <m:r>
                                <a:rPr lang="en-AU" b="1" i="0">
                                  <a:latin typeface="Cambria Math" panose="02040503050406030204" pitchFamily="18" charset="0"/>
                                </a:rPr>
                                <m:t>𝐢𝐧</m:t>
                              </m:r>
                              <m:r>
                                <a:rPr lang="en-AU" b="1" i="0">
                                  <a:latin typeface="Cambria Math" panose="02040503050406030204" pitchFamily="18" charset="0"/>
                                </a:rPr>
                                <m:t> </m:t>
                              </m:r>
                              <m:r>
                                <a:rPr lang="en-AU" b="1" i="0">
                                  <a:latin typeface="Cambria Math" panose="02040503050406030204" pitchFamily="18" charset="0"/>
                                </a:rPr>
                                <m:t>𝐲𝐞𝐚𝐫𝐬</m:t>
                              </m:r>
                            </m:e>
                          </m:d>
                          <m:r>
                            <a:rPr lang="en-AU" b="1" i="0">
                              <a:latin typeface="Cambria Math" panose="02040503050406030204" pitchFamily="18" charset="0"/>
                              <a:ea typeface="Cambria Math" panose="02040503050406030204" pitchFamily="18" charset="0"/>
                            </a:rPr>
                            <m:t>×</m:t>
                          </m:r>
                          <m:r>
                            <a:rPr lang="en-AU" b="1" i="0">
                              <a:latin typeface="Cambria Math" panose="02040503050406030204" pitchFamily="18" charset="0"/>
                              <a:ea typeface="Cambria Math" panose="02040503050406030204" pitchFamily="18" charset="0"/>
                            </a:rPr>
                            <m:t>𝐚𝐝𝐮𝐥𝐭</m:t>
                          </m:r>
                          <m:r>
                            <a:rPr lang="en-AU" b="1" i="0">
                              <a:latin typeface="Cambria Math" panose="02040503050406030204" pitchFamily="18" charset="0"/>
                              <a:ea typeface="Cambria Math" panose="02040503050406030204" pitchFamily="18" charset="0"/>
                            </a:rPr>
                            <m:t> </m:t>
                          </m:r>
                          <m:r>
                            <a:rPr lang="en-AU" b="1" i="0">
                              <a:latin typeface="Cambria Math" panose="02040503050406030204" pitchFamily="18" charset="0"/>
                              <a:ea typeface="Cambria Math" panose="02040503050406030204" pitchFamily="18" charset="0"/>
                            </a:rPr>
                            <m:t>𝐝𝐨𝐬𝐞</m:t>
                          </m:r>
                        </m:num>
                        <m:den>
                          <m:r>
                            <a:rPr lang="en-AU" b="1" i="0">
                              <a:latin typeface="Cambria Math" panose="02040503050406030204" pitchFamily="18" charset="0"/>
                            </a:rPr>
                            <m:t>𝐚𝐠𝐞</m:t>
                          </m:r>
                          <m:r>
                            <a:rPr lang="en-AU" b="1" i="0">
                              <a:latin typeface="Cambria Math" panose="02040503050406030204" pitchFamily="18" charset="0"/>
                            </a:rPr>
                            <m:t> </m:t>
                          </m:r>
                          <m:r>
                            <a:rPr lang="en-AU" b="1" i="0">
                              <a:latin typeface="Cambria Math" panose="02040503050406030204" pitchFamily="18" charset="0"/>
                            </a:rPr>
                            <m:t>𝐨𝐟</m:t>
                          </m:r>
                          <m:r>
                            <a:rPr lang="en-AU" b="1" i="0">
                              <a:latin typeface="Cambria Math" panose="02040503050406030204" pitchFamily="18" charset="0"/>
                            </a:rPr>
                            <m:t> </m:t>
                          </m:r>
                          <m:r>
                            <a:rPr lang="en-AU" b="1" i="0">
                              <a:latin typeface="Cambria Math" panose="02040503050406030204" pitchFamily="18" charset="0"/>
                            </a:rPr>
                            <m:t>𝐜𝐡𝐢𝐥𝐝</m:t>
                          </m:r>
                          <m:r>
                            <a:rPr lang="en-AU" b="1" i="0">
                              <a:latin typeface="Cambria Math" panose="02040503050406030204" pitchFamily="18" charset="0"/>
                            </a:rPr>
                            <m:t> </m:t>
                          </m:r>
                          <m:d>
                            <m:dPr>
                              <m:ctrlPr>
                                <a:rPr lang="en-AU" b="1" i="1">
                                  <a:latin typeface="Cambria Math" panose="02040503050406030204" pitchFamily="18" charset="0"/>
                                </a:rPr>
                              </m:ctrlPr>
                            </m:dPr>
                            <m:e>
                              <m:r>
                                <a:rPr lang="en-AU" b="1" i="0">
                                  <a:latin typeface="Cambria Math" panose="02040503050406030204" pitchFamily="18" charset="0"/>
                                </a:rPr>
                                <m:t>𝐢𝐧</m:t>
                              </m:r>
                              <m:r>
                                <a:rPr lang="en-AU" b="1" i="0">
                                  <a:latin typeface="Cambria Math" panose="02040503050406030204" pitchFamily="18" charset="0"/>
                                </a:rPr>
                                <m:t> </m:t>
                              </m:r>
                              <m:r>
                                <a:rPr lang="en-AU" b="1" i="0">
                                  <a:latin typeface="Cambria Math" panose="02040503050406030204" pitchFamily="18" charset="0"/>
                                </a:rPr>
                                <m:t>𝐲𝐞𝐚𝐫𝐬</m:t>
                              </m:r>
                            </m:e>
                          </m:d>
                          <m:r>
                            <a:rPr lang="en-AU" b="1" i="0">
                              <a:latin typeface="Cambria Math" panose="02040503050406030204" pitchFamily="18" charset="0"/>
                            </a:rPr>
                            <m:t>+</m:t>
                          </m:r>
                          <m:r>
                            <a:rPr lang="en-AU" b="1" i="0">
                              <a:latin typeface="Cambria Math" panose="02040503050406030204" pitchFamily="18" charset="0"/>
                            </a:rPr>
                            <m:t>𝟏𝟐</m:t>
                          </m:r>
                        </m:den>
                      </m:f>
                    </m:oMath>
                  </m:oMathPara>
                </a14:m>
                <a:endParaRPr lang="en-AU"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Child</m:t>
                          </m:r>
                        </m:e>
                        <m:sup>
                          <m:r>
                            <a:rPr lang="en-AU" b="0" i="0" smtClean="0">
                              <a:latin typeface="Cambria Math" panose="02040503050406030204" pitchFamily="18" charset="0"/>
                            </a:rPr>
                            <m:t>′</m:t>
                          </m:r>
                        </m:sup>
                      </m:sSup>
                      <m:r>
                        <m:rPr>
                          <m:sty m:val="p"/>
                        </m:rPr>
                        <a:rPr lang="en-AU" b="0" i="0" smtClean="0">
                          <a:latin typeface="Cambria Math" panose="02040503050406030204" pitchFamily="18" charset="0"/>
                        </a:rPr>
                        <m:t>s</m:t>
                      </m:r>
                      <m:r>
                        <a:rPr lang="en-AU" b="0" i="0" smtClean="0">
                          <a:latin typeface="Cambria Math" panose="02040503050406030204" pitchFamily="18" charset="0"/>
                        </a:rPr>
                        <m:t> </m:t>
                      </m:r>
                      <m:r>
                        <m:rPr>
                          <m:sty m:val="p"/>
                        </m:rPr>
                        <a:rPr lang="en-AU" b="0" i="0" smtClean="0">
                          <a:latin typeface="Cambria Math" panose="02040503050406030204" pitchFamily="18" charset="0"/>
                        </a:rPr>
                        <m:t>dose</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8</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60</m:t>
                          </m:r>
                          <m:r>
                            <a:rPr lang="en-AU" i="1">
                              <a:latin typeface="Cambria Math" panose="02040503050406030204" pitchFamily="18" charset="0"/>
                              <a:ea typeface="Cambria Math" panose="02040503050406030204" pitchFamily="18" charset="0"/>
                            </a:rPr>
                            <m:t>0</m:t>
                          </m:r>
                        </m:num>
                        <m:den>
                          <m:r>
                            <a:rPr lang="en-AU" b="0" i="1" smtClean="0">
                              <a:latin typeface="Cambria Math" panose="02040503050406030204" pitchFamily="18" charset="0"/>
                              <a:ea typeface="Cambria Math" panose="02040503050406030204" pitchFamily="18" charset="0"/>
                            </a:rPr>
                            <m:t>8+12</m:t>
                          </m:r>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4800</m:t>
                          </m:r>
                        </m:num>
                        <m:den>
                          <m:r>
                            <a:rPr lang="en-AU" b="0" i="1" smtClean="0">
                              <a:latin typeface="Cambria Math" panose="02040503050406030204" pitchFamily="18" charset="0"/>
                            </a:rPr>
                            <m:t>20</m:t>
                          </m:r>
                        </m:den>
                      </m:f>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240</m:t>
                      </m:r>
                    </m:oMath>
                  </m:oMathPara>
                </a14:m>
                <a:endParaRPr lang="en-AU" b="0" i="1" dirty="0">
                  <a:latin typeface="Cambria Math" panose="02040503050406030204" pitchFamily="18" charset="0"/>
                </a:endParaRPr>
              </a:p>
              <a:p>
                <a:r>
                  <a:rPr lang="en-AU" dirty="0"/>
                  <a:t>Therefore, the child’s dose is 240 mg.</a:t>
                </a:r>
              </a:p>
              <a:p>
                <a:endParaRPr lang="en-AU" dirty="0"/>
              </a:p>
            </p:txBody>
          </p:sp>
        </mc:Choice>
        <mc:Fallback xmlns="">
          <p:sp>
            <p:nvSpPr>
              <p:cNvPr id="5" name="Text Placeholder 4">
                <a:extLst>
                  <a:ext uri="{FF2B5EF4-FFF2-40B4-BE49-F238E27FC236}">
                    <a16:creationId xmlns:a16="http://schemas.microsoft.com/office/drawing/2014/main" id="{D930659C-144C-8552-FF63-E9A26BC3E84B}"/>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128914"/>
              </a:xfrm>
              <a:blipFill>
                <a:blip r:embed="rId3"/>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E2BD812-06E4-7F75-69C2-CAF4B8D837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411071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9A9BB-F9B3-BDED-443E-242B9EAE88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6889989-DE23-306C-31EC-3C5C835757C2}"/>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270992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9698-B04E-9532-CF0C-63042440BC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C3501F-4931-5F9B-CF25-F15591E9D3B9}"/>
              </a:ext>
            </a:extLst>
          </p:cNvPr>
          <p:cNvSpPr>
            <a:spLocks noGrp="1"/>
          </p:cNvSpPr>
          <p:nvPr>
            <p:ph type="title"/>
          </p:nvPr>
        </p:nvSpPr>
        <p:spPr/>
        <p:txBody>
          <a:bodyPr/>
          <a:lstStyle/>
          <a:p>
            <a:r>
              <a:rPr lang="en-AU" dirty="0"/>
              <a:t>Dosage formulas (4)</a:t>
            </a:r>
          </a:p>
        </p:txBody>
      </p:sp>
      <p:sp>
        <p:nvSpPr>
          <p:cNvPr id="4" name="Text Placeholder 3">
            <a:extLst>
              <a:ext uri="{FF2B5EF4-FFF2-40B4-BE49-F238E27FC236}">
                <a16:creationId xmlns:a16="http://schemas.microsoft.com/office/drawing/2014/main" id="{FBDC2908-81AA-BA6C-9921-5BAC4A31C5E6}"/>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DDFF354-D637-8DB9-F021-17933950E323}"/>
                  </a:ext>
                </a:extLst>
              </p:cNvPr>
              <p:cNvSpPr>
                <a:spLocks noGrp="1"/>
              </p:cNvSpPr>
              <p:nvPr>
                <p:ph type="body" sz="quarter" idx="17"/>
              </p:nvPr>
            </p:nvSpPr>
            <p:spPr>
              <a:xfrm>
                <a:off x="360000" y="1567086"/>
                <a:ext cx="11484000" cy="5128914"/>
              </a:xfrm>
            </p:spPr>
            <p:txBody>
              <a:bodyPr/>
              <a:lstStyle/>
              <a:p>
                <a:r>
                  <a:rPr lang="en-AU" b="1" dirty="0"/>
                  <a:t>Using Clark’s formula, find the adult dose if the child’s dose is 10 mg for a 35 kg child.</a:t>
                </a:r>
              </a:p>
              <a:p>
                <a:pPr/>
                <a14:m>
                  <m:oMathPara xmlns:m="http://schemas.openxmlformats.org/officeDocument/2006/math">
                    <m:oMathParaPr>
                      <m:jc m:val="left"/>
                    </m:oMathParaPr>
                    <m:oMath xmlns:m="http://schemas.openxmlformats.org/officeDocument/2006/math">
                      <m:sSup>
                        <m:sSupPr>
                          <m:ctrlPr>
                            <a:rPr lang="en-AU" b="1" i="1">
                              <a:latin typeface="Cambria Math" panose="02040503050406030204" pitchFamily="18" charset="0"/>
                            </a:rPr>
                          </m:ctrlPr>
                        </m:sSupPr>
                        <m:e>
                          <m:r>
                            <a:rPr lang="en-AU" b="1" i="0">
                              <a:latin typeface="Cambria Math" panose="02040503050406030204" pitchFamily="18" charset="0"/>
                            </a:rPr>
                            <m:t>𝐂𝐡𝐢𝐥𝐝</m:t>
                          </m:r>
                        </m:e>
                        <m:sup>
                          <m:r>
                            <a:rPr lang="en-AU" b="1" i="0">
                              <a:latin typeface="Cambria Math" panose="02040503050406030204" pitchFamily="18" charset="0"/>
                            </a:rPr>
                            <m:t>′</m:t>
                          </m:r>
                        </m:sup>
                      </m:sSup>
                      <m:r>
                        <a:rPr lang="en-AU" b="1" i="0">
                          <a:latin typeface="Cambria Math" panose="02040503050406030204" pitchFamily="18" charset="0"/>
                        </a:rPr>
                        <m:t>𝐬</m:t>
                      </m:r>
                      <m:r>
                        <a:rPr lang="en-AU" b="1" i="0">
                          <a:latin typeface="Cambria Math" panose="02040503050406030204" pitchFamily="18" charset="0"/>
                        </a:rPr>
                        <m:t> </m:t>
                      </m:r>
                      <m:r>
                        <a:rPr lang="en-AU" b="1" i="0">
                          <a:latin typeface="Cambria Math" panose="02040503050406030204" pitchFamily="18" charset="0"/>
                        </a:rPr>
                        <m:t>𝐝𝐨𝐬𝐞</m:t>
                      </m:r>
                      <m:r>
                        <m:rPr>
                          <m:aln/>
                        </m:rPr>
                        <a:rPr lang="en-AU" b="1" i="0">
                          <a:latin typeface="Cambria Math" panose="02040503050406030204" pitchFamily="18" charset="0"/>
                        </a:rPr>
                        <m:t>=</m:t>
                      </m:r>
                      <m:f>
                        <m:fPr>
                          <m:ctrlPr>
                            <a:rPr lang="en-AU" b="1" i="1">
                              <a:latin typeface="Cambria Math" panose="02040503050406030204" pitchFamily="18" charset="0"/>
                            </a:rPr>
                          </m:ctrlPr>
                        </m:fPr>
                        <m:num>
                          <m:r>
                            <a:rPr lang="en-AU" b="1" i="0">
                              <a:latin typeface="Cambria Math" panose="02040503050406030204" pitchFamily="18" charset="0"/>
                            </a:rPr>
                            <m:t>𝐰𝐞𝐢𝐠𝐡𝐭</m:t>
                          </m:r>
                          <m:r>
                            <a:rPr lang="en-AU" b="1" i="0" smtClean="0">
                              <a:latin typeface="Cambria Math" panose="02040503050406030204" pitchFamily="18" charset="0"/>
                            </a:rPr>
                            <m:t> </m:t>
                          </m:r>
                          <m:r>
                            <a:rPr lang="en-AU" b="1" i="0" smtClean="0">
                              <a:latin typeface="Cambria Math" panose="02040503050406030204" pitchFamily="18" charset="0"/>
                            </a:rPr>
                            <m:t>𝐨𝐟</m:t>
                          </m:r>
                          <m:r>
                            <a:rPr lang="en-AU" b="1" i="0" smtClean="0">
                              <a:latin typeface="Cambria Math" panose="02040503050406030204" pitchFamily="18" charset="0"/>
                            </a:rPr>
                            <m:t> </m:t>
                          </m:r>
                          <m:r>
                            <a:rPr lang="en-AU" b="1" i="0" smtClean="0">
                              <a:latin typeface="Cambria Math" panose="02040503050406030204" pitchFamily="18" charset="0"/>
                            </a:rPr>
                            <m:t>𝐜𝐡𝐢𝐥𝐝</m:t>
                          </m:r>
                          <m:r>
                            <a:rPr lang="en-AU" b="1" i="0">
                              <a:latin typeface="Cambria Math" panose="02040503050406030204" pitchFamily="18" charset="0"/>
                            </a:rPr>
                            <m:t> </m:t>
                          </m:r>
                          <m:d>
                            <m:dPr>
                              <m:ctrlPr>
                                <a:rPr lang="en-AU" b="1" i="1">
                                  <a:latin typeface="Cambria Math" panose="02040503050406030204" pitchFamily="18" charset="0"/>
                                </a:rPr>
                              </m:ctrlPr>
                            </m:dPr>
                            <m:e>
                              <m:r>
                                <a:rPr lang="en-AU" b="1" i="0">
                                  <a:latin typeface="Cambria Math" panose="02040503050406030204" pitchFamily="18" charset="0"/>
                                </a:rPr>
                                <m:t>𝐢𝐧</m:t>
                              </m:r>
                              <m:r>
                                <a:rPr lang="en-AU" b="1" i="0">
                                  <a:latin typeface="Cambria Math" panose="02040503050406030204" pitchFamily="18" charset="0"/>
                                </a:rPr>
                                <m:t> </m:t>
                              </m:r>
                              <m:r>
                                <a:rPr lang="en-AU" b="1" i="0">
                                  <a:latin typeface="Cambria Math" panose="02040503050406030204" pitchFamily="18" charset="0"/>
                                </a:rPr>
                                <m:t>𝐤𝐠</m:t>
                              </m:r>
                            </m:e>
                          </m:d>
                          <m:r>
                            <a:rPr lang="en-AU" b="1" i="0">
                              <a:latin typeface="Cambria Math" panose="02040503050406030204" pitchFamily="18" charset="0"/>
                              <a:ea typeface="Cambria Math" panose="02040503050406030204" pitchFamily="18" charset="0"/>
                            </a:rPr>
                            <m:t>×</m:t>
                          </m:r>
                          <m:r>
                            <a:rPr lang="en-AU" b="1" i="0">
                              <a:latin typeface="Cambria Math" panose="02040503050406030204" pitchFamily="18" charset="0"/>
                              <a:ea typeface="Cambria Math" panose="02040503050406030204" pitchFamily="18" charset="0"/>
                            </a:rPr>
                            <m:t>𝐚𝐝𝐮𝐥𝐭</m:t>
                          </m:r>
                          <m:r>
                            <a:rPr lang="en-AU" b="1" i="0">
                              <a:latin typeface="Cambria Math" panose="02040503050406030204" pitchFamily="18" charset="0"/>
                              <a:ea typeface="Cambria Math" panose="02040503050406030204" pitchFamily="18" charset="0"/>
                            </a:rPr>
                            <m:t> </m:t>
                          </m:r>
                          <m:r>
                            <a:rPr lang="en-AU" b="1" i="0">
                              <a:latin typeface="Cambria Math" panose="02040503050406030204" pitchFamily="18" charset="0"/>
                              <a:ea typeface="Cambria Math" panose="02040503050406030204" pitchFamily="18" charset="0"/>
                            </a:rPr>
                            <m:t>𝐝𝐨𝐬𝐞</m:t>
                          </m:r>
                        </m:num>
                        <m:den>
                          <m:r>
                            <a:rPr lang="en-AU" b="1" i="0">
                              <a:latin typeface="Cambria Math" panose="02040503050406030204" pitchFamily="18" charset="0"/>
                            </a:rPr>
                            <m:t>𝟕𝟎</m:t>
                          </m:r>
                        </m:den>
                      </m:f>
                    </m:oMath>
                    <m:oMath xmlns:m="http://schemas.openxmlformats.org/officeDocument/2006/math">
                      <m:r>
                        <a:rPr lang="en-AU" b="0" i="1" smtClean="0">
                          <a:latin typeface="Cambria Math" panose="02040503050406030204" pitchFamily="18" charset="0"/>
                        </a:rPr>
                        <m:t>10</m:t>
                      </m:r>
                      <m:r>
                        <m:rPr>
                          <m:aln/>
                        </m:rP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35</m:t>
                          </m:r>
                          <m:r>
                            <a:rPr lang="en-AU" i="1">
                              <a:latin typeface="Cambria Math" panose="02040503050406030204" pitchFamily="18" charset="0"/>
                              <a:ea typeface="Cambria Math" panose="02040503050406030204" pitchFamily="18" charset="0"/>
                            </a:rPr>
                            <m:t>×</m:t>
                          </m:r>
                          <m:r>
                            <m:rPr>
                              <m:sty m:val="p"/>
                            </m:rPr>
                            <a:rPr lang="en-AU">
                              <a:latin typeface="Cambria Math" panose="02040503050406030204" pitchFamily="18" charset="0"/>
                              <a:ea typeface="Cambria Math" panose="02040503050406030204" pitchFamily="18" charset="0"/>
                            </a:rPr>
                            <m:t>adult</m:t>
                          </m:r>
                          <m:r>
                            <a:rPr lang="en-AU">
                              <a:latin typeface="Cambria Math" panose="02040503050406030204" pitchFamily="18" charset="0"/>
                              <a:ea typeface="Cambria Math" panose="02040503050406030204" pitchFamily="18" charset="0"/>
                            </a:rPr>
                            <m:t> </m:t>
                          </m:r>
                          <m:r>
                            <m:rPr>
                              <m:sty m:val="p"/>
                            </m:rPr>
                            <a:rPr lang="en-AU">
                              <a:latin typeface="Cambria Math" panose="02040503050406030204" pitchFamily="18" charset="0"/>
                              <a:ea typeface="Cambria Math" panose="02040503050406030204" pitchFamily="18" charset="0"/>
                            </a:rPr>
                            <m:t>dose</m:t>
                          </m:r>
                        </m:num>
                        <m:den>
                          <m:r>
                            <a:rPr lang="en-AU" i="1">
                              <a:latin typeface="Cambria Math" panose="02040503050406030204" pitchFamily="18" charset="0"/>
                              <a:ea typeface="Cambria Math" panose="02040503050406030204" pitchFamily="18" charset="0"/>
                            </a:rPr>
                            <m:t>70</m:t>
                          </m:r>
                        </m:den>
                      </m:f>
                    </m:oMath>
                    <m:oMath xmlns:m="http://schemas.openxmlformats.org/officeDocument/2006/math">
                      <m:r>
                        <a:rPr lang="en-AU" b="0" i="1" smtClean="0">
                          <a:latin typeface="Cambria Math" panose="02040503050406030204" pitchFamily="18" charset="0"/>
                          <a:ea typeface="Cambria Math" panose="02040503050406030204" pitchFamily="18" charset="0"/>
                        </a:rPr>
                        <m:t>700</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35</m:t>
                      </m:r>
                      <m:r>
                        <a:rPr lang="en-AU" i="1">
                          <a:latin typeface="Cambria Math" panose="02040503050406030204" pitchFamily="18" charset="0"/>
                          <a:ea typeface="Cambria Math" panose="02040503050406030204" pitchFamily="18" charset="0"/>
                        </a:rPr>
                        <m:t>×</m:t>
                      </m:r>
                      <m:r>
                        <m:rPr>
                          <m:sty m:val="p"/>
                        </m:rPr>
                        <a:rPr lang="en-AU">
                          <a:latin typeface="Cambria Math" panose="02040503050406030204" pitchFamily="18" charset="0"/>
                          <a:ea typeface="Cambria Math" panose="02040503050406030204" pitchFamily="18" charset="0"/>
                        </a:rPr>
                        <m:t>adult</m:t>
                      </m:r>
                      <m:r>
                        <a:rPr lang="en-AU">
                          <a:latin typeface="Cambria Math" panose="02040503050406030204" pitchFamily="18" charset="0"/>
                          <a:ea typeface="Cambria Math" panose="02040503050406030204" pitchFamily="18" charset="0"/>
                        </a:rPr>
                        <m:t> </m:t>
                      </m:r>
                      <m:r>
                        <m:rPr>
                          <m:sty m:val="p"/>
                        </m:rPr>
                        <a:rPr lang="en-AU">
                          <a:latin typeface="Cambria Math" panose="02040503050406030204" pitchFamily="18" charset="0"/>
                          <a:ea typeface="Cambria Math" panose="02040503050406030204" pitchFamily="18" charset="0"/>
                        </a:rPr>
                        <m:t>dose</m:t>
                      </m:r>
                    </m:oMath>
                    <m:oMath xmlns:m="http://schemas.openxmlformats.org/officeDocument/2006/math">
                      <m:r>
                        <m:rPr>
                          <m:sty m:val="p"/>
                        </m:rPr>
                        <a:rPr lang="en-AU">
                          <a:latin typeface="Cambria Math" panose="02040503050406030204" pitchFamily="18" charset="0"/>
                          <a:ea typeface="Cambria Math" panose="02040503050406030204" pitchFamily="18" charset="0"/>
                        </a:rPr>
                        <m:t>a</m:t>
                      </m:r>
                      <m:r>
                        <m:rPr>
                          <m:sty m:val="p"/>
                        </m:rPr>
                        <a:rPr lang="en-AU" b="0" i="0" smtClean="0">
                          <a:latin typeface="Cambria Math" panose="02040503050406030204" pitchFamily="18" charset="0"/>
                          <a:ea typeface="Cambria Math" panose="02040503050406030204" pitchFamily="18" charset="0"/>
                        </a:rPr>
                        <m:t>dult</m:t>
                      </m:r>
                      <m:r>
                        <a:rPr lang="en-AU" b="0" i="0" smtClean="0">
                          <a:latin typeface="Cambria Math" panose="02040503050406030204" pitchFamily="18" charset="0"/>
                          <a:ea typeface="Cambria Math" panose="02040503050406030204" pitchFamily="18" charset="0"/>
                        </a:rPr>
                        <m:t> </m:t>
                      </m:r>
                      <m:r>
                        <m:rPr>
                          <m:sty m:val="p"/>
                        </m:rPr>
                        <a:rPr lang="en-AU" b="0" i="0" smtClean="0">
                          <a:latin typeface="Cambria Math" panose="02040503050406030204" pitchFamily="18" charset="0"/>
                          <a:ea typeface="Cambria Math" panose="02040503050406030204" pitchFamily="18" charset="0"/>
                        </a:rPr>
                        <m:t>dose</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700÷35</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20</m:t>
                      </m:r>
                    </m:oMath>
                  </m:oMathPara>
                </a14:m>
                <a:endParaRPr lang="en-AU" b="0" dirty="0">
                  <a:ea typeface="Cambria Math" panose="02040503050406030204" pitchFamily="18" charset="0"/>
                </a:endParaRPr>
              </a:p>
              <a:p>
                <a:r>
                  <a:rPr lang="en-AU" dirty="0"/>
                  <a:t>Therefore, the adult dose is 20 mg.</a:t>
                </a:r>
              </a:p>
            </p:txBody>
          </p:sp>
        </mc:Choice>
        <mc:Fallback xmlns="">
          <p:sp>
            <p:nvSpPr>
              <p:cNvPr id="5" name="Text Placeholder 4">
                <a:extLst>
                  <a:ext uri="{FF2B5EF4-FFF2-40B4-BE49-F238E27FC236}">
                    <a16:creationId xmlns:a16="http://schemas.microsoft.com/office/drawing/2014/main" id="{4DDFF354-D637-8DB9-F021-17933950E323}"/>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128914"/>
              </a:xfrm>
              <a:blipFill>
                <a:blip r:embed="rId2"/>
                <a:stretch>
                  <a:fillRect l="-1327"/>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EED1C628-C5E8-BAE6-3E73-0CCE7608AD99}"/>
              </a:ext>
            </a:extLst>
          </p:cNvPr>
          <p:cNvSpPr/>
          <p:nvPr/>
        </p:nvSpPr>
        <p:spPr>
          <a:xfrm>
            <a:off x="6919073" y="2922614"/>
            <a:ext cx="4564927" cy="569981"/>
          </a:xfrm>
          <a:prstGeom prst="wedgeRoundRectCallout">
            <a:avLst>
              <a:gd name="adj1" fmla="val -69156"/>
              <a:gd name="adj2" fmla="val -472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FFFFFF"/>
                </a:solidFill>
              </a:rPr>
              <a:t>Why is Clarke’s formula used?</a:t>
            </a:r>
            <a:endParaRPr lang="en-AU" sz="2000" dirty="0">
              <a:highlight>
                <a:srgbClr val="00FFFF"/>
              </a:highlight>
            </a:endParaRPr>
          </a:p>
        </p:txBody>
      </p:sp>
      <p:sp>
        <p:nvSpPr>
          <p:cNvPr id="7" name="Speech Bubble: Rectangle with Corners Rounded 6">
            <a:extLst>
              <a:ext uri="{FF2B5EF4-FFF2-40B4-BE49-F238E27FC236}">
                <a16:creationId xmlns:a16="http://schemas.microsoft.com/office/drawing/2014/main" id="{C58B5050-AECB-5786-9D62-DACB7458C730}"/>
              </a:ext>
            </a:extLst>
          </p:cNvPr>
          <p:cNvSpPr/>
          <p:nvPr/>
        </p:nvSpPr>
        <p:spPr>
          <a:xfrm>
            <a:off x="5002944" y="4159937"/>
            <a:ext cx="4564927" cy="956349"/>
          </a:xfrm>
          <a:prstGeom prst="wedgeRoundRectCallout">
            <a:avLst>
              <a:gd name="adj1" fmla="val -70825"/>
              <a:gd name="adj2" fmla="val -1350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Why have values been substituted on both sides of the formula?</a:t>
            </a:r>
          </a:p>
        </p:txBody>
      </p:sp>
      <p:sp>
        <p:nvSpPr>
          <p:cNvPr id="2" name="Slide Number Placeholder 1">
            <a:extLst>
              <a:ext uri="{FF2B5EF4-FFF2-40B4-BE49-F238E27FC236}">
                <a16:creationId xmlns:a16="http://schemas.microsoft.com/office/drawing/2014/main" id="{7EBC40E8-7EE4-7963-C4ED-E4BC235461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2098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2C6B-18DA-693B-BDFD-A3E55728CC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120C6B-247C-F6E1-369A-C8265DEC91F2}"/>
              </a:ext>
            </a:extLst>
          </p:cNvPr>
          <p:cNvSpPr>
            <a:spLocks noGrp="1"/>
          </p:cNvSpPr>
          <p:nvPr>
            <p:ph type="title"/>
          </p:nvPr>
        </p:nvSpPr>
        <p:spPr/>
        <p:txBody>
          <a:bodyPr/>
          <a:lstStyle/>
          <a:p>
            <a:r>
              <a:rPr lang="en-AU" dirty="0"/>
              <a:t>Dosage formulas (5)</a:t>
            </a:r>
          </a:p>
        </p:txBody>
      </p:sp>
      <p:sp>
        <p:nvSpPr>
          <p:cNvPr id="4" name="Text Placeholder 3">
            <a:extLst>
              <a:ext uri="{FF2B5EF4-FFF2-40B4-BE49-F238E27FC236}">
                <a16:creationId xmlns:a16="http://schemas.microsoft.com/office/drawing/2014/main" id="{65638BF2-3D30-CDE2-9337-635685E4C039}"/>
              </a:ext>
            </a:extLst>
          </p:cNvPr>
          <p:cNvSpPr>
            <a:spLocks noGrp="1"/>
          </p:cNvSpPr>
          <p:nvPr>
            <p:ph type="body" sz="quarter" idx="18"/>
          </p:nvPr>
        </p:nvSpPr>
        <p:spPr/>
        <p:txBody>
          <a:bodyPr/>
          <a:lstStyle/>
          <a:p>
            <a:r>
              <a:rPr lang="en-AU" dirty="0"/>
              <a:t>Your turn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8860AF8-9CC1-8DB3-53BD-54021FBE906A}"/>
                  </a:ext>
                </a:extLst>
              </p:cNvPr>
              <p:cNvSpPr>
                <a:spLocks noGrp="1"/>
              </p:cNvSpPr>
              <p:nvPr>
                <p:ph type="body" sz="quarter" idx="17"/>
              </p:nvPr>
            </p:nvSpPr>
            <p:spPr>
              <a:xfrm>
                <a:off x="360000" y="1567086"/>
                <a:ext cx="11484000" cy="4948914"/>
              </a:xfrm>
            </p:spPr>
            <p:txBody>
              <a:bodyPr/>
              <a:lstStyle/>
              <a:p>
                <a:r>
                  <a:rPr lang="en-AU" b="1" dirty="0"/>
                  <a:t>Using Clark’s formula, find the adult dose if the child’s dose is 0.5 mL for a 7kg child.</a:t>
                </a:r>
              </a:p>
              <a:p>
                <a:pPr/>
                <a14:m>
                  <m:oMathPara xmlns:m="http://schemas.openxmlformats.org/officeDocument/2006/math">
                    <m:oMathParaPr>
                      <m:jc m:val="left"/>
                    </m:oMathParaPr>
                    <m:oMath xmlns:m="http://schemas.openxmlformats.org/officeDocument/2006/math">
                      <m:sSup>
                        <m:sSupPr>
                          <m:ctrlPr>
                            <a:rPr lang="en-AU" b="1" i="1">
                              <a:latin typeface="Cambria Math" panose="02040503050406030204" pitchFamily="18" charset="0"/>
                            </a:rPr>
                          </m:ctrlPr>
                        </m:sSupPr>
                        <m:e>
                          <m:r>
                            <a:rPr lang="en-AU" b="1" i="0">
                              <a:latin typeface="Cambria Math" panose="02040503050406030204" pitchFamily="18" charset="0"/>
                            </a:rPr>
                            <m:t>𝐂𝐡𝐢𝐥𝐝</m:t>
                          </m:r>
                        </m:e>
                        <m:sup>
                          <m:r>
                            <a:rPr lang="en-AU" b="1" i="0">
                              <a:latin typeface="Cambria Math" panose="02040503050406030204" pitchFamily="18" charset="0"/>
                            </a:rPr>
                            <m:t>′</m:t>
                          </m:r>
                        </m:sup>
                      </m:sSup>
                      <m:r>
                        <a:rPr lang="en-AU" b="1" i="0">
                          <a:latin typeface="Cambria Math" panose="02040503050406030204" pitchFamily="18" charset="0"/>
                        </a:rPr>
                        <m:t>𝐬</m:t>
                      </m:r>
                      <m:r>
                        <a:rPr lang="en-AU" b="1" i="0">
                          <a:latin typeface="Cambria Math" panose="02040503050406030204" pitchFamily="18" charset="0"/>
                        </a:rPr>
                        <m:t> </m:t>
                      </m:r>
                      <m:r>
                        <a:rPr lang="en-AU" b="1" i="0">
                          <a:latin typeface="Cambria Math" panose="02040503050406030204" pitchFamily="18" charset="0"/>
                        </a:rPr>
                        <m:t>𝐝𝐨𝐬𝐞</m:t>
                      </m:r>
                      <m:r>
                        <m:rPr>
                          <m:aln/>
                        </m:rPr>
                        <a:rPr lang="en-AU" b="1" i="0">
                          <a:latin typeface="Cambria Math" panose="02040503050406030204" pitchFamily="18" charset="0"/>
                        </a:rPr>
                        <m:t>=</m:t>
                      </m:r>
                      <m:f>
                        <m:fPr>
                          <m:ctrlPr>
                            <a:rPr lang="en-AU" b="1" i="1">
                              <a:latin typeface="Cambria Math" panose="02040503050406030204" pitchFamily="18" charset="0"/>
                            </a:rPr>
                          </m:ctrlPr>
                        </m:fPr>
                        <m:num>
                          <m:r>
                            <a:rPr lang="en-AU" b="1" i="0">
                              <a:latin typeface="Cambria Math" panose="02040503050406030204" pitchFamily="18" charset="0"/>
                            </a:rPr>
                            <m:t>𝐰𝐞𝐢𝐠𝐡𝐭</m:t>
                          </m:r>
                          <m:r>
                            <a:rPr lang="en-AU" b="1" i="0" smtClean="0">
                              <a:latin typeface="Cambria Math" panose="02040503050406030204" pitchFamily="18" charset="0"/>
                            </a:rPr>
                            <m:t> </m:t>
                          </m:r>
                          <m:r>
                            <a:rPr lang="en-AU" b="1" i="0" smtClean="0">
                              <a:latin typeface="Cambria Math" panose="02040503050406030204" pitchFamily="18" charset="0"/>
                            </a:rPr>
                            <m:t>𝐨𝐟</m:t>
                          </m:r>
                          <m:r>
                            <a:rPr lang="en-AU" b="1" i="0" smtClean="0">
                              <a:latin typeface="Cambria Math" panose="02040503050406030204" pitchFamily="18" charset="0"/>
                            </a:rPr>
                            <m:t> </m:t>
                          </m:r>
                          <m:r>
                            <a:rPr lang="en-AU" b="1" i="0" smtClean="0">
                              <a:latin typeface="Cambria Math" panose="02040503050406030204" pitchFamily="18" charset="0"/>
                            </a:rPr>
                            <m:t>𝐜𝐡𝐢𝐥𝐝</m:t>
                          </m:r>
                          <m:r>
                            <a:rPr lang="en-AU" b="1" i="0" smtClean="0">
                              <a:latin typeface="Cambria Math" panose="02040503050406030204" pitchFamily="18" charset="0"/>
                            </a:rPr>
                            <m:t> </m:t>
                          </m:r>
                          <m:d>
                            <m:dPr>
                              <m:ctrlPr>
                                <a:rPr lang="en-AU" b="1" i="1">
                                  <a:latin typeface="Cambria Math" panose="02040503050406030204" pitchFamily="18" charset="0"/>
                                </a:rPr>
                              </m:ctrlPr>
                            </m:dPr>
                            <m:e>
                              <m:r>
                                <a:rPr lang="en-AU" b="1" i="0">
                                  <a:latin typeface="Cambria Math" panose="02040503050406030204" pitchFamily="18" charset="0"/>
                                </a:rPr>
                                <m:t>𝐢𝐧</m:t>
                              </m:r>
                              <m:r>
                                <a:rPr lang="en-AU" b="1" i="0">
                                  <a:latin typeface="Cambria Math" panose="02040503050406030204" pitchFamily="18" charset="0"/>
                                </a:rPr>
                                <m:t> </m:t>
                              </m:r>
                              <m:r>
                                <a:rPr lang="en-AU" b="1" i="0">
                                  <a:latin typeface="Cambria Math" panose="02040503050406030204" pitchFamily="18" charset="0"/>
                                </a:rPr>
                                <m:t>𝐤𝐠</m:t>
                              </m:r>
                            </m:e>
                          </m:d>
                          <m:r>
                            <a:rPr lang="en-AU" b="1" i="0">
                              <a:latin typeface="Cambria Math" panose="02040503050406030204" pitchFamily="18" charset="0"/>
                              <a:ea typeface="Cambria Math" panose="02040503050406030204" pitchFamily="18" charset="0"/>
                            </a:rPr>
                            <m:t>×</m:t>
                          </m:r>
                          <m:r>
                            <a:rPr lang="en-AU" b="1" i="0">
                              <a:latin typeface="Cambria Math" panose="02040503050406030204" pitchFamily="18" charset="0"/>
                              <a:ea typeface="Cambria Math" panose="02040503050406030204" pitchFamily="18" charset="0"/>
                            </a:rPr>
                            <m:t>𝐚𝐝𝐮𝐥𝐭</m:t>
                          </m:r>
                          <m:r>
                            <a:rPr lang="en-AU" b="1" i="0">
                              <a:latin typeface="Cambria Math" panose="02040503050406030204" pitchFamily="18" charset="0"/>
                              <a:ea typeface="Cambria Math" panose="02040503050406030204" pitchFamily="18" charset="0"/>
                            </a:rPr>
                            <m:t> </m:t>
                          </m:r>
                          <m:r>
                            <a:rPr lang="en-AU" b="1" i="0">
                              <a:latin typeface="Cambria Math" panose="02040503050406030204" pitchFamily="18" charset="0"/>
                              <a:ea typeface="Cambria Math" panose="02040503050406030204" pitchFamily="18" charset="0"/>
                            </a:rPr>
                            <m:t>𝐝𝐨𝐬𝐞</m:t>
                          </m:r>
                        </m:num>
                        <m:den>
                          <m:r>
                            <a:rPr lang="en-AU" b="1" i="0">
                              <a:latin typeface="Cambria Math" panose="02040503050406030204" pitchFamily="18" charset="0"/>
                            </a:rPr>
                            <m:t>𝟕𝟎</m:t>
                          </m:r>
                        </m:den>
                      </m:f>
                    </m:oMath>
                  </m:oMathPara>
                </a14:m>
                <a:endParaRPr lang="en-AU" b="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0</m:t>
                      </m:r>
                      <m:r>
                        <a:rPr lang="en-AU" b="0" i="1" dirty="0" smtClean="0">
                          <a:latin typeface="Cambria Math" panose="02040503050406030204" pitchFamily="18" charset="0"/>
                        </a:rPr>
                        <m:t>.5</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7</m:t>
                          </m:r>
                          <m:r>
                            <a:rPr lang="en-AU" i="1">
                              <a:latin typeface="Cambria Math" panose="02040503050406030204" pitchFamily="18" charset="0"/>
                              <a:ea typeface="Cambria Math" panose="02040503050406030204" pitchFamily="18" charset="0"/>
                            </a:rPr>
                            <m:t>×</m:t>
                          </m:r>
                          <m:r>
                            <m:rPr>
                              <m:sty m:val="p"/>
                            </m:rPr>
                            <a:rPr lang="en-AU">
                              <a:latin typeface="Cambria Math" panose="02040503050406030204" pitchFamily="18" charset="0"/>
                              <a:ea typeface="Cambria Math" panose="02040503050406030204" pitchFamily="18" charset="0"/>
                            </a:rPr>
                            <m:t>adult</m:t>
                          </m:r>
                          <m:r>
                            <a:rPr lang="en-AU">
                              <a:latin typeface="Cambria Math" panose="02040503050406030204" pitchFamily="18" charset="0"/>
                              <a:ea typeface="Cambria Math" panose="02040503050406030204" pitchFamily="18" charset="0"/>
                            </a:rPr>
                            <m:t> </m:t>
                          </m:r>
                          <m:r>
                            <m:rPr>
                              <m:sty m:val="p"/>
                            </m:rPr>
                            <a:rPr lang="en-AU">
                              <a:latin typeface="Cambria Math" panose="02040503050406030204" pitchFamily="18" charset="0"/>
                              <a:ea typeface="Cambria Math" panose="02040503050406030204" pitchFamily="18" charset="0"/>
                            </a:rPr>
                            <m:t>dose</m:t>
                          </m:r>
                        </m:num>
                        <m:den>
                          <m:r>
                            <a:rPr lang="en-AU" i="1">
                              <a:latin typeface="Cambria Math" panose="02040503050406030204" pitchFamily="18" charset="0"/>
                              <a:ea typeface="Cambria Math" panose="02040503050406030204" pitchFamily="18" charset="0"/>
                            </a:rPr>
                            <m:t>70</m:t>
                          </m:r>
                        </m:den>
                      </m:f>
                    </m:oMath>
                    <m:oMath xmlns:m="http://schemas.openxmlformats.org/officeDocument/2006/math">
                      <m:r>
                        <a:rPr lang="en-AU" i="1" dirty="0" smtClean="0">
                          <a:latin typeface="Cambria Math" panose="02040503050406030204" pitchFamily="18" charset="0"/>
                          <a:ea typeface="Cambria Math" panose="02040503050406030204" pitchFamily="18" charset="0"/>
                        </a:rPr>
                        <m:t>3</m:t>
                      </m:r>
                      <m:r>
                        <a:rPr lang="en-AU" b="0" i="1" dirty="0" smtClean="0">
                          <a:latin typeface="Cambria Math" panose="02040503050406030204" pitchFamily="18" charset="0"/>
                          <a:ea typeface="Cambria Math" panose="02040503050406030204" pitchFamily="18" charset="0"/>
                        </a:rPr>
                        <m:t>5</m:t>
                      </m:r>
                      <m:r>
                        <m:rPr>
                          <m:aln/>
                        </m:rP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m:t>
                      </m:r>
                      <m:r>
                        <a:rPr lang="en-AU" i="1">
                          <a:latin typeface="Cambria Math" panose="02040503050406030204" pitchFamily="18" charset="0"/>
                          <a:ea typeface="Cambria Math" panose="02040503050406030204" pitchFamily="18" charset="0"/>
                        </a:rPr>
                        <m:t>×</m:t>
                      </m:r>
                      <m:r>
                        <m:rPr>
                          <m:sty m:val="p"/>
                        </m:rPr>
                        <a:rPr lang="en-AU">
                          <a:latin typeface="Cambria Math" panose="02040503050406030204" pitchFamily="18" charset="0"/>
                          <a:ea typeface="Cambria Math" panose="02040503050406030204" pitchFamily="18" charset="0"/>
                        </a:rPr>
                        <m:t>adult</m:t>
                      </m:r>
                      <m:r>
                        <a:rPr lang="en-AU">
                          <a:latin typeface="Cambria Math" panose="02040503050406030204" pitchFamily="18" charset="0"/>
                          <a:ea typeface="Cambria Math" panose="02040503050406030204" pitchFamily="18" charset="0"/>
                        </a:rPr>
                        <m:t> </m:t>
                      </m:r>
                      <m:r>
                        <m:rPr>
                          <m:sty m:val="p"/>
                        </m:rPr>
                        <a:rPr lang="en-AU">
                          <a:latin typeface="Cambria Math" panose="02040503050406030204" pitchFamily="18" charset="0"/>
                          <a:ea typeface="Cambria Math" panose="02040503050406030204" pitchFamily="18" charset="0"/>
                        </a:rPr>
                        <m:t>dose</m:t>
                      </m:r>
                    </m:oMath>
                    <m:oMath xmlns:m="http://schemas.openxmlformats.org/officeDocument/2006/math">
                      <m:r>
                        <m:rPr>
                          <m:sty m:val="p"/>
                        </m:rPr>
                        <a:rPr lang="en-AU">
                          <a:latin typeface="Cambria Math" panose="02040503050406030204" pitchFamily="18" charset="0"/>
                          <a:ea typeface="Cambria Math" panose="02040503050406030204" pitchFamily="18" charset="0"/>
                        </a:rPr>
                        <m:t>adult</m:t>
                      </m:r>
                      <m:r>
                        <a:rPr lang="en-AU">
                          <a:latin typeface="Cambria Math" panose="02040503050406030204" pitchFamily="18" charset="0"/>
                          <a:ea typeface="Cambria Math" panose="02040503050406030204" pitchFamily="18" charset="0"/>
                        </a:rPr>
                        <m:t> </m:t>
                      </m:r>
                      <m:r>
                        <m:rPr>
                          <m:sty m:val="p"/>
                        </m:rPr>
                        <a:rPr lang="en-AU">
                          <a:latin typeface="Cambria Math" panose="02040503050406030204" pitchFamily="18" charset="0"/>
                          <a:ea typeface="Cambria Math" panose="02040503050406030204" pitchFamily="18" charset="0"/>
                        </a:rPr>
                        <m:t>dose</m:t>
                      </m:r>
                      <m:r>
                        <m:rPr>
                          <m:aln/>
                        </m:rP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35</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m:t>
                      </m:r>
                    </m:oMath>
                    <m:oMath xmlns:m="http://schemas.openxmlformats.org/officeDocument/2006/math">
                      <m:r>
                        <m:rPr>
                          <m:aln/>
                        </m:rP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m:t>
                      </m:r>
                    </m:oMath>
                  </m:oMathPara>
                </a14:m>
                <a:endParaRPr lang="en-AU" dirty="0"/>
              </a:p>
              <a:p>
                <a:r>
                  <a:rPr lang="en-AU" dirty="0"/>
                  <a:t>Therefore, the adult dose is 5 mL.</a:t>
                </a:r>
              </a:p>
            </p:txBody>
          </p:sp>
        </mc:Choice>
        <mc:Fallback xmlns="">
          <p:sp>
            <p:nvSpPr>
              <p:cNvPr id="5" name="Text Placeholder 4">
                <a:extLst>
                  <a:ext uri="{FF2B5EF4-FFF2-40B4-BE49-F238E27FC236}">
                    <a16:creationId xmlns:a16="http://schemas.microsoft.com/office/drawing/2014/main" id="{B8860AF8-9CC1-8DB3-53BD-54021FBE906A}"/>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948914"/>
              </a:xfrm>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E717D26-6809-CE7E-F78A-7756B5DEFC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9417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380F-AEEE-64DB-3AA9-2629EE7F66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C5E2A4-B8DA-BEEF-BC80-A70E271051D1}"/>
              </a:ext>
            </a:extLst>
          </p:cNvPr>
          <p:cNvSpPr>
            <a:spLocks noGrp="1"/>
          </p:cNvSpPr>
          <p:nvPr>
            <p:ph type="title"/>
          </p:nvPr>
        </p:nvSpPr>
        <p:spPr/>
        <p:txBody>
          <a:bodyPr/>
          <a:lstStyle/>
          <a:p>
            <a:r>
              <a:rPr lang="en-AU" dirty="0"/>
              <a:t>Calculation error</a:t>
            </a:r>
          </a:p>
        </p:txBody>
      </p:sp>
      <p:sp>
        <p:nvSpPr>
          <p:cNvPr id="4" name="Text Placeholder 3">
            <a:extLst>
              <a:ext uri="{FF2B5EF4-FFF2-40B4-BE49-F238E27FC236}">
                <a16:creationId xmlns:a16="http://schemas.microsoft.com/office/drawing/2014/main" id="{38186CF4-1065-DD1D-0CC9-622F1CEB8F3A}"/>
              </a:ext>
            </a:extLst>
          </p:cNvPr>
          <p:cNvSpPr>
            <a:spLocks noGrp="1"/>
          </p:cNvSpPr>
          <p:nvPr>
            <p:ph type="body" sz="quarter" idx="18"/>
          </p:nvPr>
        </p:nvSpPr>
        <p:spPr/>
        <p:txBody>
          <a:bodyPr/>
          <a:lstStyle/>
          <a:p>
            <a:r>
              <a:rPr lang="en-AU" dirty="0"/>
              <a:t>Incorrect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B0ABDC-00AE-B107-C9A6-31F1551E9C3D}"/>
                  </a:ext>
                </a:extLst>
              </p:cNvPr>
              <p:cNvSpPr>
                <a:spLocks noGrp="1"/>
              </p:cNvSpPr>
              <p:nvPr>
                <p:ph type="body" sz="quarter" idx="17"/>
              </p:nvPr>
            </p:nvSpPr>
            <p:spPr/>
            <p:txBody>
              <a:bodyPr/>
              <a:lstStyle/>
              <a:p>
                <a:r>
                  <a:rPr lang="en-AU" dirty="0"/>
                  <a:t>Alex is a nurse. Alex has to administer medication to a 20-month-old child. The adult dose is 30 mL. Alex uses </a:t>
                </a:r>
                <a:r>
                  <a:rPr lang="en-AU" b="1" dirty="0"/>
                  <a:t>Young’s formula </a:t>
                </a:r>
                <a:r>
                  <a:rPr lang="en-AU" dirty="0"/>
                  <a:t>to calculate the child’s dose. Below is the calculation:</a:t>
                </a: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m:rPr>
                              <m:sty m:val="p"/>
                            </m:rPr>
                            <a:rPr lang="en-AU">
                              <a:latin typeface="Cambria Math" panose="02040503050406030204" pitchFamily="18" charset="0"/>
                            </a:rPr>
                            <m:t>Child</m:t>
                          </m:r>
                        </m:e>
                        <m:sup>
                          <m:r>
                            <a:rPr lang="en-AU">
                              <a:latin typeface="Cambria Math" panose="02040503050406030204" pitchFamily="18" charset="0"/>
                            </a:rPr>
                            <m:t>′</m:t>
                          </m:r>
                        </m:sup>
                      </m:sSup>
                      <m:r>
                        <m:rPr>
                          <m:sty m:val="p"/>
                        </m:rPr>
                        <a:rPr lang="en-AU">
                          <a:latin typeface="Cambria Math" panose="02040503050406030204" pitchFamily="18" charset="0"/>
                        </a:rPr>
                        <m:t>s</m:t>
                      </m:r>
                      <m:r>
                        <a:rPr lang="en-AU">
                          <a:latin typeface="Cambria Math" panose="02040503050406030204" pitchFamily="18" charset="0"/>
                        </a:rPr>
                        <m:t> </m:t>
                      </m:r>
                      <m:r>
                        <m:rPr>
                          <m:sty m:val="p"/>
                        </m:rPr>
                        <a:rPr lang="en-AU">
                          <a:latin typeface="Cambria Math" panose="02040503050406030204" pitchFamily="18" charset="0"/>
                        </a:rPr>
                        <m:t>dose</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20</m:t>
                          </m:r>
                          <m:r>
                            <a:rPr lang="en-AU">
                              <a:latin typeface="Cambria Math" panose="02040503050406030204" pitchFamily="18" charset="0"/>
                              <a:ea typeface="Cambria Math" panose="02040503050406030204" pitchFamily="18" charset="0"/>
                            </a:rPr>
                            <m:t>×</m:t>
                          </m:r>
                          <m:r>
                            <a:rPr lang="en-AU" b="0" i="0" smtClean="0">
                              <a:latin typeface="Cambria Math" panose="02040503050406030204" pitchFamily="18" charset="0"/>
                              <a:ea typeface="Cambria Math" panose="02040503050406030204" pitchFamily="18" charset="0"/>
                            </a:rPr>
                            <m:t>30</m:t>
                          </m:r>
                        </m:num>
                        <m:den>
                          <m:r>
                            <a:rPr lang="en-AU" b="0" i="1" smtClean="0">
                              <a:latin typeface="Cambria Math" panose="02040503050406030204" pitchFamily="18" charset="0"/>
                              <a:ea typeface="Cambria Math" panose="02040503050406030204" pitchFamily="18" charset="0"/>
                            </a:rPr>
                            <m:t>20</m:t>
                          </m:r>
                          <m:r>
                            <a:rPr lang="en-AU">
                              <a:latin typeface="Cambria Math" panose="02040503050406030204" pitchFamily="18" charset="0"/>
                            </a:rPr>
                            <m:t>+12</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600</m:t>
                          </m:r>
                        </m:num>
                        <m:den>
                          <m:r>
                            <a:rPr lang="en-AU" b="0" i="1" smtClean="0">
                              <a:latin typeface="Cambria Math" panose="02040503050406030204" pitchFamily="18" charset="0"/>
                            </a:rPr>
                            <m:t>32</m:t>
                          </m:r>
                        </m:den>
                      </m:f>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18.75 </m:t>
                      </m:r>
                      <m:r>
                        <m:rPr>
                          <m:sty m:val="p"/>
                        </m:rPr>
                        <a:rPr lang="en-AU" b="0" i="0" smtClean="0">
                          <a:latin typeface="Cambria Math" panose="02040503050406030204" pitchFamily="18" charset="0"/>
                          <a:ea typeface="Cambria Math" panose="02040503050406030204" pitchFamily="18" charset="0"/>
                        </a:rPr>
                        <m:t>mL</m:t>
                      </m:r>
                    </m:oMath>
                  </m:oMathPara>
                </a14:m>
                <a:endParaRPr lang="en-AU" dirty="0"/>
              </a:p>
              <a:p>
                <a:r>
                  <a:rPr lang="en-AU" dirty="0"/>
                  <a:t>What error has Alex made?</a:t>
                </a:r>
              </a:p>
            </p:txBody>
          </p:sp>
        </mc:Choice>
        <mc:Fallback xmlns="">
          <p:sp>
            <p:nvSpPr>
              <p:cNvPr id="5" name="Text Placeholder 4">
                <a:extLst>
                  <a:ext uri="{FF2B5EF4-FFF2-40B4-BE49-F238E27FC236}">
                    <a16:creationId xmlns:a16="http://schemas.microsoft.com/office/drawing/2014/main" id="{D4B0ABDC-00AE-B107-C9A6-31F1551E9C3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3E827F-C1F3-CABA-66C6-1EBF5BE18BB4}"/>
                  </a:ext>
                </a:extLst>
              </p:cNvPr>
              <p:cNvSpPr txBox="1"/>
              <p:nvPr/>
            </p:nvSpPr>
            <p:spPr>
              <a:xfrm>
                <a:off x="4411361" y="2656215"/>
                <a:ext cx="6382312" cy="3841785"/>
              </a:xfrm>
              <a:prstGeom prst="rect">
                <a:avLst/>
              </a:prstGeom>
              <a:noFill/>
              <a:ln>
                <a:solidFill>
                  <a:schemeClr val="accent1"/>
                </a:solidFill>
              </a:ln>
            </p:spPr>
            <p:txBody>
              <a:bodyPr wrap="square" lIns="180000" tIns="180000" rIns="180000" bIns="180000" rtlCol="0">
                <a:noAutofit/>
              </a:bodyPr>
              <a:lstStyle/>
              <a:p>
                <a:pPr>
                  <a:lnSpc>
                    <a:spcPct val="150000"/>
                  </a:lnSpc>
                </a:pPr>
                <a:r>
                  <a:rPr lang="en-AU" sz="1800" b="1" dirty="0"/>
                  <a:t>Fried’s formula: dosage for children 1 to 2 years</a:t>
                </a:r>
              </a:p>
              <a:p>
                <a:pPr>
                  <a:lnSpc>
                    <a:spcPct val="150000"/>
                  </a:lnSpc>
                </a:pPr>
                <a14:m>
                  <m:oMathPara xmlns:m="http://schemas.openxmlformats.org/officeDocument/2006/math">
                    <m:oMathParaPr>
                      <m:jc m:val="centerGroup"/>
                    </m:oMathParaPr>
                    <m:oMath xmlns:m="http://schemas.openxmlformats.org/officeDocument/2006/math">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Child</m:t>
                          </m:r>
                        </m:e>
                        <m:sup>
                          <m:r>
                            <a:rPr lang="en-AU" sz="1800">
                              <a:latin typeface="Cambria Math" panose="02040503050406030204" pitchFamily="18" charset="0"/>
                            </a:rPr>
                            <m:t>′</m:t>
                          </m:r>
                        </m:sup>
                      </m:sSup>
                      <m:r>
                        <m:rPr>
                          <m:sty m:val="p"/>
                        </m:rPr>
                        <a:rPr lang="en-AU" sz="1800">
                          <a:latin typeface="Cambria Math" panose="02040503050406030204" pitchFamily="18" charset="0"/>
                        </a:rPr>
                        <m:t>s</m:t>
                      </m:r>
                      <m:r>
                        <a:rPr lang="en-AU" sz="1800">
                          <a:latin typeface="Cambria Math" panose="02040503050406030204" pitchFamily="18" charset="0"/>
                        </a:rPr>
                        <m:t> </m:t>
                      </m:r>
                      <m:r>
                        <m:rPr>
                          <m:sty m:val="p"/>
                        </m:rPr>
                        <a:rPr lang="en-AU" sz="1800">
                          <a:latin typeface="Cambria Math" panose="02040503050406030204" pitchFamily="18" charset="0"/>
                        </a:rPr>
                        <m:t>dose</m:t>
                      </m:r>
                      <m:r>
                        <a:rPr lang="en-AU" sz="1800" i="1">
                          <a:latin typeface="Cambria Math" panose="02040503050406030204" pitchFamily="18" charset="0"/>
                        </a:rPr>
                        <m:t>=</m:t>
                      </m:r>
                      <m:f>
                        <m:fPr>
                          <m:ctrlPr>
                            <a:rPr lang="en-AU" sz="1800" i="1">
                              <a:latin typeface="Cambria Math" panose="02040503050406030204" pitchFamily="18" charset="0"/>
                            </a:rPr>
                          </m:ctrlPr>
                        </m:fPr>
                        <m:num>
                          <m:r>
                            <m:rPr>
                              <m:sty m:val="p"/>
                            </m:rPr>
                            <a:rPr lang="en-AU" sz="1800">
                              <a:latin typeface="Cambria Math" panose="02040503050406030204" pitchFamily="18" charset="0"/>
                            </a:rPr>
                            <m:t>age</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child</m:t>
                          </m:r>
                          <m:r>
                            <a:rPr lang="en-AU" sz="1800">
                              <a:latin typeface="Cambria Math" panose="02040503050406030204" pitchFamily="18" charset="0"/>
                            </a:rPr>
                            <m:t> </m:t>
                          </m:r>
                          <m:d>
                            <m:dPr>
                              <m:ctrlPr>
                                <a:rPr lang="en-AU" sz="1800" i="1">
                                  <a:latin typeface="Cambria Math" panose="02040503050406030204" pitchFamily="18" charset="0"/>
                                </a:rPr>
                              </m:ctrlPr>
                            </m:dPr>
                            <m:e>
                              <m:r>
                                <m:rPr>
                                  <m:sty m:val="p"/>
                                </m:rPr>
                                <a:rPr lang="en-AU" sz="1800">
                                  <a:latin typeface="Cambria Math" panose="02040503050406030204" pitchFamily="18" charset="0"/>
                                </a:rPr>
                                <m:t>in</m:t>
                              </m:r>
                              <m:r>
                                <a:rPr lang="en-AU" sz="1800">
                                  <a:latin typeface="Cambria Math" panose="02040503050406030204" pitchFamily="18" charset="0"/>
                                </a:rPr>
                                <m:t> </m:t>
                              </m:r>
                              <m:r>
                                <m:rPr>
                                  <m:sty m:val="p"/>
                                </m:rPr>
                                <a:rPr lang="en-AU" sz="1800">
                                  <a:latin typeface="Cambria Math" panose="02040503050406030204" pitchFamily="18" charset="0"/>
                                </a:rPr>
                                <m:t>months</m:t>
                              </m:r>
                            </m:e>
                          </m:d>
                          <m:r>
                            <a:rPr lang="en-AU" sz="1800">
                              <a:latin typeface="Cambria Math" panose="02040503050406030204" pitchFamily="18" charset="0"/>
                              <a:ea typeface="Cambria Math" panose="02040503050406030204" pitchFamily="18" charset="0"/>
                            </a:rPr>
                            <m:t>×</m:t>
                          </m:r>
                          <m:r>
                            <m:rPr>
                              <m:sty m:val="p"/>
                            </m:rPr>
                            <a:rPr lang="en-AU" sz="1800">
                              <a:latin typeface="Cambria Math" panose="02040503050406030204" pitchFamily="18" charset="0"/>
                              <a:ea typeface="Cambria Math" panose="02040503050406030204" pitchFamily="18" charset="0"/>
                            </a:rPr>
                            <m:t>adult</m:t>
                          </m:r>
                          <m:r>
                            <a:rPr lang="en-AU" sz="1800">
                              <a:latin typeface="Cambria Math" panose="02040503050406030204" pitchFamily="18" charset="0"/>
                              <a:ea typeface="Cambria Math" panose="02040503050406030204" pitchFamily="18" charset="0"/>
                            </a:rPr>
                            <m:t> </m:t>
                          </m:r>
                          <m:r>
                            <m:rPr>
                              <m:sty m:val="p"/>
                            </m:rPr>
                            <a:rPr lang="en-AU" sz="1800">
                              <a:latin typeface="Cambria Math" panose="02040503050406030204" pitchFamily="18" charset="0"/>
                              <a:ea typeface="Cambria Math" panose="02040503050406030204" pitchFamily="18" charset="0"/>
                            </a:rPr>
                            <m:t>dose</m:t>
                          </m:r>
                        </m:num>
                        <m:den>
                          <m:r>
                            <a:rPr lang="en-AU" sz="1800" i="1">
                              <a:latin typeface="Cambria Math" panose="02040503050406030204" pitchFamily="18" charset="0"/>
                            </a:rPr>
                            <m:t>150</m:t>
                          </m:r>
                        </m:den>
                      </m:f>
                    </m:oMath>
                  </m:oMathPara>
                </a14:m>
                <a:endParaRPr lang="en-AU" sz="1800" dirty="0"/>
              </a:p>
              <a:p>
                <a:pPr>
                  <a:lnSpc>
                    <a:spcPct val="150000"/>
                  </a:lnSpc>
                </a:pPr>
                <a:r>
                  <a:rPr lang="en-AU" sz="1800" b="1" dirty="0"/>
                  <a:t>Young’s formula: dosage for children 1 to 12 years</a:t>
                </a:r>
              </a:p>
              <a:p>
                <a:pPr>
                  <a:lnSpc>
                    <a:spcPct val="150000"/>
                  </a:lnSpc>
                </a:pPr>
                <a14:m>
                  <m:oMathPara xmlns:m="http://schemas.openxmlformats.org/officeDocument/2006/math">
                    <m:oMathParaPr>
                      <m:jc m:val="centerGroup"/>
                    </m:oMathParaPr>
                    <m:oMath xmlns:m="http://schemas.openxmlformats.org/officeDocument/2006/math">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Child</m:t>
                          </m:r>
                        </m:e>
                        <m:sup>
                          <m:r>
                            <a:rPr lang="en-AU" sz="1800">
                              <a:latin typeface="Cambria Math" panose="02040503050406030204" pitchFamily="18" charset="0"/>
                            </a:rPr>
                            <m:t>′</m:t>
                          </m:r>
                        </m:sup>
                      </m:sSup>
                      <m:r>
                        <m:rPr>
                          <m:sty m:val="p"/>
                        </m:rPr>
                        <a:rPr lang="en-AU" sz="1800">
                          <a:latin typeface="Cambria Math" panose="02040503050406030204" pitchFamily="18" charset="0"/>
                        </a:rPr>
                        <m:t>s</m:t>
                      </m:r>
                      <m:r>
                        <a:rPr lang="en-AU" sz="1800">
                          <a:latin typeface="Cambria Math" panose="02040503050406030204" pitchFamily="18" charset="0"/>
                        </a:rPr>
                        <m:t> </m:t>
                      </m:r>
                      <m:r>
                        <m:rPr>
                          <m:sty m:val="p"/>
                        </m:rPr>
                        <a:rPr lang="en-AU" sz="1800">
                          <a:latin typeface="Cambria Math" panose="02040503050406030204" pitchFamily="18" charset="0"/>
                        </a:rPr>
                        <m:t>dose</m:t>
                      </m:r>
                      <m:r>
                        <a:rPr lang="en-AU" sz="1800" i="1">
                          <a:latin typeface="Cambria Math" panose="02040503050406030204" pitchFamily="18" charset="0"/>
                        </a:rPr>
                        <m:t>=</m:t>
                      </m:r>
                      <m:f>
                        <m:fPr>
                          <m:ctrlPr>
                            <a:rPr lang="en-AU" sz="1800" i="1">
                              <a:latin typeface="Cambria Math" panose="02040503050406030204" pitchFamily="18" charset="0"/>
                            </a:rPr>
                          </m:ctrlPr>
                        </m:fPr>
                        <m:num>
                          <m:r>
                            <m:rPr>
                              <m:sty m:val="p"/>
                            </m:rPr>
                            <a:rPr lang="en-AU" sz="1800">
                              <a:latin typeface="Cambria Math" panose="02040503050406030204" pitchFamily="18" charset="0"/>
                            </a:rPr>
                            <m:t>age</m:t>
                          </m:r>
                          <m:r>
                            <a:rPr lang="en-AU" sz="1800">
                              <a:latin typeface="Cambria Math" panose="02040503050406030204" pitchFamily="18" charset="0"/>
                            </a:rPr>
                            <m:t> </m:t>
                          </m:r>
                          <m:r>
                            <m:rPr>
                              <m:sty m:val="p"/>
                            </m:rPr>
                            <a:rPr lang="en-AU" sz="1800">
                              <a:latin typeface="Cambria Math" panose="02040503050406030204" pitchFamily="18" charset="0"/>
                            </a:rPr>
                            <m:t>of</m:t>
                          </m:r>
                          <m:r>
                            <a:rPr lang="en-AU" sz="1800">
                              <a:latin typeface="Cambria Math" panose="02040503050406030204" pitchFamily="18" charset="0"/>
                            </a:rPr>
                            <m:t> </m:t>
                          </m:r>
                          <m:r>
                            <m:rPr>
                              <m:sty m:val="p"/>
                            </m:rPr>
                            <a:rPr lang="en-AU" sz="1800">
                              <a:latin typeface="Cambria Math" panose="02040503050406030204" pitchFamily="18" charset="0"/>
                            </a:rPr>
                            <m:t>child</m:t>
                          </m:r>
                          <m:r>
                            <a:rPr lang="en-AU" sz="1800">
                              <a:latin typeface="Cambria Math" panose="02040503050406030204" pitchFamily="18" charset="0"/>
                            </a:rPr>
                            <m:t> </m:t>
                          </m:r>
                          <m:d>
                            <m:dPr>
                              <m:ctrlPr>
                                <a:rPr lang="en-AU" sz="1800" i="1">
                                  <a:latin typeface="Cambria Math" panose="02040503050406030204" pitchFamily="18" charset="0"/>
                                </a:rPr>
                              </m:ctrlPr>
                            </m:dPr>
                            <m:e>
                              <m:r>
                                <m:rPr>
                                  <m:sty m:val="p"/>
                                </m:rPr>
                                <a:rPr lang="en-AU" sz="1800">
                                  <a:latin typeface="Cambria Math" panose="02040503050406030204" pitchFamily="18" charset="0"/>
                                </a:rPr>
                                <m:t>in</m:t>
                              </m:r>
                              <m:r>
                                <a:rPr lang="en-AU" sz="1800">
                                  <a:latin typeface="Cambria Math" panose="02040503050406030204" pitchFamily="18" charset="0"/>
                                </a:rPr>
                                <m:t> </m:t>
                              </m:r>
                              <m:r>
                                <m:rPr>
                                  <m:sty m:val="p"/>
                                </m:rPr>
                                <a:rPr lang="en-AU" sz="1800">
                                  <a:latin typeface="Cambria Math" panose="02040503050406030204" pitchFamily="18" charset="0"/>
                                </a:rPr>
                                <m:t>years</m:t>
                              </m:r>
                            </m:e>
                          </m:d>
                          <m:r>
                            <a:rPr lang="en-AU" sz="1800">
                              <a:latin typeface="Cambria Math" panose="02040503050406030204" pitchFamily="18" charset="0"/>
                              <a:ea typeface="Cambria Math" panose="02040503050406030204" pitchFamily="18" charset="0"/>
                            </a:rPr>
                            <m:t>×</m:t>
                          </m:r>
                          <m:r>
                            <m:rPr>
                              <m:sty m:val="p"/>
                            </m:rPr>
                            <a:rPr lang="en-AU" sz="1800">
                              <a:latin typeface="Cambria Math" panose="02040503050406030204" pitchFamily="18" charset="0"/>
                              <a:ea typeface="Cambria Math" panose="02040503050406030204" pitchFamily="18" charset="0"/>
                            </a:rPr>
                            <m:t>adult</m:t>
                          </m:r>
                          <m:r>
                            <a:rPr lang="en-AU" sz="1800">
                              <a:latin typeface="Cambria Math" panose="02040503050406030204" pitchFamily="18" charset="0"/>
                              <a:ea typeface="Cambria Math" panose="02040503050406030204" pitchFamily="18" charset="0"/>
                            </a:rPr>
                            <m:t> </m:t>
                          </m:r>
                          <m:r>
                            <m:rPr>
                              <m:sty m:val="p"/>
                            </m:rPr>
                            <a:rPr lang="en-AU" sz="1800">
                              <a:latin typeface="Cambria Math" panose="02040503050406030204" pitchFamily="18" charset="0"/>
                              <a:ea typeface="Cambria Math" panose="02040503050406030204" pitchFamily="18" charset="0"/>
                            </a:rPr>
                            <m:t>dose</m:t>
                          </m:r>
                        </m:num>
                        <m:den>
                          <m:r>
                            <m:rPr>
                              <m:sty m:val="p"/>
                            </m:rPr>
                            <a:rPr lang="en-AU" sz="1800">
                              <a:latin typeface="Cambria Math" panose="02040503050406030204" pitchFamily="18" charset="0"/>
                            </a:rPr>
                            <m:t>age</m:t>
                          </m:r>
                          <m:r>
                            <a:rPr lang="en-AU" sz="1800">
                              <a:latin typeface="Cambria Math" panose="02040503050406030204" pitchFamily="18" charset="0"/>
                            </a:rPr>
                            <m:t> </m:t>
                          </m:r>
                          <m:r>
                            <m:rPr>
                              <m:sty m:val="p"/>
                            </m:rPr>
                            <a:rPr lang="en-AU" sz="1800">
                              <a:latin typeface="Cambria Math" panose="02040503050406030204" pitchFamily="18" charset="0"/>
                            </a:rPr>
                            <m:t>of</m:t>
                          </m:r>
                          <m:r>
                            <a:rPr lang="en-AU" sz="1800">
                              <a:latin typeface="Cambria Math" panose="02040503050406030204" pitchFamily="18" charset="0"/>
                            </a:rPr>
                            <m:t> </m:t>
                          </m:r>
                          <m:r>
                            <m:rPr>
                              <m:sty m:val="p"/>
                            </m:rPr>
                            <a:rPr lang="en-AU" sz="1800">
                              <a:latin typeface="Cambria Math" panose="02040503050406030204" pitchFamily="18" charset="0"/>
                            </a:rPr>
                            <m:t>child</m:t>
                          </m:r>
                          <m:r>
                            <a:rPr lang="en-AU" sz="1800">
                              <a:latin typeface="Cambria Math" panose="02040503050406030204" pitchFamily="18" charset="0"/>
                            </a:rPr>
                            <m:t> </m:t>
                          </m:r>
                          <m:d>
                            <m:dPr>
                              <m:ctrlPr>
                                <a:rPr lang="en-AU" sz="1800" i="1">
                                  <a:latin typeface="Cambria Math" panose="02040503050406030204" pitchFamily="18" charset="0"/>
                                </a:rPr>
                              </m:ctrlPr>
                            </m:dPr>
                            <m:e>
                              <m:r>
                                <m:rPr>
                                  <m:sty m:val="p"/>
                                </m:rPr>
                                <a:rPr lang="en-AU" sz="1800">
                                  <a:latin typeface="Cambria Math" panose="02040503050406030204" pitchFamily="18" charset="0"/>
                                </a:rPr>
                                <m:t>in</m:t>
                              </m:r>
                              <m:r>
                                <a:rPr lang="en-AU" sz="1800">
                                  <a:latin typeface="Cambria Math" panose="02040503050406030204" pitchFamily="18" charset="0"/>
                                </a:rPr>
                                <m:t> </m:t>
                              </m:r>
                              <m:r>
                                <m:rPr>
                                  <m:sty m:val="p"/>
                                </m:rPr>
                                <a:rPr lang="en-AU" sz="1800">
                                  <a:latin typeface="Cambria Math" panose="02040503050406030204" pitchFamily="18" charset="0"/>
                                </a:rPr>
                                <m:t>years</m:t>
                              </m:r>
                            </m:e>
                          </m:d>
                          <m:r>
                            <a:rPr lang="en-AU" sz="1800">
                              <a:latin typeface="Cambria Math" panose="02040503050406030204" pitchFamily="18" charset="0"/>
                            </a:rPr>
                            <m:t>+12</m:t>
                          </m:r>
                        </m:den>
                      </m:f>
                    </m:oMath>
                  </m:oMathPara>
                </a14:m>
                <a:endParaRPr lang="en-AU" sz="1800" dirty="0"/>
              </a:p>
              <a:p>
                <a:pPr>
                  <a:lnSpc>
                    <a:spcPct val="150000"/>
                  </a:lnSpc>
                </a:pPr>
                <a:r>
                  <a:rPr lang="en-AU" sz="1800" b="1" dirty="0"/>
                  <a:t>Clark’s formula:</a:t>
                </a:r>
              </a:p>
              <a:p>
                <a:pPr>
                  <a:lnSpc>
                    <a:spcPct val="150000"/>
                  </a:lnSpc>
                </a:pPr>
                <a14:m>
                  <m:oMathPara xmlns:m="http://schemas.openxmlformats.org/officeDocument/2006/math">
                    <m:oMathParaPr>
                      <m:jc m:val="centerGroup"/>
                    </m:oMathParaPr>
                    <m:oMath xmlns:m="http://schemas.openxmlformats.org/officeDocument/2006/math">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Child</m:t>
                          </m:r>
                        </m:e>
                        <m:sup>
                          <m:r>
                            <a:rPr lang="en-AU" sz="1800">
                              <a:latin typeface="Cambria Math" panose="02040503050406030204" pitchFamily="18" charset="0"/>
                            </a:rPr>
                            <m:t>′</m:t>
                          </m:r>
                        </m:sup>
                      </m:sSup>
                      <m:r>
                        <m:rPr>
                          <m:sty m:val="p"/>
                        </m:rPr>
                        <a:rPr lang="en-AU" sz="1800">
                          <a:latin typeface="Cambria Math" panose="02040503050406030204" pitchFamily="18" charset="0"/>
                        </a:rPr>
                        <m:t>s</m:t>
                      </m:r>
                      <m:r>
                        <a:rPr lang="en-AU" sz="1800">
                          <a:latin typeface="Cambria Math" panose="02040503050406030204" pitchFamily="18" charset="0"/>
                        </a:rPr>
                        <m:t> </m:t>
                      </m:r>
                      <m:r>
                        <m:rPr>
                          <m:sty m:val="p"/>
                        </m:rPr>
                        <a:rPr lang="en-AU" sz="1800">
                          <a:latin typeface="Cambria Math" panose="02040503050406030204" pitchFamily="18" charset="0"/>
                        </a:rPr>
                        <m:t>dose</m:t>
                      </m:r>
                      <m:r>
                        <a:rPr lang="en-AU" sz="1800">
                          <a:latin typeface="Cambria Math" panose="02040503050406030204" pitchFamily="18" charset="0"/>
                        </a:rPr>
                        <m:t>=</m:t>
                      </m:r>
                      <m:f>
                        <m:fPr>
                          <m:ctrlPr>
                            <a:rPr lang="en-AU" sz="1800" i="1">
                              <a:latin typeface="Cambria Math" panose="02040503050406030204" pitchFamily="18" charset="0"/>
                            </a:rPr>
                          </m:ctrlPr>
                        </m:fPr>
                        <m:num>
                          <m:r>
                            <m:rPr>
                              <m:sty m:val="p"/>
                            </m:rPr>
                            <a:rPr lang="en-AU" sz="1800">
                              <a:latin typeface="Cambria Math" panose="02040503050406030204" pitchFamily="18" charset="0"/>
                            </a:rPr>
                            <m:t>weight</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child</m:t>
                          </m:r>
                          <m:r>
                            <a:rPr lang="en-AU" sz="1800">
                              <a:latin typeface="Cambria Math" panose="02040503050406030204" pitchFamily="18" charset="0"/>
                            </a:rPr>
                            <m:t> </m:t>
                          </m:r>
                          <m:d>
                            <m:dPr>
                              <m:ctrlPr>
                                <a:rPr lang="en-AU" sz="1800" i="1">
                                  <a:latin typeface="Cambria Math" panose="02040503050406030204" pitchFamily="18" charset="0"/>
                                </a:rPr>
                              </m:ctrlPr>
                            </m:dPr>
                            <m:e>
                              <m:r>
                                <m:rPr>
                                  <m:sty m:val="p"/>
                                </m:rPr>
                                <a:rPr lang="en-AU" sz="1800">
                                  <a:latin typeface="Cambria Math" panose="02040503050406030204" pitchFamily="18" charset="0"/>
                                </a:rPr>
                                <m:t>in</m:t>
                              </m:r>
                              <m:r>
                                <a:rPr lang="en-AU" sz="1800">
                                  <a:latin typeface="Cambria Math" panose="02040503050406030204" pitchFamily="18" charset="0"/>
                                </a:rPr>
                                <m:t> </m:t>
                              </m:r>
                              <m:r>
                                <m:rPr>
                                  <m:sty m:val="p"/>
                                </m:rPr>
                                <a:rPr lang="en-AU" sz="1800">
                                  <a:latin typeface="Cambria Math" panose="02040503050406030204" pitchFamily="18" charset="0"/>
                                </a:rPr>
                                <m:t>kg</m:t>
                              </m:r>
                            </m:e>
                          </m:d>
                          <m:r>
                            <a:rPr lang="en-AU" sz="1800">
                              <a:latin typeface="Cambria Math" panose="02040503050406030204" pitchFamily="18" charset="0"/>
                              <a:ea typeface="Cambria Math" panose="02040503050406030204" pitchFamily="18" charset="0"/>
                            </a:rPr>
                            <m:t>×</m:t>
                          </m:r>
                          <m:r>
                            <m:rPr>
                              <m:sty m:val="p"/>
                            </m:rPr>
                            <a:rPr lang="en-AU" sz="1800">
                              <a:latin typeface="Cambria Math" panose="02040503050406030204" pitchFamily="18" charset="0"/>
                              <a:ea typeface="Cambria Math" panose="02040503050406030204" pitchFamily="18" charset="0"/>
                            </a:rPr>
                            <m:t>adult</m:t>
                          </m:r>
                          <m:r>
                            <a:rPr lang="en-AU" sz="1800">
                              <a:latin typeface="Cambria Math" panose="02040503050406030204" pitchFamily="18" charset="0"/>
                              <a:ea typeface="Cambria Math" panose="02040503050406030204" pitchFamily="18" charset="0"/>
                            </a:rPr>
                            <m:t> </m:t>
                          </m:r>
                          <m:r>
                            <m:rPr>
                              <m:sty m:val="p"/>
                            </m:rPr>
                            <a:rPr lang="en-AU" sz="1800">
                              <a:latin typeface="Cambria Math" panose="02040503050406030204" pitchFamily="18" charset="0"/>
                              <a:ea typeface="Cambria Math" panose="02040503050406030204" pitchFamily="18" charset="0"/>
                            </a:rPr>
                            <m:t>dose</m:t>
                          </m:r>
                        </m:num>
                        <m:den>
                          <m:r>
                            <a:rPr lang="en-AU" sz="1800">
                              <a:latin typeface="Cambria Math" panose="02040503050406030204" pitchFamily="18" charset="0"/>
                            </a:rPr>
                            <m:t>70</m:t>
                          </m:r>
                        </m:den>
                      </m:f>
                    </m:oMath>
                  </m:oMathPara>
                </a14:m>
                <a:endParaRPr lang="en-AU" sz="1800" dirty="0"/>
              </a:p>
            </p:txBody>
          </p:sp>
        </mc:Choice>
        <mc:Fallback xmlns="">
          <p:sp>
            <p:nvSpPr>
              <p:cNvPr id="6" name="TextBox 5">
                <a:extLst>
                  <a:ext uri="{FF2B5EF4-FFF2-40B4-BE49-F238E27FC236}">
                    <a16:creationId xmlns:a16="http://schemas.microsoft.com/office/drawing/2014/main" id="{483E827F-C1F3-CABA-66C6-1EBF5BE18BB4}"/>
                  </a:ext>
                </a:extLst>
              </p:cNvPr>
              <p:cNvSpPr txBox="1">
                <a:spLocks noRot="1" noChangeAspect="1" noMove="1" noResize="1" noEditPoints="1" noAdjustHandles="1" noChangeArrowheads="1" noChangeShapeType="1" noTextEdit="1"/>
              </p:cNvSpPr>
              <p:nvPr/>
            </p:nvSpPr>
            <p:spPr>
              <a:xfrm>
                <a:off x="4411361" y="2656215"/>
                <a:ext cx="6382312" cy="3841785"/>
              </a:xfrm>
              <a:prstGeom prst="rect">
                <a:avLst/>
              </a:prstGeom>
              <a:blipFill>
                <a:blip r:embed="rId4"/>
                <a:stretch>
                  <a:fillRect b="-984"/>
                </a:stretch>
              </a:blipFill>
              <a:ln>
                <a:solidFill>
                  <a:schemeClr val="accent1"/>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A2F36F1-C58C-8ACE-14F7-22E443B1E9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2126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6E9FA-09E2-EB8B-10CA-DBD5091361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432887-6E81-E8D9-DE1A-B29AE3B56B9E}"/>
              </a:ext>
            </a:extLst>
          </p:cNvPr>
          <p:cNvSpPr>
            <a:spLocks noGrp="1"/>
          </p:cNvSpPr>
          <p:nvPr>
            <p:ph type="title"/>
          </p:nvPr>
        </p:nvSpPr>
        <p:spPr/>
        <p:txBody>
          <a:bodyPr/>
          <a:lstStyle/>
          <a:p>
            <a:r>
              <a:rPr lang="en-AU" dirty="0"/>
              <a:t>Scenarios (1)</a:t>
            </a:r>
          </a:p>
        </p:txBody>
      </p:sp>
      <p:sp>
        <p:nvSpPr>
          <p:cNvPr id="4" name="Text Placeholder 3">
            <a:extLst>
              <a:ext uri="{FF2B5EF4-FFF2-40B4-BE49-F238E27FC236}">
                <a16:creationId xmlns:a16="http://schemas.microsoft.com/office/drawing/2014/main" id="{315145D2-FF3B-65CF-58EC-D50726E2C216}"/>
              </a:ext>
            </a:extLst>
          </p:cNvPr>
          <p:cNvSpPr>
            <a:spLocks noGrp="1"/>
          </p:cNvSpPr>
          <p:nvPr>
            <p:ph type="body" sz="quarter" idx="18"/>
          </p:nvPr>
        </p:nvSpPr>
        <p:spPr/>
        <p:txBody>
          <a:bodyPr/>
          <a:lstStyle/>
          <a:p>
            <a:r>
              <a:rPr lang="en-AU" dirty="0"/>
              <a:t>For each scenario, first decide which formula is needed before completing the calculation.</a:t>
            </a:r>
          </a:p>
        </p:txBody>
      </p:sp>
      <p:sp>
        <p:nvSpPr>
          <p:cNvPr id="7" name="TextBox 6">
            <a:extLst>
              <a:ext uri="{FF2B5EF4-FFF2-40B4-BE49-F238E27FC236}">
                <a16:creationId xmlns:a16="http://schemas.microsoft.com/office/drawing/2014/main" id="{085653F2-EC3D-4AF2-DECB-6C817FA47D2D}"/>
              </a:ext>
            </a:extLst>
          </p:cNvPr>
          <p:cNvSpPr txBox="1"/>
          <p:nvPr/>
        </p:nvSpPr>
        <p:spPr>
          <a:xfrm>
            <a:off x="285857" y="1378321"/>
            <a:ext cx="5736001" cy="1920934"/>
          </a:xfrm>
          <a:prstGeom prst="rect">
            <a:avLst/>
          </a:prstGeom>
          <a:solidFill>
            <a:schemeClr val="accent4"/>
          </a:solidFill>
          <a:ln>
            <a:noFill/>
          </a:ln>
        </p:spPr>
        <p:txBody>
          <a:bodyPr wrap="square" lIns="108000" tIns="108000" rIns="108000" bIns="108000" rtlCol="0" anchor="ctr" anchorCtr="0">
            <a:noAutofit/>
          </a:bodyPr>
          <a:lstStyle/>
          <a:p>
            <a:pPr>
              <a:lnSpc>
                <a:spcPct val="150000"/>
              </a:lnSpc>
            </a:pPr>
            <a:r>
              <a:rPr lang="en-AU" sz="2000" b="1" dirty="0"/>
              <a:t>Scenario 1</a:t>
            </a:r>
          </a:p>
          <a:p>
            <a:pPr>
              <a:lnSpc>
                <a:spcPct val="150000"/>
              </a:lnSpc>
            </a:pPr>
            <a:r>
              <a:rPr lang="en-AU" sz="2000" dirty="0"/>
              <a:t>Jane is 9 months old and requires medication that has an adult dosage amount of 10 </a:t>
            </a:r>
            <a:r>
              <a:rPr lang="en-AU" sz="2000" dirty="0" err="1"/>
              <a:t>mL.</a:t>
            </a:r>
            <a:r>
              <a:rPr lang="en-AU" sz="2000" dirty="0"/>
              <a:t> </a:t>
            </a:r>
          </a:p>
          <a:p>
            <a:pPr>
              <a:lnSpc>
                <a:spcPct val="150000"/>
              </a:lnSpc>
            </a:pPr>
            <a:r>
              <a:rPr lang="en-AU" sz="2000" dirty="0"/>
              <a:t>How much medication should be given to Jane?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288EA2-2E00-9CBC-A027-13C1A6C468A2}"/>
                  </a:ext>
                </a:extLst>
              </p:cNvPr>
              <p:cNvSpPr txBox="1"/>
              <p:nvPr/>
            </p:nvSpPr>
            <p:spPr>
              <a:xfrm>
                <a:off x="298871" y="3195134"/>
                <a:ext cx="5736001" cy="3566231"/>
              </a:xfrm>
              <a:prstGeom prst="rect">
                <a:avLst/>
              </a:prstGeom>
              <a:noFill/>
              <a:ln>
                <a:noFill/>
              </a:ln>
            </p:spPr>
            <p:txBody>
              <a:bodyPr wrap="square" lIns="108000" tIns="108000" rIns="108000" bIns="108000" rtlCol="0">
                <a:noAutofit/>
              </a:bodyPr>
              <a:lstStyle/>
              <a:p>
                <a:pPr>
                  <a:lnSpc>
                    <a:spcPct val="150000"/>
                  </a:lnSpc>
                  <a:spcAft>
                    <a:spcPts val="0"/>
                  </a:spcAft>
                </a:pPr>
                <a:r>
                  <a:rPr lang="en-AU" sz="2000" b="1" dirty="0"/>
                  <a:t>Scenario 1 – using Fried’s formula</a:t>
                </a:r>
              </a:p>
              <a:p>
                <a:pP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AU" sz="2000">
                          <a:latin typeface="Cambria Math" panose="02040503050406030204" pitchFamily="18" charset="0"/>
                        </a:rPr>
                        <m:t>Chil</m:t>
                      </m:r>
                      <m:sSup>
                        <m:sSupPr>
                          <m:ctrlPr>
                            <a:rPr lang="en-AU" sz="2000" i="1">
                              <a:latin typeface="Cambria Math" panose="02040503050406030204" pitchFamily="18" charset="0"/>
                            </a:rPr>
                          </m:ctrlPr>
                        </m:sSupPr>
                        <m:e>
                          <m:r>
                            <m:rPr>
                              <m:sty m:val="p"/>
                            </m:rPr>
                            <a:rPr lang="en-AU" sz="2000">
                              <a:latin typeface="Cambria Math" panose="02040503050406030204" pitchFamily="18" charset="0"/>
                            </a:rPr>
                            <m:t>d</m:t>
                          </m:r>
                        </m:e>
                        <m:sup>
                          <m:r>
                            <a:rPr lang="en-AU" sz="2000">
                              <a:latin typeface="Cambria Math" panose="02040503050406030204" pitchFamily="18" charset="0"/>
                            </a:rPr>
                            <m:t>′</m:t>
                          </m:r>
                        </m:sup>
                      </m:sSup>
                      <m:r>
                        <m:rPr>
                          <m:sty m:val="p"/>
                        </m:rPr>
                        <a:rPr lang="en-AU" sz="2000">
                          <a:latin typeface="Cambria Math" panose="02040503050406030204" pitchFamily="18" charset="0"/>
                        </a:rPr>
                        <m:t>s</m:t>
                      </m:r>
                      <m:r>
                        <a:rPr lang="en-AU" sz="2000">
                          <a:latin typeface="Cambria Math" panose="02040503050406030204" pitchFamily="18" charset="0"/>
                        </a:rPr>
                        <m:t> </m:t>
                      </m:r>
                      <m:r>
                        <m:rPr>
                          <m:sty m:val="p"/>
                        </m:rPr>
                        <a:rPr lang="en-AU" sz="2000">
                          <a:latin typeface="Cambria Math" panose="02040503050406030204" pitchFamily="18" charset="0"/>
                        </a:rPr>
                        <m:t>dose</m:t>
                      </m:r>
                      <m:r>
                        <m:rPr>
                          <m:aln/>
                        </m:rPr>
                        <a:rPr lang="en-AU" sz="2000">
                          <a:latin typeface="Cambria Math" panose="02040503050406030204" pitchFamily="18" charset="0"/>
                        </a:rPr>
                        <m:t>=</m:t>
                      </m:r>
                      <m:f>
                        <m:fPr>
                          <m:ctrlPr>
                            <a:rPr lang="en-AU" sz="2000" i="1">
                              <a:latin typeface="Cambria Math" panose="02040503050406030204" pitchFamily="18" charset="0"/>
                            </a:rPr>
                          </m:ctrlPr>
                        </m:fPr>
                        <m:num>
                          <m:r>
                            <m:rPr>
                              <m:sty m:val="p"/>
                            </m:rPr>
                            <a:rPr lang="en-AU" sz="2000">
                              <a:latin typeface="Cambria Math" panose="02040503050406030204" pitchFamily="18" charset="0"/>
                            </a:rPr>
                            <m:t>age</m:t>
                          </m:r>
                          <m:r>
                            <a:rPr lang="en-AU" sz="2000" i="1">
                              <a:latin typeface="Cambria Math" panose="02040503050406030204" pitchFamily="18" charset="0"/>
                            </a:rPr>
                            <m:t> </m:t>
                          </m:r>
                          <m:d>
                            <m:dPr>
                              <m:ctrlPr>
                                <a:rPr lang="en-AU" sz="2000" i="1">
                                  <a:latin typeface="Cambria Math" panose="02040503050406030204" pitchFamily="18" charset="0"/>
                                </a:rPr>
                              </m:ctrlPr>
                            </m:dPr>
                            <m:e>
                              <m:r>
                                <m:rPr>
                                  <m:sty m:val="p"/>
                                </m:rPr>
                                <a:rPr lang="en-AU" sz="2000">
                                  <a:latin typeface="Cambria Math" panose="02040503050406030204" pitchFamily="18" charset="0"/>
                                </a:rPr>
                                <m:t>in</m:t>
                              </m:r>
                              <m:r>
                                <a:rPr lang="en-AU" sz="2000">
                                  <a:latin typeface="Cambria Math" panose="02040503050406030204" pitchFamily="18" charset="0"/>
                                </a:rPr>
                                <m:t> </m:t>
                              </m:r>
                              <m:r>
                                <m:rPr>
                                  <m:sty m:val="p"/>
                                </m:rPr>
                                <a:rPr lang="en-AU" sz="2000">
                                  <a:latin typeface="Cambria Math" panose="02040503050406030204" pitchFamily="18" charset="0"/>
                                </a:rPr>
                                <m:t>months</m:t>
                              </m:r>
                            </m:e>
                          </m:d>
                          <m:r>
                            <a:rPr lang="en-AU" sz="2000">
                              <a:latin typeface="Cambria Math" panose="02040503050406030204" pitchFamily="18" charset="0"/>
                            </a:rPr>
                            <m:t>×</m:t>
                          </m:r>
                          <m:r>
                            <m:rPr>
                              <m:sty m:val="p"/>
                            </m:rPr>
                            <a:rPr lang="en-AU" sz="2000">
                              <a:latin typeface="Cambria Math" panose="02040503050406030204" pitchFamily="18" charset="0"/>
                            </a:rPr>
                            <m:t>adult</m:t>
                          </m:r>
                          <m:r>
                            <a:rPr lang="en-AU" sz="2000">
                              <a:latin typeface="Cambria Math" panose="02040503050406030204" pitchFamily="18" charset="0"/>
                            </a:rPr>
                            <m:t> </m:t>
                          </m:r>
                          <m:r>
                            <m:rPr>
                              <m:sty m:val="p"/>
                            </m:rPr>
                            <a:rPr lang="en-AU" sz="2000">
                              <a:latin typeface="Cambria Math" panose="02040503050406030204" pitchFamily="18" charset="0"/>
                            </a:rPr>
                            <m:t>dose</m:t>
                          </m:r>
                        </m:num>
                        <m:den>
                          <m:r>
                            <a:rPr lang="en-AU" sz="2000">
                              <a:latin typeface="Cambria Math" panose="02040503050406030204" pitchFamily="18" charset="0"/>
                            </a:rPr>
                            <m:t>150</m:t>
                          </m:r>
                        </m:den>
                      </m:f>
                    </m:oMath>
                    <m:oMath xmlns:m="http://schemas.openxmlformats.org/officeDocument/2006/math">
                      <m:r>
                        <m:rPr>
                          <m:aln/>
                        </m:rPr>
                        <a:rPr lang="en-AU" sz="2000" b="1" i="1">
                          <a:latin typeface="Cambria Math" panose="02040503050406030204" pitchFamily="18" charset="0"/>
                        </a:rPr>
                        <m:t>=</m:t>
                      </m:r>
                      <m:f>
                        <m:fPr>
                          <m:ctrlPr>
                            <a:rPr lang="en-AU" sz="2000" b="1" i="1">
                              <a:latin typeface="Cambria Math" panose="02040503050406030204" pitchFamily="18" charset="0"/>
                            </a:rPr>
                          </m:ctrlPr>
                        </m:fPr>
                        <m:num>
                          <m:r>
                            <a:rPr lang="en-AU" sz="2000" b="1" i="1">
                              <a:latin typeface="Cambria Math" panose="02040503050406030204" pitchFamily="18" charset="0"/>
                            </a:rPr>
                            <m:t>9×10</m:t>
                          </m:r>
                        </m:num>
                        <m:den>
                          <m:r>
                            <a:rPr lang="en-AU" sz="2000" b="1" i="1">
                              <a:latin typeface="Cambria Math" panose="02040503050406030204" pitchFamily="18" charset="0"/>
                            </a:rPr>
                            <m:t>150</m:t>
                          </m:r>
                        </m:den>
                      </m:f>
                    </m:oMath>
                    <m:oMath xmlns:m="http://schemas.openxmlformats.org/officeDocument/2006/math">
                      <m:r>
                        <m:rPr>
                          <m:aln/>
                        </m:rPr>
                        <a:rPr lang="en-AU" sz="2000" b="1" i="1">
                          <a:latin typeface="Cambria Math" panose="02040503050406030204" pitchFamily="18" charset="0"/>
                        </a:rPr>
                        <m:t>=</m:t>
                      </m:r>
                      <m:f>
                        <m:fPr>
                          <m:ctrlPr>
                            <a:rPr lang="en-AU" sz="2000" b="1" i="1">
                              <a:latin typeface="Cambria Math" panose="02040503050406030204" pitchFamily="18" charset="0"/>
                            </a:rPr>
                          </m:ctrlPr>
                        </m:fPr>
                        <m:num>
                          <m:r>
                            <a:rPr lang="en-AU" sz="2000" b="1" i="1">
                              <a:latin typeface="Cambria Math" panose="02040503050406030204" pitchFamily="18" charset="0"/>
                            </a:rPr>
                            <m:t>90</m:t>
                          </m:r>
                        </m:num>
                        <m:den>
                          <m:r>
                            <a:rPr lang="en-AU" sz="2000" b="1" i="1">
                              <a:latin typeface="Cambria Math" panose="02040503050406030204" pitchFamily="18" charset="0"/>
                            </a:rPr>
                            <m:t>150</m:t>
                          </m:r>
                        </m:den>
                      </m:f>
                    </m:oMath>
                    <m:oMath xmlns:m="http://schemas.openxmlformats.org/officeDocument/2006/math">
                      <m:r>
                        <m:rPr>
                          <m:aln/>
                        </m:rPr>
                        <a:rPr lang="en-AU" sz="2000" b="1" i="1">
                          <a:latin typeface="Cambria Math" panose="02040503050406030204" pitchFamily="18" charset="0"/>
                        </a:rPr>
                        <m:t>=</m:t>
                      </m:r>
                      <m:r>
                        <a:rPr lang="en-AU" sz="2000" b="1" i="1">
                          <a:latin typeface="Cambria Math" panose="02040503050406030204" pitchFamily="18" charset="0"/>
                        </a:rPr>
                        <m:t>0.6 </m:t>
                      </m:r>
                      <m:r>
                        <m:rPr>
                          <m:nor/>
                        </m:rPr>
                        <a:rPr lang="en-AU" sz="2000" b="1">
                          <a:latin typeface="Cambria Math" panose="02040503050406030204" pitchFamily="18" charset="0"/>
                        </a:rPr>
                        <m:t>mL</m:t>
                      </m:r>
                    </m:oMath>
                  </m:oMathPara>
                </a14:m>
                <a:endParaRPr lang="en-AU" sz="2000" b="1" dirty="0"/>
              </a:p>
            </p:txBody>
          </p:sp>
        </mc:Choice>
        <mc:Fallback xmlns="">
          <p:sp>
            <p:nvSpPr>
              <p:cNvPr id="5" name="TextBox 4">
                <a:extLst>
                  <a:ext uri="{FF2B5EF4-FFF2-40B4-BE49-F238E27FC236}">
                    <a16:creationId xmlns:a16="http://schemas.microsoft.com/office/drawing/2014/main" id="{E1288EA2-2E00-9CBC-A027-13C1A6C468A2}"/>
                  </a:ext>
                </a:extLst>
              </p:cNvPr>
              <p:cNvSpPr txBox="1">
                <a:spLocks noRot="1" noChangeAspect="1" noMove="1" noResize="1" noEditPoints="1" noAdjustHandles="1" noChangeArrowheads="1" noChangeShapeType="1" noTextEdit="1"/>
              </p:cNvSpPr>
              <p:nvPr/>
            </p:nvSpPr>
            <p:spPr>
              <a:xfrm>
                <a:off x="298871" y="3195134"/>
                <a:ext cx="5736001" cy="3566231"/>
              </a:xfrm>
              <a:prstGeom prst="rect">
                <a:avLst/>
              </a:prstGeom>
              <a:blipFill>
                <a:blip r:embed="rId3"/>
                <a:stretch>
                  <a:fillRect l="-883" b="-3546"/>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EB88DD27-C17E-EA0C-E335-E342C9311B15}"/>
              </a:ext>
            </a:extLst>
          </p:cNvPr>
          <p:cNvSpPr txBox="1"/>
          <p:nvPr/>
        </p:nvSpPr>
        <p:spPr>
          <a:xfrm>
            <a:off x="6170144" y="1378320"/>
            <a:ext cx="5655350" cy="1920934"/>
          </a:xfrm>
          <a:prstGeom prst="rect">
            <a:avLst/>
          </a:prstGeom>
          <a:solidFill>
            <a:schemeClr val="accent4"/>
          </a:solidFill>
          <a:ln>
            <a:noFill/>
          </a:ln>
        </p:spPr>
        <p:txBody>
          <a:bodyPr wrap="square" lIns="108000" tIns="108000" rIns="108000" bIns="108000" rtlCol="0" anchor="ctr" anchorCtr="0">
            <a:noAutofit/>
          </a:bodyPr>
          <a:lstStyle/>
          <a:p>
            <a:pPr>
              <a:lnSpc>
                <a:spcPct val="150000"/>
              </a:lnSpc>
            </a:pPr>
            <a:r>
              <a:rPr lang="en-AU" sz="2000" b="1" dirty="0"/>
              <a:t>Scenario 2</a:t>
            </a:r>
            <a:endParaRPr lang="en-AU" sz="2000" dirty="0"/>
          </a:p>
          <a:p>
            <a:pPr>
              <a:lnSpc>
                <a:spcPct val="150000"/>
              </a:lnSpc>
            </a:pPr>
            <a:r>
              <a:rPr lang="en-AU" sz="2000" dirty="0"/>
              <a:t>Tim weighs 45 kg and the adult dosage for his medication is 12 </a:t>
            </a:r>
            <a:r>
              <a:rPr lang="en-AU" sz="2000" dirty="0" err="1"/>
              <a:t>mL.</a:t>
            </a:r>
            <a:r>
              <a:rPr lang="en-AU" sz="2000" dirty="0"/>
              <a:t>  What is Tim’s medication amount?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07F691A-18FE-ACFB-299D-604954D57D1C}"/>
                  </a:ext>
                </a:extLst>
              </p:cNvPr>
              <p:cNvSpPr txBox="1"/>
              <p:nvPr/>
            </p:nvSpPr>
            <p:spPr>
              <a:xfrm>
                <a:off x="6189665" y="3195134"/>
                <a:ext cx="5655350" cy="3566231"/>
              </a:xfrm>
              <a:prstGeom prst="rect">
                <a:avLst/>
              </a:prstGeom>
              <a:noFill/>
              <a:ln>
                <a:noFill/>
              </a:ln>
            </p:spPr>
            <p:txBody>
              <a:bodyPr wrap="square" lIns="108000" tIns="108000" rIns="108000" bIns="108000" rtlCol="0">
                <a:noAutofit/>
              </a:bodyPr>
              <a:lstStyle/>
              <a:p>
                <a:pPr>
                  <a:lnSpc>
                    <a:spcPct val="150000"/>
                  </a:lnSpc>
                  <a:spcAft>
                    <a:spcPts val="0"/>
                  </a:spcAft>
                </a:pPr>
                <a:r>
                  <a:rPr lang="en-AU" sz="2000" b="1" dirty="0"/>
                  <a:t>Scenario 2</a:t>
                </a:r>
                <a:r>
                  <a:rPr lang="en-AU" sz="2000" dirty="0"/>
                  <a:t> </a:t>
                </a:r>
                <a:r>
                  <a:rPr lang="en-AU" sz="2000" b="1" dirty="0"/>
                  <a:t>–</a:t>
                </a:r>
                <a:r>
                  <a:rPr lang="en-AU" sz="2000" dirty="0"/>
                  <a:t> </a:t>
                </a:r>
                <a:r>
                  <a:rPr lang="en-AU" sz="2000" b="1" dirty="0"/>
                  <a:t>using Clarke’s formula</a:t>
                </a:r>
              </a:p>
              <a:p>
                <a:pP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AU" sz="2000">
                          <a:latin typeface="Cambria Math" panose="02040503050406030204" pitchFamily="18" charset="0"/>
                        </a:rPr>
                        <m:t>Chil</m:t>
                      </m:r>
                      <m:sSup>
                        <m:sSupPr>
                          <m:ctrlPr>
                            <a:rPr lang="en-AU" sz="2000" i="1">
                              <a:latin typeface="Cambria Math" panose="02040503050406030204" pitchFamily="18" charset="0"/>
                            </a:rPr>
                          </m:ctrlPr>
                        </m:sSupPr>
                        <m:e>
                          <m:r>
                            <m:rPr>
                              <m:sty m:val="p"/>
                            </m:rPr>
                            <a:rPr lang="en-AU" sz="2000">
                              <a:latin typeface="Cambria Math" panose="02040503050406030204" pitchFamily="18" charset="0"/>
                            </a:rPr>
                            <m:t>d</m:t>
                          </m:r>
                        </m:e>
                        <m:sup>
                          <m:r>
                            <a:rPr lang="en-AU" sz="2000">
                              <a:latin typeface="Cambria Math" panose="02040503050406030204" pitchFamily="18" charset="0"/>
                            </a:rPr>
                            <m:t>′</m:t>
                          </m:r>
                        </m:sup>
                      </m:sSup>
                      <m:r>
                        <m:rPr>
                          <m:sty m:val="p"/>
                        </m:rPr>
                        <a:rPr lang="en-AU" sz="2000">
                          <a:latin typeface="Cambria Math" panose="02040503050406030204" pitchFamily="18" charset="0"/>
                        </a:rPr>
                        <m:t>s</m:t>
                      </m:r>
                      <m:r>
                        <a:rPr lang="en-AU" sz="2000">
                          <a:latin typeface="Cambria Math" panose="02040503050406030204" pitchFamily="18" charset="0"/>
                        </a:rPr>
                        <m:t> </m:t>
                      </m:r>
                      <m:r>
                        <m:rPr>
                          <m:sty m:val="p"/>
                        </m:rPr>
                        <a:rPr lang="en-AU" sz="2000">
                          <a:latin typeface="Cambria Math" panose="02040503050406030204" pitchFamily="18" charset="0"/>
                        </a:rPr>
                        <m:t>dose</m:t>
                      </m:r>
                      <m:r>
                        <a:rPr lang="en-AU" sz="2000">
                          <a:latin typeface="Cambria Math" panose="02040503050406030204" pitchFamily="18" charset="0"/>
                        </a:rPr>
                        <m:t>=</m:t>
                      </m:r>
                      <m:f>
                        <m:fPr>
                          <m:ctrlPr>
                            <a:rPr lang="en-AU" sz="2000" i="1">
                              <a:latin typeface="Cambria Math" panose="02040503050406030204" pitchFamily="18" charset="0"/>
                            </a:rPr>
                          </m:ctrlPr>
                        </m:fPr>
                        <m:num>
                          <m:r>
                            <m:rPr>
                              <m:sty m:val="p"/>
                            </m:rPr>
                            <a:rPr lang="en-AU" sz="2000">
                              <a:latin typeface="Cambria Math" panose="02040503050406030204" pitchFamily="18" charset="0"/>
                            </a:rPr>
                            <m:t>weight</m:t>
                          </m:r>
                          <m:r>
                            <a:rPr lang="en-AU" sz="2000">
                              <a:latin typeface="Cambria Math" panose="02040503050406030204" pitchFamily="18" charset="0"/>
                            </a:rPr>
                            <m:t> </m:t>
                          </m:r>
                          <m:d>
                            <m:dPr>
                              <m:ctrlPr>
                                <a:rPr lang="en-AU" sz="2000" i="1">
                                  <a:latin typeface="Cambria Math" panose="02040503050406030204" pitchFamily="18" charset="0"/>
                                </a:rPr>
                              </m:ctrlPr>
                            </m:dPr>
                            <m:e>
                              <m:r>
                                <m:rPr>
                                  <m:sty m:val="p"/>
                                </m:rPr>
                                <a:rPr lang="en-AU" sz="2000">
                                  <a:latin typeface="Cambria Math" panose="02040503050406030204" pitchFamily="18" charset="0"/>
                                </a:rPr>
                                <m:t>in</m:t>
                              </m:r>
                              <m:r>
                                <a:rPr lang="en-AU" sz="2000">
                                  <a:latin typeface="Cambria Math" panose="02040503050406030204" pitchFamily="18" charset="0"/>
                                </a:rPr>
                                <m:t> </m:t>
                              </m:r>
                              <m:r>
                                <m:rPr>
                                  <m:sty m:val="p"/>
                                </m:rPr>
                                <a:rPr lang="en-AU" sz="2000">
                                  <a:latin typeface="Cambria Math" panose="02040503050406030204" pitchFamily="18" charset="0"/>
                                </a:rPr>
                                <m:t>kg</m:t>
                              </m:r>
                            </m:e>
                          </m:d>
                          <m:r>
                            <a:rPr lang="en-AU" sz="2000">
                              <a:latin typeface="Cambria Math" panose="02040503050406030204" pitchFamily="18" charset="0"/>
                            </a:rPr>
                            <m:t>×</m:t>
                          </m:r>
                          <m:r>
                            <m:rPr>
                              <m:sty m:val="p"/>
                            </m:rPr>
                            <a:rPr lang="en-AU" sz="2000">
                              <a:latin typeface="Cambria Math" panose="02040503050406030204" pitchFamily="18" charset="0"/>
                            </a:rPr>
                            <m:t>adult</m:t>
                          </m:r>
                          <m:r>
                            <a:rPr lang="en-AU" sz="2000">
                              <a:latin typeface="Cambria Math" panose="02040503050406030204" pitchFamily="18" charset="0"/>
                            </a:rPr>
                            <m:t> </m:t>
                          </m:r>
                          <m:r>
                            <m:rPr>
                              <m:sty m:val="p"/>
                            </m:rPr>
                            <a:rPr lang="en-AU" sz="2000">
                              <a:latin typeface="Cambria Math" panose="02040503050406030204" pitchFamily="18" charset="0"/>
                            </a:rPr>
                            <m:t>dose</m:t>
                          </m:r>
                        </m:num>
                        <m:den>
                          <m:r>
                            <a:rPr lang="en-AU" sz="2000">
                              <a:latin typeface="Cambria Math" panose="02040503050406030204" pitchFamily="18" charset="0"/>
                            </a:rPr>
                            <m:t>70</m:t>
                          </m:r>
                        </m:den>
                      </m:f>
                    </m:oMath>
                    <m:oMath xmlns:m="http://schemas.openxmlformats.org/officeDocument/2006/math">
                      <m:r>
                        <m:rPr>
                          <m:aln/>
                        </m:rPr>
                        <a:rPr lang="en-AU" sz="2000" b="1" i="1">
                          <a:latin typeface="Cambria Math" panose="02040503050406030204" pitchFamily="18" charset="0"/>
                        </a:rPr>
                        <m:t>=</m:t>
                      </m:r>
                      <m:f>
                        <m:fPr>
                          <m:ctrlPr>
                            <a:rPr lang="en-AU" sz="2000" b="1" i="1">
                              <a:latin typeface="Cambria Math" panose="02040503050406030204" pitchFamily="18" charset="0"/>
                            </a:rPr>
                          </m:ctrlPr>
                        </m:fPr>
                        <m:num>
                          <m:r>
                            <a:rPr lang="en-AU" sz="2000" b="1" i="1">
                              <a:latin typeface="Cambria Math" panose="02040503050406030204" pitchFamily="18" charset="0"/>
                            </a:rPr>
                            <m:t>45×12</m:t>
                          </m:r>
                        </m:num>
                        <m:den>
                          <m:r>
                            <a:rPr lang="en-AU" sz="2000" b="1" i="1">
                              <a:latin typeface="Cambria Math" panose="02040503050406030204" pitchFamily="18" charset="0"/>
                            </a:rPr>
                            <m:t>70</m:t>
                          </m:r>
                        </m:den>
                      </m:f>
                    </m:oMath>
                    <m:oMath xmlns:m="http://schemas.openxmlformats.org/officeDocument/2006/math">
                      <m:r>
                        <m:rPr>
                          <m:aln/>
                        </m:rPr>
                        <a:rPr lang="en-AU" sz="2000" b="1" i="1">
                          <a:latin typeface="Cambria Math" panose="02040503050406030204" pitchFamily="18" charset="0"/>
                        </a:rPr>
                        <m:t>=</m:t>
                      </m:r>
                      <m:r>
                        <a:rPr lang="en-AU" sz="2000" b="1" i="1">
                          <a:latin typeface="Cambria Math" panose="02040503050406030204" pitchFamily="18" charset="0"/>
                        </a:rPr>
                        <m:t>7.7 </m:t>
                      </m:r>
                      <m:r>
                        <m:rPr>
                          <m:nor/>
                        </m:rPr>
                        <a:rPr lang="en-AU" sz="2000" b="1">
                          <a:latin typeface="Cambria Math" panose="02040503050406030204" pitchFamily="18" charset="0"/>
                        </a:rPr>
                        <m:t>mL</m:t>
                      </m:r>
                    </m:oMath>
                  </m:oMathPara>
                </a14:m>
                <a:endParaRPr lang="en-AU" sz="2000" b="1" dirty="0"/>
              </a:p>
            </p:txBody>
          </p:sp>
        </mc:Choice>
        <mc:Fallback xmlns="">
          <p:sp>
            <p:nvSpPr>
              <p:cNvPr id="9" name="TextBox 8">
                <a:extLst>
                  <a:ext uri="{FF2B5EF4-FFF2-40B4-BE49-F238E27FC236}">
                    <a16:creationId xmlns:a16="http://schemas.microsoft.com/office/drawing/2014/main" id="{B07F691A-18FE-ACFB-299D-604954D57D1C}"/>
                  </a:ext>
                </a:extLst>
              </p:cNvPr>
              <p:cNvSpPr txBox="1">
                <a:spLocks noRot="1" noChangeAspect="1" noMove="1" noResize="1" noEditPoints="1" noAdjustHandles="1" noChangeArrowheads="1" noChangeShapeType="1" noTextEdit="1"/>
              </p:cNvSpPr>
              <p:nvPr/>
            </p:nvSpPr>
            <p:spPr>
              <a:xfrm>
                <a:off x="6189665" y="3195134"/>
                <a:ext cx="5655350" cy="3566231"/>
              </a:xfrm>
              <a:prstGeom prst="rect">
                <a:avLst/>
              </a:prstGeom>
              <a:blipFill>
                <a:blip r:embed="rId4"/>
                <a:stretch>
                  <a:fillRect l="-897"/>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403E6B9-28FD-D705-6F73-04AFB38227E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6734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F7812-35AF-005C-FB59-5C769F5AA5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C67273-4D44-FDB1-C048-31D38C72CFB1}"/>
              </a:ext>
            </a:extLst>
          </p:cNvPr>
          <p:cNvSpPr>
            <a:spLocks noGrp="1"/>
          </p:cNvSpPr>
          <p:nvPr>
            <p:ph type="title"/>
          </p:nvPr>
        </p:nvSpPr>
        <p:spPr/>
        <p:txBody>
          <a:bodyPr/>
          <a:lstStyle/>
          <a:p>
            <a:r>
              <a:rPr lang="en-AU" dirty="0"/>
              <a:t>Scenarios (2)</a:t>
            </a:r>
          </a:p>
        </p:txBody>
      </p:sp>
      <p:sp>
        <p:nvSpPr>
          <p:cNvPr id="4" name="Text Placeholder 3">
            <a:extLst>
              <a:ext uri="{FF2B5EF4-FFF2-40B4-BE49-F238E27FC236}">
                <a16:creationId xmlns:a16="http://schemas.microsoft.com/office/drawing/2014/main" id="{36623224-0CF0-71C4-422B-6557204EB8D9}"/>
              </a:ext>
            </a:extLst>
          </p:cNvPr>
          <p:cNvSpPr>
            <a:spLocks noGrp="1"/>
          </p:cNvSpPr>
          <p:nvPr>
            <p:ph type="body" sz="quarter" idx="18"/>
          </p:nvPr>
        </p:nvSpPr>
        <p:spPr/>
        <p:txBody>
          <a:bodyPr/>
          <a:lstStyle/>
          <a:p>
            <a:r>
              <a:rPr lang="en-AU" dirty="0"/>
              <a:t>For each scenario, first decide which formula is needed before completing the calculation.</a:t>
            </a:r>
          </a:p>
        </p:txBody>
      </p:sp>
      <p:sp>
        <p:nvSpPr>
          <p:cNvPr id="7" name="TextBox 6">
            <a:extLst>
              <a:ext uri="{FF2B5EF4-FFF2-40B4-BE49-F238E27FC236}">
                <a16:creationId xmlns:a16="http://schemas.microsoft.com/office/drawing/2014/main" id="{A3760351-71F8-0870-4C3B-1942C7407CC3}"/>
              </a:ext>
            </a:extLst>
          </p:cNvPr>
          <p:cNvSpPr txBox="1"/>
          <p:nvPr/>
        </p:nvSpPr>
        <p:spPr>
          <a:xfrm>
            <a:off x="285857" y="1378321"/>
            <a:ext cx="5751612" cy="1822081"/>
          </a:xfrm>
          <a:prstGeom prst="rect">
            <a:avLst/>
          </a:prstGeom>
          <a:solidFill>
            <a:schemeClr val="accent4"/>
          </a:solidFill>
          <a:ln>
            <a:noFill/>
          </a:ln>
        </p:spPr>
        <p:txBody>
          <a:bodyPr wrap="square" lIns="108000" tIns="0" rIns="108000" bIns="108000" rtlCol="0" anchor="t" anchorCtr="0">
            <a:noAutofit/>
          </a:bodyPr>
          <a:lstStyle/>
          <a:p>
            <a:pPr>
              <a:lnSpc>
                <a:spcPct val="150000"/>
              </a:lnSpc>
            </a:pPr>
            <a:r>
              <a:rPr lang="en-AU" sz="2000" b="1" dirty="0"/>
              <a:t>Scenario 3</a:t>
            </a:r>
          </a:p>
          <a:p>
            <a:pPr>
              <a:lnSpc>
                <a:spcPct val="150000"/>
              </a:lnSpc>
            </a:pPr>
            <a:r>
              <a:rPr lang="en-AU" sz="2000" dirty="0"/>
              <a:t>An adult medication dosage is given as 25 </a:t>
            </a:r>
            <a:r>
              <a:rPr lang="en-AU" sz="2000" dirty="0" err="1"/>
              <a:t>mL.</a:t>
            </a:r>
            <a:r>
              <a:rPr lang="en-AU" sz="2000" dirty="0"/>
              <a:t> </a:t>
            </a:r>
          </a:p>
          <a:p>
            <a:pPr>
              <a:lnSpc>
                <a:spcPct val="150000"/>
              </a:lnSpc>
            </a:pPr>
            <a:r>
              <a:rPr lang="en-AU" sz="2000" dirty="0"/>
              <a:t>What would the dosage be for a 9-year-old child?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48DD28-31E5-9351-05FF-C947ADD81B5A}"/>
                  </a:ext>
                </a:extLst>
              </p:cNvPr>
              <p:cNvSpPr txBox="1"/>
              <p:nvPr/>
            </p:nvSpPr>
            <p:spPr>
              <a:xfrm>
                <a:off x="301468" y="3200402"/>
                <a:ext cx="5736001" cy="3566231"/>
              </a:xfrm>
              <a:prstGeom prst="rect">
                <a:avLst/>
              </a:prstGeom>
              <a:noFill/>
              <a:ln>
                <a:noFill/>
              </a:ln>
            </p:spPr>
            <p:txBody>
              <a:bodyPr wrap="square" lIns="108000" tIns="0" rIns="108000" bIns="108000" rtlCol="0">
                <a:noAutofit/>
              </a:bodyPr>
              <a:lstStyle/>
              <a:p>
                <a:pPr>
                  <a:lnSpc>
                    <a:spcPct val="150000"/>
                  </a:lnSpc>
                </a:pPr>
                <a:r>
                  <a:rPr lang="en-AU" sz="2000" b="1" dirty="0"/>
                  <a:t>Scenario 3 – using Young’s formula</a:t>
                </a:r>
              </a:p>
              <a:p>
                <a:pPr>
                  <a:lnSpc>
                    <a:spcPct val="150000"/>
                  </a:lnSpc>
                </a:pPr>
                <a14:m>
                  <m:oMathPara xmlns:m="http://schemas.openxmlformats.org/officeDocument/2006/math">
                    <m:oMathParaPr>
                      <m:jc m:val="centerGroup"/>
                    </m:oMathParaPr>
                    <m:oMath xmlns:m="http://schemas.openxmlformats.org/officeDocument/2006/math">
                      <m:r>
                        <m:rPr>
                          <m:sty m:val="p"/>
                        </m:rPr>
                        <a:rPr lang="en-AU" sz="2000">
                          <a:latin typeface="Cambria Math" panose="02040503050406030204" pitchFamily="18" charset="0"/>
                        </a:rPr>
                        <m:t>Chil</m:t>
                      </m:r>
                      <m:sSup>
                        <m:sSupPr>
                          <m:ctrlPr>
                            <a:rPr lang="en-AU" sz="2000" i="1">
                              <a:latin typeface="Cambria Math" panose="02040503050406030204" pitchFamily="18" charset="0"/>
                            </a:rPr>
                          </m:ctrlPr>
                        </m:sSupPr>
                        <m:e>
                          <m:r>
                            <m:rPr>
                              <m:sty m:val="p"/>
                            </m:rPr>
                            <a:rPr lang="en-AU" sz="2000">
                              <a:latin typeface="Cambria Math" panose="02040503050406030204" pitchFamily="18" charset="0"/>
                            </a:rPr>
                            <m:t>d</m:t>
                          </m:r>
                        </m:e>
                        <m:sup>
                          <m:r>
                            <a:rPr lang="en-AU" sz="2000">
                              <a:latin typeface="Cambria Math" panose="02040503050406030204" pitchFamily="18" charset="0"/>
                            </a:rPr>
                            <m:t>′</m:t>
                          </m:r>
                        </m:sup>
                      </m:sSup>
                      <m:r>
                        <m:rPr>
                          <m:sty m:val="p"/>
                        </m:rPr>
                        <a:rPr lang="en-AU" sz="2000">
                          <a:latin typeface="Cambria Math" panose="02040503050406030204" pitchFamily="18" charset="0"/>
                        </a:rPr>
                        <m:t>s</m:t>
                      </m:r>
                      <m:r>
                        <a:rPr lang="en-AU" sz="2000">
                          <a:latin typeface="Cambria Math" panose="02040503050406030204" pitchFamily="18" charset="0"/>
                        </a:rPr>
                        <m:t> </m:t>
                      </m:r>
                      <m:r>
                        <m:rPr>
                          <m:sty m:val="p"/>
                        </m:rPr>
                        <a:rPr lang="en-AU" sz="2000">
                          <a:latin typeface="Cambria Math" panose="02040503050406030204" pitchFamily="18" charset="0"/>
                        </a:rPr>
                        <m:t>dose</m:t>
                      </m:r>
                      <m:r>
                        <m:rPr>
                          <m:aln/>
                        </m:rPr>
                        <a:rPr lang="en-AU" sz="2000">
                          <a:latin typeface="Cambria Math" panose="02040503050406030204" pitchFamily="18" charset="0"/>
                        </a:rPr>
                        <m:t>=</m:t>
                      </m:r>
                      <m:f>
                        <m:fPr>
                          <m:ctrlPr>
                            <a:rPr lang="en-AU" sz="2000" i="1">
                              <a:latin typeface="Cambria Math" panose="02040503050406030204" pitchFamily="18" charset="0"/>
                            </a:rPr>
                          </m:ctrlPr>
                        </m:fPr>
                        <m:num>
                          <m:r>
                            <m:rPr>
                              <m:sty m:val="p"/>
                            </m:rPr>
                            <a:rPr lang="en-AU" sz="2000">
                              <a:latin typeface="Cambria Math" panose="02040503050406030204" pitchFamily="18" charset="0"/>
                            </a:rPr>
                            <m:t>age</m:t>
                          </m:r>
                          <m:r>
                            <a:rPr lang="en-AU" sz="2000">
                              <a:latin typeface="Cambria Math" panose="02040503050406030204" pitchFamily="18" charset="0"/>
                            </a:rPr>
                            <m:t> </m:t>
                          </m:r>
                          <m:r>
                            <m:rPr>
                              <m:sty m:val="p"/>
                            </m:rPr>
                            <a:rPr lang="en-AU" sz="2000">
                              <a:latin typeface="Cambria Math" panose="02040503050406030204" pitchFamily="18" charset="0"/>
                            </a:rPr>
                            <m:t>of</m:t>
                          </m:r>
                          <m:r>
                            <a:rPr lang="en-AU" sz="2000">
                              <a:latin typeface="Cambria Math" panose="02040503050406030204" pitchFamily="18" charset="0"/>
                            </a:rPr>
                            <m:t> </m:t>
                          </m:r>
                          <m:r>
                            <m:rPr>
                              <m:sty m:val="p"/>
                            </m:rPr>
                            <a:rPr lang="en-AU" sz="2000">
                              <a:latin typeface="Cambria Math" panose="02040503050406030204" pitchFamily="18" charset="0"/>
                            </a:rPr>
                            <m:t>child</m:t>
                          </m:r>
                          <m:r>
                            <a:rPr lang="en-AU" sz="2000">
                              <a:latin typeface="Cambria Math" panose="02040503050406030204" pitchFamily="18" charset="0"/>
                            </a:rPr>
                            <m:t> </m:t>
                          </m:r>
                          <m:d>
                            <m:dPr>
                              <m:ctrlPr>
                                <a:rPr lang="en-AU" sz="2000" i="1">
                                  <a:latin typeface="Cambria Math" panose="02040503050406030204" pitchFamily="18" charset="0"/>
                                </a:rPr>
                              </m:ctrlPr>
                            </m:dPr>
                            <m:e>
                              <m:r>
                                <m:rPr>
                                  <m:sty m:val="p"/>
                                </m:rPr>
                                <a:rPr lang="en-AU" sz="2000">
                                  <a:latin typeface="Cambria Math" panose="02040503050406030204" pitchFamily="18" charset="0"/>
                                </a:rPr>
                                <m:t>in</m:t>
                              </m:r>
                              <m:r>
                                <a:rPr lang="en-AU" sz="2000">
                                  <a:latin typeface="Cambria Math" panose="02040503050406030204" pitchFamily="18" charset="0"/>
                                </a:rPr>
                                <m:t> </m:t>
                              </m:r>
                              <m:r>
                                <m:rPr>
                                  <m:sty m:val="p"/>
                                </m:rPr>
                                <a:rPr lang="en-AU" sz="2000">
                                  <a:latin typeface="Cambria Math" panose="02040503050406030204" pitchFamily="18" charset="0"/>
                                </a:rPr>
                                <m:t>years</m:t>
                              </m:r>
                            </m:e>
                          </m:d>
                          <m:r>
                            <a:rPr lang="en-AU" sz="2000">
                              <a:latin typeface="Cambria Math" panose="02040503050406030204" pitchFamily="18" charset="0"/>
                            </a:rPr>
                            <m:t>×</m:t>
                          </m:r>
                          <m:r>
                            <m:rPr>
                              <m:sty m:val="p"/>
                            </m:rPr>
                            <a:rPr lang="en-AU" sz="2000">
                              <a:latin typeface="Cambria Math" panose="02040503050406030204" pitchFamily="18" charset="0"/>
                            </a:rPr>
                            <m:t>adult</m:t>
                          </m:r>
                          <m:r>
                            <a:rPr lang="en-AU" sz="2000">
                              <a:latin typeface="Cambria Math" panose="02040503050406030204" pitchFamily="18" charset="0"/>
                            </a:rPr>
                            <m:t> </m:t>
                          </m:r>
                          <m:r>
                            <m:rPr>
                              <m:sty m:val="p"/>
                            </m:rPr>
                            <a:rPr lang="en-AU" sz="2000">
                              <a:latin typeface="Cambria Math" panose="02040503050406030204" pitchFamily="18" charset="0"/>
                            </a:rPr>
                            <m:t>dose</m:t>
                          </m:r>
                        </m:num>
                        <m:den>
                          <m:r>
                            <m:rPr>
                              <m:sty m:val="p"/>
                            </m:rPr>
                            <a:rPr lang="en-AU" sz="2000">
                              <a:latin typeface="Cambria Math" panose="02040503050406030204" pitchFamily="18" charset="0"/>
                            </a:rPr>
                            <m:t>age</m:t>
                          </m:r>
                          <m:r>
                            <a:rPr lang="en-AU" sz="2000">
                              <a:latin typeface="Cambria Math" panose="02040503050406030204" pitchFamily="18" charset="0"/>
                            </a:rPr>
                            <m:t> </m:t>
                          </m:r>
                          <m:r>
                            <m:rPr>
                              <m:sty m:val="p"/>
                            </m:rPr>
                            <a:rPr lang="en-AU" sz="2000">
                              <a:latin typeface="Cambria Math" panose="02040503050406030204" pitchFamily="18" charset="0"/>
                            </a:rPr>
                            <m:t>of</m:t>
                          </m:r>
                          <m:r>
                            <a:rPr lang="en-AU" sz="2000">
                              <a:latin typeface="Cambria Math" panose="02040503050406030204" pitchFamily="18" charset="0"/>
                            </a:rPr>
                            <m:t> </m:t>
                          </m:r>
                          <m:r>
                            <m:rPr>
                              <m:sty m:val="p"/>
                            </m:rPr>
                            <a:rPr lang="en-AU" sz="2000">
                              <a:latin typeface="Cambria Math" panose="02040503050406030204" pitchFamily="18" charset="0"/>
                            </a:rPr>
                            <m:t>child</m:t>
                          </m:r>
                          <m:r>
                            <a:rPr lang="en-AU" sz="2000">
                              <a:latin typeface="Cambria Math" panose="02040503050406030204" pitchFamily="18" charset="0"/>
                            </a:rPr>
                            <m:t> </m:t>
                          </m:r>
                          <m:d>
                            <m:dPr>
                              <m:ctrlPr>
                                <a:rPr lang="en-AU" sz="2000" i="1">
                                  <a:latin typeface="Cambria Math" panose="02040503050406030204" pitchFamily="18" charset="0"/>
                                </a:rPr>
                              </m:ctrlPr>
                            </m:dPr>
                            <m:e>
                              <m:r>
                                <m:rPr>
                                  <m:sty m:val="p"/>
                                </m:rPr>
                                <a:rPr lang="en-AU" sz="2000">
                                  <a:latin typeface="Cambria Math" panose="02040503050406030204" pitchFamily="18" charset="0"/>
                                </a:rPr>
                                <m:t>in</m:t>
                              </m:r>
                              <m:r>
                                <a:rPr lang="en-AU" sz="2000">
                                  <a:latin typeface="Cambria Math" panose="02040503050406030204" pitchFamily="18" charset="0"/>
                                </a:rPr>
                                <m:t> </m:t>
                              </m:r>
                              <m:r>
                                <m:rPr>
                                  <m:sty m:val="p"/>
                                </m:rPr>
                                <a:rPr lang="en-AU" sz="2000">
                                  <a:latin typeface="Cambria Math" panose="02040503050406030204" pitchFamily="18" charset="0"/>
                                </a:rPr>
                                <m:t>years</m:t>
                              </m:r>
                            </m:e>
                          </m:d>
                          <m:r>
                            <a:rPr lang="en-AU" sz="2000">
                              <a:latin typeface="Cambria Math" panose="02040503050406030204" pitchFamily="18" charset="0"/>
                            </a:rPr>
                            <m:t>+12</m:t>
                          </m:r>
                        </m:den>
                      </m:f>
                    </m:oMath>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9×25</m:t>
                          </m:r>
                        </m:num>
                        <m:den>
                          <m:r>
                            <a:rPr lang="en-AU" sz="2000" i="1">
                              <a:latin typeface="Cambria Math" panose="02040503050406030204" pitchFamily="18" charset="0"/>
                            </a:rPr>
                            <m:t>9+12</m:t>
                          </m:r>
                        </m:den>
                      </m:f>
                    </m:oMath>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225</m:t>
                          </m:r>
                        </m:num>
                        <m:den>
                          <m:r>
                            <a:rPr lang="en-AU" sz="2000" i="1">
                              <a:latin typeface="Cambria Math" panose="02040503050406030204" pitchFamily="18" charset="0"/>
                            </a:rPr>
                            <m:t>21</m:t>
                          </m:r>
                        </m:den>
                      </m:f>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10.7 </m:t>
                      </m:r>
                      <m:r>
                        <m:rPr>
                          <m:nor/>
                        </m:rPr>
                        <a:rPr lang="en-AU" sz="2000">
                          <a:latin typeface="Cambria Math" panose="02040503050406030204" pitchFamily="18" charset="0"/>
                        </a:rPr>
                        <m:t>mL</m:t>
                      </m:r>
                    </m:oMath>
                  </m:oMathPara>
                </a14:m>
                <a:endParaRPr lang="en-AU" sz="2000" dirty="0"/>
              </a:p>
            </p:txBody>
          </p:sp>
        </mc:Choice>
        <mc:Fallback xmlns="">
          <p:sp>
            <p:nvSpPr>
              <p:cNvPr id="5" name="TextBox 4">
                <a:extLst>
                  <a:ext uri="{FF2B5EF4-FFF2-40B4-BE49-F238E27FC236}">
                    <a16:creationId xmlns:a16="http://schemas.microsoft.com/office/drawing/2014/main" id="{7148DD28-31E5-9351-05FF-C947ADD81B5A}"/>
                  </a:ext>
                </a:extLst>
              </p:cNvPr>
              <p:cNvSpPr txBox="1">
                <a:spLocks noRot="1" noChangeAspect="1" noMove="1" noResize="1" noEditPoints="1" noAdjustHandles="1" noChangeArrowheads="1" noChangeShapeType="1" noTextEdit="1"/>
              </p:cNvSpPr>
              <p:nvPr/>
            </p:nvSpPr>
            <p:spPr>
              <a:xfrm>
                <a:off x="301468" y="3200402"/>
                <a:ext cx="5736001" cy="3566231"/>
              </a:xfrm>
              <a:prstGeom prst="rect">
                <a:avLst/>
              </a:prstGeom>
              <a:blipFill>
                <a:blip r:embed="rId3"/>
                <a:stretch>
                  <a:fillRect l="-662" b="-3559"/>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12AED7DE-851E-DB72-6794-D4315BC3C859}"/>
              </a:ext>
            </a:extLst>
          </p:cNvPr>
          <p:cNvSpPr txBox="1"/>
          <p:nvPr/>
        </p:nvSpPr>
        <p:spPr>
          <a:xfrm>
            <a:off x="6306726" y="1378321"/>
            <a:ext cx="5537272" cy="1822081"/>
          </a:xfrm>
          <a:prstGeom prst="rect">
            <a:avLst/>
          </a:prstGeom>
          <a:solidFill>
            <a:schemeClr val="accent4"/>
          </a:solidFill>
          <a:ln>
            <a:noFill/>
          </a:ln>
        </p:spPr>
        <p:txBody>
          <a:bodyPr wrap="square" lIns="108000" tIns="0" rIns="108000" bIns="108000" rtlCol="0" anchor="t" anchorCtr="0">
            <a:noAutofit/>
          </a:bodyPr>
          <a:lstStyle/>
          <a:p>
            <a:pPr>
              <a:lnSpc>
                <a:spcPct val="150000"/>
              </a:lnSpc>
            </a:pPr>
            <a:r>
              <a:rPr lang="en-AU" sz="2000" b="1" dirty="0"/>
              <a:t>Scenario 4</a:t>
            </a:r>
          </a:p>
          <a:p>
            <a:pPr>
              <a:lnSpc>
                <a:spcPct val="150000"/>
              </a:lnSpc>
            </a:pPr>
            <a:r>
              <a:rPr lang="en-AU" sz="2000" dirty="0"/>
              <a:t>A 12-year-old child who weighs 30 kg has medication with a dosage of 5 </a:t>
            </a:r>
            <a:r>
              <a:rPr lang="en-AU" sz="2000" dirty="0" err="1"/>
              <a:t>mL.</a:t>
            </a:r>
            <a:r>
              <a:rPr lang="en-AU" sz="2000" dirty="0"/>
              <a:t> How much is the adult dosage?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43E9B3-04A4-668A-FA84-993D3C1F3FE1}"/>
                  </a:ext>
                </a:extLst>
              </p:cNvPr>
              <p:cNvSpPr txBox="1"/>
              <p:nvPr/>
            </p:nvSpPr>
            <p:spPr>
              <a:xfrm>
                <a:off x="6309323" y="3200402"/>
                <a:ext cx="5736001" cy="3566231"/>
              </a:xfrm>
              <a:prstGeom prst="rect">
                <a:avLst/>
              </a:prstGeom>
              <a:noFill/>
              <a:ln>
                <a:noFill/>
              </a:ln>
            </p:spPr>
            <p:txBody>
              <a:bodyPr wrap="square" lIns="108000" tIns="0" rIns="108000" bIns="108000" rtlCol="0">
                <a:noAutofit/>
              </a:bodyPr>
              <a:lstStyle/>
              <a:p>
                <a:pPr>
                  <a:lnSpc>
                    <a:spcPct val="150000"/>
                  </a:lnSpc>
                </a:pPr>
                <a:r>
                  <a:rPr lang="en-AU" sz="2000" b="1" dirty="0"/>
                  <a:t>Scenario 4 – using Clark’s formula</a:t>
                </a:r>
              </a:p>
              <a:p>
                <a:pPr>
                  <a:lnSpc>
                    <a:spcPct val="150000"/>
                  </a:lnSpc>
                </a:pPr>
                <a14:m>
                  <m:oMathPara xmlns:m="http://schemas.openxmlformats.org/officeDocument/2006/math">
                    <m:oMathParaPr>
                      <m:jc m:val="left"/>
                    </m:oMathParaPr>
                    <m:oMath xmlns:m="http://schemas.openxmlformats.org/officeDocument/2006/math">
                      <m:r>
                        <m:rPr>
                          <m:sty m:val="p"/>
                        </m:rPr>
                        <a:rPr lang="en-AU" sz="2000">
                          <a:latin typeface="Cambria Math" panose="02040503050406030204" pitchFamily="18" charset="0"/>
                        </a:rPr>
                        <m:t>Chil</m:t>
                      </m:r>
                      <m:sSup>
                        <m:sSupPr>
                          <m:ctrlPr>
                            <a:rPr lang="en-AU" sz="2000" i="1">
                              <a:latin typeface="Cambria Math" panose="02040503050406030204" pitchFamily="18" charset="0"/>
                            </a:rPr>
                          </m:ctrlPr>
                        </m:sSupPr>
                        <m:e>
                          <m:r>
                            <m:rPr>
                              <m:sty m:val="p"/>
                            </m:rPr>
                            <a:rPr lang="en-AU" sz="2000">
                              <a:latin typeface="Cambria Math" panose="02040503050406030204" pitchFamily="18" charset="0"/>
                            </a:rPr>
                            <m:t>d</m:t>
                          </m:r>
                        </m:e>
                        <m:sup>
                          <m:r>
                            <a:rPr lang="en-AU" sz="2000">
                              <a:latin typeface="Cambria Math" panose="02040503050406030204" pitchFamily="18" charset="0"/>
                            </a:rPr>
                            <m:t>′</m:t>
                          </m:r>
                        </m:sup>
                      </m:sSup>
                      <m:r>
                        <m:rPr>
                          <m:sty m:val="p"/>
                        </m:rPr>
                        <a:rPr lang="en-AU" sz="2000">
                          <a:latin typeface="Cambria Math" panose="02040503050406030204" pitchFamily="18" charset="0"/>
                        </a:rPr>
                        <m:t>s</m:t>
                      </m:r>
                      <m:r>
                        <a:rPr lang="en-AU" sz="2000">
                          <a:latin typeface="Cambria Math" panose="02040503050406030204" pitchFamily="18" charset="0"/>
                        </a:rPr>
                        <m:t> </m:t>
                      </m:r>
                      <m:r>
                        <m:rPr>
                          <m:sty m:val="p"/>
                        </m:rPr>
                        <a:rPr lang="en-AU" sz="2000">
                          <a:latin typeface="Cambria Math" panose="02040503050406030204" pitchFamily="18" charset="0"/>
                        </a:rPr>
                        <m:t>dose</m:t>
                      </m:r>
                      <m:r>
                        <m:rPr>
                          <m:aln/>
                        </m:rPr>
                        <a:rPr lang="en-AU" sz="2000">
                          <a:latin typeface="Cambria Math" panose="02040503050406030204" pitchFamily="18" charset="0"/>
                        </a:rPr>
                        <m:t>=</m:t>
                      </m:r>
                      <m:f>
                        <m:fPr>
                          <m:ctrlPr>
                            <a:rPr lang="en-AU" sz="2000" i="1">
                              <a:latin typeface="Cambria Math" panose="02040503050406030204" pitchFamily="18" charset="0"/>
                            </a:rPr>
                          </m:ctrlPr>
                        </m:fPr>
                        <m:num>
                          <m:r>
                            <m:rPr>
                              <m:sty m:val="p"/>
                            </m:rPr>
                            <a:rPr lang="en-AU" sz="2000">
                              <a:latin typeface="Cambria Math" panose="02040503050406030204" pitchFamily="18" charset="0"/>
                            </a:rPr>
                            <m:t>weight</m:t>
                          </m:r>
                          <m:r>
                            <a:rPr lang="en-AU" sz="2000">
                              <a:latin typeface="Cambria Math" panose="02040503050406030204" pitchFamily="18" charset="0"/>
                            </a:rPr>
                            <m:t> </m:t>
                          </m:r>
                          <m:d>
                            <m:dPr>
                              <m:ctrlPr>
                                <a:rPr lang="en-AU" sz="2000" i="1">
                                  <a:latin typeface="Cambria Math" panose="02040503050406030204" pitchFamily="18" charset="0"/>
                                </a:rPr>
                              </m:ctrlPr>
                            </m:dPr>
                            <m:e>
                              <m:r>
                                <m:rPr>
                                  <m:sty m:val="p"/>
                                </m:rPr>
                                <a:rPr lang="en-AU" sz="2000">
                                  <a:latin typeface="Cambria Math" panose="02040503050406030204" pitchFamily="18" charset="0"/>
                                </a:rPr>
                                <m:t>in</m:t>
                              </m:r>
                              <m:r>
                                <a:rPr lang="en-AU" sz="2000">
                                  <a:latin typeface="Cambria Math" panose="02040503050406030204" pitchFamily="18" charset="0"/>
                                </a:rPr>
                                <m:t> </m:t>
                              </m:r>
                              <m:r>
                                <m:rPr>
                                  <m:sty m:val="p"/>
                                </m:rPr>
                                <a:rPr lang="en-AU" sz="2000">
                                  <a:latin typeface="Cambria Math" panose="02040503050406030204" pitchFamily="18" charset="0"/>
                                </a:rPr>
                                <m:t>kg</m:t>
                              </m:r>
                            </m:e>
                          </m:d>
                          <m:r>
                            <a:rPr lang="en-AU" sz="2000">
                              <a:latin typeface="Cambria Math" panose="02040503050406030204" pitchFamily="18" charset="0"/>
                            </a:rPr>
                            <m:t>×</m:t>
                          </m:r>
                          <m:r>
                            <m:rPr>
                              <m:sty m:val="p"/>
                            </m:rPr>
                            <a:rPr lang="en-AU" sz="2000">
                              <a:latin typeface="Cambria Math" panose="02040503050406030204" pitchFamily="18" charset="0"/>
                            </a:rPr>
                            <m:t>adult</m:t>
                          </m:r>
                          <m:r>
                            <a:rPr lang="en-AU" sz="2000">
                              <a:latin typeface="Cambria Math" panose="02040503050406030204" pitchFamily="18" charset="0"/>
                            </a:rPr>
                            <m:t> </m:t>
                          </m:r>
                          <m:r>
                            <m:rPr>
                              <m:sty m:val="p"/>
                            </m:rPr>
                            <a:rPr lang="en-AU" sz="2000">
                              <a:latin typeface="Cambria Math" panose="02040503050406030204" pitchFamily="18" charset="0"/>
                            </a:rPr>
                            <m:t>dose</m:t>
                          </m:r>
                        </m:num>
                        <m:den>
                          <m:r>
                            <a:rPr lang="en-AU" sz="2000">
                              <a:latin typeface="Cambria Math" panose="02040503050406030204" pitchFamily="18" charset="0"/>
                            </a:rPr>
                            <m:t>70</m:t>
                          </m:r>
                        </m:den>
                      </m:f>
                    </m:oMath>
                    <m:oMath xmlns:m="http://schemas.openxmlformats.org/officeDocument/2006/math">
                      <m:r>
                        <a:rPr lang="en-AU" sz="2000" i="1">
                          <a:latin typeface="Cambria Math" panose="02040503050406030204" pitchFamily="18" charset="0"/>
                        </a:rPr>
                        <m:t>5</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30×</m:t>
                          </m:r>
                          <m:r>
                            <a:rPr lang="en-AU" sz="2000" i="1">
                              <a:latin typeface="Cambria Math" panose="02040503050406030204" pitchFamily="18" charset="0"/>
                            </a:rPr>
                            <m:t>𝑎</m:t>
                          </m:r>
                        </m:num>
                        <m:den>
                          <m:r>
                            <a:rPr lang="en-AU" sz="2000" i="1">
                              <a:latin typeface="Cambria Math" panose="02040503050406030204" pitchFamily="18" charset="0"/>
                            </a:rPr>
                            <m:t>70</m:t>
                          </m:r>
                        </m:den>
                      </m:f>
                    </m:oMath>
                    <m:oMath xmlns:m="http://schemas.openxmlformats.org/officeDocument/2006/math">
                      <m:r>
                        <a:rPr lang="en-AU" sz="2000" i="1">
                          <a:latin typeface="Cambria Math" panose="02040503050406030204" pitchFamily="18" charset="0"/>
                        </a:rPr>
                        <m:t>350</m:t>
                      </m:r>
                      <m:r>
                        <m:rPr>
                          <m:aln/>
                        </m:rPr>
                        <a:rPr lang="en-AU" sz="2000" i="1">
                          <a:latin typeface="Cambria Math" panose="02040503050406030204" pitchFamily="18" charset="0"/>
                        </a:rPr>
                        <m:t>=</m:t>
                      </m:r>
                      <m:r>
                        <a:rPr lang="en-AU" sz="2000" i="1">
                          <a:latin typeface="Cambria Math" panose="02040503050406030204" pitchFamily="18" charset="0"/>
                        </a:rPr>
                        <m:t>30</m:t>
                      </m:r>
                      <m:r>
                        <a:rPr lang="en-AU" sz="2000" i="1">
                          <a:latin typeface="Cambria Math" panose="02040503050406030204" pitchFamily="18" charset="0"/>
                        </a:rPr>
                        <m:t>𝑎</m:t>
                      </m:r>
                    </m:oMath>
                    <m:oMath xmlns:m="http://schemas.openxmlformats.org/officeDocument/2006/math">
                      <m:r>
                        <a:rPr lang="en-AU" sz="2000" i="1">
                          <a:latin typeface="Cambria Math" panose="02040503050406030204" pitchFamily="18" charset="0"/>
                        </a:rPr>
                        <m:t>11.6</m:t>
                      </m:r>
                      <m:r>
                        <m:rPr>
                          <m:aln/>
                        </m:rPr>
                        <a:rPr lang="en-AU" sz="2000" i="1">
                          <a:latin typeface="Cambria Math" panose="02040503050406030204" pitchFamily="18" charset="0"/>
                        </a:rPr>
                        <m:t>=</m:t>
                      </m:r>
                      <m:r>
                        <a:rPr lang="en-AU" sz="2000" i="1">
                          <a:latin typeface="Cambria Math" panose="02040503050406030204" pitchFamily="18" charset="0"/>
                        </a:rPr>
                        <m:t>𝑎</m:t>
                      </m:r>
                    </m:oMath>
                    <m:oMath xmlns:m="http://schemas.openxmlformats.org/officeDocument/2006/math">
                      <m:r>
                        <a:rPr lang="en-AU" sz="2000" i="1">
                          <a:latin typeface="Cambria Math" panose="02040503050406030204" pitchFamily="18" charset="0"/>
                        </a:rPr>
                        <m:t>𝑎</m:t>
                      </m:r>
                      <m:r>
                        <m:rPr>
                          <m:aln/>
                        </m:rPr>
                        <a:rPr lang="en-AU" sz="2000" i="1">
                          <a:latin typeface="Cambria Math" panose="02040503050406030204" pitchFamily="18" charset="0"/>
                        </a:rPr>
                        <m:t>=</m:t>
                      </m:r>
                      <m:r>
                        <a:rPr lang="en-AU" sz="2000" i="1">
                          <a:latin typeface="Cambria Math" panose="02040503050406030204" pitchFamily="18" charset="0"/>
                        </a:rPr>
                        <m:t>11.7 </m:t>
                      </m:r>
                      <m:r>
                        <m:rPr>
                          <m:nor/>
                        </m:rPr>
                        <a:rPr lang="en-AU" sz="2000">
                          <a:latin typeface="Cambria Math" panose="02040503050406030204" pitchFamily="18" charset="0"/>
                        </a:rPr>
                        <m:t>mL</m:t>
                      </m:r>
                    </m:oMath>
                  </m:oMathPara>
                </a14:m>
                <a:endParaRPr lang="en-AU" sz="2000" b="1" dirty="0"/>
              </a:p>
            </p:txBody>
          </p:sp>
        </mc:Choice>
        <mc:Fallback xmlns="">
          <p:sp>
            <p:nvSpPr>
              <p:cNvPr id="9" name="TextBox 8">
                <a:extLst>
                  <a:ext uri="{FF2B5EF4-FFF2-40B4-BE49-F238E27FC236}">
                    <a16:creationId xmlns:a16="http://schemas.microsoft.com/office/drawing/2014/main" id="{3643E9B3-04A4-668A-FA84-993D3C1F3FE1}"/>
                  </a:ext>
                </a:extLst>
              </p:cNvPr>
              <p:cNvSpPr txBox="1">
                <a:spLocks noRot="1" noChangeAspect="1" noMove="1" noResize="1" noEditPoints="1" noAdjustHandles="1" noChangeArrowheads="1" noChangeShapeType="1" noTextEdit="1"/>
              </p:cNvSpPr>
              <p:nvPr/>
            </p:nvSpPr>
            <p:spPr>
              <a:xfrm>
                <a:off x="6309323" y="3200402"/>
                <a:ext cx="5736001" cy="3566231"/>
              </a:xfrm>
              <a:prstGeom prst="rect">
                <a:avLst/>
              </a:prstGeom>
              <a:blipFill>
                <a:blip r:embed="rId4"/>
                <a:stretch>
                  <a:fillRect l="-883" b="-2491"/>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03D24D5-8377-C00A-B550-C89B93ECE9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1057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3652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To be able to substitute into, rearrange and evaluate formulas.</a:t>
            </a:r>
          </a:p>
          <a:p>
            <a:pPr>
              <a:lnSpc>
                <a:spcPct val="150000"/>
              </a:lnSpc>
              <a:spcAft>
                <a:spcPts val="600"/>
              </a:spcAft>
            </a:pPr>
            <a:endParaRPr lang="en-AU" sz="2000" b="1">
              <a:solidFill>
                <a:schemeClr val="accent1"/>
              </a:solidFill>
              <a:latin typeface="+mj-lt"/>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a:t>
            </a:r>
            <a:r>
              <a:rPr lang="en-AU" sz="2000" b="1" dirty="0">
                <a:solidFill>
                  <a:schemeClr val="accent1"/>
                </a:solidFill>
                <a:latin typeface="+mj-lt"/>
                <a:cs typeface="Arial" panose="020B0604020202020204" pitchFamily="34" charset="0"/>
              </a:rPr>
              <a:t>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I can substitute values into formulas to evaluate the subject of a formula.</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I can select and use an appropriate dosage formula (Fried’s, Young’s or Clark’s) based on the information provided.</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I can apply formulas to solve problems in medical contexts.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I can explain why accuracy is important when calculating medication dosages.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E89AD-66E7-8CFB-854E-2B69F4716A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22217F-9568-D6A7-6A21-ED836698452E}"/>
              </a:ext>
            </a:extLst>
          </p:cNvPr>
          <p:cNvSpPr>
            <a:spLocks noGrp="1"/>
          </p:cNvSpPr>
          <p:nvPr>
            <p:ph type="title"/>
          </p:nvPr>
        </p:nvSpPr>
        <p:spPr/>
        <p:txBody>
          <a:bodyPr/>
          <a:lstStyle/>
          <a:p>
            <a:r>
              <a:rPr lang="en-AU" dirty="0"/>
              <a:t>Unit conversions</a:t>
            </a:r>
          </a:p>
        </p:txBody>
      </p:sp>
      <p:sp>
        <p:nvSpPr>
          <p:cNvPr id="4" name="Text Placeholder 3">
            <a:extLst>
              <a:ext uri="{FF2B5EF4-FFF2-40B4-BE49-F238E27FC236}">
                <a16:creationId xmlns:a16="http://schemas.microsoft.com/office/drawing/2014/main" id="{27B9A6E1-6F29-E1AD-B613-4E760A380962}"/>
              </a:ext>
            </a:extLst>
          </p:cNvPr>
          <p:cNvSpPr>
            <a:spLocks noGrp="1"/>
          </p:cNvSpPr>
          <p:nvPr>
            <p:ph type="body" sz="quarter" idx="18"/>
          </p:nvPr>
        </p:nvSpPr>
        <p:spPr/>
        <p:txBody>
          <a:bodyPr/>
          <a:lstStyle/>
          <a:p>
            <a:r>
              <a:rPr lang="en-AU" dirty="0"/>
              <a:t>Practice</a:t>
            </a:r>
          </a:p>
        </p:txBody>
      </p:sp>
      <p:sp>
        <p:nvSpPr>
          <p:cNvPr id="10" name="Text Placeholder 9">
            <a:extLst>
              <a:ext uri="{FF2B5EF4-FFF2-40B4-BE49-F238E27FC236}">
                <a16:creationId xmlns:a16="http://schemas.microsoft.com/office/drawing/2014/main" id="{5242E553-5067-1D6B-FD6A-CEE80C3EB101}"/>
              </a:ext>
            </a:extLst>
          </p:cNvPr>
          <p:cNvSpPr>
            <a:spLocks noGrp="1"/>
          </p:cNvSpPr>
          <p:nvPr>
            <p:ph type="body" sz="quarter" idx="17"/>
          </p:nvPr>
        </p:nvSpPr>
        <p:spPr>
          <a:xfrm>
            <a:off x="360000" y="1567086"/>
            <a:ext cx="5623705" cy="4807835"/>
          </a:xfrm>
        </p:spPr>
        <p:txBody>
          <a:bodyPr/>
          <a:lstStyle/>
          <a:p>
            <a:pPr marL="457200" indent="-457200">
              <a:buFont typeface="+mj-lt"/>
              <a:buAutoNum type="arabicPeriod"/>
            </a:pPr>
            <a:r>
              <a:rPr lang="en-AU" dirty="0"/>
              <a:t>18 months = </a:t>
            </a:r>
            <a:r>
              <a:rPr lang="en-AU" dirty="0">
                <a:sym typeface="Symbol" panose="05050102010706020507" pitchFamily="18" charset="2"/>
              </a:rPr>
              <a:t> </a:t>
            </a:r>
            <a:r>
              <a:rPr lang="en-AU" dirty="0"/>
              <a:t>years</a:t>
            </a:r>
          </a:p>
          <a:p>
            <a:pPr marL="457200" indent="-457200">
              <a:buFont typeface="+mj-lt"/>
              <a:buAutoNum type="arabicPeriod"/>
            </a:pPr>
            <a:r>
              <a:rPr lang="en-AU" dirty="0"/>
              <a:t>1.25 years = </a:t>
            </a:r>
            <a:r>
              <a:rPr lang="en-AU" dirty="0">
                <a:sym typeface="Symbol" panose="05050102010706020507" pitchFamily="18" charset="2"/>
              </a:rPr>
              <a:t> months</a:t>
            </a:r>
          </a:p>
          <a:p>
            <a:pPr marL="457200" indent="-457200">
              <a:buFont typeface="+mj-lt"/>
              <a:buAutoNum type="arabicPeriod"/>
            </a:pPr>
            <a:r>
              <a:rPr lang="en-AU" dirty="0">
                <a:sym typeface="Symbol" panose="05050102010706020507" pitchFamily="18" charset="2"/>
              </a:rPr>
              <a:t>6 months =  years</a:t>
            </a:r>
          </a:p>
          <a:p>
            <a:pPr marL="457200" indent="-457200">
              <a:buFont typeface="+mj-lt"/>
              <a:buAutoNum type="arabicPeriod"/>
            </a:pPr>
            <a:r>
              <a:rPr lang="en-AU" dirty="0">
                <a:sym typeface="Symbol" panose="05050102010706020507" pitchFamily="18" charset="2"/>
              </a:rPr>
              <a:t>2 years 3 months =  months</a:t>
            </a:r>
          </a:p>
          <a:p>
            <a:pPr marL="457200" indent="-457200">
              <a:buFont typeface="+mj-lt"/>
              <a:buAutoNum type="arabicPeriod"/>
            </a:pPr>
            <a:r>
              <a:rPr lang="en-AU" dirty="0">
                <a:sym typeface="Symbol" panose="05050102010706020507" pitchFamily="18" charset="2"/>
              </a:rPr>
              <a:t>4 g =  mg</a:t>
            </a:r>
          </a:p>
          <a:p>
            <a:pPr marL="457200" indent="-457200">
              <a:buFont typeface="+mj-lt"/>
              <a:buAutoNum type="arabicPeriod"/>
            </a:pPr>
            <a:r>
              <a:rPr lang="en-AU" dirty="0">
                <a:sym typeface="Symbol" panose="05050102010706020507" pitchFamily="18" charset="2"/>
              </a:rPr>
              <a:t>2500 mg =  g</a:t>
            </a:r>
          </a:p>
          <a:p>
            <a:pPr marL="457200" indent="-457200">
              <a:buFont typeface="+mj-lt"/>
              <a:buAutoNum type="arabicPeriod"/>
            </a:pPr>
            <a:r>
              <a:rPr lang="en-AU" dirty="0">
                <a:sym typeface="Symbol" panose="05050102010706020507" pitchFamily="18" charset="2"/>
              </a:rPr>
              <a:t>0.75 g =  mg</a:t>
            </a:r>
          </a:p>
          <a:p>
            <a:pPr marL="457200" indent="-457200">
              <a:buFont typeface="+mj-lt"/>
              <a:buAutoNum type="arabicPeriod"/>
            </a:pPr>
            <a:r>
              <a:rPr lang="en-AU" dirty="0">
                <a:sym typeface="Symbol" panose="05050102010706020507" pitchFamily="18" charset="2"/>
              </a:rPr>
              <a:t>600 mg =  g</a:t>
            </a:r>
            <a:endParaRPr lang="en-AU" dirty="0"/>
          </a:p>
          <a:p>
            <a:endParaRPr lang="en-AU" dirty="0"/>
          </a:p>
        </p:txBody>
      </p:sp>
      <p:sp>
        <p:nvSpPr>
          <p:cNvPr id="11" name="Text Placeholder 9">
            <a:extLst>
              <a:ext uri="{FF2B5EF4-FFF2-40B4-BE49-F238E27FC236}">
                <a16:creationId xmlns:a16="http://schemas.microsoft.com/office/drawing/2014/main" id="{8DC2F691-8351-388D-8FB4-804CFA5C0DB3}"/>
              </a:ext>
            </a:extLst>
          </p:cNvPr>
          <p:cNvSpPr txBox="1">
            <a:spLocks/>
          </p:cNvSpPr>
          <p:nvPr/>
        </p:nvSpPr>
        <p:spPr>
          <a:xfrm>
            <a:off x="6096000" y="1567085"/>
            <a:ext cx="5623705"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1.5 years</a:t>
            </a:r>
          </a:p>
          <a:p>
            <a:pPr marL="457200" indent="-457200">
              <a:buFont typeface="+mj-lt"/>
              <a:buAutoNum type="arabicPeriod"/>
            </a:pPr>
            <a:r>
              <a:rPr lang="en-AU" dirty="0"/>
              <a:t>15 </a:t>
            </a:r>
            <a:r>
              <a:rPr lang="en-AU" dirty="0">
                <a:sym typeface="Symbol" panose="05050102010706020507" pitchFamily="18" charset="2"/>
              </a:rPr>
              <a:t>months</a:t>
            </a:r>
          </a:p>
          <a:p>
            <a:pPr marL="457200" indent="-457200">
              <a:buFont typeface="+mj-lt"/>
              <a:buAutoNum type="arabicPeriod"/>
            </a:pPr>
            <a:r>
              <a:rPr lang="en-AU" dirty="0">
                <a:sym typeface="Symbol" panose="05050102010706020507" pitchFamily="18" charset="2"/>
              </a:rPr>
              <a:t>0.5 years</a:t>
            </a:r>
          </a:p>
          <a:p>
            <a:pPr marL="457200" indent="-457200">
              <a:buFont typeface="+mj-lt"/>
              <a:buAutoNum type="arabicPeriod"/>
            </a:pPr>
            <a:r>
              <a:rPr lang="en-AU" dirty="0">
                <a:sym typeface="Symbol" panose="05050102010706020507" pitchFamily="18" charset="2"/>
              </a:rPr>
              <a:t>27 months</a:t>
            </a:r>
          </a:p>
          <a:p>
            <a:pPr marL="457200" indent="-457200">
              <a:buFont typeface="+mj-lt"/>
              <a:buAutoNum type="arabicPeriod"/>
            </a:pPr>
            <a:r>
              <a:rPr lang="en-AU" dirty="0">
                <a:sym typeface="Symbol" panose="05050102010706020507" pitchFamily="18" charset="2"/>
              </a:rPr>
              <a:t>4000 mg</a:t>
            </a:r>
          </a:p>
          <a:p>
            <a:pPr marL="457200" indent="-457200">
              <a:buFont typeface="+mj-lt"/>
              <a:buAutoNum type="arabicPeriod"/>
            </a:pPr>
            <a:r>
              <a:rPr lang="en-AU" dirty="0">
                <a:sym typeface="Symbol" panose="05050102010706020507" pitchFamily="18" charset="2"/>
              </a:rPr>
              <a:t>2.5 g</a:t>
            </a:r>
          </a:p>
          <a:p>
            <a:pPr marL="457200" indent="-457200">
              <a:buFont typeface="+mj-lt"/>
              <a:buAutoNum type="arabicPeriod"/>
            </a:pPr>
            <a:r>
              <a:rPr lang="en-AU" dirty="0">
                <a:sym typeface="Symbol" panose="05050102010706020507" pitchFamily="18" charset="2"/>
              </a:rPr>
              <a:t>750 mg</a:t>
            </a:r>
          </a:p>
          <a:p>
            <a:pPr marL="457200" indent="-457200">
              <a:buFont typeface="+mj-lt"/>
              <a:buAutoNum type="arabicPeriod"/>
            </a:pPr>
            <a:r>
              <a:rPr lang="en-AU" dirty="0">
                <a:sym typeface="Symbol" panose="05050102010706020507" pitchFamily="18" charset="2"/>
              </a:rPr>
              <a:t>0.6 g</a:t>
            </a:r>
            <a:endParaRPr lang="en-AU" dirty="0"/>
          </a:p>
        </p:txBody>
      </p:sp>
      <p:sp>
        <p:nvSpPr>
          <p:cNvPr id="2" name="Slide Number Placeholder 1">
            <a:extLst>
              <a:ext uri="{FF2B5EF4-FFF2-40B4-BE49-F238E27FC236}">
                <a16:creationId xmlns:a16="http://schemas.microsoft.com/office/drawing/2014/main" id="{4FDE5B65-40A0-91CE-3570-BF74B4EE8D16}"/>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116323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14FD0-F076-80EC-1AA7-BEB88E12A6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AE48BC-73E8-CFE3-7BD7-3D0735B208A5}"/>
              </a:ext>
            </a:extLst>
          </p:cNvPr>
          <p:cNvSpPr>
            <a:spLocks noGrp="1"/>
          </p:cNvSpPr>
          <p:nvPr>
            <p:ph type="title"/>
          </p:nvPr>
        </p:nvSpPr>
        <p:spPr/>
        <p:txBody>
          <a:bodyPr/>
          <a:lstStyle/>
          <a:p>
            <a:r>
              <a:rPr lang="en-AU" dirty="0"/>
              <a:t>Substitution and evaluation</a:t>
            </a:r>
          </a:p>
        </p:txBody>
      </p:sp>
      <p:sp>
        <p:nvSpPr>
          <p:cNvPr id="4" name="Text Placeholder 3">
            <a:extLst>
              <a:ext uri="{FF2B5EF4-FFF2-40B4-BE49-F238E27FC236}">
                <a16:creationId xmlns:a16="http://schemas.microsoft.com/office/drawing/2014/main" id="{930923FD-F34C-8E65-AFD7-BD69930C5E68}"/>
              </a:ext>
            </a:extLst>
          </p:cNvPr>
          <p:cNvSpPr>
            <a:spLocks noGrp="1"/>
          </p:cNvSpPr>
          <p:nvPr>
            <p:ph type="body" sz="quarter" idx="18"/>
          </p:nvPr>
        </p:nvSpPr>
        <p:spPr/>
        <p:txBody>
          <a:bodyPr/>
          <a:lstStyle/>
          <a:p>
            <a:r>
              <a:rPr lang="en-AU" dirty="0"/>
              <a:t>Practice</a:t>
            </a:r>
          </a:p>
        </p:txBody>
      </p:sp>
      <p:graphicFrame>
        <p:nvGraphicFramePr>
          <p:cNvPr id="8" name="Table 7">
            <a:extLst>
              <a:ext uri="{FF2B5EF4-FFF2-40B4-BE49-F238E27FC236}">
                <a16:creationId xmlns:a16="http://schemas.microsoft.com/office/drawing/2014/main" id="{9FF0B7D4-8CE7-F502-52E7-7D67AB81777B}"/>
              </a:ext>
            </a:extLst>
          </p:cNvPr>
          <p:cNvGraphicFramePr>
            <a:graphicFrameLocks noGrp="1"/>
          </p:cNvGraphicFramePr>
          <p:nvPr>
            <p:extLst>
              <p:ext uri="{D42A27DB-BD31-4B8C-83A1-F6EECF244321}">
                <p14:modId xmlns:p14="http://schemas.microsoft.com/office/powerpoint/2010/main" val="1308722939"/>
              </p:ext>
            </p:extLst>
          </p:nvPr>
        </p:nvGraphicFramePr>
        <p:xfrm>
          <a:off x="359999" y="1603513"/>
          <a:ext cx="10904349" cy="4568436"/>
        </p:xfrm>
        <a:graphic>
          <a:graphicData uri="http://schemas.openxmlformats.org/drawingml/2006/table">
            <a:tbl>
              <a:tblPr firstRow="1" bandRow="1">
                <a:tableStyleId>{5A111915-BE36-4E01-A7E5-04B1672EAD32}</a:tableStyleId>
              </a:tblPr>
              <a:tblGrid>
                <a:gridCol w="10904349">
                  <a:extLst>
                    <a:ext uri="{9D8B030D-6E8A-4147-A177-3AD203B41FA5}">
                      <a16:colId xmlns:a16="http://schemas.microsoft.com/office/drawing/2014/main" val="1306559308"/>
                    </a:ext>
                  </a:extLst>
                </a:gridCol>
              </a:tblGrid>
              <a:tr h="1574990">
                <a:tc>
                  <a:txBody>
                    <a:bodyPr/>
                    <a:lstStyle/>
                    <a:p>
                      <a:endParaRPr lang="en-AU"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881174"/>
                  </a:ext>
                </a:extLst>
              </a:tr>
              <a:tr h="1549297">
                <a:tc>
                  <a:txBody>
                    <a:bodyPr/>
                    <a:lstStyle/>
                    <a:p>
                      <a:endParaRPr lang="en-AU"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8368790"/>
                  </a:ext>
                </a:extLst>
              </a:tr>
              <a:tr h="1444149">
                <a:tc>
                  <a:txBody>
                    <a:bodyPr/>
                    <a:lstStyle/>
                    <a:p>
                      <a:endParaRPr lang="en-AU"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4403535"/>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F7BD1C-7124-4970-AA42-C74E37CAA77D}"/>
                  </a:ext>
                </a:extLst>
              </p:cNvPr>
              <p:cNvSpPr txBox="1"/>
              <p:nvPr/>
            </p:nvSpPr>
            <p:spPr>
              <a:xfrm>
                <a:off x="556590" y="2229114"/>
                <a:ext cx="5671931" cy="390491"/>
              </a:xfrm>
              <a:prstGeom prst="rect">
                <a:avLst/>
              </a:prstGeom>
              <a:noFill/>
            </p:spPr>
            <p:txBody>
              <a:bodyPr wrap="square" lIns="0" tIns="0" rIns="0" bIns="0" rtlCol="0">
                <a:noAutofit/>
              </a:bodyPr>
              <a:lstStyle/>
              <a:p>
                <a:pPr lvl="0" defTabSz="914377">
                  <a:defRPr/>
                </a:pPr>
                <a:r>
                  <a:rPr lang="en-AU" sz="1800" dirty="0"/>
                  <a:t>Given </a:t>
                </a:r>
                <a14:m>
                  <m:oMath xmlns:m="http://schemas.openxmlformats.org/officeDocument/2006/math">
                    <m:r>
                      <a:rPr lang="en-AU" sz="1800" i="1">
                        <a:latin typeface="Cambria Math" panose="02040503050406030204" pitchFamily="18" charset="0"/>
                      </a:rPr>
                      <m:t>𝐴</m:t>
                    </m:r>
                    <m:r>
                      <a:rPr lang="en-AU" sz="1800" i="1">
                        <a:latin typeface="Cambria Math" panose="02040503050406030204" pitchFamily="18" charset="0"/>
                      </a:rPr>
                      <m:t>=3</m:t>
                    </m:r>
                    <m:r>
                      <a:rPr lang="en-AU" sz="1800" i="1">
                        <a:latin typeface="Cambria Math" panose="02040503050406030204" pitchFamily="18" charset="0"/>
                      </a:rPr>
                      <m:t>𝑥</m:t>
                    </m:r>
                    <m:r>
                      <a:rPr lang="en-AU" sz="1800" i="1">
                        <a:latin typeface="Cambria Math" panose="02040503050406030204" pitchFamily="18" charset="0"/>
                      </a:rPr>
                      <m:t>+4</m:t>
                    </m:r>
                  </m:oMath>
                </a14:m>
                <a:r>
                  <a:rPr lang="en-AU" sz="1800" dirty="0"/>
                  <a:t>, find </a:t>
                </a:r>
                <a14:m>
                  <m:oMath xmlns:m="http://schemas.openxmlformats.org/officeDocument/2006/math">
                    <m:r>
                      <a:rPr lang="en-AU" sz="1800" i="1">
                        <a:latin typeface="Cambria Math" panose="02040503050406030204" pitchFamily="18" charset="0"/>
                      </a:rPr>
                      <m:t>𝐴</m:t>
                    </m:r>
                  </m:oMath>
                </a14:m>
                <a:r>
                  <a:rPr lang="en-AU" sz="1800" dirty="0"/>
                  <a:t> when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=2</m:t>
                    </m:r>
                  </m:oMath>
                </a14:m>
                <a:r>
                  <a:rPr lang="en-AU" sz="1800" dirty="0"/>
                  <a:t>.</a:t>
                </a:r>
              </a:p>
            </p:txBody>
          </p:sp>
        </mc:Choice>
        <mc:Fallback xmlns="">
          <p:sp>
            <p:nvSpPr>
              <p:cNvPr id="10" name="TextBox 9">
                <a:extLst>
                  <a:ext uri="{FF2B5EF4-FFF2-40B4-BE49-F238E27FC236}">
                    <a16:creationId xmlns:a16="http://schemas.microsoft.com/office/drawing/2014/main" id="{44F7BD1C-7124-4970-AA42-C74E37CAA77D}"/>
                  </a:ext>
                </a:extLst>
              </p:cNvPr>
              <p:cNvSpPr txBox="1">
                <a:spLocks noRot="1" noChangeAspect="1" noMove="1" noResize="1" noEditPoints="1" noAdjustHandles="1" noChangeArrowheads="1" noChangeShapeType="1" noTextEdit="1"/>
              </p:cNvSpPr>
              <p:nvPr/>
            </p:nvSpPr>
            <p:spPr>
              <a:xfrm>
                <a:off x="556590" y="2229114"/>
                <a:ext cx="5671931" cy="390491"/>
              </a:xfrm>
              <a:prstGeom prst="rect">
                <a:avLst/>
              </a:prstGeom>
              <a:blipFill>
                <a:blip r:embed="rId6"/>
                <a:stretch>
                  <a:fillRect l="-2470" t="-20313"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D8C7E7-CDB1-DB73-6927-4D09F2A41436}"/>
                  </a:ext>
                </a:extLst>
              </p:cNvPr>
              <p:cNvSpPr txBox="1"/>
              <p:nvPr/>
            </p:nvSpPr>
            <p:spPr>
              <a:xfrm>
                <a:off x="7851749" y="1988574"/>
                <a:ext cx="2281871" cy="856625"/>
              </a:xfrm>
              <a:prstGeom prst="rect">
                <a:avLst/>
              </a:prstGeom>
              <a:noFill/>
            </p:spPr>
            <p:txBody>
              <a:bodyPr wrap="square" lIns="0" tIns="0" rIns="0" bIns="0" rtlCol="0">
                <a:noAutofit/>
              </a:bodyPr>
              <a:lstStyle/>
              <a:p>
                <a:pPr lvl="0">
                  <a:defRPr/>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𝐴</m:t>
                      </m:r>
                      <m:r>
                        <a:rPr lang="en-AU" sz="1800" i="1">
                          <a:solidFill>
                            <a:srgbClr val="22272B"/>
                          </a:solidFill>
                          <a:latin typeface="Cambria Math" panose="02040503050406030204" pitchFamily="18" charset="0"/>
                        </a:rPr>
                        <m:t>=3×2+4</m:t>
                      </m:r>
                    </m:oMath>
                    <m:oMath xmlns:m="http://schemas.openxmlformats.org/officeDocument/2006/math">
                      <m:r>
                        <a:rPr lang="en-AU" sz="1800" i="1">
                          <a:solidFill>
                            <a:srgbClr val="22272B"/>
                          </a:solidFill>
                          <a:latin typeface="Cambria Math" panose="02040503050406030204" pitchFamily="18" charset="0"/>
                        </a:rPr>
                        <m:t>𝐴</m:t>
                      </m:r>
                      <m:r>
                        <a:rPr lang="en-AU" sz="1800" i="1">
                          <a:solidFill>
                            <a:srgbClr val="22272B"/>
                          </a:solidFill>
                          <a:latin typeface="Cambria Math" panose="02040503050406030204" pitchFamily="18" charset="0"/>
                        </a:rPr>
                        <m:t>=6+4</m:t>
                      </m:r>
                    </m:oMath>
                    <m:oMath xmlns:m="http://schemas.openxmlformats.org/officeDocument/2006/math">
                      <m:r>
                        <a:rPr lang="en-AU" sz="1800" i="1">
                          <a:solidFill>
                            <a:srgbClr val="22272B"/>
                          </a:solidFill>
                          <a:latin typeface="Cambria Math" panose="02040503050406030204" pitchFamily="18" charset="0"/>
                        </a:rPr>
                        <m:t>𝐴</m:t>
                      </m:r>
                      <m:r>
                        <a:rPr lang="en-AU" sz="1800" i="1">
                          <a:solidFill>
                            <a:srgbClr val="22272B"/>
                          </a:solidFill>
                          <a:latin typeface="Cambria Math" panose="02040503050406030204" pitchFamily="18" charset="0"/>
                        </a:rPr>
                        <m:t>=10</m:t>
                      </m:r>
                    </m:oMath>
                  </m:oMathPara>
                </a14:m>
                <a:endParaRPr lang="en-AU" sz="1800" dirty="0"/>
              </a:p>
            </p:txBody>
          </p:sp>
        </mc:Choice>
        <mc:Fallback xmlns="">
          <p:sp>
            <p:nvSpPr>
              <p:cNvPr id="5" name="TextBox 4">
                <a:extLst>
                  <a:ext uri="{FF2B5EF4-FFF2-40B4-BE49-F238E27FC236}">
                    <a16:creationId xmlns:a16="http://schemas.microsoft.com/office/drawing/2014/main" id="{03D8C7E7-CDB1-DB73-6927-4D09F2A41436}"/>
                  </a:ext>
                </a:extLst>
              </p:cNvPr>
              <p:cNvSpPr txBox="1">
                <a:spLocks noRot="1" noChangeAspect="1" noMove="1" noResize="1" noEditPoints="1" noAdjustHandles="1" noChangeArrowheads="1" noChangeShapeType="1" noTextEdit="1"/>
              </p:cNvSpPr>
              <p:nvPr/>
            </p:nvSpPr>
            <p:spPr>
              <a:xfrm>
                <a:off x="7851749" y="1988574"/>
                <a:ext cx="2281871" cy="856625"/>
              </a:xfrm>
              <a:prstGeom prst="rect">
                <a:avLst/>
              </a:prstGeom>
              <a:blipFill>
                <a:blip r:embed="rId3"/>
                <a:stretch>
                  <a:fillRect l="-3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734479-7E7D-AD90-A634-C0B31B66A078}"/>
                  </a:ext>
                </a:extLst>
              </p:cNvPr>
              <p:cNvSpPr txBox="1"/>
              <p:nvPr/>
            </p:nvSpPr>
            <p:spPr>
              <a:xfrm>
                <a:off x="556590" y="3887731"/>
                <a:ext cx="5671931" cy="390491"/>
              </a:xfrm>
              <a:prstGeom prst="rect">
                <a:avLst/>
              </a:prstGeom>
              <a:noFill/>
            </p:spPr>
            <p:txBody>
              <a:bodyPr wrap="square" lIns="0" tIns="0" rIns="0" bIns="0" rtlCol="0">
                <a:noAutofit/>
              </a:bodyPr>
              <a:lstStyle/>
              <a:p>
                <a:pPr lvl="0" defTabSz="914377">
                  <a:defRPr/>
                </a:pPr>
                <a:r>
                  <a:rPr lang="en-AU" sz="1800" dirty="0"/>
                  <a:t>Using the formula </a:t>
                </a:r>
                <a14:m>
                  <m:oMath xmlns:m="http://schemas.openxmlformats.org/officeDocument/2006/math">
                    <m:r>
                      <a:rPr lang="en-AU" sz="1800" i="1">
                        <a:latin typeface="Cambria Math" panose="02040503050406030204" pitchFamily="18" charset="0"/>
                      </a:rPr>
                      <m:t>𝑇</m:t>
                    </m:r>
                    <m:r>
                      <a:rPr lang="en-AU" sz="1800" i="1">
                        <a:latin typeface="Cambria Math" panose="02040503050406030204" pitchFamily="18" charset="0"/>
                      </a:rPr>
                      <m:t>=2</m:t>
                    </m:r>
                    <m:r>
                      <a:rPr lang="en-AU" sz="1800" i="1">
                        <a:latin typeface="Cambria Math" panose="02040503050406030204" pitchFamily="18" charset="0"/>
                      </a:rPr>
                      <m:t>𝑎</m:t>
                    </m:r>
                    <m:r>
                      <a:rPr lang="en-AU" sz="1800" i="1">
                        <a:latin typeface="Cambria Math" panose="02040503050406030204" pitchFamily="18" charset="0"/>
                      </a:rPr>
                      <m:t>+5</m:t>
                    </m:r>
                  </m:oMath>
                </a14:m>
                <a:r>
                  <a:rPr lang="en-AU" sz="1800" dirty="0"/>
                  <a:t>, if </a:t>
                </a:r>
                <a14:m>
                  <m:oMath xmlns:m="http://schemas.openxmlformats.org/officeDocument/2006/math">
                    <m:r>
                      <a:rPr lang="en-AU" sz="1800" i="1">
                        <a:latin typeface="Cambria Math" panose="02040503050406030204" pitchFamily="18" charset="0"/>
                      </a:rPr>
                      <m:t>𝑇</m:t>
                    </m:r>
                    <m:r>
                      <a:rPr lang="en-AU" sz="1800" i="1">
                        <a:latin typeface="Cambria Math" panose="02040503050406030204" pitchFamily="18" charset="0"/>
                      </a:rPr>
                      <m:t>=13</m:t>
                    </m:r>
                  </m:oMath>
                </a14:m>
                <a:r>
                  <a:rPr lang="en-AU" sz="1800" dirty="0"/>
                  <a:t>, solve for </a:t>
                </a:r>
                <a14:m>
                  <m:oMath xmlns:m="http://schemas.openxmlformats.org/officeDocument/2006/math">
                    <m:r>
                      <a:rPr lang="en-AU" sz="1800" i="1">
                        <a:latin typeface="Cambria Math" panose="02040503050406030204" pitchFamily="18" charset="0"/>
                      </a:rPr>
                      <m:t>𝑎</m:t>
                    </m:r>
                    <m:r>
                      <a:rPr lang="en-AU" sz="1800" i="1">
                        <a:latin typeface="Cambria Math" panose="02040503050406030204" pitchFamily="18" charset="0"/>
                      </a:rPr>
                      <m:t>.</m:t>
                    </m:r>
                  </m:oMath>
                </a14:m>
                <a:endParaRPr lang="en-AU" sz="1800" dirty="0"/>
              </a:p>
            </p:txBody>
          </p:sp>
        </mc:Choice>
        <mc:Fallback xmlns="">
          <p:sp>
            <p:nvSpPr>
              <p:cNvPr id="11" name="TextBox 10">
                <a:extLst>
                  <a:ext uri="{FF2B5EF4-FFF2-40B4-BE49-F238E27FC236}">
                    <a16:creationId xmlns:a16="http://schemas.microsoft.com/office/drawing/2014/main" id="{18734479-7E7D-AD90-A634-C0B31B66A078}"/>
                  </a:ext>
                </a:extLst>
              </p:cNvPr>
              <p:cNvSpPr txBox="1">
                <a:spLocks noRot="1" noChangeAspect="1" noMove="1" noResize="1" noEditPoints="1" noAdjustHandles="1" noChangeArrowheads="1" noChangeShapeType="1" noTextEdit="1"/>
              </p:cNvSpPr>
              <p:nvPr/>
            </p:nvSpPr>
            <p:spPr>
              <a:xfrm>
                <a:off x="556590" y="3887731"/>
                <a:ext cx="5671931" cy="390491"/>
              </a:xfrm>
              <a:prstGeom prst="rect">
                <a:avLst/>
              </a:prstGeom>
              <a:blipFill>
                <a:blip r:embed="rId7"/>
                <a:stretch>
                  <a:fillRect l="-2470" t="-20313"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AA1392-A64A-FE46-2F08-EF797FC64B94}"/>
                  </a:ext>
                </a:extLst>
              </p:cNvPr>
              <p:cNvSpPr txBox="1"/>
              <p:nvPr/>
            </p:nvSpPr>
            <p:spPr>
              <a:xfrm>
                <a:off x="7851748" y="3227666"/>
                <a:ext cx="2281871" cy="1353203"/>
              </a:xfrm>
              <a:prstGeom prst="rect">
                <a:avLst/>
              </a:prstGeom>
              <a:noFill/>
            </p:spPr>
            <p:txBody>
              <a:bodyPr wrap="square" lIns="0" tIns="0" rIns="0" bIns="0" rtlCol="0">
                <a:noAutofit/>
              </a:bodyPr>
              <a:lstStyle/>
              <a:p>
                <a:pPr lvl="0" defTabSz="914377">
                  <a:defRPr/>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13=2</m:t>
                      </m:r>
                      <m:r>
                        <a:rPr lang="en-AU" sz="1800" i="1">
                          <a:latin typeface="Cambria Math" panose="02040503050406030204" pitchFamily="18" charset="0"/>
                        </a:rPr>
                        <m:t>𝑎</m:t>
                      </m:r>
                      <m:r>
                        <a:rPr lang="en-AU" sz="1800" i="1">
                          <a:latin typeface="Cambria Math" panose="02040503050406030204" pitchFamily="18" charset="0"/>
                        </a:rPr>
                        <m:t>+5</m:t>
                      </m:r>
                    </m:oMath>
                    <m:oMath xmlns:m="http://schemas.openxmlformats.org/officeDocument/2006/math">
                      <m:r>
                        <a:rPr lang="en-AU" sz="1800" i="1">
                          <a:latin typeface="Cambria Math" panose="02040503050406030204" pitchFamily="18" charset="0"/>
                        </a:rPr>
                        <m:t>13−5=2</m:t>
                      </m:r>
                      <m:r>
                        <a:rPr lang="en-AU" sz="1800" i="1">
                          <a:latin typeface="Cambria Math" panose="02040503050406030204" pitchFamily="18" charset="0"/>
                        </a:rPr>
                        <m:t>𝑎</m:t>
                      </m:r>
                    </m:oMath>
                    <m:oMath xmlns:m="http://schemas.openxmlformats.org/officeDocument/2006/math">
                      <m:r>
                        <a:rPr lang="en-AU" sz="1800" i="1">
                          <a:latin typeface="Cambria Math" panose="02040503050406030204" pitchFamily="18" charset="0"/>
                        </a:rPr>
                        <m:t>2</m:t>
                      </m:r>
                      <m:r>
                        <a:rPr lang="en-AU" sz="1800" i="1">
                          <a:latin typeface="Cambria Math" panose="02040503050406030204" pitchFamily="18" charset="0"/>
                        </a:rPr>
                        <m:t>𝑎</m:t>
                      </m:r>
                      <m:r>
                        <a:rPr lang="en-AU" sz="1800" i="1">
                          <a:latin typeface="Cambria Math" panose="02040503050406030204" pitchFamily="18" charset="0"/>
                        </a:rPr>
                        <m:t>=13−5</m:t>
                      </m:r>
                    </m:oMath>
                    <m:oMath xmlns:m="http://schemas.openxmlformats.org/officeDocument/2006/math">
                      <m:r>
                        <a:rPr lang="en-AU" sz="1800" i="1">
                          <a:latin typeface="Cambria Math" panose="02040503050406030204" pitchFamily="18" charset="0"/>
                        </a:rPr>
                        <m:t>2</m:t>
                      </m:r>
                      <m:r>
                        <a:rPr lang="en-AU" sz="1800" i="1">
                          <a:latin typeface="Cambria Math" panose="02040503050406030204" pitchFamily="18" charset="0"/>
                        </a:rPr>
                        <m:t>𝑎</m:t>
                      </m:r>
                      <m:r>
                        <a:rPr lang="en-AU" sz="1800" i="1">
                          <a:latin typeface="Cambria Math" panose="02040503050406030204" pitchFamily="18" charset="0"/>
                        </a:rPr>
                        <m:t>=8</m:t>
                      </m:r>
                    </m:oMath>
                    <m:oMath xmlns:m="http://schemas.openxmlformats.org/officeDocument/2006/math">
                      <m:r>
                        <a:rPr lang="en-AU" sz="1800" i="1">
                          <a:latin typeface="Cambria Math" panose="02040503050406030204" pitchFamily="18" charset="0"/>
                        </a:rPr>
                        <m:t>𝑎</m:t>
                      </m:r>
                      <m:r>
                        <a:rPr lang="en-AU" sz="1800" i="1">
                          <a:latin typeface="Cambria Math" panose="02040503050406030204" pitchFamily="18" charset="0"/>
                        </a:rPr>
                        <m:t>=4</m:t>
                      </m:r>
                    </m:oMath>
                  </m:oMathPara>
                </a14:m>
                <a:endParaRPr lang="en-AU" sz="1800" dirty="0"/>
              </a:p>
            </p:txBody>
          </p:sp>
        </mc:Choice>
        <mc:Fallback xmlns="">
          <p:sp>
            <p:nvSpPr>
              <p:cNvPr id="6" name="TextBox 5">
                <a:extLst>
                  <a:ext uri="{FF2B5EF4-FFF2-40B4-BE49-F238E27FC236}">
                    <a16:creationId xmlns:a16="http://schemas.microsoft.com/office/drawing/2014/main" id="{D5AA1392-A64A-FE46-2F08-EF797FC64B94}"/>
                  </a:ext>
                </a:extLst>
              </p:cNvPr>
              <p:cNvSpPr txBox="1">
                <a:spLocks noRot="1" noChangeAspect="1" noMove="1" noResize="1" noEditPoints="1" noAdjustHandles="1" noChangeArrowheads="1" noChangeShapeType="1" noTextEdit="1"/>
              </p:cNvSpPr>
              <p:nvPr/>
            </p:nvSpPr>
            <p:spPr>
              <a:xfrm>
                <a:off x="7851748" y="3227666"/>
                <a:ext cx="2281871" cy="1353203"/>
              </a:xfrm>
              <a:prstGeom prst="rect">
                <a:avLst/>
              </a:prstGeom>
              <a:blipFill>
                <a:blip r:embed="rId4"/>
                <a:stretch>
                  <a:fillRect l="-3476" b="-3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9C51D52-417F-2420-30B8-C24EED786C99}"/>
                  </a:ext>
                </a:extLst>
              </p:cNvPr>
              <p:cNvSpPr txBox="1"/>
              <p:nvPr/>
            </p:nvSpPr>
            <p:spPr>
              <a:xfrm>
                <a:off x="556590" y="5196558"/>
                <a:ext cx="5671931" cy="597577"/>
              </a:xfrm>
              <a:prstGeom prst="rect">
                <a:avLst/>
              </a:prstGeom>
              <a:noFill/>
            </p:spPr>
            <p:txBody>
              <a:bodyPr wrap="square" lIns="0" tIns="0" rIns="0" bIns="0" rtlCol="0">
                <a:noAutofit/>
              </a:bodyPr>
              <a:lstStyle/>
              <a:p>
                <a:pPr lvl="0" defTabSz="914377">
                  <a:defRPr/>
                </a:pPr>
                <a:r>
                  <a:rPr lang="en-AU" sz="1800" dirty="0"/>
                  <a:t>Given </a:t>
                </a:r>
                <a14:m>
                  <m:oMath xmlns:m="http://schemas.openxmlformats.org/officeDocument/2006/math">
                    <m:r>
                      <a:rPr lang="en-AU" i="1">
                        <a:latin typeface="Cambria Math" panose="02040503050406030204" pitchFamily="18" charset="0"/>
                      </a:rPr>
                      <m:t>𝑅</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𝑝</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𝑡</m:t>
                        </m:r>
                      </m:num>
                      <m:den>
                        <m:r>
                          <a:rPr lang="en-AU" i="1">
                            <a:latin typeface="Cambria Math" panose="02040503050406030204" pitchFamily="18" charset="0"/>
                          </a:rPr>
                          <m:t>𝑡</m:t>
                        </m:r>
                        <m:r>
                          <a:rPr lang="en-AU" i="1">
                            <a:latin typeface="Cambria Math" panose="02040503050406030204" pitchFamily="18" charset="0"/>
                          </a:rPr>
                          <m:t>+4</m:t>
                        </m:r>
                      </m:den>
                    </m:f>
                  </m:oMath>
                </a14:m>
                <a:r>
                  <a:rPr lang="en-AU" dirty="0"/>
                  <a:t>, </a:t>
                </a:r>
                <a:r>
                  <a:rPr lang="en-AU" sz="1800" dirty="0"/>
                  <a:t>find </a:t>
                </a:r>
                <a14:m>
                  <m:oMath xmlns:m="http://schemas.openxmlformats.org/officeDocument/2006/math">
                    <m:r>
                      <a:rPr lang="en-AU" sz="1800" i="1">
                        <a:latin typeface="Cambria Math" panose="02040503050406030204" pitchFamily="18" charset="0"/>
                      </a:rPr>
                      <m:t>𝑅</m:t>
                    </m:r>
                  </m:oMath>
                </a14:m>
                <a:r>
                  <a:rPr lang="en-AU" sz="1800" dirty="0"/>
                  <a:t> when </a:t>
                </a:r>
                <a14:m>
                  <m:oMath xmlns:m="http://schemas.openxmlformats.org/officeDocument/2006/math">
                    <m:r>
                      <a:rPr lang="en-AU" sz="1800" i="1">
                        <a:latin typeface="Cambria Math" panose="02040503050406030204" pitchFamily="18" charset="0"/>
                      </a:rPr>
                      <m:t>𝑝</m:t>
                    </m:r>
                    <m:r>
                      <a:rPr lang="en-AU" sz="1800" i="1">
                        <a:latin typeface="Cambria Math" panose="02040503050406030204" pitchFamily="18" charset="0"/>
                      </a:rPr>
                      <m:t>=12</m:t>
                    </m:r>
                  </m:oMath>
                </a14:m>
                <a:r>
                  <a:rPr lang="en-AU" sz="1800" dirty="0"/>
                  <a:t> and </a:t>
                </a:r>
                <a14:m>
                  <m:oMath xmlns:m="http://schemas.openxmlformats.org/officeDocument/2006/math">
                    <m:r>
                      <a:rPr lang="en-AU" sz="1800" i="1">
                        <a:latin typeface="Cambria Math" panose="02040503050406030204" pitchFamily="18" charset="0"/>
                      </a:rPr>
                      <m:t>𝑡</m:t>
                    </m:r>
                    <m:r>
                      <a:rPr lang="en-AU" sz="1800" i="1">
                        <a:latin typeface="Cambria Math" panose="02040503050406030204" pitchFamily="18" charset="0"/>
                      </a:rPr>
                      <m:t>=6</m:t>
                    </m:r>
                  </m:oMath>
                </a14:m>
                <a:endParaRPr lang="en-AU" sz="1800" dirty="0"/>
              </a:p>
            </p:txBody>
          </p:sp>
        </mc:Choice>
        <mc:Fallback xmlns="">
          <p:sp>
            <p:nvSpPr>
              <p:cNvPr id="12" name="TextBox 11">
                <a:extLst>
                  <a:ext uri="{FF2B5EF4-FFF2-40B4-BE49-F238E27FC236}">
                    <a16:creationId xmlns:a16="http://schemas.microsoft.com/office/drawing/2014/main" id="{79C51D52-417F-2420-30B8-C24EED786C99}"/>
                  </a:ext>
                </a:extLst>
              </p:cNvPr>
              <p:cNvSpPr txBox="1">
                <a:spLocks noRot="1" noChangeAspect="1" noMove="1" noResize="1" noEditPoints="1" noAdjustHandles="1" noChangeArrowheads="1" noChangeShapeType="1" noTextEdit="1"/>
              </p:cNvSpPr>
              <p:nvPr/>
            </p:nvSpPr>
            <p:spPr>
              <a:xfrm>
                <a:off x="556590" y="5196558"/>
                <a:ext cx="5671931" cy="597577"/>
              </a:xfrm>
              <a:prstGeom prst="rect">
                <a:avLst/>
              </a:prstGeom>
              <a:blipFill>
                <a:blip r:embed="rId8"/>
                <a:stretch>
                  <a:fillRect l="-2470" t="-4082"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D7B6A3-BD0A-DBE7-325E-75F5CFE1B7B3}"/>
                  </a:ext>
                </a:extLst>
              </p:cNvPr>
              <p:cNvSpPr txBox="1"/>
              <p:nvPr/>
            </p:nvSpPr>
            <p:spPr>
              <a:xfrm>
                <a:off x="7851748" y="4818746"/>
                <a:ext cx="2281871" cy="1353203"/>
              </a:xfrm>
              <a:prstGeom prst="rect">
                <a:avLst/>
              </a:prstGeom>
              <a:noFill/>
            </p:spPr>
            <p:txBody>
              <a:bodyPr wrap="square" lIns="0" tIns="0" rIns="0" bIns="0" rtlCol="0">
                <a:noAutofit/>
              </a:body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𝑅</m:t>
                      </m:r>
                      <m: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12</m:t>
                          </m:r>
                          <m:r>
                            <a:rPr lang="en-AU" sz="1800" i="1">
                              <a:latin typeface="Cambria Math" panose="02040503050406030204" pitchFamily="18" charset="0"/>
                              <a:ea typeface="Cambria Math" panose="02040503050406030204" pitchFamily="18" charset="0"/>
                            </a:rPr>
                            <m:t>×6</m:t>
                          </m:r>
                        </m:num>
                        <m:den>
                          <m:r>
                            <a:rPr lang="en-AU" sz="1800" i="1">
                              <a:latin typeface="Cambria Math" panose="02040503050406030204" pitchFamily="18" charset="0"/>
                            </a:rPr>
                            <m:t>6+4</m:t>
                          </m:r>
                        </m:den>
                      </m:f>
                    </m:oMath>
                    <m:oMath xmlns:m="http://schemas.openxmlformats.org/officeDocument/2006/math">
                      <m:r>
                        <a:rPr lang="en-AU" sz="1800" i="1">
                          <a:latin typeface="Cambria Math" panose="02040503050406030204" pitchFamily="18" charset="0"/>
                        </a:rPr>
                        <m:t>𝑅</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72</m:t>
                          </m:r>
                        </m:num>
                        <m:den>
                          <m:r>
                            <a:rPr lang="en-AU" sz="1800" i="1">
                              <a:latin typeface="Cambria Math" panose="02040503050406030204" pitchFamily="18" charset="0"/>
                            </a:rPr>
                            <m:t>10</m:t>
                          </m:r>
                        </m:den>
                      </m:f>
                    </m:oMath>
                  </m:oMathPara>
                </a14:m>
                <a:br>
                  <a:rPr lang="en-AU" sz="1800" i="1" dirty="0">
                    <a:latin typeface="Cambria Math" panose="02040503050406030204" pitchFamily="18" charset="0"/>
                  </a:rPr>
                </a:br>
                <a14:m>
                  <m:oMath xmlns:m="http://schemas.openxmlformats.org/officeDocument/2006/math">
                    <m:r>
                      <a:rPr lang="en-AU" sz="1800" b="0" i="1" smtClean="0">
                        <a:latin typeface="Cambria Math" panose="02040503050406030204" pitchFamily="18" charset="0"/>
                      </a:rPr>
                      <m:t>𝑅</m:t>
                    </m:r>
                    <m:r>
                      <a:rPr lang="en-AU" sz="1800" b="0" i="1" smtClean="0">
                        <a:latin typeface="Cambria Math" panose="02040503050406030204" pitchFamily="18" charset="0"/>
                      </a:rPr>
                      <m:t>=7.2</m:t>
                    </m:r>
                  </m:oMath>
                </a14:m>
                <a:r>
                  <a:rPr lang="en-AU" sz="1800" i="1" dirty="0">
                    <a:latin typeface="Cambria Math" panose="02040503050406030204" pitchFamily="18" charset="0"/>
                  </a:rPr>
                  <a:t> </a:t>
                </a:r>
                <a:endParaRPr lang="en-AU" sz="1800" dirty="0"/>
              </a:p>
            </p:txBody>
          </p:sp>
        </mc:Choice>
        <mc:Fallback xmlns="">
          <p:sp>
            <p:nvSpPr>
              <p:cNvPr id="7" name="TextBox 6">
                <a:extLst>
                  <a:ext uri="{FF2B5EF4-FFF2-40B4-BE49-F238E27FC236}">
                    <a16:creationId xmlns:a16="http://schemas.microsoft.com/office/drawing/2014/main" id="{D2D7B6A3-BD0A-DBE7-325E-75F5CFE1B7B3}"/>
                  </a:ext>
                </a:extLst>
              </p:cNvPr>
              <p:cNvSpPr txBox="1">
                <a:spLocks noRot="1" noChangeAspect="1" noMove="1" noResize="1" noEditPoints="1" noAdjustHandles="1" noChangeArrowheads="1" noChangeShapeType="1" noTextEdit="1"/>
              </p:cNvSpPr>
              <p:nvPr/>
            </p:nvSpPr>
            <p:spPr>
              <a:xfrm>
                <a:off x="7851748" y="4818746"/>
                <a:ext cx="2281871" cy="1353203"/>
              </a:xfrm>
              <a:prstGeom prst="rect">
                <a:avLst/>
              </a:prstGeom>
              <a:blipFill>
                <a:blip r:embed="rId5"/>
                <a:stretch>
                  <a:fillRect l="-347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80AE141-229F-AE94-8EAE-0A53B25E76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67603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A903-FBDC-F175-FAAD-AC7027E49F6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94515F3-3775-E24B-CE19-BE6FB82AF3A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7377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C9399-2083-7973-A53B-29F83E6E7E4C}"/>
              </a:ext>
            </a:extLst>
          </p:cNvPr>
          <p:cNvSpPr>
            <a:spLocks noGrp="1"/>
          </p:cNvSpPr>
          <p:nvPr>
            <p:ph type="title"/>
          </p:nvPr>
        </p:nvSpPr>
        <p:spPr/>
        <p:txBody>
          <a:bodyPr/>
          <a:lstStyle/>
          <a:p>
            <a:r>
              <a:rPr lang="en-AU" dirty="0"/>
              <a:t>Medication dosages</a:t>
            </a:r>
          </a:p>
        </p:txBody>
      </p:sp>
      <p:pic>
        <p:nvPicPr>
          <p:cNvPr id="7" name="Picture 6" descr="A medicine dosage table for ages 3 months to 12 years.">
            <a:extLst>
              <a:ext uri="{FF2B5EF4-FFF2-40B4-BE49-F238E27FC236}">
                <a16:creationId xmlns:a16="http://schemas.microsoft.com/office/drawing/2014/main" id="{BAB83A33-0157-24EB-3F20-85DDBF23AB3A}"/>
              </a:ext>
            </a:extLst>
          </p:cNvPr>
          <p:cNvPicPr>
            <a:picLocks noChangeAspect="1"/>
          </p:cNvPicPr>
          <p:nvPr/>
        </p:nvPicPr>
        <p:blipFill>
          <a:blip r:embed="rId3"/>
          <a:stretch>
            <a:fillRect/>
          </a:stretch>
        </p:blipFill>
        <p:spPr>
          <a:xfrm>
            <a:off x="516754" y="1640109"/>
            <a:ext cx="7785966" cy="4381868"/>
          </a:xfrm>
          <a:prstGeom prst="rect">
            <a:avLst/>
          </a:prstGeom>
        </p:spPr>
      </p:pic>
      <p:pic>
        <p:nvPicPr>
          <p:cNvPr id="39" name="Picture 38" descr="An oral medicine syringe with 10mL capacity.">
            <a:extLst>
              <a:ext uri="{FF2B5EF4-FFF2-40B4-BE49-F238E27FC236}">
                <a16:creationId xmlns:a16="http://schemas.microsoft.com/office/drawing/2014/main" id="{21E0238D-9495-C32B-14CC-23FDC29412E8}"/>
              </a:ext>
            </a:extLst>
          </p:cNvPr>
          <p:cNvPicPr>
            <a:picLocks noChangeAspect="1"/>
          </p:cNvPicPr>
          <p:nvPr/>
        </p:nvPicPr>
        <p:blipFill>
          <a:blip r:embed="rId4">
            <a:extLst>
              <a:ext uri="{28A0092B-C50C-407E-A947-70E740481C1C}">
                <a14:useLocalDpi xmlns:a14="http://schemas.microsoft.com/office/drawing/2010/main" val="0"/>
              </a:ext>
            </a:extLst>
          </a:blip>
          <a:srcRect l="23914" r="40930"/>
          <a:stretch>
            <a:fillRect/>
          </a:stretch>
        </p:blipFill>
        <p:spPr>
          <a:xfrm rot="10800000">
            <a:off x="8749934" y="360000"/>
            <a:ext cx="1674020" cy="6348985"/>
          </a:xfrm>
          <a:prstGeom prst="rect">
            <a:avLst/>
          </a:prstGeom>
        </p:spPr>
      </p:pic>
      <p:sp>
        <p:nvSpPr>
          <p:cNvPr id="2" name="Slide Number Placeholder 1">
            <a:extLst>
              <a:ext uri="{FF2B5EF4-FFF2-40B4-BE49-F238E27FC236}">
                <a16:creationId xmlns:a16="http://schemas.microsoft.com/office/drawing/2014/main" id="{1FB8D70F-C00B-511E-328D-4881922A28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6383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7A9C-DED0-6F11-20F4-862F74AEEA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A9D810-7F82-824B-DEC2-F6276B61F4F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17210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256AC-735B-B1CD-500D-9BC7A3789C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10CE52-BCCE-DCD6-C6D6-BE3B235E69B6}"/>
              </a:ext>
            </a:extLst>
          </p:cNvPr>
          <p:cNvSpPr>
            <a:spLocks noGrp="1"/>
          </p:cNvSpPr>
          <p:nvPr>
            <p:ph type="title"/>
          </p:nvPr>
        </p:nvSpPr>
        <p:spPr/>
        <p:txBody>
          <a:bodyPr/>
          <a:lstStyle/>
          <a:p>
            <a:r>
              <a:rPr lang="en-AU" dirty="0">
                <a:latin typeface="+mj-lt"/>
              </a:rPr>
              <a:t>Dosage formulas (1)</a:t>
            </a:r>
          </a:p>
        </p:txBody>
      </p:sp>
      <p:sp>
        <p:nvSpPr>
          <p:cNvPr id="13" name="Text Placeholder 12">
            <a:extLst>
              <a:ext uri="{FF2B5EF4-FFF2-40B4-BE49-F238E27FC236}">
                <a16:creationId xmlns:a16="http://schemas.microsoft.com/office/drawing/2014/main" id="{6472492B-14DD-485C-B71E-958116A9B333}"/>
              </a:ext>
            </a:extLst>
          </p:cNvPr>
          <p:cNvSpPr>
            <a:spLocks noGrp="1"/>
          </p:cNvSpPr>
          <p:nvPr>
            <p:ph type="body" sz="quarter" idx="18"/>
          </p:nvPr>
        </p:nvSpPr>
        <p:spPr>
          <a:xfrm>
            <a:off x="360000" y="982520"/>
            <a:ext cx="11483998" cy="356423"/>
          </a:xfrm>
        </p:spPr>
        <p:txBody>
          <a:bodyPr/>
          <a:lstStyle/>
          <a:p>
            <a:r>
              <a:rPr lang="en-AU" dirty="0">
                <a:latin typeface="+mj-lt"/>
              </a:rPr>
              <a:t>Converting dosage for adults to dosage for children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1E44910-2D7A-A304-1D9A-C0DA8FF6BB2A}"/>
                  </a:ext>
                </a:extLst>
              </p:cNvPr>
              <p:cNvSpPr>
                <a:spLocks noGrp="1"/>
              </p:cNvSpPr>
              <p:nvPr>
                <p:ph type="body" sz="quarter" idx="17"/>
              </p:nvPr>
            </p:nvSpPr>
            <p:spPr/>
            <p:txBody>
              <a:bodyPr/>
              <a:lstStyle/>
              <a:p>
                <a:r>
                  <a:rPr lang="en-AU" sz="1800" b="1" dirty="0">
                    <a:latin typeface="+mn-lt"/>
                  </a:rPr>
                  <a:t>Fried’s formula: dosage for children 1 to 2 years</a:t>
                </a:r>
              </a:p>
              <a:p>
                <a:pPr/>
                <a14:m>
                  <m:oMathPara xmlns:m="http://schemas.openxmlformats.org/officeDocument/2006/math">
                    <m:oMathParaPr>
                      <m:jc m:val="center"/>
                    </m:oMathParaPr>
                    <m:oMath xmlns:m="http://schemas.openxmlformats.org/officeDocument/2006/math">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Child</m:t>
                          </m:r>
                        </m:e>
                        <m:sup>
                          <m:r>
                            <a:rPr lang="en-AU" sz="1800" b="0" i="0" smtClean="0">
                              <a:latin typeface="Cambria Math" panose="02040503050406030204" pitchFamily="18" charset="0"/>
                            </a:rPr>
                            <m:t>′</m:t>
                          </m:r>
                        </m:sup>
                      </m:sSup>
                      <m:r>
                        <m:rPr>
                          <m:sty m:val="p"/>
                        </m:rPr>
                        <a:rPr lang="en-AU" sz="1800" b="0" i="0" smtClean="0">
                          <a:latin typeface="Cambria Math" panose="02040503050406030204" pitchFamily="18" charset="0"/>
                        </a:rPr>
                        <m:t>s</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dose</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age</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child</m:t>
                          </m:r>
                          <m:r>
                            <a:rPr lang="en-AU" sz="1800" b="0" i="0" smtClean="0">
                              <a:latin typeface="Cambria Math" panose="02040503050406030204" pitchFamily="18" charset="0"/>
                            </a:rPr>
                            <m:t> </m:t>
                          </m:r>
                          <m:d>
                            <m:dPr>
                              <m:ctrlPr>
                                <a:rPr lang="en-AU" sz="1800" b="0" i="1" smtClean="0">
                                  <a:latin typeface="Cambria Math" panose="02040503050406030204" pitchFamily="18" charset="0"/>
                                </a:rPr>
                              </m:ctrlPr>
                            </m:dPr>
                            <m:e>
                              <m:r>
                                <m:rPr>
                                  <m:sty m:val="p"/>
                                </m:rPr>
                                <a:rPr lang="en-AU" sz="1800" b="0" i="0" smtClean="0">
                                  <a:latin typeface="Cambria Math" panose="02040503050406030204" pitchFamily="18" charset="0"/>
                                </a:rPr>
                                <m:t>in</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months</m:t>
                              </m:r>
                            </m:e>
                          </m:d>
                          <m:r>
                            <a:rPr lang="en-AU" sz="1800" b="0" i="0" smtClean="0">
                              <a:latin typeface="Cambria Math" panose="02040503050406030204" pitchFamily="18" charset="0"/>
                              <a:ea typeface="Cambria Math" panose="02040503050406030204" pitchFamily="18" charset="0"/>
                            </a:rPr>
                            <m:t>×</m:t>
                          </m:r>
                          <m:r>
                            <m:rPr>
                              <m:sty m:val="p"/>
                            </m:rPr>
                            <a:rPr lang="en-AU" sz="1800" b="0" i="0" smtClean="0">
                              <a:latin typeface="Cambria Math" panose="02040503050406030204" pitchFamily="18" charset="0"/>
                              <a:ea typeface="Cambria Math" panose="02040503050406030204" pitchFamily="18" charset="0"/>
                            </a:rPr>
                            <m:t>adult</m:t>
                          </m:r>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dose</m:t>
                          </m:r>
                        </m:num>
                        <m:den>
                          <m:r>
                            <a:rPr lang="en-AU" sz="1800" b="0" i="1" smtClean="0">
                              <a:latin typeface="Cambria Math" panose="02040503050406030204" pitchFamily="18" charset="0"/>
                            </a:rPr>
                            <m:t>150</m:t>
                          </m:r>
                        </m:den>
                      </m:f>
                    </m:oMath>
                  </m:oMathPara>
                </a14:m>
                <a:endParaRPr lang="en-AU" sz="1800" dirty="0">
                  <a:latin typeface="+mn-lt"/>
                </a:endParaRPr>
              </a:p>
              <a:p>
                <a:r>
                  <a:rPr lang="en-AU" sz="1800" b="1" dirty="0">
                    <a:latin typeface="+mn-lt"/>
                  </a:rPr>
                  <a:t>Young’s formula: dosage for children 1 to 12 years</a:t>
                </a:r>
              </a:p>
              <a:p>
                <a:pPr/>
                <a14:m>
                  <m:oMathPara xmlns:m="http://schemas.openxmlformats.org/officeDocument/2006/math">
                    <m:oMathParaPr>
                      <m:jc m:val="center"/>
                    </m:oMathParaPr>
                    <m:oMath xmlns:m="http://schemas.openxmlformats.org/officeDocument/2006/math">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Child</m:t>
                          </m:r>
                        </m:e>
                        <m:sup>
                          <m:r>
                            <a:rPr lang="en-AU" sz="1800" b="0" i="0" smtClean="0">
                              <a:latin typeface="Cambria Math" panose="02040503050406030204" pitchFamily="18" charset="0"/>
                            </a:rPr>
                            <m:t>′</m:t>
                          </m:r>
                        </m:sup>
                      </m:sSup>
                      <m:r>
                        <m:rPr>
                          <m:sty m:val="p"/>
                        </m:rPr>
                        <a:rPr lang="en-AU" sz="1800" b="0" i="0" smtClean="0">
                          <a:latin typeface="Cambria Math" panose="02040503050406030204" pitchFamily="18" charset="0"/>
                        </a:rPr>
                        <m:t>s</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dose</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age</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child</m:t>
                          </m:r>
                          <m:r>
                            <a:rPr lang="en-AU" sz="1800" b="0" i="0" smtClean="0">
                              <a:latin typeface="Cambria Math" panose="02040503050406030204" pitchFamily="18" charset="0"/>
                            </a:rPr>
                            <m:t> </m:t>
                          </m:r>
                          <m:d>
                            <m:dPr>
                              <m:ctrlPr>
                                <a:rPr lang="en-AU" sz="1800" b="0" i="1" smtClean="0">
                                  <a:latin typeface="Cambria Math" panose="02040503050406030204" pitchFamily="18" charset="0"/>
                                </a:rPr>
                              </m:ctrlPr>
                            </m:dPr>
                            <m:e>
                              <m:r>
                                <m:rPr>
                                  <m:sty m:val="p"/>
                                </m:rPr>
                                <a:rPr lang="en-AU" sz="1800" b="0" i="0" smtClean="0">
                                  <a:latin typeface="Cambria Math" panose="02040503050406030204" pitchFamily="18" charset="0"/>
                                </a:rPr>
                                <m:t>in</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years</m:t>
                              </m:r>
                            </m:e>
                          </m:d>
                          <m:r>
                            <a:rPr lang="en-AU" sz="1800" b="0" i="0" smtClean="0">
                              <a:latin typeface="Cambria Math" panose="02040503050406030204" pitchFamily="18" charset="0"/>
                              <a:ea typeface="Cambria Math" panose="02040503050406030204" pitchFamily="18" charset="0"/>
                            </a:rPr>
                            <m:t>×</m:t>
                          </m:r>
                          <m:r>
                            <m:rPr>
                              <m:sty m:val="p"/>
                            </m:rPr>
                            <a:rPr lang="en-AU" sz="1800" b="0" i="0" smtClean="0">
                              <a:latin typeface="Cambria Math" panose="02040503050406030204" pitchFamily="18" charset="0"/>
                              <a:ea typeface="Cambria Math" panose="02040503050406030204" pitchFamily="18" charset="0"/>
                            </a:rPr>
                            <m:t>adult</m:t>
                          </m:r>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dose</m:t>
                          </m:r>
                        </m:num>
                        <m:den>
                          <m:r>
                            <m:rPr>
                              <m:sty m:val="p"/>
                            </m:rPr>
                            <a:rPr lang="en-AU" sz="1800" b="0" i="0" smtClean="0">
                              <a:latin typeface="Cambria Math" panose="02040503050406030204" pitchFamily="18" charset="0"/>
                            </a:rPr>
                            <m:t>age</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child</m:t>
                          </m:r>
                          <m:r>
                            <a:rPr lang="en-AU" sz="1800" b="0" i="0" smtClean="0">
                              <a:latin typeface="Cambria Math" panose="02040503050406030204" pitchFamily="18" charset="0"/>
                            </a:rPr>
                            <m:t> </m:t>
                          </m:r>
                          <m:d>
                            <m:dPr>
                              <m:ctrlPr>
                                <a:rPr lang="en-AU" sz="1800" b="0" i="1" smtClean="0">
                                  <a:latin typeface="Cambria Math" panose="02040503050406030204" pitchFamily="18" charset="0"/>
                                </a:rPr>
                              </m:ctrlPr>
                            </m:dPr>
                            <m:e>
                              <m:r>
                                <m:rPr>
                                  <m:sty m:val="p"/>
                                </m:rPr>
                                <a:rPr lang="en-AU" sz="1800" b="0" i="0" smtClean="0">
                                  <a:latin typeface="Cambria Math" panose="02040503050406030204" pitchFamily="18" charset="0"/>
                                </a:rPr>
                                <m:t>in</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years</m:t>
                              </m:r>
                            </m:e>
                          </m:d>
                          <m:r>
                            <a:rPr lang="en-AU" sz="1800" b="0" i="0" smtClean="0">
                              <a:latin typeface="Cambria Math" panose="02040503050406030204" pitchFamily="18" charset="0"/>
                            </a:rPr>
                            <m:t>+12</m:t>
                          </m:r>
                        </m:den>
                      </m:f>
                    </m:oMath>
                  </m:oMathPara>
                </a14:m>
                <a:endParaRPr lang="en-AU" sz="1800" dirty="0">
                  <a:latin typeface="+mn-lt"/>
                </a:endParaRPr>
              </a:p>
              <a:p>
                <a:r>
                  <a:rPr lang="en-AU" sz="1800" b="1" dirty="0">
                    <a:latin typeface="+mn-lt"/>
                  </a:rPr>
                  <a:t>Clark’s formula:</a:t>
                </a:r>
              </a:p>
              <a:p>
                <a:pPr/>
                <a14:m>
                  <m:oMathPara xmlns:m="http://schemas.openxmlformats.org/officeDocument/2006/math">
                    <m:oMathParaPr>
                      <m:jc m:val="center"/>
                    </m:oMathParaPr>
                    <m:oMath xmlns:m="http://schemas.openxmlformats.org/officeDocument/2006/math">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Child</m:t>
                          </m:r>
                        </m:e>
                        <m:sup>
                          <m:r>
                            <a:rPr lang="en-AU" sz="1800" b="0" i="0" smtClean="0">
                              <a:latin typeface="Cambria Math" panose="02040503050406030204" pitchFamily="18" charset="0"/>
                            </a:rPr>
                            <m:t>′</m:t>
                          </m:r>
                        </m:sup>
                      </m:sSup>
                      <m:r>
                        <m:rPr>
                          <m:sty m:val="p"/>
                        </m:rPr>
                        <a:rPr lang="en-AU" sz="1800" b="0" i="0" smtClean="0">
                          <a:latin typeface="Cambria Math" panose="02040503050406030204" pitchFamily="18" charset="0"/>
                        </a:rPr>
                        <m:t>s</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dose</m:t>
                      </m:r>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weight</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child</m:t>
                          </m:r>
                          <m:r>
                            <a:rPr lang="en-AU" sz="1800" b="0" i="0" smtClean="0">
                              <a:latin typeface="Cambria Math" panose="02040503050406030204" pitchFamily="18" charset="0"/>
                            </a:rPr>
                            <m:t> </m:t>
                          </m:r>
                          <m:d>
                            <m:dPr>
                              <m:ctrlPr>
                                <a:rPr lang="en-AU" sz="1800" b="0" i="1" smtClean="0">
                                  <a:latin typeface="Cambria Math" panose="02040503050406030204" pitchFamily="18" charset="0"/>
                                </a:rPr>
                              </m:ctrlPr>
                            </m:dPr>
                            <m:e>
                              <m:r>
                                <m:rPr>
                                  <m:sty m:val="p"/>
                                </m:rPr>
                                <a:rPr lang="en-AU" sz="1800" b="0" i="0" smtClean="0">
                                  <a:latin typeface="Cambria Math" panose="02040503050406030204" pitchFamily="18" charset="0"/>
                                </a:rPr>
                                <m:t>in</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kg</m:t>
                              </m:r>
                            </m:e>
                          </m:d>
                          <m:r>
                            <a:rPr lang="en-AU" sz="1800" b="0" i="0" smtClean="0">
                              <a:latin typeface="Cambria Math" panose="02040503050406030204" pitchFamily="18" charset="0"/>
                              <a:ea typeface="Cambria Math" panose="02040503050406030204" pitchFamily="18" charset="0"/>
                            </a:rPr>
                            <m:t>×</m:t>
                          </m:r>
                          <m:r>
                            <m:rPr>
                              <m:sty m:val="p"/>
                            </m:rPr>
                            <a:rPr lang="en-AU" sz="1800" b="0" i="0" smtClean="0">
                              <a:latin typeface="Cambria Math" panose="02040503050406030204" pitchFamily="18" charset="0"/>
                              <a:ea typeface="Cambria Math" panose="02040503050406030204" pitchFamily="18" charset="0"/>
                            </a:rPr>
                            <m:t>adult</m:t>
                          </m:r>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dose</m:t>
                          </m:r>
                        </m:num>
                        <m:den>
                          <m:r>
                            <a:rPr lang="en-AU" sz="1800" b="0" i="0" smtClean="0">
                              <a:latin typeface="Cambria Math" panose="02040503050406030204" pitchFamily="18" charset="0"/>
                            </a:rPr>
                            <m:t>70</m:t>
                          </m:r>
                        </m:den>
                      </m:f>
                    </m:oMath>
                  </m:oMathPara>
                </a14:m>
                <a:endParaRPr lang="en-AU" sz="1800" dirty="0">
                  <a:latin typeface="+mn-lt"/>
                </a:endParaRPr>
              </a:p>
            </p:txBody>
          </p:sp>
        </mc:Choice>
        <mc:Fallback xmlns="">
          <p:sp>
            <p:nvSpPr>
              <p:cNvPr id="12" name="Text Placeholder 11">
                <a:extLst>
                  <a:ext uri="{FF2B5EF4-FFF2-40B4-BE49-F238E27FC236}">
                    <a16:creationId xmlns:a16="http://schemas.microsoft.com/office/drawing/2014/main" id="{41E44910-2D7A-A304-1D9A-C0DA8FF6BB2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43CA475-CED2-9A3B-3A92-61D25DB0B9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03369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74E43-C756-4BE8-8F70-D43A31F3F4B5}">
  <ds:schemaRefs>
    <ds:schemaRef ds:uri="http://schemas.microsoft.com/sharepoint/v3/contenttype/forms"/>
  </ds:schemaRefs>
</ds:datastoreItem>
</file>

<file path=customXml/itemProps2.xml><?xml version="1.0" encoding="utf-8"?>
<ds:datastoreItem xmlns:ds="http://schemas.openxmlformats.org/officeDocument/2006/customXml" ds:itemID="{D30FAC60-2A5F-4005-B8B6-2B9DF8B95578}">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094ce8ca-8c20-4eb0-bb23-b47a1c76b753"/>
    <ds:schemaRef ds:uri="98740c54-966f-451d-a76c-e38eb7fddd55"/>
    <ds:schemaRef ds:uri="http://purl.org/dc/terms/"/>
  </ds:schemaRefs>
</ds:datastoreItem>
</file>

<file path=customXml/itemProps3.xml><?xml version="1.0" encoding="utf-8"?>
<ds:datastoreItem xmlns:ds="http://schemas.openxmlformats.org/officeDocument/2006/customXml" ds:itemID="{786DB384-8D02-4B25-80FC-DF4465F47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73</TotalTime>
  <Words>1516</Words>
  <Application>Microsoft Office PowerPoint</Application>
  <PresentationFormat>Widescreen</PresentationFormat>
  <Paragraphs>162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Arial</vt:lpstr>
      <vt:lpstr>Public Sans</vt:lpstr>
      <vt:lpstr>Cambria Math</vt:lpstr>
      <vt:lpstr>Times New Roman</vt:lpstr>
      <vt:lpstr>Symbol</vt:lpstr>
      <vt:lpstr>NSWG Corporate</vt:lpstr>
      <vt:lpstr>Formulas and medication dosages</vt:lpstr>
      <vt:lpstr>Learning intentions and success criteria</vt:lpstr>
      <vt:lpstr>Retrieval practice</vt:lpstr>
      <vt:lpstr>Unit conversions</vt:lpstr>
      <vt:lpstr>Substitution and evaluation</vt:lpstr>
      <vt:lpstr>Activating prior knowledge</vt:lpstr>
      <vt:lpstr>Medication dosages</vt:lpstr>
      <vt:lpstr>Connecting learning</vt:lpstr>
      <vt:lpstr>Dosage formulas (1)</vt:lpstr>
      <vt:lpstr>Dosage formulas (2)</vt:lpstr>
      <vt:lpstr>Dosage formulas (3)</vt:lpstr>
      <vt:lpstr>Releasing responsibility</vt:lpstr>
      <vt:lpstr>Dosage formulas (4)</vt:lpstr>
      <vt:lpstr>Dosage formulas (5)</vt:lpstr>
      <vt:lpstr>Calculation error</vt:lpstr>
      <vt:lpstr>Scenarios (1)</vt:lpstr>
      <vt:lpstr>Scenarios (2)</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9 – Formulas and medication dosages – slide deck – Mathematics Standard</dc:title>
  <dc:subject>mathematics; stage 6; unit 1</dc:subject>
  <dc:creator>NSW Department of Education</dc:creator>
  <cp:keywords>mathematics; Unit 1 – getting healthy</cp:keywords>
  <dcterms:created xsi:type="dcterms:W3CDTF">2025-02-21T00:53:28Z</dcterms:created>
  <dcterms:modified xsi:type="dcterms:W3CDTF">2025-10-16T23:45:16Z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