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handoutMasterIdLst>
    <p:handoutMasterId r:id="rId29"/>
  </p:handoutMasterIdLst>
  <p:sldIdLst>
    <p:sldId id="26505" r:id="rId5"/>
    <p:sldId id="26383" r:id="rId6"/>
    <p:sldId id="271" r:id="rId7"/>
    <p:sldId id="26513" r:id="rId8"/>
    <p:sldId id="289" r:id="rId9"/>
    <p:sldId id="26506" r:id="rId10"/>
    <p:sldId id="26375" r:id="rId11"/>
    <p:sldId id="26516" r:id="rId12"/>
    <p:sldId id="26517" r:id="rId13"/>
    <p:sldId id="26510" r:id="rId14"/>
    <p:sldId id="26518" r:id="rId15"/>
    <p:sldId id="26508" r:id="rId16"/>
    <p:sldId id="26514" r:id="rId17"/>
    <p:sldId id="26512" r:id="rId18"/>
    <p:sldId id="26515" r:id="rId19"/>
    <p:sldId id="26521" r:id="rId20"/>
    <p:sldId id="26525" r:id="rId21"/>
    <p:sldId id="26527" r:id="rId22"/>
    <p:sldId id="26526" r:id="rId23"/>
    <p:sldId id="26519" r:id="rId24"/>
    <p:sldId id="26520" r:id="rId25"/>
    <p:sldId id="360" r:id="rId26"/>
    <p:sldId id="361" r:id="rId27"/>
  </p:sldIdLst>
  <p:sldSz cx="12192000" cy="6858000"/>
  <p:notesSz cx="6858000" cy="9144000"/>
  <p:embeddedFontLst>
    <p:embeddedFont>
      <p:font typeface="Cambria Math" panose="02040503050406030204" pitchFamily="18" charset="0"/>
      <p:regular r:id="rId30"/>
    </p:embeddedFont>
    <p:embeddedFont>
      <p:font typeface="Public Sans" pitchFamily="2"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393D9-2043-486B-B95E-3FF46BC836FF}" v="1" dt="2025-10-16T23:43:34.174"/>
    <p1510:client id="{657691AD-4796-48A0-B7EE-14362D76CF38}" v="1" dt="2025-10-16T22:22:56.93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269162E9-08C4-4137-9B5C-1886ECA35E51}"/>
    <pc:docChg chg="modSld">
      <pc:chgData name="Daisy Hong" userId="852f2fe8-ba51-4773-8c32-260fca1b2ee4" providerId="ADAL" clId="{269162E9-08C4-4137-9B5C-1886ECA35E51}" dt="2025-10-08T22:26:56.941" v="3"/>
      <pc:docMkLst>
        <pc:docMk/>
      </pc:docMkLst>
      <pc:sldChg chg="modSp">
        <pc:chgData name="Daisy Hong" userId="852f2fe8-ba51-4773-8c32-260fca1b2ee4" providerId="ADAL" clId="{269162E9-08C4-4137-9B5C-1886ECA35E51}" dt="2025-10-08T22:26:56.941" v="3"/>
        <pc:sldMkLst>
          <pc:docMk/>
          <pc:sldMk cId="1181014578" sldId="360"/>
        </pc:sldMkLst>
        <pc:spChg chg="mod">
          <ac:chgData name="Daisy Hong" userId="852f2fe8-ba51-4773-8c32-260fca1b2ee4" providerId="ADAL" clId="{269162E9-08C4-4137-9B5C-1886ECA35E51}" dt="2025-10-08T22:26:56.941" v="3"/>
          <ac:spMkLst>
            <pc:docMk/>
            <pc:sldMk cId="1181014578" sldId="360"/>
            <ac:spMk id="4" creationId="{B7C07B50-96D9-2E35-E2CE-3139F6377F08}"/>
          </ac:spMkLst>
        </pc:spChg>
      </pc:sldChg>
      <pc:sldChg chg="modSp mod">
        <pc:chgData name="Daisy Hong" userId="852f2fe8-ba51-4773-8c32-260fca1b2ee4" providerId="ADAL" clId="{269162E9-08C4-4137-9B5C-1886ECA35E51}" dt="2025-10-08T22:00:29.945" v="1" actId="20577"/>
        <pc:sldMkLst>
          <pc:docMk/>
          <pc:sldMk cId="2212264922" sldId="26505"/>
        </pc:sldMkLst>
        <pc:spChg chg="mod">
          <ac:chgData name="Daisy Hong" userId="852f2fe8-ba51-4773-8c32-260fca1b2ee4" providerId="ADAL" clId="{269162E9-08C4-4137-9B5C-1886ECA35E51}" dt="2025-10-08T22:00:29.945" v="1" actId="20577"/>
          <ac:spMkLst>
            <pc:docMk/>
            <pc:sldMk cId="2212264922" sldId="26505"/>
            <ac:spMk id="10" creationId="{CA5E7E5A-B4C4-F5B9-98E5-6C838D018316}"/>
          </ac:spMkLst>
        </pc:spChg>
      </pc:sldChg>
    </pc:docChg>
  </pc:docChgLst>
  <pc:docChgLst>
    <pc:chgData name="Daisy Hong" userId="852f2fe8-ba51-4773-8c32-260fca1b2ee4" providerId="ADAL" clId="{BA9E5D68-9781-55FC-B968-ED696BFEB24F}"/>
    <pc:docChg chg="undo custSel modSld">
      <pc:chgData name="Daisy Hong" userId="852f2fe8-ba51-4773-8c32-260fca1b2ee4" providerId="ADAL" clId="{BA9E5D68-9781-55FC-B968-ED696BFEB24F}" dt="2025-10-08T03:48:54.311" v="134" actId="14100"/>
      <pc:docMkLst>
        <pc:docMk/>
      </pc:docMkLst>
      <pc:sldChg chg="modSp mod">
        <pc:chgData name="Daisy Hong" userId="852f2fe8-ba51-4773-8c32-260fca1b2ee4" providerId="ADAL" clId="{BA9E5D68-9781-55FC-B968-ED696BFEB24F}" dt="2025-10-08T03:45:28.796" v="81" actId="14100"/>
        <pc:sldMkLst>
          <pc:docMk/>
          <pc:sldMk cId="2031742732" sldId="289"/>
        </pc:sldMkLst>
        <pc:spChg chg="mod">
          <ac:chgData name="Daisy Hong" userId="852f2fe8-ba51-4773-8c32-260fca1b2ee4" providerId="ADAL" clId="{BA9E5D68-9781-55FC-B968-ED696BFEB24F}" dt="2025-10-08T03:45:28.796" v="81" actId="14100"/>
          <ac:spMkLst>
            <pc:docMk/>
            <pc:sldMk cId="2031742732" sldId="289"/>
            <ac:spMk id="12" creationId="{02C3478F-FB08-D7AF-5F27-8D143FA97D4C}"/>
          </ac:spMkLst>
        </pc:spChg>
        <pc:graphicFrameChg chg="mod modGraphic">
          <ac:chgData name="Daisy Hong" userId="852f2fe8-ba51-4773-8c32-260fca1b2ee4" providerId="ADAL" clId="{BA9E5D68-9781-55FC-B968-ED696BFEB24F}" dt="2025-10-08T03:45:25.718" v="80" actId="1076"/>
          <ac:graphicFrameMkLst>
            <pc:docMk/>
            <pc:sldMk cId="2031742732" sldId="289"/>
            <ac:graphicFrameMk id="2" creationId="{B99C1AAA-9D18-9BE7-3AD4-B17313A691CD}"/>
          </ac:graphicFrameMkLst>
        </pc:graphicFrameChg>
      </pc:sldChg>
      <pc:sldChg chg="modSp">
        <pc:chgData name="Daisy Hong" userId="852f2fe8-ba51-4773-8c32-260fca1b2ee4" providerId="ADAL" clId="{BA9E5D68-9781-55FC-B968-ED696BFEB24F}" dt="2025-10-08T00:21:46.877" v="0"/>
        <pc:sldMkLst>
          <pc:docMk/>
          <pc:sldMk cId="1181014578" sldId="360"/>
        </pc:sldMkLst>
        <pc:spChg chg="mod">
          <ac:chgData name="Daisy Hong" userId="852f2fe8-ba51-4773-8c32-260fca1b2ee4" providerId="ADAL" clId="{BA9E5D68-9781-55FC-B968-ED696BFEB24F}" dt="2025-10-08T00:21:46.877" v="0"/>
          <ac:spMkLst>
            <pc:docMk/>
            <pc:sldMk cId="1181014578" sldId="360"/>
            <ac:spMk id="4" creationId="{B7C07B50-96D9-2E35-E2CE-3139F6377F08}"/>
          </ac:spMkLst>
        </pc:spChg>
      </pc:sldChg>
      <pc:sldChg chg="addSp delSp modSp mod">
        <pc:chgData name="Daisy Hong" userId="852f2fe8-ba51-4773-8c32-260fca1b2ee4" providerId="ADAL" clId="{BA9E5D68-9781-55FC-B968-ED696BFEB24F}" dt="2025-10-08T03:39:53.940" v="79" actId="478"/>
        <pc:sldMkLst>
          <pc:docMk/>
          <pc:sldMk cId="707406146" sldId="26375"/>
        </pc:sldMkLst>
        <pc:spChg chg="mod">
          <ac:chgData name="Daisy Hong" userId="852f2fe8-ba51-4773-8c32-260fca1b2ee4" providerId="ADAL" clId="{BA9E5D68-9781-55FC-B968-ED696BFEB24F}" dt="2025-10-08T02:29:07.250" v="45" actId="14100"/>
          <ac:spMkLst>
            <pc:docMk/>
            <pc:sldMk cId="707406146" sldId="26375"/>
            <ac:spMk id="3" creationId="{FCDA3A03-E087-B9FA-7B74-0D7D0E8A5131}"/>
          </ac:spMkLst>
        </pc:spChg>
      </pc:sldChg>
      <pc:sldChg chg="modSp mod">
        <pc:chgData name="Daisy Hong" userId="852f2fe8-ba51-4773-8c32-260fca1b2ee4" providerId="ADAL" clId="{BA9E5D68-9781-55FC-B968-ED696BFEB24F}" dt="2025-10-08T02:10:02.879" v="12" actId="20577"/>
        <pc:sldMkLst>
          <pc:docMk/>
          <pc:sldMk cId="3648967162" sldId="26383"/>
        </pc:sldMkLst>
        <pc:spChg chg="mod">
          <ac:chgData name="Daisy Hong" userId="852f2fe8-ba51-4773-8c32-260fca1b2ee4" providerId="ADAL" clId="{BA9E5D68-9781-55FC-B968-ED696BFEB24F}" dt="2025-10-08T02:10:02.879" v="12" actId="20577"/>
          <ac:spMkLst>
            <pc:docMk/>
            <pc:sldMk cId="3648967162" sldId="26383"/>
            <ac:spMk id="3" creationId="{DF637BA9-DB5E-2457-A795-0B300DBA6F82}"/>
          </ac:spMkLst>
        </pc:spChg>
      </pc:sldChg>
      <pc:sldChg chg="modSp mod">
        <pc:chgData name="Daisy Hong" userId="852f2fe8-ba51-4773-8c32-260fca1b2ee4" providerId="ADAL" clId="{BA9E5D68-9781-55FC-B968-ED696BFEB24F}" dt="2025-10-08T02:00:25.470" v="11" actId="20577"/>
        <pc:sldMkLst>
          <pc:docMk/>
          <pc:sldMk cId="2212264922" sldId="26505"/>
        </pc:sldMkLst>
        <pc:spChg chg="mod">
          <ac:chgData name="Daisy Hong" userId="852f2fe8-ba51-4773-8c32-260fca1b2ee4" providerId="ADAL" clId="{BA9E5D68-9781-55FC-B968-ED696BFEB24F}" dt="2025-10-08T02:00:25.470" v="11" actId="20577"/>
          <ac:spMkLst>
            <pc:docMk/>
            <pc:sldMk cId="2212264922" sldId="26505"/>
            <ac:spMk id="8" creationId="{9AB1D8F6-C07D-41A5-64F9-503ABE80FF0B}"/>
          </ac:spMkLst>
        </pc:spChg>
        <pc:spChg chg="mod">
          <ac:chgData name="Daisy Hong" userId="852f2fe8-ba51-4773-8c32-260fca1b2ee4" providerId="ADAL" clId="{BA9E5D68-9781-55FC-B968-ED696BFEB24F}" dt="2025-10-08T01:59:02.611" v="4"/>
          <ac:spMkLst>
            <pc:docMk/>
            <pc:sldMk cId="2212264922" sldId="26505"/>
            <ac:spMk id="10" creationId="{CA5E7E5A-B4C4-F5B9-98E5-6C838D018316}"/>
          </ac:spMkLst>
        </pc:spChg>
      </pc:sldChg>
      <pc:sldChg chg="addSp delSp modSp mod">
        <pc:chgData name="Daisy Hong" userId="852f2fe8-ba51-4773-8c32-260fca1b2ee4" providerId="ADAL" clId="{BA9E5D68-9781-55FC-B968-ED696BFEB24F}" dt="2025-10-08T02:12:01.618" v="22" actId="13244"/>
        <pc:sldMkLst>
          <pc:docMk/>
          <pc:sldMk cId="2657413589" sldId="26513"/>
        </pc:sldMkLst>
        <pc:spChg chg="mod ord">
          <ac:chgData name="Daisy Hong" userId="852f2fe8-ba51-4773-8c32-260fca1b2ee4" providerId="ADAL" clId="{BA9E5D68-9781-55FC-B968-ED696BFEB24F}" dt="2025-10-08T02:12:01.618" v="22" actId="13244"/>
          <ac:spMkLst>
            <pc:docMk/>
            <pc:sldMk cId="2657413589" sldId="26513"/>
            <ac:spMk id="2" creationId="{70155910-843F-0934-95F3-B505A1B0C47A}"/>
          </ac:spMkLst>
        </pc:spChg>
        <pc:picChg chg="add mod">
          <ac:chgData name="Daisy Hong" userId="852f2fe8-ba51-4773-8c32-260fca1b2ee4" providerId="ADAL" clId="{BA9E5D68-9781-55FC-B968-ED696BFEB24F}" dt="2025-10-08T00:22:58.807" v="3"/>
          <ac:picMkLst>
            <pc:docMk/>
            <pc:sldMk cId="2657413589" sldId="26513"/>
            <ac:picMk id="4" creationId="{F2C957FD-C34F-A415-2384-8A6534B06AE5}"/>
          </ac:picMkLst>
        </pc:picChg>
      </pc:sldChg>
      <pc:sldChg chg="modSp mod">
        <pc:chgData name="Daisy Hong" userId="852f2fe8-ba51-4773-8c32-260fca1b2ee4" providerId="ADAL" clId="{BA9E5D68-9781-55FC-B968-ED696BFEB24F}" dt="2025-10-08T02:32:42.943" v="58" actId="14100"/>
        <pc:sldMkLst>
          <pc:docMk/>
          <pc:sldMk cId="1287866305" sldId="26514"/>
        </pc:sldMkLst>
        <pc:spChg chg="mod">
          <ac:chgData name="Daisy Hong" userId="852f2fe8-ba51-4773-8c32-260fca1b2ee4" providerId="ADAL" clId="{BA9E5D68-9781-55FC-B968-ED696BFEB24F}" dt="2025-10-08T02:32:42.943" v="58" actId="14100"/>
          <ac:spMkLst>
            <pc:docMk/>
            <pc:sldMk cId="1287866305" sldId="26514"/>
            <ac:spMk id="7" creationId="{55798268-FEDA-533F-2EBE-FDF1A8C2D5BB}"/>
          </ac:spMkLst>
        </pc:spChg>
        <pc:spChg chg="mod">
          <ac:chgData name="Daisy Hong" userId="852f2fe8-ba51-4773-8c32-260fca1b2ee4" providerId="ADAL" clId="{BA9E5D68-9781-55FC-B968-ED696BFEB24F}" dt="2025-10-08T02:32:16.240" v="53" actId="14100"/>
          <ac:spMkLst>
            <pc:docMk/>
            <pc:sldMk cId="1287866305" sldId="26514"/>
            <ac:spMk id="8" creationId="{279E540D-ADCF-A813-2DA0-827C9EC34AD1}"/>
          </ac:spMkLst>
        </pc:spChg>
      </pc:sldChg>
      <pc:sldChg chg="modSp mod">
        <pc:chgData name="Daisy Hong" userId="852f2fe8-ba51-4773-8c32-260fca1b2ee4" providerId="ADAL" clId="{BA9E5D68-9781-55FC-B968-ED696BFEB24F}" dt="2025-10-08T03:46:06.727" v="89" actId="1035"/>
        <pc:sldMkLst>
          <pc:docMk/>
          <pc:sldMk cId="736080395" sldId="26515"/>
        </pc:sldMkLst>
        <pc:spChg chg="mod">
          <ac:chgData name="Daisy Hong" userId="852f2fe8-ba51-4773-8c32-260fca1b2ee4" providerId="ADAL" clId="{BA9E5D68-9781-55FC-B968-ED696BFEB24F}" dt="2025-10-08T03:46:06.727" v="89" actId="1035"/>
          <ac:spMkLst>
            <pc:docMk/>
            <pc:sldMk cId="736080395" sldId="26515"/>
            <ac:spMk id="7" creationId="{57BBB3B8-377E-DF4D-19DC-B999D78779A6}"/>
          </ac:spMkLst>
        </pc:spChg>
      </pc:sldChg>
      <pc:sldChg chg="modSp mod">
        <pc:chgData name="Daisy Hong" userId="852f2fe8-ba51-4773-8c32-260fca1b2ee4" providerId="ADAL" clId="{BA9E5D68-9781-55FC-B968-ED696BFEB24F}" dt="2025-10-08T02:26:13.579" v="24" actId="13244"/>
        <pc:sldMkLst>
          <pc:docMk/>
          <pc:sldMk cId="2819333171" sldId="26518"/>
        </pc:sldMkLst>
        <pc:spChg chg="ord">
          <ac:chgData name="Daisy Hong" userId="852f2fe8-ba51-4773-8c32-260fca1b2ee4" providerId="ADAL" clId="{BA9E5D68-9781-55FC-B968-ED696BFEB24F}" dt="2025-10-08T02:26:02.170" v="23" actId="13244"/>
          <ac:spMkLst>
            <pc:docMk/>
            <pc:sldMk cId="2819333171" sldId="26518"/>
            <ac:spMk id="2" creationId="{EDD53AC4-042C-765C-644C-B8EC5FA912A3}"/>
          </ac:spMkLst>
        </pc:spChg>
        <pc:spChg chg="mod">
          <ac:chgData name="Daisy Hong" userId="852f2fe8-ba51-4773-8c32-260fca1b2ee4" providerId="ADAL" clId="{BA9E5D68-9781-55FC-B968-ED696BFEB24F}" dt="2025-10-08T02:11:25.172" v="17" actId="14100"/>
          <ac:spMkLst>
            <pc:docMk/>
            <pc:sldMk cId="2819333171" sldId="26518"/>
            <ac:spMk id="8" creationId="{065CFDE1-D4EB-FC79-9A2F-266B6121DC0E}"/>
          </ac:spMkLst>
        </pc:spChg>
        <pc:picChg chg="ord">
          <ac:chgData name="Daisy Hong" userId="852f2fe8-ba51-4773-8c32-260fca1b2ee4" providerId="ADAL" clId="{BA9E5D68-9781-55FC-B968-ED696BFEB24F}" dt="2025-10-08T02:26:13.579" v="24" actId="13244"/>
          <ac:picMkLst>
            <pc:docMk/>
            <pc:sldMk cId="2819333171" sldId="26518"/>
            <ac:picMk id="15" creationId="{04717891-B5C7-8F6E-1778-23BFA8D68DAC}"/>
          </ac:picMkLst>
        </pc:picChg>
        <pc:cxnChg chg="mod">
          <ac:chgData name="Daisy Hong" userId="852f2fe8-ba51-4773-8c32-260fca1b2ee4" providerId="ADAL" clId="{BA9E5D68-9781-55FC-B968-ED696BFEB24F}" dt="2025-10-08T02:11:29.696" v="18" actId="1076"/>
          <ac:cxnSpMkLst>
            <pc:docMk/>
            <pc:sldMk cId="2819333171" sldId="26518"/>
            <ac:cxnSpMk id="9" creationId="{6A4510CE-283F-DDE7-6461-1338CB888862}"/>
          </ac:cxnSpMkLst>
        </pc:cxnChg>
      </pc:sldChg>
      <pc:sldChg chg="modSp mod">
        <pc:chgData name="Daisy Hong" userId="852f2fe8-ba51-4773-8c32-260fca1b2ee4" providerId="ADAL" clId="{BA9E5D68-9781-55FC-B968-ED696BFEB24F}" dt="2025-10-08T03:48:54.311" v="134" actId="14100"/>
        <pc:sldMkLst>
          <pc:docMk/>
          <pc:sldMk cId="970689768" sldId="26520"/>
        </pc:sldMkLst>
        <pc:spChg chg="mod">
          <ac:chgData name="Daisy Hong" userId="852f2fe8-ba51-4773-8c32-260fca1b2ee4" providerId="ADAL" clId="{BA9E5D68-9781-55FC-B968-ED696BFEB24F}" dt="2025-10-08T03:48:54.311" v="134" actId="14100"/>
          <ac:spMkLst>
            <pc:docMk/>
            <pc:sldMk cId="970689768" sldId="26520"/>
            <ac:spMk id="10" creationId="{5FB7BFC2-EBC4-C411-CC15-46BFC9C0D870}"/>
          </ac:spMkLst>
        </pc:spChg>
      </pc:sldChg>
      <pc:sldChg chg="modSp mod">
        <pc:chgData name="Daisy Hong" userId="852f2fe8-ba51-4773-8c32-260fca1b2ee4" providerId="ADAL" clId="{BA9E5D68-9781-55FC-B968-ED696BFEB24F}" dt="2025-10-08T03:46:12.423" v="90" actId="1038"/>
        <pc:sldMkLst>
          <pc:docMk/>
          <pc:sldMk cId="1731564917" sldId="26521"/>
        </pc:sldMkLst>
        <pc:spChg chg="mod">
          <ac:chgData name="Daisy Hong" userId="852f2fe8-ba51-4773-8c32-260fca1b2ee4" providerId="ADAL" clId="{BA9E5D68-9781-55FC-B968-ED696BFEB24F}" dt="2025-10-08T03:46:12.423" v="90" actId="1038"/>
          <ac:spMkLst>
            <pc:docMk/>
            <pc:sldMk cId="1731564917" sldId="26521"/>
            <ac:spMk id="8" creationId="{8BFC4D56-8277-6567-D942-5D71FAA0FFF4}"/>
          </ac:spMkLst>
        </pc:spChg>
      </pc:sldChg>
      <pc:sldChg chg="addSp delSp modSp mod modAnim">
        <pc:chgData name="Daisy Hong" userId="852f2fe8-ba51-4773-8c32-260fca1b2ee4" providerId="ADAL" clId="{BA9E5D68-9781-55FC-B968-ED696BFEB24F}" dt="2025-10-08T03:46:23.367" v="91" actId="14100"/>
        <pc:sldMkLst>
          <pc:docMk/>
          <pc:sldMk cId="2655212628" sldId="26525"/>
        </pc:sldMkLst>
        <pc:spChg chg="ord">
          <ac:chgData name="Daisy Hong" userId="852f2fe8-ba51-4773-8c32-260fca1b2ee4" providerId="ADAL" clId="{BA9E5D68-9781-55FC-B968-ED696BFEB24F}" dt="2025-10-08T02:26:23.250" v="25" actId="13244"/>
          <ac:spMkLst>
            <pc:docMk/>
            <pc:sldMk cId="2655212628" sldId="26525"/>
            <ac:spMk id="2" creationId="{334C809F-F4A9-B24E-4A56-152423FD6036}"/>
          </ac:spMkLst>
        </pc:spChg>
        <pc:spChg chg="ord">
          <ac:chgData name="Daisy Hong" userId="852f2fe8-ba51-4773-8c32-260fca1b2ee4" providerId="ADAL" clId="{BA9E5D68-9781-55FC-B968-ED696BFEB24F}" dt="2025-10-08T02:27:35.516" v="28" actId="13244"/>
          <ac:spMkLst>
            <pc:docMk/>
            <pc:sldMk cId="2655212628" sldId="26525"/>
            <ac:spMk id="3" creationId="{E1DA8C2E-2922-45C0-D0FB-35CA9AEBEFBD}"/>
          </ac:spMkLst>
        </pc:spChg>
        <pc:spChg chg="mod">
          <ac:chgData name="Daisy Hong" userId="852f2fe8-ba51-4773-8c32-260fca1b2ee4" providerId="ADAL" clId="{BA9E5D68-9781-55FC-B968-ED696BFEB24F}" dt="2025-10-08T02:27:50.967" v="35" actId="1037"/>
          <ac:spMkLst>
            <pc:docMk/>
            <pc:sldMk cId="2655212628" sldId="26525"/>
            <ac:spMk id="8" creationId="{29350E8D-464C-0F0A-8E28-B4EBC8CDE9A5}"/>
          </ac:spMkLst>
        </pc:spChg>
        <pc:spChg chg="add del mod ord">
          <ac:chgData name="Daisy Hong" userId="852f2fe8-ba51-4773-8c32-260fca1b2ee4" providerId="ADAL" clId="{BA9E5D68-9781-55FC-B968-ED696BFEB24F}" dt="2025-10-08T03:46:23.367" v="91" actId="14100"/>
          <ac:spMkLst>
            <pc:docMk/>
            <pc:sldMk cId="2655212628" sldId="26525"/>
            <ac:spMk id="11" creationId="{4D90324A-84D7-DDE4-6EB7-5250DBC1C84D}"/>
          </ac:spMkLst>
        </pc:spChg>
        <pc:spChg chg="mod">
          <ac:chgData name="Daisy Hong" userId="852f2fe8-ba51-4773-8c32-260fca1b2ee4" providerId="ADAL" clId="{BA9E5D68-9781-55FC-B968-ED696BFEB24F}" dt="2025-10-08T02:33:42.982" v="73" actId="14100"/>
          <ac:spMkLst>
            <pc:docMk/>
            <pc:sldMk cId="2655212628" sldId="26525"/>
            <ac:spMk id="12" creationId="{55954FA4-768B-F655-BCD1-C3D8BED6F58F}"/>
          </ac:spMkLst>
        </pc:spChg>
        <pc:graphicFrameChg chg="mod ord">
          <ac:chgData name="Daisy Hong" userId="852f2fe8-ba51-4773-8c32-260fca1b2ee4" providerId="ADAL" clId="{BA9E5D68-9781-55FC-B968-ED696BFEB24F}" dt="2025-10-08T02:27:30.605" v="27" actId="13244"/>
          <ac:graphicFrameMkLst>
            <pc:docMk/>
            <pc:sldMk cId="2655212628" sldId="26525"/>
            <ac:graphicFrameMk id="7" creationId="{320604C0-998C-592A-BF11-8370D4B2FC58}"/>
          </ac:graphicFrameMkLst>
        </pc:graphicFrameChg>
      </pc:sldChg>
      <pc:sldChg chg="modSp mod">
        <pc:chgData name="Daisy Hong" userId="852f2fe8-ba51-4773-8c32-260fca1b2ee4" providerId="ADAL" clId="{BA9E5D68-9781-55FC-B968-ED696BFEB24F}" dt="2025-10-08T03:48:27.850" v="131" actId="1076"/>
        <pc:sldMkLst>
          <pc:docMk/>
          <pc:sldMk cId="4242106690" sldId="26526"/>
        </pc:sldMkLst>
        <pc:spChg chg="ord">
          <ac:chgData name="Daisy Hong" userId="852f2fe8-ba51-4773-8c32-260fca1b2ee4" providerId="ADAL" clId="{BA9E5D68-9781-55FC-B968-ED696BFEB24F}" dt="2025-10-08T02:28:08.388" v="37" actId="13244"/>
          <ac:spMkLst>
            <pc:docMk/>
            <pc:sldMk cId="4242106690" sldId="26526"/>
            <ac:spMk id="2" creationId="{1CB6477C-CBE2-A806-63B0-C0CD60D436CA}"/>
          </ac:spMkLst>
        </pc:spChg>
        <pc:spChg chg="mod">
          <ac:chgData name="Daisy Hong" userId="852f2fe8-ba51-4773-8c32-260fca1b2ee4" providerId="ADAL" clId="{BA9E5D68-9781-55FC-B968-ED696BFEB24F}" dt="2025-10-08T03:47:31.450" v="121" actId="1076"/>
          <ac:spMkLst>
            <pc:docMk/>
            <pc:sldMk cId="4242106690" sldId="26526"/>
            <ac:spMk id="6" creationId="{E2C56497-2156-37A9-4F78-92C30573193A}"/>
          </ac:spMkLst>
        </pc:spChg>
        <pc:spChg chg="mod">
          <ac:chgData name="Daisy Hong" userId="852f2fe8-ba51-4773-8c32-260fca1b2ee4" providerId="ADAL" clId="{BA9E5D68-9781-55FC-B968-ED696BFEB24F}" dt="2025-10-08T03:47:26.916" v="120" actId="1036"/>
          <ac:spMkLst>
            <pc:docMk/>
            <pc:sldMk cId="4242106690" sldId="26526"/>
            <ac:spMk id="8" creationId="{C6E30B4C-35D9-73F8-3D95-01DA01F2275F}"/>
          </ac:spMkLst>
        </pc:spChg>
        <pc:spChg chg="mod">
          <ac:chgData name="Daisy Hong" userId="852f2fe8-ba51-4773-8c32-260fca1b2ee4" providerId="ADAL" clId="{BA9E5D68-9781-55FC-B968-ED696BFEB24F}" dt="2025-10-08T03:48:27.850" v="131" actId="1076"/>
          <ac:spMkLst>
            <pc:docMk/>
            <pc:sldMk cId="4242106690" sldId="26526"/>
            <ac:spMk id="9" creationId="{A075E074-A73B-8DDA-7A3D-2E36127148CF}"/>
          </ac:spMkLst>
        </pc:spChg>
        <pc:spChg chg="mod">
          <ac:chgData name="Daisy Hong" userId="852f2fe8-ba51-4773-8c32-260fca1b2ee4" providerId="ADAL" clId="{BA9E5D68-9781-55FC-B968-ED696BFEB24F}" dt="2025-10-08T03:48:27.850" v="131" actId="1076"/>
          <ac:spMkLst>
            <pc:docMk/>
            <pc:sldMk cId="4242106690" sldId="26526"/>
            <ac:spMk id="10" creationId="{0F8FAE4C-AA4E-7919-04C9-DAE4A0FBDD05}"/>
          </ac:spMkLst>
        </pc:spChg>
        <pc:graphicFrameChg chg="mod ord modGraphic">
          <ac:chgData name="Daisy Hong" userId="852f2fe8-ba51-4773-8c32-260fca1b2ee4" providerId="ADAL" clId="{BA9E5D68-9781-55FC-B968-ED696BFEB24F}" dt="2025-10-08T03:47:26.916" v="120" actId="1036"/>
          <ac:graphicFrameMkLst>
            <pc:docMk/>
            <pc:sldMk cId="4242106690" sldId="26526"/>
            <ac:graphicFrameMk id="7" creationId="{11FA0ED5-43C7-D099-CFEA-E7F315E9BD7E}"/>
          </ac:graphicFrameMkLst>
        </pc:graphicFrame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6T22:22:56.934" v="1"/>
      <pc:docMkLst>
        <pc:docMk/>
      </pc:docMkLst>
      <pc:sldChg chg="addSp delSp modSp mod">
        <pc:chgData name="Daisy Hong" userId="852f2fe8-ba51-4773-8c32-260fca1b2ee4" providerId="ADAL" clId="{BB608F32-918A-4A14-94F6-A0382153581E}" dt="2025-10-16T22:22:56.934" v="1"/>
        <pc:sldMkLst>
          <pc:docMk/>
          <pc:sldMk cId="2212264922" sldId="26505"/>
        </pc:sldMkLst>
        <pc:spChg chg="del">
          <ac:chgData name="Daisy Hong" userId="852f2fe8-ba51-4773-8c32-260fca1b2ee4" providerId="ADAL" clId="{BB608F32-918A-4A14-94F6-A0382153581E}" dt="2025-10-16T22:22:56.153"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6T22:22:56.934" v="1"/>
          <ac:picMkLst>
            <pc:docMk/>
            <pc:sldMk cId="2212264922" sldId="26505"/>
            <ac:picMk id="4" creationId="{383AB230-D1D0-5F7C-85CD-980AA806D6E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41070-A81F-8D63-F2BC-C5C3D3D0E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0C2ED-0A80-FBDA-2261-23228D237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4ECD2-BA91-7A34-BFC8-CAEE8CC0852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B97FB12-B539-1EAC-9DEF-7674187EC1D8}"/>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05182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BD36E-648A-7A70-9A22-E58ECBEB3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8C60E-75EF-C1B4-481A-D5D9CA19D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5CBE9-B2C0-01BF-EF45-9D1FE581385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1AC4B9D-314C-6A85-5F41-2AA52FE6659F}"/>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534155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509D-00C6-3BAE-4D2E-D7E0C3284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173CC-4826-C395-0800-9F3A3E1F7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DD8D6-CDA3-F024-FCF6-40DD1CE8C78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EFA153-47F7-0DE6-C77A-3CE332012C53}"/>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07902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7B21E-4293-C746-B575-B82494249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AB1A5-2EA9-1014-D847-FEEE273B1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4D661-8781-A837-EFB1-C03E406357C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BD542F-F276-FBAC-08E9-D6582AB6C361}"/>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59935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0B017-1646-793B-7AB2-3D8AA5BFC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68642-E548-3408-5692-9D22BFA4D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6A7C4-EB20-03A2-0267-5BDA3BD2F52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21F3D02-9A2D-B2DA-15D1-DE9EA0F87321}"/>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63853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CD838-46AD-F2C5-58FE-12546170B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892FE-ECB8-5A06-1B44-3F2D584D1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F1D7B-E1AF-726B-5361-0CCC30F20FE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D05457E-650B-CB54-710F-E3F6FC3D9CBE}"/>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84704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9CCD2-2199-15CC-B16B-9D2F86FC1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C34B3-B166-F1EF-E6AE-125FB963E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8D5C1-EC57-A392-E6C2-DAD4B67E25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DB8484-A392-DE30-C61E-360D34A715C6}"/>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3528712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6383-EB9C-E7A2-64B4-7725C479F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67D39-109B-E20F-2C3F-5F298A6A2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820FA-7C12-3E54-B76E-056BE15284BD}"/>
              </a:ext>
            </a:extLst>
          </p:cNvPr>
          <p:cNvSpPr>
            <a:spLocks noGrp="1"/>
          </p:cNvSpPr>
          <p:nvPr>
            <p:ph type="body" idx="1"/>
          </p:nvPr>
        </p:nvSpPr>
        <p:spPr/>
        <p:txBody>
          <a:bodyPr/>
          <a:lstStyle/>
          <a:p>
            <a:r>
              <a:rPr lang="en-AU" dirty="0"/>
              <a:t>152, 155, 162, 162, 164, 168, 170, 172, 174, 176, 180, 184, </a:t>
            </a:r>
            <a:r>
              <a:rPr lang="en-AU" b="1" dirty="0"/>
              <a:t>202</a:t>
            </a:r>
            <a:endParaRPr lang="en-AU" dirty="0"/>
          </a:p>
        </p:txBody>
      </p:sp>
      <p:sp>
        <p:nvSpPr>
          <p:cNvPr id="4" name="Slide Number Placeholder 3">
            <a:extLst>
              <a:ext uri="{FF2B5EF4-FFF2-40B4-BE49-F238E27FC236}">
                <a16:creationId xmlns:a16="http://schemas.microsoft.com/office/drawing/2014/main" id="{61EFF9F0-402D-37D6-8CDA-F30268022B7B}"/>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91839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7576E-F10E-3BAE-21CF-5E442D2A7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448DF-F04A-5317-0FDD-0496A9DCD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22320-AC48-CA7B-0CC6-1CD52C7E749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7E98FF1-7C16-5DAF-B9EA-733B69324EE0}"/>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76895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57159-4555-5D27-61D6-0AA4D7EF8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8EC25-1624-5D46-D5B4-F757060D4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4B8F9-58D7-ADEF-5FD8-FEA1543D29F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1EFD617-D8B1-F86E-1958-BEF0A5F634E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93717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BE18-0E9B-BB4F-CEF1-AFC3B3B64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9D4F9-ED87-DED6-A3F9-459734258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312BE-6E7E-4D70-ADBC-467EC46E609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76611CA-42C7-4F78-73FC-D6C0D9943C2A}"/>
              </a:ext>
            </a:extLst>
          </p:cNvPr>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413811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F47C-185C-0393-E456-F26B076B7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961BA-98A3-030D-2561-BEDB32C16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40068-657F-0E9A-76EA-8B6B9D61DF0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A295AB-3269-1B2A-351B-996C98E55A0A}"/>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53608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18164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C344-27F0-C2F8-49C7-EC1738C41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90E68-FC59-75E1-D115-0A09E30C6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978E2-9F43-C276-D175-8C9795A625F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29E7109-067F-2B12-AA4C-5D157F1F0EF2}"/>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21115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BB3C-3CF0-62F6-43C9-DC6250ADE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8BF39-EB3E-D3CD-7303-BF5EE1F03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3DFD8-4921-DE40-8129-1AB6C144581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9EBCD73-EFBC-A097-18D0-B0B95A04B208}"/>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32411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7A4B4-CACF-5D47-F5BC-352C7B768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2D1EC-9A53-B246-0CE5-301075E37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5A1A3-B4B2-96C2-E02D-65D7082141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9064526-F839-D7F0-CF79-A58240D3ECB0}"/>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445920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Outliers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a:t>
            </a:r>
            <a:r>
              <a:rPr lang="en-AU"/>
              <a:t>– getting </a:t>
            </a:r>
            <a:r>
              <a:rPr lang="en-AU" dirty="0"/>
              <a:t>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383AB230-D1D0-5F7C-85CD-980AA806D6E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238A-0E77-B9CB-385D-26962F6E0EB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7E2FD-2D00-8077-6689-39AA440534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5" name="Title 4">
            <a:extLst>
              <a:ext uri="{FF2B5EF4-FFF2-40B4-BE49-F238E27FC236}">
                <a16:creationId xmlns:a16="http://schemas.microsoft.com/office/drawing/2014/main" id="{64B6AEF3-8AA7-78B8-00A0-D4FBAAD6E943}"/>
              </a:ext>
            </a:extLst>
          </p:cNvPr>
          <p:cNvSpPr>
            <a:spLocks noGrp="1"/>
          </p:cNvSpPr>
          <p:nvPr>
            <p:ph type="title"/>
          </p:nvPr>
        </p:nvSpPr>
        <p:spPr/>
        <p:txBody>
          <a:bodyPr/>
          <a:lstStyle/>
          <a:p>
            <a:r>
              <a:rPr lang="en-US" dirty="0">
                <a:latin typeface="+mj-lt"/>
              </a:rPr>
              <a:t>Outliers (3)</a:t>
            </a:r>
            <a:endParaRPr lang="en-AU" dirty="0">
              <a:latin typeface="+mj-lt"/>
            </a:endParaRPr>
          </a:p>
        </p:txBody>
      </p:sp>
      <p:sp>
        <p:nvSpPr>
          <p:cNvPr id="7" name="Text Placeholder 6">
            <a:extLst>
              <a:ext uri="{FF2B5EF4-FFF2-40B4-BE49-F238E27FC236}">
                <a16:creationId xmlns:a16="http://schemas.microsoft.com/office/drawing/2014/main" id="{AC2E2BD9-744C-3E04-BE83-CB164A772156}"/>
              </a:ext>
            </a:extLst>
          </p:cNvPr>
          <p:cNvSpPr>
            <a:spLocks noGrp="1"/>
          </p:cNvSpPr>
          <p:nvPr>
            <p:ph type="body" sz="quarter" idx="18"/>
          </p:nvPr>
        </p:nvSpPr>
        <p:spPr/>
        <p:txBody>
          <a:bodyPr/>
          <a:lstStyle/>
          <a:p>
            <a:r>
              <a:rPr lang="en-AU" dirty="0"/>
              <a:t>Calculating the boundaries for outliers</a:t>
            </a:r>
          </a:p>
        </p:txBody>
      </p:sp>
      <mc:AlternateContent xmlns:mc="http://schemas.openxmlformats.org/markup-compatibility/2006" xmlns:a14="http://schemas.microsoft.com/office/drawing/2010/main">
        <mc:Choice Requires="a14">
          <p:sp>
            <p:nvSpPr>
              <p:cNvPr id="3" name="Text Placeholder 12">
                <a:extLst>
                  <a:ext uri="{FF2B5EF4-FFF2-40B4-BE49-F238E27FC236}">
                    <a16:creationId xmlns:a16="http://schemas.microsoft.com/office/drawing/2014/main" id="{FC950A0F-79CC-C47B-07EA-322E08FC3345}"/>
                  </a:ext>
                </a:extLst>
              </p:cNvPr>
              <p:cNvSpPr>
                <a:spLocks noGrp="1"/>
              </p:cNvSpPr>
              <p:nvPr>
                <p:ph type="body" sz="quarter" idx="17"/>
              </p:nvPr>
            </p:nvSpPr>
            <p:spPr>
              <a:xfrm>
                <a:off x="2934118" y="1567086"/>
                <a:ext cx="8909881" cy="4807835"/>
              </a:xfrm>
            </p:spPr>
            <p:txBody>
              <a:bodyPr/>
              <a:lstStyle/>
              <a:p>
                <a:endParaRPr lang="en-AU" dirty="0">
                  <a:latin typeface="+mj-lt"/>
                </a:endParaRPr>
              </a:p>
              <a:p>
                <a:r>
                  <a:rPr lang="en-AU" sz="2400" dirty="0">
                    <a:latin typeface="+mj-lt"/>
                  </a:rPr>
                  <a:t>An outlier is a score</a:t>
                </a:r>
              </a:p>
              <a:p>
                <a:r>
                  <a:rPr lang="en-AU" sz="2400" dirty="0">
                    <a:latin typeface="+mj-lt"/>
                  </a:rPr>
                  <a:t>	less than </a:t>
                </a:r>
                <a14:m>
                  <m:oMath xmlns:m="http://schemas.openxmlformats.org/officeDocument/2006/math">
                    <m:sSub>
                      <m:sSubPr>
                        <m:ctrlPr>
                          <a:rPr lang="en-AU" sz="2400" i="1" smtClean="0">
                            <a:latin typeface="Cambria Math" panose="02040503050406030204" pitchFamily="18" charset="0"/>
                          </a:rPr>
                        </m:ctrlPr>
                      </m:sSubPr>
                      <m:e>
                        <m:r>
                          <a:rPr lang="en-AU" sz="2400" b="0" i="1" smtClean="0">
                            <a:latin typeface="Cambria Math" panose="02040503050406030204" pitchFamily="18" charset="0"/>
                          </a:rPr>
                          <m:t>𝑄</m:t>
                        </m:r>
                      </m:e>
                      <m:sub>
                        <m:r>
                          <a:rPr lang="en-AU" sz="2400" b="0" i="1" smtClean="0">
                            <a:latin typeface="Cambria Math" panose="02040503050406030204" pitchFamily="18" charset="0"/>
                          </a:rPr>
                          <m:t>1</m:t>
                        </m:r>
                      </m:sub>
                    </m:sSub>
                    <m:r>
                      <a:rPr lang="en-AU" sz="2400" b="0" i="1" smtClean="0">
                        <a:latin typeface="Cambria Math" panose="02040503050406030204" pitchFamily="18" charset="0"/>
                      </a:rPr>
                      <m:t>−1.5</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𝐼𝑄𝑅</m:t>
                    </m:r>
                  </m:oMath>
                </a14:m>
                <a:endParaRPr lang="en-AU" sz="2400" b="0" dirty="0">
                  <a:latin typeface="+mj-lt"/>
                  <a:ea typeface="Cambria Math" panose="02040503050406030204" pitchFamily="18" charset="0"/>
                </a:endParaRPr>
              </a:p>
              <a:p>
                <a:r>
                  <a:rPr lang="en-AU" sz="2400" dirty="0">
                    <a:latin typeface="+mj-lt"/>
                  </a:rPr>
                  <a:t>	or</a:t>
                </a:r>
              </a:p>
              <a:p>
                <a:r>
                  <a:rPr lang="en-AU" sz="2400" dirty="0">
                    <a:latin typeface="+mj-lt"/>
                  </a:rPr>
                  <a:t>	more than </a:t>
                </a:r>
                <a14:m>
                  <m:oMath xmlns:m="http://schemas.openxmlformats.org/officeDocument/2006/math">
                    <m:sSub>
                      <m:sSubPr>
                        <m:ctrlPr>
                          <a:rPr lang="en-AU" sz="2400" i="1" smtClean="0">
                            <a:latin typeface="Cambria Math" panose="02040503050406030204" pitchFamily="18" charset="0"/>
                          </a:rPr>
                        </m:ctrlPr>
                      </m:sSubPr>
                      <m:e>
                        <m:r>
                          <a:rPr lang="en-AU" sz="2400" b="0" i="1" smtClean="0">
                            <a:latin typeface="Cambria Math" panose="02040503050406030204" pitchFamily="18" charset="0"/>
                          </a:rPr>
                          <m:t>𝑄</m:t>
                        </m:r>
                      </m:e>
                      <m:sub>
                        <m:r>
                          <a:rPr lang="en-AU" sz="2400" b="0" i="1" smtClean="0">
                            <a:latin typeface="Cambria Math" panose="02040503050406030204" pitchFamily="18" charset="0"/>
                          </a:rPr>
                          <m:t>3</m:t>
                        </m:r>
                      </m:sub>
                    </m:sSub>
                    <m:r>
                      <a:rPr lang="en-AU" sz="2400" b="0" i="1" smtClean="0">
                        <a:latin typeface="Cambria Math" panose="02040503050406030204" pitchFamily="18" charset="0"/>
                      </a:rPr>
                      <m:t>+1.5</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𝐼𝑄𝑅</m:t>
                    </m:r>
                  </m:oMath>
                </a14:m>
                <a:endParaRPr lang="en-AU" sz="2400" dirty="0">
                  <a:latin typeface="+mj-lt"/>
                </a:endParaRPr>
              </a:p>
            </p:txBody>
          </p:sp>
        </mc:Choice>
        <mc:Fallback xmlns="">
          <p:sp>
            <p:nvSpPr>
              <p:cNvPr id="3" name="Text Placeholder 12">
                <a:extLst>
                  <a:ext uri="{FF2B5EF4-FFF2-40B4-BE49-F238E27FC236}">
                    <a16:creationId xmlns:a16="http://schemas.microsoft.com/office/drawing/2014/main" id="{FC950A0F-79CC-C47B-07EA-322E08FC3345}"/>
                  </a:ext>
                </a:extLst>
              </p:cNvPr>
              <p:cNvSpPr>
                <a:spLocks noGrp="1" noRot="1" noChangeAspect="1" noMove="1" noResize="1" noEditPoints="1" noAdjustHandles="1" noChangeArrowheads="1" noChangeShapeType="1" noTextEdit="1"/>
              </p:cNvSpPr>
              <p:nvPr>
                <p:ph type="body" sz="quarter" idx="17"/>
              </p:nvPr>
            </p:nvSpPr>
            <p:spPr>
              <a:xfrm>
                <a:off x="2934118" y="1567086"/>
                <a:ext cx="8909881" cy="4807835"/>
              </a:xfrm>
              <a:blipFill>
                <a:blip r:embed="rId3"/>
                <a:stretch>
                  <a:fillRect l="-2052"/>
                </a:stretch>
              </a:blipFill>
            </p:spPr>
            <p:txBody>
              <a:bodyPr/>
              <a:lstStyle/>
              <a:p>
                <a:r>
                  <a:rPr lang="en-US">
                    <a:noFill/>
                  </a:rPr>
                  <a:t> </a:t>
                </a:r>
              </a:p>
            </p:txBody>
          </p:sp>
        </mc:Fallback>
      </mc:AlternateContent>
    </p:spTree>
    <p:extLst>
      <p:ext uri="{BB962C8B-B14F-4D97-AF65-F5344CB8AC3E}">
        <p14:creationId xmlns:p14="http://schemas.microsoft.com/office/powerpoint/2010/main" val="368255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8E3BB-E6C9-27B6-E50D-B0C9801A94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354595-CE85-44CF-E1B8-9AF7B62B2CB2}"/>
              </a:ext>
            </a:extLst>
          </p:cNvPr>
          <p:cNvSpPr>
            <a:spLocks noGrp="1"/>
          </p:cNvSpPr>
          <p:nvPr>
            <p:ph type="title"/>
          </p:nvPr>
        </p:nvSpPr>
        <p:spPr/>
        <p:txBody>
          <a:bodyPr/>
          <a:lstStyle/>
          <a:p>
            <a:r>
              <a:rPr lang="en-US" dirty="0">
                <a:latin typeface="+mj-lt"/>
              </a:rPr>
              <a:t>Outliers (4)</a:t>
            </a:r>
            <a:endParaRPr lang="en-AU" dirty="0">
              <a:latin typeface="+mj-lt"/>
            </a:endParaRPr>
          </a:p>
        </p:txBody>
      </p:sp>
      <p:sp>
        <p:nvSpPr>
          <p:cNvPr id="7" name="Text Placeholder 6">
            <a:extLst>
              <a:ext uri="{FF2B5EF4-FFF2-40B4-BE49-F238E27FC236}">
                <a16:creationId xmlns:a16="http://schemas.microsoft.com/office/drawing/2014/main" id="{9BBA4759-4181-75CE-6A01-7ADCB893AE52}"/>
              </a:ext>
            </a:extLst>
          </p:cNvPr>
          <p:cNvSpPr>
            <a:spLocks noGrp="1"/>
          </p:cNvSpPr>
          <p:nvPr>
            <p:ph type="body" sz="quarter" idx="18"/>
          </p:nvPr>
        </p:nvSpPr>
        <p:spPr/>
        <p:txBody>
          <a:bodyPr/>
          <a:lstStyle/>
          <a:p>
            <a:r>
              <a:rPr lang="en-AU" dirty="0"/>
              <a:t>Is 15 an outlier in the dataset?</a:t>
            </a:r>
          </a:p>
        </p:txBody>
      </p:sp>
      <p:pic>
        <p:nvPicPr>
          <p:cNvPr id="15" name="Picture 14" descr="A dot plot showing the following data values: 1, 1, 2, 3, 3, 3, 3, 4, 6, 6 and 15.">
            <a:extLst>
              <a:ext uri="{FF2B5EF4-FFF2-40B4-BE49-F238E27FC236}">
                <a16:creationId xmlns:a16="http://schemas.microsoft.com/office/drawing/2014/main" id="{04717891-B5C7-8F6E-1778-23BFA8D68DAC}"/>
              </a:ext>
            </a:extLst>
          </p:cNvPr>
          <p:cNvPicPr>
            <a:picLocks noChangeAspect="1"/>
          </p:cNvPicPr>
          <p:nvPr/>
        </p:nvPicPr>
        <p:blipFill>
          <a:blip r:embed="rId3"/>
          <a:stretch>
            <a:fillRect/>
          </a:stretch>
        </p:blipFill>
        <p:spPr>
          <a:xfrm>
            <a:off x="488579" y="1511242"/>
            <a:ext cx="4654789" cy="2482978"/>
          </a:xfrm>
          <a:prstGeom prst="rect">
            <a:avLst/>
          </a:prstGeom>
        </p:spPr>
      </p:pic>
      <mc:AlternateContent xmlns:mc="http://schemas.openxmlformats.org/markup-compatibility/2006" xmlns:a14="http://schemas.microsoft.com/office/drawing/2010/main">
        <mc:Choice Requires="a14">
          <p:sp>
            <p:nvSpPr>
              <p:cNvPr id="3" name="Text Placeholder 12">
                <a:extLst>
                  <a:ext uri="{FF2B5EF4-FFF2-40B4-BE49-F238E27FC236}">
                    <a16:creationId xmlns:a16="http://schemas.microsoft.com/office/drawing/2014/main" id="{0D870282-4D3D-CA30-1467-48E22C665594}"/>
                  </a:ext>
                </a:extLst>
              </p:cNvPr>
              <p:cNvSpPr>
                <a:spLocks noGrp="1"/>
              </p:cNvSpPr>
              <p:nvPr>
                <p:ph type="body" sz="quarter" idx="17"/>
              </p:nvPr>
            </p:nvSpPr>
            <p:spPr>
              <a:xfrm>
                <a:off x="542362" y="4212928"/>
                <a:ext cx="4547224" cy="2393071"/>
              </a:xfrm>
              <a:ln>
                <a:solidFill>
                  <a:schemeClr val="accent1">
                    <a:shade val="15000"/>
                  </a:schemeClr>
                </a:solidFill>
              </a:ln>
            </p:spPr>
            <p:txBody>
              <a:bodyPr lIns="180000"/>
              <a:lstStyle/>
              <a:p>
                <a:r>
                  <a:rPr lang="en-AU" dirty="0">
                    <a:latin typeface="+mj-lt"/>
                  </a:rPr>
                  <a:t>An outlier is a score</a:t>
                </a:r>
              </a:p>
              <a:p>
                <a:r>
                  <a:rPr lang="en-AU" dirty="0">
                    <a:latin typeface="+mj-lt"/>
                  </a:rPr>
                  <a:t>	less than </a:t>
                </a:r>
                <a14:m>
                  <m:oMath xmlns:m="http://schemas.openxmlformats.org/officeDocument/2006/math">
                    <m:sSub>
                      <m:sSubPr>
                        <m:ctrlPr>
                          <a:rPr lang="en-AU"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1</m:t>
                        </m:r>
                      </m:sub>
                    </m:sSub>
                    <m:r>
                      <a:rPr lang="en-AU" b="0" i="1" smtClean="0">
                        <a:latin typeface="Cambria Math" panose="02040503050406030204" pitchFamily="18" charset="0"/>
                      </a:rPr>
                      <m:t>−1.5</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𝐼𝑄𝑅</m:t>
                    </m:r>
                  </m:oMath>
                </a14:m>
                <a:endParaRPr lang="en-AU" b="0" dirty="0">
                  <a:latin typeface="+mj-lt"/>
                  <a:ea typeface="Cambria Math" panose="02040503050406030204" pitchFamily="18" charset="0"/>
                </a:endParaRPr>
              </a:p>
              <a:p>
                <a:r>
                  <a:rPr lang="en-AU" dirty="0">
                    <a:latin typeface="+mj-lt"/>
                  </a:rPr>
                  <a:t>	or</a:t>
                </a:r>
              </a:p>
              <a:p>
                <a:r>
                  <a:rPr lang="en-AU" dirty="0">
                    <a:latin typeface="+mj-lt"/>
                  </a:rPr>
                  <a:t>	more than </a:t>
                </a:r>
                <a14:m>
                  <m:oMath xmlns:m="http://schemas.openxmlformats.org/officeDocument/2006/math">
                    <m:sSub>
                      <m:sSubPr>
                        <m:ctrlPr>
                          <a:rPr lang="en-AU"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3</m:t>
                        </m:r>
                      </m:sub>
                    </m:sSub>
                    <m:r>
                      <a:rPr lang="en-AU" b="0" i="1" smtClean="0">
                        <a:latin typeface="Cambria Math" panose="02040503050406030204" pitchFamily="18" charset="0"/>
                      </a:rPr>
                      <m:t>+1.5</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𝐼𝑄𝑅</m:t>
                    </m:r>
                  </m:oMath>
                </a14:m>
                <a:endParaRPr lang="en-AU" dirty="0">
                  <a:latin typeface="+mj-lt"/>
                </a:endParaRPr>
              </a:p>
            </p:txBody>
          </p:sp>
        </mc:Choice>
        <mc:Fallback xmlns="">
          <p:sp>
            <p:nvSpPr>
              <p:cNvPr id="3" name="Text Placeholder 12">
                <a:extLst>
                  <a:ext uri="{FF2B5EF4-FFF2-40B4-BE49-F238E27FC236}">
                    <a16:creationId xmlns:a16="http://schemas.microsoft.com/office/drawing/2014/main" id="{0D870282-4D3D-CA30-1467-48E22C665594}"/>
                  </a:ext>
                </a:extLst>
              </p:cNvPr>
              <p:cNvSpPr>
                <a:spLocks noGrp="1" noRot="1" noChangeAspect="1" noMove="1" noResize="1" noEditPoints="1" noAdjustHandles="1" noChangeArrowheads="1" noChangeShapeType="1" noTextEdit="1"/>
              </p:cNvSpPr>
              <p:nvPr>
                <p:ph type="body" sz="quarter" idx="17"/>
              </p:nvPr>
            </p:nvSpPr>
            <p:spPr>
              <a:xfrm>
                <a:off x="542362" y="4212928"/>
                <a:ext cx="4547224" cy="2393071"/>
              </a:xfrm>
              <a:blipFill>
                <a:blip r:embed="rId4"/>
                <a:stretch>
                  <a:fillRect/>
                </a:stretch>
              </a:blipFill>
              <a:ln>
                <a:solidFill>
                  <a:schemeClr val="accent1">
                    <a:shade val="15000"/>
                  </a:schemeClr>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5CFDE1-D4EB-FC79-9A2F-266B6121DC0E}"/>
                  </a:ext>
                </a:extLst>
              </p:cNvPr>
              <p:cNvSpPr txBox="1"/>
              <p:nvPr/>
            </p:nvSpPr>
            <p:spPr>
              <a:xfrm>
                <a:off x="5832391" y="1580967"/>
                <a:ext cx="5817247" cy="489364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AU" b="0" i="0" smtClean="0">
                          <a:latin typeface="Cambria Math" panose="02040503050406030204" pitchFamily="18" charset="0"/>
                        </a:rPr>
                        <m:t>IQR</m:t>
                      </m:r>
                      <m:r>
                        <m:rPr>
                          <m:aln/>
                        </m:rPr>
                        <a:rPr lang="en-AU" b="0" i="1" smtClean="0">
                          <a:latin typeface="Cambria Math" panose="02040503050406030204" pitchFamily="18" charset="0"/>
                        </a:rPr>
                        <m:t>=</m:t>
                      </m:r>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3</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1</m:t>
                          </m:r>
                        </m:sub>
                      </m:sSub>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6−2</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m:t>
                      </m:r>
                    </m:oMath>
                  </m:oMathPara>
                </a14:m>
                <a:endParaRPr lang="en-AU" i="1" dirty="0">
                  <a:latin typeface="Cambria Math" panose="02040503050406030204" pitchFamily="18" charset="0"/>
                </a:endParaRPr>
              </a:p>
              <a:p>
                <a:endParaRPr lang="en-AU" b="0" i="1" dirty="0">
                  <a:latin typeface="Cambria Math" panose="02040503050406030204" pitchFamily="18" charset="0"/>
                </a:endParaRPr>
              </a:p>
              <a:p>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Upper</m:t>
                      </m:r>
                      <m:r>
                        <a:rPr lang="en-AU" b="0" i="0" smtClean="0">
                          <a:latin typeface="Cambria Math" panose="02040503050406030204" pitchFamily="18" charset="0"/>
                        </a:rPr>
                        <m:t> </m:t>
                      </m:r>
                      <m:r>
                        <m:rPr>
                          <m:sty m:val="p"/>
                        </m:rPr>
                        <a:rPr lang="en-AU" b="0" i="0" smtClean="0">
                          <a:latin typeface="Cambria Math" panose="02040503050406030204" pitchFamily="18" charset="0"/>
                        </a:rPr>
                        <m:t>outlier</m:t>
                      </m:r>
                      <m:r>
                        <a:rPr lang="en-AU" b="0" i="0" smtClean="0">
                          <a:latin typeface="Cambria Math" panose="02040503050406030204" pitchFamily="18" charset="0"/>
                        </a:rPr>
                        <m:t> </m:t>
                      </m:r>
                      <m:r>
                        <m:rPr>
                          <m:sty m:val="p"/>
                        </m:rPr>
                        <a:rPr lang="en-AU" b="0" i="0" smtClean="0">
                          <a:latin typeface="Cambria Math" panose="02040503050406030204" pitchFamily="18" charset="0"/>
                        </a:rPr>
                        <m:t>boundary</m:t>
                      </m:r>
                      <m:r>
                        <m:rPr>
                          <m:aln/>
                        </m:rP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3</m:t>
                          </m:r>
                        </m:sub>
                      </m:sSub>
                      <m:r>
                        <a:rPr lang="en-AU" b="0" i="1" smtClean="0">
                          <a:latin typeface="Cambria Math" panose="02040503050406030204" pitchFamily="18" charset="0"/>
                        </a:rPr>
                        <m:t>+1.5</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6+1.5×4</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12</m:t>
                      </m:r>
                    </m:oMath>
                  </m:oMathPara>
                </a14:m>
                <a:endParaRPr lang="en-AU" b="0" i="1" dirty="0">
                  <a:latin typeface="Cambria Math" panose="02040503050406030204" pitchFamily="18" charset="0"/>
                  <a:ea typeface="Cambria Math" panose="02040503050406030204" pitchFamily="18" charset="0"/>
                </a:endParaRPr>
              </a:p>
              <a:p>
                <a:br>
                  <a:rPr lang="en-AU" b="0" i="1" dirty="0">
                    <a:latin typeface="Cambria Math" panose="02040503050406030204" pitchFamily="18" charset="0"/>
                    <a:ea typeface="Cambria Math" panose="02040503050406030204" pitchFamily="18" charset="0"/>
                  </a:rPr>
                </a:br>
                <a:endParaRPr lang="en-AU" b="0" i="1" dirty="0">
                  <a:latin typeface="Cambria Math" panose="02040503050406030204" pitchFamily="18" charset="0"/>
                  <a:ea typeface="Cambria Math" panose="02040503050406030204" pitchFamily="18" charset="0"/>
                </a:endParaRPr>
              </a:p>
              <a:p>
                <a:pPr/>
                <a:r>
                  <a:rPr lang="en-AU" b="0" dirty="0">
                    <a:ea typeface="Cambria Math" panose="02040503050406030204" pitchFamily="18" charset="0"/>
                  </a:rPr>
                  <a:t>Is 15 an outlier in the dat</a:t>
                </a:r>
                <a:r>
                  <a:rPr lang="en-AU" dirty="0">
                    <a:ea typeface="Cambria Math" panose="02040503050406030204" pitchFamily="18" charset="0"/>
                  </a:rPr>
                  <a:t>a set?</a:t>
                </a:r>
                <a:br>
                  <a:rPr lang="en-AU" b="0"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ea typeface="Cambria Math" panose="02040503050406030204" pitchFamily="18" charset="0"/>
                        </a:rPr>
                        <m:t>15 </m:t>
                      </m:r>
                      <m:r>
                        <a:rPr lang="en-AU" b="0" i="1" smtClean="0">
                          <a:latin typeface="Cambria Math" panose="02040503050406030204" pitchFamily="18" charset="0"/>
                          <a:ea typeface="Cambria Math" panose="02040503050406030204" pitchFamily="18" charset="0"/>
                        </a:rPr>
                        <m:t>&gt;</m:t>
                      </m:r>
                      <m:r>
                        <a:rPr lang="en-AU" b="0" i="1" dirty="0" smtClean="0">
                          <a:latin typeface="Cambria Math" panose="02040503050406030204" pitchFamily="18" charset="0"/>
                          <a:ea typeface="Cambria Math" panose="02040503050406030204" pitchFamily="18" charset="0"/>
                        </a:rPr>
                        <m:t>12</m:t>
                      </m:r>
                      <m:r>
                        <a:rPr lang="en-AU" i="1" dirty="0">
                          <a:latin typeface="Cambria Math" panose="02040503050406030204" pitchFamily="18" charset="0"/>
                          <a:ea typeface="Cambria Math" panose="02040503050406030204" pitchFamily="18" charset="0"/>
                        </a:rPr>
                        <m:t> </m:t>
                      </m:r>
                    </m:oMath>
                  </m:oMathPara>
                </a14:m>
                <a:br>
                  <a:rPr lang="en-AU" b="0" i="1" dirty="0">
                    <a:latin typeface="Cambria Math" panose="02040503050406030204" pitchFamily="18" charset="0"/>
                    <a:ea typeface="Cambria Math" panose="02040503050406030204" pitchFamily="18" charset="0"/>
                  </a:rPr>
                </a:br>
                <a14:m>
                  <m:oMath xmlns:m="http://schemas.openxmlformats.org/officeDocument/2006/math">
                    <m:r>
                      <a:rPr lang="en-AU" b="0" i="1" smtClean="0">
                        <a:latin typeface="Cambria Math" panose="02040503050406030204" pitchFamily="18" charset="0"/>
                        <a:ea typeface="Cambria Math" panose="02040503050406030204" pitchFamily="18" charset="0"/>
                      </a:rPr>
                      <m:t>∴15 </m:t>
                    </m:r>
                  </m:oMath>
                </a14:m>
                <a:r>
                  <a:rPr lang="en-AU" b="0" i="0" dirty="0">
                    <a:latin typeface="+mj-lt"/>
                    <a:ea typeface="Cambria Math" panose="02040503050406030204" pitchFamily="18" charset="0"/>
                  </a:rPr>
                  <a:t>is an outlier.</a:t>
                </a:r>
                <a:endParaRPr lang="en-AU" dirty="0"/>
              </a:p>
            </p:txBody>
          </p:sp>
        </mc:Choice>
        <mc:Fallback xmlns="">
          <p:sp>
            <p:nvSpPr>
              <p:cNvPr id="8" name="TextBox 7">
                <a:extLst>
                  <a:ext uri="{FF2B5EF4-FFF2-40B4-BE49-F238E27FC236}">
                    <a16:creationId xmlns:a16="http://schemas.microsoft.com/office/drawing/2014/main" id="{065CFDE1-D4EB-FC79-9A2F-266B6121DC0E}"/>
                  </a:ext>
                </a:extLst>
              </p:cNvPr>
              <p:cNvSpPr txBox="1">
                <a:spLocks noRot="1" noChangeAspect="1" noMove="1" noResize="1" noEditPoints="1" noAdjustHandles="1" noChangeArrowheads="1" noChangeShapeType="1" noTextEdit="1"/>
              </p:cNvSpPr>
              <p:nvPr/>
            </p:nvSpPr>
            <p:spPr>
              <a:xfrm>
                <a:off x="5832391" y="1580967"/>
                <a:ext cx="5817247" cy="4893647"/>
              </a:xfrm>
              <a:prstGeom prst="rect">
                <a:avLst/>
              </a:prstGeom>
              <a:blipFill>
                <a:blip r:embed="rId5"/>
                <a:stretch>
                  <a:fillRect l="-1743" b="-1813"/>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A4510CE-283F-DDE7-6461-1338CB888862}"/>
              </a:ext>
              <a:ext uri="{C183D7F6-B498-43B3-948B-1728B52AA6E4}">
                <adec:decorative xmlns:adec="http://schemas.microsoft.com/office/drawing/2017/decorative" val="1"/>
              </a:ext>
            </a:extLst>
          </p:cNvPr>
          <p:cNvCxnSpPr/>
          <p:nvPr/>
        </p:nvCxnSpPr>
        <p:spPr>
          <a:xfrm>
            <a:off x="5499210" y="1593324"/>
            <a:ext cx="0" cy="5025032"/>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DD53AC4-042C-765C-644C-B8EC5FA912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81933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BC7BC-9C71-B9AF-AE7A-516CE241EE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927A5-8649-9885-958E-79129FFEE4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5" name="Title 4">
            <a:extLst>
              <a:ext uri="{FF2B5EF4-FFF2-40B4-BE49-F238E27FC236}">
                <a16:creationId xmlns:a16="http://schemas.microsoft.com/office/drawing/2014/main" id="{6E6D15F6-CBAA-40D4-20C7-95C9A0EDB6CA}"/>
              </a:ext>
            </a:extLst>
          </p:cNvPr>
          <p:cNvSpPr>
            <a:spLocks noGrp="1"/>
          </p:cNvSpPr>
          <p:nvPr>
            <p:ph type="title"/>
          </p:nvPr>
        </p:nvSpPr>
        <p:spPr/>
        <p:txBody>
          <a:bodyPr/>
          <a:lstStyle/>
          <a:p>
            <a:r>
              <a:rPr lang="en-US" dirty="0">
                <a:latin typeface="+mj-lt"/>
              </a:rPr>
              <a:t>Outliers (5)</a:t>
            </a:r>
            <a:endParaRPr lang="en-AU" dirty="0">
              <a:latin typeface="+mj-lt"/>
            </a:endParaRPr>
          </a:p>
        </p:txBody>
      </p:sp>
      <p:sp>
        <p:nvSpPr>
          <p:cNvPr id="4" name="Text Placeholder 3">
            <a:extLst>
              <a:ext uri="{FF2B5EF4-FFF2-40B4-BE49-F238E27FC236}">
                <a16:creationId xmlns:a16="http://schemas.microsoft.com/office/drawing/2014/main" id="{7E7D3171-3E02-8030-9DFF-FDA76552641F}"/>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3" name="Text Placeholder 12">
                <a:extLst>
                  <a:ext uri="{FF2B5EF4-FFF2-40B4-BE49-F238E27FC236}">
                    <a16:creationId xmlns:a16="http://schemas.microsoft.com/office/drawing/2014/main" id="{14B7F599-5504-7340-7612-65D6743FCD9F}"/>
                  </a:ext>
                </a:extLst>
              </p:cNvPr>
              <p:cNvSpPr>
                <a:spLocks noGrp="1"/>
              </p:cNvSpPr>
              <p:nvPr>
                <p:ph type="body" sz="quarter" idx="17"/>
              </p:nvPr>
            </p:nvSpPr>
            <p:spPr>
              <a:xfrm>
                <a:off x="360000" y="1567086"/>
                <a:ext cx="11484000" cy="5128914"/>
              </a:xfrm>
            </p:spPr>
            <p:txBody>
              <a:bodyPr/>
              <a:lstStyle/>
              <a:p>
                <a:r>
                  <a:rPr lang="en-AU" dirty="0">
                    <a:latin typeface="+mj-lt"/>
                  </a:rPr>
                  <a:t>The following dataset represents kilograms of weight lost over a 4-week period by a sample group of individuals participating in a healthy weight loss program.</a:t>
                </a:r>
              </a:p>
              <a:p>
                <a:pPr algn="ctr"/>
                <a:r>
                  <a:rPr lang="en-AU" dirty="0">
                    <a:latin typeface="+mj-lt"/>
                  </a:rPr>
                  <a:t>4.3, </a:t>
                </a:r>
                <a:r>
                  <a:rPr lang="en-AU" dirty="0">
                    <a:solidFill>
                      <a:schemeClr val="accent2"/>
                    </a:solidFill>
                    <a:latin typeface="+mj-lt"/>
                  </a:rPr>
                  <a:t>4.8, </a:t>
                </a:r>
                <a:r>
                  <a:rPr lang="en-AU" dirty="0">
                    <a:latin typeface="+mj-lt"/>
                  </a:rPr>
                  <a:t>5.1, 5.2, 5.8, </a:t>
                </a:r>
                <a:r>
                  <a:rPr lang="en-AU" dirty="0">
                    <a:solidFill>
                      <a:schemeClr val="accent2"/>
                    </a:solidFill>
                    <a:latin typeface="+mj-lt"/>
                  </a:rPr>
                  <a:t>6.1</a:t>
                </a:r>
                <a:r>
                  <a:rPr lang="en-AU" dirty="0">
                    <a:latin typeface="+mj-lt"/>
                  </a:rPr>
                  <a:t>, 8.0</a:t>
                </a:r>
              </a:p>
              <a:p>
                <a:r>
                  <a:rPr lang="en-AU" dirty="0">
                    <a:latin typeface="+mj-lt"/>
                  </a:rPr>
                  <a:t>Are there outliers in this data set?</a:t>
                </a:r>
              </a:p>
              <a:p>
                <a:pPr/>
                <a14:m>
                  <m:oMathPara xmlns:m="http://schemas.openxmlformats.org/officeDocument/2006/math">
                    <m:oMathParaPr>
                      <m:jc m:val="centerGroup"/>
                    </m:oMathParaPr>
                    <m:oMath xmlns:m="http://schemas.openxmlformats.org/officeDocument/2006/math">
                      <m:r>
                        <m:rPr>
                          <m:nor/>
                        </m:rPr>
                        <a:rPr lang="en-AU" b="0" i="0" smtClean="0">
                          <a:latin typeface="Cambria Math" panose="02040503050406030204" pitchFamily="18" charset="0"/>
                        </a:rPr>
                        <m:t>Interquartile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range</m:t>
                      </m:r>
                      <m:r>
                        <m:rPr>
                          <m:aln/>
                        </m:rP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6.1</m:t>
                      </m:r>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4.8</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1.3</m:t>
                      </m:r>
                    </m:oMath>
                    <m:oMath xmlns:m="http://schemas.openxmlformats.org/officeDocument/2006/math">
                      <m:r>
                        <m:rPr>
                          <m:nor/>
                        </m:rPr>
                        <a:rPr lang="en-AU" b="0" i="0" smtClean="0">
                          <a:latin typeface="Cambria Math" panose="02040503050406030204" pitchFamily="18" charset="0"/>
                        </a:rPr>
                        <m:t>Upper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outlier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boundary</m:t>
                      </m:r>
                      <m:r>
                        <m:rPr>
                          <m:aln/>
                        </m:rP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3</m:t>
                          </m:r>
                        </m:sub>
                      </m:sSub>
                      <m:r>
                        <a:rPr lang="en-AU" b="0" i="1" smtClean="0">
                          <a:latin typeface="Cambria Math" panose="02040503050406030204" pitchFamily="18" charset="0"/>
                        </a:rPr>
                        <m:t>+1.5</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6.1+1.5×1.3</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8.05</m:t>
                      </m:r>
                    </m:oMath>
                    <m:oMath xmlns:m="http://schemas.openxmlformats.org/officeDocument/2006/math">
                      <m:r>
                        <a:rPr lang="en-AU" b="0" i="1" smtClean="0">
                          <a:latin typeface="Cambria Math" panose="02040503050406030204" pitchFamily="18" charset="0"/>
                          <a:ea typeface="Cambria Math" panose="02040503050406030204" pitchFamily="18" charset="0"/>
                        </a:rPr>
                        <m:t>8.0</m:t>
                      </m:r>
                      <m:r>
                        <m:rPr>
                          <m:aln/>
                        </m:rPr>
                        <a:rPr lang="en-AU" b="0" i="1" smtClean="0">
                          <a:latin typeface="Cambria Math" panose="02040503050406030204" pitchFamily="18" charset="0"/>
                          <a:ea typeface="Cambria Math" panose="02040503050406030204" pitchFamily="18" charset="0"/>
                        </a:rPr>
                        <m:t>&lt;</m:t>
                      </m:r>
                      <m:r>
                        <a:rPr lang="en-AU" b="0" i="1" smtClean="0">
                          <a:latin typeface="Cambria Math" panose="02040503050406030204" pitchFamily="18" charset="0"/>
                          <a:ea typeface="Cambria Math" panose="02040503050406030204" pitchFamily="18" charset="0"/>
                        </a:rPr>
                        <m:t>8.05,  ∴8.0 </m:t>
                      </m:r>
                      <m:r>
                        <m:rPr>
                          <m:nor/>
                        </m:rPr>
                        <a:rPr lang="en-AU" b="0" i="0" smtClean="0">
                          <a:latin typeface="Cambria Math" panose="02040503050406030204" pitchFamily="18" charset="0"/>
                          <a:ea typeface="Cambria Math" panose="02040503050406030204" pitchFamily="18" charset="0"/>
                        </a:rPr>
                        <m:t>is</m:t>
                      </m:r>
                      <m:r>
                        <m:rPr>
                          <m:nor/>
                        </m:rPr>
                        <a:rPr lang="en-AU" b="0" i="0" smtClean="0">
                          <a:latin typeface="Cambria Math" panose="02040503050406030204" pitchFamily="18" charset="0"/>
                          <a:ea typeface="Cambria Math" panose="02040503050406030204" pitchFamily="18" charset="0"/>
                        </a:rPr>
                        <m:t> </m:t>
                      </m:r>
                      <m:r>
                        <m:rPr>
                          <m:nor/>
                        </m:rPr>
                        <a:rPr lang="en-AU" b="0" i="0" smtClean="0">
                          <a:latin typeface="Cambria Math" panose="02040503050406030204" pitchFamily="18" charset="0"/>
                          <a:ea typeface="Cambria Math" panose="02040503050406030204" pitchFamily="18" charset="0"/>
                        </a:rPr>
                        <m:t>not</m:t>
                      </m:r>
                      <m:r>
                        <m:rPr>
                          <m:nor/>
                        </m:rPr>
                        <a:rPr lang="en-AU" b="0" i="0" smtClean="0">
                          <a:latin typeface="Cambria Math" panose="02040503050406030204" pitchFamily="18" charset="0"/>
                          <a:ea typeface="Cambria Math" panose="02040503050406030204" pitchFamily="18" charset="0"/>
                        </a:rPr>
                        <m:t> </m:t>
                      </m:r>
                      <m:r>
                        <m:rPr>
                          <m:nor/>
                        </m:rPr>
                        <a:rPr lang="en-AU" b="0" i="0" smtClean="0">
                          <a:latin typeface="Cambria Math" panose="02040503050406030204" pitchFamily="18" charset="0"/>
                          <a:ea typeface="Cambria Math" panose="02040503050406030204" pitchFamily="18" charset="0"/>
                        </a:rPr>
                        <m:t>an</m:t>
                      </m:r>
                      <m:r>
                        <m:rPr>
                          <m:nor/>
                        </m:rPr>
                        <a:rPr lang="en-AU" b="0" i="0" smtClean="0">
                          <a:latin typeface="Cambria Math" panose="02040503050406030204" pitchFamily="18" charset="0"/>
                          <a:ea typeface="Cambria Math" panose="02040503050406030204" pitchFamily="18" charset="0"/>
                        </a:rPr>
                        <m:t> </m:t>
                      </m:r>
                      <m:r>
                        <m:rPr>
                          <m:nor/>
                        </m:rPr>
                        <a:rPr lang="en-AU" b="0" i="0" smtClean="0">
                          <a:latin typeface="Cambria Math" panose="02040503050406030204" pitchFamily="18" charset="0"/>
                          <a:ea typeface="Cambria Math" panose="02040503050406030204" pitchFamily="18" charset="0"/>
                        </a:rPr>
                        <m:t>outlier</m:t>
                      </m:r>
                      <m:r>
                        <m:rPr>
                          <m:nor/>
                        </m:rPr>
                        <a:rPr lang="en-AU" b="0" i="0" smtClean="0">
                          <a:latin typeface="Cambria Math" panose="02040503050406030204" pitchFamily="18" charset="0"/>
                          <a:ea typeface="Cambria Math" panose="02040503050406030204" pitchFamily="18" charset="0"/>
                        </a:rPr>
                        <m:t>.</m:t>
                      </m:r>
                    </m:oMath>
                  </m:oMathPara>
                </a14:m>
                <a:endParaRPr lang="en-AU" dirty="0">
                  <a:latin typeface="+mj-lt"/>
                </a:endParaRPr>
              </a:p>
            </p:txBody>
          </p:sp>
        </mc:Choice>
        <mc:Fallback xmlns="">
          <p:sp>
            <p:nvSpPr>
              <p:cNvPr id="3" name="Text Placeholder 12">
                <a:extLst>
                  <a:ext uri="{FF2B5EF4-FFF2-40B4-BE49-F238E27FC236}">
                    <a16:creationId xmlns:a16="http://schemas.microsoft.com/office/drawing/2014/main" id="{14B7F599-5504-7340-7612-65D6743FCD9F}"/>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128914"/>
              </a:xfrm>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803838-D847-D158-A938-D53B54D35C90}"/>
                  </a:ext>
                </a:extLst>
              </p:cNvPr>
              <p:cNvSpPr txBox="1"/>
              <p:nvPr/>
            </p:nvSpPr>
            <p:spPr>
              <a:xfrm>
                <a:off x="632943" y="3771314"/>
                <a:ext cx="1371601" cy="1427922"/>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1</m:t>
                          </m:r>
                        </m:sub>
                      </m:sSub>
                      <m:r>
                        <a:rPr lang="en-AU" sz="2000" i="1">
                          <a:latin typeface="Cambria Math" panose="02040503050406030204" pitchFamily="18" charset="0"/>
                        </a:rPr>
                        <m:t>=</m:t>
                      </m:r>
                      <m:r>
                        <a:rPr lang="en-AU" sz="2000" i="1">
                          <a:solidFill>
                            <a:schemeClr val="accent2"/>
                          </a:solidFill>
                          <a:latin typeface="Cambria Math" panose="02040503050406030204" pitchFamily="18" charset="0"/>
                        </a:rPr>
                        <m:t>4.8</m:t>
                      </m:r>
                    </m:oMath>
                  </m:oMathPara>
                </a14:m>
                <a:endParaRPr lang="en-AU" sz="2000" i="1" dirty="0">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𝑄</m:t>
                          </m:r>
                        </m:e>
                        <m:sub>
                          <m:r>
                            <a:rPr lang="en-AU" sz="2000" b="0" i="1" smtClean="0">
                              <a:latin typeface="Cambria Math" panose="02040503050406030204" pitchFamily="18" charset="0"/>
                            </a:rPr>
                            <m:t>3</m:t>
                          </m:r>
                        </m:sub>
                      </m:sSub>
                      <m:r>
                        <a:rPr lang="en-AU" sz="2000" b="0" i="1" smtClean="0">
                          <a:latin typeface="Cambria Math" panose="02040503050406030204" pitchFamily="18" charset="0"/>
                        </a:rPr>
                        <m:t>=</m:t>
                      </m:r>
                      <m:r>
                        <a:rPr lang="en-AU" sz="2000" b="0" i="1" smtClean="0">
                          <a:solidFill>
                            <a:schemeClr val="accent2"/>
                          </a:solidFill>
                          <a:latin typeface="Cambria Math" panose="02040503050406030204" pitchFamily="18" charset="0"/>
                        </a:rPr>
                        <m:t>6.1</m:t>
                      </m:r>
                    </m:oMath>
                  </m:oMathPara>
                </a14:m>
                <a:br>
                  <a:rPr lang="en-AU" sz="2000" b="0" i="1" dirty="0">
                    <a:solidFill>
                      <a:schemeClr val="accent2"/>
                    </a:solidFill>
                    <a:latin typeface="Cambria Math" panose="02040503050406030204" pitchFamily="18" charset="0"/>
                  </a:rPr>
                </a:br>
                <a:br>
                  <a:rPr lang="en-AU" sz="1600" b="0" dirty="0">
                    <a:latin typeface="+mj-lt"/>
                  </a:rPr>
                </a:br>
                <a:endParaRPr lang="en-AU" sz="1800" dirty="0"/>
              </a:p>
            </p:txBody>
          </p:sp>
        </mc:Choice>
        <mc:Fallback xmlns="">
          <p:sp>
            <p:nvSpPr>
              <p:cNvPr id="6" name="TextBox 5">
                <a:extLst>
                  <a:ext uri="{FF2B5EF4-FFF2-40B4-BE49-F238E27FC236}">
                    <a16:creationId xmlns:a16="http://schemas.microsoft.com/office/drawing/2014/main" id="{D7803838-D847-D158-A938-D53B54D35C90}"/>
                  </a:ext>
                </a:extLst>
              </p:cNvPr>
              <p:cNvSpPr txBox="1">
                <a:spLocks noRot="1" noChangeAspect="1" noMove="1" noResize="1" noEditPoints="1" noAdjustHandles="1" noChangeArrowheads="1" noChangeShapeType="1" noTextEdit="1"/>
              </p:cNvSpPr>
              <p:nvPr/>
            </p:nvSpPr>
            <p:spPr>
              <a:xfrm>
                <a:off x="632943" y="3771314"/>
                <a:ext cx="1371601" cy="1427922"/>
              </a:xfrm>
              <a:prstGeom prst="rect">
                <a:avLst/>
              </a:prstGeom>
              <a:blipFill>
                <a:blip r:embed="rId4"/>
                <a:stretch>
                  <a:fillRect/>
                </a:stretch>
              </a:blipFill>
              <a:ln>
                <a:noFill/>
              </a:ln>
            </p:spPr>
            <p:txBody>
              <a:bodyPr/>
              <a:lstStyle/>
              <a:p>
                <a:r>
                  <a:rPr lang="en-AU">
                    <a:noFill/>
                  </a:rPr>
                  <a:t> </a:t>
                </a:r>
              </a:p>
            </p:txBody>
          </p:sp>
        </mc:Fallback>
      </mc:AlternateContent>
      <p:sp>
        <p:nvSpPr>
          <p:cNvPr id="7" name="Oval 6">
            <a:extLst>
              <a:ext uri="{FF2B5EF4-FFF2-40B4-BE49-F238E27FC236}">
                <a16:creationId xmlns:a16="http://schemas.microsoft.com/office/drawing/2014/main" id="{31E16918-4CA6-C559-9750-9791912630DB}"/>
              </a:ext>
              <a:ext uri="{C183D7F6-B498-43B3-948B-1728B52AA6E4}">
                <adec:decorative xmlns:adec="http://schemas.microsoft.com/office/drawing/2017/decorative" val="1"/>
              </a:ext>
            </a:extLst>
          </p:cNvPr>
          <p:cNvSpPr/>
          <p:nvPr/>
        </p:nvSpPr>
        <p:spPr>
          <a:xfrm>
            <a:off x="5845215" y="2592729"/>
            <a:ext cx="532436" cy="532436"/>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9515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4D14-8695-9A67-3619-81F818AABE6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33A7D-29EF-EB2D-6371-143EFA0317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5" name="Title 4">
            <a:extLst>
              <a:ext uri="{FF2B5EF4-FFF2-40B4-BE49-F238E27FC236}">
                <a16:creationId xmlns:a16="http://schemas.microsoft.com/office/drawing/2014/main" id="{D0B60FD9-31C2-3DC0-EDA1-DC9072F6A0E5}"/>
              </a:ext>
            </a:extLst>
          </p:cNvPr>
          <p:cNvSpPr>
            <a:spLocks noGrp="1"/>
          </p:cNvSpPr>
          <p:nvPr>
            <p:ph type="title"/>
          </p:nvPr>
        </p:nvSpPr>
        <p:spPr/>
        <p:txBody>
          <a:bodyPr/>
          <a:lstStyle/>
          <a:p>
            <a:r>
              <a:rPr lang="en-US" dirty="0">
                <a:latin typeface="+mj-lt"/>
              </a:rPr>
              <a:t>Outliers (6)</a:t>
            </a:r>
            <a:endParaRPr lang="en-AU" dirty="0">
              <a:latin typeface="+mj-lt"/>
            </a:endParaRPr>
          </a:p>
        </p:txBody>
      </p:sp>
      <p:sp>
        <p:nvSpPr>
          <p:cNvPr id="4" name="Text Placeholder 3">
            <a:extLst>
              <a:ext uri="{FF2B5EF4-FFF2-40B4-BE49-F238E27FC236}">
                <a16:creationId xmlns:a16="http://schemas.microsoft.com/office/drawing/2014/main" id="{BBC5450E-9B0A-9B26-7BB0-2606804D90A0}"/>
              </a:ext>
            </a:extLst>
          </p:cNvPr>
          <p:cNvSpPr>
            <a:spLocks noGrp="1"/>
          </p:cNvSpPr>
          <p:nvPr>
            <p:ph type="body" sz="quarter" idx="18"/>
          </p:nvPr>
        </p:nvSpPr>
        <p:spPr/>
        <p:txBody>
          <a:bodyPr/>
          <a:lstStyle/>
          <a:p>
            <a:r>
              <a:rPr lang="en-US" dirty="0">
                <a:latin typeface="+mj-lt"/>
              </a:rPr>
              <a:t>Worked example 1 – self-explanation prompts </a:t>
            </a:r>
            <a:endParaRPr lang="en-AU" dirty="0">
              <a:latin typeface="+mj-lt"/>
            </a:endParaRPr>
          </a:p>
        </p:txBody>
      </p:sp>
      <mc:AlternateContent xmlns:mc="http://schemas.openxmlformats.org/markup-compatibility/2006" xmlns:a14="http://schemas.microsoft.com/office/drawing/2010/main">
        <mc:Choice Requires="a14">
          <p:sp>
            <p:nvSpPr>
              <p:cNvPr id="3" name="Text Placeholder 12">
                <a:extLst>
                  <a:ext uri="{FF2B5EF4-FFF2-40B4-BE49-F238E27FC236}">
                    <a16:creationId xmlns:a16="http://schemas.microsoft.com/office/drawing/2014/main" id="{5E24EAEA-3D1D-8C7F-B78A-27A756E751E5}"/>
                  </a:ext>
                </a:extLst>
              </p:cNvPr>
              <p:cNvSpPr>
                <a:spLocks noGrp="1"/>
              </p:cNvSpPr>
              <p:nvPr>
                <p:ph type="body" sz="quarter" idx="17"/>
              </p:nvPr>
            </p:nvSpPr>
            <p:spPr/>
            <p:txBody>
              <a:bodyPr/>
              <a:lstStyle/>
              <a:p>
                <a:pPr algn="ctr"/>
                <a:r>
                  <a:rPr lang="en-AU" b="1" dirty="0">
                    <a:latin typeface="+mj-lt"/>
                  </a:rPr>
                  <a:t>4.3, </a:t>
                </a:r>
                <a:r>
                  <a:rPr lang="en-AU" b="1" dirty="0">
                    <a:solidFill>
                      <a:schemeClr val="accent2"/>
                    </a:solidFill>
                    <a:latin typeface="+mj-lt"/>
                  </a:rPr>
                  <a:t>4.8</a:t>
                </a:r>
                <a:r>
                  <a:rPr lang="en-AU" b="1" dirty="0">
                    <a:latin typeface="+mj-lt"/>
                  </a:rPr>
                  <a:t>, 5.1, 5.2, 5.8, </a:t>
                </a:r>
                <a:r>
                  <a:rPr lang="en-AU" b="1" dirty="0">
                    <a:solidFill>
                      <a:schemeClr val="accent2"/>
                    </a:solidFill>
                    <a:latin typeface="+mj-lt"/>
                  </a:rPr>
                  <a:t>6.1</a:t>
                </a:r>
                <a:r>
                  <a:rPr lang="en-AU" b="1" dirty="0">
                    <a:latin typeface="+mj-lt"/>
                  </a:rPr>
                  <a:t>, 8.0</a:t>
                </a:r>
              </a:p>
              <a:p>
                <a:r>
                  <a:rPr lang="en-AU" dirty="0">
                    <a:latin typeface="+mj-lt"/>
                  </a:rPr>
                  <a:t>Are there outliers in this data set?</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𝐼𝑛𝑡𝑒𝑟𝑞𝑢𝑎𝑟𝑡𝑖𝑙𝑒</m:t>
                      </m:r>
                      <m:r>
                        <a:rPr lang="en-AU" b="0" i="1" smtClean="0">
                          <a:latin typeface="Cambria Math" panose="02040503050406030204" pitchFamily="18" charset="0"/>
                        </a:rPr>
                        <m:t> </m:t>
                      </m:r>
                      <m:r>
                        <a:rPr lang="en-AU" b="0" i="1" smtClean="0">
                          <a:latin typeface="Cambria Math" panose="02040503050406030204" pitchFamily="18" charset="0"/>
                        </a:rPr>
                        <m:t>𝑟𝑎𝑛𝑔𝑒</m:t>
                      </m:r>
                      <m:r>
                        <m:rPr>
                          <m:aln/>
                        </m:rP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6.1</m:t>
                      </m:r>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4.8</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1.3</m:t>
                      </m:r>
                    </m:oMath>
                    <m:oMath xmlns:m="http://schemas.openxmlformats.org/officeDocument/2006/math">
                      <m:r>
                        <a:rPr lang="en-AU" b="0" i="1" smtClean="0">
                          <a:latin typeface="Cambria Math" panose="02040503050406030204" pitchFamily="18" charset="0"/>
                        </a:rPr>
                        <m:t>𝑈𝑝𝑝𝑒𝑟</m:t>
                      </m:r>
                      <m:r>
                        <a:rPr lang="en-AU" b="0" i="1" smtClean="0">
                          <a:latin typeface="Cambria Math" panose="02040503050406030204" pitchFamily="18" charset="0"/>
                        </a:rPr>
                        <m:t> </m:t>
                      </m:r>
                      <m:r>
                        <a:rPr lang="en-AU" b="0" i="1" smtClean="0">
                          <a:latin typeface="Cambria Math" panose="02040503050406030204" pitchFamily="18" charset="0"/>
                        </a:rPr>
                        <m:t>𝑜𝑢𝑡𝑙𝑖𝑒𝑟</m:t>
                      </m:r>
                      <m:r>
                        <a:rPr lang="en-AU" b="0" i="1" smtClean="0">
                          <a:latin typeface="Cambria Math" panose="02040503050406030204" pitchFamily="18" charset="0"/>
                        </a:rPr>
                        <m:t> </m:t>
                      </m:r>
                      <m:r>
                        <a:rPr lang="en-AU" b="0" i="1" smtClean="0">
                          <a:latin typeface="Cambria Math" panose="02040503050406030204" pitchFamily="18" charset="0"/>
                        </a:rPr>
                        <m:t>𝑏𝑜𝑢𝑛𝑑𝑎𝑟𝑦</m:t>
                      </m:r>
                      <m:r>
                        <m:rPr>
                          <m:aln/>
                        </m:rP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3</m:t>
                          </m:r>
                        </m:sub>
                      </m:sSub>
                      <m:r>
                        <a:rPr lang="en-AU" b="0" i="1" smtClean="0">
                          <a:latin typeface="Cambria Math" panose="02040503050406030204" pitchFamily="18" charset="0"/>
                        </a:rPr>
                        <m:t>+1.5</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6.1+1.5×1.3</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8.05</m:t>
                      </m:r>
                    </m:oMath>
                    <m:oMath xmlns:m="http://schemas.openxmlformats.org/officeDocument/2006/math">
                      <m:r>
                        <a:rPr lang="en-AU" b="0" i="1" smtClean="0">
                          <a:latin typeface="Cambria Math" panose="02040503050406030204" pitchFamily="18" charset="0"/>
                          <a:ea typeface="Cambria Math" panose="02040503050406030204" pitchFamily="18" charset="0"/>
                        </a:rPr>
                        <m:t>8.0</m:t>
                      </m:r>
                      <m:r>
                        <m:rPr>
                          <m:aln/>
                        </m:rPr>
                        <a:rPr lang="en-AU" b="0" i="1" smtClean="0">
                          <a:latin typeface="Cambria Math" panose="02040503050406030204" pitchFamily="18" charset="0"/>
                          <a:ea typeface="Cambria Math" panose="02040503050406030204" pitchFamily="18" charset="0"/>
                        </a:rPr>
                        <m:t>&lt;</m:t>
                      </m:r>
                      <m:r>
                        <a:rPr lang="en-AU" b="0" i="1" smtClean="0">
                          <a:latin typeface="Cambria Math" panose="02040503050406030204" pitchFamily="18" charset="0"/>
                          <a:ea typeface="Cambria Math" panose="02040503050406030204" pitchFamily="18" charset="0"/>
                        </a:rPr>
                        <m:t>8.05,  ∴8.0 </m:t>
                      </m:r>
                      <m:r>
                        <a:rPr lang="en-AU" b="0" i="1" smtClean="0">
                          <a:latin typeface="Cambria Math" panose="02040503050406030204" pitchFamily="18" charset="0"/>
                          <a:ea typeface="Cambria Math" panose="02040503050406030204" pitchFamily="18" charset="0"/>
                        </a:rPr>
                        <m:t>𝑖𝑠</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𝑛𝑜𝑡</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𝑎𝑛</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𝑜𝑢𝑡𝑙𝑖𝑒𝑟</m:t>
                      </m:r>
                      <m:r>
                        <a:rPr lang="en-AU" b="0" i="1" smtClean="0">
                          <a:latin typeface="Cambria Math" panose="02040503050406030204" pitchFamily="18" charset="0"/>
                          <a:ea typeface="Cambria Math" panose="02040503050406030204" pitchFamily="18" charset="0"/>
                        </a:rPr>
                        <m:t>.</m:t>
                      </m:r>
                    </m:oMath>
                  </m:oMathPara>
                </a14:m>
                <a:endParaRPr lang="en-AU" dirty="0">
                  <a:latin typeface="+mj-lt"/>
                </a:endParaRPr>
              </a:p>
            </p:txBody>
          </p:sp>
        </mc:Choice>
        <mc:Fallback xmlns="">
          <p:sp>
            <p:nvSpPr>
              <p:cNvPr id="3" name="Text Placeholder 12">
                <a:extLst>
                  <a:ext uri="{FF2B5EF4-FFF2-40B4-BE49-F238E27FC236}">
                    <a16:creationId xmlns:a16="http://schemas.microsoft.com/office/drawing/2014/main" id="{5E24EAEA-3D1D-8C7F-B78A-27A756E751E5}"/>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7D3E5E-822C-7E96-3228-B65A5C7E0BE2}"/>
                  </a:ext>
                </a:extLst>
              </p:cNvPr>
              <p:cNvSpPr txBox="1"/>
              <p:nvPr/>
            </p:nvSpPr>
            <p:spPr>
              <a:xfrm>
                <a:off x="496955" y="3429000"/>
                <a:ext cx="1371601" cy="1427922"/>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1</m:t>
                          </m:r>
                        </m:sub>
                      </m:sSub>
                      <m:r>
                        <a:rPr lang="en-AU" sz="2000" i="1">
                          <a:latin typeface="Cambria Math" panose="02040503050406030204" pitchFamily="18" charset="0"/>
                        </a:rPr>
                        <m:t>=</m:t>
                      </m:r>
                      <m:r>
                        <a:rPr lang="en-AU" sz="2000" b="1" i="1">
                          <a:solidFill>
                            <a:schemeClr val="accent2"/>
                          </a:solidFill>
                          <a:latin typeface="Cambria Math" panose="02040503050406030204" pitchFamily="18" charset="0"/>
                        </a:rPr>
                        <m:t>𝟒</m:t>
                      </m:r>
                      <m:r>
                        <a:rPr lang="en-AU" sz="2000" b="1" i="1">
                          <a:solidFill>
                            <a:schemeClr val="accent2"/>
                          </a:solidFill>
                          <a:latin typeface="Cambria Math" panose="02040503050406030204" pitchFamily="18" charset="0"/>
                        </a:rPr>
                        <m:t>.</m:t>
                      </m:r>
                      <m:r>
                        <a:rPr lang="en-AU" sz="2000" b="1" i="1">
                          <a:solidFill>
                            <a:schemeClr val="accent2"/>
                          </a:solidFill>
                          <a:latin typeface="Cambria Math" panose="02040503050406030204" pitchFamily="18" charset="0"/>
                        </a:rPr>
                        <m:t>𝟖</m:t>
                      </m:r>
                    </m:oMath>
                  </m:oMathPara>
                </a14:m>
                <a:endParaRPr lang="en-AU" sz="2000" i="1" dirty="0">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𝑄</m:t>
                          </m:r>
                        </m:e>
                        <m:sub>
                          <m:r>
                            <a:rPr lang="en-AU" sz="2000" b="0" i="1" smtClean="0">
                              <a:latin typeface="Cambria Math" panose="02040503050406030204" pitchFamily="18" charset="0"/>
                            </a:rPr>
                            <m:t>3</m:t>
                          </m:r>
                        </m:sub>
                      </m:sSub>
                      <m:r>
                        <a:rPr lang="en-AU" sz="2000" b="0" i="1" smtClean="0">
                          <a:latin typeface="Cambria Math" panose="02040503050406030204" pitchFamily="18" charset="0"/>
                        </a:rPr>
                        <m:t>=</m:t>
                      </m:r>
                      <m:r>
                        <a:rPr lang="en-AU" sz="2000" b="1" i="1" smtClean="0">
                          <a:solidFill>
                            <a:schemeClr val="accent2"/>
                          </a:solidFill>
                          <a:latin typeface="Cambria Math" panose="02040503050406030204" pitchFamily="18" charset="0"/>
                        </a:rPr>
                        <m:t>𝟔</m:t>
                      </m:r>
                      <m:r>
                        <a:rPr lang="en-AU" sz="2000" b="1" i="1" smtClean="0">
                          <a:solidFill>
                            <a:schemeClr val="accent2"/>
                          </a:solidFill>
                          <a:latin typeface="Cambria Math" panose="02040503050406030204" pitchFamily="18" charset="0"/>
                        </a:rPr>
                        <m:t>.</m:t>
                      </m:r>
                      <m:r>
                        <a:rPr lang="en-AU" sz="2000" b="1" i="1" smtClean="0">
                          <a:solidFill>
                            <a:schemeClr val="accent2"/>
                          </a:solidFill>
                          <a:latin typeface="Cambria Math" panose="02040503050406030204" pitchFamily="18" charset="0"/>
                        </a:rPr>
                        <m:t>𝟏</m:t>
                      </m:r>
                    </m:oMath>
                  </m:oMathPara>
                </a14:m>
                <a:br>
                  <a:rPr lang="en-AU" sz="2000" b="1" i="1" dirty="0">
                    <a:solidFill>
                      <a:schemeClr val="accent2"/>
                    </a:solidFill>
                    <a:latin typeface="Cambria Math" panose="02040503050406030204" pitchFamily="18" charset="0"/>
                  </a:rPr>
                </a:br>
                <a:br>
                  <a:rPr lang="en-AU" sz="1600" b="0" dirty="0">
                    <a:latin typeface="+mj-lt"/>
                  </a:rPr>
                </a:br>
                <a:endParaRPr lang="en-AU" sz="1800" dirty="0"/>
              </a:p>
            </p:txBody>
          </p:sp>
        </mc:Choice>
        <mc:Fallback xmlns="">
          <p:sp>
            <p:nvSpPr>
              <p:cNvPr id="6" name="TextBox 5">
                <a:extLst>
                  <a:ext uri="{FF2B5EF4-FFF2-40B4-BE49-F238E27FC236}">
                    <a16:creationId xmlns:a16="http://schemas.microsoft.com/office/drawing/2014/main" id="{2A7D3E5E-822C-7E96-3228-B65A5C7E0BE2}"/>
                  </a:ext>
                </a:extLst>
              </p:cNvPr>
              <p:cNvSpPr txBox="1">
                <a:spLocks noRot="1" noChangeAspect="1" noMove="1" noResize="1" noEditPoints="1" noAdjustHandles="1" noChangeArrowheads="1" noChangeShapeType="1" noTextEdit="1"/>
              </p:cNvSpPr>
              <p:nvPr/>
            </p:nvSpPr>
            <p:spPr>
              <a:xfrm>
                <a:off x="496955" y="3429000"/>
                <a:ext cx="1371601" cy="1427922"/>
              </a:xfrm>
              <a:prstGeom prst="rect">
                <a:avLst/>
              </a:prstGeom>
              <a:blipFill>
                <a:blip r:embed="rId4"/>
                <a:stretch>
                  <a:fillRect/>
                </a:stretch>
              </a:blipFill>
              <a:ln>
                <a:noFill/>
              </a:ln>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55798268-FEDA-533F-2EBE-FDF1A8C2D5BB}"/>
              </a:ext>
            </a:extLst>
          </p:cNvPr>
          <p:cNvSpPr/>
          <p:nvPr/>
        </p:nvSpPr>
        <p:spPr>
          <a:xfrm>
            <a:off x="8590590" y="1666960"/>
            <a:ext cx="3111259" cy="1298661"/>
          </a:xfrm>
          <a:prstGeom prst="wedgeRoundRectCallout">
            <a:avLst>
              <a:gd name="adj1" fmla="val -48846"/>
              <a:gd name="adj2" fmla="val 1268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Why was only the upper boundary tested?</a:t>
            </a:r>
          </a:p>
        </p:txBody>
      </p:sp>
      <p:sp>
        <p:nvSpPr>
          <p:cNvPr id="8" name="Speech Bubble: Rectangle with Corners Rounded 7">
            <a:extLst>
              <a:ext uri="{FF2B5EF4-FFF2-40B4-BE49-F238E27FC236}">
                <a16:creationId xmlns:a16="http://schemas.microsoft.com/office/drawing/2014/main" id="{279E540D-ADCF-A813-2DA0-827C9EC34AD1}"/>
              </a:ext>
            </a:extLst>
          </p:cNvPr>
          <p:cNvSpPr/>
          <p:nvPr/>
        </p:nvSpPr>
        <p:spPr>
          <a:xfrm>
            <a:off x="662609" y="4856923"/>
            <a:ext cx="4329521" cy="1364974"/>
          </a:xfrm>
          <a:prstGeom prst="wedgeRoundRectCallout">
            <a:avLst>
              <a:gd name="adj1" fmla="val 74489"/>
              <a:gd name="adj2" fmla="val -181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Why are we comparing where 8.0 is in relation to 8.05?</a:t>
            </a:r>
          </a:p>
        </p:txBody>
      </p:sp>
      <p:sp>
        <p:nvSpPr>
          <p:cNvPr id="9" name="Oval 8">
            <a:extLst>
              <a:ext uri="{FF2B5EF4-FFF2-40B4-BE49-F238E27FC236}">
                <a16:creationId xmlns:a16="http://schemas.microsoft.com/office/drawing/2014/main" id="{5B72EEC9-ABEE-235D-B91A-2323AF92BCD4}"/>
              </a:ext>
              <a:ext uri="{C183D7F6-B498-43B3-948B-1728B52AA6E4}">
                <adec:decorative xmlns:adec="http://schemas.microsoft.com/office/drawing/2017/decorative" val="1"/>
              </a:ext>
            </a:extLst>
          </p:cNvPr>
          <p:cNvSpPr/>
          <p:nvPr/>
        </p:nvSpPr>
        <p:spPr>
          <a:xfrm>
            <a:off x="5845215" y="1551006"/>
            <a:ext cx="532436" cy="532436"/>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2878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4D74-96F0-8C4E-982D-B54B52B8F8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FC4F1-7F39-A4C9-85A8-F3DDB12681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5" name="Title 4">
            <a:extLst>
              <a:ext uri="{FF2B5EF4-FFF2-40B4-BE49-F238E27FC236}">
                <a16:creationId xmlns:a16="http://schemas.microsoft.com/office/drawing/2014/main" id="{0CAB4BE1-5BFC-D8EF-DA4A-DC76ECFDC457}"/>
              </a:ext>
            </a:extLst>
          </p:cNvPr>
          <p:cNvSpPr>
            <a:spLocks noGrp="1"/>
          </p:cNvSpPr>
          <p:nvPr>
            <p:ph type="title"/>
          </p:nvPr>
        </p:nvSpPr>
        <p:spPr/>
        <p:txBody>
          <a:bodyPr/>
          <a:lstStyle/>
          <a:p>
            <a:r>
              <a:rPr lang="en-US" dirty="0">
                <a:latin typeface="+mj-lt"/>
              </a:rPr>
              <a:t>Outliers (7)</a:t>
            </a:r>
            <a:endParaRPr lang="en-AU" dirty="0">
              <a:latin typeface="+mj-lt"/>
            </a:endParaRPr>
          </a:p>
        </p:txBody>
      </p:sp>
      <p:sp>
        <p:nvSpPr>
          <p:cNvPr id="4" name="Text Placeholder 3">
            <a:extLst>
              <a:ext uri="{FF2B5EF4-FFF2-40B4-BE49-F238E27FC236}">
                <a16:creationId xmlns:a16="http://schemas.microsoft.com/office/drawing/2014/main" id="{5D6C65FB-E74C-D2BF-790B-042D608646C8}"/>
              </a:ext>
            </a:extLst>
          </p:cNvPr>
          <p:cNvSpPr>
            <a:spLocks noGrp="1"/>
          </p:cNvSpPr>
          <p:nvPr>
            <p:ph type="body" sz="quarter" idx="18"/>
          </p:nvPr>
        </p:nvSpPr>
        <p:spPr/>
        <p:txBody>
          <a:bodyPr/>
          <a:lstStyle/>
          <a:p>
            <a:r>
              <a:rPr lang="en-AU" dirty="0"/>
              <a:t>Your turn question 1</a:t>
            </a:r>
          </a:p>
        </p:txBody>
      </p:sp>
      <p:sp>
        <p:nvSpPr>
          <p:cNvPr id="3" name="Text Placeholder 12">
            <a:extLst>
              <a:ext uri="{FF2B5EF4-FFF2-40B4-BE49-F238E27FC236}">
                <a16:creationId xmlns:a16="http://schemas.microsoft.com/office/drawing/2014/main" id="{68137AED-D348-66D4-1A08-5B5A62C17834}"/>
              </a:ext>
            </a:extLst>
          </p:cNvPr>
          <p:cNvSpPr>
            <a:spLocks noGrp="1"/>
          </p:cNvSpPr>
          <p:nvPr>
            <p:ph type="body" sz="quarter" idx="17"/>
          </p:nvPr>
        </p:nvSpPr>
        <p:spPr/>
        <p:txBody>
          <a:bodyPr/>
          <a:lstStyle/>
          <a:p>
            <a:r>
              <a:rPr lang="en-AU" dirty="0">
                <a:latin typeface="+mj-lt"/>
              </a:rPr>
              <a:t>A person of average health and fitness level, had their resting heart rate recorded hourly during their recovery day. The dataset below represents the beats per minute (bpm):</a:t>
            </a:r>
          </a:p>
          <a:p>
            <a:pPr algn="ctr"/>
            <a:r>
              <a:rPr lang="en-AU" dirty="0">
                <a:latin typeface="+mj-lt"/>
              </a:rPr>
              <a:t>72, 82, 87, 93, 95, 98, 100, 102, 107</a:t>
            </a:r>
          </a:p>
          <a:p>
            <a:r>
              <a:rPr lang="en-AU" dirty="0">
                <a:latin typeface="+mj-lt"/>
              </a:rPr>
              <a:t>Is 72 an outlier in this data set?</a:t>
            </a:r>
          </a:p>
          <a:p>
            <a:endParaRPr lang="en-AU" dirty="0">
              <a:latin typeface="+mj-lt"/>
            </a:endParaRPr>
          </a:p>
        </p:txBody>
      </p:sp>
    </p:spTree>
    <p:extLst>
      <p:ext uri="{BB962C8B-B14F-4D97-AF65-F5344CB8AC3E}">
        <p14:creationId xmlns:p14="http://schemas.microsoft.com/office/powerpoint/2010/main" val="34442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E10D-AA7B-D4EB-7490-AB46D392965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B3133B-033A-7945-C241-8E0BB1E3CC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5" name="Title 4">
            <a:extLst>
              <a:ext uri="{FF2B5EF4-FFF2-40B4-BE49-F238E27FC236}">
                <a16:creationId xmlns:a16="http://schemas.microsoft.com/office/drawing/2014/main" id="{8466AB9B-59FA-89FA-9E18-3031CA79F7D8}"/>
              </a:ext>
            </a:extLst>
          </p:cNvPr>
          <p:cNvSpPr>
            <a:spLocks noGrp="1"/>
          </p:cNvSpPr>
          <p:nvPr>
            <p:ph type="title"/>
          </p:nvPr>
        </p:nvSpPr>
        <p:spPr/>
        <p:txBody>
          <a:bodyPr/>
          <a:lstStyle/>
          <a:p>
            <a:r>
              <a:rPr lang="en-US" dirty="0">
                <a:latin typeface="+mj-lt"/>
              </a:rPr>
              <a:t>Outliers (8)</a:t>
            </a:r>
            <a:endParaRPr lang="en-AU" dirty="0">
              <a:latin typeface="+mj-lt"/>
            </a:endParaRPr>
          </a:p>
        </p:txBody>
      </p:sp>
      <p:sp>
        <p:nvSpPr>
          <p:cNvPr id="4" name="Text Placeholder 3">
            <a:extLst>
              <a:ext uri="{FF2B5EF4-FFF2-40B4-BE49-F238E27FC236}">
                <a16:creationId xmlns:a16="http://schemas.microsoft.com/office/drawing/2014/main" id="{CCA5E3FB-DAC9-28B7-6D5B-C0B76226FB5F}"/>
              </a:ext>
            </a:extLst>
          </p:cNvPr>
          <p:cNvSpPr>
            <a:spLocks noGrp="1"/>
          </p:cNvSpPr>
          <p:nvPr>
            <p:ph type="body" sz="quarter" idx="18"/>
          </p:nvPr>
        </p:nvSpPr>
        <p:spPr/>
        <p:txBody>
          <a:bodyPr/>
          <a:lstStyle/>
          <a:p>
            <a:r>
              <a:rPr lang="en-AU" dirty="0"/>
              <a:t>Your turn solution 1</a:t>
            </a:r>
          </a:p>
        </p:txBody>
      </p:sp>
      <mc:AlternateContent xmlns:mc="http://schemas.openxmlformats.org/markup-compatibility/2006" xmlns:a14="http://schemas.microsoft.com/office/drawing/2010/main">
        <mc:Choice Requires="a14">
          <p:sp>
            <p:nvSpPr>
              <p:cNvPr id="3" name="Text Placeholder 12">
                <a:extLst>
                  <a:ext uri="{FF2B5EF4-FFF2-40B4-BE49-F238E27FC236}">
                    <a16:creationId xmlns:a16="http://schemas.microsoft.com/office/drawing/2014/main" id="{DC21B5AE-147E-3B9B-9D47-0E458E0262E3}"/>
                  </a:ext>
                </a:extLst>
              </p:cNvPr>
              <p:cNvSpPr>
                <a:spLocks noGrp="1"/>
              </p:cNvSpPr>
              <p:nvPr>
                <p:ph type="body" sz="quarter" idx="17"/>
              </p:nvPr>
            </p:nvSpPr>
            <p:spPr>
              <a:xfrm>
                <a:off x="360000" y="1475646"/>
                <a:ext cx="11484000" cy="5128914"/>
              </a:xfrm>
            </p:spPr>
            <p:txBody>
              <a:bodyPr/>
              <a:lstStyle/>
              <a:p>
                <a:r>
                  <a:rPr lang="en-AU" dirty="0"/>
                  <a:t>A person of average health and fitness level, had their resting heart rate recorded hourly during their recovery day. The dataset below represents the beats per minute (bpm):</a:t>
                </a:r>
              </a:p>
              <a:p>
                <a:pPr algn="ctr"/>
                <a:r>
                  <a:rPr lang="en-AU" dirty="0">
                    <a:latin typeface="+mj-lt"/>
                  </a:rPr>
                  <a:t>72, 82, </a:t>
                </a:r>
                <a:r>
                  <a:rPr lang="en-AU" dirty="0">
                    <a:solidFill>
                      <a:schemeClr val="accent2"/>
                    </a:solidFill>
                    <a:latin typeface="+mj-lt"/>
                  </a:rPr>
                  <a:t>|</a:t>
                </a:r>
                <a:r>
                  <a:rPr lang="en-AU" dirty="0">
                    <a:latin typeface="+mj-lt"/>
                  </a:rPr>
                  <a:t> 87, 93, 95, 98, 100, </a:t>
                </a:r>
                <a:r>
                  <a:rPr lang="en-AU" dirty="0">
                    <a:solidFill>
                      <a:schemeClr val="accent2"/>
                    </a:solidFill>
                  </a:rPr>
                  <a:t>| </a:t>
                </a:r>
                <a:r>
                  <a:rPr lang="en-AU" dirty="0">
                    <a:latin typeface="+mj-lt"/>
                  </a:rPr>
                  <a:t>102, 127</a:t>
                </a:r>
              </a:p>
              <a:p>
                <a:r>
                  <a:rPr lang="en-AU" dirty="0">
                    <a:latin typeface="+mj-lt"/>
                  </a:rPr>
                  <a:t>Is 72 an outlier in this data set?</a:t>
                </a:r>
              </a:p>
              <a:p>
                <a:pPr/>
                <a14:m>
                  <m:oMathPara xmlns:m="http://schemas.openxmlformats.org/officeDocument/2006/math">
                    <m:oMathParaPr>
                      <m:jc m:val="centerGroup"/>
                    </m:oMathParaPr>
                    <m:oMath xmlns:m="http://schemas.openxmlformats.org/officeDocument/2006/math">
                      <m:r>
                        <m:rPr>
                          <m:nor/>
                        </m:rPr>
                        <a:rPr lang="en-AU" b="0" i="0" smtClean="0">
                          <a:latin typeface="Cambria Math" panose="02040503050406030204" pitchFamily="18" charset="0"/>
                        </a:rPr>
                        <m:t>Interquartile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range</m:t>
                      </m:r>
                      <m:r>
                        <m:rPr>
                          <m:aln/>
                        </m:rP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101</m:t>
                      </m:r>
                      <m:r>
                        <a:rPr lang="en-AU" b="0" i="1" smtClean="0">
                          <a:latin typeface="Cambria Math" panose="02040503050406030204" pitchFamily="18" charset="0"/>
                        </a:rPr>
                        <m:t>−</m:t>
                      </m:r>
                      <m:r>
                        <a:rPr lang="en-AU" b="0" i="1" smtClean="0">
                          <a:solidFill>
                            <a:schemeClr val="accent2"/>
                          </a:solidFill>
                          <a:latin typeface="Cambria Math" panose="02040503050406030204" pitchFamily="18" charset="0"/>
                        </a:rPr>
                        <m:t>84.5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16.5</m:t>
                      </m:r>
                    </m:oMath>
                    <m:oMath xmlns:m="http://schemas.openxmlformats.org/officeDocument/2006/math">
                      <m:r>
                        <m:rPr>
                          <m:nor/>
                        </m:rPr>
                        <a:rPr lang="en-AU">
                          <a:latin typeface="Cambria Math" panose="02040503050406030204" pitchFamily="18" charset="0"/>
                        </a:rPr>
                        <m:t>L</m:t>
                      </m:r>
                      <m:r>
                        <m:rPr>
                          <m:nor/>
                        </m:rPr>
                        <a:rPr lang="en-AU" b="0" i="0" smtClean="0">
                          <a:latin typeface="Cambria Math" panose="02040503050406030204" pitchFamily="18" charset="0"/>
                        </a:rPr>
                        <m:t>ower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outlier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boundary</m:t>
                      </m:r>
                      <m:r>
                        <m:rPr>
                          <m:aln/>
                        </m:rP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1</m:t>
                          </m:r>
                        </m:sub>
                      </m:sSub>
                      <m:r>
                        <a:rPr lang="en-AU" b="0" i="1" smtClean="0">
                          <a:latin typeface="Cambria Math" panose="02040503050406030204" pitchFamily="18" charset="0"/>
                        </a:rPr>
                        <m:t>−1.5</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84.5−1.5×16.5</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59.75</m:t>
                      </m:r>
                    </m:oMath>
                    <m:oMath xmlns:m="http://schemas.openxmlformats.org/officeDocument/2006/math">
                      <m:r>
                        <a:rPr lang="en-AU" b="0" i="1" smtClean="0">
                          <a:latin typeface="Cambria Math" panose="02040503050406030204" pitchFamily="18" charset="0"/>
                          <a:ea typeface="Cambria Math" panose="02040503050406030204" pitchFamily="18" charset="0"/>
                        </a:rPr>
                        <m:t>72</m:t>
                      </m:r>
                      <m:r>
                        <m:rPr>
                          <m:aln/>
                        </m:rPr>
                        <a:rPr lang="en-AU" b="0" i="1" smtClean="0">
                          <a:latin typeface="Cambria Math" panose="02040503050406030204" pitchFamily="18" charset="0"/>
                          <a:ea typeface="Cambria Math" panose="02040503050406030204" pitchFamily="18" charset="0"/>
                        </a:rPr>
                        <m:t>&gt;</m:t>
                      </m:r>
                      <m:r>
                        <a:rPr lang="en-AU" b="0" i="1" smtClean="0">
                          <a:latin typeface="Cambria Math" panose="02040503050406030204" pitchFamily="18" charset="0"/>
                          <a:ea typeface="Cambria Math" panose="02040503050406030204" pitchFamily="18" charset="0"/>
                        </a:rPr>
                        <m:t>59.75 ∴72 </m:t>
                      </m:r>
                      <m:r>
                        <m:rPr>
                          <m:nor/>
                        </m:rPr>
                        <a:rPr lang="en-AU" b="0" i="0" smtClean="0">
                          <a:latin typeface="Cambria Math" panose="02040503050406030204" pitchFamily="18" charset="0"/>
                          <a:ea typeface="Cambria Math" panose="02040503050406030204" pitchFamily="18" charset="0"/>
                        </a:rPr>
                        <m:t>is</m:t>
                      </m:r>
                      <m:r>
                        <m:rPr>
                          <m:nor/>
                        </m:rPr>
                        <a:rPr lang="en-AU" b="0" i="0" smtClean="0">
                          <a:latin typeface="Cambria Math" panose="02040503050406030204" pitchFamily="18" charset="0"/>
                          <a:ea typeface="Cambria Math" panose="02040503050406030204" pitchFamily="18" charset="0"/>
                        </a:rPr>
                        <m:t> </m:t>
                      </m:r>
                      <m:r>
                        <m:rPr>
                          <m:nor/>
                        </m:rPr>
                        <a:rPr lang="en-AU" b="1" i="0" smtClean="0">
                          <a:latin typeface="Cambria Math" panose="02040503050406030204" pitchFamily="18" charset="0"/>
                          <a:ea typeface="Cambria Math" panose="02040503050406030204" pitchFamily="18" charset="0"/>
                        </a:rPr>
                        <m:t>not</m:t>
                      </m:r>
                      <m:r>
                        <m:rPr>
                          <m:nor/>
                        </m:rPr>
                        <a:rPr lang="en-AU" b="0" i="0" smtClean="0">
                          <a:latin typeface="Cambria Math" panose="02040503050406030204" pitchFamily="18" charset="0"/>
                          <a:ea typeface="Cambria Math" panose="02040503050406030204" pitchFamily="18" charset="0"/>
                        </a:rPr>
                        <m:t> </m:t>
                      </m:r>
                      <m:r>
                        <m:rPr>
                          <m:nor/>
                        </m:rPr>
                        <a:rPr lang="en-AU" b="0" i="0" smtClean="0">
                          <a:latin typeface="Cambria Math" panose="02040503050406030204" pitchFamily="18" charset="0"/>
                          <a:ea typeface="Cambria Math" panose="02040503050406030204" pitchFamily="18" charset="0"/>
                        </a:rPr>
                        <m:t>an</m:t>
                      </m:r>
                      <m:r>
                        <m:rPr>
                          <m:nor/>
                        </m:rPr>
                        <a:rPr lang="en-AU" b="0" i="0" smtClean="0">
                          <a:latin typeface="Cambria Math" panose="02040503050406030204" pitchFamily="18" charset="0"/>
                          <a:ea typeface="Cambria Math" panose="02040503050406030204" pitchFamily="18" charset="0"/>
                        </a:rPr>
                        <m:t> </m:t>
                      </m:r>
                      <m:r>
                        <m:rPr>
                          <m:nor/>
                        </m:rPr>
                        <a:rPr lang="en-AU" b="0" i="0" smtClean="0">
                          <a:latin typeface="Cambria Math" panose="02040503050406030204" pitchFamily="18" charset="0"/>
                          <a:ea typeface="Cambria Math" panose="02040503050406030204" pitchFamily="18" charset="0"/>
                        </a:rPr>
                        <m:t>outlier</m:t>
                      </m:r>
                      <m:r>
                        <a:rPr lang="en-AU" b="0" i="1" smtClean="0">
                          <a:latin typeface="Cambria Math" panose="02040503050406030204" pitchFamily="18" charset="0"/>
                          <a:ea typeface="Cambria Math" panose="02040503050406030204" pitchFamily="18" charset="0"/>
                        </a:rPr>
                        <m:t>.</m:t>
                      </m:r>
                    </m:oMath>
                  </m:oMathPara>
                </a14:m>
                <a:endParaRPr lang="en-AU" dirty="0">
                  <a:latin typeface="+mj-lt"/>
                </a:endParaRPr>
              </a:p>
            </p:txBody>
          </p:sp>
        </mc:Choice>
        <mc:Fallback xmlns="">
          <p:sp>
            <p:nvSpPr>
              <p:cNvPr id="3" name="Text Placeholder 12">
                <a:extLst>
                  <a:ext uri="{FF2B5EF4-FFF2-40B4-BE49-F238E27FC236}">
                    <a16:creationId xmlns:a16="http://schemas.microsoft.com/office/drawing/2014/main" id="{DC21B5AE-147E-3B9B-9D47-0E458E0262E3}"/>
                  </a:ext>
                </a:extLst>
              </p:cNvPr>
              <p:cNvSpPr>
                <a:spLocks noGrp="1" noRot="1" noChangeAspect="1" noMove="1" noResize="1" noEditPoints="1" noAdjustHandles="1" noChangeArrowheads="1" noChangeShapeType="1" noTextEdit="1"/>
              </p:cNvSpPr>
              <p:nvPr>
                <p:ph type="body" sz="quarter" idx="17"/>
              </p:nvPr>
            </p:nvSpPr>
            <p:spPr>
              <a:xfrm>
                <a:off x="360000" y="1475646"/>
                <a:ext cx="11484000" cy="5128914"/>
              </a:xfrm>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75EF34-C7E9-0FFB-EA05-F3DFE39378CC}"/>
                  </a:ext>
                </a:extLst>
              </p:cNvPr>
              <p:cNvSpPr txBox="1"/>
              <p:nvPr/>
            </p:nvSpPr>
            <p:spPr>
              <a:xfrm>
                <a:off x="614185" y="3726766"/>
                <a:ext cx="1371601" cy="1427922"/>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1</m:t>
                          </m:r>
                        </m:sub>
                      </m:sSub>
                      <m:r>
                        <a:rPr lang="en-AU" sz="2000" i="1">
                          <a:latin typeface="Cambria Math" panose="02040503050406030204" pitchFamily="18" charset="0"/>
                        </a:rPr>
                        <m:t>=</m:t>
                      </m:r>
                      <m:r>
                        <a:rPr lang="en-AU" sz="2000" i="1">
                          <a:solidFill>
                            <a:schemeClr val="accent2"/>
                          </a:solidFill>
                          <a:latin typeface="Cambria Math" panose="02040503050406030204" pitchFamily="18" charset="0"/>
                        </a:rPr>
                        <m:t>84.5</m:t>
                      </m:r>
                    </m:oMath>
                  </m:oMathPara>
                </a14:m>
                <a:endParaRPr lang="en-AU" sz="2000" i="1" dirty="0">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𝑄</m:t>
                          </m:r>
                        </m:e>
                        <m:sub>
                          <m:r>
                            <a:rPr lang="en-AU" sz="2000" b="0" i="1" smtClean="0">
                              <a:latin typeface="Cambria Math" panose="02040503050406030204" pitchFamily="18" charset="0"/>
                            </a:rPr>
                            <m:t>3</m:t>
                          </m:r>
                        </m:sub>
                      </m:sSub>
                      <m:r>
                        <a:rPr lang="en-AU" sz="2000" b="0" i="1" smtClean="0">
                          <a:latin typeface="Cambria Math" panose="02040503050406030204" pitchFamily="18" charset="0"/>
                        </a:rPr>
                        <m:t>=</m:t>
                      </m:r>
                      <m:r>
                        <a:rPr lang="en-AU" sz="2000" b="0" i="1" smtClean="0">
                          <a:solidFill>
                            <a:schemeClr val="accent2"/>
                          </a:solidFill>
                          <a:latin typeface="Cambria Math" panose="02040503050406030204" pitchFamily="18" charset="0"/>
                        </a:rPr>
                        <m:t>101</m:t>
                      </m:r>
                    </m:oMath>
                  </m:oMathPara>
                </a14:m>
                <a:br>
                  <a:rPr lang="en-AU" sz="2000" b="0" i="1" dirty="0">
                    <a:solidFill>
                      <a:schemeClr val="accent2"/>
                    </a:solidFill>
                    <a:latin typeface="Cambria Math" panose="02040503050406030204" pitchFamily="18" charset="0"/>
                  </a:rPr>
                </a:br>
                <a:br>
                  <a:rPr lang="en-AU" sz="1600" b="0" dirty="0">
                    <a:latin typeface="+mj-lt"/>
                  </a:rPr>
                </a:br>
                <a:endParaRPr lang="en-AU" sz="1800" dirty="0"/>
              </a:p>
            </p:txBody>
          </p:sp>
        </mc:Choice>
        <mc:Fallback xmlns="">
          <p:sp>
            <p:nvSpPr>
              <p:cNvPr id="6" name="TextBox 5">
                <a:extLst>
                  <a:ext uri="{FF2B5EF4-FFF2-40B4-BE49-F238E27FC236}">
                    <a16:creationId xmlns:a16="http://schemas.microsoft.com/office/drawing/2014/main" id="{3975EF34-C7E9-0FFB-EA05-F3DFE39378CC}"/>
                  </a:ext>
                </a:extLst>
              </p:cNvPr>
              <p:cNvSpPr txBox="1">
                <a:spLocks noRot="1" noChangeAspect="1" noMove="1" noResize="1" noEditPoints="1" noAdjustHandles="1" noChangeArrowheads="1" noChangeShapeType="1" noTextEdit="1"/>
              </p:cNvSpPr>
              <p:nvPr/>
            </p:nvSpPr>
            <p:spPr>
              <a:xfrm>
                <a:off x="614185" y="3726766"/>
                <a:ext cx="1371601" cy="1427922"/>
              </a:xfrm>
              <a:prstGeom prst="rect">
                <a:avLst/>
              </a:prstGeom>
              <a:blipFill>
                <a:blip r:embed="rId5"/>
                <a:stretch>
                  <a:fillRect/>
                </a:stretch>
              </a:blipFill>
              <a:ln>
                <a:noFill/>
              </a:ln>
            </p:spPr>
            <p:txBody>
              <a:bodyPr/>
              <a:lstStyle/>
              <a:p>
                <a:r>
                  <a:rPr lang="en-AU">
                    <a:noFill/>
                  </a:rPr>
                  <a:t> </a:t>
                </a:r>
              </a:p>
            </p:txBody>
          </p:sp>
        </mc:Fallback>
      </mc:AlternateContent>
      <p:sp>
        <p:nvSpPr>
          <p:cNvPr id="7" name="Oval 6">
            <a:extLst>
              <a:ext uri="{FF2B5EF4-FFF2-40B4-BE49-F238E27FC236}">
                <a16:creationId xmlns:a16="http://schemas.microsoft.com/office/drawing/2014/main" id="{57BBB3B8-377E-DF4D-19DC-B999D78779A6}"/>
              </a:ext>
              <a:ext uri="{C183D7F6-B498-43B3-948B-1728B52AA6E4}">
                <adec:decorative xmlns:adec="http://schemas.microsoft.com/office/drawing/2017/decorative" val="1"/>
              </a:ext>
            </a:extLst>
          </p:cNvPr>
          <p:cNvSpPr/>
          <p:nvPr/>
        </p:nvSpPr>
        <p:spPr>
          <a:xfrm>
            <a:off x="5636865" y="2518587"/>
            <a:ext cx="532436" cy="532436"/>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3608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44574-D64B-A066-86AF-884CC08DB8A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8AED63-8631-E358-E1C1-5E28B83073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5" name="Title 4">
            <a:extLst>
              <a:ext uri="{FF2B5EF4-FFF2-40B4-BE49-F238E27FC236}">
                <a16:creationId xmlns:a16="http://schemas.microsoft.com/office/drawing/2014/main" id="{9F51F1DC-6675-4AEE-681D-570AB72E973C}"/>
              </a:ext>
            </a:extLst>
          </p:cNvPr>
          <p:cNvSpPr>
            <a:spLocks noGrp="1"/>
          </p:cNvSpPr>
          <p:nvPr>
            <p:ph type="title"/>
          </p:nvPr>
        </p:nvSpPr>
        <p:spPr/>
        <p:txBody>
          <a:bodyPr/>
          <a:lstStyle/>
          <a:p>
            <a:r>
              <a:rPr lang="en-US" dirty="0">
                <a:latin typeface="+mj-lt"/>
              </a:rPr>
              <a:t>Outliers (9)</a:t>
            </a:r>
            <a:endParaRPr lang="en-AU" dirty="0">
              <a:latin typeface="+mj-lt"/>
            </a:endParaRPr>
          </a:p>
        </p:txBody>
      </p:sp>
      <p:sp>
        <p:nvSpPr>
          <p:cNvPr id="4" name="Text Placeholder 3">
            <a:extLst>
              <a:ext uri="{FF2B5EF4-FFF2-40B4-BE49-F238E27FC236}">
                <a16:creationId xmlns:a16="http://schemas.microsoft.com/office/drawing/2014/main" id="{98F9B6DA-D47C-5ECF-4BB6-F7421EC5C074}"/>
              </a:ext>
            </a:extLst>
          </p:cNvPr>
          <p:cNvSpPr>
            <a:spLocks noGrp="1"/>
          </p:cNvSpPr>
          <p:nvPr>
            <p:ph type="body" sz="quarter" idx="18"/>
          </p:nvPr>
        </p:nvSpPr>
        <p:spPr/>
        <p:txBody>
          <a:bodyPr/>
          <a:lstStyle/>
          <a:p>
            <a:r>
              <a:rPr lang="en-AU" dirty="0"/>
              <a:t>Worked example 2</a:t>
            </a:r>
          </a:p>
        </p:txBody>
      </p:sp>
      <p:sp>
        <p:nvSpPr>
          <p:cNvPr id="3" name="Text Placeholder 12">
            <a:extLst>
              <a:ext uri="{FF2B5EF4-FFF2-40B4-BE49-F238E27FC236}">
                <a16:creationId xmlns:a16="http://schemas.microsoft.com/office/drawing/2014/main" id="{2A159EB9-2905-5A35-20B8-CB16C31282B3}"/>
              </a:ext>
            </a:extLst>
          </p:cNvPr>
          <p:cNvSpPr>
            <a:spLocks noGrp="1"/>
          </p:cNvSpPr>
          <p:nvPr>
            <p:ph type="body" sz="quarter" idx="17"/>
          </p:nvPr>
        </p:nvSpPr>
        <p:spPr>
          <a:xfrm>
            <a:off x="360000" y="1369454"/>
            <a:ext cx="11484000" cy="3052075"/>
          </a:xfrm>
        </p:spPr>
        <p:txBody>
          <a:bodyPr/>
          <a:lstStyle/>
          <a:p>
            <a:r>
              <a:rPr lang="en-AU" dirty="0">
                <a:latin typeface="+mj-lt"/>
              </a:rPr>
              <a:t>The following dataset shows the number of soft drinks consumed in a month for a Year 11 class:</a:t>
            </a:r>
          </a:p>
          <a:p>
            <a:endParaRPr lang="en-AU" dirty="0">
              <a:latin typeface="+mj-lt"/>
            </a:endParaRPr>
          </a:p>
          <a:p>
            <a:endParaRPr lang="en-AU" dirty="0">
              <a:latin typeface="+mj-lt"/>
            </a:endParaRPr>
          </a:p>
          <a:p>
            <a:endParaRPr lang="en-AU" dirty="0">
              <a:latin typeface="+mj-lt"/>
            </a:endParaRPr>
          </a:p>
          <a:p>
            <a:r>
              <a:rPr lang="en-AU" dirty="0">
                <a:latin typeface="+mj-lt"/>
              </a:rPr>
              <a:t>Are there any outliers in this data set?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8288E0D-BF69-4FEC-288C-33B88997986C}"/>
                  </a:ext>
                </a:extLst>
              </p:cNvPr>
              <p:cNvSpPr txBox="1"/>
              <p:nvPr/>
            </p:nvSpPr>
            <p:spPr>
              <a:xfrm>
                <a:off x="813450" y="4284333"/>
                <a:ext cx="1371601" cy="1427922"/>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1</m:t>
                          </m:r>
                        </m:sub>
                      </m:sSub>
                      <m:r>
                        <a:rPr lang="en-AU" sz="2000" i="1">
                          <a:latin typeface="Cambria Math" panose="02040503050406030204" pitchFamily="18" charset="0"/>
                        </a:rPr>
                        <m:t>=</m:t>
                      </m:r>
                      <m:r>
                        <a:rPr lang="en-AU" sz="2000" b="1" i="1">
                          <a:solidFill>
                            <a:schemeClr val="accent2"/>
                          </a:solidFill>
                          <a:latin typeface="Cambria Math" panose="02040503050406030204" pitchFamily="18" charset="0"/>
                        </a:rPr>
                        <m:t>𝟐𝟐</m:t>
                      </m:r>
                    </m:oMath>
                  </m:oMathPara>
                </a14:m>
                <a:endParaRPr lang="en-AU" sz="1600" dirty="0"/>
              </a:p>
              <a:p>
                <a:pPr algn="l">
                  <a:lnSpc>
                    <a:spcPct val="150000"/>
                  </a:lnSpc>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𝑄</m:t>
                          </m:r>
                        </m:e>
                        <m:sub>
                          <m:r>
                            <a:rPr lang="en-AU" sz="2000" b="0" i="1" smtClean="0">
                              <a:latin typeface="Cambria Math" panose="02040503050406030204" pitchFamily="18" charset="0"/>
                            </a:rPr>
                            <m:t>3</m:t>
                          </m:r>
                        </m:sub>
                      </m:sSub>
                      <m:r>
                        <a:rPr lang="en-AU" sz="2000" b="0" i="1" smtClean="0">
                          <a:latin typeface="Cambria Math" panose="02040503050406030204" pitchFamily="18" charset="0"/>
                        </a:rPr>
                        <m:t>=</m:t>
                      </m:r>
                      <m:r>
                        <a:rPr lang="en-AU" sz="2000" b="1" i="1" smtClean="0">
                          <a:solidFill>
                            <a:schemeClr val="accent2"/>
                          </a:solidFill>
                          <a:latin typeface="Cambria Math" panose="02040503050406030204" pitchFamily="18" charset="0"/>
                        </a:rPr>
                        <m:t>𝟐𝟖</m:t>
                      </m:r>
                    </m:oMath>
                    <m:oMath xmlns:m="http://schemas.openxmlformats.org/officeDocument/2006/math">
                      <m:r>
                        <a:rPr lang="en-AU" sz="2000" b="0" i="1" smtClean="0">
                          <a:latin typeface="Cambria Math" panose="02040503050406030204" pitchFamily="18" charset="0"/>
                        </a:rPr>
                        <m:t>𝐼𝑄𝑅</m:t>
                      </m:r>
                      <m:r>
                        <a:rPr lang="en-AU" sz="2000" b="0" i="1" smtClean="0">
                          <a:latin typeface="Cambria Math" panose="02040503050406030204" pitchFamily="18" charset="0"/>
                        </a:rPr>
                        <m:t>=6</m:t>
                      </m:r>
                    </m:oMath>
                  </m:oMathPara>
                </a14:m>
                <a:br>
                  <a:rPr lang="en-AU" sz="2000" b="0" dirty="0">
                    <a:latin typeface="+mj-lt"/>
                  </a:rPr>
                </a:br>
                <a:endParaRPr lang="en-AU" sz="2000" dirty="0"/>
              </a:p>
            </p:txBody>
          </p:sp>
        </mc:Choice>
        <mc:Fallback xmlns="">
          <p:sp>
            <p:nvSpPr>
              <p:cNvPr id="6" name="TextBox 5">
                <a:extLst>
                  <a:ext uri="{FF2B5EF4-FFF2-40B4-BE49-F238E27FC236}">
                    <a16:creationId xmlns:a16="http://schemas.microsoft.com/office/drawing/2014/main" id="{B8288E0D-BF69-4FEC-288C-33B88997986C}"/>
                  </a:ext>
                </a:extLst>
              </p:cNvPr>
              <p:cNvSpPr txBox="1">
                <a:spLocks noRot="1" noChangeAspect="1" noMove="1" noResize="1" noEditPoints="1" noAdjustHandles="1" noChangeArrowheads="1" noChangeShapeType="1" noTextEdit="1"/>
              </p:cNvSpPr>
              <p:nvPr/>
            </p:nvSpPr>
            <p:spPr>
              <a:xfrm>
                <a:off x="813450" y="4284333"/>
                <a:ext cx="1371601" cy="1427922"/>
              </a:xfrm>
              <a:prstGeom prst="rect">
                <a:avLst/>
              </a:prstGeom>
              <a:blipFill>
                <a:blip r:embed="rId4"/>
                <a:stretch>
                  <a:fillRect/>
                </a:stretch>
              </a:blipFill>
              <a:ln>
                <a:noFill/>
              </a:ln>
            </p:spPr>
            <p:txBody>
              <a:bodyPr/>
              <a:lstStyle/>
              <a:p>
                <a:r>
                  <a:rPr lang="en-AU">
                    <a:noFill/>
                  </a:rPr>
                  <a:t> </a:t>
                </a:r>
              </a:p>
            </p:txBody>
          </p:sp>
        </mc:Fallback>
      </mc:AlternateContent>
      <p:graphicFrame>
        <p:nvGraphicFramePr>
          <p:cNvPr id="7" name="Table 6">
            <a:extLst>
              <a:ext uri="{FF2B5EF4-FFF2-40B4-BE49-F238E27FC236}">
                <a16:creationId xmlns:a16="http://schemas.microsoft.com/office/drawing/2014/main" id="{CF3DC287-819D-BAF7-E626-0166F5EC212B}"/>
              </a:ext>
            </a:extLst>
          </p:cNvPr>
          <p:cNvGraphicFramePr>
            <a:graphicFrameLocks noGrp="1"/>
          </p:cNvGraphicFramePr>
          <p:nvPr>
            <p:extLst>
              <p:ext uri="{D42A27DB-BD31-4B8C-83A1-F6EECF244321}">
                <p14:modId xmlns:p14="http://schemas.microsoft.com/office/powerpoint/2010/main" val="3429842660"/>
              </p:ext>
            </p:extLst>
          </p:nvPr>
        </p:nvGraphicFramePr>
        <p:xfrm>
          <a:off x="4203538" y="1954020"/>
          <a:ext cx="3784923" cy="1483360"/>
        </p:xfrm>
        <a:graphic>
          <a:graphicData uri="http://schemas.openxmlformats.org/drawingml/2006/table">
            <a:tbl>
              <a:tblPr firstRow="1" bandRow="1">
                <a:tableStyleId>{5A111915-BE36-4E01-A7E5-04B1672EAD32}</a:tableStyleId>
              </a:tblPr>
              <a:tblGrid>
                <a:gridCol w="908239">
                  <a:extLst>
                    <a:ext uri="{9D8B030D-6E8A-4147-A177-3AD203B41FA5}">
                      <a16:colId xmlns:a16="http://schemas.microsoft.com/office/drawing/2014/main" val="1984034341"/>
                    </a:ext>
                  </a:extLst>
                </a:gridCol>
                <a:gridCol w="2876684">
                  <a:extLst>
                    <a:ext uri="{9D8B030D-6E8A-4147-A177-3AD203B41FA5}">
                      <a16:colId xmlns:a16="http://schemas.microsoft.com/office/drawing/2014/main" val="1156098483"/>
                    </a:ext>
                  </a:extLst>
                </a:gridCol>
              </a:tblGrid>
              <a:tr h="370840">
                <a:tc>
                  <a:txBody>
                    <a:bodyPr/>
                    <a:lstStyle/>
                    <a:p>
                      <a:pPr algn="r"/>
                      <a:r>
                        <a:rPr lang="en-AU" b="1" dirty="0">
                          <a:solidFill>
                            <a:schemeClr val="tx1"/>
                          </a:solidFill>
                        </a:rPr>
                        <a:t>Stem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Leaf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884475"/>
                  </a:ext>
                </a:extLst>
              </a:tr>
              <a:tr h="370840">
                <a:tc>
                  <a:txBody>
                    <a:bodyPr/>
                    <a:lstStyle/>
                    <a:p>
                      <a:pPr algn="r"/>
                      <a:r>
                        <a:rPr lang="en-AU" b="1"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067380"/>
                  </a:ext>
                </a:extLst>
              </a:tr>
              <a:tr h="370840">
                <a:tc>
                  <a:txBody>
                    <a:bodyPr/>
                    <a:lstStyle/>
                    <a:p>
                      <a:pPr algn="r"/>
                      <a:r>
                        <a:rPr lang="en-AU" b="1"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tx1"/>
                          </a:solidFill>
                          <a:latin typeface="+mn-lt"/>
                          <a:ea typeface="+mn-ea"/>
                          <a:cs typeface="+mn-cs"/>
                        </a:rPr>
                        <a:t>1 </a:t>
                      </a:r>
                      <a:r>
                        <a:rPr lang="en-AU" sz="1800" b="1" kern="1200" dirty="0">
                          <a:solidFill>
                            <a:schemeClr val="accent2"/>
                          </a:solidFill>
                          <a:latin typeface="+mn-lt"/>
                          <a:ea typeface="+mn-ea"/>
                          <a:cs typeface="+mn-cs"/>
                        </a:rPr>
                        <a:t>2</a:t>
                      </a:r>
                      <a:r>
                        <a:rPr lang="en-AU" sz="1800" b="1" kern="1200" dirty="0">
                          <a:solidFill>
                            <a:schemeClr val="tx1"/>
                          </a:solidFill>
                          <a:latin typeface="+mn-lt"/>
                          <a:ea typeface="+mn-ea"/>
                          <a:cs typeface="+mn-cs"/>
                        </a:rPr>
                        <a:t> 2 3 5 7 8 </a:t>
                      </a:r>
                      <a:r>
                        <a:rPr lang="en-AU" sz="1800" b="1" kern="1200" dirty="0">
                          <a:solidFill>
                            <a:schemeClr val="accent2"/>
                          </a:solidFill>
                          <a:latin typeface="+mn-lt"/>
                          <a:ea typeface="+mn-ea"/>
                          <a:cs typeface="+mn-cs"/>
                        </a:rPr>
                        <a:t>8</a:t>
                      </a:r>
                      <a:r>
                        <a:rPr lang="en-AU" sz="1800" b="1" kern="1200" dirty="0">
                          <a:solidFill>
                            <a:schemeClr val="tx1"/>
                          </a:solidFill>
                          <a:latin typeface="+mn-lt"/>
                          <a:ea typeface="+mn-ea"/>
                          <a:cs typeface="+mn-cs"/>
                        </a:rPr>
                        <a:t> 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5689153"/>
                  </a:ext>
                </a:extLst>
              </a:tr>
              <a:tr h="370840">
                <a:tc>
                  <a:txBody>
                    <a:bodyPr/>
                    <a:lstStyle/>
                    <a:p>
                      <a:pPr algn="r"/>
                      <a:r>
                        <a:rPr lang="en-AU" b="1"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13510"/>
                  </a:ext>
                </a:extLst>
              </a:tr>
            </a:tbl>
          </a:graphicData>
        </a:graphic>
      </p:graphicFrame>
      <p:sp>
        <p:nvSpPr>
          <p:cNvPr id="8" name="Oval 7">
            <a:extLst>
              <a:ext uri="{FF2B5EF4-FFF2-40B4-BE49-F238E27FC236}">
                <a16:creationId xmlns:a16="http://schemas.microsoft.com/office/drawing/2014/main" id="{8BFC4D56-8277-6567-D942-5D71FAA0FFF4}"/>
              </a:ext>
              <a:ext uri="{C183D7F6-B498-43B3-948B-1728B52AA6E4}">
                <adec:decorative xmlns:adec="http://schemas.microsoft.com/office/drawing/2017/decorative" val="1"/>
              </a:ext>
            </a:extLst>
          </p:cNvPr>
          <p:cNvSpPr/>
          <p:nvPr/>
        </p:nvSpPr>
        <p:spPr>
          <a:xfrm>
            <a:off x="5915446" y="2720055"/>
            <a:ext cx="239211" cy="312511"/>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3B34E9C-41A9-7B71-83B6-38D13D378455}"/>
                  </a:ext>
                </a:extLst>
              </p:cNvPr>
              <p:cNvSpPr txBox="1"/>
              <p:nvPr/>
            </p:nvSpPr>
            <p:spPr>
              <a:xfrm>
                <a:off x="2486822" y="4339399"/>
                <a:ext cx="4851527" cy="2020615"/>
              </a:xfrm>
              <a:prstGeom prst="rect">
                <a:avLst/>
              </a:prstGeom>
              <a:noFill/>
              <a:ln>
                <a:noFill/>
              </a:ln>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m:rPr>
                          <m:nor/>
                        </m:rPr>
                        <a:rPr lang="en-AU" sz="2000" b="0" i="0" smtClean="0">
                          <a:latin typeface="Cambria Math" panose="02040503050406030204" pitchFamily="18" charset="0"/>
                        </a:rPr>
                        <m:t>Lower</m:t>
                      </m:r>
                      <m:r>
                        <m:rPr>
                          <m:nor/>
                        </m:rPr>
                        <a:rPr lang="en-AU" sz="2000" i="0">
                          <a:latin typeface="Cambria Math" panose="02040503050406030204" pitchFamily="18" charset="0"/>
                        </a:rPr>
                        <m:t> </m:t>
                      </m:r>
                      <m:r>
                        <m:rPr>
                          <m:nor/>
                        </m:rPr>
                        <a:rPr lang="en-AU" sz="2000" i="0">
                          <a:latin typeface="Cambria Math" panose="02040503050406030204" pitchFamily="18" charset="0"/>
                        </a:rPr>
                        <m:t>boundary</m:t>
                      </m:r>
                      <m:r>
                        <m:rPr>
                          <m:aln/>
                        </m:rP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r>
                        <a:rPr lang="en-AU" sz="2000" i="1">
                          <a:latin typeface="Cambria Math" panose="02040503050406030204" pitchFamily="18" charset="0"/>
                        </a:rPr>
                        <m:t>1.5</m:t>
                      </m:r>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2−</m:t>
                      </m:r>
                      <m:r>
                        <a:rPr lang="en-AU" sz="2000" i="1">
                          <a:latin typeface="Cambria Math" panose="02040503050406030204" pitchFamily="18" charset="0"/>
                          <a:ea typeface="Cambria Math" panose="02040503050406030204" pitchFamily="18" charset="0"/>
                        </a:rPr>
                        <m:t>1.5×6</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13</m:t>
                      </m:r>
                    </m:oMath>
                    <m:oMath xmlns:m="http://schemas.openxmlformats.org/officeDocument/2006/math">
                      <m:r>
                        <a:rPr lang="en-AU" sz="2000" b="0" i="1" smtClean="0">
                          <a:latin typeface="Cambria Math" panose="02040503050406030204" pitchFamily="18" charset="0"/>
                          <a:ea typeface="Cambria Math" panose="02040503050406030204" pitchFamily="18" charset="0"/>
                        </a:rPr>
                        <m:t>13</m:t>
                      </m:r>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13</m:t>
                      </m:r>
                      <m:r>
                        <a:rPr lang="en-AU" sz="2000" i="1">
                          <a:latin typeface="Cambria Math" panose="02040503050406030204" pitchFamily="18" charset="0"/>
                          <a:ea typeface="Cambria Math" panose="02040503050406030204" pitchFamily="18" charset="0"/>
                        </a:rPr>
                        <m:t>, </m:t>
                      </m:r>
                    </m:oMath>
                  </m:oMathPara>
                </a14:m>
                <a:endParaRPr lang="en-AU" sz="20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13</m:t>
                      </m:r>
                      <m:r>
                        <a:rPr lang="en-AU" sz="2000" i="1">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is</m:t>
                      </m:r>
                      <m:r>
                        <m:rPr>
                          <m:nor/>
                        </m:rPr>
                        <a:rPr lang="en-AU" sz="2000" b="1" i="0">
                          <a:latin typeface="Cambria Math" panose="02040503050406030204" pitchFamily="18" charset="0"/>
                          <a:ea typeface="Cambria Math" panose="02040503050406030204" pitchFamily="18" charset="0"/>
                        </a:rPr>
                        <m:t> </m:t>
                      </m:r>
                      <m:r>
                        <m:rPr>
                          <m:nor/>
                        </m:rPr>
                        <a:rPr lang="en-AU" sz="2000" b="1" i="0">
                          <a:latin typeface="Cambria Math" panose="02040503050406030204" pitchFamily="18" charset="0"/>
                          <a:ea typeface="Cambria Math" panose="02040503050406030204" pitchFamily="18" charset="0"/>
                        </a:rPr>
                        <m:t>not</m:t>
                      </m:r>
                      <m:r>
                        <m:rPr>
                          <m:nor/>
                        </m:rPr>
                        <a:rPr lang="en-AU" sz="2000" b="1"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an</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outlier</m:t>
                      </m:r>
                      <m:r>
                        <a:rPr lang="en-AU" sz="2000" i="1">
                          <a:latin typeface="Cambria Math" panose="02040503050406030204" pitchFamily="18" charset="0"/>
                          <a:ea typeface="Cambria Math" panose="02040503050406030204" pitchFamily="18" charset="0"/>
                        </a:rPr>
                        <m:t>.</m:t>
                      </m:r>
                    </m:oMath>
                  </m:oMathPara>
                </a14:m>
                <a:endParaRPr lang="en-AU" dirty="0"/>
              </a:p>
            </p:txBody>
          </p:sp>
        </mc:Choice>
        <mc:Fallback xmlns="">
          <p:sp>
            <p:nvSpPr>
              <p:cNvPr id="9" name="TextBox 8">
                <a:extLst>
                  <a:ext uri="{FF2B5EF4-FFF2-40B4-BE49-F238E27FC236}">
                    <a16:creationId xmlns:a16="http://schemas.microsoft.com/office/drawing/2014/main" id="{73B34E9C-41A9-7B71-83B6-38D13D378455}"/>
                  </a:ext>
                </a:extLst>
              </p:cNvPr>
              <p:cNvSpPr txBox="1">
                <a:spLocks noRot="1" noChangeAspect="1" noMove="1" noResize="1" noEditPoints="1" noAdjustHandles="1" noChangeArrowheads="1" noChangeShapeType="1" noTextEdit="1"/>
              </p:cNvSpPr>
              <p:nvPr/>
            </p:nvSpPr>
            <p:spPr>
              <a:xfrm>
                <a:off x="2486822" y="4339399"/>
                <a:ext cx="4851527" cy="2020615"/>
              </a:xfrm>
              <a:prstGeom prst="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52D70B-2681-6E3D-6417-364897864CE2}"/>
                  </a:ext>
                </a:extLst>
              </p:cNvPr>
              <p:cNvSpPr txBox="1"/>
              <p:nvPr/>
            </p:nvSpPr>
            <p:spPr>
              <a:xfrm>
                <a:off x="7338349" y="4284333"/>
                <a:ext cx="4284562" cy="2020615"/>
              </a:xfrm>
              <a:prstGeom prst="rect">
                <a:avLst/>
              </a:prstGeom>
              <a:noFill/>
              <a:ln>
                <a:noFill/>
              </a:ln>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m:rPr>
                          <m:nor/>
                        </m:rPr>
                        <a:rPr lang="en-AU" sz="2000" i="0" smtClean="0">
                          <a:latin typeface="Cambria Math" panose="02040503050406030204" pitchFamily="18" charset="0"/>
                        </a:rPr>
                        <m:t>Upper</m:t>
                      </m:r>
                      <m:r>
                        <m:rPr>
                          <m:nor/>
                        </m:rPr>
                        <a:rPr lang="en-AU" sz="2000" i="0" smtClean="0">
                          <a:latin typeface="Cambria Math" panose="02040503050406030204" pitchFamily="18" charset="0"/>
                        </a:rPr>
                        <m:t> </m:t>
                      </m:r>
                      <m:r>
                        <m:rPr>
                          <m:nor/>
                        </m:rPr>
                        <a:rPr lang="en-AU" sz="2000" i="0" smtClean="0">
                          <a:latin typeface="Cambria Math" panose="02040503050406030204" pitchFamily="18" charset="0"/>
                        </a:rPr>
                        <m:t>boundary</m:t>
                      </m:r>
                      <m:r>
                        <m:rPr>
                          <m:aln/>
                        </m:rP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3</m:t>
                          </m:r>
                        </m:sub>
                      </m:sSub>
                      <m:r>
                        <a:rPr lang="en-AU" sz="2000" i="1">
                          <a:latin typeface="Cambria Math" panose="02040503050406030204" pitchFamily="18" charset="0"/>
                        </a:rPr>
                        <m:t>+1.5</m:t>
                      </m:r>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28+1.5×6</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37</m:t>
                      </m:r>
                    </m:oMath>
                    <m:oMath xmlns:m="http://schemas.openxmlformats.org/officeDocument/2006/math">
                      <m:r>
                        <a:rPr lang="en-AU" sz="2000" i="1" dirty="0" smtClean="0">
                          <a:latin typeface="Cambria Math" panose="02040503050406030204" pitchFamily="18" charset="0"/>
                          <a:ea typeface="Cambria Math" panose="02040503050406030204" pitchFamily="18" charset="0"/>
                        </a:rPr>
                        <m:t>3</m:t>
                      </m:r>
                      <m:r>
                        <a:rPr lang="en-AU" sz="2000" b="0" i="1" dirty="0" smtClean="0">
                          <a:latin typeface="Cambria Math" panose="02040503050406030204" pitchFamily="18" charset="0"/>
                          <a:ea typeface="Cambria Math" panose="02040503050406030204" pitchFamily="18" charset="0"/>
                        </a:rPr>
                        <m:t>1</m:t>
                      </m:r>
                      <m:r>
                        <m:rPr>
                          <m:aln/>
                        </m:rPr>
                        <a:rPr lang="en-AU" sz="2000" i="1">
                          <a:latin typeface="Cambria Math" panose="02040503050406030204" pitchFamily="18" charset="0"/>
                          <a:ea typeface="Cambria Math" panose="02040503050406030204" pitchFamily="18" charset="0"/>
                        </a:rPr>
                        <m:t>&lt;</m:t>
                      </m:r>
                      <m:r>
                        <a:rPr lang="en-AU" sz="2000" b="0" i="1" smtClean="0">
                          <a:latin typeface="Cambria Math" panose="02040503050406030204" pitchFamily="18" charset="0"/>
                          <a:ea typeface="Cambria Math" panose="02040503050406030204" pitchFamily="18" charset="0"/>
                        </a:rPr>
                        <m:t>37</m:t>
                      </m:r>
                      <m:r>
                        <a:rPr lang="en-AU" sz="2000" i="1">
                          <a:latin typeface="Cambria Math" panose="02040503050406030204" pitchFamily="18" charset="0"/>
                          <a:ea typeface="Cambria Math" panose="02040503050406030204" pitchFamily="18" charset="0"/>
                        </a:rPr>
                        <m:t>,∴13 </m:t>
                      </m:r>
                      <m:r>
                        <a:rPr lang="en-AU" sz="2000" i="1">
                          <a:latin typeface="Cambria Math" panose="02040503050406030204" pitchFamily="18" charset="0"/>
                          <a:ea typeface="Cambria Math" panose="02040503050406030204" pitchFamily="18" charset="0"/>
                        </a:rPr>
                        <m:t>𝑖𝑠</m:t>
                      </m:r>
                      <m:r>
                        <a:rPr lang="en-AU" sz="2000" i="1">
                          <a:latin typeface="Cambria Math" panose="02040503050406030204" pitchFamily="18" charset="0"/>
                          <a:ea typeface="Cambria Math" panose="02040503050406030204" pitchFamily="18" charset="0"/>
                        </a:rPr>
                        <m:t> </m:t>
                      </m:r>
                      <m:r>
                        <a:rPr lang="en-AU" sz="2000" i="1">
                          <a:latin typeface="Cambria Math" panose="02040503050406030204" pitchFamily="18" charset="0"/>
                          <a:ea typeface="Cambria Math" panose="02040503050406030204" pitchFamily="18" charset="0"/>
                        </a:rPr>
                        <m:t>𝑛𝑜𝑡</m:t>
                      </m:r>
                      <m:r>
                        <a:rPr lang="en-AU" sz="2000" i="1">
                          <a:latin typeface="Cambria Math" panose="02040503050406030204" pitchFamily="18" charset="0"/>
                          <a:ea typeface="Cambria Math" panose="02040503050406030204" pitchFamily="18" charset="0"/>
                        </a:rPr>
                        <m:t> </m:t>
                      </m:r>
                      <m:r>
                        <a:rPr lang="en-AU" sz="2000" i="1">
                          <a:latin typeface="Cambria Math" panose="02040503050406030204" pitchFamily="18" charset="0"/>
                          <a:ea typeface="Cambria Math" panose="02040503050406030204" pitchFamily="18" charset="0"/>
                        </a:rPr>
                        <m:t>𝑎𝑛</m:t>
                      </m:r>
                      <m:r>
                        <a:rPr lang="en-AU" sz="2000" i="1">
                          <a:latin typeface="Cambria Math" panose="02040503050406030204" pitchFamily="18" charset="0"/>
                          <a:ea typeface="Cambria Math" panose="02040503050406030204" pitchFamily="18" charset="0"/>
                        </a:rPr>
                        <m:t> </m:t>
                      </m:r>
                      <m:r>
                        <a:rPr lang="en-AU" sz="2000" i="1">
                          <a:latin typeface="Cambria Math" panose="02040503050406030204" pitchFamily="18" charset="0"/>
                          <a:ea typeface="Cambria Math" panose="02040503050406030204" pitchFamily="18" charset="0"/>
                        </a:rPr>
                        <m:t>𝑜𝑢𝑡𝑙𝑖𝑒𝑟</m:t>
                      </m:r>
                      <m:r>
                        <a:rPr lang="en-AU" sz="2000" i="1">
                          <a:latin typeface="Cambria Math" panose="02040503050406030204" pitchFamily="18" charset="0"/>
                          <a:ea typeface="Cambria Math" panose="02040503050406030204" pitchFamily="18" charset="0"/>
                        </a:rPr>
                        <m:t>.</m:t>
                      </m:r>
                    </m:oMath>
                  </m:oMathPara>
                </a14:m>
                <a:endParaRPr lang="en-AU" sz="2000" dirty="0"/>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31</m:t>
                      </m:r>
                      <m:r>
                        <a:rPr lang="en-AU" sz="2000" i="1">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is</m:t>
                      </m:r>
                      <m:r>
                        <m:rPr>
                          <m:nor/>
                        </m:rPr>
                        <a:rPr lang="en-AU" sz="2000" i="0">
                          <a:latin typeface="Cambria Math" panose="02040503050406030204" pitchFamily="18" charset="0"/>
                          <a:ea typeface="Cambria Math" panose="02040503050406030204" pitchFamily="18" charset="0"/>
                        </a:rPr>
                        <m:t> </m:t>
                      </m:r>
                      <m:r>
                        <m:rPr>
                          <m:nor/>
                        </m:rPr>
                        <a:rPr lang="en-AU" sz="2000" b="1" i="0">
                          <a:latin typeface="Cambria Math" panose="02040503050406030204" pitchFamily="18" charset="0"/>
                          <a:ea typeface="Cambria Math" panose="02040503050406030204" pitchFamily="18" charset="0"/>
                        </a:rPr>
                        <m:t>not</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an</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outlier</m:t>
                      </m:r>
                      <m:r>
                        <a:rPr lang="en-AU" sz="2000" i="1">
                          <a:latin typeface="Cambria Math" panose="02040503050406030204" pitchFamily="18" charset="0"/>
                          <a:ea typeface="Cambria Math" panose="02040503050406030204" pitchFamily="18" charset="0"/>
                        </a:rPr>
                        <m:t>.</m:t>
                      </m:r>
                    </m:oMath>
                  </m:oMathPara>
                </a14:m>
                <a:endParaRPr lang="en-AU" dirty="0"/>
              </a:p>
              <a:p>
                <a:pPr algn="l">
                  <a:lnSpc>
                    <a:spcPct val="150000"/>
                  </a:lnSpc>
                </a:pPr>
                <a:endParaRPr lang="en-AU" sz="2000" dirty="0"/>
              </a:p>
            </p:txBody>
          </p:sp>
        </mc:Choice>
        <mc:Fallback xmlns="">
          <p:sp>
            <p:nvSpPr>
              <p:cNvPr id="10" name="TextBox 9">
                <a:extLst>
                  <a:ext uri="{FF2B5EF4-FFF2-40B4-BE49-F238E27FC236}">
                    <a16:creationId xmlns:a16="http://schemas.microsoft.com/office/drawing/2014/main" id="{A452D70B-2681-6E3D-6417-364897864CE2}"/>
                  </a:ext>
                </a:extLst>
              </p:cNvPr>
              <p:cNvSpPr txBox="1">
                <a:spLocks noRot="1" noChangeAspect="1" noMove="1" noResize="1" noEditPoints="1" noAdjustHandles="1" noChangeArrowheads="1" noChangeShapeType="1" noTextEdit="1"/>
              </p:cNvSpPr>
              <p:nvPr/>
            </p:nvSpPr>
            <p:spPr>
              <a:xfrm>
                <a:off x="7338349" y="4284333"/>
                <a:ext cx="4284562" cy="2020615"/>
              </a:xfrm>
              <a:prstGeom prst="rect">
                <a:avLst/>
              </a:prstGeom>
              <a:blipFill>
                <a:blip r:embed="rId6"/>
                <a:stretch>
                  <a:fillRect/>
                </a:stretch>
              </a:blipFill>
              <a:ln>
                <a:noFill/>
              </a:ln>
            </p:spPr>
            <p:txBody>
              <a:bodyPr/>
              <a:lstStyle/>
              <a:p>
                <a:r>
                  <a:rPr lang="en-AU">
                    <a:noFill/>
                  </a:rPr>
                  <a:t> </a:t>
                </a:r>
              </a:p>
            </p:txBody>
          </p:sp>
        </mc:Fallback>
      </mc:AlternateContent>
    </p:spTree>
    <p:extLst>
      <p:ext uri="{BB962C8B-B14F-4D97-AF65-F5344CB8AC3E}">
        <p14:creationId xmlns:p14="http://schemas.microsoft.com/office/powerpoint/2010/main" val="17315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79567-E186-1FEE-3247-88FBF90F63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861DE5-C2EB-B913-15C2-3EB2D061A625}"/>
              </a:ext>
            </a:extLst>
          </p:cNvPr>
          <p:cNvSpPr>
            <a:spLocks noGrp="1"/>
          </p:cNvSpPr>
          <p:nvPr>
            <p:ph type="title"/>
          </p:nvPr>
        </p:nvSpPr>
        <p:spPr/>
        <p:txBody>
          <a:bodyPr/>
          <a:lstStyle/>
          <a:p>
            <a:r>
              <a:rPr lang="en-US" dirty="0">
                <a:latin typeface="+mj-lt"/>
              </a:rPr>
              <a:t>Outliers (10)</a:t>
            </a:r>
            <a:endParaRPr lang="en-AU" dirty="0">
              <a:latin typeface="+mj-lt"/>
            </a:endParaRPr>
          </a:p>
        </p:txBody>
      </p:sp>
      <p:sp>
        <p:nvSpPr>
          <p:cNvPr id="4" name="Text Placeholder 3">
            <a:extLst>
              <a:ext uri="{FF2B5EF4-FFF2-40B4-BE49-F238E27FC236}">
                <a16:creationId xmlns:a16="http://schemas.microsoft.com/office/drawing/2014/main" id="{900C7BFF-E9A7-8924-C91C-1FBD5671A40E}"/>
              </a:ext>
            </a:extLst>
          </p:cNvPr>
          <p:cNvSpPr>
            <a:spLocks noGrp="1"/>
          </p:cNvSpPr>
          <p:nvPr>
            <p:ph type="body" sz="quarter" idx="18"/>
          </p:nvPr>
        </p:nvSpPr>
        <p:spPr/>
        <p:txBody>
          <a:bodyPr/>
          <a:lstStyle/>
          <a:p>
            <a:r>
              <a:rPr lang="en-US" dirty="0"/>
              <a:t>Worked example 2 – self-explanation prompts </a:t>
            </a:r>
            <a:endParaRPr lang="en-AU" dirty="0"/>
          </a:p>
        </p:txBody>
      </p:sp>
      <p:sp>
        <p:nvSpPr>
          <p:cNvPr id="3" name="Text Placeholder 12">
            <a:extLst>
              <a:ext uri="{FF2B5EF4-FFF2-40B4-BE49-F238E27FC236}">
                <a16:creationId xmlns:a16="http://schemas.microsoft.com/office/drawing/2014/main" id="{E1DA8C2E-2922-45C0-D0FB-35CA9AEBEFBD}"/>
              </a:ext>
            </a:extLst>
          </p:cNvPr>
          <p:cNvSpPr>
            <a:spLocks noGrp="1"/>
          </p:cNvSpPr>
          <p:nvPr>
            <p:ph type="body" sz="quarter" idx="17"/>
          </p:nvPr>
        </p:nvSpPr>
        <p:spPr>
          <a:xfrm>
            <a:off x="360000" y="1567086"/>
            <a:ext cx="11484000" cy="2854443"/>
          </a:xfrm>
        </p:spPr>
        <p:txBody>
          <a:bodyPr/>
          <a:lstStyle/>
          <a:p>
            <a:r>
              <a:rPr lang="en-AU" dirty="0">
                <a:latin typeface="+mj-lt"/>
              </a:rPr>
              <a:t>The following dataset shows the number of soft drinks consumed in a month for a Year 11 class.</a:t>
            </a:r>
          </a:p>
          <a:p>
            <a:endParaRPr lang="en-AU" dirty="0">
              <a:latin typeface="+mj-lt"/>
            </a:endParaRPr>
          </a:p>
          <a:p>
            <a:endParaRPr lang="en-AU" dirty="0">
              <a:latin typeface="+mj-lt"/>
            </a:endParaRPr>
          </a:p>
          <a:p>
            <a:r>
              <a:rPr lang="en-AU" dirty="0">
                <a:latin typeface="+mj-lt"/>
              </a:rPr>
              <a:t>Are there any outliers in this data set?</a:t>
            </a:r>
          </a:p>
        </p:txBody>
      </p:sp>
      <p:graphicFrame>
        <p:nvGraphicFramePr>
          <p:cNvPr id="7" name="Table 6">
            <a:extLst>
              <a:ext uri="{FF2B5EF4-FFF2-40B4-BE49-F238E27FC236}">
                <a16:creationId xmlns:a16="http://schemas.microsoft.com/office/drawing/2014/main" id="{320604C0-998C-592A-BF11-8370D4B2FC58}"/>
              </a:ext>
            </a:extLst>
          </p:cNvPr>
          <p:cNvGraphicFramePr>
            <a:graphicFrameLocks noGrp="1"/>
          </p:cNvGraphicFramePr>
          <p:nvPr>
            <p:extLst>
              <p:ext uri="{D42A27DB-BD31-4B8C-83A1-F6EECF244321}">
                <p14:modId xmlns:p14="http://schemas.microsoft.com/office/powerpoint/2010/main" val="2559995121"/>
              </p:ext>
            </p:extLst>
          </p:nvPr>
        </p:nvGraphicFramePr>
        <p:xfrm>
          <a:off x="4203538" y="2038569"/>
          <a:ext cx="3784923" cy="1483360"/>
        </p:xfrm>
        <a:graphic>
          <a:graphicData uri="http://schemas.openxmlformats.org/drawingml/2006/table">
            <a:tbl>
              <a:tblPr firstRow="1" bandRow="1">
                <a:tableStyleId>{5A111915-BE36-4E01-A7E5-04B1672EAD32}</a:tableStyleId>
              </a:tblPr>
              <a:tblGrid>
                <a:gridCol w="908239">
                  <a:extLst>
                    <a:ext uri="{9D8B030D-6E8A-4147-A177-3AD203B41FA5}">
                      <a16:colId xmlns:a16="http://schemas.microsoft.com/office/drawing/2014/main" val="1984034341"/>
                    </a:ext>
                  </a:extLst>
                </a:gridCol>
                <a:gridCol w="2876684">
                  <a:extLst>
                    <a:ext uri="{9D8B030D-6E8A-4147-A177-3AD203B41FA5}">
                      <a16:colId xmlns:a16="http://schemas.microsoft.com/office/drawing/2014/main" val="1156098483"/>
                    </a:ext>
                  </a:extLst>
                </a:gridCol>
              </a:tblGrid>
              <a:tr h="370840">
                <a:tc>
                  <a:txBody>
                    <a:bodyPr/>
                    <a:lstStyle/>
                    <a:p>
                      <a:pPr algn="r"/>
                      <a:r>
                        <a:rPr lang="en-AU" b="1" dirty="0">
                          <a:solidFill>
                            <a:schemeClr val="tx1"/>
                          </a:solidFill>
                        </a:rPr>
                        <a:t>Stem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Leaf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884475"/>
                  </a:ext>
                </a:extLst>
              </a:tr>
              <a:tr h="370840">
                <a:tc>
                  <a:txBody>
                    <a:bodyPr/>
                    <a:lstStyle/>
                    <a:p>
                      <a:pPr algn="r"/>
                      <a:r>
                        <a:rPr lang="en-AU" b="1"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067380"/>
                  </a:ext>
                </a:extLst>
              </a:tr>
              <a:tr h="370840">
                <a:tc>
                  <a:txBody>
                    <a:bodyPr/>
                    <a:lstStyle/>
                    <a:p>
                      <a:pPr algn="r"/>
                      <a:r>
                        <a:rPr lang="en-AU" b="1"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tx1"/>
                          </a:solidFill>
                          <a:latin typeface="+mn-lt"/>
                          <a:ea typeface="+mn-ea"/>
                          <a:cs typeface="+mn-cs"/>
                        </a:rPr>
                        <a:t>1 </a:t>
                      </a:r>
                      <a:r>
                        <a:rPr lang="en-AU" sz="1800" b="1" kern="1200" dirty="0">
                          <a:solidFill>
                            <a:schemeClr val="accent2"/>
                          </a:solidFill>
                          <a:latin typeface="+mn-lt"/>
                          <a:ea typeface="+mn-ea"/>
                          <a:cs typeface="+mn-cs"/>
                        </a:rPr>
                        <a:t>2</a:t>
                      </a:r>
                      <a:r>
                        <a:rPr lang="en-AU" sz="1800" b="1" kern="1200" dirty="0">
                          <a:solidFill>
                            <a:schemeClr val="tx1"/>
                          </a:solidFill>
                          <a:latin typeface="+mn-lt"/>
                          <a:ea typeface="+mn-ea"/>
                          <a:cs typeface="+mn-cs"/>
                        </a:rPr>
                        <a:t> 2 3 5 7 8 </a:t>
                      </a:r>
                      <a:r>
                        <a:rPr lang="en-AU" sz="1800" b="1" kern="1200" dirty="0">
                          <a:solidFill>
                            <a:schemeClr val="accent2"/>
                          </a:solidFill>
                          <a:latin typeface="+mn-lt"/>
                          <a:ea typeface="+mn-ea"/>
                          <a:cs typeface="+mn-cs"/>
                        </a:rPr>
                        <a:t>8</a:t>
                      </a:r>
                      <a:r>
                        <a:rPr lang="en-AU" sz="1800" b="1" kern="1200" dirty="0">
                          <a:solidFill>
                            <a:schemeClr val="tx1"/>
                          </a:solidFill>
                          <a:latin typeface="+mn-lt"/>
                          <a:ea typeface="+mn-ea"/>
                          <a:cs typeface="+mn-cs"/>
                        </a:rPr>
                        <a:t> 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5689153"/>
                  </a:ext>
                </a:extLst>
              </a:tr>
              <a:tr h="370840">
                <a:tc>
                  <a:txBody>
                    <a:bodyPr/>
                    <a:lstStyle/>
                    <a:p>
                      <a:pPr algn="r"/>
                      <a:r>
                        <a:rPr lang="en-AU" b="1"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13510"/>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2900486-9F7A-733A-B5B8-D727A7113324}"/>
                  </a:ext>
                </a:extLst>
              </p:cNvPr>
              <p:cNvSpPr txBox="1"/>
              <p:nvPr/>
            </p:nvSpPr>
            <p:spPr>
              <a:xfrm>
                <a:off x="894131" y="3862992"/>
                <a:ext cx="1371601" cy="1427922"/>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1</m:t>
                          </m:r>
                        </m:sub>
                      </m:sSub>
                      <m:r>
                        <a:rPr lang="en-AU" sz="2000" i="1">
                          <a:latin typeface="Cambria Math" panose="02040503050406030204" pitchFamily="18" charset="0"/>
                        </a:rPr>
                        <m:t>=</m:t>
                      </m:r>
                      <m:r>
                        <a:rPr lang="en-AU" sz="2000" b="1" i="1">
                          <a:solidFill>
                            <a:schemeClr val="accent2"/>
                          </a:solidFill>
                          <a:latin typeface="Cambria Math" panose="02040503050406030204" pitchFamily="18" charset="0"/>
                        </a:rPr>
                        <m:t>𝟐𝟐</m:t>
                      </m:r>
                    </m:oMath>
                  </m:oMathPara>
                </a14:m>
                <a:endParaRPr lang="en-AU" sz="1600" dirty="0"/>
              </a:p>
              <a:p>
                <a:pPr algn="l">
                  <a:lnSpc>
                    <a:spcPct val="150000"/>
                  </a:lnSpc>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𝑄</m:t>
                          </m:r>
                        </m:e>
                        <m:sub>
                          <m:r>
                            <a:rPr lang="en-AU" sz="2000" b="0" i="1" smtClean="0">
                              <a:latin typeface="Cambria Math" panose="02040503050406030204" pitchFamily="18" charset="0"/>
                            </a:rPr>
                            <m:t>3</m:t>
                          </m:r>
                        </m:sub>
                      </m:sSub>
                      <m:r>
                        <a:rPr lang="en-AU" sz="2000" b="0" i="1" smtClean="0">
                          <a:latin typeface="Cambria Math" panose="02040503050406030204" pitchFamily="18" charset="0"/>
                        </a:rPr>
                        <m:t>=</m:t>
                      </m:r>
                      <m:r>
                        <a:rPr lang="en-AU" sz="2000" b="1" i="1" smtClean="0">
                          <a:solidFill>
                            <a:schemeClr val="accent2"/>
                          </a:solidFill>
                          <a:latin typeface="Cambria Math" panose="02040503050406030204" pitchFamily="18" charset="0"/>
                        </a:rPr>
                        <m:t>𝟐𝟖</m:t>
                      </m:r>
                    </m:oMath>
                    <m:oMath xmlns:m="http://schemas.openxmlformats.org/officeDocument/2006/math">
                      <m:r>
                        <a:rPr lang="en-AU" sz="2000" b="0" i="1" smtClean="0">
                          <a:latin typeface="Cambria Math" panose="02040503050406030204" pitchFamily="18" charset="0"/>
                        </a:rPr>
                        <m:t>𝐼𝑄𝑅</m:t>
                      </m:r>
                      <m:r>
                        <a:rPr lang="en-AU" sz="2000" b="0" i="1" smtClean="0">
                          <a:latin typeface="Cambria Math" panose="02040503050406030204" pitchFamily="18" charset="0"/>
                        </a:rPr>
                        <m:t>=6</m:t>
                      </m:r>
                    </m:oMath>
                  </m:oMathPara>
                </a14:m>
                <a:br>
                  <a:rPr lang="en-AU" sz="2000" b="0" dirty="0">
                    <a:latin typeface="+mj-lt"/>
                  </a:rPr>
                </a:br>
                <a:endParaRPr lang="en-AU" sz="2000" dirty="0"/>
              </a:p>
            </p:txBody>
          </p:sp>
        </mc:Choice>
        <mc:Fallback xmlns="">
          <p:sp>
            <p:nvSpPr>
              <p:cNvPr id="6" name="TextBox 5">
                <a:extLst>
                  <a:ext uri="{FF2B5EF4-FFF2-40B4-BE49-F238E27FC236}">
                    <a16:creationId xmlns:a16="http://schemas.microsoft.com/office/drawing/2014/main" id="{92900486-9F7A-733A-B5B8-D727A7113324}"/>
                  </a:ext>
                </a:extLst>
              </p:cNvPr>
              <p:cNvSpPr txBox="1">
                <a:spLocks noRot="1" noChangeAspect="1" noMove="1" noResize="1" noEditPoints="1" noAdjustHandles="1" noChangeArrowheads="1" noChangeShapeType="1" noTextEdit="1"/>
              </p:cNvSpPr>
              <p:nvPr/>
            </p:nvSpPr>
            <p:spPr>
              <a:xfrm>
                <a:off x="894131" y="3862992"/>
                <a:ext cx="1371601" cy="1427922"/>
              </a:xfrm>
              <a:prstGeom prst="rect">
                <a:avLst/>
              </a:prstGeom>
              <a:blipFill>
                <a:blip r:embed="rId3"/>
                <a:stretch>
                  <a:fillRect/>
                </a:stretch>
              </a:blipFill>
              <a:ln>
                <a:noFill/>
              </a:ln>
            </p:spPr>
            <p:txBody>
              <a:bodyPr/>
              <a:lstStyle/>
              <a:p>
                <a:r>
                  <a:rPr lang="en-AU">
                    <a:noFill/>
                  </a:rPr>
                  <a:t> </a:t>
                </a:r>
              </a:p>
            </p:txBody>
          </p:sp>
        </mc:Fallback>
      </mc:AlternateContent>
      <p:sp>
        <p:nvSpPr>
          <p:cNvPr id="8" name="Oval 7">
            <a:extLst>
              <a:ext uri="{FF2B5EF4-FFF2-40B4-BE49-F238E27FC236}">
                <a16:creationId xmlns:a16="http://schemas.microsoft.com/office/drawing/2014/main" id="{29350E8D-464C-0F0A-8E28-B4EBC8CDE9A5}"/>
              </a:ext>
              <a:ext uri="{C183D7F6-B498-43B3-948B-1728B52AA6E4}">
                <adec:decorative xmlns:adec="http://schemas.microsoft.com/office/drawing/2017/decorative" val="1"/>
              </a:ext>
            </a:extLst>
          </p:cNvPr>
          <p:cNvSpPr/>
          <p:nvPr/>
        </p:nvSpPr>
        <p:spPr>
          <a:xfrm>
            <a:off x="5903089" y="2781840"/>
            <a:ext cx="239211" cy="312511"/>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Speech Bubble: Rectangle with Corners Rounded 10">
            <a:extLst>
              <a:ext uri="{FF2B5EF4-FFF2-40B4-BE49-F238E27FC236}">
                <a16:creationId xmlns:a16="http://schemas.microsoft.com/office/drawing/2014/main" id="{4D90324A-84D7-DDE4-6EB7-5250DBC1C84D}"/>
              </a:ext>
            </a:extLst>
          </p:cNvPr>
          <p:cNvSpPr/>
          <p:nvPr/>
        </p:nvSpPr>
        <p:spPr>
          <a:xfrm>
            <a:off x="8273579" y="2674585"/>
            <a:ext cx="2563297" cy="1070325"/>
          </a:xfrm>
          <a:prstGeom prst="wedgeRoundRectCallout">
            <a:avLst>
              <a:gd name="adj1" fmla="val -110548"/>
              <a:gd name="adj2" fmla="val 838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Why are both boundaries tested?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27D2B8-03AE-E8C7-4ABC-9EF58F2A827D}"/>
                  </a:ext>
                </a:extLst>
              </p:cNvPr>
              <p:cNvSpPr txBox="1"/>
              <p:nvPr/>
            </p:nvSpPr>
            <p:spPr>
              <a:xfrm>
                <a:off x="2486822" y="4183414"/>
                <a:ext cx="4851527" cy="2020615"/>
              </a:xfrm>
              <a:prstGeom prst="rect">
                <a:avLst/>
              </a:prstGeom>
              <a:noFill/>
              <a:ln>
                <a:noFill/>
              </a:ln>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m:rPr>
                          <m:nor/>
                        </m:rPr>
                        <a:rPr lang="en-AU" sz="2000" b="0" i="0" smtClean="0">
                          <a:latin typeface="Cambria Math" panose="02040503050406030204" pitchFamily="18" charset="0"/>
                        </a:rPr>
                        <m:t>Lower</m:t>
                      </m:r>
                      <m:r>
                        <m:rPr>
                          <m:nor/>
                        </m:rPr>
                        <a:rPr lang="en-AU" sz="2000" i="0">
                          <a:latin typeface="Cambria Math" panose="02040503050406030204" pitchFamily="18" charset="0"/>
                        </a:rPr>
                        <m:t> </m:t>
                      </m:r>
                      <m:r>
                        <m:rPr>
                          <m:nor/>
                        </m:rPr>
                        <a:rPr lang="en-AU" sz="2000" i="0">
                          <a:latin typeface="Cambria Math" panose="02040503050406030204" pitchFamily="18" charset="0"/>
                        </a:rPr>
                        <m:t>boundary</m:t>
                      </m:r>
                      <m:r>
                        <m:rPr>
                          <m:aln/>
                        </m:rP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b="0" i="1" smtClean="0">
                              <a:latin typeface="Cambria Math" panose="02040503050406030204" pitchFamily="18" charset="0"/>
                            </a:rPr>
                            <m:t>1</m:t>
                          </m:r>
                        </m:sub>
                      </m:sSub>
                      <m:r>
                        <a:rPr lang="en-AU" sz="2000" i="1">
                          <a:latin typeface="Cambria Math" panose="02040503050406030204" pitchFamily="18" charset="0"/>
                        </a:rPr>
                        <m:t>+1.5</m:t>
                      </m:r>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2−</m:t>
                      </m:r>
                      <m:r>
                        <a:rPr lang="en-AU" sz="2000" i="1">
                          <a:latin typeface="Cambria Math" panose="02040503050406030204" pitchFamily="18" charset="0"/>
                          <a:ea typeface="Cambria Math" panose="02040503050406030204" pitchFamily="18" charset="0"/>
                        </a:rPr>
                        <m:t>1.5×6</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13</m:t>
                      </m:r>
                    </m:oMath>
                    <m:oMath xmlns:m="http://schemas.openxmlformats.org/officeDocument/2006/math">
                      <m:r>
                        <a:rPr lang="en-AU" sz="2000" b="0" i="1" smtClean="0">
                          <a:latin typeface="Cambria Math" panose="02040503050406030204" pitchFamily="18" charset="0"/>
                          <a:ea typeface="Cambria Math" panose="02040503050406030204" pitchFamily="18" charset="0"/>
                        </a:rPr>
                        <m:t>13</m:t>
                      </m:r>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13</m:t>
                      </m:r>
                      <m:r>
                        <a:rPr lang="en-AU" sz="2000" i="1">
                          <a:latin typeface="Cambria Math" panose="02040503050406030204" pitchFamily="18" charset="0"/>
                          <a:ea typeface="Cambria Math" panose="02040503050406030204" pitchFamily="18" charset="0"/>
                        </a:rPr>
                        <m:t>, </m:t>
                      </m:r>
                    </m:oMath>
                  </m:oMathPara>
                </a14:m>
                <a:endParaRPr lang="en-AU" sz="20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13</m:t>
                      </m:r>
                      <m:r>
                        <a:rPr lang="en-AU" sz="2000" i="1">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is</m:t>
                      </m:r>
                      <m:r>
                        <m:rPr>
                          <m:nor/>
                        </m:rPr>
                        <a:rPr lang="en-AU" sz="2000" i="0">
                          <a:latin typeface="Cambria Math" panose="02040503050406030204" pitchFamily="18" charset="0"/>
                          <a:ea typeface="Cambria Math" panose="02040503050406030204" pitchFamily="18" charset="0"/>
                        </a:rPr>
                        <m:t> </m:t>
                      </m:r>
                      <m:r>
                        <m:rPr>
                          <m:nor/>
                        </m:rPr>
                        <a:rPr lang="en-AU" sz="2000" b="1" i="0">
                          <a:latin typeface="Cambria Math" panose="02040503050406030204" pitchFamily="18" charset="0"/>
                          <a:ea typeface="Cambria Math" panose="02040503050406030204" pitchFamily="18" charset="0"/>
                        </a:rPr>
                        <m:t>not</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an</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outlier</m:t>
                      </m:r>
                      <m:r>
                        <a:rPr lang="en-AU" sz="2000" i="1">
                          <a:latin typeface="Cambria Math" panose="02040503050406030204" pitchFamily="18" charset="0"/>
                          <a:ea typeface="Cambria Math" panose="02040503050406030204" pitchFamily="18" charset="0"/>
                        </a:rPr>
                        <m:t>.</m:t>
                      </m:r>
                    </m:oMath>
                  </m:oMathPara>
                </a14:m>
                <a:endParaRPr lang="en-AU" dirty="0"/>
              </a:p>
            </p:txBody>
          </p:sp>
        </mc:Choice>
        <mc:Fallback xmlns="">
          <p:sp>
            <p:nvSpPr>
              <p:cNvPr id="9" name="TextBox 8">
                <a:extLst>
                  <a:ext uri="{FF2B5EF4-FFF2-40B4-BE49-F238E27FC236}">
                    <a16:creationId xmlns:a16="http://schemas.microsoft.com/office/drawing/2014/main" id="{A027D2B8-03AE-E8C7-4ABC-9EF58F2A827D}"/>
                  </a:ext>
                </a:extLst>
              </p:cNvPr>
              <p:cNvSpPr txBox="1">
                <a:spLocks noRot="1" noChangeAspect="1" noMove="1" noResize="1" noEditPoints="1" noAdjustHandles="1" noChangeArrowheads="1" noChangeShapeType="1" noTextEdit="1"/>
              </p:cNvSpPr>
              <p:nvPr/>
            </p:nvSpPr>
            <p:spPr>
              <a:xfrm>
                <a:off x="2486822" y="4183414"/>
                <a:ext cx="4851527" cy="2020615"/>
              </a:xfrm>
              <a:prstGeom prst="rect">
                <a:avLst/>
              </a:prstGeom>
              <a:blipFill>
                <a:blip r:embed="rId4"/>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D8A36F9-85CE-CB3E-B04B-752AD8D8442F}"/>
                  </a:ext>
                </a:extLst>
              </p:cNvPr>
              <p:cNvSpPr txBox="1"/>
              <p:nvPr/>
            </p:nvSpPr>
            <p:spPr>
              <a:xfrm>
                <a:off x="7338349" y="4183414"/>
                <a:ext cx="4284562" cy="2020615"/>
              </a:xfrm>
              <a:prstGeom prst="rect">
                <a:avLst/>
              </a:prstGeom>
              <a:noFill/>
              <a:ln>
                <a:noFill/>
              </a:ln>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m:rPr>
                          <m:nor/>
                        </m:rPr>
                        <a:rPr lang="en-AU" sz="2000" i="0" smtClean="0">
                          <a:latin typeface="Cambria Math" panose="02040503050406030204" pitchFamily="18" charset="0"/>
                        </a:rPr>
                        <m:t>Upper</m:t>
                      </m:r>
                      <m:r>
                        <m:rPr>
                          <m:nor/>
                        </m:rPr>
                        <a:rPr lang="en-AU" sz="2000" i="0" smtClean="0">
                          <a:latin typeface="Cambria Math" panose="02040503050406030204" pitchFamily="18" charset="0"/>
                        </a:rPr>
                        <m:t> </m:t>
                      </m:r>
                      <m:r>
                        <m:rPr>
                          <m:nor/>
                        </m:rPr>
                        <a:rPr lang="en-AU" sz="2000" i="0" smtClean="0">
                          <a:latin typeface="Cambria Math" panose="02040503050406030204" pitchFamily="18" charset="0"/>
                        </a:rPr>
                        <m:t>boundary</m:t>
                      </m:r>
                      <m:r>
                        <m:rPr>
                          <m:aln/>
                        </m:rP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3</m:t>
                          </m:r>
                        </m:sub>
                      </m:sSub>
                      <m:r>
                        <a:rPr lang="en-AU" sz="2000" i="1">
                          <a:latin typeface="Cambria Math" panose="02040503050406030204" pitchFamily="18" charset="0"/>
                        </a:rPr>
                        <m:t>+1.5</m:t>
                      </m:r>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28+1.5×6</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37</m:t>
                      </m:r>
                    </m:oMath>
                    <m:oMath xmlns:m="http://schemas.openxmlformats.org/officeDocument/2006/math">
                      <m:r>
                        <a:rPr lang="en-AU" sz="2000" i="1" dirty="0" smtClean="0">
                          <a:latin typeface="Cambria Math" panose="02040503050406030204" pitchFamily="18" charset="0"/>
                          <a:ea typeface="Cambria Math" panose="02040503050406030204" pitchFamily="18" charset="0"/>
                        </a:rPr>
                        <m:t>3</m:t>
                      </m:r>
                      <m:r>
                        <a:rPr lang="en-AU" sz="2000" b="0" i="1" dirty="0" smtClean="0">
                          <a:latin typeface="Cambria Math" panose="02040503050406030204" pitchFamily="18" charset="0"/>
                          <a:ea typeface="Cambria Math" panose="02040503050406030204" pitchFamily="18" charset="0"/>
                        </a:rPr>
                        <m:t>6</m:t>
                      </m:r>
                      <m:r>
                        <m:rPr>
                          <m:aln/>
                        </m:rPr>
                        <a:rPr lang="en-AU" sz="2000" i="1">
                          <a:latin typeface="Cambria Math" panose="02040503050406030204" pitchFamily="18" charset="0"/>
                          <a:ea typeface="Cambria Math" panose="02040503050406030204" pitchFamily="18" charset="0"/>
                        </a:rPr>
                        <m:t>&lt;</m:t>
                      </m:r>
                      <m:r>
                        <a:rPr lang="en-AU" sz="2000" b="0" i="1" smtClean="0">
                          <a:latin typeface="Cambria Math" panose="02040503050406030204" pitchFamily="18" charset="0"/>
                          <a:ea typeface="Cambria Math" panose="02040503050406030204" pitchFamily="18" charset="0"/>
                        </a:rPr>
                        <m:t>37</m:t>
                      </m:r>
                      <m:r>
                        <a:rPr lang="en-AU" sz="2000" i="1">
                          <a:latin typeface="Cambria Math" panose="02040503050406030204" pitchFamily="18" charset="0"/>
                          <a:ea typeface="Cambria Math" panose="02040503050406030204" pitchFamily="18" charset="0"/>
                        </a:rPr>
                        <m:t>,∴13 </m:t>
                      </m:r>
                      <m:r>
                        <a:rPr lang="en-AU" sz="2000" i="1">
                          <a:latin typeface="Cambria Math" panose="02040503050406030204" pitchFamily="18" charset="0"/>
                          <a:ea typeface="Cambria Math" panose="02040503050406030204" pitchFamily="18" charset="0"/>
                        </a:rPr>
                        <m:t>𝑖𝑠</m:t>
                      </m:r>
                      <m:r>
                        <a:rPr lang="en-AU" sz="2000" i="1">
                          <a:latin typeface="Cambria Math" panose="02040503050406030204" pitchFamily="18" charset="0"/>
                          <a:ea typeface="Cambria Math" panose="02040503050406030204" pitchFamily="18" charset="0"/>
                        </a:rPr>
                        <m:t> </m:t>
                      </m:r>
                      <m:r>
                        <a:rPr lang="en-AU" sz="2000" i="1">
                          <a:latin typeface="Cambria Math" panose="02040503050406030204" pitchFamily="18" charset="0"/>
                          <a:ea typeface="Cambria Math" panose="02040503050406030204" pitchFamily="18" charset="0"/>
                        </a:rPr>
                        <m:t>𝑛𝑜𝑡</m:t>
                      </m:r>
                      <m:r>
                        <a:rPr lang="en-AU" sz="2000" i="1">
                          <a:latin typeface="Cambria Math" panose="02040503050406030204" pitchFamily="18" charset="0"/>
                          <a:ea typeface="Cambria Math" panose="02040503050406030204" pitchFamily="18" charset="0"/>
                        </a:rPr>
                        <m:t> </m:t>
                      </m:r>
                      <m:r>
                        <a:rPr lang="en-AU" sz="2000" i="1">
                          <a:latin typeface="Cambria Math" panose="02040503050406030204" pitchFamily="18" charset="0"/>
                          <a:ea typeface="Cambria Math" panose="02040503050406030204" pitchFamily="18" charset="0"/>
                        </a:rPr>
                        <m:t>𝑎𝑛</m:t>
                      </m:r>
                      <m:r>
                        <a:rPr lang="en-AU" sz="2000" i="1">
                          <a:latin typeface="Cambria Math" panose="02040503050406030204" pitchFamily="18" charset="0"/>
                          <a:ea typeface="Cambria Math" panose="02040503050406030204" pitchFamily="18" charset="0"/>
                        </a:rPr>
                        <m:t> </m:t>
                      </m:r>
                      <m:r>
                        <a:rPr lang="en-AU" sz="2000" i="1">
                          <a:latin typeface="Cambria Math" panose="02040503050406030204" pitchFamily="18" charset="0"/>
                          <a:ea typeface="Cambria Math" panose="02040503050406030204" pitchFamily="18" charset="0"/>
                        </a:rPr>
                        <m:t>𝑜𝑢𝑡𝑙𝑖𝑒𝑟</m:t>
                      </m:r>
                      <m:r>
                        <a:rPr lang="en-AU" sz="2000" i="1">
                          <a:latin typeface="Cambria Math" panose="02040503050406030204" pitchFamily="18" charset="0"/>
                          <a:ea typeface="Cambria Math" panose="02040503050406030204" pitchFamily="18" charset="0"/>
                        </a:rPr>
                        <m:t>.</m:t>
                      </m:r>
                    </m:oMath>
                  </m:oMathPara>
                </a14:m>
                <a:endParaRPr lang="en-AU" sz="2000" dirty="0"/>
              </a:p>
              <a:p>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36</m:t>
                      </m:r>
                      <m:r>
                        <a:rPr lang="en-AU" sz="2000" i="1">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is</m:t>
                      </m:r>
                      <m:r>
                        <m:rPr>
                          <m:nor/>
                        </m:rPr>
                        <a:rPr lang="en-AU" sz="2000" i="0">
                          <a:latin typeface="Cambria Math" panose="02040503050406030204" pitchFamily="18" charset="0"/>
                          <a:ea typeface="Cambria Math" panose="02040503050406030204" pitchFamily="18" charset="0"/>
                        </a:rPr>
                        <m:t> </m:t>
                      </m:r>
                      <m:r>
                        <m:rPr>
                          <m:nor/>
                        </m:rPr>
                        <a:rPr lang="en-AU" sz="2000" b="1" i="0">
                          <a:latin typeface="Cambria Math" panose="02040503050406030204" pitchFamily="18" charset="0"/>
                          <a:ea typeface="Cambria Math" panose="02040503050406030204" pitchFamily="18" charset="0"/>
                        </a:rPr>
                        <m:t>not</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an</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outlier</m:t>
                      </m:r>
                      <m:r>
                        <a:rPr lang="en-AU" sz="2000" i="1">
                          <a:latin typeface="Cambria Math" panose="02040503050406030204" pitchFamily="18" charset="0"/>
                          <a:ea typeface="Cambria Math" panose="02040503050406030204" pitchFamily="18" charset="0"/>
                        </a:rPr>
                        <m:t>.</m:t>
                      </m:r>
                    </m:oMath>
                  </m:oMathPara>
                </a14:m>
                <a:endParaRPr lang="en-AU" dirty="0"/>
              </a:p>
              <a:p>
                <a:pPr algn="l">
                  <a:lnSpc>
                    <a:spcPct val="150000"/>
                  </a:lnSpc>
                </a:pPr>
                <a:endParaRPr lang="en-AU" sz="2000" dirty="0"/>
              </a:p>
            </p:txBody>
          </p:sp>
        </mc:Choice>
        <mc:Fallback xmlns="">
          <p:sp>
            <p:nvSpPr>
              <p:cNvPr id="10" name="TextBox 9">
                <a:extLst>
                  <a:ext uri="{FF2B5EF4-FFF2-40B4-BE49-F238E27FC236}">
                    <a16:creationId xmlns:a16="http://schemas.microsoft.com/office/drawing/2014/main" id="{CD8A36F9-85CE-CB3E-B04B-752AD8D8442F}"/>
                  </a:ext>
                </a:extLst>
              </p:cNvPr>
              <p:cNvSpPr txBox="1">
                <a:spLocks noRot="1" noChangeAspect="1" noMove="1" noResize="1" noEditPoints="1" noAdjustHandles="1" noChangeArrowheads="1" noChangeShapeType="1" noTextEdit="1"/>
              </p:cNvSpPr>
              <p:nvPr/>
            </p:nvSpPr>
            <p:spPr>
              <a:xfrm>
                <a:off x="7338349" y="4183414"/>
                <a:ext cx="4284562" cy="2020615"/>
              </a:xfrm>
              <a:prstGeom prst="rect">
                <a:avLst/>
              </a:prstGeom>
              <a:blipFill>
                <a:blip r:embed="rId5"/>
                <a:stretch>
                  <a:fillRect/>
                </a:stretch>
              </a:blipFill>
              <a:ln>
                <a:noFill/>
              </a:ln>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55954FA4-768B-F655-BCD1-C3D8BED6F58F}"/>
              </a:ext>
            </a:extLst>
          </p:cNvPr>
          <p:cNvSpPr/>
          <p:nvPr/>
        </p:nvSpPr>
        <p:spPr>
          <a:xfrm>
            <a:off x="2427888" y="5970399"/>
            <a:ext cx="4851527" cy="545601"/>
          </a:xfrm>
          <a:prstGeom prst="wedgeRoundRectCallout">
            <a:avLst>
              <a:gd name="adj1" fmla="val -821"/>
              <a:gd name="adj2" fmla="val -868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Why is 13 not considered an outlier?</a:t>
            </a:r>
          </a:p>
        </p:txBody>
      </p:sp>
      <p:sp>
        <p:nvSpPr>
          <p:cNvPr id="2" name="Slide Number Placeholder 1">
            <a:extLst>
              <a:ext uri="{FF2B5EF4-FFF2-40B4-BE49-F238E27FC236}">
                <a16:creationId xmlns:a16="http://schemas.microsoft.com/office/drawing/2014/main" id="{334C809F-F4A9-B24E-4A56-152423FD60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265521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6A99B-1983-44CB-506B-377A5BB723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7DA457-03AD-85A5-578F-14D8B01422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5" name="Title 4">
            <a:extLst>
              <a:ext uri="{FF2B5EF4-FFF2-40B4-BE49-F238E27FC236}">
                <a16:creationId xmlns:a16="http://schemas.microsoft.com/office/drawing/2014/main" id="{88176828-5040-24AD-DFA3-D9131226BAD2}"/>
              </a:ext>
            </a:extLst>
          </p:cNvPr>
          <p:cNvSpPr>
            <a:spLocks noGrp="1"/>
          </p:cNvSpPr>
          <p:nvPr>
            <p:ph type="title"/>
          </p:nvPr>
        </p:nvSpPr>
        <p:spPr/>
        <p:txBody>
          <a:bodyPr/>
          <a:lstStyle/>
          <a:p>
            <a:r>
              <a:rPr lang="en-US" dirty="0">
                <a:latin typeface="+mj-lt"/>
              </a:rPr>
              <a:t>Outliers (11)</a:t>
            </a:r>
            <a:endParaRPr lang="en-AU" dirty="0">
              <a:latin typeface="+mj-lt"/>
            </a:endParaRPr>
          </a:p>
        </p:txBody>
      </p:sp>
      <p:sp>
        <p:nvSpPr>
          <p:cNvPr id="4" name="Text Placeholder 3">
            <a:extLst>
              <a:ext uri="{FF2B5EF4-FFF2-40B4-BE49-F238E27FC236}">
                <a16:creationId xmlns:a16="http://schemas.microsoft.com/office/drawing/2014/main" id="{E20272B8-297B-A5F4-58AA-0FF238A90D5A}"/>
              </a:ext>
            </a:extLst>
          </p:cNvPr>
          <p:cNvSpPr>
            <a:spLocks noGrp="1"/>
          </p:cNvSpPr>
          <p:nvPr>
            <p:ph type="body" sz="quarter" idx="18"/>
          </p:nvPr>
        </p:nvSpPr>
        <p:spPr/>
        <p:txBody>
          <a:bodyPr/>
          <a:lstStyle/>
          <a:p>
            <a:r>
              <a:rPr lang="en-AU" dirty="0"/>
              <a:t>Your turn question 2</a:t>
            </a:r>
          </a:p>
        </p:txBody>
      </p:sp>
      <p:sp>
        <p:nvSpPr>
          <p:cNvPr id="3" name="Text Placeholder 12">
            <a:extLst>
              <a:ext uri="{FF2B5EF4-FFF2-40B4-BE49-F238E27FC236}">
                <a16:creationId xmlns:a16="http://schemas.microsoft.com/office/drawing/2014/main" id="{0A142F37-27F2-F4D7-AB04-C31CCC1C3567}"/>
              </a:ext>
            </a:extLst>
          </p:cNvPr>
          <p:cNvSpPr>
            <a:spLocks noGrp="1"/>
          </p:cNvSpPr>
          <p:nvPr>
            <p:ph type="body" sz="quarter" idx="17"/>
          </p:nvPr>
        </p:nvSpPr>
        <p:spPr>
          <a:xfrm>
            <a:off x="360000" y="1567086"/>
            <a:ext cx="11484000" cy="4150808"/>
          </a:xfrm>
        </p:spPr>
        <p:txBody>
          <a:bodyPr/>
          <a:lstStyle/>
          <a:p>
            <a:r>
              <a:rPr lang="en-AU" dirty="0">
                <a:latin typeface="+mj-lt"/>
              </a:rPr>
              <a:t>The following dataset shows the number of minutes of exercise completed this week for a Year 11 class:</a:t>
            </a:r>
          </a:p>
          <a:p>
            <a:endParaRPr lang="en-AU" dirty="0">
              <a:latin typeface="+mj-lt"/>
            </a:endParaRPr>
          </a:p>
          <a:p>
            <a:endParaRPr lang="en-AU" dirty="0">
              <a:latin typeface="+mj-lt"/>
            </a:endParaRPr>
          </a:p>
          <a:p>
            <a:endParaRPr lang="en-AU" dirty="0">
              <a:latin typeface="+mj-lt"/>
            </a:endParaRPr>
          </a:p>
          <a:p>
            <a:endParaRPr lang="en-AU" dirty="0">
              <a:latin typeface="+mj-lt"/>
            </a:endParaRPr>
          </a:p>
          <a:p>
            <a:r>
              <a:rPr lang="en-AU" dirty="0">
                <a:latin typeface="+mj-lt"/>
              </a:rPr>
              <a:t>Are there any outliers in this data set?</a:t>
            </a:r>
          </a:p>
        </p:txBody>
      </p:sp>
      <p:graphicFrame>
        <p:nvGraphicFramePr>
          <p:cNvPr id="7" name="Table 6">
            <a:extLst>
              <a:ext uri="{FF2B5EF4-FFF2-40B4-BE49-F238E27FC236}">
                <a16:creationId xmlns:a16="http://schemas.microsoft.com/office/drawing/2014/main" id="{D728C112-1797-5A5D-335F-1C41CDBA82D3}"/>
              </a:ext>
            </a:extLst>
          </p:cNvPr>
          <p:cNvGraphicFramePr>
            <a:graphicFrameLocks noGrp="1"/>
          </p:cNvGraphicFramePr>
          <p:nvPr>
            <p:extLst>
              <p:ext uri="{D42A27DB-BD31-4B8C-83A1-F6EECF244321}">
                <p14:modId xmlns:p14="http://schemas.microsoft.com/office/powerpoint/2010/main" val="1293736055"/>
              </p:ext>
            </p:extLst>
          </p:nvPr>
        </p:nvGraphicFramePr>
        <p:xfrm>
          <a:off x="4203538" y="2223127"/>
          <a:ext cx="3784923" cy="2595880"/>
        </p:xfrm>
        <a:graphic>
          <a:graphicData uri="http://schemas.openxmlformats.org/drawingml/2006/table">
            <a:tbl>
              <a:tblPr firstRow="1" bandRow="1">
                <a:tableStyleId>{5A111915-BE36-4E01-A7E5-04B1672EAD32}</a:tableStyleId>
              </a:tblPr>
              <a:tblGrid>
                <a:gridCol w="908239">
                  <a:extLst>
                    <a:ext uri="{9D8B030D-6E8A-4147-A177-3AD203B41FA5}">
                      <a16:colId xmlns:a16="http://schemas.microsoft.com/office/drawing/2014/main" val="1984034341"/>
                    </a:ext>
                  </a:extLst>
                </a:gridCol>
                <a:gridCol w="2876684">
                  <a:extLst>
                    <a:ext uri="{9D8B030D-6E8A-4147-A177-3AD203B41FA5}">
                      <a16:colId xmlns:a16="http://schemas.microsoft.com/office/drawing/2014/main" val="1156098483"/>
                    </a:ext>
                  </a:extLst>
                </a:gridCol>
              </a:tblGrid>
              <a:tr h="370840">
                <a:tc>
                  <a:txBody>
                    <a:bodyPr/>
                    <a:lstStyle/>
                    <a:p>
                      <a:pPr algn="r"/>
                      <a:r>
                        <a:rPr lang="en-AU" b="1" dirty="0">
                          <a:solidFill>
                            <a:schemeClr val="tx1"/>
                          </a:solidFill>
                        </a:rPr>
                        <a:t>Stem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Leaf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884475"/>
                  </a:ext>
                </a:extLst>
              </a:tr>
              <a:tr h="370840">
                <a:tc>
                  <a:txBody>
                    <a:bodyPr/>
                    <a:lstStyle/>
                    <a:p>
                      <a:pPr algn="r"/>
                      <a:r>
                        <a:rPr lang="en-AU" b="1" dirty="0">
                          <a:solidFill>
                            <a:schemeClr val="tx1"/>
                          </a:solidFill>
                        </a:rPr>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2 5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067380"/>
                  </a:ext>
                </a:extLst>
              </a:tr>
              <a:tr h="370840">
                <a:tc>
                  <a:txBody>
                    <a:bodyPr/>
                    <a:lstStyle/>
                    <a:p>
                      <a:pPr algn="r"/>
                      <a:r>
                        <a:rPr lang="en-AU" b="1" dirty="0">
                          <a:solidFill>
                            <a:schemeClr val="tx1"/>
                          </a:solidFill>
                        </a:rPr>
                        <a:t>16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tx1"/>
                          </a:solidFill>
                          <a:latin typeface="+mn-lt"/>
                          <a:ea typeface="+mn-ea"/>
                          <a:cs typeface="+mn-cs"/>
                        </a:rPr>
                        <a:t>2 2 4 8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5689153"/>
                  </a:ext>
                </a:extLst>
              </a:tr>
              <a:tr h="370840">
                <a:tc>
                  <a:txBody>
                    <a:bodyPr/>
                    <a:lstStyle/>
                    <a:p>
                      <a:pPr algn="r"/>
                      <a:r>
                        <a:rPr lang="en-AU" b="1" dirty="0">
                          <a:solidFill>
                            <a:schemeClr val="tx1"/>
                          </a:solidFill>
                        </a:rPr>
                        <a:t>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0 2 4 6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13510"/>
                  </a:ext>
                </a:extLst>
              </a:tr>
              <a:tr h="370840">
                <a:tc>
                  <a:txBody>
                    <a:bodyPr/>
                    <a:lstStyle/>
                    <a:p>
                      <a:pPr algn="r"/>
                      <a:r>
                        <a:rPr lang="en-AU" b="1" dirty="0">
                          <a:solidFill>
                            <a:schemeClr val="tx1"/>
                          </a:solidFill>
                        </a:rPr>
                        <a:t>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0 4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839810"/>
                  </a:ext>
                </a:extLst>
              </a:tr>
              <a:tr h="370840">
                <a:tc>
                  <a:txBody>
                    <a:bodyPr/>
                    <a:lstStyle/>
                    <a:p>
                      <a:pPr algn="r"/>
                      <a:r>
                        <a:rPr lang="en-AU" b="1" dirty="0">
                          <a:solidFill>
                            <a:schemeClr val="tx1"/>
                          </a:solidFill>
                        </a:rPr>
                        <a:t>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989580"/>
                  </a:ext>
                </a:extLst>
              </a:tr>
              <a:tr h="370840">
                <a:tc>
                  <a:txBody>
                    <a:bodyPr/>
                    <a:lstStyle/>
                    <a:p>
                      <a:pPr algn="r"/>
                      <a:r>
                        <a:rPr lang="en-AU" b="1"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7504173"/>
                  </a:ext>
                </a:extLst>
              </a:tr>
            </a:tbl>
          </a:graphicData>
        </a:graphic>
      </p:graphicFrame>
    </p:spTree>
    <p:extLst>
      <p:ext uri="{BB962C8B-B14F-4D97-AF65-F5344CB8AC3E}">
        <p14:creationId xmlns:p14="http://schemas.microsoft.com/office/powerpoint/2010/main" val="16592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F511-EBEB-FD5D-B2CF-3B824E3C376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95C031-15DF-0614-A093-97D519F0E60A}"/>
              </a:ext>
            </a:extLst>
          </p:cNvPr>
          <p:cNvSpPr>
            <a:spLocks noGrp="1"/>
          </p:cNvSpPr>
          <p:nvPr>
            <p:ph type="title"/>
          </p:nvPr>
        </p:nvSpPr>
        <p:spPr/>
        <p:txBody>
          <a:bodyPr/>
          <a:lstStyle/>
          <a:p>
            <a:r>
              <a:rPr lang="en-US" dirty="0">
                <a:latin typeface="+mj-lt"/>
              </a:rPr>
              <a:t>Outliers (12)</a:t>
            </a:r>
            <a:endParaRPr lang="en-AU" dirty="0">
              <a:latin typeface="+mj-lt"/>
            </a:endParaRPr>
          </a:p>
        </p:txBody>
      </p:sp>
      <p:sp>
        <p:nvSpPr>
          <p:cNvPr id="4" name="Text Placeholder 3">
            <a:extLst>
              <a:ext uri="{FF2B5EF4-FFF2-40B4-BE49-F238E27FC236}">
                <a16:creationId xmlns:a16="http://schemas.microsoft.com/office/drawing/2014/main" id="{D32F358A-7CD3-E24A-927B-A59C55362388}"/>
              </a:ext>
            </a:extLst>
          </p:cNvPr>
          <p:cNvSpPr>
            <a:spLocks noGrp="1"/>
          </p:cNvSpPr>
          <p:nvPr>
            <p:ph type="body" sz="quarter" idx="18"/>
          </p:nvPr>
        </p:nvSpPr>
        <p:spPr/>
        <p:txBody>
          <a:bodyPr/>
          <a:lstStyle/>
          <a:p>
            <a:r>
              <a:rPr lang="en-AU" dirty="0"/>
              <a:t>Your turn solution 2</a:t>
            </a:r>
          </a:p>
        </p:txBody>
      </p:sp>
      <p:graphicFrame>
        <p:nvGraphicFramePr>
          <p:cNvPr id="7" name="Table 6">
            <a:extLst>
              <a:ext uri="{FF2B5EF4-FFF2-40B4-BE49-F238E27FC236}">
                <a16:creationId xmlns:a16="http://schemas.microsoft.com/office/drawing/2014/main" id="{11FA0ED5-43C7-D099-CFEA-E7F315E9BD7E}"/>
              </a:ext>
            </a:extLst>
          </p:cNvPr>
          <p:cNvGraphicFramePr>
            <a:graphicFrameLocks noGrp="1"/>
          </p:cNvGraphicFramePr>
          <p:nvPr>
            <p:extLst>
              <p:ext uri="{D42A27DB-BD31-4B8C-83A1-F6EECF244321}">
                <p14:modId xmlns:p14="http://schemas.microsoft.com/office/powerpoint/2010/main" val="1570345718"/>
              </p:ext>
            </p:extLst>
          </p:nvPr>
        </p:nvGraphicFramePr>
        <p:xfrm>
          <a:off x="498295" y="2163479"/>
          <a:ext cx="2961597" cy="2595880"/>
        </p:xfrm>
        <a:graphic>
          <a:graphicData uri="http://schemas.openxmlformats.org/drawingml/2006/table">
            <a:tbl>
              <a:tblPr firstRow="1" bandRow="1">
                <a:tableStyleId>{5A111915-BE36-4E01-A7E5-04B1672EAD32}</a:tableStyleId>
              </a:tblPr>
              <a:tblGrid>
                <a:gridCol w="922732">
                  <a:extLst>
                    <a:ext uri="{9D8B030D-6E8A-4147-A177-3AD203B41FA5}">
                      <a16:colId xmlns:a16="http://schemas.microsoft.com/office/drawing/2014/main" val="1984034341"/>
                    </a:ext>
                  </a:extLst>
                </a:gridCol>
                <a:gridCol w="2038865">
                  <a:extLst>
                    <a:ext uri="{9D8B030D-6E8A-4147-A177-3AD203B41FA5}">
                      <a16:colId xmlns:a16="http://schemas.microsoft.com/office/drawing/2014/main" val="1156098483"/>
                    </a:ext>
                  </a:extLst>
                </a:gridCol>
              </a:tblGrid>
              <a:tr h="370840">
                <a:tc>
                  <a:txBody>
                    <a:bodyPr/>
                    <a:lstStyle/>
                    <a:p>
                      <a:pPr algn="r"/>
                      <a:r>
                        <a:rPr lang="en-AU" b="1" dirty="0">
                          <a:solidFill>
                            <a:schemeClr val="tx1"/>
                          </a:solidFill>
                        </a:rPr>
                        <a:t>Stem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Leaf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884475"/>
                  </a:ext>
                </a:extLst>
              </a:tr>
              <a:tr h="370840">
                <a:tc>
                  <a:txBody>
                    <a:bodyPr/>
                    <a:lstStyle/>
                    <a:p>
                      <a:pPr algn="r"/>
                      <a:r>
                        <a:rPr lang="en-AU" b="1" dirty="0">
                          <a:solidFill>
                            <a:schemeClr val="tx1"/>
                          </a:solidFill>
                        </a:rPr>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067380"/>
                  </a:ext>
                </a:extLst>
              </a:tr>
              <a:tr h="370840">
                <a:tc>
                  <a:txBody>
                    <a:bodyPr/>
                    <a:lstStyle/>
                    <a:p>
                      <a:pPr algn="r"/>
                      <a:r>
                        <a:rPr lang="en-AU" b="1" dirty="0">
                          <a:solidFill>
                            <a:schemeClr val="tx1"/>
                          </a:solidFill>
                        </a:rPr>
                        <a:t>16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dirty="0">
                          <a:solidFill>
                            <a:schemeClr val="tx1"/>
                          </a:solidFill>
                          <a:latin typeface="+mn-lt"/>
                          <a:ea typeface="+mn-ea"/>
                          <a:cs typeface="+mn-cs"/>
                        </a:rPr>
                        <a:t>0 2 </a:t>
                      </a:r>
                      <a:r>
                        <a:rPr lang="en-AU" sz="1600" b="1" kern="1200" dirty="0">
                          <a:solidFill>
                            <a:schemeClr val="accent2"/>
                          </a:solidFill>
                          <a:latin typeface="+mn-lt"/>
                          <a:ea typeface="+mn-ea"/>
                          <a:cs typeface="+mn-cs"/>
                        </a:rPr>
                        <a:t>|</a:t>
                      </a:r>
                      <a:r>
                        <a:rPr lang="en-AU" sz="1800" b="1" kern="1200" dirty="0">
                          <a:solidFill>
                            <a:schemeClr val="tx1"/>
                          </a:solidFill>
                          <a:latin typeface="+mn-lt"/>
                          <a:ea typeface="+mn-ea"/>
                          <a:cs typeface="+mn-cs"/>
                        </a:rPr>
                        <a:t> 2 4 8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5689153"/>
                  </a:ext>
                </a:extLst>
              </a:tr>
              <a:tr h="370840">
                <a:tc>
                  <a:txBody>
                    <a:bodyPr/>
                    <a:lstStyle/>
                    <a:p>
                      <a:pPr algn="r"/>
                      <a:r>
                        <a:rPr lang="en-AU" b="1" dirty="0">
                          <a:solidFill>
                            <a:schemeClr val="tx1"/>
                          </a:solidFill>
                        </a:rPr>
                        <a:t>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0 2 4 6 </a:t>
                      </a:r>
                      <a:r>
                        <a:rPr lang="en-AU" sz="1600" b="1" kern="1200" dirty="0">
                          <a:solidFill>
                            <a:schemeClr val="accent2"/>
                          </a:solidFill>
                          <a:latin typeface="+mn-lt"/>
                          <a:ea typeface="+mn-ea"/>
                          <a:cs typeface="+mn-cs"/>
                        </a:rPr>
                        <a:t>|</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13510"/>
                  </a:ext>
                </a:extLst>
              </a:tr>
              <a:tr h="370840">
                <a:tc>
                  <a:txBody>
                    <a:bodyPr/>
                    <a:lstStyle/>
                    <a:p>
                      <a:pPr algn="r"/>
                      <a:r>
                        <a:rPr lang="en-AU" b="1" dirty="0">
                          <a:solidFill>
                            <a:schemeClr val="tx1"/>
                          </a:solidFill>
                        </a:rPr>
                        <a:t>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0 4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839810"/>
                  </a:ext>
                </a:extLst>
              </a:tr>
              <a:tr h="370840">
                <a:tc>
                  <a:txBody>
                    <a:bodyPr/>
                    <a:lstStyle/>
                    <a:p>
                      <a:pPr algn="r"/>
                      <a:r>
                        <a:rPr lang="en-AU" b="1" dirty="0">
                          <a:solidFill>
                            <a:schemeClr val="tx1"/>
                          </a:solidFill>
                        </a:rPr>
                        <a:t>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989580"/>
                  </a:ext>
                </a:extLst>
              </a:tr>
              <a:tr h="370840">
                <a:tc>
                  <a:txBody>
                    <a:bodyPr/>
                    <a:lstStyle/>
                    <a:p>
                      <a:pPr algn="r"/>
                      <a:r>
                        <a:rPr lang="en-AU" b="1"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7504173"/>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C56497-2156-37A9-4F78-92C30573193A}"/>
                  </a:ext>
                </a:extLst>
              </p:cNvPr>
              <p:cNvSpPr txBox="1"/>
              <p:nvPr/>
            </p:nvSpPr>
            <p:spPr>
              <a:xfrm>
                <a:off x="3995793" y="2803372"/>
                <a:ext cx="1371601" cy="1427922"/>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1</m:t>
                          </m:r>
                        </m:sub>
                      </m:sSub>
                      <m:r>
                        <a:rPr lang="en-AU" sz="2000" i="1">
                          <a:latin typeface="Cambria Math" panose="02040503050406030204" pitchFamily="18" charset="0"/>
                        </a:rPr>
                        <m:t>=</m:t>
                      </m:r>
                      <m:r>
                        <a:rPr lang="en-AU" sz="2000" b="1" i="1">
                          <a:solidFill>
                            <a:schemeClr val="accent2"/>
                          </a:solidFill>
                          <a:latin typeface="Cambria Math" panose="02040503050406030204" pitchFamily="18" charset="0"/>
                        </a:rPr>
                        <m:t>𝟏𝟔𝟐</m:t>
                      </m:r>
                    </m:oMath>
                  </m:oMathPara>
                </a14:m>
                <a:endParaRPr lang="en-AU" sz="2000" i="1" dirty="0">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𝑄</m:t>
                          </m:r>
                        </m:e>
                        <m:sub>
                          <m:r>
                            <a:rPr lang="en-AU" sz="2000" b="0" i="1" smtClean="0">
                              <a:latin typeface="Cambria Math" panose="02040503050406030204" pitchFamily="18" charset="0"/>
                            </a:rPr>
                            <m:t>3</m:t>
                          </m:r>
                        </m:sub>
                      </m:sSub>
                      <m:r>
                        <a:rPr lang="en-AU" sz="2000" b="0" i="1" smtClean="0">
                          <a:latin typeface="Cambria Math" panose="02040503050406030204" pitchFamily="18" charset="0"/>
                        </a:rPr>
                        <m:t>=</m:t>
                      </m:r>
                      <m:r>
                        <a:rPr lang="en-AU" sz="2000" b="1" i="1" smtClean="0">
                          <a:solidFill>
                            <a:schemeClr val="accent2"/>
                          </a:solidFill>
                          <a:latin typeface="Cambria Math" panose="02040503050406030204" pitchFamily="18" charset="0"/>
                        </a:rPr>
                        <m:t>𝟏𝟕𝟖</m:t>
                      </m:r>
                    </m:oMath>
                  </m:oMathPara>
                </a14:m>
                <a:br>
                  <a:rPr lang="en-AU" sz="2000" b="1" i="1" dirty="0">
                    <a:solidFill>
                      <a:schemeClr val="accent2"/>
                    </a:solidFill>
                    <a:latin typeface="Cambria Math" panose="02040503050406030204" pitchFamily="18" charset="0"/>
                  </a:rPr>
                </a:br>
                <a:endParaRPr lang="en-AU" sz="1600" b="1" dirty="0">
                  <a:latin typeface="+mj-lt"/>
                </a:endParaRPr>
              </a:p>
              <a:p>
                <a:pPr algn="l">
                  <a:lnSpc>
                    <a:spcPct val="15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𝐼𝑄𝑅</m:t>
                      </m:r>
                      <m:r>
                        <a:rPr lang="en-AU" sz="2000" b="0" i="1" smtClean="0">
                          <a:latin typeface="Cambria Math" panose="02040503050406030204" pitchFamily="18" charset="0"/>
                        </a:rPr>
                        <m:t>=16</m:t>
                      </m:r>
                    </m:oMath>
                  </m:oMathPara>
                </a14:m>
                <a:br>
                  <a:rPr lang="en-AU" sz="2000" b="0" dirty="0">
                    <a:latin typeface="+mj-lt"/>
                  </a:rPr>
                </a:br>
                <a:endParaRPr lang="en-AU" sz="2000" dirty="0"/>
              </a:p>
            </p:txBody>
          </p:sp>
        </mc:Choice>
        <mc:Fallback xmlns="">
          <p:sp>
            <p:nvSpPr>
              <p:cNvPr id="6" name="TextBox 5">
                <a:extLst>
                  <a:ext uri="{FF2B5EF4-FFF2-40B4-BE49-F238E27FC236}">
                    <a16:creationId xmlns:a16="http://schemas.microsoft.com/office/drawing/2014/main" id="{E2C56497-2156-37A9-4F78-92C30573193A}"/>
                  </a:ext>
                </a:extLst>
              </p:cNvPr>
              <p:cNvSpPr txBox="1">
                <a:spLocks noRot="1" noChangeAspect="1" noMove="1" noResize="1" noEditPoints="1" noAdjustHandles="1" noChangeArrowheads="1" noChangeShapeType="1" noTextEdit="1"/>
              </p:cNvSpPr>
              <p:nvPr/>
            </p:nvSpPr>
            <p:spPr>
              <a:xfrm>
                <a:off x="3995793" y="2803372"/>
                <a:ext cx="1371601" cy="1427922"/>
              </a:xfrm>
              <a:prstGeom prst="rect">
                <a:avLst/>
              </a:prstGeom>
              <a:blipFill>
                <a:blip r:embed="rId3"/>
                <a:stretch>
                  <a:fillRect/>
                </a:stretch>
              </a:blipFill>
              <a:ln>
                <a:no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C6E30B4C-35D9-73F8-3D95-01DA01F2275F}"/>
              </a:ext>
              <a:ext uri="{C183D7F6-B498-43B3-948B-1728B52AA6E4}">
                <adec:decorative xmlns:adec="http://schemas.microsoft.com/office/drawing/2017/decorative" val="1"/>
              </a:ext>
            </a:extLst>
          </p:cNvPr>
          <p:cNvSpPr/>
          <p:nvPr/>
        </p:nvSpPr>
        <p:spPr>
          <a:xfrm>
            <a:off x="1437177" y="3305163"/>
            <a:ext cx="239211" cy="312511"/>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75E074-A73B-8DDA-7A3D-2E36127148CF}"/>
                  </a:ext>
                </a:extLst>
              </p:cNvPr>
              <p:cNvSpPr txBox="1"/>
              <p:nvPr/>
            </p:nvSpPr>
            <p:spPr>
              <a:xfrm>
                <a:off x="6552760" y="1256347"/>
                <a:ext cx="3930215" cy="2347316"/>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AU" sz="2000" b="0" i="0" smtClean="0">
                          <a:latin typeface="Cambria Math" panose="02040503050406030204" pitchFamily="18" charset="0"/>
                        </a:rPr>
                        <m:t>Lower</m:t>
                      </m:r>
                      <m:r>
                        <m:rPr>
                          <m:nor/>
                        </m:rPr>
                        <a:rPr lang="en-AU" sz="2000" i="0">
                          <a:latin typeface="Cambria Math" panose="02040503050406030204" pitchFamily="18" charset="0"/>
                        </a:rPr>
                        <m:t> </m:t>
                      </m:r>
                      <m:r>
                        <m:rPr>
                          <m:nor/>
                        </m:rPr>
                        <a:rPr lang="en-AU" sz="2000" i="0">
                          <a:latin typeface="Cambria Math" panose="02040503050406030204" pitchFamily="18" charset="0"/>
                        </a:rPr>
                        <m:t>boundary</m:t>
                      </m:r>
                      <m:r>
                        <m:rPr>
                          <m:aln/>
                        </m:rP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r>
                        <a:rPr lang="en-AU" sz="2000" i="1">
                          <a:latin typeface="Cambria Math" panose="02040503050406030204" pitchFamily="18" charset="0"/>
                        </a:rPr>
                        <m:t>1.5</m:t>
                      </m:r>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162−</m:t>
                      </m:r>
                      <m:r>
                        <a:rPr lang="en-AU" sz="2000" i="1">
                          <a:latin typeface="Cambria Math" panose="02040503050406030204" pitchFamily="18" charset="0"/>
                          <a:ea typeface="Cambria Math" panose="02040503050406030204" pitchFamily="18" charset="0"/>
                        </a:rPr>
                        <m:t>1.5×</m:t>
                      </m:r>
                      <m:r>
                        <a:rPr lang="en-AU" sz="2000" b="0" i="1" smtClean="0">
                          <a:latin typeface="Cambria Math" panose="02040503050406030204" pitchFamily="18" charset="0"/>
                          <a:ea typeface="Cambria Math" panose="02040503050406030204" pitchFamily="18" charset="0"/>
                        </a:rPr>
                        <m:t>1</m:t>
                      </m:r>
                      <m:r>
                        <a:rPr lang="en-AU" sz="2000" i="1">
                          <a:latin typeface="Cambria Math" panose="02040503050406030204" pitchFamily="18" charset="0"/>
                          <a:ea typeface="Cambria Math" panose="02040503050406030204" pitchFamily="18" charset="0"/>
                        </a:rPr>
                        <m:t>6</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138</m:t>
                      </m:r>
                    </m:oMath>
                    <m:oMath xmlns:m="http://schemas.openxmlformats.org/officeDocument/2006/math">
                      <m:r>
                        <a:rPr lang="en-AU" sz="2000" b="0" i="1" smtClean="0">
                          <a:latin typeface="Cambria Math" panose="02040503050406030204" pitchFamily="18" charset="0"/>
                          <a:ea typeface="Cambria Math" panose="02040503050406030204" pitchFamily="18" charset="0"/>
                        </a:rPr>
                        <m:t>150</m:t>
                      </m:r>
                      <m:r>
                        <m:rPr>
                          <m:aln/>
                        </m:rPr>
                        <a:rPr lang="en-AU" sz="2000" b="0" i="1" smtClean="0">
                          <a:latin typeface="Cambria Math" panose="02040503050406030204" pitchFamily="18" charset="0"/>
                          <a:ea typeface="Cambria Math" panose="02040503050406030204" pitchFamily="18" charset="0"/>
                        </a:rPr>
                        <m:t>&gt;</m:t>
                      </m:r>
                      <m:r>
                        <a:rPr lang="en-AU" sz="2000" b="0" i="1" smtClean="0">
                          <a:latin typeface="Cambria Math" panose="02040503050406030204" pitchFamily="18" charset="0"/>
                          <a:ea typeface="Cambria Math" panose="02040503050406030204" pitchFamily="18" charset="0"/>
                        </a:rPr>
                        <m:t>138</m:t>
                      </m:r>
                      <m:r>
                        <a:rPr lang="en-AU" sz="2000" i="1">
                          <a:latin typeface="Cambria Math" panose="02040503050406030204" pitchFamily="18" charset="0"/>
                          <a:ea typeface="Cambria Math" panose="02040503050406030204" pitchFamily="18" charset="0"/>
                        </a:rPr>
                        <m:t>, </m:t>
                      </m:r>
                    </m:oMath>
                  </m:oMathPara>
                </a14:m>
                <a:endParaRPr lang="en-AU" sz="200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150</m:t>
                      </m:r>
                      <m:r>
                        <a:rPr lang="en-AU" sz="2000" i="1">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is</m:t>
                      </m:r>
                      <m:r>
                        <m:rPr>
                          <m:nor/>
                        </m:rPr>
                        <a:rPr lang="en-AU" sz="2000" i="0">
                          <a:latin typeface="Cambria Math" panose="02040503050406030204" pitchFamily="18" charset="0"/>
                          <a:ea typeface="Cambria Math" panose="02040503050406030204" pitchFamily="18" charset="0"/>
                        </a:rPr>
                        <m:t> </m:t>
                      </m:r>
                      <m:r>
                        <m:rPr>
                          <m:nor/>
                        </m:rPr>
                        <a:rPr lang="en-AU" sz="2000" b="1" i="0">
                          <a:latin typeface="Cambria Math" panose="02040503050406030204" pitchFamily="18" charset="0"/>
                          <a:ea typeface="Cambria Math" panose="02040503050406030204" pitchFamily="18" charset="0"/>
                        </a:rPr>
                        <m:t>not</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an</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outlier</m:t>
                      </m:r>
                      <m:r>
                        <a:rPr lang="en-AU" sz="2000" i="1">
                          <a:latin typeface="Cambria Math" panose="02040503050406030204" pitchFamily="18" charset="0"/>
                          <a:ea typeface="Cambria Math" panose="02040503050406030204" pitchFamily="18" charset="0"/>
                        </a:rPr>
                        <m:t>.</m:t>
                      </m:r>
                    </m:oMath>
                  </m:oMathPara>
                </a14:m>
                <a:endParaRPr lang="en-AU" dirty="0"/>
              </a:p>
            </p:txBody>
          </p:sp>
        </mc:Choice>
        <mc:Fallback xmlns="">
          <p:sp>
            <p:nvSpPr>
              <p:cNvPr id="9" name="TextBox 8">
                <a:extLst>
                  <a:ext uri="{FF2B5EF4-FFF2-40B4-BE49-F238E27FC236}">
                    <a16:creationId xmlns:a16="http://schemas.microsoft.com/office/drawing/2014/main" id="{A075E074-A73B-8DDA-7A3D-2E36127148CF}"/>
                  </a:ext>
                </a:extLst>
              </p:cNvPr>
              <p:cNvSpPr txBox="1">
                <a:spLocks noRot="1" noChangeAspect="1" noMove="1" noResize="1" noEditPoints="1" noAdjustHandles="1" noChangeArrowheads="1" noChangeShapeType="1" noTextEdit="1"/>
              </p:cNvSpPr>
              <p:nvPr/>
            </p:nvSpPr>
            <p:spPr>
              <a:xfrm>
                <a:off x="6552760" y="1256347"/>
                <a:ext cx="3930215" cy="2347316"/>
              </a:xfrm>
              <a:prstGeom prst="rect">
                <a:avLst/>
              </a:prstGeom>
              <a:blipFill>
                <a:blip r:embed="rId4"/>
                <a:stretch>
                  <a:fillRect b="-5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8FAE4C-AA4E-7919-04C9-DAE4A0FBDD05}"/>
                  </a:ext>
                </a:extLst>
              </p:cNvPr>
              <p:cNvSpPr txBox="1"/>
              <p:nvPr/>
            </p:nvSpPr>
            <p:spPr>
              <a:xfrm>
                <a:off x="6552760" y="4150684"/>
                <a:ext cx="3845198" cy="2347316"/>
              </a:xfrm>
              <a:prstGeom prst="rect">
                <a:avLst/>
              </a:prstGeom>
              <a:noFill/>
              <a:ln>
                <a:noFill/>
              </a:ln>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AU" sz="2000" i="0" smtClean="0">
                          <a:latin typeface="Cambria Math" panose="02040503050406030204" pitchFamily="18" charset="0"/>
                        </a:rPr>
                        <m:t>Upper</m:t>
                      </m:r>
                      <m:r>
                        <m:rPr>
                          <m:nor/>
                        </m:rPr>
                        <a:rPr lang="en-AU" sz="2000" i="0" smtClean="0">
                          <a:latin typeface="Cambria Math" panose="02040503050406030204" pitchFamily="18" charset="0"/>
                        </a:rPr>
                        <m:t> </m:t>
                      </m:r>
                      <m:r>
                        <m:rPr>
                          <m:nor/>
                        </m:rPr>
                        <a:rPr lang="en-AU" sz="2000" i="0" smtClean="0">
                          <a:latin typeface="Cambria Math" panose="02040503050406030204" pitchFamily="18" charset="0"/>
                        </a:rPr>
                        <m:t>boundary</m:t>
                      </m:r>
                      <m:r>
                        <m:rPr>
                          <m:aln/>
                        </m:rPr>
                        <a:rPr lang="en-AU" sz="2000" i="1">
                          <a:latin typeface="Cambria Math" panose="02040503050406030204" pitchFamily="18" charset="0"/>
                        </a:rPr>
                        <m:t>=</m:t>
                      </m:r>
                      <m:sSub>
                        <m:sSubPr>
                          <m:ctrlPr>
                            <a:rPr lang="en-AU" sz="2000" i="1">
                              <a:latin typeface="Cambria Math" panose="02040503050406030204" pitchFamily="18" charset="0"/>
                            </a:rPr>
                          </m:ctrlPr>
                        </m:sSubPr>
                        <m:e>
                          <m:r>
                            <a:rPr lang="en-AU" sz="2000" i="1">
                              <a:latin typeface="Cambria Math" panose="02040503050406030204" pitchFamily="18" charset="0"/>
                            </a:rPr>
                            <m:t>𝑄</m:t>
                          </m:r>
                        </m:e>
                        <m:sub>
                          <m:r>
                            <a:rPr lang="en-AU" sz="2000" i="1">
                              <a:latin typeface="Cambria Math" panose="02040503050406030204" pitchFamily="18" charset="0"/>
                            </a:rPr>
                            <m:t>3</m:t>
                          </m:r>
                        </m:sub>
                      </m:sSub>
                      <m:r>
                        <a:rPr lang="en-AU" sz="2000" i="1">
                          <a:latin typeface="Cambria Math" panose="02040503050406030204" pitchFamily="18" charset="0"/>
                        </a:rPr>
                        <m:t>+1.5</m:t>
                      </m:r>
                      <m:r>
                        <a:rPr lang="en-AU" sz="2000" i="1">
                          <a:latin typeface="Cambria Math" panose="02040503050406030204" pitchFamily="18" charset="0"/>
                          <a:ea typeface="Cambria Math" panose="02040503050406030204" pitchFamily="18" charset="0"/>
                        </a:rPr>
                        <m:t>×</m:t>
                      </m:r>
                      <m:r>
                        <a:rPr lang="en-AU" sz="2000" i="1">
                          <a:latin typeface="Cambria Math" panose="02040503050406030204" pitchFamily="18" charset="0"/>
                          <a:ea typeface="Cambria Math" panose="02040503050406030204" pitchFamily="18" charset="0"/>
                        </a:rPr>
                        <m:t>𝐼𝑄𝑅</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178</m:t>
                      </m:r>
                      <m:r>
                        <a:rPr lang="en-AU" sz="2000" i="1">
                          <a:latin typeface="Cambria Math" panose="02040503050406030204" pitchFamily="18" charset="0"/>
                          <a:ea typeface="Cambria Math" panose="02040503050406030204" pitchFamily="18" charset="0"/>
                        </a:rPr>
                        <m:t>+1.5×</m:t>
                      </m:r>
                      <m:r>
                        <a:rPr lang="en-AU" sz="2000" b="0" i="1" smtClean="0">
                          <a:latin typeface="Cambria Math" panose="02040503050406030204" pitchFamily="18" charset="0"/>
                          <a:ea typeface="Cambria Math" panose="02040503050406030204" pitchFamily="18" charset="0"/>
                        </a:rPr>
                        <m:t>1</m:t>
                      </m:r>
                      <m:r>
                        <a:rPr lang="en-AU" sz="2000" i="1">
                          <a:latin typeface="Cambria Math" panose="02040503050406030204" pitchFamily="18" charset="0"/>
                          <a:ea typeface="Cambria Math" panose="02040503050406030204" pitchFamily="18" charset="0"/>
                        </a:rPr>
                        <m:t>6</m:t>
                      </m:r>
                    </m:oMath>
                    <m:oMath xmlns:m="http://schemas.openxmlformats.org/officeDocument/2006/math">
                      <m:r>
                        <m:rPr>
                          <m:aln/>
                        </m:rP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202</m:t>
                      </m:r>
                    </m:oMath>
                    <m:oMath xmlns:m="http://schemas.openxmlformats.org/officeDocument/2006/math">
                      <m:r>
                        <a:rPr lang="en-AU" sz="2000" i="1" dirty="0" smtClean="0">
                          <a:latin typeface="Cambria Math" panose="02040503050406030204" pitchFamily="18" charset="0"/>
                          <a:ea typeface="Cambria Math" panose="02040503050406030204" pitchFamily="18" charset="0"/>
                        </a:rPr>
                        <m:t>2</m:t>
                      </m:r>
                      <m:r>
                        <a:rPr lang="en-AU" sz="2000" b="0" i="1" dirty="0" smtClean="0">
                          <a:latin typeface="Cambria Math" panose="02040503050406030204" pitchFamily="18" charset="0"/>
                          <a:ea typeface="Cambria Math" panose="02040503050406030204" pitchFamily="18" charset="0"/>
                        </a:rPr>
                        <m:t>02≯202</m:t>
                      </m:r>
                      <m:r>
                        <a:rPr lang="en-AU" sz="2000" i="1">
                          <a:latin typeface="Cambria Math" panose="02040503050406030204" pitchFamily="18" charset="0"/>
                          <a:ea typeface="Cambria Math" panose="02040503050406030204" pitchFamily="18" charset="0"/>
                        </a:rPr>
                        <m:t>,</m:t>
                      </m:r>
                    </m:oMath>
                  </m:oMathPara>
                </a14:m>
                <a:endParaRPr lang="en-AU" sz="200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202</m:t>
                      </m:r>
                      <m:r>
                        <a:rPr lang="en-AU" sz="2000" i="1">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is</m:t>
                      </m:r>
                      <m:r>
                        <m:rPr>
                          <m:nor/>
                        </m:rPr>
                        <a:rPr lang="en-AU" sz="2000" i="0">
                          <a:latin typeface="Cambria Math" panose="02040503050406030204" pitchFamily="18" charset="0"/>
                          <a:ea typeface="Cambria Math" panose="02040503050406030204" pitchFamily="18" charset="0"/>
                        </a:rPr>
                        <m:t> </m:t>
                      </m:r>
                      <m:r>
                        <m:rPr>
                          <m:nor/>
                        </m:rPr>
                        <a:rPr lang="en-AU" sz="2000" b="1" i="0">
                          <a:latin typeface="Cambria Math" panose="02040503050406030204" pitchFamily="18" charset="0"/>
                          <a:ea typeface="Cambria Math" panose="02040503050406030204" pitchFamily="18" charset="0"/>
                        </a:rPr>
                        <m:t>not</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an</m:t>
                      </m:r>
                      <m:r>
                        <m:rPr>
                          <m:nor/>
                        </m:rPr>
                        <a:rPr lang="en-AU" sz="2000" i="0">
                          <a:latin typeface="Cambria Math" panose="02040503050406030204" pitchFamily="18" charset="0"/>
                          <a:ea typeface="Cambria Math" panose="02040503050406030204" pitchFamily="18" charset="0"/>
                        </a:rPr>
                        <m:t> </m:t>
                      </m:r>
                      <m:r>
                        <m:rPr>
                          <m:nor/>
                        </m:rPr>
                        <a:rPr lang="en-AU" sz="2000" i="0">
                          <a:latin typeface="Cambria Math" panose="02040503050406030204" pitchFamily="18" charset="0"/>
                          <a:ea typeface="Cambria Math" panose="02040503050406030204" pitchFamily="18" charset="0"/>
                        </a:rPr>
                        <m:t>outlier</m:t>
                      </m:r>
                      <m:r>
                        <a:rPr lang="en-AU" sz="2000" i="1">
                          <a:latin typeface="Cambria Math" panose="02040503050406030204" pitchFamily="18" charset="0"/>
                          <a:ea typeface="Cambria Math" panose="02040503050406030204" pitchFamily="18" charset="0"/>
                        </a:rPr>
                        <m:t>.</m:t>
                      </m:r>
                    </m:oMath>
                  </m:oMathPara>
                </a14:m>
                <a:endParaRPr lang="en-AU" sz="2000" dirty="0"/>
              </a:p>
            </p:txBody>
          </p:sp>
        </mc:Choice>
        <mc:Fallback xmlns="">
          <p:sp>
            <p:nvSpPr>
              <p:cNvPr id="10" name="TextBox 9">
                <a:extLst>
                  <a:ext uri="{FF2B5EF4-FFF2-40B4-BE49-F238E27FC236}">
                    <a16:creationId xmlns:a16="http://schemas.microsoft.com/office/drawing/2014/main" id="{0F8FAE4C-AA4E-7919-04C9-DAE4A0FBDD05}"/>
                  </a:ext>
                </a:extLst>
              </p:cNvPr>
              <p:cNvSpPr txBox="1">
                <a:spLocks noRot="1" noChangeAspect="1" noMove="1" noResize="1" noEditPoints="1" noAdjustHandles="1" noChangeArrowheads="1" noChangeShapeType="1" noTextEdit="1"/>
              </p:cNvSpPr>
              <p:nvPr/>
            </p:nvSpPr>
            <p:spPr>
              <a:xfrm>
                <a:off x="6552760" y="4150684"/>
                <a:ext cx="3845198" cy="2347316"/>
              </a:xfrm>
              <a:prstGeom prst="rect">
                <a:avLst/>
              </a:prstGeom>
              <a:blipFill>
                <a:blip r:embed="rId5"/>
                <a:stretch>
                  <a:fillRect l="-660" r="-330" b="-538"/>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CB6477C-CBE2-A806-63B0-C0CD60D436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424210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3287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cs typeface="Arial" panose="020B0604020202020204" pitchFamily="34" charset="0"/>
              </a:rPr>
              <a:t>To be able to apply formal methods to identify outliers.</a:t>
            </a:r>
          </a:p>
          <a:p>
            <a:pPr marL="342900" lvl="0" indent="-342900">
              <a:lnSpc>
                <a:spcPct val="150000"/>
              </a:lnSpc>
              <a:buFont typeface="Arial" panose="020B0604020202020204" pitchFamily="34" charset="0"/>
              <a:buChar char="•"/>
            </a:pPr>
            <a:r>
              <a:rPr lang="en-AU" sz="2000" dirty="0">
                <a:cs typeface="Arial" panose="020B0604020202020204" pitchFamily="34" charset="0"/>
              </a:rPr>
              <a:t>To understand how outliers affect statistical analysis.</a:t>
            </a:r>
          </a:p>
          <a:p>
            <a:pPr>
              <a:lnSpc>
                <a:spcPct val="150000"/>
              </a:lnSpc>
              <a:spcAft>
                <a:spcPts val="600"/>
              </a:spcAft>
            </a:pPr>
            <a:endParaRPr lang="en-AU" sz="2000" b="1" dirty="0">
              <a:solidFill>
                <a:schemeClr val="accent1"/>
              </a:solidFill>
              <a:latin typeface="+mj-lt"/>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cs typeface="Arial" panose="020B0604020202020204" pitchFamily="34" charset="0"/>
              </a:rPr>
              <a:t>I can explain the meaning of an outlier.</a:t>
            </a:r>
          </a:p>
          <a:p>
            <a:pPr marL="342900" lvl="0" indent="-342900">
              <a:lnSpc>
                <a:spcPct val="150000"/>
              </a:lnSpc>
              <a:buFont typeface="Arial" panose="020B0604020202020204" pitchFamily="34" charset="0"/>
              <a:buChar char="•"/>
            </a:pPr>
            <a:r>
              <a:rPr lang="en-AU" sz="2000" dirty="0">
                <a:cs typeface="Arial" panose="020B0604020202020204" pitchFamily="34" charset="0"/>
              </a:rPr>
              <a:t>I can identify an outlier using both visual and formal methods (formula).</a:t>
            </a:r>
          </a:p>
          <a:p>
            <a:pPr marL="342900" lvl="0" indent="-342900">
              <a:lnSpc>
                <a:spcPct val="150000"/>
              </a:lnSpc>
              <a:buFont typeface="Arial" panose="020B0604020202020204" pitchFamily="34" charset="0"/>
              <a:buChar char="•"/>
            </a:pPr>
            <a:r>
              <a:rPr lang="en-AU" sz="2000" dirty="0">
                <a:cs typeface="Arial" panose="020B0604020202020204" pitchFamily="34" charset="0"/>
              </a:rPr>
              <a:t>I can explain how an outlier affects measures like the mean, median and range.</a:t>
            </a:r>
          </a:p>
          <a:p>
            <a:pPr marL="342900" indent="-342900">
              <a:lnSpc>
                <a:spcPct val="150000"/>
              </a:lnSpc>
              <a:buFont typeface="Arial" panose="020B0604020202020204" pitchFamily="34" charset="0"/>
              <a:buChar char="•"/>
            </a:pPr>
            <a:r>
              <a:rPr lang="en-AU" sz="2000" dirty="0">
                <a:cs typeface="Arial" panose="020B0604020202020204" pitchFamily="34" charset="0"/>
              </a:rPr>
              <a:t>I can decide when it is appropriate to include or exclude an outlier and justify my reasoning.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9D43-E1BA-2A71-547B-E607B7ABD31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DC78AF-47F5-6BDC-3207-A813B75E4362}"/>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44337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92939-9C98-D841-6238-FAF5612310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0EDB8-589D-E747-04A3-A1635F85B3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dirty="0"/>
          </a:p>
        </p:txBody>
      </p:sp>
      <p:sp>
        <p:nvSpPr>
          <p:cNvPr id="5" name="Title 4">
            <a:extLst>
              <a:ext uri="{FF2B5EF4-FFF2-40B4-BE49-F238E27FC236}">
                <a16:creationId xmlns:a16="http://schemas.microsoft.com/office/drawing/2014/main" id="{9BDCEF99-4961-5F8D-FBE1-CAAFFA5E957C}"/>
              </a:ext>
            </a:extLst>
          </p:cNvPr>
          <p:cNvSpPr>
            <a:spLocks noGrp="1"/>
          </p:cNvSpPr>
          <p:nvPr>
            <p:ph type="title"/>
          </p:nvPr>
        </p:nvSpPr>
        <p:spPr/>
        <p:txBody>
          <a:bodyPr/>
          <a:lstStyle/>
          <a:p>
            <a:r>
              <a:rPr lang="en-US" dirty="0">
                <a:latin typeface="+mj-lt"/>
              </a:rPr>
              <a:t>Exit ticket</a:t>
            </a:r>
            <a:endParaRPr lang="en-AU" dirty="0">
              <a:latin typeface="+mj-lt"/>
            </a:endParaRPr>
          </a:p>
        </p:txBody>
      </p:sp>
      <p:sp>
        <p:nvSpPr>
          <p:cNvPr id="4" name="Text Placeholder 3">
            <a:extLst>
              <a:ext uri="{FF2B5EF4-FFF2-40B4-BE49-F238E27FC236}">
                <a16:creationId xmlns:a16="http://schemas.microsoft.com/office/drawing/2014/main" id="{B665C117-2FD9-B8D2-3A83-9E1591EB1B09}"/>
              </a:ext>
            </a:extLst>
          </p:cNvPr>
          <p:cNvSpPr>
            <a:spLocks noGrp="1"/>
          </p:cNvSpPr>
          <p:nvPr>
            <p:ph type="body" sz="quarter" idx="18"/>
          </p:nvPr>
        </p:nvSpPr>
        <p:spPr/>
        <p:txBody>
          <a:bodyPr/>
          <a:lstStyle/>
          <a:p>
            <a:r>
              <a:rPr lang="en-AU" dirty="0"/>
              <a:t>HSC style question</a:t>
            </a:r>
          </a:p>
        </p:txBody>
      </p:sp>
      <p:sp>
        <p:nvSpPr>
          <p:cNvPr id="10" name="TextBox 9">
            <a:extLst>
              <a:ext uri="{FF2B5EF4-FFF2-40B4-BE49-F238E27FC236}">
                <a16:creationId xmlns:a16="http://schemas.microsoft.com/office/drawing/2014/main" id="{5FB7BFC2-EBC4-C411-CC15-46BFC9C0D870}"/>
              </a:ext>
            </a:extLst>
          </p:cNvPr>
          <p:cNvSpPr txBox="1"/>
          <p:nvPr/>
        </p:nvSpPr>
        <p:spPr>
          <a:xfrm>
            <a:off x="359999" y="2396749"/>
            <a:ext cx="10764001" cy="3013133"/>
          </a:xfrm>
          <a:prstGeom prst="rect">
            <a:avLst/>
          </a:prstGeom>
          <a:noFill/>
        </p:spPr>
        <p:txBody>
          <a:bodyPr wrap="square">
            <a:spAutoFit/>
          </a:bodyPr>
          <a:lstStyle/>
          <a:p>
            <a:pPr>
              <a:lnSpc>
                <a:spcPct val="115000"/>
              </a:lnSpc>
              <a:spcBef>
                <a:spcPts val="1200"/>
              </a:spcBef>
              <a:spcAft>
                <a:spcPts val="600"/>
              </a:spcAft>
              <a:buNone/>
            </a:pPr>
            <a:r>
              <a:rPr lang="en-AU" dirty="0">
                <a:effectLst/>
                <a:latin typeface="Arial" panose="020B0604020202020204" pitchFamily="34" charset="0"/>
                <a:ea typeface="Calibri" panose="020F0502020204030204" pitchFamily="34" charset="0"/>
              </a:rPr>
              <a:t>A patient’s blood pressure was measured and tracked every day for a week.</a:t>
            </a:r>
          </a:p>
          <a:p>
            <a:pPr>
              <a:lnSpc>
                <a:spcPct val="115000"/>
              </a:lnSpc>
              <a:spcBef>
                <a:spcPts val="1200"/>
              </a:spcBef>
              <a:spcAft>
                <a:spcPts val="600"/>
              </a:spcAft>
              <a:buNone/>
            </a:pPr>
            <a:r>
              <a:rPr lang="en-AU" dirty="0">
                <a:effectLst/>
                <a:latin typeface="Arial" panose="020B0604020202020204" pitchFamily="34" charset="0"/>
                <a:ea typeface="Calibri" panose="020F0502020204030204" pitchFamily="34" charset="0"/>
              </a:rPr>
              <a:t>The recordings were 120, 123, 129, 132, 133, 135, 150. </a:t>
            </a:r>
          </a:p>
          <a:p>
            <a:pPr>
              <a:lnSpc>
                <a:spcPct val="115000"/>
              </a:lnSpc>
              <a:spcBef>
                <a:spcPts val="1200"/>
              </a:spcBef>
              <a:spcAft>
                <a:spcPts val="600"/>
              </a:spcAft>
              <a:buNone/>
            </a:pPr>
            <a:endParaRPr lang="en-AU" dirty="0">
              <a:effectLst/>
              <a:latin typeface="Arial" panose="020B0604020202020204" pitchFamily="34" charset="0"/>
              <a:ea typeface="Calibri" panose="020F0502020204030204" pitchFamily="34" charset="0"/>
            </a:endParaRPr>
          </a:p>
          <a:p>
            <a:pPr>
              <a:buNone/>
            </a:pPr>
            <a:r>
              <a:rPr lang="en-AU" dirty="0">
                <a:effectLst/>
                <a:latin typeface="Arial" panose="020B0604020202020204" pitchFamily="34" charset="0"/>
                <a:ea typeface="Calibri" panose="020F0502020204030204" pitchFamily="34" charset="0"/>
              </a:rPr>
              <a:t>Is the recording of 150 an outlier for this set of data? </a:t>
            </a:r>
          </a:p>
          <a:p>
            <a:pPr>
              <a:buNone/>
            </a:pPr>
            <a:endParaRPr lang="en-AU" dirty="0">
              <a:latin typeface="Arial" panose="020B0604020202020204" pitchFamily="34" charset="0"/>
              <a:ea typeface="Calibri" panose="020F0502020204030204" pitchFamily="34" charset="0"/>
            </a:endParaRPr>
          </a:p>
          <a:p>
            <a:pPr>
              <a:buNone/>
            </a:pPr>
            <a:r>
              <a:rPr lang="en-AU" dirty="0">
                <a:effectLst/>
                <a:latin typeface="Arial" panose="020B0604020202020204" pitchFamily="34" charset="0"/>
                <a:ea typeface="Calibri" panose="020F0502020204030204" pitchFamily="34" charset="0"/>
              </a:rPr>
              <a:t>Justify your answer with calculations</a:t>
            </a:r>
            <a:r>
              <a:rPr lang="en-AU" sz="1100" dirty="0">
                <a:effectLst/>
                <a:latin typeface="Arial" panose="020B0604020202020204" pitchFamily="34" charset="0"/>
                <a:ea typeface="Calibri" panose="020F0502020204030204" pitchFamily="34" charset="0"/>
              </a:rPr>
              <a:t>.</a:t>
            </a:r>
            <a:endParaRPr lang="en-AU" dirty="0"/>
          </a:p>
        </p:txBody>
      </p:sp>
    </p:spTree>
    <p:extLst>
      <p:ext uri="{BB962C8B-B14F-4D97-AF65-F5344CB8AC3E}">
        <p14:creationId xmlns:p14="http://schemas.microsoft.com/office/powerpoint/2010/main" val="97068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BFC80-E119-2F8D-C9FD-AAF435745E80}"/>
              </a:ext>
            </a:extLst>
          </p:cNvPr>
          <p:cNvSpPr>
            <a:spLocks noGrp="1"/>
          </p:cNvSpPr>
          <p:nvPr>
            <p:ph type="title"/>
          </p:nvPr>
        </p:nvSpPr>
        <p:spPr/>
        <p:txBody>
          <a:bodyPr/>
          <a:lstStyle/>
          <a:p>
            <a:r>
              <a:rPr lang="en-AU" dirty="0"/>
              <a:t>Statistical investigation process</a:t>
            </a:r>
          </a:p>
        </p:txBody>
      </p:sp>
      <p:pic>
        <p:nvPicPr>
          <p:cNvPr id="4" name="Graphic 3" descr="Statistical investigation process showing the steps of posing a question, planning an investigation, collecting and sorting data, analysing data and forming conclusions.">
            <a:extLst>
              <a:ext uri="{FF2B5EF4-FFF2-40B4-BE49-F238E27FC236}">
                <a16:creationId xmlns:a16="http://schemas.microsoft.com/office/drawing/2014/main" id="{F2C957FD-C34F-A415-2384-8A6534B06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000" y="360000"/>
            <a:ext cx="12276000" cy="6138000"/>
          </a:xfrm>
          <a:prstGeom prst="rect">
            <a:avLst/>
          </a:prstGeom>
        </p:spPr>
      </p:pic>
      <p:sp>
        <p:nvSpPr>
          <p:cNvPr id="2" name="Slide Number Placeholder 1">
            <a:extLst>
              <a:ext uri="{FF2B5EF4-FFF2-40B4-BE49-F238E27FC236}">
                <a16:creationId xmlns:a16="http://schemas.microsoft.com/office/drawing/2014/main" id="{70155910-843F-0934-95F3-B505A1B0C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6574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Fitness centre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New fitness and diet program</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791658" y="1567086"/>
            <a:ext cx="11052341" cy="4807835"/>
          </a:xfrm>
        </p:spPr>
        <p:txBody>
          <a:bodyPr/>
          <a:lstStyle/>
          <a:p>
            <a:r>
              <a:rPr lang="en-AU" dirty="0">
                <a:latin typeface="+mn-lt"/>
              </a:rPr>
              <a:t>The table represents the change in weight of 10 participants over a 12-week period.</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graphicFrame>
        <p:nvGraphicFramePr>
          <p:cNvPr id="2" name="Table 1" descr="A table showing 10 participants' weight loss results.">
            <a:extLst>
              <a:ext uri="{FF2B5EF4-FFF2-40B4-BE49-F238E27FC236}">
                <a16:creationId xmlns:a16="http://schemas.microsoft.com/office/drawing/2014/main" id="{B99C1AAA-9D18-9BE7-3AD4-B17313A691CD}"/>
              </a:ext>
            </a:extLst>
          </p:cNvPr>
          <p:cNvGraphicFramePr>
            <a:graphicFrameLocks noGrp="1"/>
          </p:cNvGraphicFramePr>
          <p:nvPr>
            <p:extLst>
              <p:ext uri="{D42A27DB-BD31-4B8C-83A1-F6EECF244321}">
                <p14:modId xmlns:p14="http://schemas.microsoft.com/office/powerpoint/2010/main" val="268803698"/>
              </p:ext>
            </p:extLst>
          </p:nvPr>
        </p:nvGraphicFramePr>
        <p:xfrm>
          <a:off x="791659" y="2319950"/>
          <a:ext cx="10090483" cy="3693756"/>
        </p:xfrm>
        <a:graphic>
          <a:graphicData uri="http://schemas.openxmlformats.org/drawingml/2006/table">
            <a:tbl>
              <a:tblPr firstRow="1" bandRow="1">
                <a:tableStyleId>{69012ECD-51FC-41F1-AA8D-1B2483CD663E}</a:tableStyleId>
              </a:tblPr>
              <a:tblGrid>
                <a:gridCol w="2513092">
                  <a:extLst>
                    <a:ext uri="{9D8B030D-6E8A-4147-A177-3AD203B41FA5}">
                      <a16:colId xmlns:a16="http://schemas.microsoft.com/office/drawing/2014/main" val="2978711584"/>
                    </a:ext>
                  </a:extLst>
                </a:gridCol>
                <a:gridCol w="2525797">
                  <a:extLst>
                    <a:ext uri="{9D8B030D-6E8A-4147-A177-3AD203B41FA5}">
                      <a16:colId xmlns:a16="http://schemas.microsoft.com/office/drawing/2014/main" val="845373043"/>
                    </a:ext>
                  </a:extLst>
                </a:gridCol>
                <a:gridCol w="2525797">
                  <a:extLst>
                    <a:ext uri="{9D8B030D-6E8A-4147-A177-3AD203B41FA5}">
                      <a16:colId xmlns:a16="http://schemas.microsoft.com/office/drawing/2014/main" val="2813776258"/>
                    </a:ext>
                  </a:extLst>
                </a:gridCol>
                <a:gridCol w="2525797">
                  <a:extLst>
                    <a:ext uri="{9D8B030D-6E8A-4147-A177-3AD203B41FA5}">
                      <a16:colId xmlns:a16="http://schemas.microsoft.com/office/drawing/2014/main" val="1393904678"/>
                    </a:ext>
                  </a:extLst>
                </a:gridCol>
              </a:tblGrid>
              <a:tr h="615626">
                <a:tc>
                  <a:txBody>
                    <a:bodyPr/>
                    <a:lstStyle/>
                    <a:p>
                      <a:r>
                        <a:rPr lang="en-AU" dirty="0"/>
                        <a:t>Participant</a:t>
                      </a:r>
                    </a:p>
                  </a:txBody>
                  <a:tcPr anchor="ctr" anchorCtr="1"/>
                </a:tc>
                <a:tc>
                  <a:txBody>
                    <a:bodyPr/>
                    <a:lstStyle/>
                    <a:p>
                      <a:r>
                        <a:rPr lang="en-AU" dirty="0"/>
                        <a:t>Loss</a:t>
                      </a:r>
                    </a:p>
                  </a:txBody>
                  <a:tcPr anchor="ctr" anchorCtr="1"/>
                </a:tc>
                <a:tc>
                  <a:txBody>
                    <a:bodyPr/>
                    <a:lstStyle/>
                    <a:p>
                      <a:r>
                        <a:rPr lang="en-AU" dirty="0"/>
                        <a:t>Participant</a:t>
                      </a:r>
                    </a:p>
                  </a:txBody>
                  <a:tcPr anchor="ctr" anchorCtr="1"/>
                </a:tc>
                <a:tc>
                  <a:txBody>
                    <a:bodyPr/>
                    <a:lstStyle/>
                    <a:p>
                      <a:r>
                        <a:rPr lang="en-AU" dirty="0"/>
                        <a:t>Loss</a:t>
                      </a:r>
                    </a:p>
                  </a:txBody>
                  <a:tcPr anchor="ctr" anchorCtr="1"/>
                </a:tc>
                <a:extLst>
                  <a:ext uri="{0D108BD9-81ED-4DB2-BD59-A6C34878D82A}">
                    <a16:rowId xmlns:a16="http://schemas.microsoft.com/office/drawing/2014/main" val="167483614"/>
                  </a:ext>
                </a:extLst>
              </a:tr>
              <a:tr h="615626">
                <a:tc>
                  <a:txBody>
                    <a:bodyPr/>
                    <a:lstStyle/>
                    <a:p>
                      <a:r>
                        <a:rPr lang="en-AU" sz="1800" dirty="0">
                          <a:solidFill>
                            <a:srgbClr val="000000"/>
                          </a:solidFill>
                          <a:effectLst/>
                        </a:rPr>
                        <a:t>Participant 1</a:t>
                      </a:r>
                      <a:endParaRPr lang="en-AU" dirty="0"/>
                    </a:p>
                  </a:txBody>
                  <a:tcPr anchor="ctr" anchorCtr="1"/>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rPr>
                        <a:t>-1.5 kg</a:t>
                      </a:r>
                      <a:endParaRPr lang="en-AU" sz="1800" dirty="0">
                        <a:effectLst/>
                      </a:endParaRPr>
                    </a:p>
                  </a:txBody>
                  <a:tcPr anchor="ctr" anchorCtr="1"/>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rPr>
                        <a:t>Participant 6</a:t>
                      </a:r>
                      <a:endParaRPr lang="en-AU" dirty="0"/>
                    </a:p>
                  </a:txBody>
                  <a:tcPr anchor="ctr" anchorCtr="1"/>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rPr>
                        <a:t>-2.5 kg</a:t>
                      </a:r>
                      <a:endParaRPr lang="en-AU" dirty="0"/>
                    </a:p>
                  </a:txBody>
                  <a:tcPr anchor="ctr" anchorCtr="1"/>
                </a:tc>
                <a:extLst>
                  <a:ext uri="{0D108BD9-81ED-4DB2-BD59-A6C34878D82A}">
                    <a16:rowId xmlns:a16="http://schemas.microsoft.com/office/drawing/2014/main" val="2727119311"/>
                  </a:ext>
                </a:extLst>
              </a:tr>
              <a:tr h="615626">
                <a:tc>
                  <a:txBody>
                    <a:bodyPr/>
                    <a:lstStyle/>
                    <a:p>
                      <a:r>
                        <a:rPr lang="en-AU" sz="1800" dirty="0">
                          <a:solidFill>
                            <a:srgbClr val="000000"/>
                          </a:solidFill>
                          <a:effectLst/>
                        </a:rPr>
                        <a:t>Participant 2</a:t>
                      </a:r>
                      <a:endParaRPr lang="en-AU" dirty="0"/>
                    </a:p>
                  </a:txBody>
                  <a:tcPr anchor="ctr" anchorCtr="1"/>
                </a:tc>
                <a:tc>
                  <a:txBody>
                    <a:bodyPr/>
                    <a:lstStyle/>
                    <a:p>
                      <a:r>
                        <a:rPr lang="en-AU" sz="1800" dirty="0">
                          <a:solidFill>
                            <a:srgbClr val="000000"/>
                          </a:solidFill>
                          <a:effectLst/>
                        </a:rPr>
                        <a:t>-2.2 kg </a:t>
                      </a:r>
                      <a:endParaRPr lang="en-AU" dirty="0"/>
                    </a:p>
                  </a:txBody>
                  <a:tcPr anchor="ctr" anchorCtr="1"/>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rPr>
                        <a:t>Participant 7</a:t>
                      </a:r>
                      <a:endParaRPr lang="en-AU" sz="1800" dirty="0">
                        <a:effectLst/>
                      </a:endParaRPr>
                    </a:p>
                  </a:txBody>
                  <a:tcPr anchor="ctr" anchorCtr="1"/>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rPr>
                        <a:t>-2.0 kg</a:t>
                      </a:r>
                      <a:endParaRPr lang="en-AU" sz="1800" dirty="0">
                        <a:effectLst/>
                      </a:endParaRPr>
                    </a:p>
                  </a:txBody>
                  <a:tcPr anchor="ctr" anchorCtr="1"/>
                </a:tc>
                <a:extLst>
                  <a:ext uri="{0D108BD9-81ED-4DB2-BD59-A6C34878D82A}">
                    <a16:rowId xmlns:a16="http://schemas.microsoft.com/office/drawing/2014/main" val="925134673"/>
                  </a:ext>
                </a:extLst>
              </a:tr>
              <a:tr h="615626">
                <a:tc>
                  <a:txBody>
                    <a:bodyPr/>
                    <a:lstStyle/>
                    <a:p>
                      <a:r>
                        <a:rPr lang="en-AU" sz="1800" dirty="0">
                          <a:solidFill>
                            <a:srgbClr val="000000"/>
                          </a:solidFill>
                          <a:effectLst/>
                        </a:rPr>
                        <a:t>Participant 3</a:t>
                      </a:r>
                      <a:endParaRPr lang="en-AU" dirty="0"/>
                    </a:p>
                  </a:txBody>
                  <a:tcPr anchor="ctr" anchorCtr="1"/>
                </a:tc>
                <a:tc>
                  <a:txBody>
                    <a:bodyPr/>
                    <a:lstStyle/>
                    <a:p>
                      <a:r>
                        <a:rPr lang="en-AU" sz="1800" dirty="0">
                          <a:solidFill>
                            <a:srgbClr val="000000"/>
                          </a:solidFill>
                          <a:effectLst/>
                        </a:rPr>
                        <a:t>-2.8 kg</a:t>
                      </a:r>
                      <a:endParaRPr lang="en-AU" dirty="0"/>
                    </a:p>
                  </a:txBody>
                  <a:tcPr anchor="ctr" anchorCtr="1"/>
                </a:tc>
                <a:tc>
                  <a:txBody>
                    <a:bodyPr/>
                    <a:lstStyle/>
                    <a:p>
                      <a:r>
                        <a:rPr lang="en-AU" sz="1800" dirty="0">
                          <a:solidFill>
                            <a:srgbClr val="000000"/>
                          </a:solidFill>
                          <a:effectLst/>
                        </a:rPr>
                        <a:t>Participant 8</a:t>
                      </a:r>
                      <a:endParaRPr lang="en-AU" dirty="0"/>
                    </a:p>
                  </a:txBody>
                  <a:tcPr anchor="ctr" anchorCtr="1"/>
                </a:tc>
                <a:tc>
                  <a:txBody>
                    <a:bodyPr/>
                    <a:lstStyle/>
                    <a:p>
                      <a:r>
                        <a:rPr lang="en-AU" sz="1800" dirty="0">
                          <a:solidFill>
                            <a:srgbClr val="000000"/>
                          </a:solidFill>
                          <a:effectLst/>
                        </a:rPr>
                        <a:t>-2.3 kg</a:t>
                      </a:r>
                      <a:endParaRPr lang="en-AU" dirty="0"/>
                    </a:p>
                  </a:txBody>
                  <a:tcPr anchor="ctr" anchorCtr="1"/>
                </a:tc>
                <a:extLst>
                  <a:ext uri="{0D108BD9-81ED-4DB2-BD59-A6C34878D82A}">
                    <a16:rowId xmlns:a16="http://schemas.microsoft.com/office/drawing/2014/main" val="2281746583"/>
                  </a:ext>
                </a:extLst>
              </a:tr>
              <a:tr h="615626">
                <a:tc>
                  <a:txBody>
                    <a:bodyPr/>
                    <a:lstStyle/>
                    <a:p>
                      <a:r>
                        <a:rPr lang="en-AU" sz="1800" dirty="0">
                          <a:solidFill>
                            <a:srgbClr val="000000"/>
                          </a:solidFill>
                          <a:effectLst/>
                        </a:rPr>
                        <a:t>Participant 4</a:t>
                      </a:r>
                      <a:endParaRPr lang="en-AU" dirty="0"/>
                    </a:p>
                  </a:txBody>
                  <a:tcPr anchor="ctr" anchorCtr="1"/>
                </a:tc>
                <a:tc>
                  <a:txBody>
                    <a:bodyPr/>
                    <a:lstStyle/>
                    <a:p>
                      <a:r>
                        <a:rPr lang="en-AU" sz="1800" dirty="0">
                          <a:solidFill>
                            <a:srgbClr val="000000"/>
                          </a:solidFill>
                          <a:effectLst/>
                        </a:rPr>
                        <a:t>-1.2 kg</a:t>
                      </a:r>
                      <a:endParaRPr lang="en-AU" dirty="0"/>
                    </a:p>
                  </a:txBody>
                  <a:tcPr anchor="ctr" anchorCtr="1"/>
                </a:tc>
                <a:tc>
                  <a:txBody>
                    <a:bodyPr/>
                    <a:lstStyle/>
                    <a:p>
                      <a:r>
                        <a:rPr lang="en-AU" sz="1800" dirty="0">
                          <a:solidFill>
                            <a:srgbClr val="000000"/>
                          </a:solidFill>
                          <a:effectLst/>
                        </a:rPr>
                        <a:t>Participant 9</a:t>
                      </a:r>
                      <a:endParaRPr lang="en-AU" dirty="0"/>
                    </a:p>
                  </a:txBody>
                  <a:tcPr anchor="ctr" anchorCtr="1"/>
                </a:tc>
                <a:tc>
                  <a:txBody>
                    <a:bodyPr/>
                    <a:lstStyle/>
                    <a:p>
                      <a:r>
                        <a:rPr lang="en-AU" sz="1800" dirty="0">
                          <a:solidFill>
                            <a:srgbClr val="000000"/>
                          </a:solidFill>
                          <a:effectLst/>
                        </a:rPr>
                        <a:t>-12.0 kg </a:t>
                      </a:r>
                      <a:endParaRPr lang="en-AU" dirty="0"/>
                    </a:p>
                  </a:txBody>
                  <a:tcPr anchor="ctr" anchorCtr="1"/>
                </a:tc>
                <a:extLst>
                  <a:ext uri="{0D108BD9-81ED-4DB2-BD59-A6C34878D82A}">
                    <a16:rowId xmlns:a16="http://schemas.microsoft.com/office/drawing/2014/main" val="3164933533"/>
                  </a:ext>
                </a:extLst>
              </a:tr>
              <a:tr h="615626">
                <a:tc>
                  <a:txBody>
                    <a:bodyPr/>
                    <a:lstStyle/>
                    <a:p>
                      <a:r>
                        <a:rPr lang="en-AU" sz="1800" dirty="0">
                          <a:solidFill>
                            <a:srgbClr val="000000"/>
                          </a:solidFill>
                          <a:effectLst/>
                        </a:rPr>
                        <a:t>Participant 5</a:t>
                      </a:r>
                      <a:endParaRPr lang="en-AU" dirty="0"/>
                    </a:p>
                  </a:txBody>
                  <a:tcPr anchor="ctr" anchorCtr="1"/>
                </a:tc>
                <a:tc>
                  <a:txBody>
                    <a:bodyPr/>
                    <a:lstStyle/>
                    <a:p>
                      <a:r>
                        <a:rPr lang="en-AU" sz="1800" dirty="0">
                          <a:solidFill>
                            <a:srgbClr val="000000"/>
                          </a:solidFill>
                          <a:effectLst/>
                        </a:rPr>
                        <a:t>-3.0 kg</a:t>
                      </a:r>
                      <a:endParaRPr lang="en-AU" dirty="0"/>
                    </a:p>
                  </a:txBody>
                  <a:tcPr anchor="ctr" anchorCtr="1"/>
                </a:tc>
                <a:tc>
                  <a:txBody>
                    <a:bodyPr/>
                    <a:lstStyle/>
                    <a:p>
                      <a:r>
                        <a:rPr lang="en-AU" sz="1800" dirty="0">
                          <a:solidFill>
                            <a:srgbClr val="000000"/>
                          </a:solidFill>
                          <a:effectLst/>
                        </a:rPr>
                        <a:t>Participant 10</a:t>
                      </a:r>
                      <a:endParaRPr lang="en-AU" dirty="0"/>
                    </a:p>
                  </a:txBody>
                  <a:tcPr anchor="ctr" anchorCtr="1"/>
                </a:tc>
                <a:tc>
                  <a:txBody>
                    <a:bodyPr/>
                    <a:lstStyle/>
                    <a:p>
                      <a:r>
                        <a:rPr lang="en-AU" sz="1800" dirty="0">
                          <a:solidFill>
                            <a:srgbClr val="000000"/>
                          </a:solidFill>
                          <a:effectLst/>
                        </a:rPr>
                        <a:t>-2.1 kg</a:t>
                      </a:r>
                      <a:endParaRPr lang="en-AU" dirty="0"/>
                    </a:p>
                  </a:txBody>
                  <a:tcPr anchor="ctr" anchorCtr="1"/>
                </a:tc>
                <a:extLst>
                  <a:ext uri="{0D108BD9-81ED-4DB2-BD59-A6C34878D82A}">
                    <a16:rowId xmlns:a16="http://schemas.microsoft.com/office/drawing/2014/main" val="1701029081"/>
                  </a:ext>
                </a:extLst>
              </a:tr>
            </a:tbl>
          </a:graphicData>
        </a:graphic>
      </p:graphicFrame>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D7A9C-DED0-6F11-20F4-862F74AEEA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A9D810-7F82-824B-DEC2-F6276B61F4F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17210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5" name="Title 4">
            <a:extLst>
              <a:ext uri="{FF2B5EF4-FFF2-40B4-BE49-F238E27FC236}">
                <a16:creationId xmlns:a16="http://schemas.microsoft.com/office/drawing/2014/main" id="{224D7262-3B42-2952-1BE6-D903B1F21E5B}"/>
              </a:ext>
            </a:extLst>
          </p:cNvPr>
          <p:cNvSpPr>
            <a:spLocks noGrp="1"/>
          </p:cNvSpPr>
          <p:nvPr>
            <p:ph type="title"/>
          </p:nvPr>
        </p:nvSpPr>
        <p:spPr/>
        <p:txBody>
          <a:bodyPr/>
          <a:lstStyle/>
          <a:p>
            <a:r>
              <a:rPr lang="en-US" dirty="0">
                <a:latin typeface="+mj-lt"/>
              </a:rPr>
              <a:t>Outliers (1)</a:t>
            </a:r>
            <a:endParaRPr lang="en-AU" dirty="0">
              <a:latin typeface="+mj-lt"/>
            </a:endParaRPr>
          </a:p>
        </p:txBody>
      </p:sp>
      <p:sp>
        <p:nvSpPr>
          <p:cNvPr id="6" name="Text Placeholder 5">
            <a:extLst>
              <a:ext uri="{FF2B5EF4-FFF2-40B4-BE49-F238E27FC236}">
                <a16:creationId xmlns:a16="http://schemas.microsoft.com/office/drawing/2014/main" id="{401E6426-D220-0E50-629E-B57D2CACF582}"/>
              </a:ext>
            </a:extLst>
          </p:cNvPr>
          <p:cNvSpPr>
            <a:spLocks noGrp="1"/>
          </p:cNvSpPr>
          <p:nvPr>
            <p:ph type="body" sz="quarter" idx="18"/>
          </p:nvPr>
        </p:nvSpPr>
        <p:spPr/>
        <p:txBody>
          <a:bodyPr/>
          <a:lstStyle/>
          <a:p>
            <a:r>
              <a:rPr lang="en-US" dirty="0"/>
              <a:t>Glossary</a:t>
            </a:r>
            <a:endParaRPr lang="en-AU" dirty="0"/>
          </a:p>
        </p:txBody>
      </p:sp>
      <p:sp>
        <p:nvSpPr>
          <p:cNvPr id="3" name="Rectangle: Rounded Corners 2">
            <a:extLst>
              <a:ext uri="{FF2B5EF4-FFF2-40B4-BE49-F238E27FC236}">
                <a16:creationId xmlns:a16="http://schemas.microsoft.com/office/drawing/2014/main" id="{FCDA3A03-E087-B9FA-7B74-0D7D0E8A5131}"/>
              </a:ext>
            </a:extLst>
          </p:cNvPr>
          <p:cNvSpPr/>
          <p:nvPr/>
        </p:nvSpPr>
        <p:spPr>
          <a:xfrm>
            <a:off x="766119" y="2196548"/>
            <a:ext cx="10357881" cy="2464904"/>
          </a:xfrm>
          <a:prstGeom prst="roundRect">
            <a:avLst>
              <a:gd name="adj" fmla="val 8145"/>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800" dirty="0">
                <a:solidFill>
                  <a:schemeClr val="tx1"/>
                </a:solidFill>
              </a:rPr>
              <a:t>An outlier is a data value that appears to stand out from the other members of the dataset by being unusually high or low.</a:t>
            </a:r>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03DF-3234-4E06-1968-FCC1D62120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C2A40-89B0-9BB5-41E9-7FAC40BC98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5" name="Title 4">
            <a:extLst>
              <a:ext uri="{FF2B5EF4-FFF2-40B4-BE49-F238E27FC236}">
                <a16:creationId xmlns:a16="http://schemas.microsoft.com/office/drawing/2014/main" id="{2FBB1B25-C9AA-D1C6-D440-71648A7945B1}"/>
              </a:ext>
            </a:extLst>
          </p:cNvPr>
          <p:cNvSpPr>
            <a:spLocks noGrp="1"/>
          </p:cNvSpPr>
          <p:nvPr>
            <p:ph type="title"/>
          </p:nvPr>
        </p:nvSpPr>
        <p:spPr/>
        <p:txBody>
          <a:bodyPr/>
          <a:lstStyle/>
          <a:p>
            <a:r>
              <a:rPr lang="en-US" dirty="0">
                <a:latin typeface="+mj-lt"/>
              </a:rPr>
              <a:t>Outliers (2)</a:t>
            </a:r>
            <a:endParaRPr lang="en-AU" dirty="0">
              <a:latin typeface="+mj-lt"/>
            </a:endParaRPr>
          </a:p>
        </p:txBody>
      </p:sp>
      <p:sp>
        <p:nvSpPr>
          <p:cNvPr id="6" name="Text Placeholder 5">
            <a:extLst>
              <a:ext uri="{FF2B5EF4-FFF2-40B4-BE49-F238E27FC236}">
                <a16:creationId xmlns:a16="http://schemas.microsoft.com/office/drawing/2014/main" id="{93B923DF-AE66-CE8D-0319-28801A651427}"/>
              </a:ext>
            </a:extLst>
          </p:cNvPr>
          <p:cNvSpPr>
            <a:spLocks noGrp="1"/>
          </p:cNvSpPr>
          <p:nvPr>
            <p:ph type="body" sz="quarter" idx="18"/>
          </p:nvPr>
        </p:nvSpPr>
        <p:spPr/>
        <p:txBody>
          <a:bodyPr/>
          <a:lstStyle/>
          <a:p>
            <a:r>
              <a:rPr lang="en-US" dirty="0"/>
              <a:t>Spot the outlier</a:t>
            </a:r>
            <a:endParaRPr lang="en-AU" dirty="0"/>
          </a:p>
        </p:txBody>
      </p:sp>
      <p:sp>
        <p:nvSpPr>
          <p:cNvPr id="4" name="Text Placeholder 3" descr="Dot plot showing the following data values: 1, 1, 2, 3, 3, 3, 3, 4, 6, 6 and 15.">
            <a:extLst>
              <a:ext uri="{FF2B5EF4-FFF2-40B4-BE49-F238E27FC236}">
                <a16:creationId xmlns:a16="http://schemas.microsoft.com/office/drawing/2014/main" id="{5B70D06B-B24A-BCF1-D8A4-6B848D583D0E}"/>
              </a:ext>
            </a:extLst>
          </p:cNvPr>
          <p:cNvSpPr>
            <a:spLocks noGrp="1"/>
          </p:cNvSpPr>
          <p:nvPr>
            <p:ph type="body" sz="quarter" idx="17"/>
          </p:nvPr>
        </p:nvSpPr>
        <p:spPr/>
        <p:txBody>
          <a:bodyPr/>
          <a:lstStyle/>
          <a:p>
            <a:endParaRPr lang="en-US" dirty="0"/>
          </a:p>
          <a:p>
            <a:endParaRPr lang="en-AU" dirty="0"/>
          </a:p>
        </p:txBody>
      </p:sp>
      <p:pic>
        <p:nvPicPr>
          <p:cNvPr id="8" name="Picture 7" descr="A dot plot showing the following data values: 1, 1, 2, 3, 3, 3, 3, 4, 6, 6 and 15.">
            <a:extLst>
              <a:ext uri="{FF2B5EF4-FFF2-40B4-BE49-F238E27FC236}">
                <a16:creationId xmlns:a16="http://schemas.microsoft.com/office/drawing/2014/main" id="{20447960-B47E-A713-3816-854A9D0139C8}"/>
              </a:ext>
            </a:extLst>
          </p:cNvPr>
          <p:cNvPicPr>
            <a:picLocks noChangeAspect="1"/>
          </p:cNvPicPr>
          <p:nvPr/>
        </p:nvPicPr>
        <p:blipFill>
          <a:blip r:embed="rId3"/>
          <a:stretch>
            <a:fillRect/>
          </a:stretch>
        </p:blipFill>
        <p:spPr>
          <a:xfrm>
            <a:off x="1922668" y="1954020"/>
            <a:ext cx="8346664" cy="4337207"/>
          </a:xfrm>
          <a:prstGeom prst="rect">
            <a:avLst/>
          </a:prstGeom>
        </p:spPr>
      </p:pic>
    </p:spTree>
    <p:extLst>
      <p:ext uri="{BB962C8B-B14F-4D97-AF65-F5344CB8AC3E}">
        <p14:creationId xmlns:p14="http://schemas.microsoft.com/office/powerpoint/2010/main" val="4859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FC42B-9CE7-B546-BAFE-5D2EB661ED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3B9DFB-AE00-D816-8280-AB2E5B5F359E}"/>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60785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374E43-C756-4BE8-8F70-D43A31F3F4B5}">
  <ds:schemaRefs>
    <ds:schemaRef ds:uri="http://schemas.microsoft.com/sharepoint/v3/contenttype/forms"/>
  </ds:schemaRefs>
</ds:datastoreItem>
</file>

<file path=customXml/itemProps2.xml><?xml version="1.0" encoding="utf-8"?>
<ds:datastoreItem xmlns:ds="http://schemas.openxmlformats.org/officeDocument/2006/customXml" ds:itemID="{C9C6ADC8-884D-4142-84BD-6C15C19B7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0FAC60-2A5F-4005-B8B6-2B9DF8B95578}">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094ce8ca-8c20-4eb0-bb23-b47a1c76b753"/>
    <ds:schemaRef ds:uri="http://purl.org/dc/dcmitype/"/>
    <ds:schemaRef ds:uri="http://schemas.openxmlformats.org/package/2006/metadata/core-properties"/>
    <ds:schemaRef ds:uri="http://schemas.microsoft.com/office/infopath/2007/PartnerControls"/>
    <ds:schemaRef ds:uri="98740c54-966f-451d-a76c-e38eb7fddd55"/>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239</TotalTime>
  <Words>1828</Words>
  <Application>Microsoft Office PowerPoint</Application>
  <PresentationFormat>Widescreen</PresentationFormat>
  <Paragraphs>255</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Public Sans</vt:lpstr>
      <vt:lpstr>Cambria Math</vt:lpstr>
      <vt:lpstr>Times New Roman</vt:lpstr>
      <vt:lpstr>NSWG Corporate</vt:lpstr>
      <vt:lpstr>Outliers</vt:lpstr>
      <vt:lpstr>Learning intentions and success criteria</vt:lpstr>
      <vt:lpstr>Activating prior knowledge</vt:lpstr>
      <vt:lpstr>Statistical investigation process</vt:lpstr>
      <vt:lpstr>Fitness centre</vt:lpstr>
      <vt:lpstr>Connecting learning</vt:lpstr>
      <vt:lpstr>Outliers (1)</vt:lpstr>
      <vt:lpstr>Outliers (2)</vt:lpstr>
      <vt:lpstr>Releasing Responsibility</vt:lpstr>
      <vt:lpstr>Outliers (3)</vt:lpstr>
      <vt:lpstr>Outliers (4)</vt:lpstr>
      <vt:lpstr>Outliers (5)</vt:lpstr>
      <vt:lpstr>Outliers (6)</vt:lpstr>
      <vt:lpstr>Outliers (7)</vt:lpstr>
      <vt:lpstr>Outliers (8)</vt:lpstr>
      <vt:lpstr>Outliers (9)</vt:lpstr>
      <vt:lpstr>Outliers (10)</vt:lpstr>
      <vt:lpstr>Outliers (11)</vt:lpstr>
      <vt:lpstr>Outliers (12)</vt:lpstr>
      <vt:lpstr>Independent practice</vt:lpstr>
      <vt:lpstr>Exit ticket</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8 – Outliers – slide deck – Mathematics Standard</dc:title>
  <dc:subject>mathematics; stage 6; unit 1</dc:subject>
  <dc:creator>NSW Department of Education</dc:creator>
  <cp:keywords>mathematics; Unit 1 – getting healthy</cp:keywords>
  <dcterms:created xsi:type="dcterms:W3CDTF">2025-02-21T00:53:28Z</dcterms:created>
  <dcterms:modified xsi:type="dcterms:W3CDTF">2025-10-16T23:43:42Z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