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Lst>
  <p:notesMasterIdLst>
    <p:notesMasterId r:id="rId14"/>
  </p:notesMasterIdLst>
  <p:handoutMasterIdLst>
    <p:handoutMasterId r:id="rId15"/>
  </p:handoutMasterIdLst>
  <p:sldIdLst>
    <p:sldId id="26505" r:id="rId5"/>
    <p:sldId id="26383" r:id="rId6"/>
    <p:sldId id="26506" r:id="rId7"/>
    <p:sldId id="26507" r:id="rId8"/>
    <p:sldId id="26525" r:id="rId9"/>
    <p:sldId id="26527" r:id="rId10"/>
    <p:sldId id="26526" r:id="rId11"/>
    <p:sldId id="360" r:id="rId12"/>
    <p:sldId id="361" r:id="rId13"/>
  </p:sldIdLst>
  <p:sldSz cx="12192000" cy="6858000"/>
  <p:notesSz cx="6858000" cy="9144000"/>
  <p:embeddedFontLst>
    <p:embeddedFont>
      <p:font typeface="Cambria Math" panose="02040503050406030204" pitchFamily="18" charset="0"/>
      <p:regular r:id="rId16"/>
    </p:embeddedFont>
    <p:embeddedFont>
      <p:font typeface="Public Sans" pitchFamily="2" charset="0"/>
      <p:regular r:id="rId17"/>
      <p:bold r:id="rId18"/>
      <p:italic r:id="rId19"/>
      <p:bold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58A2A2-08CF-4BD4-8F9A-F40CB19F5817}" v="2" dt="2026-06-18T01:24:33.77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84"/>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18/06/2026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18/06/2026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35574-C561-F05E-72DA-928D5E85D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D4F45-708D-EC31-9F03-F2A33F800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C8344D-651E-1465-5F6C-3F28A284342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78A2048-1E91-91F3-A73F-33D2419DFAD2}"/>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049096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Least-squares regression line</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2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Correlation</a:t>
            </a:r>
          </a:p>
        </p:txBody>
      </p:sp>
      <p:pic>
        <p:nvPicPr>
          <p:cNvPr id="4" name="Picture Placeholder 4">
            <a:extLst>
              <a:ext uri="{FF2B5EF4-FFF2-40B4-BE49-F238E27FC236}">
                <a16:creationId xmlns:a16="http://schemas.microsoft.com/office/drawing/2014/main" id="{C1F3F1B7-5C1C-375A-1B90-AD15D8B4895D}"/>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979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determine the equation of a least-squares regression line.</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explain how </a:t>
                </a:r>
                <a:r>
                  <a:rPr lang="en-AU" sz="2000">
                    <a:cs typeface="Arial" panose="020B0604020202020204" pitchFamily="34" charset="0"/>
                  </a:rPr>
                  <a:t>to find the </a:t>
                </a:r>
                <a:r>
                  <a:rPr lang="en-AU" sz="2000" dirty="0">
                    <a:cs typeface="Arial" panose="020B0604020202020204" pitchFamily="34" charset="0"/>
                  </a:rPr>
                  <a:t>least-squares regression line. </a:t>
                </a:r>
              </a:p>
              <a:p>
                <a:pPr marL="342900" indent="-342900">
                  <a:lnSpc>
                    <a:spcPct val="150000"/>
                  </a:lnSpc>
                  <a:spcAft>
                    <a:spcPts val="600"/>
                  </a:spcAft>
                  <a:buFont typeface="Arial"/>
                  <a:buChar char="•"/>
                </a:pPr>
                <a:r>
                  <a:rPr lang="en-AU" sz="2000" dirty="0">
                    <a:cs typeface="Arial" panose="020B0604020202020204" pitchFamily="34" charset="0"/>
                  </a:rPr>
                  <a:t>I can input data into my scientific calculator.</a:t>
                </a:r>
              </a:p>
              <a:p>
                <a:pPr marL="342900" indent="-342900">
                  <a:lnSpc>
                    <a:spcPct val="150000"/>
                  </a:lnSpc>
                  <a:spcAft>
                    <a:spcPts val="600"/>
                  </a:spcAft>
                  <a:buFont typeface="Arial"/>
                  <a:buChar char="•"/>
                </a:pPr>
                <a:r>
                  <a:rPr lang="en-AU" sz="2000" dirty="0">
                    <a:cs typeface="Arial" panose="020B0604020202020204" pitchFamily="34" charset="0"/>
                  </a:rPr>
                  <a:t>I can identify what </a:t>
                </a:r>
                <a14:m>
                  <m:oMath xmlns:m="http://schemas.openxmlformats.org/officeDocument/2006/math">
                    <m:r>
                      <a:rPr lang="en-AU" sz="2000" i="1" dirty="0" smtClean="0">
                        <a:latin typeface="Cambria Math" panose="02040503050406030204" pitchFamily="18" charset="0"/>
                        <a:cs typeface="Arial" panose="020B0604020202020204" pitchFamily="34" charset="0"/>
                      </a:rPr>
                      <m:t>𝐴</m:t>
                    </m:r>
                  </m:oMath>
                </a14:m>
                <a:r>
                  <a:rPr lang="en-AU" sz="2000" dirty="0">
                    <a:cs typeface="Arial" panose="020B0604020202020204" pitchFamily="34" charset="0"/>
                  </a:rPr>
                  <a:t> and </a:t>
                </a:r>
                <a14:m>
                  <m:oMath xmlns:m="http://schemas.openxmlformats.org/officeDocument/2006/math">
                    <m:r>
                      <a:rPr lang="en-AU" sz="2000" i="1" dirty="0" smtClean="0">
                        <a:latin typeface="Cambria Math" panose="02040503050406030204" pitchFamily="18" charset="0"/>
                        <a:cs typeface="Arial" panose="020B0604020202020204" pitchFamily="34" charset="0"/>
                      </a:rPr>
                      <m:t>𝐵</m:t>
                    </m:r>
                  </m:oMath>
                </a14:m>
                <a:r>
                  <a:rPr lang="en-AU" sz="2000" dirty="0">
                    <a:cs typeface="Arial" panose="020B0604020202020204" pitchFamily="34" charset="0"/>
                  </a:rPr>
                  <a:t> represent in the equation of the least-squares regression line.</a:t>
                </a:r>
              </a:p>
              <a:p>
                <a:pPr marL="342900" indent="-342900">
                  <a:lnSpc>
                    <a:spcPct val="150000"/>
                  </a:lnSpc>
                  <a:spcAft>
                    <a:spcPts val="600"/>
                  </a:spcAft>
                  <a:buFont typeface="Arial"/>
                  <a:buChar char="•"/>
                </a:pPr>
                <a:r>
                  <a:rPr lang="en-AU" sz="2000" dirty="0">
                    <a:cs typeface="Arial" panose="020B0604020202020204" pitchFamily="34" charset="0"/>
                  </a:rPr>
                  <a:t>I can determine the equation of the least-squares regression line for a bivariate dataset using a calculator.</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4097981"/>
              </a:xfrm>
              <a:prstGeom prst="rect">
                <a:avLst/>
              </a:prstGeom>
              <a:blipFill>
                <a:blip r:embed="rId3"/>
                <a:stretch>
                  <a:fillRect l="-1402" b="-28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Least-squares regression line (1)</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a:latin typeface="+mj-lt"/>
              </a:rPr>
              <a:t>Influencer data</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graphicFrame>
        <p:nvGraphicFramePr>
          <p:cNvPr id="2" name="Table 1" descr="Table of values for following and followers">
            <a:extLst>
              <a:ext uri="{FF2B5EF4-FFF2-40B4-BE49-F238E27FC236}">
                <a16:creationId xmlns:a16="http://schemas.microsoft.com/office/drawing/2014/main" id="{4BF4AC3B-8CA8-7DC4-1DF9-4FE3071516F2}"/>
              </a:ext>
            </a:extLst>
          </p:cNvPr>
          <p:cNvGraphicFramePr>
            <a:graphicFrameLocks noGrp="1"/>
          </p:cNvGraphicFramePr>
          <p:nvPr>
            <p:extLst>
              <p:ext uri="{D42A27DB-BD31-4B8C-83A1-F6EECF244321}">
                <p14:modId xmlns:p14="http://schemas.microsoft.com/office/powerpoint/2010/main" val="1941983543"/>
              </p:ext>
            </p:extLst>
          </p:nvPr>
        </p:nvGraphicFramePr>
        <p:xfrm>
          <a:off x="360000" y="1761835"/>
          <a:ext cx="10812175" cy="1228872"/>
        </p:xfrm>
        <a:graphic>
          <a:graphicData uri="http://schemas.openxmlformats.org/drawingml/2006/table">
            <a:tbl>
              <a:tblPr firstRow="1" bandRow="1">
                <a:tableStyleId>{5A111915-BE36-4E01-A7E5-04B1672EAD32}</a:tableStyleId>
              </a:tblPr>
              <a:tblGrid>
                <a:gridCol w="2093095">
                  <a:extLst>
                    <a:ext uri="{9D8B030D-6E8A-4147-A177-3AD203B41FA5}">
                      <a16:colId xmlns:a16="http://schemas.microsoft.com/office/drawing/2014/main" val="2612766880"/>
                    </a:ext>
                  </a:extLst>
                </a:gridCol>
                <a:gridCol w="871908">
                  <a:extLst>
                    <a:ext uri="{9D8B030D-6E8A-4147-A177-3AD203B41FA5}">
                      <a16:colId xmlns:a16="http://schemas.microsoft.com/office/drawing/2014/main" val="3177124131"/>
                    </a:ext>
                  </a:extLst>
                </a:gridCol>
                <a:gridCol w="871908">
                  <a:extLst>
                    <a:ext uri="{9D8B030D-6E8A-4147-A177-3AD203B41FA5}">
                      <a16:colId xmlns:a16="http://schemas.microsoft.com/office/drawing/2014/main" val="3420524192"/>
                    </a:ext>
                  </a:extLst>
                </a:gridCol>
                <a:gridCol w="871908">
                  <a:extLst>
                    <a:ext uri="{9D8B030D-6E8A-4147-A177-3AD203B41FA5}">
                      <a16:colId xmlns:a16="http://schemas.microsoft.com/office/drawing/2014/main" val="1828105334"/>
                    </a:ext>
                  </a:extLst>
                </a:gridCol>
                <a:gridCol w="871908">
                  <a:extLst>
                    <a:ext uri="{9D8B030D-6E8A-4147-A177-3AD203B41FA5}">
                      <a16:colId xmlns:a16="http://schemas.microsoft.com/office/drawing/2014/main" val="3732966750"/>
                    </a:ext>
                  </a:extLst>
                </a:gridCol>
                <a:gridCol w="871908">
                  <a:extLst>
                    <a:ext uri="{9D8B030D-6E8A-4147-A177-3AD203B41FA5}">
                      <a16:colId xmlns:a16="http://schemas.microsoft.com/office/drawing/2014/main" val="1539524756"/>
                    </a:ext>
                  </a:extLst>
                </a:gridCol>
                <a:gridCol w="871908">
                  <a:extLst>
                    <a:ext uri="{9D8B030D-6E8A-4147-A177-3AD203B41FA5}">
                      <a16:colId xmlns:a16="http://schemas.microsoft.com/office/drawing/2014/main" val="2199669044"/>
                    </a:ext>
                  </a:extLst>
                </a:gridCol>
                <a:gridCol w="871908">
                  <a:extLst>
                    <a:ext uri="{9D8B030D-6E8A-4147-A177-3AD203B41FA5}">
                      <a16:colId xmlns:a16="http://schemas.microsoft.com/office/drawing/2014/main" val="2600059580"/>
                    </a:ext>
                  </a:extLst>
                </a:gridCol>
                <a:gridCol w="871908">
                  <a:extLst>
                    <a:ext uri="{9D8B030D-6E8A-4147-A177-3AD203B41FA5}">
                      <a16:colId xmlns:a16="http://schemas.microsoft.com/office/drawing/2014/main" val="3325754385"/>
                    </a:ext>
                  </a:extLst>
                </a:gridCol>
                <a:gridCol w="871908">
                  <a:extLst>
                    <a:ext uri="{9D8B030D-6E8A-4147-A177-3AD203B41FA5}">
                      <a16:colId xmlns:a16="http://schemas.microsoft.com/office/drawing/2014/main" val="3557418643"/>
                    </a:ext>
                  </a:extLst>
                </a:gridCol>
                <a:gridCol w="871908">
                  <a:extLst>
                    <a:ext uri="{9D8B030D-6E8A-4147-A177-3AD203B41FA5}">
                      <a16:colId xmlns:a16="http://schemas.microsoft.com/office/drawing/2014/main" val="775677369"/>
                    </a:ext>
                  </a:extLst>
                </a:gridCol>
              </a:tblGrid>
              <a:tr h="614436">
                <a:tc>
                  <a:txBody>
                    <a:bodyPr/>
                    <a:lstStyle/>
                    <a:p>
                      <a:pPr algn="l"/>
                      <a:r>
                        <a:rPr lang="en-AU" b="0" dirty="0">
                          <a:solidFill>
                            <a:schemeClr val="bg1"/>
                          </a:solidFill>
                        </a:rPr>
                        <a:t>Following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r>
                        <a:rPr lang="en-AU" b="0" dirty="0">
                          <a:solidFill>
                            <a:schemeClr val="tx1"/>
                          </a:solidFill>
                        </a:rPr>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dirty="0">
                          <a:solidFill>
                            <a:schemeClr val="tx1"/>
                          </a:solidFill>
                        </a:rPr>
                        <a:t>761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dirty="0">
                          <a:solidFill>
                            <a:schemeClr val="tx1"/>
                          </a:solidFill>
                        </a:rPr>
                        <a:t>1786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dirty="0">
                          <a:solidFill>
                            <a:schemeClr val="tx1"/>
                          </a:solidFill>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dirty="0">
                          <a:solidFill>
                            <a:schemeClr val="tx1"/>
                          </a:solidFill>
                        </a:rPr>
                        <a:t>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dirty="0">
                          <a:solidFill>
                            <a:schemeClr val="tx1"/>
                          </a:solidFill>
                        </a:rPr>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dirty="0">
                          <a:solidFill>
                            <a:schemeClr val="tx1"/>
                          </a:solidFill>
                        </a:rPr>
                        <a:t>1344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dirty="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85852"/>
                  </a:ext>
                </a:extLst>
              </a:tr>
              <a:tr h="614436">
                <a:tc>
                  <a:txBody>
                    <a:bodyPr/>
                    <a:lstStyle/>
                    <a:p>
                      <a:pPr algn="l"/>
                      <a:r>
                        <a:rPr lang="en-AU" b="0" dirty="0">
                          <a:solidFill>
                            <a:schemeClr val="bg1"/>
                          </a:solidFill>
                        </a:rPr>
                        <a:t>Followers (000s)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a:r>
                        <a:rPr lang="en-AU" b="0">
                          <a:solidFill>
                            <a:schemeClr val="tx1"/>
                          </a:solidFill>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a:solidFill>
                            <a:schemeClr val="tx1"/>
                          </a:solidFill>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a:solidFill>
                            <a:schemeClr val="tx1"/>
                          </a:solidFill>
                        </a:rPr>
                        <a:t>191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a:solidFill>
                            <a:schemeClr val="tx1"/>
                          </a:solidFill>
                        </a:rPr>
                        <a:t>154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a:solidFill>
                            <a:schemeClr val="tx1"/>
                          </a:solidFill>
                        </a:rPr>
                        <a:t>139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a:solidFill>
                            <a:schemeClr val="tx1"/>
                          </a:solidFill>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a:solidFill>
                            <a:schemeClr val="tx1"/>
                          </a:solidFill>
                        </a:rPr>
                        <a:t>249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dirty="0">
                          <a:solidFill>
                            <a:schemeClr val="tx1"/>
                          </a:solidFill>
                        </a:rPr>
                        <a:t>78.8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AU" b="0" dirty="0">
                          <a:solidFill>
                            <a:schemeClr val="tx1"/>
                          </a:solidFill>
                        </a:rPr>
                        <a:t>27.7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146387"/>
                  </a:ext>
                </a:extLst>
              </a:tr>
            </a:tbl>
          </a:graphicData>
        </a:graphic>
      </p:graphicFrame>
      <p:graphicFrame>
        <p:nvGraphicFramePr>
          <p:cNvPr id="5" name="Table 4" descr="Continued Table of values for following and followers">
            <a:extLst>
              <a:ext uri="{FF2B5EF4-FFF2-40B4-BE49-F238E27FC236}">
                <a16:creationId xmlns:a16="http://schemas.microsoft.com/office/drawing/2014/main" id="{77E4714C-1B82-ED96-2776-1FA37C870D6B}"/>
              </a:ext>
            </a:extLst>
          </p:cNvPr>
          <p:cNvGraphicFramePr>
            <a:graphicFrameLocks noGrp="1"/>
          </p:cNvGraphicFramePr>
          <p:nvPr>
            <p:extLst>
              <p:ext uri="{D42A27DB-BD31-4B8C-83A1-F6EECF244321}">
                <p14:modId xmlns:p14="http://schemas.microsoft.com/office/powerpoint/2010/main" val="1095315574"/>
              </p:ext>
            </p:extLst>
          </p:nvPr>
        </p:nvGraphicFramePr>
        <p:xfrm>
          <a:off x="359999" y="3334333"/>
          <a:ext cx="10812173" cy="1228872"/>
        </p:xfrm>
        <a:graphic>
          <a:graphicData uri="http://schemas.openxmlformats.org/drawingml/2006/table">
            <a:tbl>
              <a:tblPr firstRow="1" bandRow="1">
                <a:tableStyleId>{5A111915-BE36-4E01-A7E5-04B1672EAD32}</a:tableStyleId>
              </a:tblPr>
              <a:tblGrid>
                <a:gridCol w="2108193">
                  <a:extLst>
                    <a:ext uri="{9D8B030D-6E8A-4147-A177-3AD203B41FA5}">
                      <a16:colId xmlns:a16="http://schemas.microsoft.com/office/drawing/2014/main" val="2612766880"/>
                    </a:ext>
                  </a:extLst>
                </a:gridCol>
                <a:gridCol w="870398">
                  <a:extLst>
                    <a:ext uri="{9D8B030D-6E8A-4147-A177-3AD203B41FA5}">
                      <a16:colId xmlns:a16="http://schemas.microsoft.com/office/drawing/2014/main" val="3177124131"/>
                    </a:ext>
                  </a:extLst>
                </a:gridCol>
                <a:gridCol w="870398">
                  <a:extLst>
                    <a:ext uri="{9D8B030D-6E8A-4147-A177-3AD203B41FA5}">
                      <a16:colId xmlns:a16="http://schemas.microsoft.com/office/drawing/2014/main" val="3420524192"/>
                    </a:ext>
                  </a:extLst>
                </a:gridCol>
                <a:gridCol w="870398">
                  <a:extLst>
                    <a:ext uri="{9D8B030D-6E8A-4147-A177-3AD203B41FA5}">
                      <a16:colId xmlns:a16="http://schemas.microsoft.com/office/drawing/2014/main" val="1828105334"/>
                    </a:ext>
                  </a:extLst>
                </a:gridCol>
                <a:gridCol w="870398">
                  <a:extLst>
                    <a:ext uri="{9D8B030D-6E8A-4147-A177-3AD203B41FA5}">
                      <a16:colId xmlns:a16="http://schemas.microsoft.com/office/drawing/2014/main" val="3732966750"/>
                    </a:ext>
                  </a:extLst>
                </a:gridCol>
                <a:gridCol w="870398">
                  <a:extLst>
                    <a:ext uri="{9D8B030D-6E8A-4147-A177-3AD203B41FA5}">
                      <a16:colId xmlns:a16="http://schemas.microsoft.com/office/drawing/2014/main" val="1539524756"/>
                    </a:ext>
                  </a:extLst>
                </a:gridCol>
                <a:gridCol w="870398">
                  <a:extLst>
                    <a:ext uri="{9D8B030D-6E8A-4147-A177-3AD203B41FA5}">
                      <a16:colId xmlns:a16="http://schemas.microsoft.com/office/drawing/2014/main" val="2199669044"/>
                    </a:ext>
                  </a:extLst>
                </a:gridCol>
                <a:gridCol w="870398">
                  <a:extLst>
                    <a:ext uri="{9D8B030D-6E8A-4147-A177-3AD203B41FA5}">
                      <a16:colId xmlns:a16="http://schemas.microsoft.com/office/drawing/2014/main" val="2600059580"/>
                    </a:ext>
                  </a:extLst>
                </a:gridCol>
                <a:gridCol w="870398">
                  <a:extLst>
                    <a:ext uri="{9D8B030D-6E8A-4147-A177-3AD203B41FA5}">
                      <a16:colId xmlns:a16="http://schemas.microsoft.com/office/drawing/2014/main" val="3325754385"/>
                    </a:ext>
                  </a:extLst>
                </a:gridCol>
                <a:gridCol w="870398">
                  <a:extLst>
                    <a:ext uri="{9D8B030D-6E8A-4147-A177-3AD203B41FA5}">
                      <a16:colId xmlns:a16="http://schemas.microsoft.com/office/drawing/2014/main" val="3557418643"/>
                    </a:ext>
                  </a:extLst>
                </a:gridCol>
                <a:gridCol w="870398">
                  <a:extLst>
                    <a:ext uri="{9D8B030D-6E8A-4147-A177-3AD203B41FA5}">
                      <a16:colId xmlns:a16="http://schemas.microsoft.com/office/drawing/2014/main" val="775677369"/>
                    </a:ext>
                  </a:extLst>
                </a:gridCol>
              </a:tblGrid>
              <a:tr h="614436">
                <a:tc>
                  <a:txBody>
                    <a:bodyPr/>
                    <a:lstStyle/>
                    <a:p>
                      <a:r>
                        <a:rPr lang="en-AU" b="0" dirty="0">
                          <a:solidFill>
                            <a:schemeClr val="bg1"/>
                          </a:solidFill>
                        </a:rPr>
                        <a:t>Following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AU" b="0" dirty="0">
                          <a:solidFill>
                            <a:schemeClr val="tx1"/>
                          </a:solidFill>
                        </a:rPr>
                        <a:t>745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dirty="0">
                          <a:solidFill>
                            <a:schemeClr val="tx1"/>
                          </a:solidFill>
                        </a:rPr>
                        <a:t>2075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dirty="0">
                          <a:solidFill>
                            <a:schemeClr val="tx1"/>
                          </a:solidFill>
                        </a:rPr>
                        <a:t>493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dirty="0">
                          <a:solidFill>
                            <a:schemeClr val="tx1"/>
                          </a:solidFill>
                        </a:rPr>
                        <a:t>388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dirty="0">
                          <a:solidFill>
                            <a:schemeClr val="tx1"/>
                          </a:solidFill>
                        </a:rPr>
                        <a:t>761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dirty="0">
                          <a:solidFill>
                            <a:schemeClr val="tx1"/>
                          </a:solidFill>
                        </a:rPr>
                        <a:t>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dirty="0">
                          <a:solidFill>
                            <a:schemeClr val="tx1"/>
                          </a:solidFill>
                        </a:rPr>
                        <a:t>1294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dirty="0">
                          <a:solidFill>
                            <a:schemeClr val="tx1"/>
                          </a:solidFill>
                        </a:rPr>
                        <a:t>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dirty="0">
                          <a:solidFill>
                            <a:schemeClr val="tx1"/>
                          </a:solidFill>
                        </a:rPr>
                        <a:t>184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a:solidFill>
                            <a:schemeClr val="tx1"/>
                          </a:solidFill>
                        </a:rPr>
                        <a:t>998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85852"/>
                  </a:ext>
                </a:extLst>
              </a:tr>
              <a:tr h="614436">
                <a:tc>
                  <a:txBody>
                    <a:bodyPr/>
                    <a:lstStyle/>
                    <a:p>
                      <a:r>
                        <a:rPr lang="en-AU" b="0" dirty="0">
                          <a:solidFill>
                            <a:schemeClr val="bg1"/>
                          </a:solidFill>
                        </a:rPr>
                        <a:t>Followers (000s)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AU" b="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a:solidFill>
                            <a:schemeClr val="tx1"/>
                          </a:solidFill>
                        </a:rPr>
                        <a:t>222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a:solidFill>
                            <a:schemeClr val="tx1"/>
                          </a:solidFill>
                        </a:rPr>
                        <a:t>65.7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a:solidFill>
                            <a:schemeClr val="tx1"/>
                          </a:solidFill>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a:solidFill>
                            <a:schemeClr val="tx1"/>
                          </a:solidFill>
                        </a:rPr>
                        <a:t>14.8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a:solidFill>
                            <a:schemeClr val="tx1"/>
                          </a:solidFill>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a:solidFill>
                            <a:schemeClr val="tx1"/>
                          </a:solidFill>
                        </a:rPr>
                        <a:t>189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a:solidFill>
                            <a:schemeClr val="tx1"/>
                          </a:solidFill>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b="0" dirty="0">
                          <a:solidFill>
                            <a:schemeClr val="tx1"/>
                          </a:solidFill>
                        </a:rPr>
                        <a:t>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146387"/>
                  </a:ext>
                </a:extLst>
              </a:tr>
            </a:tbl>
          </a:graphicData>
        </a:graphic>
      </p:graphicFrame>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367A65-4813-ED48-50CB-8A230F55CA04}"/>
              </a:ext>
            </a:extLst>
          </p:cNvPr>
          <p:cNvSpPr>
            <a:spLocks noGrp="1"/>
          </p:cNvSpPr>
          <p:nvPr>
            <p:ph type="title"/>
          </p:nvPr>
        </p:nvSpPr>
        <p:spPr/>
        <p:txBody>
          <a:bodyPr/>
          <a:lstStyle/>
          <a:p>
            <a:r>
              <a:rPr lang="en-AU"/>
              <a:t>Least-squares regression line (2)</a:t>
            </a:r>
          </a:p>
        </p:txBody>
      </p:sp>
      <p:sp>
        <p:nvSpPr>
          <p:cNvPr id="4" name="Text Placeholder 3">
            <a:extLst>
              <a:ext uri="{FF2B5EF4-FFF2-40B4-BE49-F238E27FC236}">
                <a16:creationId xmlns:a16="http://schemas.microsoft.com/office/drawing/2014/main" id="{9E4B156C-BD1A-9114-3CAD-0D14558845FB}"/>
              </a:ext>
            </a:extLst>
          </p:cNvPr>
          <p:cNvSpPr>
            <a:spLocks noGrp="1"/>
          </p:cNvSpPr>
          <p:nvPr>
            <p:ph type="body" sz="quarter" idx="18"/>
          </p:nvPr>
        </p:nvSpPr>
        <p:spPr/>
        <p:txBody>
          <a:bodyPr/>
          <a:lstStyle/>
          <a:p>
            <a:r>
              <a:rPr lang="en-AU"/>
              <a:t>Notation</a:t>
            </a:r>
          </a:p>
        </p:txBody>
      </p:sp>
      <mc:AlternateContent xmlns:mc="http://schemas.openxmlformats.org/markup-compatibility/2006" xmlns:a14="http://schemas.microsoft.com/office/drawing/2010/main">
        <mc:Choice Requires="a14">
          <p:graphicFrame>
            <p:nvGraphicFramePr>
              <p:cNvPr id="6" name="Table 5" descr="Table showing equation for line of best fit and least-squares regression line">
                <a:extLst>
                  <a:ext uri="{FF2B5EF4-FFF2-40B4-BE49-F238E27FC236}">
                    <a16:creationId xmlns:a16="http://schemas.microsoft.com/office/drawing/2014/main" id="{6DA827FB-D106-41ED-EA50-AF575755E579}"/>
                  </a:ext>
                </a:extLst>
              </p:cNvPr>
              <p:cNvGraphicFramePr>
                <a:graphicFrameLocks noGrp="1"/>
              </p:cNvGraphicFramePr>
              <p:nvPr>
                <p:extLst>
                  <p:ext uri="{D42A27DB-BD31-4B8C-83A1-F6EECF244321}">
                    <p14:modId xmlns:p14="http://schemas.microsoft.com/office/powerpoint/2010/main" val="2304903347"/>
                  </p:ext>
                </p:extLst>
              </p:nvPr>
            </p:nvGraphicFramePr>
            <p:xfrm>
              <a:off x="2032000" y="1985427"/>
              <a:ext cx="8128000" cy="2099517"/>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2190230067"/>
                        </a:ext>
                      </a:extLst>
                    </a:gridCol>
                    <a:gridCol w="4064000">
                      <a:extLst>
                        <a:ext uri="{9D8B030D-6E8A-4147-A177-3AD203B41FA5}">
                          <a16:colId xmlns:a16="http://schemas.microsoft.com/office/drawing/2014/main" val="153703002"/>
                        </a:ext>
                      </a:extLst>
                    </a:gridCol>
                  </a:tblGrid>
                  <a:tr h="551517">
                    <a:tc>
                      <a:txBody>
                        <a:bodyPr/>
                        <a:lstStyle/>
                        <a:p>
                          <a:pPr algn="ctr"/>
                          <a:r>
                            <a:rPr lang="en-AU" dirty="0"/>
                            <a:t>Equation of a line</a:t>
                          </a:r>
                        </a:p>
                      </a:txBody>
                      <a:tcPr anchor="ctr"/>
                    </a:tc>
                    <a:tc>
                      <a:txBody>
                        <a:bodyPr/>
                        <a:lstStyle/>
                        <a:p>
                          <a:pPr algn="ctr"/>
                          <a:r>
                            <a:rPr lang="en-AU" dirty="0"/>
                            <a:t>Least-squares regression line</a:t>
                          </a:r>
                        </a:p>
                      </a:txBody>
                      <a:tcPr anchor="ctr"/>
                    </a:tc>
                    <a:extLst>
                      <a:ext uri="{0D108BD9-81ED-4DB2-BD59-A6C34878D82A}">
                        <a16:rowId xmlns:a16="http://schemas.microsoft.com/office/drawing/2014/main" val="256502041"/>
                      </a:ext>
                    </a:extLst>
                  </a:tr>
                  <a:tr h="1548000">
                    <a:tc>
                      <a:txBody>
                        <a:bodyPr/>
                        <a:lstStyle/>
                        <a:p>
                          <a:pPr/>
                          <a14:m>
                            <m:oMathPara xmlns:m="http://schemas.openxmlformats.org/officeDocument/2006/math">
                              <m:oMathParaPr>
                                <m:jc m:val="centerGroup"/>
                              </m:oMathParaPr>
                              <m:oMath xmlns:m="http://schemas.openxmlformats.org/officeDocument/2006/math">
                                <m:r>
                                  <a:rPr lang="en-AU" sz="3000" b="0" smtClean="0">
                                    <a:latin typeface="Cambria Math" panose="02040503050406030204" pitchFamily="18" charset="0"/>
                                  </a:rPr>
                                  <m:t>𝑦</m:t>
                                </m:r>
                                <m:r>
                                  <a:rPr lang="en-AU" sz="3000" b="0" smtClean="0">
                                    <a:latin typeface="Cambria Math" panose="02040503050406030204" pitchFamily="18" charset="0"/>
                                  </a:rPr>
                                  <m:t>=</m:t>
                                </m:r>
                                <m:r>
                                  <a:rPr lang="en-AU" sz="3000" b="0" smtClean="0">
                                    <a:latin typeface="Cambria Math" panose="02040503050406030204" pitchFamily="18" charset="0"/>
                                  </a:rPr>
                                  <m:t>𝑚𝑥</m:t>
                                </m:r>
                                <m:r>
                                  <a:rPr lang="en-AU" sz="3000" b="0" smtClean="0">
                                    <a:latin typeface="Cambria Math" panose="02040503050406030204" pitchFamily="18" charset="0"/>
                                  </a:rPr>
                                  <m:t>+</m:t>
                                </m:r>
                                <m:r>
                                  <a:rPr lang="en-AU" sz="3000" b="0" smtClean="0">
                                    <a:latin typeface="Cambria Math" panose="02040503050406030204" pitchFamily="18" charset="0"/>
                                  </a:rPr>
                                  <m:t>𝑐</m:t>
                                </m:r>
                              </m:oMath>
                            </m:oMathPara>
                          </a14:m>
                          <a:endParaRPr lang="en-AU" sz="3000" dirty="0"/>
                        </a:p>
                      </a:txBody>
                      <a:tcPr anchor="ctr"/>
                    </a:tc>
                    <a:tc>
                      <a:txBody>
                        <a:bodyPr/>
                        <a:lstStyle/>
                        <a:p>
                          <a:pPr/>
                          <a14:m>
                            <m:oMathPara xmlns:m="http://schemas.openxmlformats.org/officeDocument/2006/math">
                              <m:oMathParaPr>
                                <m:jc m:val="centerGroup"/>
                              </m:oMathParaPr>
                              <m:oMath xmlns:m="http://schemas.openxmlformats.org/officeDocument/2006/math">
                                <m:r>
                                  <a:rPr lang="en-AU" sz="3000" b="0" smtClean="0">
                                    <a:latin typeface="Cambria Math" panose="02040503050406030204" pitchFamily="18" charset="0"/>
                                  </a:rPr>
                                  <m:t>𝑦</m:t>
                                </m:r>
                                <m:r>
                                  <a:rPr lang="en-AU" sz="3000" b="0" smtClean="0">
                                    <a:latin typeface="Cambria Math" panose="02040503050406030204" pitchFamily="18" charset="0"/>
                                  </a:rPr>
                                  <m:t>=</m:t>
                                </m:r>
                                <m:r>
                                  <a:rPr lang="en-AU" sz="3000" b="0" smtClean="0">
                                    <a:latin typeface="Cambria Math" panose="02040503050406030204" pitchFamily="18" charset="0"/>
                                  </a:rPr>
                                  <m:t>𝐴</m:t>
                                </m:r>
                                <m:r>
                                  <a:rPr lang="en-AU" sz="3000" b="0" smtClean="0">
                                    <a:latin typeface="Cambria Math" panose="02040503050406030204" pitchFamily="18" charset="0"/>
                                  </a:rPr>
                                  <m:t>+</m:t>
                                </m:r>
                                <m:r>
                                  <a:rPr lang="en-AU" sz="3000" b="0" smtClean="0">
                                    <a:latin typeface="Cambria Math" panose="02040503050406030204" pitchFamily="18" charset="0"/>
                                  </a:rPr>
                                  <m:t>𝐵𝑥</m:t>
                                </m:r>
                              </m:oMath>
                            </m:oMathPara>
                          </a14:m>
                          <a:endParaRPr lang="en-AU" sz="3000" dirty="0"/>
                        </a:p>
                      </a:txBody>
                      <a:tcPr anchor="ctr"/>
                    </a:tc>
                    <a:extLst>
                      <a:ext uri="{0D108BD9-81ED-4DB2-BD59-A6C34878D82A}">
                        <a16:rowId xmlns:a16="http://schemas.microsoft.com/office/drawing/2014/main" val="1258000682"/>
                      </a:ext>
                    </a:extLst>
                  </a:tr>
                </a:tbl>
              </a:graphicData>
            </a:graphic>
          </p:graphicFrame>
        </mc:Choice>
        <mc:Fallback xmlns="">
          <p:graphicFrame>
            <p:nvGraphicFramePr>
              <p:cNvPr id="6" name="Table 5" descr="Table showing equation for line of best fit and least-squares regression line">
                <a:extLst>
                  <a:ext uri="{FF2B5EF4-FFF2-40B4-BE49-F238E27FC236}">
                    <a16:creationId xmlns:a16="http://schemas.microsoft.com/office/drawing/2014/main" id="{6DA827FB-D106-41ED-EA50-AF575755E579}"/>
                  </a:ext>
                </a:extLst>
              </p:cNvPr>
              <p:cNvGraphicFramePr>
                <a:graphicFrameLocks noGrp="1"/>
              </p:cNvGraphicFramePr>
              <p:nvPr>
                <p:extLst>
                  <p:ext uri="{D42A27DB-BD31-4B8C-83A1-F6EECF244321}">
                    <p14:modId xmlns:p14="http://schemas.microsoft.com/office/powerpoint/2010/main" val="2304903347"/>
                  </p:ext>
                </p:extLst>
              </p:nvPr>
            </p:nvGraphicFramePr>
            <p:xfrm>
              <a:off x="2032000" y="1985427"/>
              <a:ext cx="8128000" cy="2099517"/>
            </p:xfrm>
            <a:graphic>
              <a:graphicData uri="http://schemas.openxmlformats.org/drawingml/2006/table">
                <a:tbl>
                  <a:tblPr firstRow="1" bandRow="1">
                    <a:tableStyleId>{69012ECD-51FC-41F1-AA8D-1B2483CD663E}</a:tableStyleId>
                  </a:tblPr>
                  <a:tblGrid>
                    <a:gridCol w="4064000">
                      <a:extLst>
                        <a:ext uri="{9D8B030D-6E8A-4147-A177-3AD203B41FA5}">
                          <a16:colId xmlns:a16="http://schemas.microsoft.com/office/drawing/2014/main" val="2190230067"/>
                        </a:ext>
                      </a:extLst>
                    </a:gridCol>
                    <a:gridCol w="4064000">
                      <a:extLst>
                        <a:ext uri="{9D8B030D-6E8A-4147-A177-3AD203B41FA5}">
                          <a16:colId xmlns:a16="http://schemas.microsoft.com/office/drawing/2014/main" val="153703002"/>
                        </a:ext>
                      </a:extLst>
                    </a:gridCol>
                  </a:tblGrid>
                  <a:tr h="551517">
                    <a:tc>
                      <a:txBody>
                        <a:bodyPr/>
                        <a:lstStyle/>
                        <a:p>
                          <a:pPr algn="ctr"/>
                          <a:r>
                            <a:rPr lang="en-AU" dirty="0"/>
                            <a:t>Equation of a line</a:t>
                          </a:r>
                        </a:p>
                      </a:txBody>
                      <a:tcPr anchor="ctr"/>
                    </a:tc>
                    <a:tc>
                      <a:txBody>
                        <a:bodyPr/>
                        <a:lstStyle/>
                        <a:p>
                          <a:pPr algn="ctr"/>
                          <a:r>
                            <a:rPr lang="en-AU" dirty="0"/>
                            <a:t>Least-squares regression line</a:t>
                          </a:r>
                        </a:p>
                      </a:txBody>
                      <a:tcPr anchor="ctr"/>
                    </a:tc>
                    <a:extLst>
                      <a:ext uri="{0D108BD9-81ED-4DB2-BD59-A6C34878D82A}">
                        <a16:rowId xmlns:a16="http://schemas.microsoft.com/office/drawing/2014/main" val="256502041"/>
                      </a:ext>
                    </a:extLst>
                  </a:tr>
                  <a:tr h="1548000">
                    <a:tc>
                      <a:txBody>
                        <a:bodyPr/>
                        <a:lstStyle/>
                        <a:p>
                          <a:endParaRPr lang="en-US"/>
                        </a:p>
                      </a:txBody>
                      <a:tcPr anchor="ctr">
                        <a:blipFill>
                          <a:blip r:embed="rId2"/>
                          <a:stretch>
                            <a:fillRect l="-150" t="-35686" r="-100150" b="-392"/>
                          </a:stretch>
                        </a:blipFill>
                      </a:tcPr>
                    </a:tc>
                    <a:tc>
                      <a:txBody>
                        <a:bodyPr/>
                        <a:lstStyle/>
                        <a:p>
                          <a:endParaRPr lang="en-US"/>
                        </a:p>
                      </a:txBody>
                      <a:tcPr anchor="ctr">
                        <a:blipFill>
                          <a:blip r:embed="rId2"/>
                          <a:stretch>
                            <a:fillRect l="-100150" t="-35686" r="-150" b="-392"/>
                          </a:stretch>
                        </a:blipFill>
                      </a:tcPr>
                    </a:tc>
                    <a:extLst>
                      <a:ext uri="{0D108BD9-81ED-4DB2-BD59-A6C34878D82A}">
                        <a16:rowId xmlns:a16="http://schemas.microsoft.com/office/drawing/2014/main" val="1258000682"/>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8D104F2-4674-A141-B926-BE3F55C98985}"/>
                  </a:ext>
                </a:extLst>
              </p:cNvPr>
              <p:cNvSpPr txBox="1"/>
              <p:nvPr/>
            </p:nvSpPr>
            <p:spPr>
              <a:xfrm>
                <a:off x="3531703" y="4876800"/>
                <a:ext cx="5062331" cy="1292087"/>
              </a:xfrm>
              <a:prstGeom prst="roundRect">
                <a:avLst/>
              </a:prstGeom>
            </p:spPr>
            <p:style>
              <a:lnRef idx="3">
                <a:schemeClr val="lt1"/>
              </a:lnRef>
              <a:fillRef idx="1">
                <a:schemeClr val="accent6"/>
              </a:fillRef>
              <a:effectRef idx="1">
                <a:schemeClr val="accent6"/>
              </a:effectRef>
              <a:fontRef idx="minor">
                <a:schemeClr val="lt1"/>
              </a:fontRef>
            </p:style>
            <p:txBody>
              <a:bodyPr wrap="square" lIns="0" tIns="0" rIns="0" bIns="0" rtlCol="0" anchor="ctr" anchorCtr="0">
                <a:noAutofit/>
              </a:bodyPr>
              <a:lstStyle/>
              <a:p>
                <a:pPr/>
                <a14:m>
                  <m:oMathPara xmlns:m="http://schemas.openxmlformats.org/officeDocument/2006/math">
                    <m:oMathParaPr>
                      <m:jc m:val="centerGroup"/>
                    </m:oMathParaPr>
                    <m:oMath xmlns:m="http://schemas.openxmlformats.org/officeDocument/2006/math">
                      <m:r>
                        <a:rPr lang="en-AU" sz="3200" i="1" smtClean="0">
                          <a:solidFill>
                            <a:schemeClr val="tx1"/>
                          </a:solidFill>
                          <a:latin typeface="Cambria Math" panose="02040503050406030204" pitchFamily="18" charset="0"/>
                        </a:rPr>
                        <m:t>𝑦</m:t>
                      </m:r>
                      <m:r>
                        <a:rPr lang="en-AU" sz="3200" i="1" smtClean="0">
                          <a:solidFill>
                            <a:schemeClr val="tx1"/>
                          </a:solidFill>
                          <a:latin typeface="Cambria Math" panose="02040503050406030204" pitchFamily="18" charset="0"/>
                        </a:rPr>
                        <m:t>=66.5</m:t>
                      </m:r>
                      <m:r>
                        <a:rPr lang="en-AU" sz="3200" i="1" smtClean="0">
                          <a:solidFill>
                            <a:schemeClr val="tx1"/>
                          </a:solidFill>
                          <a:latin typeface="Cambria Math" panose="02040503050406030204" pitchFamily="18" charset="0"/>
                        </a:rPr>
                        <m:t>𝑥</m:t>
                      </m:r>
                      <m:r>
                        <a:rPr lang="en-AU" sz="3200" i="1" smtClean="0">
                          <a:solidFill>
                            <a:schemeClr val="tx1"/>
                          </a:solidFill>
                          <a:latin typeface="Cambria Math" panose="02040503050406030204" pitchFamily="18" charset="0"/>
                        </a:rPr>
                        <m:t>+53 000</m:t>
                      </m:r>
                    </m:oMath>
                  </m:oMathPara>
                </a14:m>
                <a:endParaRPr lang="en-AU" dirty="0">
                  <a:solidFill>
                    <a:schemeClr val="tx1"/>
                  </a:solidFill>
                </a:endParaRPr>
              </a:p>
            </p:txBody>
          </p:sp>
        </mc:Choice>
        <mc:Fallback xmlns="">
          <p:sp>
            <p:nvSpPr>
              <p:cNvPr id="5" name="TextBox 4">
                <a:extLst>
                  <a:ext uri="{FF2B5EF4-FFF2-40B4-BE49-F238E27FC236}">
                    <a16:creationId xmlns:a16="http://schemas.microsoft.com/office/drawing/2014/main" id="{38D104F2-4674-A141-B926-BE3F55C98985}"/>
                  </a:ext>
                </a:extLst>
              </p:cNvPr>
              <p:cNvSpPr txBox="1">
                <a:spLocks noRot="1" noChangeAspect="1" noMove="1" noResize="1" noEditPoints="1" noAdjustHandles="1" noChangeArrowheads="1" noChangeShapeType="1" noTextEdit="1"/>
              </p:cNvSpPr>
              <p:nvPr/>
            </p:nvSpPr>
            <p:spPr>
              <a:xfrm>
                <a:off x="3531703" y="4876800"/>
                <a:ext cx="5062331" cy="1292087"/>
              </a:xfrm>
              <a:prstGeom prst="round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8C4DBAD2-3BBE-FFDF-3E79-762FA83A521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46356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1DC38-4E18-33EB-09A7-CA7972C5958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95534BF-2E31-898B-E340-5C92F2A90E9C}"/>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278523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F1158D-CF69-3D49-B3F3-1E9323014A3C}"/>
              </a:ext>
            </a:extLst>
          </p:cNvPr>
          <p:cNvSpPr>
            <a:spLocks noGrp="1"/>
          </p:cNvSpPr>
          <p:nvPr>
            <p:ph type="title"/>
          </p:nvPr>
        </p:nvSpPr>
        <p:spPr/>
        <p:txBody>
          <a:bodyPr/>
          <a:lstStyle/>
          <a:p>
            <a:r>
              <a:rPr lang="en-AU"/>
              <a:t>Least-squares regression line (3)</a:t>
            </a:r>
          </a:p>
        </p:txBody>
      </p:sp>
      <p:sp>
        <p:nvSpPr>
          <p:cNvPr id="4" name="Text Placeholder 3">
            <a:extLst>
              <a:ext uri="{FF2B5EF4-FFF2-40B4-BE49-F238E27FC236}">
                <a16:creationId xmlns:a16="http://schemas.microsoft.com/office/drawing/2014/main" id="{E48AFA3B-2044-60CD-CDE0-F3703E6FD772}"/>
              </a:ext>
            </a:extLst>
          </p:cNvPr>
          <p:cNvSpPr>
            <a:spLocks noGrp="1"/>
          </p:cNvSpPr>
          <p:nvPr>
            <p:ph type="body" sz="quarter" idx="18"/>
          </p:nvPr>
        </p:nvSpPr>
        <p:spPr/>
        <p:txBody>
          <a:bodyPr/>
          <a:lstStyle/>
          <a:p>
            <a:r>
              <a:rPr lang="en-AU"/>
              <a:t>Mix up</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0F2B1D8-8FFC-8696-8150-987DDA3B9E01}"/>
                  </a:ext>
                </a:extLst>
              </p:cNvPr>
              <p:cNvSpPr>
                <a:spLocks noGrp="1"/>
              </p:cNvSpPr>
              <p:nvPr>
                <p:ph type="body" sz="quarter" idx="17"/>
              </p:nvPr>
            </p:nvSpPr>
            <p:spPr>
              <a:xfrm>
                <a:off x="360000" y="1567087"/>
                <a:ext cx="11484000" cy="947514"/>
              </a:xfrm>
            </p:spPr>
            <p:txBody>
              <a:bodyPr/>
              <a:lstStyle/>
              <a:p>
                <a:r>
                  <a:rPr lang="en-AU" dirty="0"/>
                  <a:t>Dylan has found the values for </a:t>
                </a:r>
                <a14:m>
                  <m:oMath xmlns:m="http://schemas.openxmlformats.org/officeDocument/2006/math">
                    <m:r>
                      <a:rPr lang="en-AU" b="0" i="1" smtClean="0">
                        <a:latin typeface="Cambria Math" panose="02040503050406030204" pitchFamily="18" charset="0"/>
                      </a:rPr>
                      <m:t>𝐴</m:t>
                    </m:r>
                  </m:oMath>
                </a14:m>
                <a:r>
                  <a:rPr lang="en-AU" dirty="0"/>
                  <a:t> and </a:t>
                </a:r>
                <a14:m>
                  <m:oMath xmlns:m="http://schemas.openxmlformats.org/officeDocument/2006/math">
                    <m:r>
                      <a:rPr lang="en-AU" b="0" i="1" smtClean="0">
                        <a:latin typeface="Cambria Math" panose="02040503050406030204" pitchFamily="18" charset="0"/>
                      </a:rPr>
                      <m:t>𝐵</m:t>
                    </m:r>
                  </m:oMath>
                </a14:m>
                <a:r>
                  <a:rPr lang="en-AU" dirty="0"/>
                  <a:t> given the data in the table but forgot which value represents the gradient and </a:t>
                </a:r>
                <a14:m>
                  <m:oMath xmlns:m="http://schemas.openxmlformats.org/officeDocument/2006/math">
                    <m:r>
                      <a:rPr lang="en-AU" b="0" i="1" smtClean="0">
                        <a:latin typeface="Cambria Math" panose="02040503050406030204" pitchFamily="18" charset="0"/>
                      </a:rPr>
                      <m:t>𝑦</m:t>
                    </m:r>
                  </m:oMath>
                </a14:m>
                <a:r>
                  <a:rPr lang="en-AU" dirty="0"/>
                  <a:t>-intercept. How can he work this out?</a:t>
                </a:r>
              </a:p>
              <a:p>
                <a:endParaRPr lang="en-AU" dirty="0"/>
              </a:p>
            </p:txBody>
          </p:sp>
        </mc:Choice>
        <mc:Fallback xmlns="">
          <p:sp>
            <p:nvSpPr>
              <p:cNvPr id="5" name="Text Placeholder 4">
                <a:extLst>
                  <a:ext uri="{FF2B5EF4-FFF2-40B4-BE49-F238E27FC236}">
                    <a16:creationId xmlns:a16="http://schemas.microsoft.com/office/drawing/2014/main" id="{30F2B1D8-8FFC-8696-8150-987DDA3B9E01}"/>
                  </a:ext>
                </a:extLst>
              </p:cNvPr>
              <p:cNvSpPr>
                <a:spLocks noGrp="1" noRot="1" noChangeAspect="1" noMove="1" noResize="1" noEditPoints="1" noAdjustHandles="1" noChangeArrowheads="1" noChangeShapeType="1" noTextEdit="1"/>
              </p:cNvSpPr>
              <p:nvPr>
                <p:ph type="body" sz="quarter" idx="17"/>
              </p:nvPr>
            </p:nvSpPr>
            <p:spPr>
              <a:xfrm>
                <a:off x="360000" y="1567087"/>
                <a:ext cx="11484000" cy="947514"/>
              </a:xfrm>
              <a:blipFill>
                <a:blip r:embed="rId2"/>
                <a:stretch>
                  <a:fillRect l="-1327" b="-705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9" name="Table 8" descr="Table of values for average income and child mortality">
                <a:extLst>
                  <a:ext uri="{FF2B5EF4-FFF2-40B4-BE49-F238E27FC236}">
                    <a16:creationId xmlns:a16="http://schemas.microsoft.com/office/drawing/2014/main" id="{79AE65E9-099A-C814-ACD2-D810A6C3172C}"/>
                  </a:ext>
                </a:extLst>
              </p:cNvPr>
              <p:cNvGraphicFramePr>
                <a:graphicFrameLocks noGrp="1"/>
              </p:cNvGraphicFramePr>
              <p:nvPr>
                <p:extLst>
                  <p:ext uri="{D42A27DB-BD31-4B8C-83A1-F6EECF244321}">
                    <p14:modId xmlns:p14="http://schemas.microsoft.com/office/powerpoint/2010/main" val="3131080538"/>
                  </p:ext>
                </p:extLst>
              </p:nvPr>
            </p:nvGraphicFramePr>
            <p:xfrm>
              <a:off x="257548" y="2646305"/>
              <a:ext cx="6878486" cy="2360306"/>
            </p:xfrm>
            <a:graphic>
              <a:graphicData uri="http://schemas.openxmlformats.org/drawingml/2006/table">
                <a:tbl>
                  <a:tblPr firstRow="1">
                    <a:tableStyleId>{69012ECD-51FC-41F1-AA8D-1B2483CD663E}</a:tableStyleId>
                  </a:tblPr>
                  <a:tblGrid>
                    <a:gridCol w="3439243">
                      <a:extLst>
                        <a:ext uri="{9D8B030D-6E8A-4147-A177-3AD203B41FA5}">
                          <a16:colId xmlns:a16="http://schemas.microsoft.com/office/drawing/2014/main" val="1034009025"/>
                        </a:ext>
                      </a:extLst>
                    </a:gridCol>
                    <a:gridCol w="3439243">
                      <a:extLst>
                        <a:ext uri="{9D8B030D-6E8A-4147-A177-3AD203B41FA5}">
                          <a16:colId xmlns:a16="http://schemas.microsoft.com/office/drawing/2014/main" val="1612013173"/>
                        </a:ext>
                      </a:extLst>
                    </a:gridCol>
                  </a:tblGrid>
                  <a:tr h="678174">
                    <a:tc>
                      <a:txBody>
                        <a:bodyPr/>
                        <a:lstStyle/>
                        <a:p>
                          <a:pPr algn="ctr" fontAlgn="base">
                            <a:buNone/>
                          </a:pPr>
                          <a:r>
                            <a:rPr lang="en-AU" sz="1800" b="0" dirty="0">
                              <a:effectLst/>
                            </a:rPr>
                            <a:t>Money spent on staff training</a:t>
                          </a:r>
                          <a:endParaRPr lang="en-AU" sz="1800" b="0" dirty="0">
                            <a:effectLst/>
                            <a:latin typeface="+mn-lt"/>
                          </a:endParaRPr>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buNone/>
                          </a:pPr>
                          <a:r>
                            <a:rPr lang="en-AU" sz="1800" b="0" dirty="0">
                              <a:effectLst/>
                            </a:rPr>
                            <a:t>Number of customer complaints</a:t>
                          </a:r>
                          <a:endParaRPr lang="en-AU" sz="1800" b="0" dirty="0">
                            <a:effectLst/>
                            <a:latin typeface="Arial"/>
                          </a:endParaRPr>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81768"/>
                      </a:ext>
                    </a:extLst>
                  </a:tr>
                  <a:tr h="420533">
                    <a:tc>
                      <a:txBody>
                        <a:bodyPr/>
                        <a:lstStyle/>
                        <a:p>
                          <a:pPr fontAlgn="base">
                            <a:buNone/>
                          </a:pPr>
                          <a14:m>
                            <m:oMathPara xmlns:m="http://schemas.openxmlformats.org/officeDocument/2006/math">
                              <m:oMathParaPr>
                                <m:jc m:val="centerGroup"/>
                              </m:oMathParaPr>
                              <m:oMath xmlns:m="http://schemas.openxmlformats.org/officeDocument/2006/math">
                                <m:r>
                                  <a:rPr lang="en-AU" sz="1800">
                                    <a:latin typeface="Cambria Math" panose="02040503050406030204" pitchFamily="18" charset="0"/>
                                  </a:rPr>
                                  <m:t>1465</m:t>
                                </m:r>
                              </m:oMath>
                            </m:oMathPara>
                          </a14:m>
                          <a:endParaRPr lang="en-AU" sz="1800">
                            <a:effectLst/>
                          </a:endParaRPr>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buNone/>
                          </a:pPr>
                          <a14:m>
                            <m:oMathPara xmlns:m="http://schemas.openxmlformats.org/officeDocument/2006/math">
                              <m:oMathParaPr>
                                <m:jc m:val="centerGroup"/>
                              </m:oMathParaPr>
                              <m:oMath xmlns:m="http://schemas.openxmlformats.org/officeDocument/2006/math">
                                <m:r>
                                  <a:rPr lang="en-AU" sz="1800">
                                    <a:latin typeface="Cambria Math" panose="02040503050406030204" pitchFamily="18" charset="0"/>
                                  </a:rPr>
                                  <m:t>67</m:t>
                                </m:r>
                              </m:oMath>
                            </m:oMathPara>
                          </a14:m>
                          <a:endParaRPr lang="en-AU" sz="1800">
                            <a:effectLst/>
                          </a:endParaRPr>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4729906"/>
                      </a:ext>
                    </a:extLst>
                  </a:tr>
                  <a:tr h="420533">
                    <a:tc>
                      <a:txBody>
                        <a:bodyPr/>
                        <a:lstStyle/>
                        <a:p>
                          <a:pPr fontAlgn="base">
                            <a:buNone/>
                          </a:pPr>
                          <a14:m>
                            <m:oMathPara xmlns:m="http://schemas.openxmlformats.org/officeDocument/2006/math">
                              <m:oMathParaPr>
                                <m:jc m:val="centerGroup"/>
                              </m:oMathParaPr>
                              <m:oMath xmlns:m="http://schemas.openxmlformats.org/officeDocument/2006/math">
                                <m:r>
                                  <a:rPr lang="en-AU" sz="1800">
                                    <a:latin typeface="Cambria Math" panose="02040503050406030204" pitchFamily="18" charset="0"/>
                                  </a:rPr>
                                  <m:t>11428</m:t>
                                </m:r>
                              </m:oMath>
                            </m:oMathPara>
                          </a14:m>
                          <a:endParaRPr lang="en-AU" sz="1800">
                            <a:effectLst/>
                          </a:endParaRPr>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buNone/>
                          </a:pPr>
                          <a14:m>
                            <m:oMathPara xmlns:m="http://schemas.openxmlformats.org/officeDocument/2006/math">
                              <m:oMathParaPr>
                                <m:jc m:val="centerGroup"/>
                              </m:oMathParaPr>
                              <m:oMath xmlns:m="http://schemas.openxmlformats.org/officeDocument/2006/math">
                                <m:r>
                                  <a:rPr lang="en-AU" sz="1800">
                                    <a:latin typeface="Cambria Math" panose="02040503050406030204" pitchFamily="18" charset="0"/>
                                  </a:rPr>
                                  <m:t>16</m:t>
                                </m:r>
                              </m:oMath>
                            </m:oMathPara>
                          </a14:m>
                          <a:endParaRPr lang="en-AU" sz="1800">
                            <a:effectLst/>
                          </a:endParaRPr>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121647"/>
                      </a:ext>
                    </a:extLst>
                  </a:tr>
                  <a:tr h="420533">
                    <a:tc>
                      <a:txBody>
                        <a:bodyPr/>
                        <a:lstStyle/>
                        <a:p>
                          <a:pPr fontAlgn="base">
                            <a:buNone/>
                          </a:pPr>
                          <a14:m>
                            <m:oMathPara xmlns:m="http://schemas.openxmlformats.org/officeDocument/2006/math">
                              <m:oMathParaPr>
                                <m:jc m:val="centerGroup"/>
                              </m:oMathParaPr>
                              <m:oMath xmlns:m="http://schemas.openxmlformats.org/officeDocument/2006/math">
                                <m:r>
                                  <a:rPr lang="en-AU" sz="1800">
                                    <a:latin typeface="Cambria Math" panose="02040503050406030204" pitchFamily="18" charset="0"/>
                                  </a:rPr>
                                  <m:t>2621</m:t>
                                </m:r>
                              </m:oMath>
                            </m:oMathPara>
                          </a14:m>
                          <a:endParaRPr lang="en-AU" sz="1800">
                            <a:effectLst/>
                          </a:endParaRPr>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buNone/>
                          </a:pPr>
                          <a14:m>
                            <m:oMathPara xmlns:m="http://schemas.openxmlformats.org/officeDocument/2006/math">
                              <m:oMathParaPr>
                                <m:jc m:val="centerGroup"/>
                              </m:oMathParaPr>
                              <m:oMath xmlns:m="http://schemas.openxmlformats.org/officeDocument/2006/math">
                                <m:r>
                                  <a:rPr lang="en-AU" sz="1800">
                                    <a:latin typeface="Cambria Math" panose="02040503050406030204" pitchFamily="18" charset="0"/>
                                  </a:rPr>
                                  <m:t>35</m:t>
                                </m:r>
                              </m:oMath>
                            </m:oMathPara>
                          </a14:m>
                          <a:endParaRPr lang="en-AU" sz="1800">
                            <a:effectLst/>
                          </a:endParaRPr>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1411491"/>
                      </a:ext>
                    </a:extLst>
                  </a:tr>
                  <a:tr h="420533">
                    <a:tc>
                      <a:txBody>
                        <a:bodyPr/>
                        <a:lstStyle/>
                        <a:p>
                          <a:pPr fontAlgn="base">
                            <a:buNone/>
                          </a:pPr>
                          <a14:m>
                            <m:oMathPara xmlns:m="http://schemas.openxmlformats.org/officeDocument/2006/math">
                              <m:oMathParaPr>
                                <m:jc m:val="centerGroup"/>
                              </m:oMathParaPr>
                              <m:oMath xmlns:m="http://schemas.openxmlformats.org/officeDocument/2006/math">
                                <m:r>
                                  <a:rPr lang="en-AU" sz="1800">
                                    <a:latin typeface="Cambria Math" panose="02040503050406030204" pitchFamily="18" charset="0"/>
                                  </a:rPr>
                                  <m:t>32468</m:t>
                                </m:r>
                              </m:oMath>
                            </m:oMathPara>
                          </a14:m>
                          <a:endParaRPr lang="en-AU" sz="1800">
                            <a:effectLst/>
                          </a:endParaRPr>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base">
                            <a:buNone/>
                          </a:pPr>
                          <a14:m>
                            <m:oMathPara xmlns:m="http://schemas.openxmlformats.org/officeDocument/2006/math">
                              <m:oMathParaPr>
                                <m:jc m:val="centerGroup"/>
                              </m:oMathParaPr>
                              <m:oMath xmlns:m="http://schemas.openxmlformats.org/officeDocument/2006/math">
                                <m:r>
                                  <a:rPr lang="en-AU" sz="1800">
                                    <a:latin typeface="Cambria Math" panose="02040503050406030204" pitchFamily="18" charset="0"/>
                                  </a:rPr>
                                  <m:t>9</m:t>
                                </m:r>
                              </m:oMath>
                            </m:oMathPara>
                          </a14:m>
                          <a:endParaRPr lang="en-AU" sz="1800" dirty="0">
                            <a:effectLst/>
                          </a:endParaRPr>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194707"/>
                      </a:ext>
                    </a:extLst>
                  </a:tr>
                </a:tbl>
              </a:graphicData>
            </a:graphic>
          </p:graphicFrame>
        </mc:Choice>
        <mc:Fallback xmlns="">
          <p:graphicFrame>
            <p:nvGraphicFramePr>
              <p:cNvPr id="9" name="Table 8" descr="Table of values for average income and child mortality">
                <a:extLst>
                  <a:ext uri="{FF2B5EF4-FFF2-40B4-BE49-F238E27FC236}">
                    <a16:creationId xmlns:a16="http://schemas.microsoft.com/office/drawing/2014/main" id="{79AE65E9-099A-C814-ACD2-D810A6C3172C}"/>
                  </a:ext>
                </a:extLst>
              </p:cNvPr>
              <p:cNvGraphicFramePr>
                <a:graphicFrameLocks noGrp="1"/>
              </p:cNvGraphicFramePr>
              <p:nvPr>
                <p:extLst>
                  <p:ext uri="{D42A27DB-BD31-4B8C-83A1-F6EECF244321}">
                    <p14:modId xmlns:p14="http://schemas.microsoft.com/office/powerpoint/2010/main" val="3131080538"/>
                  </p:ext>
                </p:extLst>
              </p:nvPr>
            </p:nvGraphicFramePr>
            <p:xfrm>
              <a:off x="257548" y="2646305"/>
              <a:ext cx="6878486" cy="2360306"/>
            </p:xfrm>
            <a:graphic>
              <a:graphicData uri="http://schemas.openxmlformats.org/drawingml/2006/table">
                <a:tbl>
                  <a:tblPr firstRow="1">
                    <a:tableStyleId>{69012ECD-51FC-41F1-AA8D-1B2483CD663E}</a:tableStyleId>
                  </a:tblPr>
                  <a:tblGrid>
                    <a:gridCol w="3439243">
                      <a:extLst>
                        <a:ext uri="{9D8B030D-6E8A-4147-A177-3AD203B41FA5}">
                          <a16:colId xmlns:a16="http://schemas.microsoft.com/office/drawing/2014/main" val="1034009025"/>
                        </a:ext>
                      </a:extLst>
                    </a:gridCol>
                    <a:gridCol w="3439243">
                      <a:extLst>
                        <a:ext uri="{9D8B030D-6E8A-4147-A177-3AD203B41FA5}">
                          <a16:colId xmlns:a16="http://schemas.microsoft.com/office/drawing/2014/main" val="1612013173"/>
                        </a:ext>
                      </a:extLst>
                    </a:gridCol>
                  </a:tblGrid>
                  <a:tr h="678174">
                    <a:tc>
                      <a:txBody>
                        <a:bodyPr/>
                        <a:lstStyle/>
                        <a:p>
                          <a:pPr algn="ctr" fontAlgn="base">
                            <a:buNone/>
                          </a:pPr>
                          <a:r>
                            <a:rPr lang="en-AU" sz="1800" b="0" dirty="0">
                              <a:effectLst/>
                            </a:rPr>
                            <a:t>Money spent on staff training</a:t>
                          </a:r>
                          <a:endParaRPr lang="en-AU" sz="1800" b="0" dirty="0">
                            <a:effectLst/>
                            <a:latin typeface="+mn-lt"/>
                          </a:endParaRPr>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buNone/>
                          </a:pPr>
                          <a:r>
                            <a:rPr lang="en-AU" sz="1800" b="0" dirty="0">
                              <a:effectLst/>
                            </a:rPr>
                            <a:t>Number of customer complaints</a:t>
                          </a:r>
                          <a:endParaRPr lang="en-AU" sz="1800" b="0" dirty="0">
                            <a:effectLst/>
                            <a:latin typeface="Arial"/>
                          </a:endParaRPr>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81768"/>
                      </a:ext>
                    </a:extLst>
                  </a:tr>
                  <a:tr h="420533">
                    <a:tc>
                      <a:txBody>
                        <a:bodyPr/>
                        <a:lstStyle/>
                        <a:p>
                          <a:endParaRPr lang="en-US"/>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7" t="-160000" r="-100177" b="-298571"/>
                          </a:stretch>
                        </a:blipFill>
                      </a:tcPr>
                    </a:tc>
                    <a:tc>
                      <a:txBody>
                        <a:bodyPr/>
                        <a:lstStyle/>
                        <a:p>
                          <a:endParaRPr lang="en-US"/>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355" t="-160000" r="-355" b="-298571"/>
                          </a:stretch>
                        </a:blipFill>
                      </a:tcPr>
                    </a:tc>
                    <a:extLst>
                      <a:ext uri="{0D108BD9-81ED-4DB2-BD59-A6C34878D82A}">
                        <a16:rowId xmlns:a16="http://schemas.microsoft.com/office/drawing/2014/main" val="1874729906"/>
                      </a:ext>
                    </a:extLst>
                  </a:tr>
                  <a:tr h="420533">
                    <a:tc>
                      <a:txBody>
                        <a:bodyPr/>
                        <a:lstStyle/>
                        <a:p>
                          <a:endParaRPr lang="en-US"/>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7" t="-263768" r="-100177" b="-202899"/>
                          </a:stretch>
                        </a:blipFill>
                      </a:tcPr>
                    </a:tc>
                    <a:tc>
                      <a:txBody>
                        <a:bodyPr/>
                        <a:lstStyle/>
                        <a:p>
                          <a:endParaRPr lang="en-US"/>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355" t="-263768" r="-355" b="-202899"/>
                          </a:stretch>
                        </a:blipFill>
                      </a:tcPr>
                    </a:tc>
                    <a:extLst>
                      <a:ext uri="{0D108BD9-81ED-4DB2-BD59-A6C34878D82A}">
                        <a16:rowId xmlns:a16="http://schemas.microsoft.com/office/drawing/2014/main" val="2758121647"/>
                      </a:ext>
                    </a:extLst>
                  </a:tr>
                  <a:tr h="420533">
                    <a:tc>
                      <a:txBody>
                        <a:bodyPr/>
                        <a:lstStyle/>
                        <a:p>
                          <a:endParaRPr lang="en-US"/>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7" t="-363768" r="-100177" b="-102899"/>
                          </a:stretch>
                        </a:blipFill>
                      </a:tcPr>
                    </a:tc>
                    <a:tc>
                      <a:txBody>
                        <a:bodyPr/>
                        <a:lstStyle/>
                        <a:p>
                          <a:endParaRPr lang="en-US"/>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355" t="-363768" r="-355" b="-102899"/>
                          </a:stretch>
                        </a:blipFill>
                      </a:tcPr>
                    </a:tc>
                    <a:extLst>
                      <a:ext uri="{0D108BD9-81ED-4DB2-BD59-A6C34878D82A}">
                        <a16:rowId xmlns:a16="http://schemas.microsoft.com/office/drawing/2014/main" val="3481411491"/>
                      </a:ext>
                    </a:extLst>
                  </a:tr>
                  <a:tr h="420533">
                    <a:tc>
                      <a:txBody>
                        <a:bodyPr/>
                        <a:lstStyle/>
                        <a:p>
                          <a:endParaRPr lang="en-US"/>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7" t="-463768" r="-100177" b="-2899"/>
                          </a:stretch>
                        </a:blipFill>
                      </a:tcPr>
                    </a:tc>
                    <a:tc>
                      <a:txBody>
                        <a:bodyPr/>
                        <a:lstStyle/>
                        <a:p>
                          <a:endParaRPr lang="en-US"/>
                        </a:p>
                      </a:txBody>
                      <a:tcPr marL="63500" marR="63500" marT="12700" marB="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355" t="-463768" r="-355" b="-2899"/>
                          </a:stretch>
                        </a:blipFill>
                      </a:tcPr>
                    </a:tc>
                    <a:extLst>
                      <a:ext uri="{0D108BD9-81ED-4DB2-BD59-A6C34878D82A}">
                        <a16:rowId xmlns:a16="http://schemas.microsoft.com/office/drawing/2014/main" val="2947194707"/>
                      </a:ext>
                    </a:extLst>
                  </a:tr>
                </a:tbl>
              </a:graphicData>
            </a:graphic>
          </p:graphicFrame>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22515B5D-41AA-FB41-8E20-ACBF1051CF26}"/>
                  </a:ext>
                </a:extLst>
              </p:cNvPr>
              <p:cNvSpPr/>
              <p:nvPr/>
            </p:nvSpPr>
            <p:spPr>
              <a:xfrm>
                <a:off x="7428953" y="2646305"/>
                <a:ext cx="3161376" cy="782695"/>
              </a:xfrm>
              <a:prstGeom prst="wedgeRoundRectCallout">
                <a:avLst>
                  <a:gd name="adj1" fmla="val -3831"/>
                  <a:gd name="adj2" fmla="val 1538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9388"/>
                <a:r>
                  <a:rPr lang="en-AU" sz="2000" dirty="0"/>
                  <a:t>The values I found were </a:t>
                </a:r>
                <a14:m>
                  <m:oMath xmlns:m="http://schemas.openxmlformats.org/officeDocument/2006/math">
                    <m:r>
                      <a:rPr lang="en-AU" sz="2000" b="0" i="1" smtClean="0">
                        <a:latin typeface="Cambria Math" panose="02040503050406030204" pitchFamily="18" charset="0"/>
                      </a:rPr>
                      <m:t>48.4</m:t>
                    </m:r>
                  </m:oMath>
                </a14:m>
                <a:r>
                  <a:rPr lang="en-AU" sz="2000" dirty="0"/>
                  <a:t> and </a:t>
                </a:r>
                <a14:m>
                  <m:oMath xmlns:m="http://schemas.openxmlformats.org/officeDocument/2006/math">
                    <m:r>
                      <a:rPr lang="en-AU" sz="2000" b="0" i="1" smtClean="0">
                        <a:latin typeface="Cambria Math" panose="02040503050406030204" pitchFamily="18" charset="0"/>
                      </a:rPr>
                      <m:t>−0.001</m:t>
                    </m:r>
                  </m:oMath>
                </a14:m>
                <a:r>
                  <a:rPr lang="en-AU" sz="2000" dirty="0"/>
                  <a:t>.</a:t>
                </a:r>
              </a:p>
            </p:txBody>
          </p:sp>
        </mc:Choice>
        <mc:Fallback xmlns="">
          <p:sp>
            <p:nvSpPr>
              <p:cNvPr id="8" name="Speech Bubble: Rectangle with Corners Rounded 7">
                <a:extLst>
                  <a:ext uri="{FF2B5EF4-FFF2-40B4-BE49-F238E27FC236}">
                    <a16:creationId xmlns:a16="http://schemas.microsoft.com/office/drawing/2014/main" id="{22515B5D-41AA-FB41-8E20-ACBF1051CF26}"/>
                  </a:ext>
                </a:extLst>
              </p:cNvPr>
              <p:cNvSpPr>
                <a:spLocks noRot="1" noChangeAspect="1" noMove="1" noResize="1" noEditPoints="1" noAdjustHandles="1" noChangeArrowheads="1" noChangeShapeType="1" noTextEdit="1"/>
              </p:cNvSpPr>
              <p:nvPr/>
            </p:nvSpPr>
            <p:spPr>
              <a:xfrm>
                <a:off x="7428953" y="2646305"/>
                <a:ext cx="3161376" cy="782695"/>
              </a:xfrm>
              <a:prstGeom prst="wedgeRoundRectCallout">
                <a:avLst>
                  <a:gd name="adj1" fmla="val -3831"/>
                  <a:gd name="adj2" fmla="val 153843"/>
                  <a:gd name="adj3" fmla="val 16667"/>
                </a:avLst>
              </a:prstGeom>
              <a:blipFill>
                <a:blip r:embed="rId4"/>
                <a:stretch>
                  <a:fillRect/>
                </a:stretch>
              </a:blipFill>
            </p:spPr>
            <p:txBody>
              <a:bodyPr/>
              <a:lstStyle/>
              <a:p>
                <a:r>
                  <a:rPr lang="en-AU">
                    <a:noFill/>
                  </a:rPr>
                  <a:t> </a:t>
                </a:r>
              </a:p>
            </p:txBody>
          </p:sp>
        </mc:Fallback>
      </mc:AlternateContent>
      <p:pic>
        <p:nvPicPr>
          <p:cNvPr id="7" name="Graphic 6" descr="Man wearing a jacket">
            <a:extLst>
              <a:ext uri="{FF2B5EF4-FFF2-40B4-BE49-F238E27FC236}">
                <a16:creationId xmlns:a16="http://schemas.microsoft.com/office/drawing/2014/main" id="{1A60862E-1A42-6DFC-6048-F36FCA451B1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flipH="1">
            <a:off x="9363008" y="3429000"/>
            <a:ext cx="2302375" cy="3310715"/>
          </a:xfrm>
          <a:prstGeom prst="rect">
            <a:avLst/>
          </a:prstGeom>
        </p:spPr>
      </p:pic>
      <p:sp>
        <p:nvSpPr>
          <p:cNvPr id="2" name="Slide Number Placeholder 1">
            <a:extLst>
              <a:ext uri="{FF2B5EF4-FFF2-40B4-BE49-F238E27FC236}">
                <a16:creationId xmlns:a16="http://schemas.microsoft.com/office/drawing/2014/main" id="{5FE54CD6-4114-B167-E86E-DBBB51AF99A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06287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pPr>
              <a:lnSpc>
                <a:spcPct val="150000"/>
              </a:lnSpc>
              <a:spcBef>
                <a:spcPts val="1200"/>
              </a:spcBef>
              <a:spcAft>
                <a:spcPts val="600"/>
              </a:spcAft>
            </a:pPr>
            <a:r>
              <a:rPr lang="en-AU">
                <a:effectLst/>
                <a:latin typeface="Arial" panose="020B0604020202020204" pitchFamily="34" charset="0"/>
                <a:ea typeface="Calibri" panose="020F0502020204030204" pitchFamily="34" charset="0"/>
              </a:rPr>
              <a:t>.</a:t>
            </a:r>
            <a:endParaRPr lang="en-AU" sz="180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documentManagement>
</p:properties>
</file>

<file path=customXml/itemProps1.xml><?xml version="1.0" encoding="utf-8"?>
<ds:datastoreItem xmlns:ds="http://schemas.openxmlformats.org/officeDocument/2006/customXml" ds:itemID="{1C0F9E04-E044-4BE6-ACCE-F3AA4738F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B0207E-A0AE-48BD-B8DC-32FAA8A5D310}">
  <ds:schemaRefs>
    <ds:schemaRef ds:uri="http://schemas.microsoft.com/sharepoint/v3/contenttype/forms"/>
  </ds:schemaRefs>
</ds:datastoreItem>
</file>

<file path=customXml/itemProps3.xml><?xml version="1.0" encoding="utf-8"?>
<ds:datastoreItem xmlns:ds="http://schemas.openxmlformats.org/officeDocument/2006/customXml" ds:itemID="{90293C50-0B4E-4EDB-89E1-5591FDBC8DF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764</Words>
  <Application>Microsoft Office PowerPoint</Application>
  <PresentationFormat>Widescreen</PresentationFormat>
  <Paragraphs>110</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Cambria Math</vt:lpstr>
      <vt:lpstr>Times New Roman</vt:lpstr>
      <vt:lpstr>Public Sans</vt:lpstr>
      <vt:lpstr>NSWG Corporate</vt:lpstr>
      <vt:lpstr>Least-squares regression line</vt:lpstr>
      <vt:lpstr>Learning intention and success criteria</vt:lpstr>
      <vt:lpstr>Connecting learning</vt:lpstr>
      <vt:lpstr>Least-squares regression line (1)</vt:lpstr>
      <vt:lpstr>Least-squares regression line (2)</vt:lpstr>
      <vt:lpstr>Releasing responsibility</vt:lpstr>
      <vt:lpstr>Least-squares regression line (3)</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8 – Least-squares regression line – deck – Mathematics Standard</dc:title>
  <dc:creator>NSW Department of Education</dc:creator>
  <cp:lastModifiedBy/>
  <dcterms:created xsi:type="dcterms:W3CDTF">2026-05-18T05:47:25Z</dcterms:created>
  <dcterms:modified xsi:type="dcterms:W3CDTF">2026-06-18T01:32:22Z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0x010100655E080995292A458D08911AB2F9EE60</vt:lpwstr>
  </property>
</Properties>
</file>