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6"/>
  </p:notesMasterIdLst>
  <p:handoutMasterIdLst>
    <p:handoutMasterId r:id="rId17"/>
  </p:handoutMasterIdLst>
  <p:sldIdLst>
    <p:sldId id="26505" r:id="rId5"/>
    <p:sldId id="26383" r:id="rId6"/>
    <p:sldId id="271" r:id="rId7"/>
    <p:sldId id="289" r:id="rId8"/>
    <p:sldId id="26508" r:id="rId9"/>
    <p:sldId id="26513" r:id="rId10"/>
    <p:sldId id="26528" r:id="rId11"/>
    <p:sldId id="26529" r:id="rId12"/>
    <p:sldId id="26530" r:id="rId13"/>
    <p:sldId id="360" r:id="rId14"/>
    <p:sldId id="361" r:id="rId15"/>
  </p:sldIdLst>
  <p:sldSz cx="12192000" cy="6858000"/>
  <p:notesSz cx="6858000" cy="9144000"/>
  <p:embeddedFontLst>
    <p:embeddedFont>
      <p:font typeface="Cambria Math" panose="02040503050406030204" pitchFamily="18" charset="0"/>
      <p:regular r:id="rId18"/>
    </p:embeddedFont>
    <p:embeddedFont>
      <p:font typeface="Public Sans" pitchFamily="2" charset="0"/>
      <p:regular r:id="rId19"/>
      <p:bold r:id="rId20"/>
      <p:italic r:id="rId21"/>
      <p:boldItalic r:id="rId22"/>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BE4A5-30A5-467D-824D-9720675D3CC5}" v="2" dt="2026-06-18T01:20:44.705"/>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642" y="90"/>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Interpreting the equation of line of best fit</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Standard 2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Correlation</a:t>
            </a:r>
          </a:p>
        </p:txBody>
      </p:sp>
      <p:pic>
        <p:nvPicPr>
          <p:cNvPr id="4" name="Picture Placeholder 4">
            <a:extLst>
              <a:ext uri="{FF2B5EF4-FFF2-40B4-BE49-F238E27FC236}">
                <a16:creationId xmlns:a16="http://schemas.microsoft.com/office/drawing/2014/main" id="{8B225C7D-5D96-9B7E-6F81-E938D47EB0A7}"/>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7127875" y="0"/>
            <a:ext cx="5064125" cy="6858000"/>
          </a:xfr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Standard </a:t>
            </a:r>
            <a:r>
              <a:rPr lang="en-AU" u="sng" dirty="0">
                <a:solidFill>
                  <a:srgbClr val="2F5496"/>
                </a:solidFill>
                <a:effectLst/>
                <a:latin typeface="Arial" panose="020B0604020202020204" pitchFamily="34" charset="0"/>
                <a:ea typeface="Calibri" panose="020F0502020204030204" pitchFamily="34" charset="0"/>
                <a:hlinkClick r:id="rId6"/>
              </a:rPr>
              <a:t>11–12</a:t>
            </a:r>
            <a:r>
              <a:rPr lang="en-AU" u="sng">
                <a:solidFill>
                  <a:srgbClr val="2F5496"/>
                </a:solidFill>
                <a:effectLst/>
                <a:latin typeface="Arial" panose="020B0604020202020204" pitchFamily="34" charset="0"/>
                <a:ea typeface="Calibri" panose="020F0502020204030204" pitchFamily="34" charset="0"/>
                <a:hlinkClick r:id="rId6"/>
              </a:rPr>
              <a:t> Syllabus </a:t>
            </a:r>
            <a:r>
              <a:rPr lang="en-AU">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a:p>
            <a:pPr>
              <a:lnSpc>
                <a:spcPct val="150000"/>
              </a:lnSpc>
              <a:spcBef>
                <a:spcPts val="1200"/>
              </a:spcBef>
              <a:spcAft>
                <a:spcPts val="600"/>
              </a:spcAft>
            </a:pPr>
            <a:r>
              <a:rPr lang="en-AU">
                <a:effectLst/>
                <a:latin typeface="Arial" panose="020B0604020202020204" pitchFamily="34" charset="0"/>
                <a:ea typeface="Calibri" panose="020F0502020204030204" pitchFamily="34" charset="0"/>
              </a:rPr>
              <a:t>.</a:t>
            </a:r>
            <a:endParaRPr lang="en-AU" sz="1800">
              <a:effectLst/>
              <a:latin typeface="Arial" panose="020B060402020202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10</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interpret the equation of the line of best fit in context.</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use digital tools </a:t>
                </a:r>
                <a:r>
                  <a:rPr lang="en-AU" sz="2000">
                    <a:cs typeface="Arial" panose="020B0604020202020204" pitchFamily="34" charset="0"/>
                  </a:rPr>
                  <a:t>to create </a:t>
                </a:r>
                <a:r>
                  <a:rPr lang="en-AU" sz="2000" dirty="0">
                    <a:cs typeface="Arial" panose="020B0604020202020204" pitchFamily="34" charset="0"/>
                  </a:rPr>
                  <a:t>a line </a:t>
                </a:r>
                <a:r>
                  <a:rPr lang="en-AU" sz="2000">
                    <a:cs typeface="Arial" panose="020B0604020202020204" pitchFamily="34" charset="0"/>
                  </a:rPr>
                  <a:t>of best fit.</a:t>
                </a:r>
                <a:endParaRPr lang="en-AU" sz="2000" dirty="0">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what the gradient and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oMath>
                </a14:m>
                <a:r>
                  <a:rPr lang="en-AU" sz="2000" dirty="0">
                    <a:cs typeface="Arial" panose="020B0604020202020204" pitchFamily="34" charset="0"/>
                  </a:rPr>
                  <a:t>-intercept mean given a context.</a:t>
                </a:r>
              </a:p>
              <a:p>
                <a:pPr marL="342900" indent="-342900">
                  <a:lnSpc>
                    <a:spcPct val="150000"/>
                  </a:lnSpc>
                  <a:spcAft>
                    <a:spcPts val="600"/>
                  </a:spcAft>
                  <a:buFont typeface="Arial"/>
                  <a:buChar char="•"/>
                </a:pPr>
                <a:r>
                  <a:rPr lang="en-AU" sz="2000" dirty="0">
                    <a:cs typeface="Arial" panose="020B0604020202020204" pitchFamily="34" charset="0"/>
                  </a:rPr>
                  <a:t>I can explain the similarities and differences between the gradient and the correlation coefficient. </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097707"/>
              </a:xfrm>
              <a:prstGeom prst="rect">
                <a:avLst/>
              </a:prstGeom>
              <a:blipFill>
                <a:blip r:embed="rId3"/>
                <a:stretch>
                  <a:fillRect l="-1402" r="-485" b="-4134"/>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Concert tickets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361525"/>
            <a:ext cx="4344522" cy="1089028"/>
          </a:xfrm>
        </p:spPr>
        <p:txBody>
          <a:bodyPr/>
          <a:lstStyle/>
          <a:p>
            <a:r>
              <a:rPr lang="en-AU" dirty="0">
                <a:latin typeface="+mn-lt"/>
              </a:rPr>
              <a:t>Simone is going to buy some concert tickets. They cost $110 per ticket with a $5.20 booking fee for each transaction. The graph and equation below represent this. </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BF3E87-4931-7D00-DCFA-64DBE2E0FDC9}"/>
                  </a:ext>
                </a:extLst>
              </p:cNvPr>
              <p:cNvSpPr txBox="1"/>
              <p:nvPr/>
            </p:nvSpPr>
            <p:spPr>
              <a:xfrm>
                <a:off x="1515291" y="3893560"/>
                <a:ext cx="6096000" cy="46166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=110</m:t>
                      </m:r>
                      <m:r>
                        <a:rPr lang="en-AU" b="0" i="1" smtClean="0">
                          <a:latin typeface="Cambria Math" panose="02040503050406030204" pitchFamily="18" charset="0"/>
                        </a:rPr>
                        <m:t>𝑥</m:t>
                      </m:r>
                      <m:r>
                        <a:rPr lang="en-AU" b="0" i="1" smtClean="0">
                          <a:latin typeface="Cambria Math" panose="02040503050406030204" pitchFamily="18" charset="0"/>
                        </a:rPr>
                        <m:t>+5.2</m:t>
                      </m:r>
                    </m:oMath>
                  </m:oMathPara>
                </a14:m>
                <a:endParaRPr lang="en-AU">
                  <a:latin typeface="+mn-lt"/>
                </a:endParaRPr>
              </a:p>
            </p:txBody>
          </p:sp>
        </mc:Choice>
        <mc:Fallback xmlns="">
          <p:sp>
            <p:nvSpPr>
              <p:cNvPr id="7" name="TextBox 6">
                <a:extLst>
                  <a:ext uri="{FF2B5EF4-FFF2-40B4-BE49-F238E27FC236}">
                    <a16:creationId xmlns:a16="http://schemas.microsoft.com/office/drawing/2014/main" id="{C5BF3E87-4931-7D00-DCFA-64DBE2E0FDC9}"/>
                  </a:ext>
                </a:extLst>
              </p:cNvPr>
              <p:cNvSpPr txBox="1">
                <a:spLocks noRot="1" noChangeAspect="1" noMove="1" noResize="1" noEditPoints="1" noAdjustHandles="1" noChangeArrowheads="1" noChangeShapeType="1" noTextEdit="1"/>
              </p:cNvSpPr>
              <p:nvPr/>
            </p:nvSpPr>
            <p:spPr>
              <a:xfrm>
                <a:off x="1515291" y="3893560"/>
                <a:ext cx="6096000" cy="461665"/>
              </a:xfrm>
              <a:prstGeom prst="rect">
                <a:avLst/>
              </a:prstGeom>
              <a:blipFill>
                <a:blip r:embed="rId5"/>
                <a:stretch>
                  <a:fillRect l="-300" b="-13333"/>
                </a:stretch>
              </a:blipFill>
            </p:spPr>
            <p:txBody>
              <a:bodyPr/>
              <a:lstStyle/>
              <a:p>
                <a:r>
                  <a:rPr lang="en-US">
                    <a:noFill/>
                  </a:rPr>
                  <a:t> </a:t>
                </a:r>
              </a:p>
            </p:txBody>
          </p:sp>
        </mc:Fallback>
      </mc:AlternateContent>
      <p:grpSp>
        <p:nvGrpSpPr>
          <p:cNvPr id="6" name="Group 5" descr="the graph of y=110x+5.2">
            <a:extLst>
              <a:ext uri="{FF2B5EF4-FFF2-40B4-BE49-F238E27FC236}">
                <a16:creationId xmlns:a16="http://schemas.microsoft.com/office/drawing/2014/main" id="{DF315438-9151-B8D1-CDBD-BDBF34641814}"/>
              </a:ext>
            </a:extLst>
          </p:cNvPr>
          <p:cNvGrpSpPr/>
          <p:nvPr/>
        </p:nvGrpSpPr>
        <p:grpSpPr>
          <a:xfrm>
            <a:off x="5201478" y="632800"/>
            <a:ext cx="6721359" cy="5595722"/>
            <a:chOff x="5443537" y="2562225"/>
            <a:chExt cx="5096988" cy="3652517"/>
          </a:xfrm>
        </p:grpSpPr>
        <p:pic>
          <p:nvPicPr>
            <p:cNvPr id="5" name="Picture 4" descr="the graph of y=110x+5.2">
              <a:extLst>
                <a:ext uri="{FF2B5EF4-FFF2-40B4-BE49-F238E27FC236}">
                  <a16:creationId xmlns:a16="http://schemas.microsoft.com/office/drawing/2014/main" id="{2C8E6D06-7E0F-A9CD-D863-1E1FAB804EA4}"/>
                </a:ext>
              </a:extLst>
            </p:cNvPr>
            <p:cNvPicPr>
              <a:picLocks noChangeAspect="1"/>
            </p:cNvPicPr>
            <p:nvPr/>
          </p:nvPicPr>
          <p:blipFill>
            <a:blip r:embed="rId6"/>
            <a:srcRect l="4002"/>
            <a:stretch>
              <a:fillRect/>
            </a:stretch>
          </p:blipFill>
          <p:spPr>
            <a:xfrm>
              <a:off x="5572125" y="2785566"/>
              <a:ext cx="4968400" cy="3429176"/>
            </a:xfrm>
            <a:prstGeom prst="rect">
              <a:avLst/>
            </a:prstGeom>
          </p:spPr>
        </p:pic>
        <p:sp>
          <p:nvSpPr>
            <p:cNvPr id="2" name="TextBox 1">
              <a:extLst>
                <a:ext uri="{FF2B5EF4-FFF2-40B4-BE49-F238E27FC236}">
                  <a16:creationId xmlns:a16="http://schemas.microsoft.com/office/drawing/2014/main" id="{17DEDB74-3323-01EA-A6A5-AF2EA7160477}"/>
                </a:ext>
              </a:extLst>
            </p:cNvPr>
            <p:cNvSpPr txBox="1"/>
            <p:nvPr/>
          </p:nvSpPr>
          <p:spPr>
            <a:xfrm rot="16200000">
              <a:off x="4443412" y="3562350"/>
              <a:ext cx="2257425" cy="257175"/>
            </a:xfrm>
            <a:prstGeom prst="rect">
              <a:avLst/>
            </a:prstGeom>
            <a:noFill/>
          </p:spPr>
          <p:txBody>
            <a:bodyPr wrap="square" lIns="0" tIns="0" rIns="0" bIns="0" rtlCol="0">
              <a:noAutofit/>
            </a:bodyPr>
            <a:lstStyle/>
            <a:p>
              <a:pPr algn="l"/>
              <a:r>
                <a:rPr lang="en-AU" sz="1300" dirty="0">
                  <a:latin typeface="Times New Roman" panose="02020603050405020304" pitchFamily="18" charset="0"/>
                  <a:cs typeface="Times New Roman" panose="02020603050405020304" pitchFamily="18" charset="0"/>
                </a:rPr>
                <a:t>Overall cost</a:t>
              </a:r>
            </a:p>
          </p:txBody>
        </p:sp>
      </p:gr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t>Interpreting the equation of the line of best fit (1)</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a:t>Question 1</a:t>
            </a:r>
          </a:p>
        </p:txBody>
      </p:sp>
      <mc:AlternateContent xmlns:mc="http://schemas.openxmlformats.org/markup-compatibility/2006" xmlns:a14="http://schemas.microsoft.com/office/drawing/2010/main">
        <mc:Choice Requires="a14">
          <p:sp>
            <p:nvSpPr>
              <p:cNvPr id="5" name="Text Placeholder 4" descr="The scatter plot shows the relationship between the hours spent on video games and hours spent on homework last week for students in Joyce’s class with a line of best fit">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1567086"/>
                <a:ext cx="11098575" cy="4858913"/>
              </a:xfrm>
            </p:spPr>
            <p:txBody>
              <a:bodyPr/>
              <a:lstStyle/>
              <a:p>
                <a:r>
                  <a:rPr lang="en-AU" sz="1800" dirty="0"/>
                  <a:t>The graph shows the relationship between the hours spent on video games and hours spent on homework last week for students in Joyce’s class. The line of best fit has a </a:t>
                </a:r>
                <a14:m>
                  <m:oMath xmlns:m="http://schemas.openxmlformats.org/officeDocument/2006/math">
                    <m:r>
                      <a:rPr lang="en-AU" sz="1800" b="0" i="1" smtClean="0">
                        <a:latin typeface="Cambria Math" panose="02040503050406030204" pitchFamily="18" charset="0"/>
                      </a:rPr>
                      <m:t>𝑦</m:t>
                    </m:r>
                  </m:oMath>
                </a14:m>
                <a:r>
                  <a:rPr lang="en-AU" sz="1800" dirty="0"/>
                  <a:t>-intercept of 23.</a:t>
                </a:r>
              </a:p>
              <a:p>
                <a:r>
                  <a:rPr lang="en-AU" sz="1800" dirty="0"/>
                  <a:t>What is the best interpretation of the </a:t>
                </a:r>
                <a14:m>
                  <m:oMath xmlns:m="http://schemas.openxmlformats.org/officeDocument/2006/math">
                    <m:r>
                      <a:rPr lang="en-AU" sz="1800" b="0" i="1" smtClean="0">
                        <a:latin typeface="Cambria Math" panose="02040503050406030204" pitchFamily="18" charset="0"/>
                      </a:rPr>
                      <m:t>𝑦</m:t>
                    </m:r>
                  </m:oMath>
                </a14:m>
                <a:r>
                  <a:rPr lang="en-AU" sz="1800" dirty="0"/>
                  <a:t>-intercept?</a:t>
                </a:r>
              </a:p>
              <a:p>
                <a:r>
                  <a:rPr lang="en-AU" sz="1800" b="1" dirty="0"/>
                  <a:t>(A) </a:t>
                </a:r>
                <a:r>
                  <a:rPr lang="en-AU" sz="1800" dirty="0"/>
                  <a:t>Joyce spent approximately 23 hours on video games.</a:t>
                </a:r>
              </a:p>
              <a:p>
                <a:r>
                  <a:rPr lang="en-AU" sz="1800" b="1" dirty="0"/>
                  <a:t>(B) </a:t>
                </a:r>
                <a:r>
                  <a:rPr lang="en-AU" sz="1800" dirty="0"/>
                  <a:t>The model indicates that students who spent 0 hours on </a:t>
                </a:r>
                <a:br>
                  <a:rPr lang="en-AU" sz="1800" dirty="0"/>
                </a:br>
                <a:r>
                  <a:rPr lang="en-AU" sz="1800" dirty="0"/>
                  <a:t>video games will average 23 hours on homework.</a:t>
                </a:r>
              </a:p>
              <a:p>
                <a:r>
                  <a:rPr lang="en-AU" sz="1800" b="1" dirty="0"/>
                  <a:t>(C) </a:t>
                </a:r>
                <a:r>
                  <a:rPr lang="en-AU" sz="1800" dirty="0"/>
                  <a:t>The model indicates that students who spent 23 hours on </a:t>
                </a:r>
                <a:br>
                  <a:rPr lang="en-AU" sz="1800" dirty="0"/>
                </a:br>
                <a:r>
                  <a:rPr lang="en-AU" sz="1800" dirty="0"/>
                  <a:t>video games will average approximately 0 hours on homework</a:t>
                </a:r>
              </a:p>
              <a:p>
                <a:r>
                  <a:rPr lang="en-AU" sz="1800" b="1" dirty="0"/>
                  <a:t>(D) </a:t>
                </a:r>
                <a:r>
                  <a:rPr lang="en-AU" sz="1800" dirty="0"/>
                  <a:t>Joyce spent approximately 23 hours on homework.</a:t>
                </a:r>
              </a:p>
            </p:txBody>
          </p:sp>
        </mc:Choice>
        <mc:Fallback xmlns="">
          <p:sp>
            <p:nvSpPr>
              <p:cNvPr id="5" name="Text Placeholder 4" descr="The scatter plot shows the relationship between the hours spent on video games and hours spent on homework last week for students in Joyce’s class with a line of best fit">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9999" y="1567086"/>
                <a:ext cx="11098575" cy="4858913"/>
              </a:xfrm>
              <a:blipFill>
                <a:blip r:embed="rId2"/>
                <a:stretch>
                  <a:fillRect l="-1263"/>
                </a:stretch>
              </a:blipFill>
            </p:spPr>
            <p:txBody>
              <a:bodyPr/>
              <a:lstStyle/>
              <a:p>
                <a:r>
                  <a:rPr lang="en-AU">
                    <a:noFill/>
                  </a:rPr>
                  <a:t> </a:t>
                </a:r>
              </a:p>
            </p:txBody>
          </p:sp>
        </mc:Fallback>
      </mc:AlternateContent>
      <p:pic>
        <p:nvPicPr>
          <p:cNvPr id="7" name="Picture 6" descr="scatterplot showing hours spent on video games vs hours spent on homework which shows a negative relationship">
            <a:extLst>
              <a:ext uri="{FF2B5EF4-FFF2-40B4-BE49-F238E27FC236}">
                <a16:creationId xmlns:a16="http://schemas.microsoft.com/office/drawing/2014/main" id="{0207238B-D2D2-7CCF-9989-8C06C1BFA9D4}"/>
              </a:ext>
            </a:extLst>
          </p:cNvPr>
          <p:cNvPicPr>
            <a:picLocks noChangeAspect="1"/>
          </p:cNvPicPr>
          <p:nvPr/>
        </p:nvPicPr>
        <p:blipFill>
          <a:blip r:embed="rId3"/>
          <a:stretch>
            <a:fillRect/>
          </a:stretch>
        </p:blipFill>
        <p:spPr>
          <a:xfrm>
            <a:off x="7340129" y="2597886"/>
            <a:ext cx="4143871" cy="3900114"/>
          </a:xfrm>
          <a:prstGeom prst="rect">
            <a:avLst/>
          </a:prstGeom>
        </p:spPr>
      </p:pic>
      <p:sp>
        <p:nvSpPr>
          <p:cNvPr id="10" name="Rectangle 9" descr="Box around b">
            <a:extLst>
              <a:ext uri="{FF2B5EF4-FFF2-40B4-BE49-F238E27FC236}">
                <a16:creationId xmlns:a16="http://schemas.microsoft.com/office/drawing/2014/main" id="{BDE36C2E-12E8-068F-0C17-C4D683AEE548}"/>
              </a:ext>
            </a:extLst>
          </p:cNvPr>
          <p:cNvSpPr/>
          <p:nvPr/>
        </p:nvSpPr>
        <p:spPr>
          <a:xfrm>
            <a:off x="289479" y="3643943"/>
            <a:ext cx="6505957" cy="907478"/>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03AAE85B-CAA5-7C80-1AEA-DC73EFF5E5A0}"/>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CE06E-8EBD-0E36-C02B-0897A525C21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41452F-4120-8337-24F9-912D87D4CA1B}"/>
              </a:ext>
            </a:extLst>
          </p:cNvPr>
          <p:cNvSpPr>
            <a:spLocks noGrp="1"/>
          </p:cNvSpPr>
          <p:nvPr>
            <p:ph type="title"/>
          </p:nvPr>
        </p:nvSpPr>
        <p:spPr/>
        <p:txBody>
          <a:bodyPr/>
          <a:lstStyle/>
          <a:p>
            <a:r>
              <a:rPr lang="en-AU" dirty="0"/>
              <a:t>Interpreting the equation of the line of best fit (2)</a:t>
            </a:r>
          </a:p>
        </p:txBody>
      </p:sp>
      <p:sp>
        <p:nvSpPr>
          <p:cNvPr id="4" name="Text Placeholder 3">
            <a:extLst>
              <a:ext uri="{FF2B5EF4-FFF2-40B4-BE49-F238E27FC236}">
                <a16:creationId xmlns:a16="http://schemas.microsoft.com/office/drawing/2014/main" id="{BA10706F-6289-DADD-C00C-4F22C4695E44}"/>
              </a:ext>
            </a:extLst>
          </p:cNvPr>
          <p:cNvSpPr>
            <a:spLocks noGrp="1"/>
          </p:cNvSpPr>
          <p:nvPr>
            <p:ph type="body" sz="quarter" idx="18"/>
          </p:nvPr>
        </p:nvSpPr>
        <p:spPr/>
        <p:txBody>
          <a:bodyPr/>
          <a:lstStyle/>
          <a:p>
            <a:r>
              <a:rPr lang="en-AU" dirty="0"/>
              <a:t>Question 2</a:t>
            </a:r>
          </a:p>
        </p:txBody>
      </p:sp>
      <p:sp>
        <p:nvSpPr>
          <p:cNvPr id="5" name="Text Placeholder 4">
            <a:extLst>
              <a:ext uri="{FF2B5EF4-FFF2-40B4-BE49-F238E27FC236}">
                <a16:creationId xmlns:a16="http://schemas.microsoft.com/office/drawing/2014/main" id="{7C927C2A-5ECB-67D7-0611-272F9A4A416B}"/>
              </a:ext>
            </a:extLst>
          </p:cNvPr>
          <p:cNvSpPr>
            <a:spLocks noGrp="1"/>
          </p:cNvSpPr>
          <p:nvPr>
            <p:ph type="body" sz="quarter" idx="17"/>
          </p:nvPr>
        </p:nvSpPr>
        <p:spPr>
          <a:xfrm>
            <a:off x="354001" y="1403427"/>
            <a:ext cx="11483998" cy="4807835"/>
          </a:xfrm>
        </p:spPr>
        <p:txBody>
          <a:bodyPr/>
          <a:lstStyle/>
          <a:p>
            <a:r>
              <a:rPr lang="en-AU" sz="1800" dirty="0"/>
              <a:t>The scatter plot and line of best fit below show the average income, in dollars, in several major American cities plotted against the cost per month to rent a 2-bedroom apartment in those cities. The line of best fit has a gradient of 0.031. What is the best interpretation of the gradient?</a:t>
            </a:r>
          </a:p>
          <a:p>
            <a:pPr lvl="0"/>
            <a:r>
              <a:rPr lang="en-AU" sz="1800" b="1" dirty="0"/>
              <a:t>(A) </a:t>
            </a:r>
            <a:r>
              <a:rPr lang="en-AU" sz="1800" dirty="0"/>
              <a:t>On average, each $1 increase in average income was associated with </a:t>
            </a:r>
            <a:br>
              <a:rPr lang="en-AU" sz="1800" dirty="0"/>
            </a:br>
            <a:r>
              <a:rPr lang="en-AU" sz="1800" dirty="0"/>
              <a:t>a $0.031 increase in average rent.</a:t>
            </a:r>
          </a:p>
          <a:p>
            <a:pPr lvl="0"/>
            <a:r>
              <a:rPr lang="en-AU" sz="1800" b="1" dirty="0"/>
              <a:t>(B) </a:t>
            </a:r>
            <a:r>
              <a:rPr lang="en-AU" sz="1800" dirty="0"/>
              <a:t>On average, each $0.031 increase in average income was associated </a:t>
            </a:r>
            <a:br>
              <a:rPr lang="en-AU" sz="1800" dirty="0"/>
            </a:br>
            <a:r>
              <a:rPr lang="en-AU" sz="1800" dirty="0"/>
              <a:t>with a $1 increase in average rent.</a:t>
            </a:r>
          </a:p>
          <a:p>
            <a:pPr lvl="0"/>
            <a:r>
              <a:rPr lang="en-AU" sz="1800" b="1" dirty="0"/>
              <a:t>(C) </a:t>
            </a:r>
            <a:r>
              <a:rPr lang="en-AU" sz="1800" dirty="0"/>
              <a:t>We would predict a city whose average income was $0 to pay an </a:t>
            </a:r>
            <a:br>
              <a:rPr lang="en-AU" sz="1800" dirty="0"/>
            </a:br>
            <a:r>
              <a:rPr lang="en-AU" sz="1800" dirty="0"/>
              <a:t>average rent of $0.031</a:t>
            </a:r>
          </a:p>
          <a:p>
            <a:pPr lvl="0"/>
            <a:r>
              <a:rPr lang="en-AU" sz="1800" b="1" dirty="0"/>
              <a:t>(D) </a:t>
            </a:r>
            <a:r>
              <a:rPr lang="en-AU" sz="1800" dirty="0"/>
              <a:t>We would predict a city whose average income was $0.031 to </a:t>
            </a:r>
            <a:br>
              <a:rPr lang="en-AU" sz="1800" dirty="0"/>
            </a:br>
            <a:r>
              <a:rPr lang="en-AU" sz="1800" dirty="0"/>
              <a:t>have an average rent of $0</a:t>
            </a:r>
          </a:p>
          <a:p>
            <a:endParaRPr lang="en-AU" sz="1800" dirty="0"/>
          </a:p>
        </p:txBody>
      </p:sp>
      <p:pic>
        <p:nvPicPr>
          <p:cNvPr id="6" name="Picture 5" descr="The scatter plot and line of best fit show the average income, in dollars, in several major American cities plotted against rent for a 2-bedroom apartment in those cities.&#10;">
            <a:extLst>
              <a:ext uri="{FF2B5EF4-FFF2-40B4-BE49-F238E27FC236}">
                <a16:creationId xmlns:a16="http://schemas.microsoft.com/office/drawing/2014/main" id="{E478CB3A-640E-A1CD-F0B8-58D4AC9D476F}"/>
              </a:ext>
            </a:extLst>
          </p:cNvPr>
          <p:cNvPicPr>
            <a:picLocks noChangeAspect="1"/>
          </p:cNvPicPr>
          <p:nvPr/>
        </p:nvPicPr>
        <p:blipFill>
          <a:blip r:embed="rId2"/>
          <a:stretch>
            <a:fillRect/>
          </a:stretch>
        </p:blipFill>
        <p:spPr>
          <a:xfrm>
            <a:off x="7985467" y="3017210"/>
            <a:ext cx="3614783" cy="3304944"/>
          </a:xfrm>
          <a:prstGeom prst="rect">
            <a:avLst/>
          </a:prstGeom>
        </p:spPr>
      </p:pic>
      <p:sp>
        <p:nvSpPr>
          <p:cNvPr id="10" name="Rectangle 9" descr="Box around A">
            <a:extLst>
              <a:ext uri="{FF2B5EF4-FFF2-40B4-BE49-F238E27FC236}">
                <a16:creationId xmlns:a16="http://schemas.microsoft.com/office/drawing/2014/main" id="{45FDD526-66D2-716E-D545-F37D9037AB14}"/>
              </a:ext>
            </a:extLst>
          </p:cNvPr>
          <p:cNvSpPr/>
          <p:nvPr/>
        </p:nvSpPr>
        <p:spPr>
          <a:xfrm>
            <a:off x="247650" y="2803322"/>
            <a:ext cx="7737817" cy="907478"/>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C448B045-789F-C3C1-C18A-033D5B7BA4E7}"/>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237977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5277E-9379-6556-5E9C-5BFC03144D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84651BE-46A0-96CC-D3BF-D49796FBD722}"/>
              </a:ext>
            </a:extLst>
          </p:cNvPr>
          <p:cNvSpPr>
            <a:spLocks noGrp="1"/>
          </p:cNvSpPr>
          <p:nvPr>
            <p:ph type="title"/>
          </p:nvPr>
        </p:nvSpPr>
        <p:spPr/>
        <p:txBody>
          <a:bodyPr/>
          <a:lstStyle/>
          <a:p>
            <a:r>
              <a:rPr lang="en-AU" dirty="0"/>
              <a:t>Interpreting the equation of the line of best fit (3)</a:t>
            </a:r>
          </a:p>
        </p:txBody>
      </p:sp>
      <p:sp>
        <p:nvSpPr>
          <p:cNvPr id="4" name="Text Placeholder 3">
            <a:extLst>
              <a:ext uri="{FF2B5EF4-FFF2-40B4-BE49-F238E27FC236}">
                <a16:creationId xmlns:a16="http://schemas.microsoft.com/office/drawing/2014/main" id="{F7EC9BA4-D011-E17F-B940-74DFA5F428E8}"/>
              </a:ext>
            </a:extLst>
          </p:cNvPr>
          <p:cNvSpPr>
            <a:spLocks noGrp="1"/>
          </p:cNvSpPr>
          <p:nvPr>
            <p:ph type="body" sz="quarter" idx="18"/>
          </p:nvPr>
        </p:nvSpPr>
        <p:spPr/>
        <p:txBody>
          <a:bodyPr/>
          <a:lstStyle/>
          <a:p>
            <a:r>
              <a:rPr lang="en-AU"/>
              <a:t>Question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E6E7B0A-0F58-00E3-21CC-88D0471E495C}"/>
                  </a:ext>
                </a:extLst>
              </p:cNvPr>
              <p:cNvSpPr>
                <a:spLocks noGrp="1"/>
              </p:cNvSpPr>
              <p:nvPr>
                <p:ph type="body" sz="quarter" idx="17"/>
              </p:nvPr>
            </p:nvSpPr>
            <p:spPr>
              <a:xfrm>
                <a:off x="359999" y="1567086"/>
                <a:ext cx="11555775" cy="4807835"/>
              </a:xfrm>
            </p:spPr>
            <p:txBody>
              <a:bodyPr/>
              <a:lstStyle/>
              <a:p>
                <a:r>
                  <a:rPr lang="en-AU" sz="1800" dirty="0"/>
                  <a:t>The scatter plot and line of best fit below show the relationship between how early students turned in an exam (measured in minutes remaining) and their exam scores. The line of best fit has a</a:t>
                </a: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𝑦</m:t>
                    </m:r>
                  </m:oMath>
                </a14:m>
                <a:r>
                  <a:rPr lang="en-AU" sz="1800" dirty="0"/>
                  <a:t>-intercept of 87.</a:t>
                </a:r>
              </a:p>
              <a:p>
                <a:r>
                  <a:rPr lang="en-AU" sz="1800" dirty="0"/>
                  <a:t>What is the best interpretation of the </a:t>
                </a:r>
                <a14:m>
                  <m:oMath xmlns:m="http://schemas.openxmlformats.org/officeDocument/2006/math">
                    <m:r>
                      <a:rPr lang="en-AU" sz="1800" i="1">
                        <a:latin typeface="Cambria Math" panose="02040503050406030204" pitchFamily="18" charset="0"/>
                      </a:rPr>
                      <m:t>𝑦</m:t>
                    </m:r>
                  </m:oMath>
                </a14:m>
                <a:r>
                  <a:rPr lang="en-AU" sz="1800" dirty="0"/>
                  <a:t>-intercept?</a:t>
                </a:r>
              </a:p>
              <a:p>
                <a:pPr lvl="0"/>
                <a:r>
                  <a:rPr lang="en-AU" sz="1800" b="1" dirty="0"/>
                  <a:t>(A) </a:t>
                </a:r>
                <a:r>
                  <a:rPr lang="en-AU" sz="1800" dirty="0"/>
                  <a:t>The average score on the exam was approximately 87.</a:t>
                </a:r>
              </a:p>
              <a:p>
                <a:pPr lvl="0"/>
                <a:r>
                  <a:rPr lang="en-AU" sz="1800" b="1" dirty="0"/>
                  <a:t>(B) </a:t>
                </a:r>
                <a:r>
                  <a:rPr lang="en-AU" sz="1800" dirty="0"/>
                  <a:t>On average, spending 1 minute on the exam corresponded to an </a:t>
                </a:r>
                <a:br>
                  <a:rPr lang="en-AU" sz="1800" dirty="0"/>
                </a:br>
                <a:r>
                  <a:rPr lang="en-AU" sz="1800" dirty="0"/>
                  <a:t>87-mark increase.</a:t>
                </a:r>
              </a:p>
              <a:p>
                <a:pPr lvl="0"/>
                <a:r>
                  <a:rPr lang="en-AU" sz="1800" b="1" dirty="0"/>
                  <a:t>(C) </a:t>
                </a:r>
                <a:r>
                  <a:rPr lang="en-AU" sz="1800" dirty="0"/>
                  <a:t>The model indicates that students who spent 5 </a:t>
                </a:r>
                <a:r>
                  <a:rPr lang="en-AU" sz="1800"/>
                  <a:t>minutes taking </a:t>
                </a:r>
                <a:r>
                  <a:rPr lang="en-AU" sz="1800" dirty="0"/>
                  <a:t>the </a:t>
                </a:r>
                <a:br>
                  <a:rPr lang="en-AU" sz="1800" dirty="0"/>
                </a:br>
                <a:r>
                  <a:rPr lang="en-AU" sz="1800" dirty="0"/>
                  <a:t>exam will have an average score of approximately 87 marks.</a:t>
                </a:r>
              </a:p>
              <a:p>
                <a:pPr lvl="0"/>
                <a:r>
                  <a:rPr lang="en-AU" sz="1800" b="1" dirty="0"/>
                  <a:t>(D) </a:t>
                </a:r>
                <a:r>
                  <a:rPr lang="en-AU" sz="1800" dirty="0"/>
                  <a:t>The model indicates that students who turned in the exam exactly </a:t>
                </a:r>
                <a:br>
                  <a:rPr lang="en-AU" sz="1800" dirty="0"/>
                </a:br>
                <a:r>
                  <a:rPr lang="en-AU" sz="1800" dirty="0"/>
                  <a:t>at the end of the period will have an average score of 87 marks.</a:t>
                </a:r>
              </a:p>
              <a:p>
                <a:endParaRPr lang="en-AU" sz="1800" dirty="0"/>
              </a:p>
              <a:p>
                <a:endParaRPr lang="en-AU" sz="1800" dirty="0"/>
              </a:p>
            </p:txBody>
          </p:sp>
        </mc:Choice>
        <mc:Fallback xmlns="">
          <p:sp>
            <p:nvSpPr>
              <p:cNvPr id="5" name="Text Placeholder 4">
                <a:extLst>
                  <a:ext uri="{FF2B5EF4-FFF2-40B4-BE49-F238E27FC236}">
                    <a16:creationId xmlns:a16="http://schemas.microsoft.com/office/drawing/2014/main" id="{BE6E7B0A-0F58-00E3-21CC-88D0471E495C}"/>
                  </a:ext>
                </a:extLst>
              </p:cNvPr>
              <p:cNvSpPr>
                <a:spLocks noGrp="1" noRot="1" noChangeAspect="1" noMove="1" noResize="1" noEditPoints="1" noAdjustHandles="1" noChangeArrowheads="1" noChangeShapeType="1" noTextEdit="1"/>
              </p:cNvSpPr>
              <p:nvPr>
                <p:ph type="body" sz="quarter" idx="17"/>
              </p:nvPr>
            </p:nvSpPr>
            <p:spPr>
              <a:xfrm>
                <a:off x="359999" y="1567086"/>
                <a:ext cx="11555775" cy="4807835"/>
              </a:xfrm>
              <a:blipFill>
                <a:blip r:embed="rId2"/>
                <a:stretch>
                  <a:fillRect l="-1213" b="-3422"/>
                </a:stretch>
              </a:blipFill>
            </p:spPr>
            <p:txBody>
              <a:bodyPr/>
              <a:lstStyle/>
              <a:p>
                <a:r>
                  <a:rPr lang="en-AU">
                    <a:noFill/>
                  </a:rPr>
                  <a:t> </a:t>
                </a:r>
              </a:p>
            </p:txBody>
          </p:sp>
        </mc:Fallback>
      </mc:AlternateContent>
      <p:pic>
        <p:nvPicPr>
          <p:cNvPr id="7" name="Picture 6" descr="The scatter plot and line of best fit below show relationship between how early students turned in an exam (measured in minutes remaining) and their exam scores.&#10;">
            <a:extLst>
              <a:ext uri="{FF2B5EF4-FFF2-40B4-BE49-F238E27FC236}">
                <a16:creationId xmlns:a16="http://schemas.microsoft.com/office/drawing/2014/main" id="{88A37AC7-CD2D-6A11-837D-AF5C425E9DCE}"/>
              </a:ext>
            </a:extLst>
          </p:cNvPr>
          <p:cNvPicPr>
            <a:picLocks noChangeAspect="1"/>
          </p:cNvPicPr>
          <p:nvPr/>
        </p:nvPicPr>
        <p:blipFill>
          <a:blip r:embed="rId3"/>
          <a:stretch>
            <a:fillRect/>
          </a:stretch>
        </p:blipFill>
        <p:spPr>
          <a:xfrm>
            <a:off x="7915982" y="2980598"/>
            <a:ext cx="3560935" cy="3307829"/>
          </a:xfrm>
          <a:prstGeom prst="rect">
            <a:avLst/>
          </a:prstGeom>
        </p:spPr>
      </p:pic>
      <p:sp>
        <p:nvSpPr>
          <p:cNvPr id="10" name="Rectangle 9" descr="Box around D">
            <a:extLst>
              <a:ext uri="{FF2B5EF4-FFF2-40B4-BE49-F238E27FC236}">
                <a16:creationId xmlns:a16="http://schemas.microsoft.com/office/drawing/2014/main" id="{0B2FED70-603E-04E2-203D-693249283AB7}"/>
              </a:ext>
            </a:extLst>
          </p:cNvPr>
          <p:cNvSpPr/>
          <p:nvPr/>
        </p:nvSpPr>
        <p:spPr>
          <a:xfrm>
            <a:off x="276226" y="5611460"/>
            <a:ext cx="7200899" cy="907478"/>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E23B5178-7046-092D-44EC-62AA712872B8}"/>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9286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7364E-54D8-3ECD-A0FD-08046F6C00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DE5E1D6-43DE-FF24-B111-18DA3D07AA61}"/>
              </a:ext>
            </a:extLst>
          </p:cNvPr>
          <p:cNvSpPr>
            <a:spLocks noGrp="1"/>
          </p:cNvSpPr>
          <p:nvPr>
            <p:ph type="title"/>
          </p:nvPr>
        </p:nvSpPr>
        <p:spPr/>
        <p:txBody>
          <a:bodyPr/>
          <a:lstStyle/>
          <a:p>
            <a:r>
              <a:rPr lang="en-AU" dirty="0"/>
              <a:t>Interpreting the equation of the line of best fit (4)</a:t>
            </a:r>
          </a:p>
        </p:txBody>
      </p:sp>
      <p:sp>
        <p:nvSpPr>
          <p:cNvPr id="4" name="Text Placeholder 3">
            <a:extLst>
              <a:ext uri="{FF2B5EF4-FFF2-40B4-BE49-F238E27FC236}">
                <a16:creationId xmlns:a16="http://schemas.microsoft.com/office/drawing/2014/main" id="{62E3D6D4-4327-C7B4-C365-7818A90A88FF}"/>
              </a:ext>
            </a:extLst>
          </p:cNvPr>
          <p:cNvSpPr>
            <a:spLocks noGrp="1"/>
          </p:cNvSpPr>
          <p:nvPr>
            <p:ph type="body" sz="quarter" idx="18"/>
          </p:nvPr>
        </p:nvSpPr>
        <p:spPr/>
        <p:txBody>
          <a:bodyPr/>
          <a:lstStyle/>
          <a:p>
            <a:r>
              <a:rPr lang="en-AU"/>
              <a:t>Question 4</a:t>
            </a:r>
          </a:p>
        </p:txBody>
      </p:sp>
      <p:sp>
        <p:nvSpPr>
          <p:cNvPr id="5" name="Text Placeholder 4">
            <a:extLst>
              <a:ext uri="{FF2B5EF4-FFF2-40B4-BE49-F238E27FC236}">
                <a16:creationId xmlns:a16="http://schemas.microsoft.com/office/drawing/2014/main" id="{3D43369A-4A9A-EC55-1A73-C216E88195B9}"/>
              </a:ext>
            </a:extLst>
          </p:cNvPr>
          <p:cNvSpPr>
            <a:spLocks noGrp="1"/>
          </p:cNvSpPr>
          <p:nvPr>
            <p:ph type="body" sz="quarter" idx="17"/>
          </p:nvPr>
        </p:nvSpPr>
        <p:spPr>
          <a:xfrm>
            <a:off x="359999" y="1567086"/>
            <a:ext cx="11136675" cy="4807835"/>
          </a:xfrm>
        </p:spPr>
        <p:txBody>
          <a:bodyPr/>
          <a:lstStyle/>
          <a:p>
            <a:r>
              <a:rPr lang="en-AU" sz="1800" dirty="0"/>
              <a:t>A panel of judges was asked to judge the quality of different kinds of potato chips. The scatter plot and line of best fit below show the relationship between their ratings and the price of the chips. The line of best fit has a gradient of 5.</a:t>
            </a:r>
          </a:p>
          <a:p>
            <a:r>
              <a:rPr lang="en-AU" sz="1800" dirty="0"/>
              <a:t>What is the best interpretation of the gradient?</a:t>
            </a:r>
          </a:p>
          <a:p>
            <a:pPr lvl="0"/>
            <a:r>
              <a:rPr lang="en-AU" sz="1800" b="1" dirty="0"/>
              <a:t>(A) </a:t>
            </a:r>
            <a:r>
              <a:rPr lang="en-AU" sz="1800" dirty="0"/>
              <a:t>We would predict a bag of chips that cost $0 to have a rating of 5.</a:t>
            </a:r>
          </a:p>
          <a:p>
            <a:pPr lvl="0"/>
            <a:r>
              <a:rPr lang="en-AU" sz="1800" b="1" dirty="0"/>
              <a:t>(B) </a:t>
            </a:r>
            <a:r>
              <a:rPr lang="en-AU" sz="1800" dirty="0"/>
              <a:t>We would predict a bag of chips that cost $0 to have a rating of -5.</a:t>
            </a:r>
          </a:p>
          <a:p>
            <a:pPr lvl="0"/>
            <a:r>
              <a:rPr lang="en-AU" sz="1800" b="1" dirty="0"/>
              <a:t>(C) </a:t>
            </a:r>
            <a:r>
              <a:rPr lang="en-AU" sz="1800" dirty="0"/>
              <a:t>On average, each $5 increase in cost was associated with a 1-point </a:t>
            </a:r>
            <a:br>
              <a:rPr lang="en-AU" sz="1800" dirty="0"/>
            </a:br>
            <a:r>
              <a:rPr lang="en-AU" sz="1800" dirty="0"/>
              <a:t>increase in rating.</a:t>
            </a:r>
          </a:p>
          <a:p>
            <a:pPr lvl="0"/>
            <a:r>
              <a:rPr lang="en-AU" sz="1800" b="1" dirty="0"/>
              <a:t>(D) </a:t>
            </a:r>
            <a:r>
              <a:rPr lang="en-AU" sz="1800" dirty="0"/>
              <a:t>On average, each $1 increase in cost was associated with a 5-point </a:t>
            </a:r>
            <a:br>
              <a:rPr lang="en-AU" sz="1800" dirty="0"/>
            </a:br>
            <a:r>
              <a:rPr lang="en-AU" sz="1800" dirty="0"/>
              <a:t>rating increase.</a:t>
            </a:r>
          </a:p>
          <a:p>
            <a:endParaRPr lang="en-AU" sz="1800" dirty="0"/>
          </a:p>
          <a:p>
            <a:endParaRPr lang="en-AU" sz="1800" dirty="0"/>
          </a:p>
        </p:txBody>
      </p:sp>
      <p:pic>
        <p:nvPicPr>
          <p:cNvPr id="6" name="Picture 5" descr="The scatter plot and line of best fit show the relationship between the ratings of potato chips and the price of the chips.&#10;">
            <a:extLst>
              <a:ext uri="{FF2B5EF4-FFF2-40B4-BE49-F238E27FC236}">
                <a16:creationId xmlns:a16="http://schemas.microsoft.com/office/drawing/2014/main" id="{BF949358-F800-B7EA-84AD-3B03093EE402}"/>
              </a:ext>
            </a:extLst>
          </p:cNvPr>
          <p:cNvPicPr>
            <a:picLocks noChangeAspect="1"/>
          </p:cNvPicPr>
          <p:nvPr/>
        </p:nvPicPr>
        <p:blipFill>
          <a:blip r:embed="rId2"/>
          <a:stretch>
            <a:fillRect/>
          </a:stretch>
        </p:blipFill>
        <p:spPr>
          <a:xfrm>
            <a:off x="8170790" y="2756357"/>
            <a:ext cx="3473183" cy="3371280"/>
          </a:xfrm>
          <a:prstGeom prst="rect">
            <a:avLst/>
          </a:prstGeom>
        </p:spPr>
      </p:pic>
      <p:sp>
        <p:nvSpPr>
          <p:cNvPr id="11" name="Rectangle 10" descr="Box around D">
            <a:extLst>
              <a:ext uri="{FF2B5EF4-FFF2-40B4-BE49-F238E27FC236}">
                <a16:creationId xmlns:a16="http://schemas.microsoft.com/office/drawing/2014/main" id="{D02298F3-17D1-DA43-9CE6-8FA872FE619F}"/>
              </a:ext>
            </a:extLst>
          </p:cNvPr>
          <p:cNvSpPr/>
          <p:nvPr/>
        </p:nvSpPr>
        <p:spPr>
          <a:xfrm>
            <a:off x="212700" y="5608522"/>
            <a:ext cx="7493025" cy="907478"/>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lide Number Placeholder 1">
            <a:extLst>
              <a:ext uri="{FF2B5EF4-FFF2-40B4-BE49-F238E27FC236}">
                <a16:creationId xmlns:a16="http://schemas.microsoft.com/office/drawing/2014/main" id="{457ED7E2-8920-6E23-5A16-AFABCE3A9BB2}"/>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400888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27898-8B68-433C-AEA6-ACCC1767E707}">
  <ds:schemaRefs>
    <ds:schemaRef ds:uri="http://purl.org/dc/dcmitype/"/>
    <ds:schemaRef ds:uri="http://purl.org/dc/elements/1.1/"/>
    <ds:schemaRef ds:uri="http://www.w3.org/XML/1998/namespace"/>
    <ds:schemaRef ds:uri="http://schemas.microsoft.com/office/2006/documentManagement/types"/>
    <ds:schemaRef ds:uri="0d94be99-a0f6-44e7-93d1-7f56be2e14d5"/>
    <ds:schemaRef ds:uri="8c6f0761-0ef4-4d3b-8fe8-3b60dff82ea3"/>
    <ds:schemaRef ds:uri="http://schemas.microsoft.com/office/infopath/2007/PartnerControls"/>
    <ds:schemaRef ds:uri="http://schemas.microsoft.com/office/2006/metadata/properties"/>
    <ds:schemaRef ds:uri="http://purl.org/dc/terms/"/>
    <ds:schemaRef ds:uri="http://schemas.openxmlformats.org/package/2006/metadata/core-properties"/>
  </ds:schemaRefs>
</ds:datastoreItem>
</file>

<file path=customXml/itemProps2.xml><?xml version="1.0" encoding="utf-8"?>
<ds:datastoreItem xmlns:ds="http://schemas.openxmlformats.org/officeDocument/2006/customXml" ds:itemID="{22AD40BC-AA04-4E7F-8161-2FB5E51AB22E}">
  <ds:schemaRefs>
    <ds:schemaRef ds:uri="http://schemas.microsoft.com/sharepoint/v3/contenttype/forms"/>
  </ds:schemaRefs>
</ds:datastoreItem>
</file>

<file path=customXml/itemProps3.xml><?xml version="1.0" encoding="utf-8"?>
<ds:datastoreItem xmlns:ds="http://schemas.openxmlformats.org/officeDocument/2006/customXml" ds:itemID="{A778192F-8FBC-4708-8A6C-E8F0E11627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1262</Words>
  <Application>Microsoft Office PowerPoint</Application>
  <PresentationFormat>Widescreen</PresentationFormat>
  <Paragraphs>79</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Cambria Math</vt:lpstr>
      <vt:lpstr>Public Sans</vt:lpstr>
      <vt:lpstr>Times New Roman</vt:lpstr>
      <vt:lpstr>NSWG Corporate</vt:lpstr>
      <vt:lpstr>Interpreting the equation of line of best fit</vt:lpstr>
      <vt:lpstr>Learning intention and success criteria</vt:lpstr>
      <vt:lpstr>Activating prior knowledge</vt:lpstr>
      <vt:lpstr>Concert tickets</vt:lpstr>
      <vt:lpstr>Releasing responsibility</vt:lpstr>
      <vt:lpstr>Interpreting the equation of the line of best fit (1)</vt:lpstr>
      <vt:lpstr>Interpreting the equation of the line of best fit (2)</vt:lpstr>
      <vt:lpstr>Interpreting the equation of the line of best fit (3)</vt:lpstr>
      <vt:lpstr>Interpreting the equation of the line of best fit (4)</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7 – Interpreting the equation of line of best fit – deck – Mathematics Standard</dc:title>
  <dc:creator>NSW Department of Education</dc:creator>
  <cp:lastModifiedBy/>
  <dcterms:created xsi:type="dcterms:W3CDTF">2026-05-18T05:33:16Z</dcterms:created>
  <dcterms:modified xsi:type="dcterms:W3CDTF">2026-06-18T01:20:54Z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