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60" r:id="rId4"/>
  </p:sldMasterIdLst>
  <p:notesMasterIdLst>
    <p:notesMasterId r:id="rId23"/>
  </p:notesMasterIdLst>
  <p:handoutMasterIdLst>
    <p:handoutMasterId r:id="rId24"/>
  </p:handoutMasterIdLst>
  <p:sldIdLst>
    <p:sldId id="26505" r:id="rId5"/>
    <p:sldId id="26383" r:id="rId6"/>
    <p:sldId id="271" r:id="rId7"/>
    <p:sldId id="26525" r:id="rId8"/>
    <p:sldId id="26526" r:id="rId9"/>
    <p:sldId id="289" r:id="rId10"/>
    <p:sldId id="26527" r:id="rId11"/>
    <p:sldId id="26506" r:id="rId12"/>
    <p:sldId id="26507" r:id="rId13"/>
    <p:sldId id="26508" r:id="rId14"/>
    <p:sldId id="26509" r:id="rId15"/>
    <p:sldId id="26512" r:id="rId16"/>
    <p:sldId id="26532" r:id="rId17"/>
    <p:sldId id="26524" r:id="rId18"/>
    <p:sldId id="26510" r:id="rId19"/>
    <p:sldId id="26522" r:id="rId20"/>
    <p:sldId id="360" r:id="rId21"/>
    <p:sldId id="361" r:id="rId22"/>
  </p:sldIdLst>
  <p:sldSz cx="12192000" cy="6858000"/>
  <p:notesSz cx="6858000" cy="9144000"/>
  <p:embeddedFontLst>
    <p:embeddedFont>
      <p:font typeface="Cambria Math" panose="02040503050406030204" pitchFamily="18" charset="0"/>
      <p:regular r:id="rId25"/>
    </p:embeddedFont>
    <p:embeddedFont>
      <p:font typeface="Public Sans" pitchFamily="2" charset="0"/>
      <p:regular r:id="rId26"/>
      <p:bold r:id="rId27"/>
      <p:italic r:id="rId28"/>
      <p:boldItalic r:id="rId29"/>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38A8F3-AFD3-40DC-9DD2-5FF857797F1E}" v="2" dt="2026-06-18T01:08:29.906"/>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642" y="90"/>
      </p:cViewPr>
      <p:guideLst>
        <p:guide orient="horz" pos="2160"/>
        <p:guide pos="386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18/06/2026</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18/06/2026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3099995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062AA-59C8-1565-1D0F-A06A67BB24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CFC95D-9ADA-2267-1991-9996F65E16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14FD63-5F23-ACED-2EAD-7533A3DE61F3}"/>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198E41C4-BB90-651D-3FFE-4C5988B7CD67}"/>
              </a:ext>
            </a:extLst>
          </p:cNvPr>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1022984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E4107-B50C-CAAD-EAA3-24CB5F90A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ECE98-7DCF-EA92-181B-751D9A5448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91AC27-6E5B-3113-C6A6-D76BD6B34430}"/>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BA77FB46-2018-3725-95BA-F5F9B2A84CAC}"/>
              </a:ext>
            </a:extLst>
          </p:cNvPr>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3138858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961419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DE327-771F-2805-31AD-3E0D312795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0A1DA-AA84-87B4-DF95-BBE9FA6431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A1428E-5B7A-DDE0-7941-5452E18F4AEF}"/>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E8F94F04-2DC6-036A-90DD-D528252CA365}"/>
              </a:ext>
            </a:extLst>
          </p:cNvPr>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1734826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3997742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58E19-7B9E-9D20-75CC-3897DAA86D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75F44-63A2-78AA-E7B5-5426ECDFD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100D6-76F9-0FB3-65C4-E133BFB25BD7}"/>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917AD0CD-94BB-40BD-107C-B60AC853F994}"/>
              </a:ext>
            </a:extLst>
          </p:cNvPr>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2998195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4135182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890C3-E755-6928-60C4-A078335D59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EA6B1B-1903-5733-D531-16DA2613EC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56819D-7701-7698-EAD6-A5445D33866E}"/>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5FDBE5E4-5673-96DE-5EE3-7705BBDE5857}"/>
              </a:ext>
            </a:extLst>
          </p:cNvPr>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41520334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280.png"/><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0.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standar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a:effectLst/>
                <a:latin typeface="+mj-lt"/>
                <a:ea typeface="Times New Roman" panose="02020603050405020304" pitchFamily="18" charset="0"/>
              </a:rPr>
              <a:t>Finding and using the equation of the line of best fit</a:t>
            </a:r>
            <a:endParaRPr lang="en-AU">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Standard 2 – Stage 6 (Year 12)</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a:latin typeface="+mj-lt"/>
              </a:rPr>
              <a:t>Correlation</a:t>
            </a:r>
          </a:p>
        </p:txBody>
      </p:sp>
      <p:pic>
        <p:nvPicPr>
          <p:cNvPr id="4" name="Picture Placeholder 4">
            <a:extLst>
              <a:ext uri="{FF2B5EF4-FFF2-40B4-BE49-F238E27FC236}">
                <a16:creationId xmlns:a16="http://schemas.microsoft.com/office/drawing/2014/main" id="{530B8A06-B39D-C28C-6046-56C0F387813A}"/>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7127875" y="0"/>
            <a:ext cx="5064125" cy="6858000"/>
          </a:xfr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8C117-1EDF-2879-8D4A-2D5A0EDF3A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0994A1-6280-637C-A32E-0A999DF0F5FE}"/>
              </a:ext>
            </a:extLst>
          </p:cNvPr>
          <p:cNvSpPr>
            <a:spLocks noGrp="1"/>
          </p:cNvSpPr>
          <p:nvPr>
            <p:ph type="title"/>
          </p:nvPr>
        </p:nvSpPr>
        <p:spPr/>
        <p:txBody>
          <a:bodyPr/>
          <a:lstStyle/>
          <a:p>
            <a:r>
              <a:rPr lang="en-AU">
                <a:latin typeface="+mj-lt"/>
              </a:rPr>
              <a:t>Finding and using the equation of the line of best fit (1)</a:t>
            </a:r>
          </a:p>
        </p:txBody>
      </p:sp>
      <p:sp>
        <p:nvSpPr>
          <p:cNvPr id="13" name="Text Placeholder 12">
            <a:extLst>
              <a:ext uri="{FF2B5EF4-FFF2-40B4-BE49-F238E27FC236}">
                <a16:creationId xmlns:a16="http://schemas.microsoft.com/office/drawing/2014/main" id="{423A5A2F-1AC4-086C-B7B1-D48366C09537}"/>
              </a:ext>
            </a:extLst>
          </p:cNvPr>
          <p:cNvSpPr>
            <a:spLocks noGrp="1"/>
          </p:cNvSpPr>
          <p:nvPr>
            <p:ph type="body" sz="quarter" idx="18"/>
          </p:nvPr>
        </p:nvSpPr>
        <p:spPr>
          <a:xfrm>
            <a:off x="360000" y="982520"/>
            <a:ext cx="5648914" cy="356423"/>
          </a:xfrm>
        </p:spPr>
        <p:txBody>
          <a:bodyPr/>
          <a:lstStyle/>
          <a:p>
            <a:r>
              <a:rPr lang="en-AU">
                <a:latin typeface="+mj-lt"/>
              </a:rPr>
              <a:t>Worked example 1</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045022F-E2B0-0CA0-7F66-A6B13C4DE198}"/>
                  </a:ext>
                </a:extLst>
              </p:cNvPr>
              <p:cNvSpPr txBox="1"/>
              <p:nvPr/>
            </p:nvSpPr>
            <p:spPr>
              <a:xfrm>
                <a:off x="360000" y="1499238"/>
                <a:ext cx="10860014" cy="1234590"/>
              </a:xfrm>
              <a:prstGeom prst="rect">
                <a:avLst/>
              </a:prstGeom>
              <a:noFill/>
            </p:spPr>
            <p:txBody>
              <a:bodyPr wrap="square" lIns="0" tIns="0" rIns="0" bIns="0" rtlCol="0">
                <a:noAutofit/>
              </a:bodyPr>
              <a:lstStyle/>
              <a:p>
                <a:pPr algn="l">
                  <a:lnSpc>
                    <a:spcPct val="150000"/>
                  </a:lnSpc>
                </a:pPr>
                <a:r>
                  <a:rPr lang="en-AU" sz="1800" dirty="0"/>
                  <a:t>The average number of pages read to a child each day </a:t>
                </a:r>
                <a14:m>
                  <m:oMath xmlns:m="http://schemas.openxmlformats.org/officeDocument/2006/math">
                    <m:r>
                      <a:rPr lang="en-AU" sz="1800" b="0" i="1" smtClean="0">
                        <a:latin typeface="Cambria Math" panose="02040503050406030204" pitchFamily="18" charset="0"/>
                      </a:rPr>
                      <m:t>(</m:t>
                    </m:r>
                    <m:r>
                      <a:rPr lang="en-AU" sz="1800" b="0" i="1" smtClean="0">
                        <a:latin typeface="Cambria Math" panose="02040503050406030204" pitchFamily="18" charset="0"/>
                      </a:rPr>
                      <m:t>𝑥</m:t>
                    </m:r>
                    <m:r>
                      <a:rPr lang="en-AU" sz="1800" b="0" i="1" smtClean="0">
                        <a:latin typeface="Cambria Math" panose="02040503050406030204" pitchFamily="18" charset="0"/>
                      </a:rPr>
                      <m:t>)</m:t>
                    </m:r>
                  </m:oMath>
                </a14:m>
                <a:r>
                  <a:rPr lang="en-AU" sz="1800" dirty="0"/>
                  <a:t> and the number of words in a child’s vocabulary </a:t>
                </a:r>
                <a14:m>
                  <m:oMath xmlns:m="http://schemas.openxmlformats.org/officeDocument/2006/math">
                    <m:r>
                      <a:rPr lang="en-AU" sz="1800" b="0" i="1" smtClean="0">
                        <a:latin typeface="Cambria Math" panose="02040503050406030204" pitchFamily="18" charset="0"/>
                      </a:rPr>
                      <m:t>(</m:t>
                    </m:r>
                    <m:r>
                      <a:rPr lang="en-AU" sz="1800" b="0" i="1" smtClean="0">
                        <a:latin typeface="Cambria Math" panose="02040503050406030204" pitchFamily="18" charset="0"/>
                      </a:rPr>
                      <m:t>𝑦</m:t>
                    </m:r>
                    <m:r>
                      <a:rPr lang="en-AU" sz="1800" b="0" i="1" smtClean="0">
                        <a:latin typeface="Cambria Math" panose="02040503050406030204" pitchFamily="18" charset="0"/>
                      </a:rPr>
                      <m:t>)</m:t>
                    </m:r>
                  </m:oMath>
                </a14:m>
                <a:r>
                  <a:rPr lang="en-AU" sz="1800" dirty="0"/>
                  <a:t> are recorded. The line of best fit goes through the points (</a:t>
                </a:r>
                <a14:m>
                  <m:oMath xmlns:m="http://schemas.openxmlformats.org/officeDocument/2006/math">
                    <m:r>
                      <a:rPr lang="en-AU" sz="1800" i="1" dirty="0" smtClean="0">
                        <a:latin typeface="Cambria Math" panose="02040503050406030204" pitchFamily="18" charset="0"/>
                      </a:rPr>
                      <m:t>5, 104</m:t>
                    </m:r>
                  </m:oMath>
                </a14:m>
                <a:r>
                  <a:rPr lang="en-AU" sz="1800" dirty="0"/>
                  <a:t>) and </a:t>
                </a:r>
                <a14:m>
                  <m:oMath xmlns:m="http://schemas.openxmlformats.org/officeDocument/2006/math">
                    <m:r>
                      <a:rPr lang="en-AU" sz="1800" b="0" i="1" smtClean="0">
                        <a:latin typeface="Cambria Math" panose="02040503050406030204" pitchFamily="18" charset="0"/>
                      </a:rPr>
                      <m:t>(25, 400)</m:t>
                    </m:r>
                  </m:oMath>
                </a14:m>
                <a:r>
                  <a:rPr lang="en-AU" sz="1800" dirty="0"/>
                  <a:t>.</a:t>
                </a:r>
              </a:p>
              <a:p>
                <a:pPr>
                  <a:lnSpc>
                    <a:spcPct val="150000"/>
                  </a:lnSpc>
                </a:pPr>
                <a:r>
                  <a:rPr lang="en-AU" sz="1800" dirty="0"/>
                  <a:t>Find the equation of the line of best fit.</a:t>
                </a:r>
              </a:p>
              <a:p>
                <a:pPr algn="l">
                  <a:lnSpc>
                    <a:spcPct val="150000"/>
                  </a:lnSpc>
                </a:pPr>
                <a:endParaRPr lang="en-AU" sz="1800" dirty="0"/>
              </a:p>
            </p:txBody>
          </p:sp>
        </mc:Choice>
        <mc:Fallback xmlns="">
          <p:sp>
            <p:nvSpPr>
              <p:cNvPr id="5" name="TextBox 4">
                <a:extLst>
                  <a:ext uri="{FF2B5EF4-FFF2-40B4-BE49-F238E27FC236}">
                    <a16:creationId xmlns:a16="http://schemas.microsoft.com/office/drawing/2014/main" id="{7045022F-E2B0-0CA0-7F66-A6B13C4DE198}"/>
                  </a:ext>
                </a:extLst>
              </p:cNvPr>
              <p:cNvSpPr txBox="1">
                <a:spLocks noRot="1" noChangeAspect="1" noMove="1" noResize="1" noEditPoints="1" noAdjustHandles="1" noChangeArrowheads="1" noChangeShapeType="1" noTextEdit="1"/>
              </p:cNvSpPr>
              <p:nvPr/>
            </p:nvSpPr>
            <p:spPr>
              <a:xfrm>
                <a:off x="360000" y="1499238"/>
                <a:ext cx="10860014" cy="1234590"/>
              </a:xfrm>
              <a:prstGeom prst="rect">
                <a:avLst/>
              </a:prstGeom>
              <a:blipFill>
                <a:blip r:embed="rId3"/>
                <a:stretch>
                  <a:fillRect l="-1291" r="-1515" b="-792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3A72224-B686-EC3B-001A-A6017A7410D1}"/>
                  </a:ext>
                </a:extLst>
              </p:cNvPr>
              <p:cNvSpPr txBox="1"/>
              <p:nvPr/>
            </p:nvSpPr>
            <p:spPr>
              <a:xfrm>
                <a:off x="4907028" y="3327465"/>
                <a:ext cx="1909814" cy="2821120"/>
              </a:xfrm>
              <a:prstGeom prst="rect">
                <a:avLst/>
              </a:prstGeom>
              <a:noFill/>
            </p:spPr>
            <p:txBody>
              <a:bodyPr wrap="square" lIns="0" tIns="0" rIns="0" bIns="0" rtlCol="0">
                <a:noAutofit/>
              </a:bodyPr>
              <a:lstStyle/>
              <a:p>
                <a:pPr algn="l">
                  <a:lnSpc>
                    <a:spcPct val="150000"/>
                  </a:lnSpc>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m:t>
                      </m:r>
                      <m:r>
                        <a:rPr lang="en-AU" sz="1800" b="0" i="1" smtClean="0">
                          <a:latin typeface="Cambria Math" panose="02040503050406030204" pitchFamily="18" charset="0"/>
                        </a:rPr>
                        <m:t>𝑚𝑥</m:t>
                      </m:r>
                      <m:r>
                        <a:rPr lang="en-AU" sz="1800" b="0" i="1" smtClean="0">
                          <a:latin typeface="Cambria Math" panose="02040503050406030204" pitchFamily="18" charset="0"/>
                        </a:rPr>
                        <m:t>+</m:t>
                      </m:r>
                      <m:r>
                        <a:rPr lang="en-AU" sz="1800" b="0" i="1" smtClean="0">
                          <a:latin typeface="Cambria Math" panose="02040503050406030204" pitchFamily="18" charset="0"/>
                        </a:rPr>
                        <m:t>𝑐</m:t>
                      </m:r>
                    </m:oMath>
                  </m:oMathPara>
                </a14:m>
                <a:endParaRPr lang="en-AU" sz="1800" b="0" i="1" dirty="0">
                  <a:latin typeface="Cambria Math" panose="02040503050406030204" pitchFamily="18" charset="0"/>
                </a:endParaRPr>
              </a:p>
              <a:p>
                <a:pPr algn="l">
                  <a:lnSpc>
                    <a:spcPct val="150000"/>
                  </a:lnSpc>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𝑚</m:t>
                      </m:r>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𝑟𝑖𝑠𝑒</m:t>
                          </m:r>
                        </m:num>
                        <m:den>
                          <m:r>
                            <a:rPr lang="en-AU" sz="1800" b="0" i="1" smtClean="0">
                              <a:latin typeface="Cambria Math" panose="02040503050406030204" pitchFamily="18" charset="0"/>
                            </a:rPr>
                            <m:t>𝑟𝑢𝑛</m:t>
                          </m:r>
                        </m:den>
                      </m:f>
                    </m:oMath>
                    <m:oMath xmlns:m="http://schemas.openxmlformats.org/officeDocument/2006/math">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296</m:t>
                          </m:r>
                        </m:num>
                        <m:den>
                          <m:r>
                            <a:rPr lang="en-AU" sz="1800" b="0" i="1" smtClean="0">
                              <a:latin typeface="Cambria Math" panose="02040503050406030204" pitchFamily="18" charset="0"/>
                            </a:rPr>
                            <m:t>20</m:t>
                          </m:r>
                        </m:den>
                      </m:f>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14.8</m:t>
                      </m:r>
                    </m:oMath>
                  </m:oMathPara>
                </a14:m>
                <a:endParaRPr lang="en-AU" sz="1800" dirty="0"/>
              </a:p>
            </p:txBody>
          </p:sp>
        </mc:Choice>
        <mc:Fallback xmlns="">
          <p:sp>
            <p:nvSpPr>
              <p:cNvPr id="8" name="TextBox 7">
                <a:extLst>
                  <a:ext uri="{FF2B5EF4-FFF2-40B4-BE49-F238E27FC236}">
                    <a16:creationId xmlns:a16="http://schemas.microsoft.com/office/drawing/2014/main" id="{B3A72224-B686-EC3B-001A-A6017A7410D1}"/>
                  </a:ext>
                </a:extLst>
              </p:cNvPr>
              <p:cNvSpPr txBox="1">
                <a:spLocks noRot="1" noChangeAspect="1" noMove="1" noResize="1" noEditPoints="1" noAdjustHandles="1" noChangeArrowheads="1" noChangeShapeType="1" noTextEdit="1"/>
              </p:cNvSpPr>
              <p:nvPr/>
            </p:nvSpPr>
            <p:spPr>
              <a:xfrm>
                <a:off x="4907028" y="3327465"/>
                <a:ext cx="1909814" cy="2821120"/>
              </a:xfrm>
              <a:prstGeom prst="rect">
                <a:avLst/>
              </a:prstGeom>
              <a:blipFill>
                <a:blip r:embed="rId4"/>
                <a:stretch>
                  <a:fillRect/>
                </a:stretch>
              </a:blipFill>
            </p:spPr>
            <p:txBody>
              <a:bodyPr/>
              <a:lstStyle/>
              <a:p>
                <a:r>
                  <a:rPr lang="en-AU">
                    <a:noFill/>
                  </a:rPr>
                  <a:t> </a:t>
                </a:r>
              </a:p>
            </p:txBody>
          </p:sp>
        </mc:Fallback>
      </mc:AlternateContent>
      <p:sp>
        <p:nvSpPr>
          <p:cNvPr id="11" name="Speech Bubble: Rectangle with Corners Rounded 10">
            <a:extLst>
              <a:ext uri="{FF2B5EF4-FFF2-40B4-BE49-F238E27FC236}">
                <a16:creationId xmlns:a16="http://schemas.microsoft.com/office/drawing/2014/main" id="{F4EEAE03-AC62-DD39-302E-9E3F34D19A10}"/>
              </a:ext>
            </a:extLst>
          </p:cNvPr>
          <p:cNvSpPr/>
          <p:nvPr/>
        </p:nvSpPr>
        <p:spPr>
          <a:xfrm>
            <a:off x="6465494" y="2587806"/>
            <a:ext cx="2060808" cy="831792"/>
          </a:xfrm>
          <a:prstGeom prst="wedgeRoundRectCallout">
            <a:avLst>
              <a:gd name="adj1" fmla="val -55264"/>
              <a:gd name="adj2" fmla="val 21885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600"/>
              <a:t>How did we find the rise and run?</a:t>
            </a:r>
          </a:p>
        </p:txBody>
      </p:sp>
      <p:sp>
        <p:nvSpPr>
          <p:cNvPr id="3" name="Slide Number Placeholder 2">
            <a:extLst>
              <a:ext uri="{FF2B5EF4-FFF2-40B4-BE49-F238E27FC236}">
                <a16:creationId xmlns:a16="http://schemas.microsoft.com/office/drawing/2014/main" id="{194087F6-28AA-1B72-4F93-117C0DD4682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a:t>
            </a:fld>
            <a:endParaRPr lang="en-AU"/>
          </a:p>
        </p:txBody>
      </p:sp>
      <p:pic>
        <p:nvPicPr>
          <p:cNvPr id="16" name="Picture 15" descr="Scatterplot with line of best fit showing the average numbers of pages read to a child per day versus the words in their vocabulary.&#10;">
            <a:extLst>
              <a:ext uri="{FF2B5EF4-FFF2-40B4-BE49-F238E27FC236}">
                <a16:creationId xmlns:a16="http://schemas.microsoft.com/office/drawing/2014/main" id="{BC7094E4-A774-E665-8FF6-E5C00C519866}"/>
              </a:ext>
            </a:extLst>
          </p:cNvPr>
          <p:cNvPicPr>
            <a:picLocks noChangeAspect="1"/>
          </p:cNvPicPr>
          <p:nvPr/>
        </p:nvPicPr>
        <p:blipFill>
          <a:blip r:embed="rId5"/>
          <a:stretch>
            <a:fillRect/>
          </a:stretch>
        </p:blipFill>
        <p:spPr>
          <a:xfrm>
            <a:off x="139480" y="3048186"/>
            <a:ext cx="4948853" cy="3171965"/>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9694FD3C-3C43-C54E-859B-EC7E3DF11715}"/>
                  </a:ext>
                </a:extLst>
              </p:cNvPr>
              <p:cNvSpPr txBox="1"/>
              <p:nvPr/>
            </p:nvSpPr>
            <p:spPr>
              <a:xfrm>
                <a:off x="9216603" y="2587806"/>
                <a:ext cx="2835917" cy="3323987"/>
              </a:xfrm>
              <a:prstGeom prst="rect">
                <a:avLst/>
              </a:prstGeom>
              <a:noFill/>
            </p:spPr>
            <p:txBody>
              <a:bodyPr wrap="square" lIns="0" tIns="0" rIns="0" bIns="0" rtlCol="0">
                <a:spAutoFit/>
              </a:bodyPr>
              <a:lstStyle/>
              <a:p>
                <a:pPr>
                  <a:lnSpc>
                    <a:spcPct val="150000"/>
                  </a:lnSpc>
                </a:pPr>
                <a:r>
                  <a:rPr lang="en-AU" sz="1800" b="0" dirty="0">
                    <a:latin typeface="Cambria Math" panose="02040503050406030204" pitchFamily="18" charset="0"/>
                  </a:rPr>
                  <a:t>Using (</a:t>
                </a:r>
                <a14:m>
                  <m:oMath xmlns:m="http://schemas.openxmlformats.org/officeDocument/2006/math">
                    <m:r>
                      <a:rPr lang="en-AU" sz="1800" b="0" i="1" dirty="0" smtClean="0">
                        <a:latin typeface="Cambria Math" panose="02040503050406030204" pitchFamily="18" charset="0"/>
                      </a:rPr>
                      <m:t>25, 400</m:t>
                    </m:r>
                  </m:oMath>
                </a14:m>
                <a:r>
                  <a:rPr lang="en-AU" sz="1800" b="0" dirty="0">
                    <a:latin typeface="Cambria Math" panose="02040503050406030204" pitchFamily="18" charset="0"/>
                  </a:rPr>
                  <a:t>)</a:t>
                </a:r>
              </a:p>
              <a:p>
                <a:pPr>
                  <a:lnSpc>
                    <a:spcPct val="150000"/>
                  </a:lnSpc>
                </a:pPr>
                <a:endParaRPr lang="en-AU" sz="1800" i="1" dirty="0">
                  <a:latin typeface="Cambria Math" panose="02040503050406030204" pitchFamily="18" charset="0"/>
                </a:endParaRPr>
              </a:p>
              <a:p>
                <a:pPr marL="265113">
                  <a:lnSpc>
                    <a:spcPct val="15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m:t>
                      </m:r>
                      <m:r>
                        <a:rPr lang="en-AU" sz="1800" b="0" i="1" smtClean="0">
                          <a:latin typeface="Cambria Math" panose="02040503050406030204" pitchFamily="18" charset="0"/>
                        </a:rPr>
                        <m:t>𝑚𝑥</m:t>
                      </m:r>
                      <m:r>
                        <a:rPr lang="en-AU" sz="1800" b="0" i="1" smtClean="0">
                          <a:latin typeface="Cambria Math" panose="02040503050406030204" pitchFamily="18" charset="0"/>
                        </a:rPr>
                        <m:t>+</m:t>
                      </m:r>
                      <m:r>
                        <a:rPr lang="en-AU" sz="1800" b="0" i="1" smtClean="0">
                          <a:latin typeface="Cambria Math" panose="02040503050406030204" pitchFamily="18" charset="0"/>
                        </a:rPr>
                        <m:t>𝑐</m:t>
                      </m:r>
                    </m:oMath>
                  </m:oMathPara>
                </a14:m>
                <a:endParaRPr lang="en-AU" sz="1800" b="0" i="1" dirty="0">
                  <a:latin typeface="Cambria Math" panose="02040503050406030204" pitchFamily="18" charset="0"/>
                </a:endParaRPr>
              </a:p>
              <a:p>
                <a:pPr>
                  <a:lnSpc>
                    <a:spcPct val="15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400=14.8</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25</m:t>
                          </m:r>
                        </m:e>
                      </m:d>
                      <m:r>
                        <a:rPr lang="en-AU" sz="1800" b="0" i="1" smtClean="0">
                          <a:latin typeface="Cambria Math" panose="02040503050406030204" pitchFamily="18" charset="0"/>
                        </a:rPr>
                        <m:t>+</m:t>
                      </m:r>
                      <m:r>
                        <a:rPr lang="en-AU" sz="1800" b="0" i="1" smtClean="0">
                          <a:latin typeface="Cambria Math" panose="02040503050406030204" pitchFamily="18" charset="0"/>
                        </a:rPr>
                        <m:t>𝑐</m:t>
                      </m:r>
                    </m:oMath>
                  </m:oMathPara>
                </a14:m>
                <a:endParaRPr lang="en-AU" sz="1800" b="0" dirty="0"/>
              </a:p>
              <a:p>
                <a:pPr>
                  <a:lnSpc>
                    <a:spcPct val="15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400=370+</m:t>
                      </m:r>
                      <m:r>
                        <a:rPr lang="en-AU" sz="1800" b="0" i="1" smtClean="0">
                          <a:latin typeface="Cambria Math" panose="02040503050406030204" pitchFamily="18" charset="0"/>
                        </a:rPr>
                        <m:t>𝑐</m:t>
                      </m:r>
                    </m:oMath>
                  </m:oMathPara>
                </a14:m>
                <a:endParaRPr lang="en-AU" sz="1800" b="0" dirty="0"/>
              </a:p>
              <a:p>
                <a:pPr marL="265113">
                  <a:lnSpc>
                    <a:spcPct val="15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𝑐</m:t>
                      </m:r>
                      <m:r>
                        <a:rPr lang="en-AU" sz="1800" b="0" i="1" smtClean="0">
                          <a:latin typeface="Cambria Math" panose="02040503050406030204" pitchFamily="18" charset="0"/>
                        </a:rPr>
                        <m:t>=400−370</m:t>
                      </m:r>
                    </m:oMath>
                  </m:oMathPara>
                </a14:m>
                <a:endParaRPr lang="en-AU" sz="1800" b="0" dirty="0"/>
              </a:p>
              <a:p>
                <a:pPr marL="265113">
                  <a:lnSpc>
                    <a:spcPct val="15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𝑐</m:t>
                      </m:r>
                      <m:r>
                        <a:rPr lang="en-AU" sz="1800" b="0" i="1" smtClean="0">
                          <a:latin typeface="Cambria Math" panose="02040503050406030204" pitchFamily="18" charset="0"/>
                        </a:rPr>
                        <m:t>=30</m:t>
                      </m:r>
                    </m:oMath>
                  </m:oMathPara>
                </a14:m>
                <a:endParaRPr lang="en-AU" sz="1800" b="0" dirty="0"/>
              </a:p>
              <a:p>
                <a:pPr marL="265113">
                  <a:lnSpc>
                    <a:spcPct val="15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=14.8</m:t>
                      </m:r>
                      <m:r>
                        <a:rPr lang="en-AU" sz="1800" b="0" i="1" smtClean="0">
                          <a:latin typeface="Cambria Math" panose="02040503050406030204" pitchFamily="18" charset="0"/>
                        </a:rPr>
                        <m:t>𝑥</m:t>
                      </m:r>
                      <m:r>
                        <a:rPr lang="en-AU" sz="1800" b="0" i="1" smtClean="0">
                          <a:latin typeface="Cambria Math" panose="02040503050406030204" pitchFamily="18" charset="0"/>
                        </a:rPr>
                        <m:t>+30</m:t>
                      </m:r>
                    </m:oMath>
                  </m:oMathPara>
                </a14:m>
                <a:endParaRPr lang="en-AU" sz="1800" dirty="0"/>
              </a:p>
            </p:txBody>
          </p:sp>
        </mc:Choice>
        <mc:Fallback xmlns="">
          <p:sp>
            <p:nvSpPr>
              <p:cNvPr id="17" name="TextBox 16">
                <a:extLst>
                  <a:ext uri="{FF2B5EF4-FFF2-40B4-BE49-F238E27FC236}">
                    <a16:creationId xmlns:a16="http://schemas.microsoft.com/office/drawing/2014/main" id="{9694FD3C-3C43-C54E-859B-EC7E3DF11715}"/>
                  </a:ext>
                </a:extLst>
              </p:cNvPr>
              <p:cNvSpPr txBox="1">
                <a:spLocks noRot="1" noChangeAspect="1" noMove="1" noResize="1" noEditPoints="1" noAdjustHandles="1" noChangeArrowheads="1" noChangeShapeType="1" noTextEdit="1"/>
              </p:cNvSpPr>
              <p:nvPr/>
            </p:nvSpPr>
            <p:spPr>
              <a:xfrm>
                <a:off x="9216603" y="2587806"/>
                <a:ext cx="2835917" cy="3323987"/>
              </a:xfrm>
              <a:prstGeom prst="rect">
                <a:avLst/>
              </a:prstGeom>
              <a:blipFill>
                <a:blip r:embed="rId6"/>
                <a:stretch>
                  <a:fillRect l="-5161"/>
                </a:stretch>
              </a:blipFill>
            </p:spPr>
            <p:txBody>
              <a:bodyPr/>
              <a:lstStyle/>
              <a:p>
                <a:r>
                  <a:rPr lang="en-AU">
                    <a:noFill/>
                  </a:rPr>
                  <a:t> </a:t>
                </a:r>
              </a:p>
            </p:txBody>
          </p:sp>
        </mc:Fallback>
      </mc:AlternateContent>
      <p:sp>
        <p:nvSpPr>
          <p:cNvPr id="18" name="Speech Bubble: Rectangle with Corners Rounded 17">
            <a:extLst>
              <a:ext uri="{FF2B5EF4-FFF2-40B4-BE49-F238E27FC236}">
                <a16:creationId xmlns:a16="http://schemas.microsoft.com/office/drawing/2014/main" id="{F6BB7586-E93C-A8F6-BB0A-9BEB510A8860}"/>
              </a:ext>
            </a:extLst>
          </p:cNvPr>
          <p:cNvSpPr/>
          <p:nvPr/>
        </p:nvSpPr>
        <p:spPr>
          <a:xfrm>
            <a:off x="6986318" y="4124173"/>
            <a:ext cx="2060808" cy="1509007"/>
          </a:xfrm>
          <a:prstGeom prst="wedgeRoundRectCallout">
            <a:avLst>
              <a:gd name="adj1" fmla="val 92162"/>
              <a:gd name="adj2" fmla="val -12387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600" dirty="0"/>
              <a:t>How do we know which values to substitute into the equation?</a:t>
            </a:r>
          </a:p>
        </p:txBody>
      </p:sp>
      <p:sp>
        <p:nvSpPr>
          <p:cNvPr id="19" name="Speech Bubble: Rectangle with Corners Rounded 18">
            <a:extLst>
              <a:ext uri="{FF2B5EF4-FFF2-40B4-BE49-F238E27FC236}">
                <a16:creationId xmlns:a16="http://schemas.microsoft.com/office/drawing/2014/main" id="{885605B6-36B1-EE46-7195-0F9214B6CD04}"/>
              </a:ext>
            </a:extLst>
          </p:cNvPr>
          <p:cNvSpPr/>
          <p:nvPr/>
        </p:nvSpPr>
        <p:spPr>
          <a:xfrm>
            <a:off x="6096000" y="5910430"/>
            <a:ext cx="2589646" cy="831792"/>
          </a:xfrm>
          <a:prstGeom prst="wedgeRoundRectCallout">
            <a:avLst>
              <a:gd name="adj1" fmla="val 129917"/>
              <a:gd name="adj2" fmla="val -6366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600" dirty="0"/>
              <a:t>What does the 30 tells us about the line of best fit?</a:t>
            </a:r>
          </a:p>
        </p:txBody>
      </p:sp>
    </p:spTree>
    <p:extLst>
      <p:ext uri="{BB962C8B-B14F-4D97-AF65-F5344CB8AC3E}">
        <p14:creationId xmlns:p14="http://schemas.microsoft.com/office/powerpoint/2010/main" val="398314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62A30F-6710-05FB-60E3-B80C6F844834}"/>
              </a:ext>
            </a:extLst>
          </p:cNvPr>
          <p:cNvSpPr>
            <a:spLocks noGrp="1"/>
          </p:cNvSpPr>
          <p:nvPr>
            <p:ph type="title"/>
          </p:nvPr>
        </p:nvSpPr>
        <p:spPr/>
        <p:txBody>
          <a:bodyPr/>
          <a:lstStyle/>
          <a:p>
            <a:r>
              <a:rPr lang="en-AU"/>
              <a:t>Finding and using the equation of the line of best fit (2)</a:t>
            </a:r>
          </a:p>
        </p:txBody>
      </p:sp>
      <p:sp>
        <p:nvSpPr>
          <p:cNvPr id="4" name="Text Placeholder 3">
            <a:extLst>
              <a:ext uri="{FF2B5EF4-FFF2-40B4-BE49-F238E27FC236}">
                <a16:creationId xmlns:a16="http://schemas.microsoft.com/office/drawing/2014/main" id="{49E943AC-5EC4-A7E7-2FBB-64DD09E322F2}"/>
              </a:ext>
            </a:extLst>
          </p:cNvPr>
          <p:cNvSpPr>
            <a:spLocks noGrp="1"/>
          </p:cNvSpPr>
          <p:nvPr>
            <p:ph type="body" sz="quarter" idx="18"/>
          </p:nvPr>
        </p:nvSpPr>
        <p:spPr/>
        <p:txBody>
          <a:bodyPr/>
          <a:lstStyle/>
          <a:p>
            <a:r>
              <a:rPr lang="en-AU" dirty="0"/>
              <a:t>Your turn – question 1</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393BFC5F-714A-E247-AD99-2B3611DD3153}"/>
                  </a:ext>
                </a:extLst>
              </p:cNvPr>
              <p:cNvSpPr>
                <a:spLocks noGrp="1"/>
              </p:cNvSpPr>
              <p:nvPr>
                <p:ph type="body" sz="quarter" idx="17"/>
              </p:nvPr>
            </p:nvSpPr>
            <p:spPr>
              <a:xfrm>
                <a:off x="360001" y="1567087"/>
                <a:ext cx="11181470" cy="1430496"/>
              </a:xfrm>
            </p:spPr>
            <p:txBody>
              <a:bodyPr/>
              <a:lstStyle/>
              <a:p>
                <a:r>
                  <a:rPr lang="en-AU" dirty="0"/>
                  <a:t>A scatter plot shows the number of calories (</a:t>
                </a:r>
                <a14:m>
                  <m:oMath xmlns:m="http://schemas.openxmlformats.org/officeDocument/2006/math">
                    <m:r>
                      <a:rPr lang="en-AU" b="0" i="1" smtClean="0">
                        <a:latin typeface="Cambria Math" panose="02040503050406030204" pitchFamily="18" charset="0"/>
                      </a:rPr>
                      <m:t>𝑥</m:t>
                    </m:r>
                  </m:oMath>
                </a14:m>
                <a:r>
                  <a:rPr lang="en-AU" dirty="0"/>
                  <a:t>) compared to the sodium (</a:t>
                </a:r>
                <a14:m>
                  <m:oMath xmlns:m="http://schemas.openxmlformats.org/officeDocument/2006/math">
                    <m:r>
                      <a:rPr lang="en-AU" b="0" i="1" smtClean="0">
                        <a:latin typeface="Cambria Math" panose="02040503050406030204" pitchFamily="18" charset="0"/>
                      </a:rPr>
                      <m:t>𝑦</m:t>
                    </m:r>
                  </m:oMath>
                </a14:m>
                <a:r>
                  <a:rPr lang="en-AU" dirty="0"/>
                  <a:t>) in a variety of foods. The line of best fit goes through the points (</a:t>
                </a:r>
                <a14:m>
                  <m:oMath xmlns:m="http://schemas.openxmlformats.org/officeDocument/2006/math">
                    <m:r>
                      <a:rPr lang="en-AU" i="1" dirty="0" smtClean="0">
                        <a:latin typeface="Cambria Math" panose="02040503050406030204" pitchFamily="18" charset="0"/>
                      </a:rPr>
                      <m:t>100, 265</m:t>
                    </m:r>
                  </m:oMath>
                </a14:m>
                <a:r>
                  <a:rPr lang="en-AU" dirty="0"/>
                  <a:t>) and </a:t>
                </a:r>
                <a14:m>
                  <m:oMath xmlns:m="http://schemas.openxmlformats.org/officeDocument/2006/math">
                    <m:r>
                      <a:rPr lang="en-AU" b="0" i="1" smtClean="0">
                        <a:latin typeface="Cambria Math" panose="02040503050406030204" pitchFamily="18" charset="0"/>
                      </a:rPr>
                      <m:t>(185, 500)</m:t>
                    </m:r>
                  </m:oMath>
                </a14:m>
                <a:r>
                  <a:rPr lang="en-AU" dirty="0"/>
                  <a:t>.</a:t>
                </a:r>
              </a:p>
              <a:p>
                <a:r>
                  <a:rPr lang="en-AU" dirty="0"/>
                  <a:t>Find the equation of the line of best fit.</a:t>
                </a:r>
              </a:p>
            </p:txBody>
          </p:sp>
        </mc:Choice>
        <mc:Fallback xmlns="">
          <p:sp>
            <p:nvSpPr>
              <p:cNvPr id="5" name="Text Placeholder 4">
                <a:extLst>
                  <a:ext uri="{FF2B5EF4-FFF2-40B4-BE49-F238E27FC236}">
                    <a16:creationId xmlns:a16="http://schemas.microsoft.com/office/drawing/2014/main" id="{393BFC5F-714A-E247-AD99-2B3611DD3153}"/>
                  </a:ext>
                </a:extLst>
              </p:cNvPr>
              <p:cNvSpPr>
                <a:spLocks noGrp="1" noRot="1" noChangeAspect="1" noMove="1" noResize="1" noEditPoints="1" noAdjustHandles="1" noChangeArrowheads="1" noChangeShapeType="1" noTextEdit="1"/>
              </p:cNvSpPr>
              <p:nvPr>
                <p:ph type="body" sz="quarter" idx="17"/>
              </p:nvPr>
            </p:nvSpPr>
            <p:spPr>
              <a:xfrm>
                <a:off x="360001" y="1567087"/>
                <a:ext cx="11181470" cy="1430496"/>
              </a:xfrm>
              <a:blipFill>
                <a:blip r:embed="rId3"/>
                <a:stretch>
                  <a:fillRect l="-1363" b="-13617"/>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90066BB2-79AC-DF13-0444-D81A94B2F46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a:p>
        </p:txBody>
      </p:sp>
      <p:pic>
        <p:nvPicPr>
          <p:cNvPr id="11" name="Picture 10" descr="Scatterplot with line of best fit showing the calories per serving and sodium per serving.&#10;">
            <a:extLst>
              <a:ext uri="{FF2B5EF4-FFF2-40B4-BE49-F238E27FC236}">
                <a16:creationId xmlns:a16="http://schemas.microsoft.com/office/drawing/2014/main" id="{5DABE625-4DF2-A087-B9DB-3112E1CB65FD}"/>
              </a:ext>
            </a:extLst>
          </p:cNvPr>
          <p:cNvPicPr>
            <a:picLocks noChangeAspect="1"/>
          </p:cNvPicPr>
          <p:nvPr/>
        </p:nvPicPr>
        <p:blipFill>
          <a:blip r:embed="rId4"/>
          <a:stretch>
            <a:fillRect/>
          </a:stretch>
        </p:blipFill>
        <p:spPr>
          <a:xfrm>
            <a:off x="348000" y="3165219"/>
            <a:ext cx="4559534" cy="3530781"/>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6C9A49A-3446-82E4-B75C-B94FA0E60827}"/>
                  </a:ext>
                </a:extLst>
              </p:cNvPr>
              <p:cNvSpPr txBox="1"/>
              <p:nvPr/>
            </p:nvSpPr>
            <p:spPr>
              <a:xfrm>
                <a:off x="5370953" y="3631256"/>
                <a:ext cx="1913515" cy="1971117"/>
              </a:xfrm>
              <a:prstGeom prst="rect">
                <a:avLst/>
              </a:prstGeom>
              <a:noFill/>
            </p:spPr>
            <p:txBody>
              <a:bodyPr wrap="square" lIns="0" tIns="0" rIns="0" bIns="0"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𝑚</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𝑟𝑖𝑠𝑒</m:t>
                          </m:r>
                        </m:num>
                        <m:den>
                          <m:r>
                            <a:rPr lang="en-AU" sz="1800" b="0" i="1" smtClean="0">
                              <a:latin typeface="Cambria Math" panose="02040503050406030204" pitchFamily="18" charset="0"/>
                            </a:rPr>
                            <m:t>𝑟𝑢𝑛</m:t>
                          </m:r>
                        </m:den>
                      </m:f>
                    </m:oMath>
                  </m:oMathPara>
                </a14:m>
                <a:endParaRPr lang="en-AU" sz="1800" b="0" dirty="0"/>
              </a:p>
              <a:p>
                <a:pPr>
                  <a:lnSpc>
                    <a:spcPct val="150000"/>
                  </a:lnSpc>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𝑚</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235</m:t>
                          </m:r>
                        </m:num>
                        <m:den>
                          <m:r>
                            <a:rPr lang="en-AU" sz="1800" b="0" i="1" smtClean="0">
                              <a:latin typeface="Cambria Math" panose="02040503050406030204" pitchFamily="18" charset="0"/>
                            </a:rPr>
                            <m:t>85</m:t>
                          </m:r>
                        </m:den>
                      </m:f>
                    </m:oMath>
                  </m:oMathPara>
                </a14:m>
                <a:endParaRPr lang="en-AU" sz="1800" b="0" dirty="0"/>
              </a:p>
              <a:p>
                <a:pPr>
                  <a:lnSpc>
                    <a:spcPct val="150000"/>
                  </a:lnSpc>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𝑚</m:t>
                      </m:r>
                      <m:r>
                        <a:rPr lang="en-AU" sz="1800" b="0" i="1" smtClean="0">
                          <a:latin typeface="Cambria Math" panose="02040503050406030204" pitchFamily="18" charset="0"/>
                        </a:rPr>
                        <m:t>=2.76</m:t>
                      </m:r>
                    </m:oMath>
                  </m:oMathPara>
                </a14:m>
                <a:endParaRPr lang="en-AU" sz="1800" dirty="0"/>
              </a:p>
            </p:txBody>
          </p:sp>
        </mc:Choice>
        <mc:Fallback xmlns="">
          <p:sp>
            <p:nvSpPr>
              <p:cNvPr id="12" name="TextBox 11">
                <a:extLst>
                  <a:ext uri="{FF2B5EF4-FFF2-40B4-BE49-F238E27FC236}">
                    <a16:creationId xmlns:a16="http://schemas.microsoft.com/office/drawing/2014/main" id="{86C9A49A-3446-82E4-B75C-B94FA0E60827}"/>
                  </a:ext>
                </a:extLst>
              </p:cNvPr>
              <p:cNvSpPr txBox="1">
                <a:spLocks noRot="1" noChangeAspect="1" noMove="1" noResize="1" noEditPoints="1" noAdjustHandles="1" noChangeArrowheads="1" noChangeShapeType="1" noTextEdit="1"/>
              </p:cNvSpPr>
              <p:nvPr/>
            </p:nvSpPr>
            <p:spPr>
              <a:xfrm>
                <a:off x="5370953" y="3631256"/>
                <a:ext cx="1913515" cy="1971117"/>
              </a:xfrm>
              <a:prstGeom prst="rect">
                <a:avLst/>
              </a:prstGeom>
              <a:blipFill>
                <a:blip r:embed="rId5"/>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37DF46DA-6BB7-F068-EEE7-85B922825F30}"/>
                  </a:ext>
                </a:extLst>
              </p:cNvPr>
              <p:cNvSpPr txBox="1"/>
              <p:nvPr/>
            </p:nvSpPr>
            <p:spPr>
              <a:xfrm>
                <a:off x="8082750" y="2954820"/>
                <a:ext cx="3458721" cy="3323987"/>
              </a:xfrm>
              <a:prstGeom prst="rect">
                <a:avLst/>
              </a:prstGeom>
              <a:noFill/>
            </p:spPr>
            <p:txBody>
              <a:bodyPr wrap="square" lIns="0" tIns="0" rIns="0" bIns="0" rtlCol="0">
                <a:spAutoFit/>
              </a:bodyPr>
              <a:lstStyle/>
              <a:p>
                <a:pPr>
                  <a:lnSpc>
                    <a:spcPct val="150000"/>
                  </a:lnSpc>
                </a:pPr>
                <a:r>
                  <a:rPr lang="en-AU" sz="1800" b="0" dirty="0">
                    <a:latin typeface="Cambria Math" panose="02040503050406030204" pitchFamily="18" charset="0"/>
                  </a:rPr>
                  <a:t>Using (</a:t>
                </a:r>
                <a14:m>
                  <m:oMath xmlns:m="http://schemas.openxmlformats.org/officeDocument/2006/math">
                    <m:r>
                      <a:rPr lang="en-AU" sz="1800" i="1" dirty="0">
                        <a:latin typeface="Cambria Math" panose="02040503050406030204" pitchFamily="18" charset="0"/>
                      </a:rPr>
                      <m:t>1</m:t>
                    </m:r>
                    <m:r>
                      <a:rPr lang="en-AU" sz="1800" b="0" i="1" dirty="0" smtClean="0">
                        <a:latin typeface="Cambria Math" panose="02040503050406030204" pitchFamily="18" charset="0"/>
                      </a:rPr>
                      <m:t>85, 500</m:t>
                    </m:r>
                  </m:oMath>
                </a14:m>
                <a:r>
                  <a:rPr lang="en-AU" sz="1800" b="0" dirty="0">
                    <a:latin typeface="Cambria Math" panose="02040503050406030204" pitchFamily="18" charset="0"/>
                  </a:rPr>
                  <a:t>)</a:t>
                </a:r>
              </a:p>
              <a:p>
                <a:pPr>
                  <a:lnSpc>
                    <a:spcPct val="150000"/>
                  </a:lnSpc>
                </a:pPr>
                <a:endParaRPr lang="en-AU" sz="1800" dirty="0">
                  <a:latin typeface="Cambria Math" panose="02040503050406030204" pitchFamily="18" charset="0"/>
                </a:endParaRPr>
              </a:p>
              <a:p>
                <a:pPr marL="266700">
                  <a:lnSpc>
                    <a:spcPct val="15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m:t>
                      </m:r>
                      <m:r>
                        <a:rPr lang="en-AU" sz="1800" b="0" i="1" smtClean="0">
                          <a:latin typeface="Cambria Math" panose="02040503050406030204" pitchFamily="18" charset="0"/>
                        </a:rPr>
                        <m:t>𝑚𝑥</m:t>
                      </m:r>
                      <m:r>
                        <a:rPr lang="en-AU" sz="1800" b="0" i="1" smtClean="0">
                          <a:latin typeface="Cambria Math" panose="02040503050406030204" pitchFamily="18" charset="0"/>
                        </a:rPr>
                        <m:t>+</m:t>
                      </m:r>
                      <m:r>
                        <a:rPr lang="en-AU" sz="1800" b="0" i="1" smtClean="0">
                          <a:latin typeface="Cambria Math" panose="02040503050406030204" pitchFamily="18" charset="0"/>
                        </a:rPr>
                        <m:t>𝑐</m:t>
                      </m:r>
                    </m:oMath>
                  </m:oMathPara>
                </a14:m>
                <a:endParaRPr lang="en-AU" sz="1800" b="0" i="1" dirty="0">
                  <a:latin typeface="Cambria Math" panose="02040503050406030204" pitchFamily="18" charset="0"/>
                </a:endParaRPr>
              </a:p>
              <a:p>
                <a:pPr>
                  <a:lnSpc>
                    <a:spcPct val="150000"/>
                  </a:lnSpc>
                </a:pPr>
                <a14:m>
                  <m:oMathPara xmlns:m="http://schemas.openxmlformats.org/officeDocument/2006/math">
                    <m:oMathParaPr>
                      <m:jc m:val="left"/>
                    </m:oMathParaPr>
                    <m:oMath xmlns:m="http://schemas.openxmlformats.org/officeDocument/2006/math">
                      <m:r>
                        <a:rPr lang="en-AU" sz="1800" i="1">
                          <a:latin typeface="Cambria Math" panose="02040503050406030204" pitchFamily="18" charset="0"/>
                        </a:rPr>
                        <m:t>5</m:t>
                      </m:r>
                      <m:r>
                        <a:rPr lang="en-AU" sz="1800" b="0" i="1" smtClean="0">
                          <a:latin typeface="Cambria Math" panose="02040503050406030204" pitchFamily="18" charset="0"/>
                        </a:rPr>
                        <m:t>00=2.76</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185</m:t>
                          </m:r>
                        </m:e>
                      </m:d>
                      <m:r>
                        <a:rPr lang="en-AU" sz="1800" b="0" i="1" smtClean="0">
                          <a:latin typeface="Cambria Math" panose="02040503050406030204" pitchFamily="18" charset="0"/>
                        </a:rPr>
                        <m:t>+</m:t>
                      </m:r>
                      <m:r>
                        <a:rPr lang="en-AU" sz="1800" b="0" i="1" smtClean="0">
                          <a:latin typeface="Cambria Math" panose="02040503050406030204" pitchFamily="18" charset="0"/>
                        </a:rPr>
                        <m:t>𝑐</m:t>
                      </m:r>
                    </m:oMath>
                  </m:oMathPara>
                </a14:m>
                <a:endParaRPr lang="en-AU" sz="1800" b="0" dirty="0"/>
              </a:p>
              <a:p>
                <a:pPr>
                  <a:lnSpc>
                    <a:spcPct val="150000"/>
                  </a:lnSpc>
                </a:pPr>
                <a14:m>
                  <m:oMathPara xmlns:m="http://schemas.openxmlformats.org/officeDocument/2006/math">
                    <m:oMathParaPr>
                      <m:jc m:val="left"/>
                    </m:oMathParaPr>
                    <m:oMath xmlns:m="http://schemas.openxmlformats.org/officeDocument/2006/math">
                      <m:r>
                        <a:rPr lang="en-AU" sz="1800" i="1">
                          <a:latin typeface="Cambria Math" panose="02040503050406030204" pitchFamily="18" charset="0"/>
                        </a:rPr>
                        <m:t>5</m:t>
                      </m:r>
                      <m:r>
                        <a:rPr lang="en-AU" sz="1800" b="0" i="1" smtClean="0">
                          <a:latin typeface="Cambria Math" panose="02040503050406030204" pitchFamily="18" charset="0"/>
                        </a:rPr>
                        <m:t>00=510.6+</m:t>
                      </m:r>
                      <m:r>
                        <a:rPr lang="en-AU" sz="1800" b="0" i="1" smtClean="0">
                          <a:latin typeface="Cambria Math" panose="02040503050406030204" pitchFamily="18" charset="0"/>
                        </a:rPr>
                        <m:t>𝑐</m:t>
                      </m:r>
                    </m:oMath>
                  </m:oMathPara>
                </a14:m>
                <a:endParaRPr lang="en-AU" sz="1800" b="0" dirty="0"/>
              </a:p>
              <a:p>
                <a:pPr marL="266700">
                  <a:lnSpc>
                    <a:spcPct val="15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𝑐</m:t>
                      </m:r>
                      <m:r>
                        <a:rPr lang="en-AU" sz="1800" b="0" i="1" smtClean="0">
                          <a:latin typeface="Cambria Math" panose="02040503050406030204" pitchFamily="18" charset="0"/>
                        </a:rPr>
                        <m:t>=500−510.6</m:t>
                      </m:r>
                    </m:oMath>
                  </m:oMathPara>
                </a14:m>
                <a:endParaRPr lang="en-AU" sz="1800" b="0" dirty="0"/>
              </a:p>
              <a:p>
                <a:pPr marL="266700">
                  <a:lnSpc>
                    <a:spcPct val="15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𝑐</m:t>
                      </m:r>
                      <m:r>
                        <a:rPr lang="en-AU" sz="1800" b="0" i="1" smtClean="0">
                          <a:latin typeface="Cambria Math" panose="02040503050406030204" pitchFamily="18" charset="0"/>
                        </a:rPr>
                        <m:t>=−10.6</m:t>
                      </m:r>
                    </m:oMath>
                  </m:oMathPara>
                </a14:m>
                <a:endParaRPr lang="en-AU" sz="1800" b="0" dirty="0"/>
              </a:p>
              <a:p>
                <a:pPr marL="266700">
                  <a:lnSpc>
                    <a:spcPct val="15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=2.76</m:t>
                      </m:r>
                      <m:r>
                        <a:rPr lang="en-AU" sz="1800" b="0" i="1" smtClean="0">
                          <a:latin typeface="Cambria Math" panose="02040503050406030204" pitchFamily="18" charset="0"/>
                        </a:rPr>
                        <m:t>𝑥</m:t>
                      </m:r>
                      <m:r>
                        <a:rPr lang="en-AU" sz="1800" b="0" i="1" smtClean="0">
                          <a:latin typeface="Cambria Math" panose="02040503050406030204" pitchFamily="18" charset="0"/>
                        </a:rPr>
                        <m:t>−10.60</m:t>
                      </m:r>
                    </m:oMath>
                  </m:oMathPara>
                </a14:m>
                <a:endParaRPr lang="en-AU" sz="1800" dirty="0"/>
              </a:p>
            </p:txBody>
          </p:sp>
        </mc:Choice>
        <mc:Fallback xmlns="">
          <p:sp>
            <p:nvSpPr>
              <p:cNvPr id="17" name="TextBox 16">
                <a:extLst>
                  <a:ext uri="{FF2B5EF4-FFF2-40B4-BE49-F238E27FC236}">
                    <a16:creationId xmlns:a16="http://schemas.microsoft.com/office/drawing/2014/main" id="{37DF46DA-6BB7-F068-EEE7-85B922825F30}"/>
                  </a:ext>
                </a:extLst>
              </p:cNvPr>
              <p:cNvSpPr txBox="1">
                <a:spLocks noRot="1" noChangeAspect="1" noMove="1" noResize="1" noEditPoints="1" noAdjustHandles="1" noChangeArrowheads="1" noChangeShapeType="1" noTextEdit="1"/>
              </p:cNvSpPr>
              <p:nvPr/>
            </p:nvSpPr>
            <p:spPr>
              <a:xfrm>
                <a:off x="8082750" y="2954820"/>
                <a:ext cx="3458721" cy="3323987"/>
              </a:xfrm>
              <a:prstGeom prst="rect">
                <a:avLst/>
              </a:prstGeom>
              <a:blipFill>
                <a:blip r:embed="rId6"/>
                <a:stretch>
                  <a:fillRect l="-4233"/>
                </a:stretch>
              </a:blipFill>
            </p:spPr>
            <p:txBody>
              <a:bodyPr/>
              <a:lstStyle/>
              <a:p>
                <a:r>
                  <a:rPr lang="en-AU">
                    <a:noFill/>
                  </a:rPr>
                  <a:t> </a:t>
                </a:r>
              </a:p>
            </p:txBody>
          </p:sp>
        </mc:Fallback>
      </mc:AlternateContent>
    </p:spTree>
    <p:extLst>
      <p:ext uri="{BB962C8B-B14F-4D97-AF65-F5344CB8AC3E}">
        <p14:creationId xmlns:p14="http://schemas.microsoft.com/office/powerpoint/2010/main" val="230691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FE4FE-16B6-866F-043E-C48020B9982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1B735-DE34-1C19-D924-9C676719BA19}"/>
              </a:ext>
            </a:extLst>
          </p:cNvPr>
          <p:cNvSpPr>
            <a:spLocks noGrp="1"/>
          </p:cNvSpPr>
          <p:nvPr>
            <p:ph type="title"/>
          </p:nvPr>
        </p:nvSpPr>
        <p:spPr/>
        <p:txBody>
          <a:bodyPr/>
          <a:lstStyle/>
          <a:p>
            <a:r>
              <a:rPr lang="en-AU" dirty="0"/>
              <a:t>Using the line of best fit (1)</a:t>
            </a:r>
            <a:endParaRPr lang="en-AU" dirty="0">
              <a:latin typeface="+mj-lt"/>
            </a:endParaRPr>
          </a:p>
        </p:txBody>
      </p:sp>
      <p:sp>
        <p:nvSpPr>
          <p:cNvPr id="13" name="Text Placeholder 12">
            <a:extLst>
              <a:ext uri="{FF2B5EF4-FFF2-40B4-BE49-F238E27FC236}">
                <a16:creationId xmlns:a16="http://schemas.microsoft.com/office/drawing/2014/main" id="{53D66D4D-9B6B-8107-0BE1-163F391BD883}"/>
              </a:ext>
            </a:extLst>
          </p:cNvPr>
          <p:cNvSpPr>
            <a:spLocks noGrp="1"/>
          </p:cNvSpPr>
          <p:nvPr>
            <p:ph type="body" sz="quarter" idx="18"/>
          </p:nvPr>
        </p:nvSpPr>
        <p:spPr>
          <a:xfrm>
            <a:off x="360000" y="982520"/>
            <a:ext cx="11483998" cy="356423"/>
          </a:xfrm>
        </p:spPr>
        <p:txBody>
          <a:bodyPr/>
          <a:lstStyle/>
          <a:p>
            <a:r>
              <a:rPr lang="en-AU">
                <a:latin typeface="+mj-lt"/>
              </a:rPr>
              <a:t>Worked example 2</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9B93995-B57A-7ED4-996F-396F8FACB1AA}"/>
                  </a:ext>
                </a:extLst>
              </p:cNvPr>
              <p:cNvSpPr txBox="1"/>
              <p:nvPr/>
            </p:nvSpPr>
            <p:spPr>
              <a:xfrm>
                <a:off x="243840" y="1630680"/>
                <a:ext cx="11600158" cy="1330171"/>
              </a:xfrm>
              <a:prstGeom prst="rect">
                <a:avLst/>
              </a:prstGeom>
              <a:noFill/>
            </p:spPr>
            <p:txBody>
              <a:bodyPr wrap="square" lIns="0" tIns="0" rIns="0" bIns="0" rtlCol="0">
                <a:noAutofit/>
              </a:bodyPr>
              <a:lstStyle/>
              <a:p>
                <a:pPr>
                  <a:lnSpc>
                    <a:spcPct val="150000"/>
                  </a:lnSpc>
                </a:pPr>
                <a:r>
                  <a:rPr lang="en-AU" sz="1800" dirty="0"/>
                  <a:t>The sleep requirements of babies (</a:t>
                </a:r>
                <a14:m>
                  <m:oMath xmlns:m="http://schemas.openxmlformats.org/officeDocument/2006/math">
                    <m:r>
                      <a:rPr lang="en-AU" sz="1800" b="0" i="1" dirty="0" smtClean="0">
                        <a:latin typeface="Cambria Math" panose="02040503050406030204" pitchFamily="18" charset="0"/>
                      </a:rPr>
                      <m:t>𝑆</m:t>
                    </m:r>
                  </m:oMath>
                </a14:m>
                <a:r>
                  <a:rPr lang="en-AU" sz="1800"/>
                  <a:t>, hours</a:t>
                </a:r>
                <a:r>
                  <a:rPr lang="en-AU" sz="1800" dirty="0"/>
                  <a:t>) between </a:t>
                </a:r>
                <a:r>
                  <a:rPr lang="en-AU" sz="1800"/>
                  <a:t>0 - 36 </a:t>
                </a:r>
                <a:r>
                  <a:rPr lang="en-AU" sz="1800" dirty="0"/>
                  <a:t>months of age (</a:t>
                </a:r>
                <a14:m>
                  <m:oMath xmlns:m="http://schemas.openxmlformats.org/officeDocument/2006/math">
                    <m:r>
                      <a:rPr lang="en-AU" sz="1800" b="0" i="1" smtClean="0">
                        <a:latin typeface="Cambria Math" panose="02040503050406030204" pitchFamily="18" charset="0"/>
                      </a:rPr>
                      <m:t>𝐴</m:t>
                    </m:r>
                  </m:oMath>
                </a14:m>
                <a:r>
                  <a:rPr lang="en-AU" sz="1800" dirty="0"/>
                  <a:t>) has been provided. The line of best fit has a </a:t>
                </a:r>
                <a14:m>
                  <m:oMath xmlns:m="http://schemas.openxmlformats.org/officeDocument/2006/math">
                    <m:r>
                      <a:rPr lang="en-AU" sz="1800" b="0" i="1" smtClean="0">
                        <a:latin typeface="Cambria Math" panose="02040503050406030204" pitchFamily="18" charset="0"/>
                      </a:rPr>
                      <m:t>𝑦</m:t>
                    </m:r>
                  </m:oMath>
                </a14:m>
                <a:r>
                  <a:rPr lang="en-AU" sz="1800" dirty="0"/>
                  <a:t>-intercept of 15.3 and goes through the point </a:t>
                </a:r>
                <a14:m>
                  <m:oMath xmlns:m="http://schemas.openxmlformats.org/officeDocument/2006/math">
                    <m:r>
                      <a:rPr lang="en-AU" sz="1800" b="0" i="0" smtClean="0">
                        <a:latin typeface="Cambria Math" panose="02040503050406030204" pitchFamily="18" charset="0"/>
                      </a:rPr>
                      <m:t>(</m:t>
                    </m:r>
                    <m:r>
                      <a:rPr lang="en-AU" sz="1800" b="0" i="1" smtClean="0">
                        <a:latin typeface="Cambria Math" panose="02040503050406030204" pitchFamily="18" charset="0"/>
                      </a:rPr>
                      <m:t>33, 12)</m:t>
                    </m:r>
                  </m:oMath>
                </a14:m>
                <a:r>
                  <a:rPr lang="en-AU" sz="1800" dirty="0"/>
                  <a:t>. By determining the equation of the line of best fit, find how old a baby might be, to one decimal place, if they are sleeping 14 hours in total. </a:t>
                </a:r>
              </a:p>
            </p:txBody>
          </p:sp>
        </mc:Choice>
        <mc:Fallback xmlns="">
          <p:sp>
            <p:nvSpPr>
              <p:cNvPr id="5" name="TextBox 4">
                <a:extLst>
                  <a:ext uri="{FF2B5EF4-FFF2-40B4-BE49-F238E27FC236}">
                    <a16:creationId xmlns:a16="http://schemas.microsoft.com/office/drawing/2014/main" id="{49B93995-B57A-7ED4-996F-396F8FACB1AA}"/>
                  </a:ext>
                </a:extLst>
              </p:cNvPr>
              <p:cNvSpPr txBox="1">
                <a:spLocks noRot="1" noChangeAspect="1" noMove="1" noResize="1" noEditPoints="1" noAdjustHandles="1" noChangeArrowheads="1" noChangeShapeType="1" noTextEdit="1"/>
              </p:cNvSpPr>
              <p:nvPr/>
            </p:nvSpPr>
            <p:spPr>
              <a:xfrm>
                <a:off x="243840" y="1630680"/>
                <a:ext cx="11600158" cy="1330171"/>
              </a:xfrm>
              <a:prstGeom prst="rect">
                <a:avLst/>
              </a:prstGeom>
              <a:blipFill>
                <a:blip r:embed="rId4"/>
                <a:stretch>
                  <a:fillRect l="-1209" r="-946"/>
                </a:stretch>
              </a:blipFill>
            </p:spPr>
            <p:txBody>
              <a:bodyPr/>
              <a:lstStyle/>
              <a:p>
                <a:r>
                  <a:rPr lang="en-AU">
                    <a:noFill/>
                  </a:rPr>
                  <a:t> </a:t>
                </a:r>
              </a:p>
            </p:txBody>
          </p:sp>
        </mc:Fallback>
      </mc:AlternateContent>
      <p:pic>
        <p:nvPicPr>
          <p:cNvPr id="1026" name="Picture 2" descr="The sleep requirements of babies (𝑆) between 0-36 months in age (𝑚) on a scatter plot">
            <a:extLst>
              <a:ext uri="{FF2B5EF4-FFF2-40B4-BE49-F238E27FC236}">
                <a16:creationId xmlns:a16="http://schemas.microsoft.com/office/drawing/2014/main" id="{695A7A03-2AE0-F7F2-BB27-59FDA1CFC7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 y="3077952"/>
            <a:ext cx="3385813" cy="2797528"/>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descr="A horizontal line from the point (0, 15.3) to directly above the point (33, 12) and a vertical line from the point (33, 12) to be in line with (0, 15.3). The horizontal line is labeled run and the vertical line is labeled rise.">
            <a:extLst>
              <a:ext uri="{FF2B5EF4-FFF2-40B4-BE49-F238E27FC236}">
                <a16:creationId xmlns:a16="http://schemas.microsoft.com/office/drawing/2014/main" id="{5161CB79-B4C8-4D47-3EEC-DC848A31F312}"/>
              </a:ext>
            </a:extLst>
          </p:cNvPr>
          <p:cNvGrpSpPr/>
          <p:nvPr/>
        </p:nvGrpSpPr>
        <p:grpSpPr>
          <a:xfrm>
            <a:off x="842387" y="3514396"/>
            <a:ext cx="3550644" cy="1251324"/>
            <a:chOff x="842387" y="3514396"/>
            <a:chExt cx="3550644" cy="1251324"/>
          </a:xfrm>
        </p:grpSpPr>
        <p:cxnSp>
          <p:nvCxnSpPr>
            <p:cNvPr id="7" name="Straight Connector 6">
              <a:extLst>
                <a:ext uri="{FF2B5EF4-FFF2-40B4-BE49-F238E27FC236}">
                  <a16:creationId xmlns:a16="http://schemas.microsoft.com/office/drawing/2014/main" id="{5E93C3DC-598E-7B28-DD3C-21A86CD7B6AF}"/>
                </a:ext>
              </a:extLst>
            </p:cNvPr>
            <p:cNvCxnSpPr>
              <a:cxnSpLocks/>
            </p:cNvCxnSpPr>
            <p:nvPr/>
          </p:nvCxnSpPr>
          <p:spPr>
            <a:xfrm>
              <a:off x="842387" y="3875781"/>
              <a:ext cx="2364639" cy="0"/>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F69D0A6-05A1-F7C1-DBDD-5C122E745AC9}"/>
                </a:ext>
              </a:extLst>
            </p:cNvPr>
            <p:cNvCxnSpPr>
              <a:cxnSpLocks/>
            </p:cNvCxnSpPr>
            <p:nvPr/>
          </p:nvCxnSpPr>
          <p:spPr>
            <a:xfrm>
              <a:off x="3207026" y="3875781"/>
              <a:ext cx="0" cy="325158"/>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A5692CD-1260-DFCF-E1FB-90137964BFB6}"/>
                </a:ext>
              </a:extLst>
            </p:cNvPr>
            <p:cNvSpPr txBox="1"/>
            <p:nvPr/>
          </p:nvSpPr>
          <p:spPr>
            <a:xfrm>
              <a:off x="1921562" y="3514396"/>
              <a:ext cx="914400" cy="914400"/>
            </a:xfrm>
            <a:prstGeom prst="rect">
              <a:avLst/>
            </a:prstGeom>
            <a:noFill/>
          </p:spPr>
          <p:txBody>
            <a:bodyPr wrap="none" lIns="0" tIns="0" rIns="0" bIns="0" rtlCol="0">
              <a:noAutofit/>
            </a:bodyPr>
            <a:lstStyle/>
            <a:p>
              <a:pPr algn="l"/>
              <a:r>
                <a:rPr lang="en-AU" sz="1800">
                  <a:solidFill>
                    <a:schemeClr val="accent2"/>
                  </a:solidFill>
                </a:rPr>
                <a:t>run</a:t>
              </a:r>
            </a:p>
          </p:txBody>
        </p:sp>
        <p:sp>
          <p:nvSpPr>
            <p:cNvPr id="17" name="TextBox 16">
              <a:extLst>
                <a:ext uri="{FF2B5EF4-FFF2-40B4-BE49-F238E27FC236}">
                  <a16:creationId xmlns:a16="http://schemas.microsoft.com/office/drawing/2014/main" id="{FA7EE774-8794-9469-8FDD-3156BD5577D2}"/>
                </a:ext>
              </a:extLst>
            </p:cNvPr>
            <p:cNvSpPr txBox="1"/>
            <p:nvPr/>
          </p:nvSpPr>
          <p:spPr>
            <a:xfrm>
              <a:off x="3478631" y="3851320"/>
              <a:ext cx="914400" cy="914400"/>
            </a:xfrm>
            <a:prstGeom prst="rect">
              <a:avLst/>
            </a:prstGeom>
            <a:noFill/>
          </p:spPr>
          <p:txBody>
            <a:bodyPr wrap="none" lIns="0" tIns="0" rIns="0" bIns="0" rtlCol="0">
              <a:noAutofit/>
            </a:bodyPr>
            <a:lstStyle/>
            <a:p>
              <a:pPr algn="l"/>
              <a:r>
                <a:rPr lang="en-AU" sz="1800">
                  <a:solidFill>
                    <a:schemeClr val="accent2"/>
                  </a:solidFill>
                </a:rPr>
                <a:t>rise</a:t>
              </a:r>
            </a:p>
          </p:txBody>
        </p:sp>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83FF6EF-3D4C-B872-6BB6-1CB816550CDD}"/>
                  </a:ext>
                </a:extLst>
              </p:cNvPr>
              <p:cNvSpPr txBox="1"/>
              <p:nvPr/>
            </p:nvSpPr>
            <p:spPr>
              <a:xfrm>
                <a:off x="4029650" y="3272418"/>
                <a:ext cx="2311330" cy="2312756"/>
              </a:xfrm>
              <a:prstGeom prst="rect">
                <a:avLst/>
              </a:prstGeom>
              <a:noFill/>
            </p:spPr>
            <p:txBody>
              <a:bodyPr wrap="square" lIns="0" tIns="0" rIns="0" bIns="0" rtlCol="0">
                <a:noAutofit/>
              </a:bodyPr>
              <a:lstStyle/>
              <a:p>
                <a:pPr>
                  <a:lnSpc>
                    <a:spcPct val="150000"/>
                  </a:lnSpc>
                </a:pPr>
                <a14:m>
                  <m:oMathPara xmlns:m="http://schemas.openxmlformats.org/officeDocument/2006/math">
                    <m:oMathParaPr>
                      <m:jc m:val="centerGroup"/>
                    </m:oMathParaPr>
                    <m:oMath xmlns:m="http://schemas.openxmlformats.org/officeDocument/2006/math">
                      <m:r>
                        <a:rPr lang="en-AU" sz="1700" b="0" i="1" smtClean="0">
                          <a:latin typeface="Cambria Math" panose="02040503050406030204" pitchFamily="18" charset="0"/>
                        </a:rPr>
                        <m:t>𝑦</m:t>
                      </m:r>
                      <m:r>
                        <a:rPr lang="en-AU" sz="1700" b="0" i="1" smtClean="0">
                          <a:latin typeface="Cambria Math" panose="02040503050406030204" pitchFamily="18" charset="0"/>
                        </a:rPr>
                        <m:t>=</m:t>
                      </m:r>
                      <m:r>
                        <a:rPr lang="en-AU" sz="1700" b="0" i="1" smtClean="0">
                          <a:latin typeface="Cambria Math" panose="02040503050406030204" pitchFamily="18" charset="0"/>
                        </a:rPr>
                        <m:t>𝑚𝑥</m:t>
                      </m:r>
                      <m:r>
                        <a:rPr lang="en-AU" sz="1700" b="0" i="1" smtClean="0">
                          <a:latin typeface="Cambria Math" panose="02040503050406030204" pitchFamily="18" charset="0"/>
                        </a:rPr>
                        <m:t>+</m:t>
                      </m:r>
                      <m:r>
                        <a:rPr lang="en-AU" sz="1700" b="0" i="1" smtClean="0">
                          <a:latin typeface="Cambria Math" panose="02040503050406030204" pitchFamily="18" charset="0"/>
                        </a:rPr>
                        <m:t>𝑐</m:t>
                      </m:r>
                    </m:oMath>
                  </m:oMathPara>
                </a14:m>
                <a:endParaRPr lang="en-AU" sz="1700" i="1">
                  <a:latin typeface="Cambria Math" panose="020405030504060302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AU" sz="1700" b="0" i="1" smtClean="0">
                          <a:latin typeface="Cambria Math" panose="02040503050406030204" pitchFamily="18" charset="0"/>
                        </a:rPr>
                        <m:t>𝑆</m:t>
                      </m:r>
                      <m:r>
                        <a:rPr lang="en-AU" sz="1700" b="0" i="1" smtClean="0">
                          <a:latin typeface="Cambria Math" panose="02040503050406030204" pitchFamily="18" charset="0"/>
                        </a:rPr>
                        <m:t>=</m:t>
                      </m:r>
                      <m:r>
                        <a:rPr lang="en-AU" sz="1700" b="0" i="1" smtClean="0">
                          <a:latin typeface="Cambria Math" panose="02040503050406030204" pitchFamily="18" charset="0"/>
                        </a:rPr>
                        <m:t>𝑚𝐴</m:t>
                      </m:r>
                      <m:r>
                        <a:rPr lang="en-AU" sz="1700" b="0" i="1" smtClean="0">
                          <a:latin typeface="Cambria Math" panose="02040503050406030204" pitchFamily="18" charset="0"/>
                        </a:rPr>
                        <m:t>+</m:t>
                      </m:r>
                      <m:r>
                        <a:rPr lang="en-AU" sz="1700" b="0" i="1" smtClean="0">
                          <a:latin typeface="Cambria Math" panose="02040503050406030204" pitchFamily="18" charset="0"/>
                        </a:rPr>
                        <m:t>𝑐</m:t>
                      </m:r>
                    </m:oMath>
                  </m:oMathPara>
                </a14:m>
                <a:endParaRPr lang="en-AU" sz="1700" i="1">
                  <a:latin typeface="Cambria Math" panose="020405030504060302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AU" sz="1700" i="1">
                          <a:latin typeface="Cambria Math" panose="02040503050406030204" pitchFamily="18" charset="0"/>
                        </a:rPr>
                        <m:t>𝑚</m:t>
                      </m:r>
                      <m:r>
                        <m:rPr>
                          <m:aln/>
                        </m:rPr>
                        <a:rPr lang="en-AU" sz="1700" i="1">
                          <a:latin typeface="Cambria Math" panose="02040503050406030204" pitchFamily="18" charset="0"/>
                        </a:rPr>
                        <m:t>=</m:t>
                      </m:r>
                      <m:f>
                        <m:fPr>
                          <m:ctrlPr>
                            <a:rPr lang="en-AU" sz="1700" i="1">
                              <a:latin typeface="Cambria Math" panose="02040503050406030204" pitchFamily="18" charset="0"/>
                            </a:rPr>
                          </m:ctrlPr>
                        </m:fPr>
                        <m:num>
                          <m:r>
                            <a:rPr lang="en-AU" sz="1700" i="1">
                              <a:latin typeface="Cambria Math" panose="02040503050406030204" pitchFamily="18" charset="0"/>
                            </a:rPr>
                            <m:t>𝑟𝑖𝑠𝑒</m:t>
                          </m:r>
                        </m:num>
                        <m:den>
                          <m:r>
                            <a:rPr lang="en-AU" sz="1700" i="1">
                              <a:latin typeface="Cambria Math" panose="02040503050406030204" pitchFamily="18" charset="0"/>
                            </a:rPr>
                            <m:t>𝑟𝑢𝑛</m:t>
                          </m:r>
                        </m:den>
                      </m:f>
                    </m:oMath>
                    <m:oMath xmlns:m="http://schemas.openxmlformats.org/officeDocument/2006/math">
                      <m:r>
                        <m:rPr>
                          <m:aln/>
                        </m:rPr>
                        <a:rPr lang="en-AU" sz="1700" i="1">
                          <a:latin typeface="Cambria Math" panose="02040503050406030204" pitchFamily="18" charset="0"/>
                        </a:rPr>
                        <m:t>=</m:t>
                      </m:r>
                      <m:r>
                        <a:rPr lang="en-AU" sz="1700" i="1">
                          <a:latin typeface="Cambria Math" panose="02040503050406030204" pitchFamily="18" charset="0"/>
                        </a:rPr>
                        <m:t>−</m:t>
                      </m:r>
                      <m:f>
                        <m:fPr>
                          <m:ctrlPr>
                            <a:rPr lang="en-AU" sz="1700" i="1">
                              <a:latin typeface="Cambria Math" panose="02040503050406030204" pitchFamily="18" charset="0"/>
                            </a:rPr>
                          </m:ctrlPr>
                        </m:fPr>
                        <m:num>
                          <m:r>
                            <a:rPr lang="en-AU" sz="1700" i="1">
                              <a:latin typeface="Cambria Math" panose="02040503050406030204" pitchFamily="18" charset="0"/>
                            </a:rPr>
                            <m:t>3.3</m:t>
                          </m:r>
                        </m:num>
                        <m:den>
                          <m:r>
                            <a:rPr lang="en-AU" sz="1700" i="1">
                              <a:latin typeface="Cambria Math" panose="02040503050406030204" pitchFamily="18" charset="0"/>
                            </a:rPr>
                            <m:t>33</m:t>
                          </m:r>
                        </m:den>
                      </m:f>
                    </m:oMath>
                    <m:oMath xmlns:m="http://schemas.openxmlformats.org/officeDocument/2006/math">
                      <m:r>
                        <m:rPr>
                          <m:aln/>
                        </m:rPr>
                        <a:rPr lang="en-AU" sz="1700" i="1">
                          <a:latin typeface="Cambria Math" panose="02040503050406030204" pitchFamily="18" charset="0"/>
                        </a:rPr>
                        <m:t>=</m:t>
                      </m:r>
                      <m:r>
                        <a:rPr lang="en-AU" sz="1700" i="1">
                          <a:latin typeface="Cambria Math" panose="02040503050406030204" pitchFamily="18" charset="0"/>
                        </a:rPr>
                        <m:t>−</m:t>
                      </m:r>
                      <m:f>
                        <m:fPr>
                          <m:ctrlPr>
                            <a:rPr lang="en-AU" sz="1700" i="1">
                              <a:latin typeface="Cambria Math" panose="02040503050406030204" pitchFamily="18" charset="0"/>
                            </a:rPr>
                          </m:ctrlPr>
                        </m:fPr>
                        <m:num>
                          <m:r>
                            <a:rPr lang="en-AU" sz="1700" i="1">
                              <a:latin typeface="Cambria Math" panose="02040503050406030204" pitchFamily="18" charset="0"/>
                            </a:rPr>
                            <m:t>1</m:t>
                          </m:r>
                        </m:num>
                        <m:den>
                          <m:r>
                            <a:rPr lang="en-AU" sz="1700" i="1">
                              <a:latin typeface="Cambria Math" panose="02040503050406030204" pitchFamily="18" charset="0"/>
                            </a:rPr>
                            <m:t>10</m:t>
                          </m:r>
                        </m:den>
                      </m:f>
                    </m:oMath>
                  </m:oMathPara>
                </a14:m>
                <a:endParaRPr lang="en-AU" sz="1700"/>
              </a:p>
            </p:txBody>
          </p:sp>
        </mc:Choice>
        <mc:Fallback xmlns="">
          <p:sp>
            <p:nvSpPr>
              <p:cNvPr id="6" name="TextBox 5">
                <a:extLst>
                  <a:ext uri="{FF2B5EF4-FFF2-40B4-BE49-F238E27FC236}">
                    <a16:creationId xmlns:a16="http://schemas.microsoft.com/office/drawing/2014/main" id="{383FF6EF-3D4C-B872-6BB6-1CB816550CDD}"/>
                  </a:ext>
                </a:extLst>
              </p:cNvPr>
              <p:cNvSpPr txBox="1">
                <a:spLocks noRot="1" noChangeAspect="1" noMove="1" noResize="1" noEditPoints="1" noAdjustHandles="1" noChangeArrowheads="1" noChangeShapeType="1" noTextEdit="1"/>
              </p:cNvSpPr>
              <p:nvPr/>
            </p:nvSpPr>
            <p:spPr>
              <a:xfrm>
                <a:off x="4029650" y="3272418"/>
                <a:ext cx="2311330" cy="2312756"/>
              </a:xfrm>
              <a:prstGeom prst="rect">
                <a:avLst/>
              </a:prstGeom>
              <a:blipFill>
                <a:blip r:embed="rId6"/>
                <a:stretch>
                  <a:fillRect b="-25594"/>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33BB8D05-C4ED-C7FB-75E8-52D8978B7EAE}"/>
                  </a:ext>
                </a:extLst>
              </p:cNvPr>
              <p:cNvSpPr txBox="1"/>
              <p:nvPr/>
            </p:nvSpPr>
            <p:spPr>
              <a:xfrm>
                <a:off x="7429155" y="3141780"/>
                <a:ext cx="4105316" cy="3554220"/>
              </a:xfrm>
              <a:prstGeom prst="rect">
                <a:avLst/>
              </a:prstGeom>
              <a:noFill/>
            </p:spPr>
            <p:txBody>
              <a:bodyPr wrap="square" lIns="0" tIns="0" rIns="0" bIns="0" rtlCol="0">
                <a:noAutofit/>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en-AU" sz="1700" i="1" smtClean="0">
                          <a:latin typeface="Cambria Math" panose="02040503050406030204" pitchFamily="18" charset="0"/>
                        </a:rPr>
                        <m:t>𝑆</m:t>
                      </m:r>
                      <m:r>
                        <m:rPr>
                          <m:aln/>
                        </m:rPr>
                        <a:rPr lang="en-AU" sz="1700" i="1">
                          <a:latin typeface="Cambria Math" panose="02040503050406030204" pitchFamily="18" charset="0"/>
                        </a:rPr>
                        <m:t>=</m:t>
                      </m:r>
                      <m:r>
                        <a:rPr lang="en-AU" sz="1700" i="1">
                          <a:latin typeface="Cambria Math" panose="02040503050406030204" pitchFamily="18" charset="0"/>
                        </a:rPr>
                        <m:t>−</m:t>
                      </m:r>
                      <m:f>
                        <m:fPr>
                          <m:ctrlPr>
                            <a:rPr lang="en-AU" sz="1700" b="0" i="1" smtClean="0">
                              <a:latin typeface="Cambria Math" panose="02040503050406030204" pitchFamily="18" charset="0"/>
                            </a:rPr>
                          </m:ctrlPr>
                        </m:fPr>
                        <m:num>
                          <m:r>
                            <a:rPr lang="en-AU" sz="1700" b="0" i="1" smtClean="0">
                              <a:latin typeface="Cambria Math" panose="02040503050406030204" pitchFamily="18" charset="0"/>
                            </a:rPr>
                            <m:t>1</m:t>
                          </m:r>
                        </m:num>
                        <m:den>
                          <m:r>
                            <a:rPr lang="en-AU" sz="1700" b="0" i="1" smtClean="0">
                              <a:latin typeface="Cambria Math" panose="02040503050406030204" pitchFamily="18" charset="0"/>
                            </a:rPr>
                            <m:t>10</m:t>
                          </m:r>
                        </m:den>
                      </m:f>
                      <m:r>
                        <a:rPr lang="en-AU" sz="1700" b="0" i="1" smtClean="0">
                          <a:latin typeface="Cambria Math" panose="02040503050406030204" pitchFamily="18" charset="0"/>
                        </a:rPr>
                        <m:t>𝐴</m:t>
                      </m:r>
                      <m:r>
                        <a:rPr lang="en-AU" sz="1700" i="1">
                          <a:latin typeface="Cambria Math" panose="02040503050406030204" pitchFamily="18" charset="0"/>
                        </a:rPr>
                        <m:t>+15.3</m:t>
                      </m:r>
                    </m:oMath>
                    <m:oMath xmlns:m="http://schemas.openxmlformats.org/officeDocument/2006/math">
                      <m:r>
                        <a:rPr lang="en-AU" sz="1700" i="1">
                          <a:solidFill>
                            <a:srgbClr val="FF0000"/>
                          </a:solidFill>
                          <a:latin typeface="Cambria Math" panose="02040503050406030204" pitchFamily="18" charset="0"/>
                        </a:rPr>
                        <m:t>14</m:t>
                      </m:r>
                      <m:r>
                        <m:rPr>
                          <m:aln/>
                        </m:rPr>
                        <a:rPr lang="en-AU" sz="1700" i="1">
                          <a:latin typeface="Cambria Math" panose="02040503050406030204" pitchFamily="18" charset="0"/>
                        </a:rPr>
                        <m:t>=</m:t>
                      </m:r>
                      <m:r>
                        <a:rPr lang="en-AU" sz="1700" i="1">
                          <a:latin typeface="Cambria Math" panose="02040503050406030204" pitchFamily="18" charset="0"/>
                        </a:rPr>
                        <m:t>−</m:t>
                      </m:r>
                      <m:f>
                        <m:fPr>
                          <m:ctrlPr>
                            <a:rPr lang="en-AU" sz="1700" i="1">
                              <a:latin typeface="Cambria Math" panose="02040503050406030204" pitchFamily="18" charset="0"/>
                            </a:rPr>
                          </m:ctrlPr>
                        </m:fPr>
                        <m:num>
                          <m:r>
                            <a:rPr lang="en-AU" sz="1700" b="0" i="1" smtClean="0">
                              <a:latin typeface="Cambria Math" panose="02040503050406030204" pitchFamily="18" charset="0"/>
                            </a:rPr>
                            <m:t>1</m:t>
                          </m:r>
                        </m:num>
                        <m:den>
                          <m:r>
                            <a:rPr lang="en-AU" sz="1700" b="0" i="1" smtClean="0">
                              <a:latin typeface="Cambria Math" panose="02040503050406030204" pitchFamily="18" charset="0"/>
                            </a:rPr>
                            <m:t>10</m:t>
                          </m:r>
                        </m:den>
                      </m:f>
                      <m:r>
                        <a:rPr lang="en-AU" sz="1700" b="0" i="1" smtClean="0">
                          <a:latin typeface="Cambria Math" panose="02040503050406030204" pitchFamily="18" charset="0"/>
                        </a:rPr>
                        <m:t>𝐴</m:t>
                      </m:r>
                      <m:r>
                        <a:rPr lang="en-AU" sz="1700" i="1">
                          <a:latin typeface="Cambria Math" panose="02040503050406030204" pitchFamily="18" charset="0"/>
                        </a:rPr>
                        <m:t>+15.3</m:t>
                      </m:r>
                    </m:oMath>
                    <m:oMath xmlns:m="http://schemas.openxmlformats.org/officeDocument/2006/math">
                      <m:r>
                        <a:rPr lang="en-AU" sz="1700" i="1">
                          <a:latin typeface="Cambria Math" panose="02040503050406030204" pitchFamily="18" charset="0"/>
                        </a:rPr>
                        <m:t>−1.</m:t>
                      </m:r>
                      <m:r>
                        <a:rPr lang="en-AU" sz="1700" b="0" i="1" smtClean="0">
                          <a:latin typeface="Cambria Math" panose="02040503050406030204" pitchFamily="18" charset="0"/>
                        </a:rPr>
                        <m:t>3</m:t>
                      </m:r>
                      <m:r>
                        <m:rPr>
                          <m:aln/>
                        </m:rPr>
                        <a:rPr lang="en-AU" sz="1700" i="1">
                          <a:latin typeface="Cambria Math" panose="02040503050406030204" pitchFamily="18" charset="0"/>
                        </a:rPr>
                        <m:t>=</m:t>
                      </m:r>
                      <m:r>
                        <a:rPr lang="en-AU" sz="1700" i="1">
                          <a:latin typeface="Cambria Math" panose="02040503050406030204" pitchFamily="18" charset="0"/>
                        </a:rPr>
                        <m:t>−</m:t>
                      </m:r>
                      <m:f>
                        <m:fPr>
                          <m:ctrlPr>
                            <a:rPr lang="en-AU" sz="1700" i="1">
                              <a:latin typeface="Cambria Math" panose="02040503050406030204" pitchFamily="18" charset="0"/>
                            </a:rPr>
                          </m:ctrlPr>
                        </m:fPr>
                        <m:num>
                          <m:r>
                            <a:rPr lang="en-AU" sz="1700" b="0" i="1" smtClean="0">
                              <a:latin typeface="Cambria Math" panose="02040503050406030204" pitchFamily="18" charset="0"/>
                            </a:rPr>
                            <m:t>1</m:t>
                          </m:r>
                        </m:num>
                        <m:den>
                          <m:r>
                            <a:rPr lang="en-AU" sz="1700" b="0" i="1" smtClean="0">
                              <a:latin typeface="Cambria Math" panose="02040503050406030204" pitchFamily="18" charset="0"/>
                            </a:rPr>
                            <m:t>10</m:t>
                          </m:r>
                        </m:den>
                      </m:f>
                      <m:r>
                        <a:rPr lang="en-AU" sz="1700" b="0" i="1" smtClean="0">
                          <a:latin typeface="Cambria Math" panose="02040503050406030204" pitchFamily="18" charset="0"/>
                        </a:rPr>
                        <m:t>𝐴</m:t>
                      </m:r>
                    </m:oMath>
                  </m:oMathPara>
                </a14:m>
                <a:endParaRPr lang="en-AU" sz="1700" i="1" dirty="0">
                  <a:latin typeface="Cambria Math" panose="02040503050406030204" pitchFamily="18" charset="0"/>
                </a:endParaRPr>
              </a:p>
              <a:p>
                <a:pPr marL="1436688">
                  <a:lnSpc>
                    <a:spcPct val="150000"/>
                  </a:lnSpc>
                  <a:spcAft>
                    <a:spcPts val="1200"/>
                  </a:spcAft>
                </a:pPr>
                <a14:m>
                  <m:oMathPara xmlns:m="http://schemas.openxmlformats.org/officeDocument/2006/math">
                    <m:oMathParaPr>
                      <m:jc m:val="left"/>
                    </m:oMathParaPr>
                    <m:oMath xmlns:m="http://schemas.openxmlformats.org/officeDocument/2006/math">
                      <m:r>
                        <a:rPr lang="en-AU" sz="1700" b="0" i="1" smtClean="0">
                          <a:latin typeface="Cambria Math" panose="02040503050406030204" pitchFamily="18" charset="0"/>
                        </a:rPr>
                        <m:t>𝐴</m:t>
                      </m:r>
                      <m:r>
                        <a:rPr lang="en-AU" sz="1700" b="0" i="1" smtClean="0">
                          <a:latin typeface="Cambria Math" panose="02040503050406030204" pitchFamily="18" charset="0"/>
                        </a:rPr>
                        <m:t>=−1.3×−10</m:t>
                      </m:r>
                    </m:oMath>
                    <m:oMath xmlns:m="http://schemas.openxmlformats.org/officeDocument/2006/math">
                      <m:r>
                        <m:rPr>
                          <m:sty m:val="p"/>
                        </m:rPr>
                        <a:rPr lang="en-AU" sz="1700" i="1">
                          <a:latin typeface="Cambria Math" panose="02040503050406030204" pitchFamily="18" charset="0"/>
                        </a:rPr>
                        <m:t>A</m:t>
                      </m:r>
                      <m:r>
                        <m:rPr>
                          <m:aln/>
                        </m:rPr>
                        <a:rPr lang="en-AU" sz="1700" i="1">
                          <a:latin typeface="Cambria Math" panose="02040503050406030204" pitchFamily="18" charset="0"/>
                        </a:rPr>
                        <m:t>=</m:t>
                      </m:r>
                      <m:r>
                        <a:rPr lang="en-AU" sz="1700" b="0" i="1" smtClean="0">
                          <a:latin typeface="Cambria Math" panose="02040503050406030204" pitchFamily="18" charset="0"/>
                        </a:rPr>
                        <m:t>13</m:t>
                      </m:r>
                    </m:oMath>
                  </m:oMathPara>
                </a14:m>
                <a:endParaRPr lang="en-AU" sz="1700" dirty="0"/>
              </a:p>
              <a:p>
                <a:pPr>
                  <a:lnSpc>
                    <a:spcPct val="150000"/>
                  </a:lnSpc>
                  <a:spcAft>
                    <a:spcPts val="1200"/>
                  </a:spcAft>
                </a:pPr>
                <a:r>
                  <a:rPr lang="en-AU" sz="1700" dirty="0"/>
                  <a:t>		The baby is 13 months old.</a:t>
                </a:r>
              </a:p>
            </p:txBody>
          </p:sp>
        </mc:Choice>
        <mc:Fallback xmlns="">
          <p:sp>
            <p:nvSpPr>
              <p:cNvPr id="2" name="TextBox 1">
                <a:extLst>
                  <a:ext uri="{FF2B5EF4-FFF2-40B4-BE49-F238E27FC236}">
                    <a16:creationId xmlns:a16="http://schemas.microsoft.com/office/drawing/2014/main" id="{33BB8D05-C4ED-C7FB-75E8-52D8978B7EAE}"/>
                  </a:ext>
                </a:extLst>
              </p:cNvPr>
              <p:cNvSpPr txBox="1">
                <a:spLocks noRot="1" noChangeAspect="1" noMove="1" noResize="1" noEditPoints="1" noAdjustHandles="1" noChangeArrowheads="1" noChangeShapeType="1" noTextEdit="1"/>
              </p:cNvSpPr>
              <p:nvPr/>
            </p:nvSpPr>
            <p:spPr>
              <a:xfrm>
                <a:off x="7429155" y="3141780"/>
                <a:ext cx="4105316" cy="3554220"/>
              </a:xfrm>
              <a:prstGeom prst="rect">
                <a:avLst/>
              </a:prstGeom>
              <a:blipFill>
                <a:blip r:embed="rId7"/>
                <a:stretch>
                  <a:fillRect b="-5489"/>
                </a:stretch>
              </a:blipFill>
            </p:spPr>
            <p:txBody>
              <a:bodyPr/>
              <a:lstStyle/>
              <a:p>
                <a:r>
                  <a:rPr lang="en-AU">
                    <a:noFill/>
                  </a:rPr>
                  <a:t> </a:t>
                </a:r>
              </a:p>
            </p:txBody>
          </p:sp>
        </mc:Fallback>
      </mc:AlternateContent>
      <p:sp>
        <p:nvSpPr>
          <p:cNvPr id="8" name="Speech Bubble: Rectangle with Corners Rounded 7">
            <a:extLst>
              <a:ext uri="{FF2B5EF4-FFF2-40B4-BE49-F238E27FC236}">
                <a16:creationId xmlns:a16="http://schemas.microsoft.com/office/drawing/2014/main" id="{8CB1DE6D-C770-18A2-35D7-FD4CE88D995B}"/>
              </a:ext>
            </a:extLst>
          </p:cNvPr>
          <p:cNvSpPr/>
          <p:nvPr/>
        </p:nvSpPr>
        <p:spPr>
          <a:xfrm>
            <a:off x="2259445" y="5930428"/>
            <a:ext cx="2231429" cy="765572"/>
          </a:xfrm>
          <a:prstGeom prst="wedgeRoundRectCallout">
            <a:avLst>
              <a:gd name="adj1" fmla="val 84610"/>
              <a:gd name="adj2" fmla="val 198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600"/>
              <a:t>Why is this gradient negative?</a:t>
            </a:r>
          </a:p>
        </p:txBody>
      </p:sp>
      <mc:AlternateContent xmlns:mc="http://schemas.openxmlformats.org/markup-compatibility/2006" xmlns:a14="http://schemas.microsoft.com/office/drawing/2010/main">
        <mc:Choice Requires="a14">
          <p:sp>
            <p:nvSpPr>
              <p:cNvPr id="9" name="Speech Bubble: Rectangle with Corners Rounded 8">
                <a:extLst>
                  <a:ext uri="{FF2B5EF4-FFF2-40B4-BE49-F238E27FC236}">
                    <a16:creationId xmlns:a16="http://schemas.microsoft.com/office/drawing/2014/main" id="{4C6D76A9-53A7-5962-915F-A70E35BB1A60}"/>
                  </a:ext>
                </a:extLst>
              </p:cNvPr>
              <p:cNvSpPr/>
              <p:nvPr/>
            </p:nvSpPr>
            <p:spPr>
              <a:xfrm>
                <a:off x="6043919" y="3139695"/>
                <a:ext cx="2019096" cy="1142211"/>
              </a:xfrm>
              <a:prstGeom prst="wedgeRoundRectCallout">
                <a:avLst>
                  <a:gd name="adj1" fmla="val 78982"/>
                  <a:gd name="adj2" fmla="val 5074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600" dirty="0"/>
                  <a:t>Why are we substituting in for the </a:t>
                </a:r>
                <a14:m>
                  <m:oMath xmlns:m="http://schemas.openxmlformats.org/officeDocument/2006/math">
                    <m:r>
                      <a:rPr lang="en-AU" sz="1600" b="0" i="1" smtClean="0">
                        <a:latin typeface="Cambria Math" panose="02040503050406030204" pitchFamily="18" charset="0"/>
                      </a:rPr>
                      <m:t>𝑆</m:t>
                    </m:r>
                  </m:oMath>
                </a14:m>
                <a:r>
                  <a:rPr lang="en-AU" sz="1600" dirty="0"/>
                  <a:t> value?</a:t>
                </a:r>
              </a:p>
            </p:txBody>
          </p:sp>
        </mc:Choice>
        <mc:Fallback xmlns="">
          <p:sp>
            <p:nvSpPr>
              <p:cNvPr id="9" name="Speech Bubble: Rectangle with Corners Rounded 8">
                <a:extLst>
                  <a:ext uri="{FF2B5EF4-FFF2-40B4-BE49-F238E27FC236}">
                    <a16:creationId xmlns:a16="http://schemas.microsoft.com/office/drawing/2014/main" id="{4C6D76A9-53A7-5962-915F-A70E35BB1A60}"/>
                  </a:ext>
                </a:extLst>
              </p:cNvPr>
              <p:cNvSpPr>
                <a:spLocks noRot="1" noChangeAspect="1" noMove="1" noResize="1" noEditPoints="1" noAdjustHandles="1" noChangeArrowheads="1" noChangeShapeType="1" noTextEdit="1"/>
              </p:cNvSpPr>
              <p:nvPr/>
            </p:nvSpPr>
            <p:spPr>
              <a:xfrm>
                <a:off x="6043919" y="3139695"/>
                <a:ext cx="2019096" cy="1142211"/>
              </a:xfrm>
              <a:prstGeom prst="wedgeRoundRectCallout">
                <a:avLst>
                  <a:gd name="adj1" fmla="val 78982"/>
                  <a:gd name="adj2" fmla="val 50748"/>
                  <a:gd name="adj3" fmla="val 16667"/>
                </a:avLst>
              </a:prstGeom>
              <a:blipFill>
                <a:blip r:embed="rId8"/>
                <a:stretch>
                  <a:fillRect b="-4663"/>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0" name="Speech Bubble: Rectangle with Corners Rounded 9">
                <a:extLst>
                  <a:ext uri="{FF2B5EF4-FFF2-40B4-BE49-F238E27FC236}">
                    <a16:creationId xmlns:a16="http://schemas.microsoft.com/office/drawing/2014/main" id="{E2FC4882-ED14-F4A4-183A-A3E6212FB9D1}"/>
                  </a:ext>
                </a:extLst>
              </p:cNvPr>
              <p:cNvSpPr/>
              <p:nvPr/>
            </p:nvSpPr>
            <p:spPr>
              <a:xfrm>
                <a:off x="9713903" y="2463450"/>
                <a:ext cx="2330094" cy="720562"/>
              </a:xfrm>
              <a:prstGeom prst="wedgeRoundRectCallout">
                <a:avLst>
                  <a:gd name="adj1" fmla="val -33906"/>
                  <a:gd name="adj2" fmla="val 7535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600" dirty="0"/>
                  <a:t>Why are we using the variables </a:t>
                </a:r>
                <a14:m>
                  <m:oMath xmlns:m="http://schemas.openxmlformats.org/officeDocument/2006/math">
                    <m:r>
                      <a:rPr lang="en-AU" sz="1600" b="0" i="1" smtClean="0">
                        <a:latin typeface="Cambria Math" panose="02040503050406030204" pitchFamily="18" charset="0"/>
                      </a:rPr>
                      <m:t>𝑆</m:t>
                    </m:r>
                  </m:oMath>
                </a14:m>
                <a:r>
                  <a:rPr lang="en-AU" sz="1600" dirty="0"/>
                  <a:t> and </a:t>
                </a:r>
                <a14:m>
                  <m:oMath xmlns:m="http://schemas.openxmlformats.org/officeDocument/2006/math">
                    <m:r>
                      <a:rPr lang="en-AU" sz="1600" b="0" i="1" smtClean="0">
                        <a:latin typeface="Cambria Math" panose="02040503050406030204" pitchFamily="18" charset="0"/>
                      </a:rPr>
                      <m:t>𝐴</m:t>
                    </m:r>
                  </m:oMath>
                </a14:m>
                <a:r>
                  <a:rPr lang="en-AU" sz="1600" dirty="0"/>
                  <a:t>?</a:t>
                </a:r>
              </a:p>
            </p:txBody>
          </p:sp>
        </mc:Choice>
        <mc:Fallback xmlns="">
          <p:sp>
            <p:nvSpPr>
              <p:cNvPr id="10" name="Speech Bubble: Rectangle with Corners Rounded 9">
                <a:extLst>
                  <a:ext uri="{FF2B5EF4-FFF2-40B4-BE49-F238E27FC236}">
                    <a16:creationId xmlns:a16="http://schemas.microsoft.com/office/drawing/2014/main" id="{E2FC4882-ED14-F4A4-183A-A3E6212FB9D1}"/>
                  </a:ext>
                </a:extLst>
              </p:cNvPr>
              <p:cNvSpPr>
                <a:spLocks noRot="1" noChangeAspect="1" noMove="1" noResize="1" noEditPoints="1" noAdjustHandles="1" noChangeArrowheads="1" noChangeShapeType="1" noTextEdit="1"/>
              </p:cNvSpPr>
              <p:nvPr/>
            </p:nvSpPr>
            <p:spPr>
              <a:xfrm>
                <a:off x="9713903" y="2463450"/>
                <a:ext cx="2330094" cy="720562"/>
              </a:xfrm>
              <a:prstGeom prst="wedgeRoundRectCallout">
                <a:avLst>
                  <a:gd name="adj1" fmla="val -33906"/>
                  <a:gd name="adj2" fmla="val 75350"/>
                  <a:gd name="adj3" fmla="val 16667"/>
                </a:avLst>
              </a:prstGeom>
              <a:blipFill>
                <a:blip r:embed="rId9"/>
                <a:stretch>
                  <a:fillRect/>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063DD61B-EFC9-B359-1F86-AB58A6BBFE2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13</a:t>
            </a:fld>
            <a:endParaRPr lang="en-AU"/>
          </a:p>
        </p:txBody>
      </p:sp>
      <p:cxnSp>
        <p:nvCxnSpPr>
          <p:cNvPr id="11" name="Straight Connector 10">
            <a:extLst>
              <a:ext uri="{FF2B5EF4-FFF2-40B4-BE49-F238E27FC236}">
                <a16:creationId xmlns:a16="http://schemas.microsoft.com/office/drawing/2014/main" id="{BA520762-CEAF-1B1F-98B7-5641FF80FBE5}"/>
              </a:ext>
              <a:ext uri="{C183D7F6-B498-43B3-948B-1728B52AA6E4}">
                <adec:decorative xmlns:adec="http://schemas.microsoft.com/office/drawing/2017/decorative" val="1"/>
              </a:ext>
            </a:extLst>
          </p:cNvPr>
          <p:cNvCxnSpPr/>
          <p:nvPr/>
        </p:nvCxnSpPr>
        <p:spPr>
          <a:xfrm>
            <a:off x="7190072" y="3184012"/>
            <a:ext cx="0" cy="3149411"/>
          </a:xfrm>
          <a:prstGeom prst="line">
            <a:avLst/>
          </a:prstGeom>
        </p:spPr>
        <p:style>
          <a:lnRef idx="1">
            <a:schemeClr val="accent1"/>
          </a:lnRef>
          <a:fillRef idx="0">
            <a:schemeClr val="accent1"/>
          </a:fillRef>
          <a:effectRef idx="0">
            <a:schemeClr val="accent1"/>
          </a:effectRef>
          <a:fontRef idx="minor">
            <a:schemeClr val="tx1"/>
          </a:fontRef>
        </p:style>
      </p:cxnSp>
      <p:sp>
        <p:nvSpPr>
          <p:cNvPr id="12" name="Speech Bubble: Rectangle with Corners Rounded 11">
            <a:extLst>
              <a:ext uri="{FF2B5EF4-FFF2-40B4-BE49-F238E27FC236}">
                <a16:creationId xmlns:a16="http://schemas.microsoft.com/office/drawing/2014/main" id="{0D490673-8299-67B3-7A31-B7DC531AA000}"/>
              </a:ext>
            </a:extLst>
          </p:cNvPr>
          <p:cNvSpPr/>
          <p:nvPr/>
        </p:nvSpPr>
        <p:spPr>
          <a:xfrm>
            <a:off x="6180524" y="5227320"/>
            <a:ext cx="2019096" cy="842553"/>
          </a:xfrm>
          <a:prstGeom prst="wedgeRoundRectCallout">
            <a:avLst>
              <a:gd name="adj1" fmla="val 110851"/>
              <a:gd name="adj2" fmla="val -4773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600" dirty="0"/>
              <a:t>How else could this be written?</a:t>
            </a:r>
          </a:p>
        </p:txBody>
      </p:sp>
    </p:spTree>
    <p:extLst>
      <p:ext uri="{BB962C8B-B14F-4D97-AF65-F5344CB8AC3E}">
        <p14:creationId xmlns:p14="http://schemas.microsoft.com/office/powerpoint/2010/main" val="3207458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8DBC6-0507-6286-B452-B22EFEA410E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063EFA2-358A-BB1D-A32D-72B75C0E6520}"/>
              </a:ext>
            </a:extLst>
          </p:cNvPr>
          <p:cNvSpPr>
            <a:spLocks noGrp="1"/>
          </p:cNvSpPr>
          <p:nvPr>
            <p:ph type="title"/>
          </p:nvPr>
        </p:nvSpPr>
        <p:spPr/>
        <p:txBody>
          <a:bodyPr/>
          <a:lstStyle/>
          <a:p>
            <a:r>
              <a:rPr lang="en-AU"/>
              <a:t>Using the line of best fit (2)</a:t>
            </a:r>
          </a:p>
        </p:txBody>
      </p:sp>
      <p:sp>
        <p:nvSpPr>
          <p:cNvPr id="4" name="Text Placeholder 3">
            <a:extLst>
              <a:ext uri="{FF2B5EF4-FFF2-40B4-BE49-F238E27FC236}">
                <a16:creationId xmlns:a16="http://schemas.microsoft.com/office/drawing/2014/main" id="{C46661C2-2DC6-6FCA-36B7-382FF4B33C2F}"/>
              </a:ext>
            </a:extLst>
          </p:cNvPr>
          <p:cNvSpPr>
            <a:spLocks noGrp="1"/>
          </p:cNvSpPr>
          <p:nvPr>
            <p:ph type="body" sz="quarter" idx="18"/>
          </p:nvPr>
        </p:nvSpPr>
        <p:spPr/>
        <p:txBody>
          <a:bodyPr/>
          <a:lstStyle/>
          <a:p>
            <a:r>
              <a:rPr lang="en-AU" dirty="0"/>
              <a:t>Your turn – question 2</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9DB3AAD6-B0C8-9913-4AB6-4AD32E0E200F}"/>
                  </a:ext>
                </a:extLst>
              </p:cNvPr>
              <p:cNvSpPr>
                <a:spLocks noGrp="1"/>
              </p:cNvSpPr>
              <p:nvPr>
                <p:ph type="body" sz="quarter" idx="17"/>
              </p:nvPr>
            </p:nvSpPr>
            <p:spPr>
              <a:xfrm>
                <a:off x="359999" y="1474955"/>
                <a:ext cx="11542342" cy="1509402"/>
              </a:xfrm>
            </p:spPr>
            <p:txBody>
              <a:bodyPr/>
              <a:lstStyle/>
              <a:p>
                <a:r>
                  <a:rPr lang="en-AU" sz="1700" dirty="0"/>
                  <a:t>Sophie wants to know if the price of a computer is related to the speed of the computer. She tests 8 computers by running the same program on each and measuring how many seconds it takes to finish.</a:t>
                </a:r>
                <a:br>
                  <a:rPr lang="en-AU" sz="1700" dirty="0"/>
                </a:br>
                <a:r>
                  <a:rPr lang="en-AU" sz="1700" dirty="0"/>
                  <a:t>Sophie's results are shown in the graph below. The line of best fit has a </a:t>
                </a:r>
                <a14:m>
                  <m:oMath xmlns:m="http://schemas.openxmlformats.org/officeDocument/2006/math">
                    <m:r>
                      <a:rPr lang="en-AU" sz="1700" b="0" i="1" smtClean="0">
                        <a:latin typeface="Cambria Math" panose="02040503050406030204" pitchFamily="18" charset="0"/>
                      </a:rPr>
                      <m:t>𝑦</m:t>
                    </m:r>
                  </m:oMath>
                </a14:m>
                <a:r>
                  <a:rPr lang="en-AU" sz="1700" dirty="0"/>
                  <a:t>-intercept of 5.7 and runs through the point </a:t>
                </a:r>
                <a14:m>
                  <m:oMath xmlns:m="http://schemas.openxmlformats.org/officeDocument/2006/math">
                    <m:d>
                      <m:dPr>
                        <m:ctrlPr>
                          <a:rPr lang="en-AU" sz="1700" b="0" i="1" smtClean="0">
                            <a:latin typeface="Cambria Math" panose="02040503050406030204" pitchFamily="18" charset="0"/>
                          </a:rPr>
                        </m:ctrlPr>
                      </m:dPr>
                      <m:e>
                        <m:r>
                          <a:rPr lang="en-AU" sz="1700" b="0" i="1" smtClean="0">
                            <a:latin typeface="Cambria Math" panose="02040503050406030204" pitchFamily="18" charset="0"/>
                          </a:rPr>
                          <m:t>532, 3.7</m:t>
                        </m:r>
                      </m:e>
                    </m:d>
                    <m:r>
                      <a:rPr lang="en-AU" sz="1700" b="0" i="1" smtClean="0">
                        <a:latin typeface="Cambria Math" panose="02040503050406030204" pitchFamily="18" charset="0"/>
                      </a:rPr>
                      <m:t>.</m:t>
                    </m:r>
                  </m:oMath>
                </a14:m>
                <a:r>
                  <a:rPr lang="en-AU" sz="1700" dirty="0"/>
                  <a:t> By determining the equation of the line of best fit, find the expected price of a computer that runs Sophie’s program in 2 seconds.</a:t>
                </a:r>
              </a:p>
            </p:txBody>
          </p:sp>
        </mc:Choice>
        <mc:Fallback xmlns="">
          <p:sp>
            <p:nvSpPr>
              <p:cNvPr id="5" name="Text Placeholder 4">
                <a:extLst>
                  <a:ext uri="{FF2B5EF4-FFF2-40B4-BE49-F238E27FC236}">
                    <a16:creationId xmlns:a16="http://schemas.microsoft.com/office/drawing/2014/main" id="{9DB3AAD6-B0C8-9913-4AB6-4AD32E0E200F}"/>
                  </a:ext>
                </a:extLst>
              </p:cNvPr>
              <p:cNvSpPr>
                <a:spLocks noGrp="1" noRot="1" noChangeAspect="1" noMove="1" noResize="1" noEditPoints="1" noAdjustHandles="1" noChangeArrowheads="1" noChangeShapeType="1" noTextEdit="1"/>
              </p:cNvSpPr>
              <p:nvPr>
                <p:ph type="body" sz="quarter" idx="17"/>
              </p:nvPr>
            </p:nvSpPr>
            <p:spPr>
              <a:xfrm>
                <a:off x="359999" y="1474955"/>
                <a:ext cx="11542342" cy="1509402"/>
              </a:xfrm>
              <a:blipFill>
                <a:blip r:embed="rId3"/>
                <a:stretch>
                  <a:fillRect l="-1109" b="-33871"/>
                </a:stretch>
              </a:blipFill>
            </p:spPr>
            <p:txBody>
              <a:bodyPr/>
              <a:lstStyle/>
              <a:p>
                <a:r>
                  <a:rPr lang="en-US">
                    <a:noFill/>
                  </a:rPr>
                  <a:t> </a:t>
                </a:r>
              </a:p>
            </p:txBody>
          </p:sp>
        </mc:Fallback>
      </mc:AlternateContent>
      <p:grpSp>
        <p:nvGrpSpPr>
          <p:cNvPr id="7" name="Group 6" descr="Scatter plot showing 8 computers price and time taken to run a specific program, with a line of best fit.">
            <a:extLst>
              <a:ext uri="{FF2B5EF4-FFF2-40B4-BE49-F238E27FC236}">
                <a16:creationId xmlns:a16="http://schemas.microsoft.com/office/drawing/2014/main" id="{EA936C56-060F-C244-4205-3F4709FFACD0}"/>
              </a:ext>
            </a:extLst>
          </p:cNvPr>
          <p:cNvGrpSpPr/>
          <p:nvPr/>
        </p:nvGrpSpPr>
        <p:grpSpPr>
          <a:xfrm>
            <a:off x="359999" y="3623325"/>
            <a:ext cx="2958098" cy="2571501"/>
            <a:chOff x="1531191" y="3773371"/>
            <a:chExt cx="3507534" cy="2808427"/>
          </a:xfrm>
        </p:grpSpPr>
        <p:pic>
          <p:nvPicPr>
            <p:cNvPr id="12" name="Picture 11" descr="Scatter plot showing 8 computers price and time taken to run a specific program, with a line of best fit.">
              <a:extLst>
                <a:ext uri="{FF2B5EF4-FFF2-40B4-BE49-F238E27FC236}">
                  <a16:creationId xmlns:a16="http://schemas.microsoft.com/office/drawing/2014/main" id="{6476C925-FA2A-5D98-DAC7-5C496729FC7D}"/>
                </a:ext>
              </a:extLst>
            </p:cNvPr>
            <p:cNvPicPr>
              <a:picLocks noChangeAspect="1"/>
            </p:cNvPicPr>
            <p:nvPr/>
          </p:nvPicPr>
          <p:blipFill>
            <a:blip r:embed="rId4"/>
            <a:srcRect l="3860"/>
            <a:stretch>
              <a:fillRect/>
            </a:stretch>
          </p:blipFill>
          <p:spPr>
            <a:xfrm>
              <a:off x="1714500" y="3773371"/>
              <a:ext cx="3324225" cy="2808427"/>
            </a:xfrm>
            <a:prstGeom prst="rect">
              <a:avLst/>
            </a:prstGeom>
          </p:spPr>
        </p:pic>
        <p:sp>
          <p:nvSpPr>
            <p:cNvPr id="6" name="TextBox 5">
              <a:extLst>
                <a:ext uri="{FF2B5EF4-FFF2-40B4-BE49-F238E27FC236}">
                  <a16:creationId xmlns:a16="http://schemas.microsoft.com/office/drawing/2014/main" id="{B0E6BD54-DCA8-A16A-B9C7-67C29A91E44C}"/>
                </a:ext>
              </a:extLst>
            </p:cNvPr>
            <p:cNvSpPr txBox="1"/>
            <p:nvPr/>
          </p:nvSpPr>
          <p:spPr>
            <a:xfrm rot="16200000">
              <a:off x="1531191" y="4351860"/>
              <a:ext cx="914400" cy="914400"/>
            </a:xfrm>
            <a:prstGeom prst="rect">
              <a:avLst/>
            </a:prstGeom>
            <a:noFill/>
          </p:spPr>
          <p:txBody>
            <a:bodyPr wrap="none" lIns="0" tIns="0" rIns="0" bIns="0" rtlCol="0">
              <a:noAutofit/>
            </a:bodyPr>
            <a:lstStyle/>
            <a:p>
              <a:pPr algn="l"/>
              <a:r>
                <a:rPr lang="en-AU" sz="1000">
                  <a:latin typeface="Times New Roman" panose="02020603050405020304" pitchFamily="18" charset="0"/>
                  <a:cs typeface="Times New Roman" panose="02020603050405020304" pitchFamily="18" charset="0"/>
                </a:rPr>
                <a:t>Time (s)</a:t>
              </a:r>
            </a:p>
          </p:txBody>
        </p:sp>
      </p:grpSp>
      <p:grpSp>
        <p:nvGrpSpPr>
          <p:cNvPr id="20" name="Group 19" descr="A horizontal line from the point (0, 5.7) to directly above the point (532, 3.7) and a vertical line from the point (532, 3.7) to be in line with (0, 5.7). The horizontal line is labeled run and the vertical line is labeled rise.">
            <a:extLst>
              <a:ext uri="{FF2B5EF4-FFF2-40B4-BE49-F238E27FC236}">
                <a16:creationId xmlns:a16="http://schemas.microsoft.com/office/drawing/2014/main" id="{E74C4790-D38E-362C-2F05-659238552D08}"/>
              </a:ext>
            </a:extLst>
          </p:cNvPr>
          <p:cNvGrpSpPr/>
          <p:nvPr/>
        </p:nvGrpSpPr>
        <p:grpSpPr>
          <a:xfrm>
            <a:off x="643604" y="3595906"/>
            <a:ext cx="2367176" cy="1432935"/>
            <a:chOff x="643604" y="3595906"/>
            <a:chExt cx="2367176" cy="1432935"/>
          </a:xfrm>
        </p:grpSpPr>
        <p:cxnSp>
          <p:nvCxnSpPr>
            <p:cNvPr id="13" name="Straight Connector 12">
              <a:extLst>
                <a:ext uri="{FF2B5EF4-FFF2-40B4-BE49-F238E27FC236}">
                  <a16:creationId xmlns:a16="http://schemas.microsoft.com/office/drawing/2014/main" id="{412A3906-52AD-C13A-F21F-EDDE2A8B371A}"/>
                </a:ext>
              </a:extLst>
            </p:cNvPr>
            <p:cNvCxnSpPr>
              <a:cxnSpLocks/>
            </p:cNvCxnSpPr>
            <p:nvPr/>
          </p:nvCxnSpPr>
          <p:spPr>
            <a:xfrm>
              <a:off x="2020956" y="3935416"/>
              <a:ext cx="0" cy="709471"/>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3F13CE8-1DB5-551D-F828-243A3E9F040E}"/>
                </a:ext>
              </a:extLst>
            </p:cNvPr>
            <p:cNvCxnSpPr>
              <a:cxnSpLocks/>
            </p:cNvCxnSpPr>
            <p:nvPr/>
          </p:nvCxnSpPr>
          <p:spPr>
            <a:xfrm>
              <a:off x="643604" y="3935416"/>
              <a:ext cx="1377352" cy="0"/>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A13A265-D3AD-48D9-D4D1-EBEDC7562E94}"/>
                </a:ext>
              </a:extLst>
            </p:cNvPr>
            <p:cNvSpPr txBox="1"/>
            <p:nvPr/>
          </p:nvSpPr>
          <p:spPr>
            <a:xfrm>
              <a:off x="1191196" y="3595906"/>
              <a:ext cx="914400" cy="914400"/>
            </a:xfrm>
            <a:prstGeom prst="rect">
              <a:avLst/>
            </a:prstGeom>
            <a:noFill/>
          </p:spPr>
          <p:txBody>
            <a:bodyPr wrap="none" lIns="0" tIns="0" rIns="0" bIns="0" rtlCol="0">
              <a:noAutofit/>
            </a:bodyPr>
            <a:lstStyle/>
            <a:p>
              <a:pPr algn="l"/>
              <a:r>
                <a:rPr lang="en-AU" sz="1800">
                  <a:solidFill>
                    <a:schemeClr val="accent2"/>
                  </a:solidFill>
                </a:rPr>
                <a:t>run</a:t>
              </a:r>
            </a:p>
          </p:txBody>
        </p:sp>
        <p:sp>
          <p:nvSpPr>
            <p:cNvPr id="17" name="TextBox 16">
              <a:extLst>
                <a:ext uri="{FF2B5EF4-FFF2-40B4-BE49-F238E27FC236}">
                  <a16:creationId xmlns:a16="http://schemas.microsoft.com/office/drawing/2014/main" id="{37CBCA04-9FA1-F3C8-2785-5F9526472975}"/>
                </a:ext>
              </a:extLst>
            </p:cNvPr>
            <p:cNvSpPr txBox="1"/>
            <p:nvPr/>
          </p:nvSpPr>
          <p:spPr>
            <a:xfrm>
              <a:off x="2096380" y="4114441"/>
              <a:ext cx="914400" cy="914400"/>
            </a:xfrm>
            <a:prstGeom prst="rect">
              <a:avLst/>
            </a:prstGeom>
            <a:noFill/>
          </p:spPr>
          <p:txBody>
            <a:bodyPr wrap="none" lIns="0" tIns="0" rIns="0" bIns="0" rtlCol="0">
              <a:noAutofit/>
            </a:bodyPr>
            <a:lstStyle/>
            <a:p>
              <a:pPr algn="l"/>
              <a:r>
                <a:rPr lang="en-AU" sz="1800">
                  <a:solidFill>
                    <a:schemeClr val="accent2"/>
                  </a:solidFill>
                </a:rPr>
                <a:t>rise</a:t>
              </a:r>
            </a:p>
          </p:txBody>
        </p:sp>
      </p:gr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DB34F77-8381-2CF9-5563-8EA3528A4080}"/>
                  </a:ext>
                </a:extLst>
              </p:cNvPr>
              <p:cNvSpPr txBox="1"/>
              <p:nvPr/>
            </p:nvSpPr>
            <p:spPr>
              <a:xfrm>
                <a:off x="3835329" y="3554021"/>
                <a:ext cx="2723472" cy="2438529"/>
              </a:xfrm>
              <a:prstGeom prst="rect">
                <a:avLst/>
              </a:prstGeom>
              <a:noFill/>
            </p:spPr>
            <p:txBody>
              <a:bodyPr wrap="square" lIns="0" tIns="0" rIns="0" bIns="0" rtlCol="0">
                <a:noAutofit/>
              </a:bodyPr>
              <a:lstStyle/>
              <a:p>
                <a:pPr>
                  <a:lnSpc>
                    <a:spcPct val="150000"/>
                  </a:lnSpc>
                </a:pPr>
                <a14:m>
                  <m:oMathPara xmlns:m="http://schemas.openxmlformats.org/officeDocument/2006/math">
                    <m:oMathParaPr>
                      <m:jc m:val="centerGroup"/>
                    </m:oMathParaPr>
                    <m:oMath xmlns:m="http://schemas.openxmlformats.org/officeDocument/2006/math">
                      <m:r>
                        <a:rPr lang="en-AU" sz="1800" i="1">
                          <a:latin typeface="Cambria Math" panose="02040503050406030204" pitchFamily="18" charset="0"/>
                        </a:rPr>
                        <m:t>𝑚</m:t>
                      </m:r>
                      <m:r>
                        <m:rPr>
                          <m:aln/>
                        </m:rPr>
                        <a:rPr lang="en-AU" sz="1800" i="1">
                          <a:latin typeface="Cambria Math" panose="02040503050406030204" pitchFamily="18" charset="0"/>
                        </a:rPr>
                        <m:t>=</m:t>
                      </m:r>
                      <m:f>
                        <m:fPr>
                          <m:ctrlPr>
                            <a:rPr lang="en-AU" sz="1800" i="1">
                              <a:latin typeface="Cambria Math" panose="02040503050406030204" pitchFamily="18" charset="0"/>
                            </a:rPr>
                          </m:ctrlPr>
                        </m:fPr>
                        <m:num>
                          <m:r>
                            <a:rPr lang="en-AU" sz="1800" i="1">
                              <a:latin typeface="Cambria Math" panose="02040503050406030204" pitchFamily="18" charset="0"/>
                            </a:rPr>
                            <m:t>𝑟𝑖𝑠𝑒</m:t>
                          </m:r>
                        </m:num>
                        <m:den>
                          <m:r>
                            <a:rPr lang="en-AU" sz="1800" i="1">
                              <a:latin typeface="Cambria Math" panose="02040503050406030204" pitchFamily="18" charset="0"/>
                            </a:rPr>
                            <m:t>𝑟𝑢𝑛</m:t>
                          </m:r>
                        </m:den>
                      </m:f>
                    </m:oMath>
                    <m:oMath xmlns:m="http://schemas.openxmlformats.org/officeDocument/2006/math">
                      <m:r>
                        <m:rPr>
                          <m:aln/>
                        </m:rPr>
                        <a:rPr lang="en-AU" sz="1800" i="1">
                          <a:latin typeface="Cambria Math" panose="02040503050406030204" pitchFamily="18" charset="0"/>
                        </a:rPr>
                        <m:t>=</m:t>
                      </m:r>
                      <m:r>
                        <a:rPr lang="en-AU" sz="1800" i="1">
                          <a:latin typeface="Cambria Math" panose="02040503050406030204" pitchFamily="18" charset="0"/>
                        </a:rPr>
                        <m:t>−</m:t>
                      </m:r>
                      <m:f>
                        <m:fPr>
                          <m:ctrlPr>
                            <a:rPr lang="en-AU" sz="1800" i="1">
                              <a:latin typeface="Cambria Math" panose="02040503050406030204" pitchFamily="18" charset="0"/>
                            </a:rPr>
                          </m:ctrlPr>
                        </m:fPr>
                        <m:num>
                          <m:r>
                            <a:rPr lang="en-AU" sz="1800" i="1">
                              <a:latin typeface="Cambria Math" panose="02040503050406030204" pitchFamily="18" charset="0"/>
                            </a:rPr>
                            <m:t>2</m:t>
                          </m:r>
                        </m:num>
                        <m:den>
                          <m:r>
                            <a:rPr lang="en-AU" sz="1800" i="1">
                              <a:latin typeface="Cambria Math" panose="02040503050406030204" pitchFamily="18" charset="0"/>
                            </a:rPr>
                            <m:t>532</m:t>
                          </m:r>
                        </m:den>
                      </m:f>
                    </m:oMath>
                    <m:oMath xmlns:m="http://schemas.openxmlformats.org/officeDocument/2006/math">
                      <m:r>
                        <m:rPr>
                          <m:aln/>
                        </m:rPr>
                        <a:rPr lang="en-AU" sz="1800" i="1">
                          <a:latin typeface="Cambria Math" panose="02040503050406030204" pitchFamily="18" charset="0"/>
                        </a:rPr>
                        <m:t>=</m:t>
                      </m:r>
                      <m:r>
                        <a:rPr lang="en-AU" sz="1800" i="1">
                          <a:latin typeface="Cambria Math" panose="02040503050406030204" pitchFamily="18" charset="0"/>
                        </a:rPr>
                        <m:t>−</m:t>
                      </m:r>
                      <m:f>
                        <m:fPr>
                          <m:ctrlPr>
                            <a:rPr lang="en-AU" sz="1800" i="1">
                              <a:latin typeface="Cambria Math" panose="02040503050406030204" pitchFamily="18" charset="0"/>
                            </a:rPr>
                          </m:ctrlPr>
                        </m:fPr>
                        <m:num>
                          <m:r>
                            <a:rPr lang="en-AU" sz="1800" i="1">
                              <a:latin typeface="Cambria Math" panose="02040503050406030204" pitchFamily="18" charset="0"/>
                            </a:rPr>
                            <m:t>1</m:t>
                          </m:r>
                        </m:num>
                        <m:den>
                          <m:r>
                            <a:rPr lang="en-AU" sz="1800" i="1">
                              <a:latin typeface="Cambria Math" panose="02040503050406030204" pitchFamily="18" charset="0"/>
                            </a:rPr>
                            <m:t>266</m:t>
                          </m:r>
                        </m:den>
                      </m:f>
                    </m:oMath>
                  </m:oMathPara>
                </a14:m>
                <a:endParaRPr lang="en-AU" sz="1800"/>
              </a:p>
              <a:p>
                <a:pPr>
                  <a:lnSpc>
                    <a:spcPct val="150000"/>
                  </a:lnSpc>
                </a:pPr>
                <a:endParaRPr lang="en-AU" sz="1800"/>
              </a:p>
            </p:txBody>
          </p:sp>
        </mc:Choice>
        <mc:Fallback xmlns="">
          <p:sp>
            <p:nvSpPr>
              <p:cNvPr id="9" name="TextBox 8">
                <a:extLst>
                  <a:ext uri="{FF2B5EF4-FFF2-40B4-BE49-F238E27FC236}">
                    <a16:creationId xmlns:a16="http://schemas.microsoft.com/office/drawing/2014/main" id="{EDB34F77-8381-2CF9-5563-8EA3528A4080}"/>
                  </a:ext>
                </a:extLst>
              </p:cNvPr>
              <p:cNvSpPr txBox="1">
                <a:spLocks noRot="1" noChangeAspect="1" noMove="1" noResize="1" noEditPoints="1" noAdjustHandles="1" noChangeArrowheads="1" noChangeShapeType="1" noTextEdit="1"/>
              </p:cNvSpPr>
              <p:nvPr/>
            </p:nvSpPr>
            <p:spPr>
              <a:xfrm>
                <a:off x="3835329" y="3554021"/>
                <a:ext cx="2723472" cy="243852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647CBBE-D810-62AC-71E2-9A12E86FEBA4}"/>
                  </a:ext>
                </a:extLst>
              </p:cNvPr>
              <p:cNvSpPr txBox="1"/>
              <p:nvPr/>
            </p:nvSpPr>
            <p:spPr>
              <a:xfrm>
                <a:off x="7076033" y="3203425"/>
                <a:ext cx="4972472" cy="2882923"/>
              </a:xfrm>
              <a:prstGeom prst="rect">
                <a:avLst/>
              </a:prstGeom>
              <a:noFill/>
            </p:spPr>
            <p:txBody>
              <a:bodyPr wrap="square" lIns="0" tIns="0" rIns="0" bIns="0" rtlCol="0">
                <a:noAutofit/>
              </a:bodyPr>
              <a:lstStyle/>
              <a:p>
                <a:pPr marL="357188">
                  <a:lnSpc>
                    <a:spcPct val="150000"/>
                  </a:lnSpc>
                </a:pPr>
                <a:r>
                  <a:rPr lang="en-AU" sz="1800" dirty="0"/>
                  <a:t> </a:t>
                </a:r>
                <a14:m>
                  <m:oMath xmlns:m="http://schemas.openxmlformats.org/officeDocument/2006/math">
                    <m:r>
                      <a:rPr lang="en-AU" sz="1800" i="1" smtClean="0">
                        <a:latin typeface="Cambria Math" panose="02040503050406030204" pitchFamily="18" charset="0"/>
                      </a:rPr>
                      <m:t>𝑦</m:t>
                    </m:r>
                    <m:r>
                      <a:rPr lang="en-AU" sz="1800" i="1" smtClean="0">
                        <a:latin typeface="Cambria Math" panose="02040503050406030204" pitchFamily="18" charset="0"/>
                      </a:rPr>
                      <m:t>=−</m:t>
                    </m:r>
                    <m:f>
                      <m:fPr>
                        <m:ctrlPr>
                          <a:rPr lang="en-AU" sz="1800" i="1">
                            <a:latin typeface="Cambria Math" panose="02040503050406030204" pitchFamily="18" charset="0"/>
                          </a:rPr>
                        </m:ctrlPr>
                      </m:fPr>
                      <m:num>
                        <m:r>
                          <a:rPr lang="en-AU" sz="1800" i="1">
                            <a:latin typeface="Cambria Math" panose="02040503050406030204" pitchFamily="18" charset="0"/>
                          </a:rPr>
                          <m:t>1</m:t>
                        </m:r>
                      </m:num>
                      <m:den>
                        <m:r>
                          <a:rPr lang="en-AU" sz="1800" i="1">
                            <a:latin typeface="Cambria Math" panose="02040503050406030204" pitchFamily="18" charset="0"/>
                          </a:rPr>
                          <m:t>266</m:t>
                        </m:r>
                      </m:den>
                    </m:f>
                    <m:r>
                      <a:rPr lang="en-AU" sz="1800" i="1">
                        <a:latin typeface="Cambria Math" panose="02040503050406030204" pitchFamily="18" charset="0"/>
                      </a:rPr>
                      <m:t>𝑥</m:t>
                    </m:r>
                    <m:r>
                      <a:rPr lang="en-AU" sz="1800" i="1">
                        <a:latin typeface="Cambria Math" panose="02040503050406030204" pitchFamily="18" charset="0"/>
                      </a:rPr>
                      <m:t>+5.7</m:t>
                    </m:r>
                  </m:oMath>
                </a14:m>
                <a:br>
                  <a:rPr lang="en-AU" sz="1800" i="1" dirty="0">
                    <a:latin typeface="Cambria Math" panose="02040503050406030204" pitchFamily="18" charset="0"/>
                  </a:rPr>
                </a:b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2=−</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266</m:t>
                          </m:r>
                        </m:den>
                      </m:f>
                      <m:r>
                        <a:rPr lang="en-AU" sz="1800" b="0" i="1" smtClean="0">
                          <a:latin typeface="Cambria Math" panose="02040503050406030204" pitchFamily="18" charset="0"/>
                        </a:rPr>
                        <m:t>𝑥</m:t>
                      </m:r>
                      <m:r>
                        <a:rPr lang="en-AU" sz="1800" b="0" i="1" smtClean="0">
                          <a:latin typeface="Cambria Math" panose="02040503050406030204" pitchFamily="18" charset="0"/>
                        </a:rPr>
                        <m:t>+5.7</m:t>
                      </m:r>
                    </m:oMath>
                  </m:oMathPara>
                </a14:m>
                <a:endParaRPr lang="en-AU" sz="1800" b="0" i="1" dirty="0">
                  <a:latin typeface="Cambria Math" panose="02040503050406030204" pitchFamily="18" charset="0"/>
                </a:endParaRPr>
              </a:p>
              <a:p>
                <a:pPr>
                  <a:lnSpc>
                    <a:spcPct val="15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−3.7=−</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266</m:t>
                          </m:r>
                        </m:den>
                      </m:f>
                      <m:r>
                        <a:rPr lang="en-AU" sz="1800" b="0" i="1" smtClean="0">
                          <a:latin typeface="Cambria Math" panose="02040503050406030204" pitchFamily="18" charset="0"/>
                        </a:rPr>
                        <m:t>𝑥</m:t>
                      </m:r>
                    </m:oMath>
                  </m:oMathPara>
                </a14:m>
                <a:endParaRPr lang="en-AU" sz="1800" b="0" i="1" dirty="0">
                  <a:latin typeface="Cambria Math" panose="02040503050406030204" pitchFamily="18" charset="0"/>
                </a:endParaRPr>
              </a:p>
              <a:p>
                <a:pPr marL="357188">
                  <a:lnSpc>
                    <a:spcPct val="15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=−3.7×−266</m:t>
                      </m:r>
                    </m:oMath>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=984.2</m:t>
                      </m:r>
                    </m:oMath>
                  </m:oMathPara>
                </a14:m>
                <a:endParaRPr lang="en-AU" sz="1800" b="0" dirty="0"/>
              </a:p>
              <a:p>
                <a:pPr>
                  <a:lnSpc>
                    <a:spcPct val="150000"/>
                  </a:lnSpc>
                </a:pPr>
                <a:r>
                  <a:rPr lang="en-AU" sz="1800" dirty="0"/>
                  <a:t>The computer should cost around </a:t>
                </a:r>
                <a14:m>
                  <m:oMath xmlns:m="http://schemas.openxmlformats.org/officeDocument/2006/math">
                    <m:r>
                      <a:rPr lang="en-AU" sz="1800" b="0" i="1" smtClean="0">
                        <a:latin typeface="Cambria Math" panose="02040503050406030204" pitchFamily="18" charset="0"/>
                      </a:rPr>
                      <m:t>$984.20</m:t>
                    </m:r>
                  </m:oMath>
                </a14:m>
                <a:endParaRPr lang="en-AU" sz="1800" dirty="0"/>
              </a:p>
            </p:txBody>
          </p:sp>
        </mc:Choice>
        <mc:Fallback xmlns="">
          <p:sp>
            <p:nvSpPr>
              <p:cNvPr id="11" name="TextBox 10">
                <a:extLst>
                  <a:ext uri="{FF2B5EF4-FFF2-40B4-BE49-F238E27FC236}">
                    <a16:creationId xmlns:a16="http://schemas.microsoft.com/office/drawing/2014/main" id="{3647CBBE-D810-62AC-71E2-9A12E86FEBA4}"/>
                  </a:ext>
                </a:extLst>
              </p:cNvPr>
              <p:cNvSpPr txBox="1">
                <a:spLocks noRot="1" noChangeAspect="1" noMove="1" noResize="1" noEditPoints="1" noAdjustHandles="1" noChangeArrowheads="1" noChangeShapeType="1" noTextEdit="1"/>
              </p:cNvSpPr>
              <p:nvPr/>
            </p:nvSpPr>
            <p:spPr>
              <a:xfrm>
                <a:off x="7076033" y="3203425"/>
                <a:ext cx="4972472" cy="2882923"/>
              </a:xfrm>
              <a:prstGeom prst="rect">
                <a:avLst/>
              </a:prstGeom>
              <a:blipFill>
                <a:blip r:embed="rId6"/>
                <a:stretch>
                  <a:fillRect l="-2945" b="-20085"/>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7F7D52CF-0D04-4C28-A198-DE1CBF2BBB0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a:p>
        </p:txBody>
      </p:sp>
      <p:cxnSp>
        <p:nvCxnSpPr>
          <p:cNvPr id="10" name="Straight Connector 9">
            <a:extLst>
              <a:ext uri="{FF2B5EF4-FFF2-40B4-BE49-F238E27FC236}">
                <a16:creationId xmlns:a16="http://schemas.microsoft.com/office/drawing/2014/main" id="{E8DDB58E-3276-5E40-6EFF-6BF693ED1623}"/>
              </a:ext>
              <a:ext uri="{C183D7F6-B498-43B3-948B-1728B52AA6E4}">
                <adec:decorative xmlns:adec="http://schemas.microsoft.com/office/drawing/2017/decorative" val="1"/>
              </a:ext>
            </a:extLst>
          </p:cNvPr>
          <p:cNvCxnSpPr/>
          <p:nvPr/>
        </p:nvCxnSpPr>
        <p:spPr>
          <a:xfrm>
            <a:off x="6649298" y="3366589"/>
            <a:ext cx="0" cy="314941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9122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A2B4C-7C30-E419-70FB-AC11F1082D3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7704CFD-544D-B423-7121-5AEC065EB6B1}"/>
              </a:ext>
            </a:extLst>
          </p:cNvPr>
          <p:cNvSpPr>
            <a:spLocks noGrp="1"/>
          </p:cNvSpPr>
          <p:nvPr>
            <p:ph type="ctrTitle"/>
          </p:nvPr>
        </p:nvSpPr>
        <p:spPr/>
        <p:txBody>
          <a:bodyPr/>
          <a:lstStyle/>
          <a:p>
            <a:r>
              <a:rPr lang="en-AU">
                <a:latin typeface="+mj-lt"/>
              </a:rPr>
              <a:t>Independent practice</a:t>
            </a:r>
          </a:p>
        </p:txBody>
      </p:sp>
    </p:spTree>
    <p:extLst>
      <p:ext uri="{BB962C8B-B14F-4D97-AF65-F5344CB8AC3E}">
        <p14:creationId xmlns:p14="http://schemas.microsoft.com/office/powerpoint/2010/main" val="412338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BD9D2-AADD-FABB-97D0-B0FB4F3C215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6DFFADD-8E70-6267-A10B-6F1BC0967797}"/>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a:t>Approaching questions scaffold</a:t>
            </a:r>
          </a:p>
        </p:txBody>
      </p:sp>
      <p:pic>
        <p:nvPicPr>
          <p:cNvPr id="4" name="Picture 3" descr="Approaching questions scaffold. The first step, understand, involves identifying key terms, determine the focus area, identify the amount of marks its worth. The second step, plan, involves, drawing a visual representation, using a formula or identifying the steps. The third, solve, involves completing the steps, performing calculations and showing all working. The last, check, involves substituting to check, check for reasonableness and have I answered the question.">
            <a:extLst>
              <a:ext uri="{FF2B5EF4-FFF2-40B4-BE49-F238E27FC236}">
                <a16:creationId xmlns:a16="http://schemas.microsoft.com/office/drawing/2014/main" id="{D9253B5E-AF71-A2B9-80A2-708D01C3B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Slide Number Placeholder 1">
            <a:extLst>
              <a:ext uri="{FF2B5EF4-FFF2-40B4-BE49-F238E27FC236}">
                <a16:creationId xmlns:a16="http://schemas.microsoft.com/office/drawing/2014/main" id="{AE0057C8-9960-6F82-7845-9FB18E18C70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a:p>
        </p:txBody>
      </p:sp>
    </p:spTree>
    <p:extLst>
      <p:ext uri="{BB962C8B-B14F-4D97-AF65-F5344CB8AC3E}">
        <p14:creationId xmlns:p14="http://schemas.microsoft.com/office/powerpoint/2010/main" val="337848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a:ln>
                  <a:noFill/>
                </a:ln>
                <a:solidFill>
                  <a:srgbClr val="CBEDFD"/>
                </a:solidFill>
                <a:effectLst/>
                <a:uLnTx/>
                <a:uFillTx/>
                <a:ea typeface="+mn-ea"/>
                <a:cs typeface="+mn-cs"/>
              </a:rPr>
              <a:t> </a:t>
            </a:r>
            <a:r>
              <a:rPr kumimoji="0" lang="en-AU" sz="1200" b="0" i="0" u="none" strike="noStrike" kern="1200" cap="none" spc="0" normalizeH="0" baseline="0" noProof="0">
                <a:ln>
                  <a:noFill/>
                </a:ln>
                <a:solidFill>
                  <a:srgbClr val="FFFFFF"/>
                </a:solidFill>
                <a:effectLst/>
                <a:uLnTx/>
                <a:uFillTx/>
                <a:ea typeface="+mn-ea"/>
                <a:cs typeface="+mn-cs"/>
              </a:rPr>
              <a:t>and the NSW Curriculum website </a:t>
            </a:r>
            <a:r>
              <a:rPr kumimoji="0" lang="en-AU" sz="1200" b="0" i="0" u="none" strike="noStrike" kern="1200" cap="none" spc="0" normalizeH="0" baseline="0" noProof="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a:solidFill>
                  <a:srgbClr val="2F5496"/>
                </a:solidFill>
                <a:effectLst/>
                <a:latin typeface="Arial" panose="020B0604020202020204" pitchFamily="34" charset="0"/>
                <a:ea typeface="Calibri" panose="020F0502020204030204" pitchFamily="34" charset="0"/>
                <a:hlinkClick r:id="rId6"/>
              </a:rPr>
              <a:t>Mathematics Standard 11–12 Syllabus </a:t>
            </a:r>
            <a:r>
              <a:rPr lang="en-AU">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p>
          <a:p>
            <a:pPr>
              <a:lnSpc>
                <a:spcPct val="150000"/>
              </a:lnSpc>
              <a:spcBef>
                <a:spcPts val="1200"/>
              </a:spcBef>
              <a:spcAft>
                <a:spcPts val="600"/>
              </a:spcAft>
            </a:pPr>
            <a:r>
              <a:rPr lang="en-AU">
                <a:effectLst/>
                <a:latin typeface="Arial" panose="020B0604020202020204" pitchFamily="34" charset="0"/>
                <a:ea typeface="Calibri" panose="020F0502020204030204" pitchFamily="34" charset="0"/>
              </a:rPr>
              <a:t>.</a:t>
            </a:r>
            <a:endParaRPr lang="en-AU" sz="1800">
              <a:effectLst/>
              <a:latin typeface="Arial" panose="020B0604020202020204" pitchFamily="34" charset="0"/>
              <a:ea typeface="Calibri" panose="020F0502020204030204" pitchFamily="34" charset="0"/>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17</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mj-lt"/>
              </a:rPr>
              <a:t>© State of New South Wales (Department of Education), 2026</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a:solidFill>
                  <a:schemeClr val="bg1"/>
                </a:solidFill>
              </a:rPr>
              <a:t>The copyright material published in this resource is subject to the </a:t>
            </a:r>
            <a:r>
              <a:rPr lang="en-AU" sz="1200" i="1">
                <a:solidFill>
                  <a:schemeClr val="bg1"/>
                </a:solidFill>
              </a:rPr>
              <a:t>Copyright Act 1968</a:t>
            </a:r>
            <a:r>
              <a:rPr lang="en-AU" sz="1200">
                <a:solidFill>
                  <a:schemeClr val="bg1"/>
                </a:solidFill>
              </a:rPr>
              <a:t> (</a:t>
            </a:r>
            <a:r>
              <a:rPr lang="en-AU" sz="1200" err="1">
                <a:solidFill>
                  <a:schemeClr val="bg1"/>
                </a:solidFill>
              </a:rPr>
              <a:t>Cth</a:t>
            </a:r>
            <a:r>
              <a:rPr lang="en-AU" sz="120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a:solidFill>
                  <a:schemeClr val="bg1"/>
                </a:solidFill>
              </a:rPr>
              <a:t>Copyright material available in this resource and owned by the NSW Department of Education is licensed under a </a:t>
            </a:r>
            <a:r>
              <a:rPr lang="en-AU" sz="120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a:solidFill>
                  <a:schemeClr val="bg1"/>
                </a:solidFill>
              </a:rPr>
              <a:t>.</a:t>
            </a:r>
          </a:p>
          <a:p>
            <a:pPr algn="l">
              <a:lnSpc>
                <a:spcPct val="150000"/>
              </a:lnSpc>
              <a:spcAft>
                <a:spcPts val="600"/>
              </a:spcAft>
            </a:pPr>
            <a:r>
              <a:rPr lang="en-AU" sz="1200">
                <a:solidFill>
                  <a:schemeClr val="bg1"/>
                </a:solidFill>
              </a:rPr>
              <a:t>This license allows you to share and adapt the material for any purpose, even commercially.</a:t>
            </a:r>
          </a:p>
          <a:p>
            <a:pPr algn="l">
              <a:lnSpc>
                <a:spcPct val="150000"/>
              </a:lnSpc>
              <a:spcAft>
                <a:spcPts val="600"/>
              </a:spcAft>
            </a:pPr>
            <a:r>
              <a:rPr lang="en-AU" sz="1200">
                <a:solidFill>
                  <a:schemeClr val="bg1"/>
                </a:solidFill>
              </a:rPr>
              <a:t>Attribution should be given to © State of New South Wales (Department of Education), 2026.</a:t>
            </a:r>
          </a:p>
          <a:p>
            <a:pPr algn="l">
              <a:lnSpc>
                <a:spcPct val="150000"/>
              </a:lnSpc>
            </a:pPr>
            <a:r>
              <a:rPr lang="en-AU" sz="120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a:solidFill>
                  <a:schemeClr val="bg1"/>
                </a:solidFill>
                <a:latin typeface="+mj-lt"/>
              </a:rPr>
              <a:t>Links to third-party material and websites</a:t>
            </a:r>
          </a:p>
          <a:p>
            <a:pPr algn="l">
              <a:lnSpc>
                <a:spcPct val="150000"/>
              </a:lnSpc>
              <a:spcAft>
                <a:spcPts val="600"/>
              </a:spcAft>
            </a:pPr>
            <a:r>
              <a:rPr lang="en-AU" sz="120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a:solidFill>
                  <a:schemeClr val="bg1"/>
                </a:solidFill>
              </a:rPr>
              <a:t>Copyright Act 1968 </a:t>
            </a:r>
            <a:r>
              <a:rPr lang="en-AU" sz="1200">
                <a:solidFill>
                  <a:schemeClr val="bg1"/>
                </a:solidFill>
              </a:rPr>
              <a:t>(</a:t>
            </a:r>
            <a:r>
              <a:rPr lang="en-AU" sz="1200" err="1">
                <a:solidFill>
                  <a:schemeClr val="bg1"/>
                </a:solidFill>
              </a:rPr>
              <a:t>Cth</a:t>
            </a:r>
            <a:r>
              <a:rPr lang="en-AU" sz="120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309770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intentions</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2000" dirty="0">
                <a:cs typeface="Arial" panose="020B0604020202020204" pitchFamily="34" charset="0"/>
              </a:rPr>
              <a:t>To be able to determine the equation of a line of best fit.</a:t>
            </a:r>
          </a:p>
          <a:p>
            <a:pPr>
              <a:lnSpc>
                <a:spcPct val="150000"/>
              </a:lnSpc>
              <a:spcAft>
                <a:spcPts val="6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indent="-342900">
              <a:lnSpc>
                <a:spcPct val="150000"/>
              </a:lnSpc>
              <a:spcAft>
                <a:spcPts val="600"/>
              </a:spcAft>
              <a:buFont typeface="Arial"/>
              <a:buChar char="•"/>
            </a:pPr>
            <a:r>
              <a:rPr lang="en-AU" sz="2000" dirty="0">
                <a:cs typeface="Arial" panose="020B0604020202020204" pitchFamily="34" charset="0"/>
              </a:rPr>
              <a:t>I can identify the y-intercept from a graph.</a:t>
            </a:r>
          </a:p>
          <a:p>
            <a:pPr marL="342900" indent="-342900">
              <a:lnSpc>
                <a:spcPct val="150000"/>
              </a:lnSpc>
              <a:spcAft>
                <a:spcPts val="600"/>
              </a:spcAft>
              <a:buFont typeface="Arial"/>
              <a:buChar char="•"/>
            </a:pPr>
            <a:r>
              <a:rPr lang="en-AU" sz="2000" dirty="0">
                <a:cs typeface="Arial" panose="020B0604020202020204" pitchFamily="34" charset="0"/>
              </a:rPr>
              <a:t>I can determine the equation of the line of best fit using the gradient and y-intercept.</a:t>
            </a:r>
          </a:p>
          <a:p>
            <a:pPr marL="342900" indent="-342900">
              <a:lnSpc>
                <a:spcPct val="150000"/>
              </a:lnSpc>
              <a:spcAft>
                <a:spcPts val="600"/>
              </a:spcAft>
              <a:buFont typeface="Arial"/>
              <a:buChar char="•"/>
            </a:pPr>
            <a:r>
              <a:rPr lang="en-AU" sz="2000" dirty="0">
                <a:cs typeface="Arial" panose="020B0604020202020204" pitchFamily="34" charset="0"/>
              </a:rPr>
              <a:t>I can determine the equation of the line of best fit given a gradient and point on the line.</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Activating prior knowledge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530053-7ED7-6786-A33E-1A61E3342C8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
        <p:nvSpPr>
          <p:cNvPr id="3" name="Title 2">
            <a:extLst>
              <a:ext uri="{FF2B5EF4-FFF2-40B4-BE49-F238E27FC236}">
                <a16:creationId xmlns:a16="http://schemas.microsoft.com/office/drawing/2014/main" id="{CFB0E7E8-27E7-3480-C36E-EAF00CF43066}"/>
              </a:ext>
            </a:extLst>
          </p:cNvPr>
          <p:cNvSpPr>
            <a:spLocks noGrp="1"/>
          </p:cNvSpPr>
          <p:nvPr>
            <p:ph type="title"/>
          </p:nvPr>
        </p:nvSpPr>
        <p:spPr/>
        <p:txBody>
          <a:bodyPr/>
          <a:lstStyle/>
          <a:p>
            <a:r>
              <a:rPr lang="en-AU"/>
              <a:t>Equations of lines (1)</a:t>
            </a:r>
          </a:p>
        </p:txBody>
      </p:sp>
      <p:sp>
        <p:nvSpPr>
          <p:cNvPr id="4" name="Text Placeholder 3">
            <a:extLst>
              <a:ext uri="{FF2B5EF4-FFF2-40B4-BE49-F238E27FC236}">
                <a16:creationId xmlns:a16="http://schemas.microsoft.com/office/drawing/2014/main" id="{927595FF-E986-4661-FDD0-1AE23BF11D6F}"/>
              </a:ext>
            </a:extLst>
          </p:cNvPr>
          <p:cNvSpPr>
            <a:spLocks noGrp="1"/>
          </p:cNvSpPr>
          <p:nvPr>
            <p:ph type="body" sz="quarter" idx="18"/>
          </p:nvPr>
        </p:nvSpPr>
        <p:spPr/>
        <p:txBody>
          <a:bodyPr/>
          <a:lstStyle/>
          <a:p>
            <a:r>
              <a:rPr lang="en-AU" dirty="0"/>
              <a:t>Convince me - question 1</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74759457-CD2F-3BEC-05AE-595158924167}"/>
                  </a:ext>
                </a:extLst>
              </p:cNvPr>
              <p:cNvSpPr>
                <a:spLocks noGrp="1"/>
              </p:cNvSpPr>
              <p:nvPr>
                <p:ph type="body" sz="quarter" idx="17"/>
              </p:nvPr>
            </p:nvSpPr>
            <p:spPr/>
            <p:txBody>
              <a:bodyPr/>
              <a:lstStyle/>
              <a:p>
                <a:r>
                  <a:rPr lang="en-AU" dirty="0"/>
                  <a:t> Convince me that the equation of the line shown in the graph is </a:t>
                </a:r>
                <a14:m>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=−3</m:t>
                    </m:r>
                    <m:r>
                      <a:rPr lang="en-AU" i="1">
                        <a:latin typeface="Cambria Math" panose="02040503050406030204" pitchFamily="18" charset="0"/>
                      </a:rPr>
                      <m:t>𝑥</m:t>
                    </m:r>
                    <m:r>
                      <a:rPr lang="en-AU" i="1">
                        <a:latin typeface="Cambria Math" panose="02040503050406030204" pitchFamily="18" charset="0"/>
                      </a:rPr>
                      <m:t>+</m:t>
                    </m:r>
                    <m:r>
                      <a:rPr lang="en-AU" b="0" i="0" smtClean="0">
                        <a:latin typeface="Cambria Math" panose="02040503050406030204" pitchFamily="18" charset="0"/>
                      </a:rPr>
                      <m:t>2</m:t>
                    </m:r>
                    <m:r>
                      <a:rPr lang="en-AU">
                        <a:latin typeface="Cambria Math" panose="02040503050406030204" pitchFamily="18" charset="0"/>
                      </a:rPr>
                      <m:t>, </m:t>
                    </m:r>
                  </m:oMath>
                </a14:m>
                <a:r>
                  <a:rPr lang="en-AU" dirty="0"/>
                  <a:t>and not </a:t>
                </a:r>
                <a14:m>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=3</m:t>
                    </m:r>
                    <m:r>
                      <a:rPr lang="en-AU" i="1">
                        <a:latin typeface="Cambria Math" panose="02040503050406030204" pitchFamily="18" charset="0"/>
                      </a:rPr>
                      <m:t>𝑥</m:t>
                    </m:r>
                    <m:r>
                      <a:rPr lang="en-AU" i="1">
                        <a:latin typeface="Cambria Math" panose="02040503050406030204" pitchFamily="18" charset="0"/>
                      </a:rPr>
                      <m:t>+2</m:t>
                    </m:r>
                  </m:oMath>
                </a14:m>
                <a:r>
                  <a:rPr lang="en-AU" dirty="0"/>
                  <a:t>.</a:t>
                </a:r>
              </a:p>
              <a:p>
                <a:endParaRPr lang="en-AU" dirty="0"/>
              </a:p>
              <a:p>
                <a:endParaRPr lang="en-AU" dirty="0"/>
              </a:p>
            </p:txBody>
          </p:sp>
        </mc:Choice>
        <mc:Fallback xmlns="">
          <p:sp>
            <p:nvSpPr>
              <p:cNvPr id="5" name="Text Placeholder 4">
                <a:extLst>
                  <a:ext uri="{FF2B5EF4-FFF2-40B4-BE49-F238E27FC236}">
                    <a16:creationId xmlns:a16="http://schemas.microsoft.com/office/drawing/2014/main" id="{74759457-CD2F-3BEC-05AE-595158924167}"/>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743"/>
                </a:stretch>
              </a:blipFill>
            </p:spPr>
            <p:txBody>
              <a:bodyPr/>
              <a:lstStyle/>
              <a:p>
                <a:r>
                  <a:rPr lang="en-US">
                    <a:noFill/>
                  </a:rPr>
                  <a:t> </a:t>
                </a:r>
              </a:p>
            </p:txBody>
          </p:sp>
        </mc:Fallback>
      </mc:AlternateContent>
      <p:pic>
        <p:nvPicPr>
          <p:cNvPr id="7" name="Picture 6" descr="The graph of a straight line with a y-intercept at 2 and x-intercept passing between 0.5 and 1. ">
            <a:extLst>
              <a:ext uri="{FF2B5EF4-FFF2-40B4-BE49-F238E27FC236}">
                <a16:creationId xmlns:a16="http://schemas.microsoft.com/office/drawing/2014/main" id="{72D186DA-9BEC-341D-5A75-5047E9479583}"/>
              </a:ext>
            </a:extLst>
          </p:cNvPr>
          <p:cNvPicPr>
            <a:picLocks noChangeAspect="1"/>
          </p:cNvPicPr>
          <p:nvPr/>
        </p:nvPicPr>
        <p:blipFill>
          <a:blip r:embed="rId3"/>
          <a:stretch>
            <a:fillRect/>
          </a:stretch>
        </p:blipFill>
        <p:spPr>
          <a:xfrm>
            <a:off x="4225829" y="2361898"/>
            <a:ext cx="3740342" cy="3724466"/>
          </a:xfrm>
          <a:prstGeom prst="rect">
            <a:avLst/>
          </a:prstGeom>
        </p:spPr>
      </p:pic>
    </p:spTree>
    <p:extLst>
      <p:ext uri="{BB962C8B-B14F-4D97-AF65-F5344CB8AC3E}">
        <p14:creationId xmlns:p14="http://schemas.microsoft.com/office/powerpoint/2010/main" val="379096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C1077-8372-86E8-D8FF-F74C73EE71A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8FC37E-DF3E-0FAF-ED39-43CA16D31E6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sp>
        <p:nvSpPr>
          <p:cNvPr id="3" name="Title 2">
            <a:extLst>
              <a:ext uri="{FF2B5EF4-FFF2-40B4-BE49-F238E27FC236}">
                <a16:creationId xmlns:a16="http://schemas.microsoft.com/office/drawing/2014/main" id="{B9BE7141-F83E-E451-40C4-2187788CAD8D}"/>
              </a:ext>
            </a:extLst>
          </p:cNvPr>
          <p:cNvSpPr>
            <a:spLocks noGrp="1"/>
          </p:cNvSpPr>
          <p:nvPr>
            <p:ph type="title"/>
          </p:nvPr>
        </p:nvSpPr>
        <p:spPr/>
        <p:txBody>
          <a:bodyPr/>
          <a:lstStyle/>
          <a:p>
            <a:r>
              <a:rPr lang="en-AU"/>
              <a:t>Equations of lines (2)</a:t>
            </a:r>
          </a:p>
        </p:txBody>
      </p:sp>
      <p:sp>
        <p:nvSpPr>
          <p:cNvPr id="4" name="Text Placeholder 3">
            <a:extLst>
              <a:ext uri="{FF2B5EF4-FFF2-40B4-BE49-F238E27FC236}">
                <a16:creationId xmlns:a16="http://schemas.microsoft.com/office/drawing/2014/main" id="{515DC410-C064-3A40-0E17-962401FEC442}"/>
              </a:ext>
            </a:extLst>
          </p:cNvPr>
          <p:cNvSpPr>
            <a:spLocks noGrp="1"/>
          </p:cNvSpPr>
          <p:nvPr>
            <p:ph type="body" sz="quarter" idx="18"/>
          </p:nvPr>
        </p:nvSpPr>
        <p:spPr/>
        <p:txBody>
          <a:bodyPr/>
          <a:lstStyle/>
          <a:p>
            <a:r>
              <a:rPr lang="en-AU" dirty="0"/>
              <a:t>Convince me – question 2</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8C7FB57E-DC5D-5BEA-4FCE-5C150C03B1FF}"/>
                  </a:ext>
                </a:extLst>
              </p:cNvPr>
              <p:cNvSpPr>
                <a:spLocks noGrp="1"/>
              </p:cNvSpPr>
              <p:nvPr>
                <p:ph type="body" sz="quarter" idx="17"/>
              </p:nvPr>
            </p:nvSpPr>
            <p:spPr/>
            <p:txBody>
              <a:bodyPr/>
              <a:lstStyle/>
              <a:p>
                <a:r>
                  <a:rPr lang="en-AU" dirty="0"/>
                  <a:t> Convince me that the equation of the line shown in the graph is </a:t>
                </a:r>
                <a14:m>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2</m:t>
                        </m:r>
                      </m:den>
                    </m:f>
                    <m:r>
                      <a:rPr lang="en-AU" i="1">
                        <a:latin typeface="Cambria Math" panose="02040503050406030204" pitchFamily="18" charset="0"/>
                      </a:rPr>
                      <m:t>𝑥</m:t>
                    </m:r>
                    <m:r>
                      <a:rPr lang="en-AU" b="0" i="0" smtClean="0">
                        <a:latin typeface="Cambria Math" panose="02040503050406030204" pitchFamily="18" charset="0"/>
                      </a:rPr>
                      <m:t>−1</m:t>
                    </m:r>
                    <m:r>
                      <a:rPr lang="en-AU">
                        <a:latin typeface="Cambria Math" panose="02040503050406030204" pitchFamily="18" charset="0"/>
                      </a:rPr>
                      <m:t>, </m:t>
                    </m:r>
                  </m:oMath>
                </a14:m>
                <a:r>
                  <a:rPr lang="en-AU" dirty="0"/>
                  <a:t>and not </a:t>
                </a:r>
                <a14:m>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2</m:t>
                        </m:r>
                      </m:den>
                    </m:f>
                    <m:r>
                      <a:rPr lang="en-AU" i="1">
                        <a:latin typeface="Cambria Math" panose="02040503050406030204" pitchFamily="18" charset="0"/>
                      </a:rPr>
                      <m:t>𝑥</m:t>
                    </m:r>
                    <m:r>
                      <a:rPr lang="en-AU" b="0" i="0" smtClean="0">
                        <a:latin typeface="Cambria Math" panose="02040503050406030204" pitchFamily="18" charset="0"/>
                      </a:rPr>
                      <m:t>+2</m:t>
                    </m:r>
                  </m:oMath>
                </a14:m>
                <a:r>
                  <a:rPr lang="en-AU" dirty="0"/>
                  <a:t>.</a:t>
                </a:r>
              </a:p>
              <a:p>
                <a:endParaRPr lang="en-AU" dirty="0"/>
              </a:p>
              <a:p>
                <a:endParaRPr lang="en-AU" dirty="0"/>
              </a:p>
            </p:txBody>
          </p:sp>
        </mc:Choice>
        <mc:Fallback xmlns="">
          <p:sp>
            <p:nvSpPr>
              <p:cNvPr id="5" name="Text Placeholder 4">
                <a:extLst>
                  <a:ext uri="{FF2B5EF4-FFF2-40B4-BE49-F238E27FC236}">
                    <a16:creationId xmlns:a16="http://schemas.microsoft.com/office/drawing/2014/main" id="{8C7FB57E-DC5D-5BEA-4FCE-5C150C03B1FF}"/>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743"/>
                </a:stretch>
              </a:blipFill>
            </p:spPr>
            <p:txBody>
              <a:bodyPr/>
              <a:lstStyle/>
              <a:p>
                <a:r>
                  <a:rPr lang="en-US">
                    <a:noFill/>
                  </a:rPr>
                  <a:t> </a:t>
                </a:r>
              </a:p>
            </p:txBody>
          </p:sp>
        </mc:Fallback>
      </mc:AlternateContent>
      <p:pic>
        <p:nvPicPr>
          <p:cNvPr id="7" name="Picture 6" descr="The graph of a straight line with a y-intercept of -1 and an x-intercept of 2. ">
            <a:extLst>
              <a:ext uri="{FF2B5EF4-FFF2-40B4-BE49-F238E27FC236}">
                <a16:creationId xmlns:a16="http://schemas.microsoft.com/office/drawing/2014/main" id="{C4AD6A97-ACC0-9C23-C486-B7388004BEFF}"/>
              </a:ext>
            </a:extLst>
          </p:cNvPr>
          <p:cNvPicPr>
            <a:picLocks noChangeAspect="1"/>
          </p:cNvPicPr>
          <p:nvPr/>
        </p:nvPicPr>
        <p:blipFill>
          <a:blip r:embed="rId3"/>
          <a:stretch>
            <a:fillRect/>
          </a:stretch>
        </p:blipFill>
        <p:spPr>
          <a:xfrm>
            <a:off x="4225829" y="2465250"/>
            <a:ext cx="3740342" cy="3708591"/>
          </a:xfrm>
          <a:prstGeom prst="rect">
            <a:avLst/>
          </a:prstGeom>
        </p:spPr>
      </p:pic>
    </p:spTree>
    <p:extLst>
      <p:ext uri="{BB962C8B-B14F-4D97-AF65-F5344CB8AC3E}">
        <p14:creationId xmlns:p14="http://schemas.microsoft.com/office/powerpoint/2010/main" val="3649985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a:p>
        </p:txBody>
      </p:sp>
      <p:sp>
        <p:nvSpPr>
          <p:cNvPr id="4" name="Title 3">
            <a:extLst>
              <a:ext uri="{FF2B5EF4-FFF2-40B4-BE49-F238E27FC236}">
                <a16:creationId xmlns:a16="http://schemas.microsoft.com/office/drawing/2014/main" id="{CECF6B04-29EE-AC15-4D22-5531060EB517}"/>
              </a:ext>
            </a:extLst>
          </p:cNvPr>
          <p:cNvSpPr>
            <a:spLocks noGrp="1"/>
          </p:cNvSpPr>
          <p:nvPr>
            <p:ph type="title"/>
          </p:nvPr>
        </p:nvSpPr>
        <p:spPr/>
        <p:txBody>
          <a:bodyPr/>
          <a:lstStyle/>
          <a:p>
            <a:r>
              <a:rPr lang="en-AU">
                <a:latin typeface="+mj-lt"/>
              </a:rPr>
              <a:t>Equation of a line (3)</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p:txBody>
          <a:bodyPr/>
          <a:lstStyle/>
          <a:p>
            <a:r>
              <a:rPr lang="en-AU" dirty="0">
                <a:latin typeface="+mj-lt"/>
              </a:rPr>
              <a:t>Convince me – question 3</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p:txBody>
              <a:bodyPr/>
              <a:lstStyle/>
              <a:p>
                <a:r>
                  <a:rPr lang="en-AU" dirty="0">
                    <a:latin typeface="+mn-lt"/>
                  </a:rPr>
                  <a:t> Convince me that the equation of the line shown in the graph is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2</m:t>
                        </m:r>
                      </m:den>
                    </m:f>
                    <m:r>
                      <a:rPr lang="en-AU" b="0" i="1" smtClean="0">
                        <a:latin typeface="Cambria Math" panose="02040503050406030204" pitchFamily="18" charset="0"/>
                      </a:rPr>
                      <m:t>𝑥</m:t>
                    </m:r>
                    <m:r>
                      <a:rPr lang="en-AU" b="0" i="1" smtClean="0">
                        <a:latin typeface="Cambria Math" panose="02040503050406030204" pitchFamily="18" charset="0"/>
                      </a:rPr>
                      <m:t>+3</m:t>
                    </m:r>
                    <m:r>
                      <a:rPr lang="en-AU" b="0" i="0" smtClean="0">
                        <a:latin typeface="Cambria Math" panose="02040503050406030204" pitchFamily="18" charset="0"/>
                      </a:rPr>
                      <m:t>, </m:t>
                    </m:r>
                  </m:oMath>
                </a14:m>
                <a:r>
                  <a:rPr lang="en-AU" dirty="0">
                    <a:latin typeface="+mn-lt"/>
                  </a:rPr>
                  <a:t>and not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=−2</m:t>
                    </m:r>
                    <m:r>
                      <a:rPr lang="en-AU" b="0" i="1" smtClean="0">
                        <a:latin typeface="Cambria Math" panose="02040503050406030204" pitchFamily="18" charset="0"/>
                      </a:rPr>
                      <m:t>𝑥</m:t>
                    </m:r>
                    <m:r>
                      <a:rPr lang="en-AU" b="0" i="1" smtClean="0">
                        <a:latin typeface="Cambria Math" panose="02040503050406030204" pitchFamily="18" charset="0"/>
                      </a:rPr>
                      <m:t>+3</m:t>
                    </m:r>
                  </m:oMath>
                </a14:m>
                <a:r>
                  <a:rPr lang="en-AU" dirty="0">
                    <a:latin typeface="+mn-lt"/>
                  </a:rPr>
                  <a:t>.</a:t>
                </a:r>
              </a:p>
              <a:p>
                <a:endParaRPr lang="en-AU" dirty="0">
                  <a:latin typeface="+mn-lt"/>
                </a:endParaRPr>
              </a:p>
            </p:txBody>
          </p:sp>
        </mc:Choice>
        <mc:Fallback xmlns="">
          <p:sp>
            <p:nvSpPr>
              <p:cNvPr id="12" name="Text Placeholder 11">
                <a:extLst>
                  <a:ext uri="{FF2B5EF4-FFF2-40B4-BE49-F238E27FC236}">
                    <a16:creationId xmlns:a16="http://schemas.microsoft.com/office/drawing/2014/main" id="{02C3478F-FB08-D7AF-5F27-8D143FA97D4C}"/>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743"/>
                </a:stretch>
              </a:blipFill>
            </p:spPr>
            <p:txBody>
              <a:bodyPr/>
              <a:lstStyle/>
              <a:p>
                <a:r>
                  <a:rPr lang="en-US">
                    <a:noFill/>
                  </a:rPr>
                  <a:t> </a:t>
                </a:r>
              </a:p>
            </p:txBody>
          </p:sp>
        </mc:Fallback>
      </mc:AlternateContent>
      <p:pic>
        <p:nvPicPr>
          <p:cNvPr id="6" name="Picture 5" descr="The graph of a straight line with a y-intercept of 3 and no x-intercept shown, almost crossing at 5. ">
            <a:extLst>
              <a:ext uri="{FF2B5EF4-FFF2-40B4-BE49-F238E27FC236}">
                <a16:creationId xmlns:a16="http://schemas.microsoft.com/office/drawing/2014/main" id="{BD1670D5-CC24-6414-0A50-CFE04A4CC3DF}"/>
              </a:ext>
            </a:extLst>
          </p:cNvPr>
          <p:cNvPicPr>
            <a:picLocks noChangeAspect="1"/>
          </p:cNvPicPr>
          <p:nvPr/>
        </p:nvPicPr>
        <p:blipFill>
          <a:blip r:embed="rId4"/>
          <a:stretch>
            <a:fillRect/>
          </a:stretch>
        </p:blipFill>
        <p:spPr>
          <a:xfrm>
            <a:off x="4225829" y="2584520"/>
            <a:ext cx="3740342" cy="3708591"/>
          </a:xfrm>
          <a:prstGeom prst="rect">
            <a:avLst/>
          </a:prstGeom>
        </p:spPr>
      </p:pic>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6E8F4-4B3D-A6CD-9847-F5C653C0D8B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9EC6BD6-789D-EFEC-29EC-FA1F41C8A27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a:p>
        </p:txBody>
      </p:sp>
      <p:sp>
        <p:nvSpPr>
          <p:cNvPr id="4" name="Title 3">
            <a:extLst>
              <a:ext uri="{FF2B5EF4-FFF2-40B4-BE49-F238E27FC236}">
                <a16:creationId xmlns:a16="http://schemas.microsoft.com/office/drawing/2014/main" id="{671258F7-0669-A377-9370-3245189DDAB7}"/>
              </a:ext>
            </a:extLst>
          </p:cNvPr>
          <p:cNvSpPr>
            <a:spLocks noGrp="1"/>
          </p:cNvSpPr>
          <p:nvPr>
            <p:ph type="title"/>
          </p:nvPr>
        </p:nvSpPr>
        <p:spPr/>
        <p:txBody>
          <a:bodyPr/>
          <a:lstStyle/>
          <a:p>
            <a:r>
              <a:rPr lang="en-AU">
                <a:latin typeface="+mj-lt"/>
              </a:rPr>
              <a:t>Equation of a line (4)</a:t>
            </a:r>
          </a:p>
        </p:txBody>
      </p:sp>
      <p:sp>
        <p:nvSpPr>
          <p:cNvPr id="13" name="Text Placeholder 12">
            <a:extLst>
              <a:ext uri="{FF2B5EF4-FFF2-40B4-BE49-F238E27FC236}">
                <a16:creationId xmlns:a16="http://schemas.microsoft.com/office/drawing/2014/main" id="{884C72BC-00FD-547B-674B-BAE9F2381F80}"/>
              </a:ext>
            </a:extLst>
          </p:cNvPr>
          <p:cNvSpPr>
            <a:spLocks noGrp="1"/>
          </p:cNvSpPr>
          <p:nvPr>
            <p:ph type="body" sz="quarter" idx="18"/>
          </p:nvPr>
        </p:nvSpPr>
        <p:spPr/>
        <p:txBody>
          <a:bodyPr/>
          <a:lstStyle/>
          <a:p>
            <a:r>
              <a:rPr lang="en-AU" dirty="0">
                <a:latin typeface="+mj-lt"/>
              </a:rPr>
              <a:t>Convince me – question 4</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5DAFB0BB-6828-8A9F-7734-948FBACB2393}"/>
                  </a:ext>
                </a:extLst>
              </p:cNvPr>
              <p:cNvSpPr>
                <a:spLocks noGrp="1"/>
              </p:cNvSpPr>
              <p:nvPr>
                <p:ph type="body" sz="quarter" idx="17"/>
              </p:nvPr>
            </p:nvSpPr>
            <p:spPr/>
            <p:txBody>
              <a:bodyPr/>
              <a:lstStyle/>
              <a:p>
                <a:r>
                  <a:rPr lang="en-AU" dirty="0">
                    <a:latin typeface="+mn-lt"/>
                  </a:rPr>
                  <a:t> Convince me that the equation of the line shown in the graph is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=5</m:t>
                    </m:r>
                    <m:r>
                      <a:rPr lang="en-AU" b="0" i="1" smtClean="0">
                        <a:latin typeface="Cambria Math" panose="02040503050406030204" pitchFamily="18" charset="0"/>
                      </a:rPr>
                      <m:t>𝑥</m:t>
                    </m:r>
                    <m:r>
                      <a:rPr lang="en-AU" b="0" i="1" smtClean="0">
                        <a:latin typeface="Cambria Math" panose="02040503050406030204" pitchFamily="18" charset="0"/>
                      </a:rPr>
                      <m:t>+3</m:t>
                    </m:r>
                    <m:r>
                      <a:rPr lang="en-AU" b="0" i="0" smtClean="0">
                        <a:latin typeface="Cambria Math" panose="02040503050406030204" pitchFamily="18" charset="0"/>
                      </a:rPr>
                      <m:t>, </m:t>
                    </m:r>
                  </m:oMath>
                </a14:m>
                <a:r>
                  <a:rPr lang="en-AU" dirty="0">
                    <a:latin typeface="+mn-lt"/>
                  </a:rPr>
                  <a:t>and not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=3</m:t>
                    </m:r>
                    <m:r>
                      <a:rPr lang="en-AU" b="0" i="1" smtClean="0">
                        <a:latin typeface="Cambria Math" panose="02040503050406030204" pitchFamily="18" charset="0"/>
                      </a:rPr>
                      <m:t>𝑥</m:t>
                    </m:r>
                    <m:r>
                      <a:rPr lang="en-AU" b="0" i="1" smtClean="0">
                        <a:latin typeface="Cambria Math" panose="02040503050406030204" pitchFamily="18" charset="0"/>
                      </a:rPr>
                      <m:t>+5</m:t>
                    </m:r>
                  </m:oMath>
                </a14:m>
                <a:r>
                  <a:rPr lang="en-AU" dirty="0">
                    <a:latin typeface="+mn-lt"/>
                  </a:rPr>
                  <a:t>.</a:t>
                </a:r>
              </a:p>
              <a:p>
                <a:endParaRPr lang="en-AU" dirty="0">
                  <a:latin typeface="+mn-lt"/>
                </a:endParaRPr>
              </a:p>
            </p:txBody>
          </p:sp>
        </mc:Choice>
        <mc:Fallback xmlns="">
          <p:sp>
            <p:nvSpPr>
              <p:cNvPr id="12" name="Text Placeholder 11">
                <a:extLst>
                  <a:ext uri="{FF2B5EF4-FFF2-40B4-BE49-F238E27FC236}">
                    <a16:creationId xmlns:a16="http://schemas.microsoft.com/office/drawing/2014/main" id="{5DAFB0BB-6828-8A9F-7734-948FBACB2393}"/>
                  </a:ext>
                </a:extLst>
              </p:cNvPr>
              <p:cNvSpPr>
                <a:spLocks noGrp="1" noRot="1" noChangeAspect="1" noMove="1" noResize="1" noEditPoints="1" noAdjustHandles="1" noChangeArrowheads="1" noChangeShapeType="1" noTextEdit="1"/>
              </p:cNvSpPr>
              <p:nvPr>
                <p:ph type="body" sz="quarter" idx="17"/>
              </p:nvPr>
            </p:nvSpPr>
            <p:spPr>
              <a:blipFill>
                <a:blip r:embed="rId3"/>
                <a:stretch>
                  <a:fillRect l="-743"/>
                </a:stretch>
              </a:blipFill>
            </p:spPr>
            <p:txBody>
              <a:bodyPr/>
              <a:lstStyle/>
              <a:p>
                <a:r>
                  <a:rPr lang="en-US">
                    <a:noFill/>
                  </a:rPr>
                  <a:t> </a:t>
                </a:r>
              </a:p>
            </p:txBody>
          </p:sp>
        </mc:Fallback>
      </mc:AlternateContent>
      <p:pic>
        <p:nvPicPr>
          <p:cNvPr id="8" name="Picture 7" descr="The graph of a straight line with a y-intercept of 3 and x-intercept between x=-0.5 and x=-1. ">
            <a:extLst>
              <a:ext uri="{FF2B5EF4-FFF2-40B4-BE49-F238E27FC236}">
                <a16:creationId xmlns:a16="http://schemas.microsoft.com/office/drawing/2014/main" id="{3E9B4E20-877E-AFF5-13C1-DEF0F2710D8E}"/>
              </a:ext>
            </a:extLst>
          </p:cNvPr>
          <p:cNvPicPr>
            <a:picLocks noChangeAspect="1"/>
          </p:cNvPicPr>
          <p:nvPr/>
        </p:nvPicPr>
        <p:blipFill>
          <a:blip r:embed="rId4"/>
          <a:stretch>
            <a:fillRect/>
          </a:stretch>
        </p:blipFill>
        <p:spPr>
          <a:xfrm>
            <a:off x="4225829" y="2498656"/>
            <a:ext cx="3740342" cy="3721291"/>
          </a:xfrm>
          <a:prstGeom prst="rect">
            <a:avLst/>
          </a:prstGeom>
        </p:spPr>
      </p:pic>
    </p:spTree>
    <p:extLst>
      <p:ext uri="{BB962C8B-B14F-4D97-AF65-F5344CB8AC3E}">
        <p14:creationId xmlns:p14="http://schemas.microsoft.com/office/powerpoint/2010/main" val="3849219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3F182-990D-6870-1750-EC335749B0D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96CC305-1E98-FB0A-3EA0-B3CA71624764}"/>
              </a:ext>
            </a:extLst>
          </p:cNvPr>
          <p:cNvSpPr>
            <a:spLocks noGrp="1"/>
          </p:cNvSpPr>
          <p:nvPr>
            <p:ph type="title"/>
          </p:nvPr>
        </p:nvSpPr>
        <p:spPr/>
        <p:txBody>
          <a:bodyPr/>
          <a:lstStyle/>
          <a:p>
            <a:r>
              <a:rPr lang="en-AU">
                <a:latin typeface="+mj-lt"/>
              </a:rPr>
              <a:t>Finding the equation of the line of best fit (1)</a:t>
            </a:r>
          </a:p>
        </p:txBody>
      </p:sp>
      <p:sp>
        <p:nvSpPr>
          <p:cNvPr id="13" name="Text Placeholder 12">
            <a:extLst>
              <a:ext uri="{FF2B5EF4-FFF2-40B4-BE49-F238E27FC236}">
                <a16:creationId xmlns:a16="http://schemas.microsoft.com/office/drawing/2014/main" id="{5B953966-FD71-5928-B2ED-4EBCB8E3CD53}"/>
              </a:ext>
            </a:extLst>
          </p:cNvPr>
          <p:cNvSpPr>
            <a:spLocks noGrp="1"/>
          </p:cNvSpPr>
          <p:nvPr>
            <p:ph type="body" sz="quarter" idx="18"/>
          </p:nvPr>
        </p:nvSpPr>
        <p:spPr>
          <a:xfrm>
            <a:off x="360000" y="982520"/>
            <a:ext cx="11483998" cy="356423"/>
          </a:xfrm>
        </p:spPr>
        <p:txBody>
          <a:bodyPr/>
          <a:lstStyle/>
          <a:p>
            <a:r>
              <a:rPr lang="en-AU">
                <a:latin typeface="+mj-lt"/>
              </a:rPr>
              <a:t>Scatter plot</a:t>
            </a:r>
          </a:p>
        </p:txBody>
      </p:sp>
      <p:pic>
        <p:nvPicPr>
          <p:cNvPr id="6" name="Picture 5" descr="scatterplot with line of best fit showing the length of a song and the number of streams it has">
            <a:extLst>
              <a:ext uri="{FF2B5EF4-FFF2-40B4-BE49-F238E27FC236}">
                <a16:creationId xmlns:a16="http://schemas.microsoft.com/office/drawing/2014/main" id="{9B8DF100-7DA8-85AC-550F-07D6FD63D54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2663" y="1400200"/>
            <a:ext cx="7673996" cy="5115800"/>
          </a:xfrm>
          <a:prstGeom prst="rect">
            <a:avLst/>
          </a:prstGeom>
          <a:noFill/>
          <a:ln>
            <a:noFill/>
          </a:ln>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DF657A7-2563-191C-F700-5D16C025AC77}"/>
                  </a:ext>
                </a:extLst>
              </p:cNvPr>
              <p:cNvSpPr txBox="1"/>
              <p:nvPr/>
            </p:nvSpPr>
            <p:spPr>
              <a:xfrm>
                <a:off x="5557961" y="4306876"/>
                <a:ext cx="3188473" cy="793207"/>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4800" b="0" i="1" smtClean="0">
                          <a:latin typeface="Cambria Math" panose="02040503050406030204" pitchFamily="18" charset="0"/>
                        </a:rPr>
                        <m:t>𝑦</m:t>
                      </m:r>
                      <m:r>
                        <a:rPr lang="en-AU" sz="4800" b="0" i="1" smtClean="0">
                          <a:latin typeface="Cambria Math" panose="02040503050406030204" pitchFamily="18" charset="0"/>
                        </a:rPr>
                        <m:t>=</m:t>
                      </m:r>
                      <m:r>
                        <a:rPr lang="en-AU" sz="4800" b="0" i="1" smtClean="0">
                          <a:latin typeface="Cambria Math" panose="02040503050406030204" pitchFamily="18" charset="0"/>
                        </a:rPr>
                        <m:t>𝑚𝑥</m:t>
                      </m:r>
                      <m:r>
                        <a:rPr lang="en-AU" sz="4800" b="0" i="1" smtClean="0">
                          <a:latin typeface="Cambria Math" panose="02040503050406030204" pitchFamily="18" charset="0"/>
                        </a:rPr>
                        <m:t>+</m:t>
                      </m:r>
                      <m:r>
                        <a:rPr lang="en-AU" sz="4800" b="0" i="1" smtClean="0">
                          <a:latin typeface="Cambria Math" panose="02040503050406030204" pitchFamily="18" charset="0"/>
                        </a:rPr>
                        <m:t>𝑐</m:t>
                      </m:r>
                    </m:oMath>
                  </m:oMathPara>
                </a14:m>
                <a:endParaRPr lang="en-AU" sz="4800"/>
              </a:p>
            </p:txBody>
          </p:sp>
        </mc:Choice>
        <mc:Fallback xmlns="">
          <p:sp>
            <p:nvSpPr>
              <p:cNvPr id="5" name="TextBox 4">
                <a:extLst>
                  <a:ext uri="{FF2B5EF4-FFF2-40B4-BE49-F238E27FC236}">
                    <a16:creationId xmlns:a16="http://schemas.microsoft.com/office/drawing/2014/main" id="{BDF657A7-2563-191C-F700-5D16C025AC77}"/>
                  </a:ext>
                </a:extLst>
              </p:cNvPr>
              <p:cNvSpPr txBox="1">
                <a:spLocks noRot="1" noChangeAspect="1" noMove="1" noResize="1" noEditPoints="1" noAdjustHandles="1" noChangeArrowheads="1" noChangeShapeType="1" noTextEdit="1"/>
              </p:cNvSpPr>
              <p:nvPr/>
            </p:nvSpPr>
            <p:spPr>
              <a:xfrm>
                <a:off x="5557961" y="4306876"/>
                <a:ext cx="3188473" cy="793207"/>
              </a:xfrm>
              <a:prstGeom prst="rect">
                <a:avLst/>
              </a:prstGeom>
              <a:blipFill>
                <a:blip r:embed="rId4"/>
                <a:stretch>
                  <a:fillRect/>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394AAF77-5A98-9051-4116-376780A619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245498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5E080995292A458D08911AB2F9EE60" ma:contentTypeVersion="14" ma:contentTypeDescription="Create a new document." ma:contentTypeScope="" ma:versionID="975ddda72fd53fa907a1850f0c62e65e">
  <xsd:schema xmlns:xsd="http://www.w3.org/2001/XMLSchema" xmlns:xs="http://www.w3.org/2001/XMLSchema" xmlns:p="http://schemas.microsoft.com/office/2006/metadata/properties" xmlns:ns2="0d94be99-a0f6-44e7-93d1-7f56be2e14d5" xmlns:ns3="8c6f0761-0ef4-4d3b-8fe8-3b60dff82ea3" targetNamespace="http://schemas.microsoft.com/office/2006/metadata/properties" ma:root="true" ma:fieldsID="3124d994bfd16314df04b4bffaff3696" ns2:_="" ns3:_="">
    <xsd:import namespace="0d94be99-a0f6-44e7-93d1-7f56be2e14d5"/>
    <xsd:import namespace="8c6f0761-0ef4-4d3b-8fe8-3b60dff82ea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BillingMetadata"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94be99-a0f6-44e7-93d1-7f56be2e14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BillingMetadata" ma:index="19" nillable="true" ma:displayName="MediaServiceBillingMetadata" ma:hidden="true" ma:internalName="MediaServiceBillingMetadata"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c6f0761-0ef4-4d3b-8fe8-3b60dff82ea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ac47464-5fdf-40a8-8052-50f181b1a3f2}" ma:internalName="TaxCatchAll" ma:showField="CatchAllData" ma:web="8c6f0761-0ef4-4d3b-8fe8-3b60dff82e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d94be99-a0f6-44e7-93d1-7f56be2e14d5">
      <Terms xmlns="http://schemas.microsoft.com/office/infopath/2007/PartnerControls"/>
    </lcf76f155ced4ddcb4097134ff3c332f>
    <TaxCatchAll xmlns="8c6f0761-0ef4-4d3b-8fe8-3b60dff82ea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B5FAB2-5E54-4A87-84D3-93F835C53B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94be99-a0f6-44e7-93d1-7f56be2e14d5"/>
    <ds:schemaRef ds:uri="8c6f0761-0ef4-4d3b-8fe8-3b60dff82e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1B6D5B5-381A-40BA-9B37-35CDA6185299}">
  <ds:schemaRefs>
    <ds:schemaRef ds:uri="http://schemas.microsoft.com/office/2006/metadata/properties"/>
    <ds:schemaRef ds:uri="0d94be99-a0f6-44e7-93d1-7f56be2e14d5"/>
    <ds:schemaRef ds:uri="http://purl.org/dc/terms/"/>
    <ds:schemaRef ds:uri="http://www.w3.org/XML/1998/namespace"/>
    <ds:schemaRef ds:uri="http://purl.org/dc/dcmityp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8c6f0761-0ef4-4d3b-8fe8-3b60dff82ea3"/>
  </ds:schemaRefs>
</ds:datastoreItem>
</file>

<file path=customXml/itemProps3.xml><?xml version="1.0" encoding="utf-8"?>
<ds:datastoreItem xmlns:ds="http://schemas.openxmlformats.org/officeDocument/2006/customXml" ds:itemID="{5A2B9089-4FBE-474B-B1C6-5F413CC7539A}">
  <ds:schemaRefs>
    <ds:schemaRef ds:uri="http://schemas.microsoft.com/sharepoint/v3/contenttype/forms"/>
  </ds:schemaRefs>
</ds:datastoreItem>
</file>

<file path=docMetadata/LabelInfo.xml><?xml version="1.0" encoding="utf-8"?>
<clbl:labelList xmlns:clbl="http://schemas.microsoft.com/office/2020/mipLabelMetadata">
  <clbl:label id="{b603dfd7-d93a-4381-a340-2995d8282205}" enabled="1" method="Standard" siteId="{05a0e69a-418a-47c1-9c25-9387261bf991}" removed="0"/>
</clbl:labelList>
</file>

<file path=docProps/app.xml><?xml version="1.0" encoding="utf-8"?>
<Properties xmlns="http://schemas.openxmlformats.org/officeDocument/2006/extended-properties" xmlns:vt="http://schemas.openxmlformats.org/officeDocument/2006/docPropsVTypes">
  <Template/>
  <TotalTime>0</TotalTime>
  <Words>1441</Words>
  <Application>Microsoft Office PowerPoint</Application>
  <PresentationFormat>Widescreen</PresentationFormat>
  <Paragraphs>132</Paragraphs>
  <Slides>18</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Cambria Math</vt:lpstr>
      <vt:lpstr>Public Sans</vt:lpstr>
      <vt:lpstr>Times New Roman</vt:lpstr>
      <vt:lpstr>NSWG Corporate</vt:lpstr>
      <vt:lpstr>Finding and using the equation of the line of best fit</vt:lpstr>
      <vt:lpstr>Learning intentions and success criteria</vt:lpstr>
      <vt:lpstr>Activating prior knowledge</vt:lpstr>
      <vt:lpstr>Equations of lines (1)</vt:lpstr>
      <vt:lpstr>Equations of lines (2)</vt:lpstr>
      <vt:lpstr>Equation of a line (3)</vt:lpstr>
      <vt:lpstr>Equation of a line (4)</vt:lpstr>
      <vt:lpstr>Connecting learning</vt:lpstr>
      <vt:lpstr>Finding the equation of the line of best fit (1)</vt:lpstr>
      <vt:lpstr>Releasing responsibility</vt:lpstr>
      <vt:lpstr>Finding and using the equation of the line of best fit (1)</vt:lpstr>
      <vt:lpstr>Finding and using the equation of the line of best fit (2)</vt:lpstr>
      <vt:lpstr>Using the line of best fit (1)</vt:lpstr>
      <vt:lpstr>Using the line of best fit (2)</vt:lpstr>
      <vt:lpstr>Independent practice</vt:lpstr>
      <vt:lpstr>Approaching questions scaffold</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lesson 6 – Finding and using the equation of the line of best fit – deck, Mathematics Standard</dc:title>
  <dc:creator>NSW Department of Education</dc:creator>
  <cp:lastModifiedBy/>
  <cp:revision>1</cp:revision>
  <dcterms:created xsi:type="dcterms:W3CDTF">2026-05-18T05:25:26Z</dcterms:created>
  <dcterms:modified xsi:type="dcterms:W3CDTF">2026-06-18T01:09:07Z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0x010100655E080995292A458D08911AB2F9EE60</vt:lpwstr>
  </property>
</Properties>
</file>