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5"/>
  </p:notesMasterIdLst>
  <p:handoutMasterIdLst>
    <p:handoutMasterId r:id="rId16"/>
  </p:handoutMasterIdLst>
  <p:sldIdLst>
    <p:sldId id="26505" r:id="rId5"/>
    <p:sldId id="26383" r:id="rId6"/>
    <p:sldId id="26506" r:id="rId7"/>
    <p:sldId id="26525" r:id="rId8"/>
    <p:sldId id="26528" r:id="rId9"/>
    <p:sldId id="26527" r:id="rId10"/>
    <p:sldId id="26510" r:id="rId11"/>
    <p:sldId id="26522" r:id="rId12"/>
    <p:sldId id="360" r:id="rId13"/>
    <p:sldId id="361" r:id="rId14"/>
  </p:sldIdLst>
  <p:sldSz cx="12192000" cy="6858000"/>
  <p:notesSz cx="6858000" cy="9144000"/>
  <p:embeddedFontLst>
    <p:embeddedFont>
      <p:font typeface="Public Sans" pitchFamily="2" charset="0"/>
      <p:regular r:id="rId17"/>
      <p:bold r:id="rId18"/>
      <p:italic r:id="rId19"/>
      <p:bold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AE0000"/>
    <a:srgbClr val="B51458"/>
    <a:srgbClr val="00ACC2"/>
    <a:srgbClr val="64BB47"/>
    <a:srgbClr val="E5F7FC"/>
    <a:srgbClr val="FBDBE7"/>
    <a:srgbClr val="FFFFFF"/>
    <a:srgbClr val="EDF9E0"/>
    <a:srgbClr val="63E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05FB02-954D-49B0-9AFE-16F564759F00}" v="2" dt="2026-06-16T06:54:36.69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83" d="100"/>
          <a:sy n="83" d="100"/>
        </p:scale>
        <p:origin x="180" y="90"/>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55B39-83B3-FADE-8ECE-5E87399BB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D1F92-E523-0703-7FEF-57DBC495C96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B6966D2-54D0-7498-2188-BD5DD5B8CE3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E7E3419-E571-79D6-CBB8-5F6382D5C61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68674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it.ly/life-span-task-switching"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t.ly/life-span-task-switching"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ea typeface="Times New Roman" panose="02020603050405020304" pitchFamily="18" charset="0"/>
              </a:rPr>
              <a:t>Creating and using the line of best fit by hand</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Correlation</a:t>
            </a:r>
          </a:p>
        </p:txBody>
      </p:sp>
      <p:pic>
        <p:nvPicPr>
          <p:cNvPr id="4" name="Picture Placeholder 4">
            <a:extLst>
              <a:ext uri="{FF2B5EF4-FFF2-40B4-BE49-F238E27FC236}">
                <a16:creationId xmlns:a16="http://schemas.microsoft.com/office/drawing/2014/main" id="{1D624028-C9F0-DE43-9FBD-0FC1ECC5F03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7492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create a line of best fit to represent a relationship between 2 variables.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use a line </a:t>
            </a:r>
            <a:r>
              <a:rPr lang="en-AU" sz="2000">
                <a:cs typeface="Arial" panose="020B0604020202020204" pitchFamily="34" charset="0"/>
              </a:rPr>
              <a:t>of best fit </a:t>
            </a:r>
            <a:r>
              <a:rPr lang="en-AU" sz="2000" dirty="0">
                <a:cs typeface="Arial" panose="020B0604020202020204" pitchFamily="34" charset="0"/>
              </a:rPr>
              <a:t>to make predictions.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draw a line of best fit by eye through a scatter plot.</a:t>
            </a:r>
          </a:p>
          <a:p>
            <a:pPr marL="342900" indent="-342900">
              <a:lnSpc>
                <a:spcPct val="150000"/>
              </a:lnSpc>
              <a:spcAft>
                <a:spcPts val="600"/>
              </a:spcAft>
              <a:buFont typeface="Arial"/>
              <a:buChar char="•"/>
            </a:pPr>
            <a:r>
              <a:rPr lang="en-AU" sz="2000" dirty="0">
                <a:cs typeface="Arial" panose="020B0604020202020204" pitchFamily="34" charset="0"/>
              </a:rPr>
              <a:t>I can explain the differences between interpolating and extrapolating.</a:t>
            </a:r>
          </a:p>
          <a:p>
            <a:pPr marL="342900" indent="-342900">
              <a:lnSpc>
                <a:spcPct val="150000"/>
              </a:lnSpc>
              <a:spcAft>
                <a:spcPts val="600"/>
              </a:spcAft>
              <a:buFont typeface="Arial"/>
              <a:buChar char="•"/>
            </a:pPr>
            <a:r>
              <a:rPr lang="en-AU" sz="2000" dirty="0">
                <a:cs typeface="Arial" panose="020B0604020202020204" pitchFamily="34" charset="0"/>
              </a:rPr>
              <a:t>I can interpolate and extrapolate using a line of best fit.</a:t>
            </a:r>
          </a:p>
          <a:p>
            <a:pPr marL="342900" indent="-342900">
              <a:lnSpc>
                <a:spcPct val="150000"/>
              </a:lnSpc>
              <a:spcAft>
                <a:spcPts val="600"/>
              </a:spcAft>
              <a:buFont typeface="Arial"/>
              <a:buChar char="•"/>
            </a:pPr>
            <a:r>
              <a:rPr lang="en-AU" sz="2000" dirty="0">
                <a:cs typeface="Arial" panose="020B0604020202020204" pitchFamily="34" charset="0"/>
              </a:rPr>
              <a:t>I can explain the limitations of a model given the context.</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77EA4-EB6B-BF93-A699-98A57869A4E5}"/>
              </a:ext>
            </a:extLst>
          </p:cNvPr>
          <p:cNvSpPr>
            <a:spLocks noGrp="1"/>
          </p:cNvSpPr>
          <p:nvPr>
            <p:ph type="title"/>
          </p:nvPr>
        </p:nvSpPr>
        <p:spPr/>
        <p:txBody>
          <a:bodyPr/>
          <a:lstStyle/>
          <a:p>
            <a:r>
              <a:rPr lang="en-AU" dirty="0"/>
              <a:t>Line of best fit (1)</a:t>
            </a:r>
          </a:p>
        </p:txBody>
      </p:sp>
      <p:sp>
        <p:nvSpPr>
          <p:cNvPr id="4" name="Text Placeholder 3">
            <a:extLst>
              <a:ext uri="{FF2B5EF4-FFF2-40B4-BE49-F238E27FC236}">
                <a16:creationId xmlns:a16="http://schemas.microsoft.com/office/drawing/2014/main" id="{AFBC6DAB-838A-9202-7324-B3FE8CB7DBB0}"/>
              </a:ext>
            </a:extLst>
          </p:cNvPr>
          <p:cNvSpPr>
            <a:spLocks noGrp="1"/>
          </p:cNvSpPr>
          <p:nvPr>
            <p:ph type="body" sz="quarter" idx="18"/>
          </p:nvPr>
        </p:nvSpPr>
        <p:spPr/>
        <p:txBody>
          <a:bodyPr/>
          <a:lstStyle/>
          <a:p>
            <a:r>
              <a:rPr lang="en-AU" dirty="0"/>
              <a:t>Age versus reaction time</a:t>
            </a:r>
          </a:p>
        </p:txBody>
      </p:sp>
      <p:pic>
        <p:nvPicPr>
          <p:cNvPr id="7" name="Picture 6" descr="Scatter plot showing a upward trend between age and reaction time.">
            <a:extLst>
              <a:ext uri="{FF2B5EF4-FFF2-40B4-BE49-F238E27FC236}">
                <a16:creationId xmlns:a16="http://schemas.microsoft.com/office/drawing/2014/main" id="{9D044ED0-464C-565B-D131-7B66C21DE3CB}"/>
              </a:ext>
            </a:extLst>
          </p:cNvPr>
          <p:cNvPicPr>
            <a:picLocks noChangeAspect="1"/>
          </p:cNvPicPr>
          <p:nvPr/>
        </p:nvPicPr>
        <p:blipFill>
          <a:blip r:embed="rId2"/>
          <a:stretch>
            <a:fillRect/>
          </a:stretch>
        </p:blipFill>
        <p:spPr>
          <a:xfrm>
            <a:off x="894862" y="1531422"/>
            <a:ext cx="7066630" cy="4745691"/>
          </a:xfrm>
          <a:prstGeom prst="rect">
            <a:avLst/>
          </a:prstGeom>
        </p:spPr>
      </p:pic>
      <p:sp>
        <p:nvSpPr>
          <p:cNvPr id="5" name="TextBox 4">
            <a:extLst>
              <a:ext uri="{FF2B5EF4-FFF2-40B4-BE49-F238E27FC236}">
                <a16:creationId xmlns:a16="http://schemas.microsoft.com/office/drawing/2014/main" id="{25BC69CA-EEF8-823B-CB6C-CB2E50D85BA8}"/>
              </a:ext>
            </a:extLst>
          </p:cNvPr>
          <p:cNvSpPr txBox="1"/>
          <p:nvPr/>
        </p:nvSpPr>
        <p:spPr>
          <a:xfrm>
            <a:off x="2924629" y="6516000"/>
            <a:ext cx="914400" cy="914400"/>
          </a:xfrm>
          <a:prstGeom prst="rect">
            <a:avLst/>
          </a:prstGeom>
          <a:noFill/>
        </p:spPr>
        <p:txBody>
          <a:bodyPr wrap="none" lIns="0" tIns="0" rIns="0" bIns="0" rtlCol="0">
            <a:noAutofit/>
          </a:bodyPr>
          <a:lstStyle/>
          <a:p>
            <a:pPr algn="l"/>
            <a:r>
              <a:rPr lang="en-AU" sz="1200" dirty="0"/>
              <a:t>Graph modified from the research article ‘Life-span changes in task switching’ by Melody Wiseheart (</a:t>
            </a:r>
            <a:r>
              <a:rPr lang="en-AU" sz="1200" dirty="0">
                <a:hlinkClick r:id="rId3"/>
              </a:rPr>
              <a:t>bit.ly/life-span-task-switching</a:t>
            </a:r>
            <a:r>
              <a:rPr lang="en-AU" sz="1200" dirty="0"/>
              <a:t>). </a:t>
            </a:r>
          </a:p>
        </p:txBody>
      </p:sp>
      <p:sp>
        <p:nvSpPr>
          <p:cNvPr id="2" name="Slide Number Placeholder 1">
            <a:extLst>
              <a:ext uri="{FF2B5EF4-FFF2-40B4-BE49-F238E27FC236}">
                <a16:creationId xmlns:a16="http://schemas.microsoft.com/office/drawing/2014/main" id="{384AAEA1-A065-DF2F-58A8-225A7F813F87}"/>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8" name="TextBox 7">
            <a:extLst>
              <a:ext uri="{FF2B5EF4-FFF2-40B4-BE49-F238E27FC236}">
                <a16:creationId xmlns:a16="http://schemas.microsoft.com/office/drawing/2014/main" id="{9302585C-253F-5553-E4E0-63A110632C16}"/>
              </a:ext>
            </a:extLst>
          </p:cNvPr>
          <p:cNvSpPr txBox="1"/>
          <p:nvPr/>
        </p:nvSpPr>
        <p:spPr>
          <a:xfrm>
            <a:off x="7961492" y="2295434"/>
            <a:ext cx="6094324" cy="2734082"/>
          </a:xfrm>
          <a:prstGeom prst="rect">
            <a:avLst/>
          </a:prstGeom>
          <a:noFill/>
        </p:spPr>
        <p:txBody>
          <a:bodyPr wrap="square">
            <a:spAutoFit/>
          </a:bodyPr>
          <a:lstStyle/>
          <a:p>
            <a:pPr lvl="0">
              <a:lnSpc>
                <a:spcPct val="150000"/>
              </a:lnSpc>
              <a:spcBef>
                <a:spcPts val="600"/>
              </a:spcBef>
              <a:spcAft>
                <a:spcPts val="600"/>
              </a:spcAft>
            </a:pPr>
            <a:r>
              <a:rPr lang="en-AU" sz="1800" dirty="0"/>
              <a:t>Predict the reaction times for a: </a:t>
            </a:r>
            <a:endParaRPr lang="en-AU" sz="1800" dirty="0">
              <a:effectLst/>
              <a:latin typeface="Arial" panose="020B0604020202020204" pitchFamily="34" charset="0"/>
              <a:ea typeface="Public Sans Light" pitchFamily="2" charset="0"/>
              <a:cs typeface="Times New Roman" panose="02020603050405020304" pitchFamily="18" charset="0"/>
            </a:endParaRPr>
          </a:p>
          <a:p>
            <a:pPr marL="285750" lvl="0" indent="-285750">
              <a:lnSpc>
                <a:spcPct val="150000"/>
              </a:lnSpc>
              <a:spcBef>
                <a:spcPts val="600"/>
              </a:spcBef>
              <a:spcAft>
                <a:spcPts val="600"/>
              </a:spcAft>
              <a:buFont typeface="Arial" panose="020B0604020202020204" pitchFamily="34" charset="0"/>
              <a:buChar char="•"/>
            </a:pPr>
            <a:r>
              <a:rPr lang="en-AU" sz="1800" dirty="0">
                <a:effectLst/>
                <a:latin typeface="Arial" panose="020B0604020202020204" pitchFamily="34" charset="0"/>
                <a:ea typeface="Public Sans Light" pitchFamily="2" charset="0"/>
                <a:cs typeface="Times New Roman" panose="02020603050405020304" pitchFamily="18" charset="0"/>
              </a:rPr>
              <a:t>50-year-old</a:t>
            </a:r>
            <a:endParaRPr lang="en-AU" sz="1800" dirty="0">
              <a:latin typeface="Arial" panose="020B0604020202020204" pitchFamily="34" charset="0"/>
              <a:ea typeface="Public Sans Light" pitchFamily="2" charset="0"/>
              <a:cs typeface="Times New Roman" panose="02020603050405020304" pitchFamily="18" charset="0"/>
            </a:endParaRPr>
          </a:p>
          <a:p>
            <a:pPr marL="285750" lvl="0" indent="-285750">
              <a:lnSpc>
                <a:spcPct val="150000"/>
              </a:lnSpc>
              <a:spcBef>
                <a:spcPts val="600"/>
              </a:spcBef>
              <a:spcAft>
                <a:spcPts val="600"/>
              </a:spcAft>
              <a:buFont typeface="Arial" panose="020B0604020202020204" pitchFamily="34" charset="0"/>
              <a:buChar char="•"/>
            </a:pPr>
            <a:r>
              <a:rPr lang="en-AU" sz="1800" dirty="0">
                <a:effectLst/>
                <a:latin typeface="Arial" panose="020B0604020202020204" pitchFamily="34" charset="0"/>
                <a:ea typeface="Public Sans Light" pitchFamily="2" charset="0"/>
                <a:cs typeface="Times New Roman" panose="02020603050405020304" pitchFamily="18" charset="0"/>
              </a:rPr>
              <a:t>70-year-old</a:t>
            </a:r>
            <a:endParaRPr lang="en-AU" sz="1800" dirty="0">
              <a:latin typeface="Arial" panose="020B0604020202020204" pitchFamily="34" charset="0"/>
              <a:ea typeface="Public Sans Light" pitchFamily="2" charset="0"/>
              <a:cs typeface="Times New Roman" panose="02020603050405020304" pitchFamily="18" charset="0"/>
            </a:endParaRPr>
          </a:p>
          <a:p>
            <a:pPr marL="285750" lvl="0" indent="-285750">
              <a:lnSpc>
                <a:spcPct val="150000"/>
              </a:lnSpc>
              <a:spcBef>
                <a:spcPts val="600"/>
              </a:spcBef>
              <a:spcAft>
                <a:spcPts val="600"/>
              </a:spcAft>
              <a:buFont typeface="Arial" panose="020B0604020202020204" pitchFamily="34" charset="0"/>
              <a:buChar char="•"/>
            </a:pPr>
            <a:r>
              <a:rPr lang="en-AU" sz="1800" dirty="0">
                <a:effectLst/>
                <a:latin typeface="Arial" panose="020B0604020202020204" pitchFamily="34" charset="0"/>
                <a:ea typeface="Public Sans Light" pitchFamily="2" charset="0"/>
                <a:cs typeface="Times New Roman" panose="02020603050405020304" pitchFamily="18" charset="0"/>
              </a:rPr>
              <a:t>90-year-old  </a:t>
            </a:r>
          </a:p>
          <a:p>
            <a:pPr marL="285750" lvl="0" indent="-285750">
              <a:lnSpc>
                <a:spcPct val="150000"/>
              </a:lnSpc>
              <a:spcBef>
                <a:spcPts val="600"/>
              </a:spcBef>
              <a:spcAft>
                <a:spcPts val="600"/>
              </a:spcAft>
              <a:buFont typeface="Arial" panose="020B0604020202020204" pitchFamily="34" charset="0"/>
              <a:buChar char="•"/>
            </a:pPr>
            <a:r>
              <a:rPr lang="en-AU" sz="1800" dirty="0">
                <a:effectLst/>
                <a:latin typeface="Arial" panose="020B0604020202020204" pitchFamily="34" charset="0"/>
                <a:ea typeface="Public Sans Light" pitchFamily="2" charset="0"/>
                <a:cs typeface="Times New Roman" panose="02020603050405020304" pitchFamily="18" charset="0"/>
              </a:rPr>
              <a:t>10-year-old</a:t>
            </a:r>
          </a:p>
        </p:txBody>
      </p:sp>
    </p:spTree>
    <p:extLst>
      <p:ext uri="{BB962C8B-B14F-4D97-AF65-F5344CB8AC3E}">
        <p14:creationId xmlns:p14="http://schemas.microsoft.com/office/powerpoint/2010/main" val="28858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8833B-061D-69D1-3866-1E91EB26EF7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E6A1AC7-41B7-0C04-3E66-296E2537B5BA}"/>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177550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B57C-0867-4650-A684-E33F43184D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1F8428-AEF1-E1F7-BB12-55863BCC4ECE}"/>
              </a:ext>
            </a:extLst>
          </p:cNvPr>
          <p:cNvSpPr>
            <a:spLocks noGrp="1"/>
          </p:cNvSpPr>
          <p:nvPr>
            <p:ph type="title"/>
          </p:nvPr>
        </p:nvSpPr>
        <p:spPr/>
        <p:txBody>
          <a:bodyPr/>
          <a:lstStyle/>
          <a:p>
            <a:r>
              <a:rPr lang="en-AU" dirty="0"/>
              <a:t>Line of best fit (2)</a:t>
            </a:r>
          </a:p>
        </p:txBody>
      </p:sp>
      <p:sp>
        <p:nvSpPr>
          <p:cNvPr id="4" name="Text Placeholder 3">
            <a:extLst>
              <a:ext uri="{FF2B5EF4-FFF2-40B4-BE49-F238E27FC236}">
                <a16:creationId xmlns:a16="http://schemas.microsoft.com/office/drawing/2014/main" id="{F7C26FC3-F63D-1D27-A2FC-79DF0D5816DD}"/>
              </a:ext>
            </a:extLst>
          </p:cNvPr>
          <p:cNvSpPr>
            <a:spLocks noGrp="1"/>
          </p:cNvSpPr>
          <p:nvPr>
            <p:ph type="body" sz="quarter" idx="18"/>
          </p:nvPr>
        </p:nvSpPr>
        <p:spPr/>
        <p:txBody>
          <a:bodyPr/>
          <a:lstStyle/>
          <a:p>
            <a:r>
              <a:rPr lang="en-AU" dirty="0"/>
              <a:t>Age versus reaction time with line of best fit</a:t>
            </a:r>
          </a:p>
        </p:txBody>
      </p:sp>
      <p:pic>
        <p:nvPicPr>
          <p:cNvPr id="21" name="Picture 20" descr="Scatter plot showing a upward trend between age and reaction time showing a line of best fit and reading off each of the points.">
            <a:extLst>
              <a:ext uri="{FF2B5EF4-FFF2-40B4-BE49-F238E27FC236}">
                <a16:creationId xmlns:a16="http://schemas.microsoft.com/office/drawing/2014/main" id="{84D30B9F-C754-D802-920F-510612D1842F}"/>
              </a:ext>
            </a:extLst>
          </p:cNvPr>
          <p:cNvPicPr>
            <a:picLocks noChangeAspect="1"/>
          </p:cNvPicPr>
          <p:nvPr/>
        </p:nvPicPr>
        <p:blipFill>
          <a:blip r:embed="rId2"/>
          <a:stretch>
            <a:fillRect/>
          </a:stretch>
        </p:blipFill>
        <p:spPr>
          <a:xfrm>
            <a:off x="3059130" y="1555530"/>
            <a:ext cx="6090561" cy="4675149"/>
          </a:xfrm>
          <a:prstGeom prst="rect">
            <a:avLst/>
          </a:prstGeom>
        </p:spPr>
      </p:pic>
      <p:sp>
        <p:nvSpPr>
          <p:cNvPr id="7" name="TextBox 6">
            <a:extLst>
              <a:ext uri="{FF2B5EF4-FFF2-40B4-BE49-F238E27FC236}">
                <a16:creationId xmlns:a16="http://schemas.microsoft.com/office/drawing/2014/main" id="{24709CDB-6CE3-D9AC-CE3B-8F6B7779C6B7}"/>
              </a:ext>
            </a:extLst>
          </p:cNvPr>
          <p:cNvSpPr txBox="1"/>
          <p:nvPr/>
        </p:nvSpPr>
        <p:spPr>
          <a:xfrm>
            <a:off x="2924629" y="6516000"/>
            <a:ext cx="914400" cy="914400"/>
          </a:xfrm>
          <a:prstGeom prst="rect">
            <a:avLst/>
          </a:prstGeom>
          <a:noFill/>
        </p:spPr>
        <p:txBody>
          <a:bodyPr wrap="none" lIns="0" tIns="0" rIns="0" bIns="0" rtlCol="0">
            <a:noAutofit/>
          </a:bodyPr>
          <a:lstStyle/>
          <a:p>
            <a:pPr algn="l"/>
            <a:r>
              <a:rPr lang="en-AU" sz="1200" dirty="0"/>
              <a:t>Graph modified from the research article ‘Life-span changes in task switching’ by Melody Wiseheart (</a:t>
            </a:r>
            <a:r>
              <a:rPr lang="en-AU" sz="1200" dirty="0">
                <a:hlinkClick r:id="rId3"/>
              </a:rPr>
              <a:t>bit.ly/life-span-task-switching</a:t>
            </a:r>
            <a:r>
              <a:rPr lang="en-AU" sz="1200" dirty="0"/>
              <a:t>). </a:t>
            </a:r>
          </a:p>
        </p:txBody>
      </p:sp>
      <p:sp>
        <p:nvSpPr>
          <p:cNvPr id="2" name="Slide Number Placeholder 1">
            <a:extLst>
              <a:ext uri="{FF2B5EF4-FFF2-40B4-BE49-F238E27FC236}">
                <a16:creationId xmlns:a16="http://schemas.microsoft.com/office/drawing/2014/main" id="{08269D0E-1852-744A-51CA-95B09A21D76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25619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t>
            </a:r>
            <a:r>
              <a:rPr lang="en-AU" u="sng">
                <a:solidFill>
                  <a:srgbClr val="2F5496"/>
                </a:solidFill>
                <a:effectLst/>
                <a:latin typeface="Arial" panose="020B0604020202020204" pitchFamily="34" charset="0"/>
                <a:ea typeface="Calibri" panose="020F0502020204030204" pitchFamily="34" charset="0"/>
                <a:hlinkClick r:id="rId6"/>
              </a:rPr>
              <a:t>Standard 11–12 </a:t>
            </a:r>
            <a:r>
              <a:rPr lang="en-AU" u="sng" dirty="0">
                <a:solidFill>
                  <a:srgbClr val="2F5496"/>
                </a:solidFill>
                <a:effectLst/>
                <a:latin typeface="Arial" panose="020B0604020202020204" pitchFamily="34" charset="0"/>
                <a:ea typeface="Calibri" panose="020F0502020204030204" pitchFamily="34" charset="0"/>
                <a:hlinkClick r:id="rId6"/>
              </a:rPr>
              <a:t>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8C262F06-1650-45D4-944E-121748F646F7}">
  <ds:schemaRefs>
    <ds:schemaRef ds:uri="http://schemas.microsoft.com/sharepoint/v3/contenttype/forms"/>
  </ds:schemaRefs>
</ds:datastoreItem>
</file>

<file path=customXml/itemProps2.xml><?xml version="1.0" encoding="utf-8"?>
<ds:datastoreItem xmlns:ds="http://schemas.openxmlformats.org/officeDocument/2006/customXml" ds:itemID="{CB155D1B-F4E1-4B38-A0FE-7BE7A952F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88EA4E-F163-4A67-B099-78C733191928}">
  <ds:schemaRef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8c6f0761-0ef4-4d3b-8fe8-3b60dff82ea3"/>
    <ds:schemaRef ds:uri="0d94be99-a0f6-44e7-93d1-7f56be2e14d5"/>
    <ds:schemaRef ds:uri="http://purl.org/dc/terms/"/>
    <ds:schemaRef ds:uri="http://schemas.microsoft.com/office/2006/metadata/properties"/>
    <ds:schemaRef ds:uri="http://purl.org/dc/dcmitype/"/>
    <ds:schemaRef ds:uri="http://purl.org/dc/elements/1.1/"/>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713</Words>
  <Application>Microsoft Office PowerPoint</Application>
  <PresentationFormat>Widescreen</PresentationFormat>
  <Paragraphs>57</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Times New Roman</vt:lpstr>
      <vt:lpstr>Public Sans</vt:lpstr>
      <vt:lpstr>Arial</vt:lpstr>
      <vt:lpstr>NSWG Corporate</vt:lpstr>
      <vt:lpstr>Creating and using the line of best fit by hand</vt:lpstr>
      <vt:lpstr>Learning intentions and success criteria</vt:lpstr>
      <vt:lpstr>Connecting learning</vt:lpstr>
      <vt:lpstr>Line of best fit (1)</vt:lpstr>
      <vt:lpstr>Releasing responsibility</vt:lpstr>
      <vt:lpstr>Line of best fit (2)</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5 – Creating and using the line of best fit by hand – deck – Mathematics Standard</dc:title>
  <dc:creator>NSW Department of Education</dc:creator>
  <cp:lastModifiedBy/>
  <dcterms:created xsi:type="dcterms:W3CDTF">2026-05-17T03:39:55Z</dcterms:created>
  <dcterms:modified xsi:type="dcterms:W3CDTF">2026-06-16T06:54:47Z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