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3"/>
  </p:notesMasterIdLst>
  <p:handoutMasterIdLst>
    <p:handoutMasterId r:id="rId24"/>
  </p:handoutMasterIdLst>
  <p:sldIdLst>
    <p:sldId id="26505" r:id="rId5"/>
    <p:sldId id="26383" r:id="rId6"/>
    <p:sldId id="26523" r:id="rId7"/>
    <p:sldId id="271" r:id="rId8"/>
    <p:sldId id="26511" r:id="rId9"/>
    <p:sldId id="26508" r:id="rId10"/>
    <p:sldId id="26518" r:id="rId11"/>
    <p:sldId id="26519" r:id="rId12"/>
    <p:sldId id="26510" r:id="rId13"/>
    <p:sldId id="26521" r:id="rId14"/>
    <p:sldId id="26520" r:id="rId15"/>
    <p:sldId id="26513" r:id="rId16"/>
    <p:sldId id="26512" r:id="rId17"/>
    <p:sldId id="26514" r:id="rId18"/>
    <p:sldId id="26515" r:id="rId19"/>
    <p:sldId id="26516" r:id="rId20"/>
    <p:sldId id="360" r:id="rId21"/>
    <p:sldId id="361" r:id="rId22"/>
  </p:sldIdLst>
  <p:sldSz cx="12192000" cy="6858000"/>
  <p:notesSz cx="6858000" cy="9144000"/>
  <p:embeddedFontLst>
    <p:embeddedFont>
      <p:font typeface="Public Sans"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B6664F6-0480-2BED-BC34-E3CF4005A9EE}" name="Leena Ryan" initials="LR" userId="S::Leena.Ryan1@det.nsw.edu.au::9c67d486-9172-40ac-ba38-ccc164a3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8C546-EFFB-4F1C-BD50-469F4FBF41A4}" v="1" dt="2025-10-16T23:39:30.78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2" autoAdjust="0"/>
    <p:restoredTop sz="86418" autoAdjust="0"/>
  </p:normalViewPr>
  <p:slideViewPr>
    <p:cSldViewPr snapToGrid="0">
      <p:cViewPr varScale="1">
        <p:scale>
          <a:sx n="63" d="100"/>
          <a:sy n="63" d="100"/>
        </p:scale>
        <p:origin x="584" y="4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B993C41E-FB7F-4C1C-80E1-B8B253F0E9D4}"/>
    <pc:docChg chg="modSld">
      <pc:chgData name="Daisy Hong" userId="852f2fe8-ba51-4773-8c32-260fca1b2ee4" providerId="ADAL" clId="{B993C41E-FB7F-4C1C-80E1-B8B253F0E9D4}" dt="2025-10-08T22:27:44.477" v="3"/>
      <pc:docMkLst>
        <pc:docMk/>
      </pc:docMkLst>
      <pc:sldChg chg="modSp">
        <pc:chgData name="Daisy Hong" userId="852f2fe8-ba51-4773-8c32-260fca1b2ee4" providerId="ADAL" clId="{B993C41E-FB7F-4C1C-80E1-B8B253F0E9D4}" dt="2025-10-08T22:27:44.477" v="3"/>
        <pc:sldMkLst>
          <pc:docMk/>
          <pc:sldMk cId="1181014578" sldId="360"/>
        </pc:sldMkLst>
        <pc:spChg chg="mod">
          <ac:chgData name="Daisy Hong" userId="852f2fe8-ba51-4773-8c32-260fca1b2ee4" providerId="ADAL" clId="{B993C41E-FB7F-4C1C-80E1-B8B253F0E9D4}" dt="2025-10-08T22:27:44.477" v="3"/>
          <ac:spMkLst>
            <pc:docMk/>
            <pc:sldMk cId="1181014578" sldId="360"/>
            <ac:spMk id="4" creationId="{B7C07B50-96D9-2E35-E2CE-3139F6377F08}"/>
          </ac:spMkLst>
        </pc:spChg>
      </pc:sldChg>
      <pc:sldChg chg="modSp mod">
        <pc:chgData name="Daisy Hong" userId="852f2fe8-ba51-4773-8c32-260fca1b2ee4" providerId="ADAL" clId="{B993C41E-FB7F-4C1C-80E1-B8B253F0E9D4}" dt="2025-10-08T22:22:29.007" v="1" actId="20577"/>
        <pc:sldMkLst>
          <pc:docMk/>
          <pc:sldMk cId="2212264922" sldId="26505"/>
        </pc:sldMkLst>
        <pc:spChg chg="mod">
          <ac:chgData name="Daisy Hong" userId="852f2fe8-ba51-4773-8c32-260fca1b2ee4" providerId="ADAL" clId="{B993C41E-FB7F-4C1C-80E1-B8B253F0E9D4}" dt="2025-10-08T22:22:29.007" v="1" actId="20577"/>
          <ac:spMkLst>
            <pc:docMk/>
            <pc:sldMk cId="2212264922" sldId="26505"/>
            <ac:spMk id="10" creationId="{CA5E7E5A-B4C4-F5B9-98E5-6C838D018316}"/>
          </ac:spMkLst>
        </pc:spChg>
      </pc:sldChg>
    </pc:docChg>
  </pc:docChgLst>
  <pc:docChgLst>
    <pc:chgData name="Daisy Hong" userId="852f2fe8-ba51-4773-8c32-260fca1b2ee4" providerId="ADAL" clId="{BA9E5D68-9781-55FC-B968-ED696BFEB24F}"/>
    <pc:docChg chg="undo custSel addSld delSld modSld">
      <pc:chgData name="Daisy Hong" userId="852f2fe8-ba51-4773-8c32-260fca1b2ee4" providerId="ADAL" clId="{BA9E5D68-9781-55FC-B968-ED696BFEB24F}" dt="2025-10-08T01:58:41.724" v="195"/>
      <pc:docMkLst>
        <pc:docMk/>
      </pc:docMkLst>
      <pc:sldChg chg="modSp mod">
        <pc:chgData name="Daisy Hong" userId="852f2fe8-ba51-4773-8c32-260fca1b2ee4" providerId="ADAL" clId="{BA9E5D68-9781-55FC-B968-ED696BFEB24F}" dt="2025-10-07T23:42:07.610" v="67"/>
        <pc:sldMkLst>
          <pc:docMk/>
          <pc:sldMk cId="1181014578" sldId="360"/>
        </pc:sldMkLst>
        <pc:spChg chg="mod">
          <ac:chgData name="Daisy Hong" userId="852f2fe8-ba51-4773-8c32-260fca1b2ee4" providerId="ADAL" clId="{BA9E5D68-9781-55FC-B968-ED696BFEB24F}" dt="2025-10-07T23:42:07.610" v="67"/>
          <ac:spMkLst>
            <pc:docMk/>
            <pc:sldMk cId="1181014578" sldId="360"/>
            <ac:spMk id="4" creationId="{B7C07B50-96D9-2E35-E2CE-3139F6377F08}"/>
          </ac:spMkLst>
        </pc:spChg>
      </pc:sldChg>
      <pc:sldChg chg="modSp mod">
        <pc:chgData name="Daisy Hong" userId="852f2fe8-ba51-4773-8c32-260fca1b2ee4" providerId="ADAL" clId="{BA9E5D68-9781-55FC-B968-ED696BFEB24F}" dt="2025-10-08T01:28:23.992" v="194" actId="20577"/>
        <pc:sldMkLst>
          <pc:docMk/>
          <pc:sldMk cId="3648967162" sldId="26383"/>
        </pc:sldMkLst>
        <pc:spChg chg="mod">
          <ac:chgData name="Daisy Hong" userId="852f2fe8-ba51-4773-8c32-260fca1b2ee4" providerId="ADAL" clId="{BA9E5D68-9781-55FC-B968-ED696BFEB24F}" dt="2025-10-08T01:28:23.992" v="194" actId="20577"/>
          <ac:spMkLst>
            <pc:docMk/>
            <pc:sldMk cId="3648967162" sldId="26383"/>
            <ac:spMk id="3" creationId="{DF637BA9-DB5E-2457-A795-0B300DBA6F82}"/>
          </ac:spMkLst>
        </pc:spChg>
      </pc:sldChg>
      <pc:sldChg chg="modSp">
        <pc:chgData name="Daisy Hong" userId="852f2fe8-ba51-4773-8c32-260fca1b2ee4" providerId="ADAL" clId="{BA9E5D68-9781-55FC-B968-ED696BFEB24F}" dt="2025-10-08T01:58:41.724" v="195"/>
        <pc:sldMkLst>
          <pc:docMk/>
          <pc:sldMk cId="2212264922" sldId="26505"/>
        </pc:sldMkLst>
        <pc:spChg chg="mod">
          <ac:chgData name="Daisy Hong" userId="852f2fe8-ba51-4773-8c32-260fca1b2ee4" providerId="ADAL" clId="{BA9E5D68-9781-55FC-B968-ED696BFEB24F}" dt="2025-10-08T01:58:41.724" v="195"/>
          <ac:spMkLst>
            <pc:docMk/>
            <pc:sldMk cId="2212264922" sldId="26505"/>
            <ac:spMk id="10" creationId="{CA5E7E5A-B4C4-F5B9-98E5-6C838D018316}"/>
          </ac:spMkLst>
        </pc:spChg>
      </pc:sldChg>
      <pc:sldChg chg="modSp mod">
        <pc:chgData name="Daisy Hong" userId="852f2fe8-ba51-4773-8c32-260fca1b2ee4" providerId="ADAL" clId="{BA9E5D68-9781-55FC-B968-ED696BFEB24F}" dt="2025-10-08T00:05:09.605" v="68" actId="1076"/>
        <pc:sldMkLst>
          <pc:docMk/>
          <pc:sldMk cId="3206915922" sldId="26511"/>
        </pc:sldMkLst>
        <pc:picChg chg="mod">
          <ac:chgData name="Daisy Hong" userId="852f2fe8-ba51-4773-8c32-260fca1b2ee4" providerId="ADAL" clId="{BA9E5D68-9781-55FC-B968-ED696BFEB24F}" dt="2025-10-08T00:05:09.605" v="68" actId="1076"/>
          <ac:picMkLst>
            <pc:docMk/>
            <pc:sldMk cId="3206915922" sldId="26511"/>
            <ac:picMk id="8" creationId="{5B24C844-8976-6843-62CC-B23D56F57AA5}"/>
          </ac:picMkLst>
        </pc:picChg>
      </pc:sldChg>
      <pc:sldChg chg="modSp mod">
        <pc:chgData name="Daisy Hong" userId="852f2fe8-ba51-4773-8c32-260fca1b2ee4" providerId="ADAL" clId="{BA9E5D68-9781-55FC-B968-ED696BFEB24F}" dt="2025-10-08T00:07:47.962" v="111" actId="11"/>
        <pc:sldMkLst>
          <pc:docMk/>
          <pc:sldMk cId="846351626" sldId="26512"/>
        </pc:sldMkLst>
        <pc:spChg chg="mod">
          <ac:chgData name="Daisy Hong" userId="852f2fe8-ba51-4773-8c32-260fca1b2ee4" providerId="ADAL" clId="{BA9E5D68-9781-55FC-B968-ED696BFEB24F}" dt="2025-10-08T00:05:44.799" v="75" actId="1036"/>
          <ac:spMkLst>
            <pc:docMk/>
            <pc:sldMk cId="846351626" sldId="26512"/>
            <ac:spMk id="4" creationId="{87F875DC-C163-96E0-F93D-9D7BB77B8838}"/>
          </ac:spMkLst>
        </pc:spChg>
        <pc:spChg chg="mod">
          <ac:chgData name="Daisy Hong" userId="852f2fe8-ba51-4773-8c32-260fca1b2ee4" providerId="ADAL" clId="{BA9E5D68-9781-55FC-B968-ED696BFEB24F}" dt="2025-10-08T00:07:47.962" v="111" actId="11"/>
          <ac:spMkLst>
            <pc:docMk/>
            <pc:sldMk cId="846351626" sldId="26512"/>
            <ac:spMk id="8" creationId="{8CE8D02C-C612-C85B-C322-A16168F6D1BF}"/>
          </ac:spMkLst>
        </pc:spChg>
        <pc:graphicFrameChg chg="mod modGraphic">
          <ac:chgData name="Daisy Hong" userId="852f2fe8-ba51-4773-8c32-260fca1b2ee4" providerId="ADAL" clId="{BA9E5D68-9781-55FC-B968-ED696BFEB24F}" dt="2025-10-08T00:06:32.061" v="81" actId="120"/>
          <ac:graphicFrameMkLst>
            <pc:docMk/>
            <pc:sldMk cId="846351626" sldId="26512"/>
            <ac:graphicFrameMk id="6" creationId="{EC194542-7B94-1665-B8D6-76EA2380B0A7}"/>
          </ac:graphicFrameMkLst>
        </pc:graphicFrameChg>
      </pc:sldChg>
      <pc:sldChg chg="modSp mod">
        <pc:chgData name="Daisy Hong" userId="852f2fe8-ba51-4773-8c32-260fca1b2ee4" providerId="ADAL" clId="{BA9E5D68-9781-55FC-B968-ED696BFEB24F}" dt="2025-10-08T00:39:56.176" v="168" actId="3064"/>
        <pc:sldMkLst>
          <pc:docMk/>
          <pc:sldMk cId="3742952081" sldId="26514"/>
        </pc:sldMkLst>
        <pc:spChg chg="mod">
          <ac:chgData name="Daisy Hong" userId="852f2fe8-ba51-4773-8c32-260fca1b2ee4" providerId="ADAL" clId="{BA9E5D68-9781-55FC-B968-ED696BFEB24F}" dt="2025-10-08T00:23:49.096" v="138" actId="20577"/>
          <ac:spMkLst>
            <pc:docMk/>
            <pc:sldMk cId="3742952081" sldId="26514"/>
            <ac:spMk id="4" creationId="{0FA5BA49-2914-C75D-1E6A-7C645279ECDA}"/>
          </ac:spMkLst>
        </pc:spChg>
        <pc:graphicFrameChg chg="modGraphic">
          <ac:chgData name="Daisy Hong" userId="852f2fe8-ba51-4773-8c32-260fca1b2ee4" providerId="ADAL" clId="{BA9E5D68-9781-55FC-B968-ED696BFEB24F}" dt="2025-10-08T00:39:56.176" v="168" actId="3064"/>
          <ac:graphicFrameMkLst>
            <pc:docMk/>
            <pc:sldMk cId="3742952081" sldId="26514"/>
            <ac:graphicFrameMk id="6" creationId="{51374C05-2976-2C5E-2CAB-D52A91B9BB74}"/>
          </ac:graphicFrameMkLst>
        </pc:graphicFrameChg>
      </pc:sldChg>
      <pc:sldChg chg="modSp mod">
        <pc:chgData name="Daisy Hong" userId="852f2fe8-ba51-4773-8c32-260fca1b2ee4" providerId="ADAL" clId="{BA9E5D68-9781-55FC-B968-ED696BFEB24F}" dt="2025-10-08T00:42:22.077" v="187" actId="15"/>
        <pc:sldMkLst>
          <pc:docMk/>
          <pc:sldMk cId="56446280" sldId="26515"/>
        </pc:sldMkLst>
        <pc:spChg chg="mod">
          <ac:chgData name="Daisy Hong" userId="852f2fe8-ba51-4773-8c32-260fca1b2ee4" providerId="ADAL" clId="{BA9E5D68-9781-55FC-B968-ED696BFEB24F}" dt="2025-10-08T00:42:22.077" v="187" actId="15"/>
          <ac:spMkLst>
            <pc:docMk/>
            <pc:sldMk cId="56446280" sldId="26515"/>
            <ac:spMk id="4" creationId="{FA221162-EA0D-B0DF-FE27-B9CC2926F5D0}"/>
          </ac:spMkLst>
        </pc:spChg>
      </pc:sldChg>
      <pc:sldChg chg="modSp mod">
        <pc:chgData name="Daisy Hong" userId="852f2fe8-ba51-4773-8c32-260fca1b2ee4" providerId="ADAL" clId="{BA9E5D68-9781-55FC-B968-ED696BFEB24F}" dt="2025-10-08T00:42:49.600" v="193" actId="11"/>
        <pc:sldMkLst>
          <pc:docMk/>
          <pc:sldMk cId="2738954767" sldId="26516"/>
        </pc:sldMkLst>
        <pc:spChg chg="mod">
          <ac:chgData name="Daisy Hong" userId="852f2fe8-ba51-4773-8c32-260fca1b2ee4" providerId="ADAL" clId="{BA9E5D68-9781-55FC-B968-ED696BFEB24F}" dt="2025-10-08T00:42:49.600" v="193" actId="11"/>
          <ac:spMkLst>
            <pc:docMk/>
            <pc:sldMk cId="2738954767" sldId="26516"/>
            <ac:spMk id="4" creationId="{A88443F6-FBFB-BF3E-2BB8-1B0260656CDC}"/>
          </ac:spMkLst>
        </pc:spChg>
      </pc:sldChg>
      <pc:sldChg chg="modSp mod">
        <pc:chgData name="Daisy Hong" userId="852f2fe8-ba51-4773-8c32-260fca1b2ee4" providerId="ADAL" clId="{BA9E5D68-9781-55FC-B968-ED696BFEB24F}" dt="2025-10-08T00:19:38.286" v="131" actId="207"/>
        <pc:sldMkLst>
          <pc:docMk/>
          <pc:sldMk cId="1667268387" sldId="26520"/>
        </pc:sldMkLst>
        <pc:spChg chg="mod">
          <ac:chgData name="Daisy Hong" userId="852f2fe8-ba51-4773-8c32-260fca1b2ee4" providerId="ADAL" clId="{BA9E5D68-9781-55FC-B968-ED696BFEB24F}" dt="2025-10-08T00:19:38.286" v="131" actId="207"/>
          <ac:spMkLst>
            <pc:docMk/>
            <pc:sldMk cId="1667268387" sldId="26520"/>
            <ac:spMk id="7" creationId="{B7993772-B85F-0B5F-EC5A-68DCA71BF3DA}"/>
          </ac:spMkLst>
        </pc:spChg>
        <pc:spChg chg="mod">
          <ac:chgData name="Daisy Hong" userId="852f2fe8-ba51-4773-8c32-260fca1b2ee4" providerId="ADAL" clId="{BA9E5D68-9781-55FC-B968-ED696BFEB24F}" dt="2025-10-08T00:19:38.286" v="131" actId="207"/>
          <ac:spMkLst>
            <pc:docMk/>
            <pc:sldMk cId="1667268387" sldId="26520"/>
            <ac:spMk id="8" creationId="{CC16EB18-1C81-D3FB-D603-D816759508EB}"/>
          </ac:spMkLst>
        </pc:spChg>
        <pc:spChg chg="mod">
          <ac:chgData name="Daisy Hong" userId="852f2fe8-ba51-4773-8c32-260fca1b2ee4" providerId="ADAL" clId="{BA9E5D68-9781-55FC-B968-ED696BFEB24F}" dt="2025-10-08T00:19:38.286" v="131" actId="207"/>
          <ac:spMkLst>
            <pc:docMk/>
            <pc:sldMk cId="1667268387" sldId="26520"/>
            <ac:spMk id="9" creationId="{7F0B83D1-5C1E-C796-8A90-99B82174A618}"/>
          </ac:spMkLst>
        </pc:spChg>
      </pc:sldChg>
      <pc:sldChg chg="modSp mod">
        <pc:chgData name="Daisy Hong" userId="852f2fe8-ba51-4773-8c32-260fca1b2ee4" providerId="ADAL" clId="{BA9E5D68-9781-55FC-B968-ED696BFEB24F}" dt="2025-10-08T00:19:25.836" v="129" actId="207"/>
        <pc:sldMkLst>
          <pc:docMk/>
          <pc:sldMk cId="426044911" sldId="26521"/>
        </pc:sldMkLst>
        <pc:spChg chg="mod">
          <ac:chgData name="Daisy Hong" userId="852f2fe8-ba51-4773-8c32-260fca1b2ee4" providerId="ADAL" clId="{BA9E5D68-9781-55FC-B968-ED696BFEB24F}" dt="2025-10-08T00:19:15.594" v="126" actId="207"/>
          <ac:spMkLst>
            <pc:docMk/>
            <pc:sldMk cId="426044911" sldId="26521"/>
            <ac:spMk id="7" creationId="{802804E5-3CEF-513A-54D5-79B9243FEBDA}"/>
          </ac:spMkLst>
        </pc:spChg>
        <pc:spChg chg="mod">
          <ac:chgData name="Daisy Hong" userId="852f2fe8-ba51-4773-8c32-260fca1b2ee4" providerId="ADAL" clId="{BA9E5D68-9781-55FC-B968-ED696BFEB24F}" dt="2025-10-08T00:19:25.836" v="129" actId="207"/>
          <ac:spMkLst>
            <pc:docMk/>
            <pc:sldMk cId="426044911" sldId="26521"/>
            <ac:spMk id="8" creationId="{F87E5F68-B48F-60C8-B6EB-01504662C504}"/>
          </ac:spMkLst>
        </pc:spChg>
        <pc:spChg chg="mod ord">
          <ac:chgData name="Daisy Hong" userId="852f2fe8-ba51-4773-8c32-260fca1b2ee4" providerId="ADAL" clId="{BA9E5D68-9781-55FC-B968-ED696BFEB24F}" dt="2025-10-08T00:18:53.848" v="122" actId="207"/>
          <ac:spMkLst>
            <pc:docMk/>
            <pc:sldMk cId="426044911" sldId="26521"/>
            <ac:spMk id="9" creationId="{080DB9A0-58FB-A1D3-5113-193FFE7A65AF}"/>
          </ac:spMkLst>
        </pc:spChg>
      </pc:sldChg>
      <pc:sldChg chg="modSp del mod">
        <pc:chgData name="Daisy Hong" userId="852f2fe8-ba51-4773-8c32-260fca1b2ee4" providerId="ADAL" clId="{BA9E5D68-9781-55FC-B968-ED696BFEB24F}" dt="2025-10-07T23:27:55.013" v="11" actId="2696"/>
        <pc:sldMkLst>
          <pc:docMk/>
          <pc:sldMk cId="2657413589" sldId="26522"/>
        </pc:sldMkLst>
      </pc:sldChg>
      <pc:sldChg chg="addSp delSp modSp add mod">
        <pc:chgData name="Daisy Hong" userId="852f2fe8-ba51-4773-8c32-260fca1b2ee4" providerId="ADAL" clId="{BA9E5D68-9781-55FC-B968-ED696BFEB24F}" dt="2025-10-08T00:22:45.626" v="134" actId="1076"/>
        <pc:sldMkLst>
          <pc:docMk/>
          <pc:sldMk cId="3743363091" sldId="26523"/>
        </pc:sldMkLst>
        <pc:picChg chg="add mod ord">
          <ac:chgData name="Daisy Hong" userId="852f2fe8-ba51-4773-8c32-260fca1b2ee4" providerId="ADAL" clId="{BA9E5D68-9781-55FC-B968-ED696BFEB24F}" dt="2025-10-08T00:22:45.626" v="134" actId="1076"/>
          <ac:picMkLst>
            <pc:docMk/>
            <pc:sldMk cId="3743363091" sldId="26523"/>
            <ac:picMk id="5" creationId="{DCA24B6D-C726-FC5F-81A5-D5ECA987078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choolsnsw.sharepoint.com/sites/SecondarySTEM/Shared%20Documents/Mathematics/Drafts/Year%2011%20Standard/11%20Standard/01.%20Getting%20healthy/New%20lessons/lesson%203a%20-%20Polyg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b="0" i="0" u="none" strike="noStrike" baseline="0" dirty="0">
                <a:effectLst/>
              </a:rPr>
              <a:t>Ambulance attendances for alcohol</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barChart>
        <c:barDir val="col"/>
        <c:grouping val="clustered"/>
        <c:varyColors val="0"/>
        <c:ser>
          <c:idx val="0"/>
          <c:order val="0"/>
          <c:spPr>
            <a:solidFill>
              <a:schemeClr val="accent1"/>
            </a:solidFill>
            <a:ln w="12700">
              <a:solidFill>
                <a:schemeClr val="bg1"/>
              </a:solidFill>
            </a:ln>
            <a:effectLst/>
          </c:spPr>
          <c:invertIfNegative val="0"/>
          <c:cat>
            <c:strRef>
              <c:f>'Histogram and Polygons'!$B$6:$B$12</c:f>
              <c:strCache>
                <c:ptCount val="6"/>
                <c:pt idx="1">
                  <c:v>15-24</c:v>
                </c:pt>
                <c:pt idx="2">
                  <c:v>25-34</c:v>
                </c:pt>
                <c:pt idx="3">
                  <c:v>35-44</c:v>
                </c:pt>
                <c:pt idx="4">
                  <c:v>45-54</c:v>
                </c:pt>
                <c:pt idx="5">
                  <c:v>55+</c:v>
                </c:pt>
              </c:strCache>
            </c:strRef>
          </c:cat>
          <c:val>
            <c:numRef>
              <c:f>'Histogram and Polygons'!$D$6:$D$12</c:f>
              <c:numCache>
                <c:formatCode>General</c:formatCode>
                <c:ptCount val="7"/>
                <c:pt idx="0">
                  <c:v>0</c:v>
                </c:pt>
                <c:pt idx="1">
                  <c:v>451</c:v>
                </c:pt>
                <c:pt idx="2">
                  <c:v>484.9</c:v>
                </c:pt>
                <c:pt idx="3">
                  <c:v>649</c:v>
                </c:pt>
                <c:pt idx="4">
                  <c:v>834.8</c:v>
                </c:pt>
                <c:pt idx="5">
                  <c:v>572.1</c:v>
                </c:pt>
                <c:pt idx="6">
                  <c:v>0</c:v>
                </c:pt>
              </c:numCache>
            </c:numRef>
          </c:val>
          <c:extLst>
            <c:ext xmlns:c16="http://schemas.microsoft.com/office/drawing/2014/chart" uri="{C3380CC4-5D6E-409C-BE32-E72D297353CC}">
              <c16:uniqueId val="{00000000-A17B-4C3C-9501-FAE4684F03AC}"/>
            </c:ext>
          </c:extLst>
        </c:ser>
        <c:dLbls>
          <c:showLegendKey val="0"/>
          <c:showVal val="0"/>
          <c:showCatName val="0"/>
          <c:showSerName val="0"/>
          <c:showPercent val="0"/>
          <c:showBubbleSize val="0"/>
        </c:dLbls>
        <c:gapWidth val="0"/>
        <c:axId val="114154975"/>
        <c:axId val="114141055"/>
      </c:barChart>
      <c:lineChart>
        <c:grouping val="standard"/>
        <c:varyColors val="0"/>
        <c:ser>
          <c:idx val="1"/>
          <c:order val="1"/>
          <c:spPr>
            <a:ln w="28575" cap="rnd">
              <a:solidFill>
                <a:schemeClr val="accent2"/>
              </a:solidFill>
              <a:round/>
            </a:ln>
            <a:effectLst/>
          </c:spPr>
          <c:marker>
            <c:symbol val="none"/>
          </c:marker>
          <c:val>
            <c:numRef>
              <c:f>'Histogram and Polygons'!$E$6:$E$12</c:f>
              <c:numCache>
                <c:formatCode>General</c:formatCode>
                <c:ptCount val="7"/>
                <c:pt idx="0">
                  <c:v>0</c:v>
                </c:pt>
                <c:pt idx="1">
                  <c:v>451</c:v>
                </c:pt>
                <c:pt idx="2">
                  <c:v>484.9</c:v>
                </c:pt>
                <c:pt idx="3">
                  <c:v>649</c:v>
                </c:pt>
                <c:pt idx="4">
                  <c:v>834.8</c:v>
                </c:pt>
                <c:pt idx="5">
                  <c:v>572.1</c:v>
                </c:pt>
                <c:pt idx="6">
                  <c:v>0</c:v>
                </c:pt>
              </c:numCache>
            </c:numRef>
          </c:val>
          <c:smooth val="0"/>
          <c:extLst>
            <c:ext xmlns:c16="http://schemas.microsoft.com/office/drawing/2014/chart" uri="{C3380CC4-5D6E-409C-BE32-E72D297353CC}">
              <c16:uniqueId val="{00000001-A17B-4C3C-9501-FAE4684F03AC}"/>
            </c:ext>
          </c:extLst>
        </c:ser>
        <c:dLbls>
          <c:showLegendKey val="0"/>
          <c:showVal val="0"/>
          <c:showCatName val="0"/>
          <c:showSerName val="0"/>
          <c:showPercent val="0"/>
          <c:showBubbleSize val="0"/>
        </c:dLbls>
        <c:marker val="1"/>
        <c:smooth val="0"/>
        <c:axId val="114154975"/>
        <c:axId val="114141055"/>
      </c:lineChart>
      <c:catAx>
        <c:axId val="1141549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Age</a:t>
                </a:r>
                <a:r>
                  <a:rPr lang="en-AU" baseline="0" dirty="0"/>
                  <a:t> groups</a:t>
                </a:r>
                <a:endParaRPr lang="en-AU"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141055"/>
        <c:crosses val="autoZero"/>
        <c:auto val="1"/>
        <c:lblAlgn val="ctr"/>
        <c:lblOffset val="100"/>
        <c:noMultiLvlLbl val="0"/>
      </c:catAx>
      <c:valAx>
        <c:axId val="114141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Rate</a:t>
                </a:r>
                <a:r>
                  <a:rPr lang="en-AU" baseline="0" dirty="0"/>
                  <a:t> per 100,000</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1549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b="0" i="0" u="none" strike="noStrike" baseline="0" dirty="0">
                <a:effectLst/>
              </a:rPr>
              <a:t>Males - Ambulance attendances for alcohol</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barChart>
        <c:barDir val="col"/>
        <c:grouping val="clustered"/>
        <c:varyColors val="0"/>
        <c:ser>
          <c:idx val="0"/>
          <c:order val="0"/>
          <c:spPr>
            <a:solidFill>
              <a:schemeClr val="accent1"/>
            </a:solidFill>
            <a:ln w="12700">
              <a:solidFill>
                <a:schemeClr val="bg1"/>
              </a:solidFill>
            </a:ln>
            <a:effectLst/>
          </c:spPr>
          <c:invertIfNegative val="0"/>
          <c:cat>
            <c:strRef>
              <c:f>'Histogram and Polygons'!$B$6:$B$12</c:f>
              <c:strCache>
                <c:ptCount val="6"/>
                <c:pt idx="1">
                  <c:v>15-24</c:v>
                </c:pt>
                <c:pt idx="2">
                  <c:v>25-34</c:v>
                </c:pt>
                <c:pt idx="3">
                  <c:v>35-44</c:v>
                </c:pt>
                <c:pt idx="4">
                  <c:v>45-54</c:v>
                </c:pt>
                <c:pt idx="5">
                  <c:v>55+</c:v>
                </c:pt>
              </c:strCache>
            </c:strRef>
          </c:cat>
          <c:val>
            <c:numRef>
              <c:f>'Histogram and Polygons'!$D$6:$D$12</c:f>
              <c:numCache>
                <c:formatCode>General</c:formatCode>
                <c:ptCount val="7"/>
                <c:pt idx="0">
                  <c:v>0</c:v>
                </c:pt>
                <c:pt idx="1">
                  <c:v>451</c:v>
                </c:pt>
                <c:pt idx="2">
                  <c:v>484.9</c:v>
                </c:pt>
                <c:pt idx="3">
                  <c:v>649</c:v>
                </c:pt>
                <c:pt idx="4">
                  <c:v>834.8</c:v>
                </c:pt>
                <c:pt idx="5">
                  <c:v>572.1</c:v>
                </c:pt>
                <c:pt idx="6">
                  <c:v>0</c:v>
                </c:pt>
              </c:numCache>
            </c:numRef>
          </c:val>
          <c:extLst>
            <c:ext xmlns:c16="http://schemas.microsoft.com/office/drawing/2014/chart" uri="{C3380CC4-5D6E-409C-BE32-E72D297353CC}">
              <c16:uniqueId val="{00000000-7426-434E-9681-B327D39B7EE2}"/>
            </c:ext>
          </c:extLst>
        </c:ser>
        <c:dLbls>
          <c:showLegendKey val="0"/>
          <c:showVal val="0"/>
          <c:showCatName val="0"/>
          <c:showSerName val="0"/>
          <c:showPercent val="0"/>
          <c:showBubbleSize val="0"/>
        </c:dLbls>
        <c:gapWidth val="0"/>
        <c:axId val="114154975"/>
        <c:axId val="114141055"/>
      </c:barChart>
      <c:lineChart>
        <c:grouping val="standard"/>
        <c:varyColors val="0"/>
        <c:ser>
          <c:idx val="1"/>
          <c:order val="1"/>
          <c:spPr>
            <a:ln w="28575" cap="rnd">
              <a:solidFill>
                <a:schemeClr val="accent2"/>
              </a:solidFill>
              <a:round/>
            </a:ln>
            <a:effectLst/>
          </c:spPr>
          <c:marker>
            <c:symbol val="none"/>
          </c:marker>
          <c:val>
            <c:numRef>
              <c:f>'Histogram and Polygons'!$E$6:$E$12</c:f>
              <c:numCache>
                <c:formatCode>General</c:formatCode>
                <c:ptCount val="7"/>
                <c:pt idx="0">
                  <c:v>0</c:v>
                </c:pt>
                <c:pt idx="1">
                  <c:v>451</c:v>
                </c:pt>
                <c:pt idx="2">
                  <c:v>484.9</c:v>
                </c:pt>
                <c:pt idx="3">
                  <c:v>649</c:v>
                </c:pt>
                <c:pt idx="4">
                  <c:v>834.8</c:v>
                </c:pt>
                <c:pt idx="5">
                  <c:v>572.1</c:v>
                </c:pt>
                <c:pt idx="6">
                  <c:v>0</c:v>
                </c:pt>
              </c:numCache>
            </c:numRef>
          </c:val>
          <c:smooth val="0"/>
          <c:extLst>
            <c:ext xmlns:c16="http://schemas.microsoft.com/office/drawing/2014/chart" uri="{C3380CC4-5D6E-409C-BE32-E72D297353CC}">
              <c16:uniqueId val="{00000001-7426-434E-9681-B327D39B7EE2}"/>
            </c:ext>
          </c:extLst>
        </c:ser>
        <c:dLbls>
          <c:showLegendKey val="0"/>
          <c:showVal val="0"/>
          <c:showCatName val="0"/>
          <c:showSerName val="0"/>
          <c:showPercent val="0"/>
          <c:showBubbleSize val="0"/>
        </c:dLbls>
        <c:marker val="1"/>
        <c:smooth val="0"/>
        <c:axId val="114154975"/>
        <c:axId val="114141055"/>
      </c:lineChart>
      <c:catAx>
        <c:axId val="1141549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Age</a:t>
                </a:r>
                <a:r>
                  <a:rPr lang="en-AU" baseline="0" dirty="0"/>
                  <a:t> groups</a:t>
                </a:r>
                <a:endParaRPr lang="en-AU"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141055"/>
        <c:crosses val="autoZero"/>
        <c:auto val="1"/>
        <c:lblAlgn val="ctr"/>
        <c:lblOffset val="100"/>
        <c:noMultiLvlLbl val="0"/>
      </c:catAx>
      <c:valAx>
        <c:axId val="114141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Rate</a:t>
                </a:r>
                <a:r>
                  <a:rPr lang="en-AU" baseline="0" dirty="0"/>
                  <a:t> per 100,000</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1549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Females - Ambulance attendances for alcohol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2">
                <a:lumMod val="10000"/>
                <a:lumOff val="90000"/>
              </a:schemeClr>
            </a:solidFill>
            <a:ln w="12700">
              <a:solidFill>
                <a:schemeClr val="tx1"/>
              </a:solidFill>
            </a:ln>
            <a:effectLst/>
          </c:spPr>
          <c:invertIfNegative val="0"/>
          <c:cat>
            <c:strRef>
              <c:f>'Histogram and Polygons'!$B$6:$B$12</c:f>
              <c:strCache>
                <c:ptCount val="6"/>
                <c:pt idx="1">
                  <c:v>15-24</c:v>
                </c:pt>
                <c:pt idx="2">
                  <c:v>25-34</c:v>
                </c:pt>
                <c:pt idx="3">
                  <c:v>35-44</c:v>
                </c:pt>
                <c:pt idx="4">
                  <c:v>45-54</c:v>
                </c:pt>
                <c:pt idx="5">
                  <c:v>55+</c:v>
                </c:pt>
              </c:strCache>
            </c:strRef>
          </c:cat>
          <c:val>
            <c:numRef>
              <c:f>'Histogram and Polygons'!$F$6:$F$12</c:f>
              <c:numCache>
                <c:formatCode>General</c:formatCode>
                <c:ptCount val="7"/>
                <c:pt idx="0">
                  <c:v>0</c:v>
                </c:pt>
                <c:pt idx="1">
                  <c:v>421.1</c:v>
                </c:pt>
                <c:pt idx="2">
                  <c:v>274.60000000000002</c:v>
                </c:pt>
                <c:pt idx="3">
                  <c:v>316.5</c:v>
                </c:pt>
                <c:pt idx="4">
                  <c:v>454</c:v>
                </c:pt>
                <c:pt idx="5">
                  <c:v>226</c:v>
                </c:pt>
                <c:pt idx="6">
                  <c:v>0</c:v>
                </c:pt>
              </c:numCache>
            </c:numRef>
          </c:val>
          <c:extLst>
            <c:ext xmlns:c16="http://schemas.microsoft.com/office/drawing/2014/chart" uri="{C3380CC4-5D6E-409C-BE32-E72D297353CC}">
              <c16:uniqueId val="{00000000-16F6-449E-8344-11C43916369A}"/>
            </c:ext>
          </c:extLst>
        </c:ser>
        <c:dLbls>
          <c:showLegendKey val="0"/>
          <c:showVal val="0"/>
          <c:showCatName val="0"/>
          <c:showSerName val="0"/>
          <c:showPercent val="0"/>
          <c:showBubbleSize val="0"/>
        </c:dLbls>
        <c:gapWidth val="0"/>
        <c:axId val="114189055"/>
        <c:axId val="114195775"/>
      </c:barChart>
      <c:lineChart>
        <c:grouping val="standard"/>
        <c:varyColors val="0"/>
        <c:ser>
          <c:idx val="1"/>
          <c:order val="1"/>
          <c:spPr>
            <a:ln w="28575" cap="rnd">
              <a:solidFill>
                <a:schemeClr val="accent2"/>
              </a:solidFill>
              <a:round/>
            </a:ln>
            <a:effectLst/>
          </c:spPr>
          <c:marker>
            <c:symbol val="none"/>
          </c:marker>
          <c:val>
            <c:numRef>
              <c:f>'Histogram and Polygons'!$G$6:$G$12</c:f>
              <c:numCache>
                <c:formatCode>General</c:formatCode>
                <c:ptCount val="7"/>
                <c:pt idx="0">
                  <c:v>0</c:v>
                </c:pt>
                <c:pt idx="1">
                  <c:v>421.1</c:v>
                </c:pt>
                <c:pt idx="2">
                  <c:v>274.60000000000002</c:v>
                </c:pt>
                <c:pt idx="3">
                  <c:v>316.5</c:v>
                </c:pt>
                <c:pt idx="4">
                  <c:v>454</c:v>
                </c:pt>
                <c:pt idx="5">
                  <c:v>226</c:v>
                </c:pt>
                <c:pt idx="6">
                  <c:v>0</c:v>
                </c:pt>
              </c:numCache>
            </c:numRef>
          </c:val>
          <c:smooth val="0"/>
          <c:extLst>
            <c:ext xmlns:c16="http://schemas.microsoft.com/office/drawing/2014/chart" uri="{C3380CC4-5D6E-409C-BE32-E72D297353CC}">
              <c16:uniqueId val="{00000001-16F6-449E-8344-11C43916369A}"/>
            </c:ext>
          </c:extLst>
        </c:ser>
        <c:dLbls>
          <c:showLegendKey val="0"/>
          <c:showVal val="0"/>
          <c:showCatName val="0"/>
          <c:showSerName val="0"/>
          <c:showPercent val="0"/>
          <c:showBubbleSize val="0"/>
        </c:dLbls>
        <c:marker val="1"/>
        <c:smooth val="0"/>
        <c:axId val="114189055"/>
        <c:axId val="114195775"/>
      </c:lineChart>
      <c:catAx>
        <c:axId val="1141890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Age groups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195775"/>
        <c:crosses val="autoZero"/>
        <c:auto val="1"/>
        <c:lblAlgn val="ctr"/>
        <c:lblOffset val="100"/>
        <c:noMultiLvlLbl val="0"/>
      </c:catAx>
      <c:valAx>
        <c:axId val="1141957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Rate</a:t>
                </a:r>
                <a:r>
                  <a:rPr lang="en-AU" baseline="0" dirty="0"/>
                  <a:t> per 100,000</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189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b="0" i="0" u="none" strike="noStrike" baseline="0" dirty="0">
                <a:effectLst/>
              </a:rPr>
              <a:t>Males - Ambulance attendances for alcohol</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barChart>
        <c:barDir val="col"/>
        <c:grouping val="clustered"/>
        <c:varyColors val="0"/>
        <c:ser>
          <c:idx val="0"/>
          <c:order val="0"/>
          <c:spPr>
            <a:solidFill>
              <a:schemeClr val="accent1"/>
            </a:solidFill>
            <a:ln w="12700">
              <a:solidFill>
                <a:schemeClr val="bg1"/>
              </a:solidFill>
            </a:ln>
            <a:effectLst/>
          </c:spPr>
          <c:invertIfNegative val="0"/>
          <c:cat>
            <c:strRef>
              <c:f>'Histogram and Polygons'!$B$6:$B$12</c:f>
              <c:strCache>
                <c:ptCount val="6"/>
                <c:pt idx="1">
                  <c:v>15-24</c:v>
                </c:pt>
                <c:pt idx="2">
                  <c:v>25-34</c:v>
                </c:pt>
                <c:pt idx="3">
                  <c:v>35-44</c:v>
                </c:pt>
                <c:pt idx="4">
                  <c:v>45-54</c:v>
                </c:pt>
                <c:pt idx="5">
                  <c:v>55+</c:v>
                </c:pt>
              </c:strCache>
            </c:strRef>
          </c:cat>
          <c:val>
            <c:numRef>
              <c:f>'Histogram and Polygons'!$D$6:$D$12</c:f>
              <c:numCache>
                <c:formatCode>General</c:formatCode>
                <c:ptCount val="7"/>
                <c:pt idx="0">
                  <c:v>0</c:v>
                </c:pt>
                <c:pt idx="1">
                  <c:v>451</c:v>
                </c:pt>
                <c:pt idx="2">
                  <c:v>484.9</c:v>
                </c:pt>
                <c:pt idx="3">
                  <c:v>649</c:v>
                </c:pt>
                <c:pt idx="4">
                  <c:v>834.8</c:v>
                </c:pt>
                <c:pt idx="5">
                  <c:v>572.1</c:v>
                </c:pt>
                <c:pt idx="6">
                  <c:v>0</c:v>
                </c:pt>
              </c:numCache>
            </c:numRef>
          </c:val>
          <c:extLst>
            <c:ext xmlns:c16="http://schemas.microsoft.com/office/drawing/2014/chart" uri="{C3380CC4-5D6E-409C-BE32-E72D297353CC}">
              <c16:uniqueId val="{00000000-3106-4DD7-948B-9D514E691CA5}"/>
            </c:ext>
          </c:extLst>
        </c:ser>
        <c:dLbls>
          <c:showLegendKey val="0"/>
          <c:showVal val="0"/>
          <c:showCatName val="0"/>
          <c:showSerName val="0"/>
          <c:showPercent val="0"/>
          <c:showBubbleSize val="0"/>
        </c:dLbls>
        <c:gapWidth val="0"/>
        <c:axId val="114154975"/>
        <c:axId val="114141055"/>
      </c:barChart>
      <c:lineChart>
        <c:grouping val="standard"/>
        <c:varyColors val="0"/>
        <c:ser>
          <c:idx val="1"/>
          <c:order val="1"/>
          <c:spPr>
            <a:ln w="28575" cap="rnd">
              <a:solidFill>
                <a:schemeClr val="accent2"/>
              </a:solidFill>
              <a:round/>
            </a:ln>
            <a:effectLst/>
          </c:spPr>
          <c:marker>
            <c:symbol val="none"/>
          </c:marker>
          <c:val>
            <c:numRef>
              <c:f>'Histogram and Polygons'!$E$6:$E$12</c:f>
              <c:numCache>
                <c:formatCode>General</c:formatCode>
                <c:ptCount val="7"/>
                <c:pt idx="0">
                  <c:v>0</c:v>
                </c:pt>
                <c:pt idx="1">
                  <c:v>451</c:v>
                </c:pt>
                <c:pt idx="2">
                  <c:v>484.9</c:v>
                </c:pt>
                <c:pt idx="3">
                  <c:v>649</c:v>
                </c:pt>
                <c:pt idx="4">
                  <c:v>834.8</c:v>
                </c:pt>
                <c:pt idx="5">
                  <c:v>572.1</c:v>
                </c:pt>
                <c:pt idx="6">
                  <c:v>0</c:v>
                </c:pt>
              </c:numCache>
            </c:numRef>
          </c:val>
          <c:smooth val="0"/>
          <c:extLst>
            <c:ext xmlns:c16="http://schemas.microsoft.com/office/drawing/2014/chart" uri="{C3380CC4-5D6E-409C-BE32-E72D297353CC}">
              <c16:uniqueId val="{00000001-3106-4DD7-948B-9D514E691CA5}"/>
            </c:ext>
          </c:extLst>
        </c:ser>
        <c:dLbls>
          <c:showLegendKey val="0"/>
          <c:showVal val="0"/>
          <c:showCatName val="0"/>
          <c:showSerName val="0"/>
          <c:showPercent val="0"/>
          <c:showBubbleSize val="0"/>
        </c:dLbls>
        <c:marker val="1"/>
        <c:smooth val="0"/>
        <c:axId val="114154975"/>
        <c:axId val="114141055"/>
      </c:lineChart>
      <c:catAx>
        <c:axId val="1141549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Age</a:t>
                </a:r>
                <a:r>
                  <a:rPr lang="en-AU" baseline="0" dirty="0"/>
                  <a:t> groups</a:t>
                </a:r>
                <a:endParaRPr lang="en-AU"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141055"/>
        <c:crosses val="autoZero"/>
        <c:auto val="1"/>
        <c:lblAlgn val="ctr"/>
        <c:lblOffset val="100"/>
        <c:noMultiLvlLbl val="0"/>
      </c:catAx>
      <c:valAx>
        <c:axId val="114141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Rate</a:t>
                </a:r>
                <a:r>
                  <a:rPr lang="en-AU" baseline="0" dirty="0"/>
                  <a:t> per 100,000</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1549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Hours on social media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Sheet1!$I$7:$I$14</c:f>
              <c:numCache>
                <c:formatCode>General</c:formatCode>
                <c:ptCount val="8"/>
                <c:pt idx="0">
                  <c:v>0</c:v>
                </c:pt>
                <c:pt idx="1">
                  <c:v>5</c:v>
                </c:pt>
                <c:pt idx="2">
                  <c:v>10</c:v>
                </c:pt>
                <c:pt idx="3">
                  <c:v>15</c:v>
                </c:pt>
                <c:pt idx="4">
                  <c:v>20</c:v>
                </c:pt>
                <c:pt idx="5">
                  <c:v>25</c:v>
                </c:pt>
                <c:pt idx="6">
                  <c:v>30</c:v>
                </c:pt>
                <c:pt idx="7">
                  <c:v>35</c:v>
                </c:pt>
              </c:numCache>
            </c:numRef>
          </c:xVal>
          <c:yVal>
            <c:numRef>
              <c:f>Sheet1!$J$7:$J$14</c:f>
              <c:numCache>
                <c:formatCode>General</c:formatCode>
                <c:ptCount val="8"/>
                <c:pt idx="0">
                  <c:v>0</c:v>
                </c:pt>
                <c:pt idx="1">
                  <c:v>2</c:v>
                </c:pt>
                <c:pt idx="2">
                  <c:v>8</c:v>
                </c:pt>
                <c:pt idx="3">
                  <c:v>17</c:v>
                </c:pt>
                <c:pt idx="4">
                  <c:v>29</c:v>
                </c:pt>
                <c:pt idx="5">
                  <c:v>36</c:v>
                </c:pt>
                <c:pt idx="6">
                  <c:v>39</c:v>
                </c:pt>
                <c:pt idx="7">
                  <c:v>40</c:v>
                </c:pt>
              </c:numCache>
            </c:numRef>
          </c:yVal>
          <c:smooth val="0"/>
          <c:extLst>
            <c:ext xmlns:c16="http://schemas.microsoft.com/office/drawing/2014/chart" uri="{C3380CC4-5D6E-409C-BE32-E72D297353CC}">
              <c16:uniqueId val="{00000000-44FB-4329-BD79-B43A8B1115A8}"/>
            </c:ext>
          </c:extLst>
        </c:ser>
        <c:dLbls>
          <c:showLegendKey val="0"/>
          <c:showVal val="0"/>
          <c:showCatName val="0"/>
          <c:showSerName val="0"/>
          <c:showPercent val="0"/>
          <c:showBubbleSize val="0"/>
        </c:dLbls>
        <c:axId val="1531294240"/>
        <c:axId val="1531295680"/>
      </c:scatterChart>
      <c:valAx>
        <c:axId val="1531294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Hours</a:t>
                </a:r>
                <a:r>
                  <a:rPr lang="en-AU" baseline="0" dirty="0"/>
                  <a:t> per week</a:t>
                </a:r>
                <a:endParaRPr lang="en-AU"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1295680"/>
        <c:crosses val="autoZero"/>
        <c:crossBetween val="midCat"/>
      </c:valAx>
      <c:valAx>
        <c:axId val="1531295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129424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Hours on social media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Sheet1!$I$7:$I$14</c:f>
              <c:numCache>
                <c:formatCode>General</c:formatCode>
                <c:ptCount val="8"/>
                <c:pt idx="0">
                  <c:v>0</c:v>
                </c:pt>
                <c:pt idx="1">
                  <c:v>5</c:v>
                </c:pt>
                <c:pt idx="2">
                  <c:v>10</c:v>
                </c:pt>
                <c:pt idx="3">
                  <c:v>15</c:v>
                </c:pt>
                <c:pt idx="4">
                  <c:v>20</c:v>
                </c:pt>
                <c:pt idx="5">
                  <c:v>25</c:v>
                </c:pt>
                <c:pt idx="6">
                  <c:v>30</c:v>
                </c:pt>
                <c:pt idx="7">
                  <c:v>35</c:v>
                </c:pt>
              </c:numCache>
            </c:numRef>
          </c:xVal>
          <c:yVal>
            <c:numRef>
              <c:f>Sheet1!$J$7:$J$14</c:f>
              <c:numCache>
                <c:formatCode>General</c:formatCode>
                <c:ptCount val="8"/>
                <c:pt idx="0">
                  <c:v>0</c:v>
                </c:pt>
                <c:pt idx="1">
                  <c:v>2</c:v>
                </c:pt>
                <c:pt idx="2">
                  <c:v>8</c:v>
                </c:pt>
                <c:pt idx="3">
                  <c:v>17</c:v>
                </c:pt>
                <c:pt idx="4">
                  <c:v>29</c:v>
                </c:pt>
                <c:pt idx="5">
                  <c:v>36</c:v>
                </c:pt>
                <c:pt idx="6">
                  <c:v>39</c:v>
                </c:pt>
                <c:pt idx="7">
                  <c:v>40</c:v>
                </c:pt>
              </c:numCache>
            </c:numRef>
          </c:yVal>
          <c:smooth val="0"/>
          <c:extLst>
            <c:ext xmlns:c16="http://schemas.microsoft.com/office/drawing/2014/chart" uri="{C3380CC4-5D6E-409C-BE32-E72D297353CC}">
              <c16:uniqueId val="{00000000-EDD6-4B0D-ABAB-D2EA2784A25C}"/>
            </c:ext>
          </c:extLst>
        </c:ser>
        <c:dLbls>
          <c:showLegendKey val="0"/>
          <c:showVal val="0"/>
          <c:showCatName val="0"/>
          <c:showSerName val="0"/>
          <c:showPercent val="0"/>
          <c:showBubbleSize val="0"/>
        </c:dLbls>
        <c:axId val="1531294240"/>
        <c:axId val="1531295680"/>
      </c:scatterChart>
      <c:valAx>
        <c:axId val="1531294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Hours</a:t>
                </a:r>
                <a:r>
                  <a:rPr lang="en-AU" baseline="0" dirty="0"/>
                  <a:t> per week</a:t>
                </a:r>
                <a:endParaRPr lang="en-AU"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1295680"/>
        <c:crosses val="autoZero"/>
        <c:crossBetween val="midCat"/>
      </c:valAx>
      <c:valAx>
        <c:axId val="1531295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129424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0.09672</cdr:x>
      <cdr:y>0.52799</cdr:y>
    </cdr:from>
    <cdr:to>
      <cdr:x>0.45102</cdr:x>
      <cdr:y>0.52799</cdr:y>
    </cdr:to>
    <cdr:cxnSp macro="">
      <cdr:nvCxnSpPr>
        <cdr:cNvPr id="3" name="Straight Connector 2">
          <a:extLst xmlns:a="http://schemas.openxmlformats.org/drawingml/2006/main">
            <a:ext uri="{FF2B5EF4-FFF2-40B4-BE49-F238E27FC236}">
              <a16:creationId xmlns:a16="http://schemas.microsoft.com/office/drawing/2014/main" id="{818A725D-3850-DBFF-B9BE-834CC6D21E80}"/>
            </a:ext>
          </a:extLst>
        </cdr:cNvPr>
        <cdr:cNvCxnSpPr/>
      </cdr:nvCxnSpPr>
      <cdr:spPr>
        <a:xfrm xmlns:a="http://schemas.openxmlformats.org/drawingml/2006/main">
          <a:off x="566590" y="1995485"/>
          <a:ext cx="2075632" cy="0"/>
        </a:xfrm>
        <a:prstGeom xmlns:a="http://schemas.openxmlformats.org/drawingml/2006/main" prst="line">
          <a:avLst/>
        </a:prstGeom>
        <a:ln xmlns:a="http://schemas.openxmlformats.org/drawingml/2006/main" w="28575">
          <a:solidFill>
            <a:schemeClr val="tx2"/>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0.45012</cdr:x>
      <cdr:y>0.52502</cdr:y>
    </cdr:from>
    <cdr:to>
      <cdr:x>0.45012</cdr:x>
      <cdr:y>0.86493</cdr:y>
    </cdr:to>
    <cdr:cxnSp macro="">
      <cdr:nvCxnSpPr>
        <cdr:cNvPr id="4" name="Straight Connector 3">
          <a:extLst xmlns:a="http://schemas.openxmlformats.org/drawingml/2006/main">
            <a:ext uri="{FF2B5EF4-FFF2-40B4-BE49-F238E27FC236}">
              <a16:creationId xmlns:a16="http://schemas.microsoft.com/office/drawing/2014/main" id="{7DA54D85-0E16-F75E-1EF6-29E27C90575F}"/>
            </a:ext>
          </a:extLst>
        </cdr:cNvPr>
        <cdr:cNvCxnSpPr/>
      </cdr:nvCxnSpPr>
      <cdr:spPr>
        <a:xfrm xmlns:a="http://schemas.openxmlformats.org/drawingml/2006/main">
          <a:off x="2636924" y="1984265"/>
          <a:ext cx="0" cy="1284648"/>
        </a:xfrm>
        <a:prstGeom xmlns:a="http://schemas.openxmlformats.org/drawingml/2006/main" prst="line">
          <a:avLst/>
        </a:prstGeom>
        <a:ln xmlns:a="http://schemas.openxmlformats.org/drawingml/2006/main" w="28575">
          <a:solidFill>
            <a:schemeClr val="tx2"/>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0.52869</cdr:x>
      <cdr:y>0.39143</cdr:y>
    </cdr:from>
    <cdr:to>
      <cdr:x>0.52869</cdr:x>
      <cdr:y>0.86204</cdr:y>
    </cdr:to>
    <cdr:cxnSp macro="">
      <cdr:nvCxnSpPr>
        <cdr:cNvPr id="7" name="Straight Connector 6">
          <a:extLst xmlns:a="http://schemas.openxmlformats.org/drawingml/2006/main">
            <a:ext uri="{FF2B5EF4-FFF2-40B4-BE49-F238E27FC236}">
              <a16:creationId xmlns:a16="http://schemas.microsoft.com/office/drawing/2014/main" id="{C89F1AF3-251F-8B5F-2094-15395AC8F8CD}"/>
            </a:ext>
          </a:extLst>
        </cdr:cNvPr>
        <cdr:cNvCxnSpPr/>
      </cdr:nvCxnSpPr>
      <cdr:spPr>
        <a:xfrm xmlns:a="http://schemas.openxmlformats.org/drawingml/2006/main">
          <a:off x="3097241" y="1479382"/>
          <a:ext cx="0" cy="1778623"/>
        </a:xfrm>
        <a:prstGeom xmlns:a="http://schemas.openxmlformats.org/drawingml/2006/main" prst="line">
          <a:avLst/>
        </a:prstGeom>
        <a:ln xmlns:a="http://schemas.openxmlformats.org/drawingml/2006/main" w="28575">
          <a:solidFill>
            <a:srgbClr val="00B05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0.0948</cdr:x>
      <cdr:y>0.38253</cdr:y>
    </cdr:from>
    <cdr:to>
      <cdr:x>0.5238</cdr:x>
      <cdr:y>0.38253</cdr:y>
    </cdr:to>
    <cdr:cxnSp macro="">
      <cdr:nvCxnSpPr>
        <cdr:cNvPr id="9" name="Straight Connector 8">
          <a:extLst xmlns:a="http://schemas.openxmlformats.org/drawingml/2006/main">
            <a:ext uri="{FF2B5EF4-FFF2-40B4-BE49-F238E27FC236}">
              <a16:creationId xmlns:a16="http://schemas.microsoft.com/office/drawing/2014/main" id="{FFA60015-563F-CE16-4F9D-AF481828501C}"/>
            </a:ext>
          </a:extLst>
        </cdr:cNvPr>
        <cdr:cNvCxnSpPr/>
      </cdr:nvCxnSpPr>
      <cdr:spPr>
        <a:xfrm xmlns:a="http://schemas.openxmlformats.org/drawingml/2006/main" flipH="1">
          <a:off x="555370" y="1445723"/>
          <a:ext cx="2513198" cy="0"/>
        </a:xfrm>
        <a:prstGeom xmlns:a="http://schemas.openxmlformats.org/drawingml/2006/main" prst="line">
          <a:avLst/>
        </a:prstGeom>
        <a:ln xmlns:a="http://schemas.openxmlformats.org/drawingml/2006/main" w="28575">
          <a:solidFill>
            <a:srgbClr val="00B05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0.85719</cdr:x>
      <cdr:y>0.20292</cdr:y>
    </cdr:from>
    <cdr:to>
      <cdr:x>0.85719</cdr:x>
      <cdr:y>0.86361</cdr:y>
    </cdr:to>
    <cdr:cxnSp macro="">
      <cdr:nvCxnSpPr>
        <cdr:cNvPr id="12" name="Straight Connector 11">
          <a:extLst xmlns:a="http://schemas.openxmlformats.org/drawingml/2006/main">
            <a:ext uri="{FF2B5EF4-FFF2-40B4-BE49-F238E27FC236}">
              <a16:creationId xmlns:a16="http://schemas.microsoft.com/office/drawing/2014/main" id="{3C249DF3-5489-E79D-9779-A89D3B459392}"/>
            </a:ext>
          </a:extLst>
        </cdr:cNvPr>
        <cdr:cNvCxnSpPr/>
      </cdr:nvCxnSpPr>
      <cdr:spPr>
        <a:xfrm xmlns:a="http://schemas.openxmlformats.org/drawingml/2006/main">
          <a:off x="5021720" y="766935"/>
          <a:ext cx="0" cy="2496991"/>
        </a:xfrm>
        <a:prstGeom xmlns:a="http://schemas.openxmlformats.org/drawingml/2006/main" prst="line">
          <a:avLst/>
        </a:prstGeom>
        <a:ln xmlns:a="http://schemas.openxmlformats.org/drawingml/2006/main" w="28575">
          <a:solidFill>
            <a:srgbClr val="00B05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0.1006</cdr:x>
      <cdr:y>0.20598</cdr:y>
    </cdr:from>
    <cdr:to>
      <cdr:x>0.85608</cdr:x>
      <cdr:y>0.20598</cdr:y>
    </cdr:to>
    <cdr:cxnSp macro="">
      <cdr:nvCxnSpPr>
        <cdr:cNvPr id="14" name="Straight Connector 13">
          <a:extLst xmlns:a="http://schemas.openxmlformats.org/drawingml/2006/main">
            <a:ext uri="{FF2B5EF4-FFF2-40B4-BE49-F238E27FC236}">
              <a16:creationId xmlns:a16="http://schemas.microsoft.com/office/drawing/2014/main" id="{14CE2653-7BAD-1A4A-F411-4EB5F321AD83}"/>
            </a:ext>
          </a:extLst>
        </cdr:cNvPr>
        <cdr:cNvCxnSpPr/>
      </cdr:nvCxnSpPr>
      <cdr:spPr>
        <a:xfrm xmlns:a="http://schemas.openxmlformats.org/drawingml/2006/main" flipH="1">
          <a:off x="589341" y="778467"/>
          <a:ext cx="4425833" cy="0"/>
        </a:xfrm>
        <a:prstGeom xmlns:a="http://schemas.openxmlformats.org/drawingml/2006/main" prst="line">
          <a:avLst/>
        </a:prstGeom>
        <a:ln xmlns:a="http://schemas.openxmlformats.org/drawingml/2006/main" w="28575">
          <a:solidFill>
            <a:srgbClr val="00B05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111706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BF91-1CF8-E3E0-21DE-759DA8C70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68A48-73E4-8E18-2606-E67FA6F22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991C2-FE80-E396-26DE-FDDD382DE51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A1293B2-8D27-25A1-7BFD-0BF7085058A0}"/>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91572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281EE-9AB1-470D-A035-DFBF9D4C1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9D6CB-FDA6-C03D-D142-AD18D4EB2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61838-D509-EE38-0C39-55CD1448AE6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F234BC8-8540-DD6D-5B21-BC5331A5B3FC}"/>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67094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46302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Frequency polygons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Unit 1 – getting healthy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4">
            <a:extLst>
              <a:ext uri="{FF2B5EF4-FFF2-40B4-BE49-F238E27FC236}">
                <a16:creationId xmlns:a16="http://schemas.microsoft.com/office/drawing/2014/main" id="{5CC9B220-3D48-4DF9-10FC-41293BA0FEC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821" r="35925"/>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680B1B-1D54-87ED-3F3F-407B4A5B3538}"/>
              </a:ext>
            </a:extLst>
          </p:cNvPr>
          <p:cNvSpPr>
            <a:spLocks noGrp="1"/>
          </p:cNvSpPr>
          <p:nvPr>
            <p:ph type="title"/>
          </p:nvPr>
        </p:nvSpPr>
        <p:spPr/>
        <p:txBody>
          <a:bodyPr/>
          <a:lstStyle/>
          <a:p>
            <a:r>
              <a:rPr lang="en-AU" dirty="0"/>
              <a:t>Features of a frequency polygon</a:t>
            </a:r>
          </a:p>
        </p:txBody>
      </p:sp>
      <p:sp>
        <p:nvSpPr>
          <p:cNvPr id="5" name="Text Placeholder 4">
            <a:extLst>
              <a:ext uri="{FF2B5EF4-FFF2-40B4-BE49-F238E27FC236}">
                <a16:creationId xmlns:a16="http://schemas.microsoft.com/office/drawing/2014/main" id="{0763FEF0-7C42-2949-F8B5-F4C4DC7BD3D6}"/>
              </a:ext>
            </a:extLst>
          </p:cNvPr>
          <p:cNvSpPr>
            <a:spLocks noGrp="1"/>
          </p:cNvSpPr>
          <p:nvPr>
            <p:ph type="body" sz="quarter" idx="18"/>
          </p:nvPr>
        </p:nvSpPr>
        <p:spPr/>
        <p:txBody>
          <a:bodyPr/>
          <a:lstStyle/>
          <a:p>
            <a:endParaRPr lang="en-AU" dirty="0"/>
          </a:p>
        </p:txBody>
      </p:sp>
      <p:graphicFrame>
        <p:nvGraphicFramePr>
          <p:cNvPr id="6" name="Chart 5" descr="Histogram with frequency polygon showing ambulances attendances related to alcohol for males in age groups from 15 to 55+">
            <a:extLst>
              <a:ext uri="{FF2B5EF4-FFF2-40B4-BE49-F238E27FC236}">
                <a16:creationId xmlns:a16="http://schemas.microsoft.com/office/drawing/2014/main" id="{1F9638E0-711C-538A-D4AA-B78E05C3E9B7}"/>
              </a:ext>
            </a:extLst>
          </p:cNvPr>
          <p:cNvGraphicFramePr>
            <a:graphicFrameLocks/>
          </p:cNvGraphicFramePr>
          <p:nvPr>
            <p:extLst>
              <p:ext uri="{D42A27DB-BD31-4B8C-83A1-F6EECF244321}">
                <p14:modId xmlns:p14="http://schemas.microsoft.com/office/powerpoint/2010/main" val="1241274740"/>
              </p:ext>
            </p:extLst>
          </p:nvPr>
        </p:nvGraphicFramePr>
        <p:xfrm>
          <a:off x="301458" y="1460311"/>
          <a:ext cx="8631002" cy="4892722"/>
        </p:xfrm>
        <a:graphic>
          <a:graphicData uri="http://schemas.openxmlformats.org/drawingml/2006/chart">
            <c:chart xmlns:c="http://schemas.openxmlformats.org/drawingml/2006/chart" xmlns:r="http://schemas.openxmlformats.org/officeDocument/2006/relationships" r:id="rId2"/>
          </a:graphicData>
        </a:graphic>
      </p:graphicFrame>
      <p:sp>
        <p:nvSpPr>
          <p:cNvPr id="9" name="Speech Bubble: Rectangle with Corners Rounded 8">
            <a:extLst>
              <a:ext uri="{FF2B5EF4-FFF2-40B4-BE49-F238E27FC236}">
                <a16:creationId xmlns:a16="http://schemas.microsoft.com/office/drawing/2014/main" id="{080DB9A0-58FB-A1D3-5113-193FFE7A65AF}"/>
              </a:ext>
            </a:extLst>
          </p:cNvPr>
          <p:cNvSpPr/>
          <p:nvPr/>
        </p:nvSpPr>
        <p:spPr>
          <a:xfrm>
            <a:off x="397413" y="6249841"/>
            <a:ext cx="3216120" cy="479514"/>
          </a:xfrm>
          <a:prstGeom prst="wedgeRoundRectCallout">
            <a:avLst>
              <a:gd name="adj1" fmla="val -6944"/>
              <a:gd name="adj2" fmla="val -137845"/>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solidFill>
                  <a:schemeClr val="bg1"/>
                </a:solidFill>
              </a:rPr>
              <a:t>Half bar gap at each end</a:t>
            </a:r>
          </a:p>
        </p:txBody>
      </p:sp>
      <p:sp>
        <p:nvSpPr>
          <p:cNvPr id="7" name="Speech Bubble: Rectangle with Corners Rounded 6">
            <a:extLst>
              <a:ext uri="{FF2B5EF4-FFF2-40B4-BE49-F238E27FC236}">
                <a16:creationId xmlns:a16="http://schemas.microsoft.com/office/drawing/2014/main" id="{802804E5-3CEF-513A-54D5-79B9243FEBDA}"/>
              </a:ext>
            </a:extLst>
          </p:cNvPr>
          <p:cNvSpPr/>
          <p:nvPr/>
        </p:nvSpPr>
        <p:spPr>
          <a:xfrm>
            <a:off x="8407299" y="2308302"/>
            <a:ext cx="2766223" cy="614998"/>
          </a:xfrm>
          <a:prstGeom prst="wedgeRoundRectCallout">
            <a:avLst>
              <a:gd name="adj1" fmla="val -95033"/>
              <a:gd name="adj2" fmla="val 81026"/>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solidFill>
                  <a:schemeClr val="bg1"/>
                </a:solidFill>
              </a:rPr>
              <a:t>Midpoints of each bar</a:t>
            </a:r>
          </a:p>
        </p:txBody>
      </p:sp>
      <p:sp>
        <p:nvSpPr>
          <p:cNvPr id="8" name="Speech Bubble: Rectangle with Corners Rounded 7">
            <a:extLst>
              <a:ext uri="{FF2B5EF4-FFF2-40B4-BE49-F238E27FC236}">
                <a16:creationId xmlns:a16="http://schemas.microsoft.com/office/drawing/2014/main" id="{F87E5F68-B48F-60C8-B6EB-01504662C504}"/>
              </a:ext>
            </a:extLst>
          </p:cNvPr>
          <p:cNvSpPr/>
          <p:nvPr/>
        </p:nvSpPr>
        <p:spPr>
          <a:xfrm>
            <a:off x="9536686" y="5329325"/>
            <a:ext cx="2160943" cy="658880"/>
          </a:xfrm>
          <a:prstGeom prst="wedgeRoundRectCallout">
            <a:avLst>
              <a:gd name="adj1" fmla="val -107283"/>
              <a:gd name="adj2" fmla="val -5705"/>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solidFill>
                  <a:schemeClr val="bg1"/>
                </a:solidFill>
              </a:rPr>
              <a:t>Finishes at zero</a:t>
            </a:r>
          </a:p>
        </p:txBody>
      </p:sp>
    </p:spTree>
    <p:extLst>
      <p:ext uri="{BB962C8B-B14F-4D97-AF65-F5344CB8AC3E}">
        <p14:creationId xmlns:p14="http://schemas.microsoft.com/office/powerpoint/2010/main" val="42604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DAB55D-40B1-1AEC-779B-4DA4C194CE59}"/>
              </a:ext>
            </a:extLst>
          </p:cNvPr>
          <p:cNvSpPr>
            <a:spLocks noGrp="1"/>
          </p:cNvSpPr>
          <p:nvPr>
            <p:ph type="title"/>
          </p:nvPr>
        </p:nvSpPr>
        <p:spPr/>
        <p:txBody>
          <a:bodyPr/>
          <a:lstStyle/>
          <a:p>
            <a:r>
              <a:rPr lang="en-AU" dirty="0"/>
              <a:t>Features of a cumulative frequency polygon</a:t>
            </a:r>
          </a:p>
        </p:txBody>
      </p:sp>
      <p:pic>
        <p:nvPicPr>
          <p:cNvPr id="6" name="Picture 5" descr="Cumulative frequency histogram with cumulative frequency polygon showing ambulances attendances related to alcohol for males in age groups from 15 to 55+">
            <a:extLst>
              <a:ext uri="{FF2B5EF4-FFF2-40B4-BE49-F238E27FC236}">
                <a16:creationId xmlns:a16="http://schemas.microsoft.com/office/drawing/2014/main" id="{26238664-464D-6AD9-69E3-9987015E7925}"/>
              </a:ext>
            </a:extLst>
          </p:cNvPr>
          <p:cNvPicPr>
            <a:picLocks noChangeAspect="1"/>
          </p:cNvPicPr>
          <p:nvPr/>
        </p:nvPicPr>
        <p:blipFill>
          <a:blip r:embed="rId2"/>
          <a:stretch>
            <a:fillRect/>
          </a:stretch>
        </p:blipFill>
        <p:spPr>
          <a:xfrm>
            <a:off x="2164080" y="1515975"/>
            <a:ext cx="7863839" cy="4636846"/>
          </a:xfrm>
          <a:prstGeom prst="rect">
            <a:avLst/>
          </a:prstGeom>
        </p:spPr>
      </p:pic>
      <p:sp>
        <p:nvSpPr>
          <p:cNvPr id="7" name="Speech Bubble: Rectangle with Corners Rounded 6">
            <a:extLst>
              <a:ext uri="{FF2B5EF4-FFF2-40B4-BE49-F238E27FC236}">
                <a16:creationId xmlns:a16="http://schemas.microsoft.com/office/drawing/2014/main" id="{B7993772-B85F-0B5F-EC5A-68DCA71BF3DA}"/>
              </a:ext>
            </a:extLst>
          </p:cNvPr>
          <p:cNvSpPr/>
          <p:nvPr/>
        </p:nvSpPr>
        <p:spPr>
          <a:xfrm>
            <a:off x="482663" y="5754028"/>
            <a:ext cx="4044732" cy="743971"/>
          </a:xfrm>
          <a:prstGeom prst="wedgeRoundRectCallout">
            <a:avLst>
              <a:gd name="adj1" fmla="val 42718"/>
              <a:gd name="adj2" fmla="val -94473"/>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solidFill>
                  <a:schemeClr val="bg1"/>
                </a:solidFill>
              </a:rPr>
              <a:t>Starts at bottom left of first bar</a:t>
            </a:r>
          </a:p>
        </p:txBody>
      </p:sp>
      <p:sp>
        <p:nvSpPr>
          <p:cNvPr id="8" name="Speech Bubble: Rectangle with Corners Rounded 7">
            <a:extLst>
              <a:ext uri="{FF2B5EF4-FFF2-40B4-BE49-F238E27FC236}">
                <a16:creationId xmlns:a16="http://schemas.microsoft.com/office/drawing/2014/main" id="{CC16EB18-1C81-D3FB-D603-D816759508EB}"/>
              </a:ext>
            </a:extLst>
          </p:cNvPr>
          <p:cNvSpPr/>
          <p:nvPr/>
        </p:nvSpPr>
        <p:spPr>
          <a:xfrm>
            <a:off x="9773976" y="745578"/>
            <a:ext cx="2070022" cy="1547638"/>
          </a:xfrm>
          <a:prstGeom prst="wedgeRoundRectCallout">
            <a:avLst>
              <a:gd name="adj1" fmla="val -66625"/>
              <a:gd name="adj2" fmla="val 95550"/>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solidFill>
                  <a:schemeClr val="bg1"/>
                </a:solidFill>
              </a:rPr>
              <a:t>Ends at the total sum of all scores</a:t>
            </a:r>
          </a:p>
        </p:txBody>
      </p:sp>
      <p:sp>
        <p:nvSpPr>
          <p:cNvPr id="9" name="Speech Bubble: Rectangle with Corners Rounded 8">
            <a:extLst>
              <a:ext uri="{FF2B5EF4-FFF2-40B4-BE49-F238E27FC236}">
                <a16:creationId xmlns:a16="http://schemas.microsoft.com/office/drawing/2014/main" id="{7F0B83D1-5C1E-C796-8A90-99B82174A618}"/>
              </a:ext>
            </a:extLst>
          </p:cNvPr>
          <p:cNvSpPr/>
          <p:nvPr/>
        </p:nvSpPr>
        <p:spPr>
          <a:xfrm>
            <a:off x="3605200" y="3263016"/>
            <a:ext cx="2750995" cy="743971"/>
          </a:xfrm>
          <a:prstGeom prst="wedgeRoundRectCallout">
            <a:avLst>
              <a:gd name="adj1" fmla="val 47975"/>
              <a:gd name="adj2" fmla="val 100679"/>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solidFill>
                  <a:schemeClr val="bg1"/>
                </a:solidFill>
              </a:rPr>
              <a:t>Top right of each bar</a:t>
            </a:r>
          </a:p>
        </p:txBody>
      </p:sp>
    </p:spTree>
    <p:extLst>
      <p:ext uri="{BB962C8B-B14F-4D97-AF65-F5344CB8AC3E}">
        <p14:creationId xmlns:p14="http://schemas.microsoft.com/office/powerpoint/2010/main" val="166726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4194-9836-D70B-0E54-BC0914F451BA}"/>
              </a:ext>
            </a:extLst>
          </p:cNvPr>
          <p:cNvSpPr>
            <a:spLocks noGrp="1"/>
          </p:cNvSpPr>
          <p:nvPr>
            <p:ph type="ctrTitle"/>
          </p:nvPr>
        </p:nvSpPr>
        <p:spPr/>
        <p:txBody>
          <a:bodyPr/>
          <a:lstStyle/>
          <a:p>
            <a:r>
              <a:rPr lang="en-AU" dirty="0"/>
              <a:t>Independent practice</a:t>
            </a:r>
          </a:p>
        </p:txBody>
      </p:sp>
    </p:spTree>
    <p:extLst>
      <p:ext uri="{BB962C8B-B14F-4D97-AF65-F5344CB8AC3E}">
        <p14:creationId xmlns:p14="http://schemas.microsoft.com/office/powerpoint/2010/main" val="151728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29D5D-E43E-E876-3832-8BAE3EBFB29D}"/>
              </a:ext>
            </a:extLst>
          </p:cNvPr>
          <p:cNvSpPr>
            <a:spLocks noGrp="1"/>
          </p:cNvSpPr>
          <p:nvPr>
            <p:ph type="title"/>
          </p:nvPr>
        </p:nvSpPr>
        <p:spPr/>
        <p:txBody>
          <a:bodyPr/>
          <a:lstStyle/>
          <a:p>
            <a:r>
              <a:rPr lang="en-AU" dirty="0"/>
              <a:t>HSC style question</a:t>
            </a:r>
          </a:p>
        </p:txBody>
      </p:sp>
      <p:sp>
        <p:nvSpPr>
          <p:cNvPr id="4" name="Text Placeholder 3">
            <a:extLst>
              <a:ext uri="{FF2B5EF4-FFF2-40B4-BE49-F238E27FC236}">
                <a16:creationId xmlns:a16="http://schemas.microsoft.com/office/drawing/2014/main" id="{87F875DC-C163-96E0-F93D-9D7BB77B8838}"/>
              </a:ext>
            </a:extLst>
          </p:cNvPr>
          <p:cNvSpPr>
            <a:spLocks noGrp="1"/>
          </p:cNvSpPr>
          <p:nvPr>
            <p:ph type="body" sz="quarter" idx="17"/>
          </p:nvPr>
        </p:nvSpPr>
        <p:spPr>
          <a:xfrm>
            <a:off x="360000" y="997211"/>
            <a:ext cx="11427901" cy="845135"/>
          </a:xfrm>
        </p:spPr>
        <p:txBody>
          <a:bodyPr/>
          <a:lstStyle/>
          <a:p>
            <a:r>
              <a:rPr lang="en-AU" dirty="0"/>
              <a:t>A survey was conducted on the number of hours that 40 Year 11 students spend on social media each week. The results were grouped into the following frequency table:</a:t>
            </a:r>
          </a:p>
          <a:p>
            <a:r>
              <a:rPr lang="en-AU" dirty="0"/>
              <a:t>				</a:t>
            </a:r>
          </a:p>
        </p:txBody>
      </p:sp>
      <p:graphicFrame>
        <p:nvGraphicFramePr>
          <p:cNvPr id="6" name="Table 5">
            <a:extLst>
              <a:ext uri="{FF2B5EF4-FFF2-40B4-BE49-F238E27FC236}">
                <a16:creationId xmlns:a16="http://schemas.microsoft.com/office/drawing/2014/main" id="{EC194542-7B94-1665-B8D6-76EA2380B0A7}"/>
              </a:ext>
            </a:extLst>
          </p:cNvPr>
          <p:cNvGraphicFramePr>
            <a:graphicFrameLocks noGrp="1"/>
          </p:cNvGraphicFramePr>
          <p:nvPr>
            <p:extLst>
              <p:ext uri="{D42A27DB-BD31-4B8C-83A1-F6EECF244321}">
                <p14:modId xmlns:p14="http://schemas.microsoft.com/office/powerpoint/2010/main" val="2143198381"/>
              </p:ext>
            </p:extLst>
          </p:nvPr>
        </p:nvGraphicFramePr>
        <p:xfrm>
          <a:off x="416098" y="2209258"/>
          <a:ext cx="3488334" cy="3728648"/>
        </p:xfrm>
        <a:graphic>
          <a:graphicData uri="http://schemas.openxmlformats.org/drawingml/2006/table">
            <a:tbl>
              <a:tblPr firstRow="1" bandRow="1">
                <a:tableStyleId>{69012ECD-51FC-41F1-AA8D-1B2483CD663E}</a:tableStyleId>
              </a:tblPr>
              <a:tblGrid>
                <a:gridCol w="2041002">
                  <a:extLst>
                    <a:ext uri="{9D8B030D-6E8A-4147-A177-3AD203B41FA5}">
                      <a16:colId xmlns:a16="http://schemas.microsoft.com/office/drawing/2014/main" val="4073081796"/>
                    </a:ext>
                  </a:extLst>
                </a:gridCol>
                <a:gridCol w="1447332">
                  <a:extLst>
                    <a:ext uri="{9D8B030D-6E8A-4147-A177-3AD203B41FA5}">
                      <a16:colId xmlns:a16="http://schemas.microsoft.com/office/drawing/2014/main" val="2132067196"/>
                    </a:ext>
                  </a:extLst>
                </a:gridCol>
              </a:tblGrid>
              <a:tr h="466081">
                <a:tc>
                  <a:txBody>
                    <a:bodyPr/>
                    <a:lstStyle/>
                    <a:p>
                      <a:pPr algn="l"/>
                      <a:r>
                        <a:rPr lang="en-AU" dirty="0"/>
                        <a:t>Hours per week</a:t>
                      </a:r>
                    </a:p>
                  </a:txBody>
                  <a:tcPr anchor="ctr" anchorCtr="1"/>
                </a:tc>
                <a:tc>
                  <a:txBody>
                    <a:bodyPr/>
                    <a:lstStyle/>
                    <a:p>
                      <a:pPr algn="l"/>
                      <a:r>
                        <a:rPr lang="en-AU" dirty="0"/>
                        <a:t>Frequency</a:t>
                      </a:r>
                    </a:p>
                  </a:txBody>
                  <a:tcPr anchor="ctr" anchorCtr="1"/>
                </a:tc>
                <a:extLst>
                  <a:ext uri="{0D108BD9-81ED-4DB2-BD59-A6C34878D82A}">
                    <a16:rowId xmlns:a16="http://schemas.microsoft.com/office/drawing/2014/main" val="889656418"/>
                  </a:ext>
                </a:extLst>
              </a:tr>
              <a:tr h="466081">
                <a:tc>
                  <a:txBody>
                    <a:bodyPr/>
                    <a:lstStyle/>
                    <a:p>
                      <a:pPr algn="l"/>
                      <a:r>
                        <a:rPr lang="en-AU" dirty="0"/>
                        <a:t>0-5</a:t>
                      </a:r>
                    </a:p>
                  </a:txBody>
                  <a:tcPr anchor="ctr" anchorCtr="1"/>
                </a:tc>
                <a:tc>
                  <a:txBody>
                    <a:bodyPr/>
                    <a:lstStyle/>
                    <a:p>
                      <a:pPr algn="l"/>
                      <a:r>
                        <a:rPr lang="en-AU" dirty="0"/>
                        <a:t>2</a:t>
                      </a:r>
                    </a:p>
                  </a:txBody>
                  <a:tcPr anchor="ctr" anchorCtr="1"/>
                </a:tc>
                <a:extLst>
                  <a:ext uri="{0D108BD9-81ED-4DB2-BD59-A6C34878D82A}">
                    <a16:rowId xmlns:a16="http://schemas.microsoft.com/office/drawing/2014/main" val="1928045552"/>
                  </a:ext>
                </a:extLst>
              </a:tr>
              <a:tr h="466081">
                <a:tc>
                  <a:txBody>
                    <a:bodyPr/>
                    <a:lstStyle/>
                    <a:p>
                      <a:pPr algn="l"/>
                      <a:r>
                        <a:rPr lang="en-AU" dirty="0"/>
                        <a:t>6-10</a:t>
                      </a:r>
                    </a:p>
                  </a:txBody>
                  <a:tcPr anchor="ctr" anchorCtr="1"/>
                </a:tc>
                <a:tc>
                  <a:txBody>
                    <a:bodyPr/>
                    <a:lstStyle/>
                    <a:p>
                      <a:pPr algn="l"/>
                      <a:r>
                        <a:rPr lang="en-AU" dirty="0"/>
                        <a:t>6</a:t>
                      </a:r>
                    </a:p>
                  </a:txBody>
                  <a:tcPr anchor="ctr" anchorCtr="1"/>
                </a:tc>
                <a:extLst>
                  <a:ext uri="{0D108BD9-81ED-4DB2-BD59-A6C34878D82A}">
                    <a16:rowId xmlns:a16="http://schemas.microsoft.com/office/drawing/2014/main" val="3082211184"/>
                  </a:ext>
                </a:extLst>
              </a:tr>
              <a:tr h="466081">
                <a:tc>
                  <a:txBody>
                    <a:bodyPr/>
                    <a:lstStyle/>
                    <a:p>
                      <a:pPr algn="l"/>
                      <a:r>
                        <a:rPr lang="en-AU" dirty="0"/>
                        <a:t>11-15</a:t>
                      </a:r>
                    </a:p>
                  </a:txBody>
                  <a:tcPr anchor="ctr" anchorCtr="1"/>
                </a:tc>
                <a:tc>
                  <a:txBody>
                    <a:bodyPr/>
                    <a:lstStyle/>
                    <a:p>
                      <a:pPr algn="l"/>
                      <a:r>
                        <a:rPr lang="en-AU" dirty="0"/>
                        <a:t>9</a:t>
                      </a:r>
                    </a:p>
                  </a:txBody>
                  <a:tcPr anchor="ctr" anchorCtr="1"/>
                </a:tc>
                <a:extLst>
                  <a:ext uri="{0D108BD9-81ED-4DB2-BD59-A6C34878D82A}">
                    <a16:rowId xmlns:a16="http://schemas.microsoft.com/office/drawing/2014/main" val="1178943006"/>
                  </a:ext>
                </a:extLst>
              </a:tr>
              <a:tr h="466081">
                <a:tc>
                  <a:txBody>
                    <a:bodyPr/>
                    <a:lstStyle/>
                    <a:p>
                      <a:pPr algn="l"/>
                      <a:r>
                        <a:rPr lang="en-AU" dirty="0"/>
                        <a:t>16-20</a:t>
                      </a:r>
                    </a:p>
                  </a:txBody>
                  <a:tcPr anchor="ctr" anchorCtr="1"/>
                </a:tc>
                <a:tc>
                  <a:txBody>
                    <a:bodyPr/>
                    <a:lstStyle/>
                    <a:p>
                      <a:pPr algn="l"/>
                      <a:r>
                        <a:rPr lang="en-AU" dirty="0"/>
                        <a:t>12</a:t>
                      </a:r>
                    </a:p>
                  </a:txBody>
                  <a:tcPr anchor="ctr" anchorCtr="1"/>
                </a:tc>
                <a:extLst>
                  <a:ext uri="{0D108BD9-81ED-4DB2-BD59-A6C34878D82A}">
                    <a16:rowId xmlns:a16="http://schemas.microsoft.com/office/drawing/2014/main" val="2218233770"/>
                  </a:ext>
                </a:extLst>
              </a:tr>
              <a:tr h="466081">
                <a:tc>
                  <a:txBody>
                    <a:bodyPr/>
                    <a:lstStyle/>
                    <a:p>
                      <a:pPr algn="l"/>
                      <a:r>
                        <a:rPr lang="en-AU" dirty="0"/>
                        <a:t>21-25</a:t>
                      </a:r>
                    </a:p>
                  </a:txBody>
                  <a:tcPr anchor="ctr" anchorCtr="1"/>
                </a:tc>
                <a:tc>
                  <a:txBody>
                    <a:bodyPr/>
                    <a:lstStyle/>
                    <a:p>
                      <a:pPr algn="l"/>
                      <a:r>
                        <a:rPr lang="en-AU" dirty="0"/>
                        <a:t>7</a:t>
                      </a:r>
                    </a:p>
                  </a:txBody>
                  <a:tcPr anchor="ctr" anchorCtr="1"/>
                </a:tc>
                <a:extLst>
                  <a:ext uri="{0D108BD9-81ED-4DB2-BD59-A6C34878D82A}">
                    <a16:rowId xmlns:a16="http://schemas.microsoft.com/office/drawing/2014/main" val="71017795"/>
                  </a:ext>
                </a:extLst>
              </a:tr>
              <a:tr h="46608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dirty="0"/>
                        <a:t>26-30</a:t>
                      </a:r>
                    </a:p>
                  </a:txBody>
                  <a:tcPr anchor="ctr" anchorCtr="1"/>
                </a:tc>
                <a:tc>
                  <a:txBody>
                    <a:bodyPr/>
                    <a:lstStyle/>
                    <a:p>
                      <a:pPr algn="l"/>
                      <a:r>
                        <a:rPr lang="en-AU" dirty="0"/>
                        <a:t>3</a:t>
                      </a:r>
                    </a:p>
                  </a:txBody>
                  <a:tcPr anchor="ctr" anchorCtr="1"/>
                </a:tc>
                <a:extLst>
                  <a:ext uri="{0D108BD9-81ED-4DB2-BD59-A6C34878D82A}">
                    <a16:rowId xmlns:a16="http://schemas.microsoft.com/office/drawing/2014/main" val="3002583696"/>
                  </a:ext>
                </a:extLst>
              </a:tr>
              <a:tr h="46608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dirty="0"/>
                        <a:t>31-35</a:t>
                      </a:r>
                    </a:p>
                  </a:txBody>
                  <a:tcPr anchor="ctr" anchorCtr="1"/>
                </a:tc>
                <a:tc>
                  <a:txBody>
                    <a:bodyPr/>
                    <a:lstStyle/>
                    <a:p>
                      <a:pPr algn="l"/>
                      <a:r>
                        <a:rPr lang="en-AU" dirty="0"/>
                        <a:t>1</a:t>
                      </a:r>
                    </a:p>
                  </a:txBody>
                  <a:tcPr anchor="ctr" anchorCtr="1"/>
                </a:tc>
                <a:extLst>
                  <a:ext uri="{0D108BD9-81ED-4DB2-BD59-A6C34878D82A}">
                    <a16:rowId xmlns:a16="http://schemas.microsoft.com/office/drawing/2014/main" val="1399104145"/>
                  </a:ext>
                </a:extLst>
              </a:tr>
            </a:tbl>
          </a:graphicData>
        </a:graphic>
      </p:graphicFrame>
      <p:sp>
        <p:nvSpPr>
          <p:cNvPr id="8" name="TextBox 7">
            <a:extLst>
              <a:ext uri="{FF2B5EF4-FFF2-40B4-BE49-F238E27FC236}">
                <a16:creationId xmlns:a16="http://schemas.microsoft.com/office/drawing/2014/main" id="{8CE8D02C-C612-C85B-C322-A16168F6D1BF}"/>
              </a:ext>
            </a:extLst>
          </p:cNvPr>
          <p:cNvSpPr txBox="1"/>
          <p:nvPr/>
        </p:nvSpPr>
        <p:spPr>
          <a:xfrm>
            <a:off x="4325369" y="2119145"/>
            <a:ext cx="7029099" cy="3728585"/>
          </a:xfrm>
          <a:prstGeom prst="rect">
            <a:avLst/>
          </a:prstGeom>
          <a:noFill/>
        </p:spPr>
        <p:txBody>
          <a:bodyPr wrap="square">
            <a:spAutoFit/>
          </a:bodyPr>
          <a:lstStyle/>
          <a:p>
            <a:pPr marL="457200" indent="-457200">
              <a:lnSpc>
                <a:spcPct val="150000"/>
              </a:lnSpc>
              <a:buFont typeface="+mj-lt"/>
              <a:buAutoNum type="alphaLcParenR"/>
            </a:pPr>
            <a:r>
              <a:rPr lang="en-AU" sz="2000" dirty="0"/>
              <a:t>Complete the cumulative frequency table for the data and use it to construct a cumulative frequency polygon.</a:t>
            </a:r>
          </a:p>
          <a:p>
            <a:pPr marL="457200" indent="-457200">
              <a:lnSpc>
                <a:spcPct val="150000"/>
              </a:lnSpc>
              <a:buFont typeface="+mj-lt"/>
              <a:buAutoNum type="alphaLcParenR"/>
            </a:pPr>
            <a:r>
              <a:rPr lang="en-AU" sz="2000" dirty="0"/>
              <a:t>Use your cumulative frequency polygon to estimate the:</a:t>
            </a:r>
          </a:p>
          <a:p>
            <a:pPr marL="1123935" lvl="1" indent="-514350">
              <a:lnSpc>
                <a:spcPct val="150000"/>
              </a:lnSpc>
              <a:buFont typeface="+mj-lt"/>
              <a:buAutoNum type="romanLcPeriod"/>
            </a:pPr>
            <a:r>
              <a:rPr lang="en-AU" sz="2000" dirty="0"/>
              <a:t>median</a:t>
            </a:r>
          </a:p>
          <a:p>
            <a:pPr marL="1123935" lvl="1" indent="-514350">
              <a:lnSpc>
                <a:spcPct val="150000"/>
              </a:lnSpc>
              <a:buFont typeface="+mj-lt"/>
              <a:buAutoNum type="romanLcPeriod"/>
            </a:pPr>
            <a:r>
              <a:rPr lang="en-AU" sz="2000" dirty="0"/>
              <a:t>number of students who spend more than 20 hours per week on social media.</a:t>
            </a:r>
          </a:p>
          <a:p>
            <a:pPr marL="457200" indent="-457200">
              <a:lnSpc>
                <a:spcPct val="150000"/>
              </a:lnSpc>
              <a:buFont typeface="+mj-lt"/>
              <a:buAutoNum type="alphaLcParenR"/>
            </a:pPr>
            <a:r>
              <a:rPr lang="en-AU" sz="2000" dirty="0"/>
              <a:t>Explain one advantage of using a cumulative frequency polygon instead of a histogram for this dataset.</a:t>
            </a:r>
          </a:p>
        </p:txBody>
      </p:sp>
    </p:spTree>
    <p:extLst>
      <p:ext uri="{BB962C8B-B14F-4D97-AF65-F5344CB8AC3E}">
        <p14:creationId xmlns:p14="http://schemas.microsoft.com/office/powerpoint/2010/main" val="84635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3D95E-C168-CEE9-AD4E-0071618D19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ECC228-C916-55FF-D5B2-A493E058BC17}"/>
              </a:ext>
            </a:extLst>
          </p:cNvPr>
          <p:cNvSpPr>
            <a:spLocks noGrp="1"/>
          </p:cNvSpPr>
          <p:nvPr>
            <p:ph type="title"/>
          </p:nvPr>
        </p:nvSpPr>
        <p:spPr/>
        <p:txBody>
          <a:bodyPr/>
          <a:lstStyle/>
          <a:p>
            <a:r>
              <a:rPr lang="en-AU" dirty="0"/>
              <a:t>HSC style question – answer part a)</a:t>
            </a:r>
          </a:p>
        </p:txBody>
      </p:sp>
      <p:sp>
        <p:nvSpPr>
          <p:cNvPr id="5" name="Text Placeholder 4">
            <a:extLst>
              <a:ext uri="{FF2B5EF4-FFF2-40B4-BE49-F238E27FC236}">
                <a16:creationId xmlns:a16="http://schemas.microsoft.com/office/drawing/2014/main" id="{2532D019-E458-6021-9E88-027C7A665936}"/>
              </a:ext>
            </a:extLst>
          </p:cNvPr>
          <p:cNvSpPr>
            <a:spLocks noGrp="1"/>
          </p:cNvSpPr>
          <p:nvPr>
            <p:ph type="body" sz="quarter" idx="18"/>
          </p:nvPr>
        </p:nvSpPr>
        <p:spPr/>
        <p:txBody>
          <a:bodyPr/>
          <a:lstStyle/>
          <a:p>
            <a:endParaRPr lang="en-AU" dirty="0"/>
          </a:p>
        </p:txBody>
      </p:sp>
      <p:sp>
        <p:nvSpPr>
          <p:cNvPr id="4" name="Text Placeholder 3">
            <a:extLst>
              <a:ext uri="{FF2B5EF4-FFF2-40B4-BE49-F238E27FC236}">
                <a16:creationId xmlns:a16="http://schemas.microsoft.com/office/drawing/2014/main" id="{0FA5BA49-2914-C75D-1E6A-7C645279ECDA}"/>
              </a:ext>
            </a:extLst>
          </p:cNvPr>
          <p:cNvSpPr>
            <a:spLocks noGrp="1"/>
          </p:cNvSpPr>
          <p:nvPr>
            <p:ph type="body" sz="quarter" idx="17"/>
          </p:nvPr>
        </p:nvSpPr>
        <p:spPr/>
        <p:txBody>
          <a:bodyPr/>
          <a:lstStyle/>
          <a:p>
            <a:pPr marL="457200" indent="-457200">
              <a:buFont typeface="+mj-lt"/>
              <a:buAutoNum type="alphaLcParenR"/>
            </a:pPr>
            <a:r>
              <a:rPr lang="en-AU" dirty="0"/>
              <a:t>Complete the cumulative frequency table for the data and use it to construct a </a:t>
            </a:r>
            <a:r>
              <a:rPr lang="en-AU" b="1" dirty="0"/>
              <a:t>cumulative frequency polygon</a:t>
            </a:r>
            <a:r>
              <a:rPr lang="en-AU" dirty="0"/>
              <a:t>.</a:t>
            </a:r>
          </a:p>
        </p:txBody>
      </p:sp>
      <p:graphicFrame>
        <p:nvGraphicFramePr>
          <p:cNvPr id="6" name="Table 5">
            <a:extLst>
              <a:ext uri="{FF2B5EF4-FFF2-40B4-BE49-F238E27FC236}">
                <a16:creationId xmlns:a16="http://schemas.microsoft.com/office/drawing/2014/main" id="{51374C05-2976-2C5E-2CAB-D52A91B9BB74}"/>
              </a:ext>
            </a:extLst>
          </p:cNvPr>
          <p:cNvGraphicFramePr>
            <a:graphicFrameLocks noGrp="1"/>
          </p:cNvGraphicFramePr>
          <p:nvPr>
            <p:extLst>
              <p:ext uri="{D42A27DB-BD31-4B8C-83A1-F6EECF244321}">
                <p14:modId xmlns:p14="http://schemas.microsoft.com/office/powerpoint/2010/main" val="3065756215"/>
              </p:ext>
            </p:extLst>
          </p:nvPr>
        </p:nvGraphicFramePr>
        <p:xfrm>
          <a:off x="416098" y="2750420"/>
          <a:ext cx="4879569" cy="3235960"/>
        </p:xfrm>
        <a:graphic>
          <a:graphicData uri="http://schemas.openxmlformats.org/drawingml/2006/table">
            <a:tbl>
              <a:tblPr firstRow="1" bandRow="1">
                <a:tableStyleId>{69012ECD-51FC-41F1-AA8D-1B2483CD663E}</a:tableStyleId>
              </a:tblPr>
              <a:tblGrid>
                <a:gridCol w="2017805">
                  <a:extLst>
                    <a:ext uri="{9D8B030D-6E8A-4147-A177-3AD203B41FA5}">
                      <a16:colId xmlns:a16="http://schemas.microsoft.com/office/drawing/2014/main" val="4073081796"/>
                    </a:ext>
                  </a:extLst>
                </a:gridCol>
                <a:gridCol w="1430882">
                  <a:extLst>
                    <a:ext uri="{9D8B030D-6E8A-4147-A177-3AD203B41FA5}">
                      <a16:colId xmlns:a16="http://schemas.microsoft.com/office/drawing/2014/main" val="2132067196"/>
                    </a:ext>
                  </a:extLst>
                </a:gridCol>
                <a:gridCol w="1430882">
                  <a:extLst>
                    <a:ext uri="{9D8B030D-6E8A-4147-A177-3AD203B41FA5}">
                      <a16:colId xmlns:a16="http://schemas.microsoft.com/office/drawing/2014/main" val="1135772027"/>
                    </a:ext>
                  </a:extLst>
                </a:gridCol>
              </a:tblGrid>
              <a:tr h="370840">
                <a:tc>
                  <a:txBody>
                    <a:bodyPr/>
                    <a:lstStyle/>
                    <a:p>
                      <a:pPr algn="ctr"/>
                      <a:r>
                        <a:rPr lang="en-AU" dirty="0"/>
                        <a:t>Hours per week</a:t>
                      </a:r>
                    </a:p>
                  </a:txBody>
                  <a:tcPr anchor="ctr" anchorCtr="1"/>
                </a:tc>
                <a:tc>
                  <a:txBody>
                    <a:bodyPr/>
                    <a:lstStyle/>
                    <a:p>
                      <a:pPr algn="ctr"/>
                      <a:r>
                        <a:rPr lang="en-AU" dirty="0"/>
                        <a:t>Frequency</a:t>
                      </a:r>
                    </a:p>
                  </a:txBody>
                  <a:tcPr anchor="ctr" anchorCtr="1"/>
                </a:tc>
                <a:tc>
                  <a:txBody>
                    <a:bodyPr/>
                    <a:lstStyle/>
                    <a:p>
                      <a:pPr algn="ctr"/>
                      <a:r>
                        <a:rPr lang="en-AU" dirty="0"/>
                        <a:t>Cumulative frequency</a:t>
                      </a:r>
                    </a:p>
                  </a:txBody>
                  <a:tcPr anchor="ctr" anchorCtr="1"/>
                </a:tc>
                <a:extLst>
                  <a:ext uri="{0D108BD9-81ED-4DB2-BD59-A6C34878D82A}">
                    <a16:rowId xmlns:a16="http://schemas.microsoft.com/office/drawing/2014/main" val="889656418"/>
                  </a:ext>
                </a:extLst>
              </a:tr>
              <a:tr h="370840">
                <a:tc>
                  <a:txBody>
                    <a:bodyPr/>
                    <a:lstStyle/>
                    <a:p>
                      <a:pPr algn="ctr"/>
                      <a:r>
                        <a:rPr lang="en-AU" dirty="0"/>
                        <a:t>0-5</a:t>
                      </a:r>
                    </a:p>
                  </a:txBody>
                  <a:tcPr anchor="ctr" anchorCtr="1"/>
                </a:tc>
                <a:tc>
                  <a:txBody>
                    <a:bodyPr/>
                    <a:lstStyle/>
                    <a:p>
                      <a:pPr algn="ctr"/>
                      <a:r>
                        <a:rPr lang="en-AU" dirty="0"/>
                        <a:t>2</a:t>
                      </a:r>
                    </a:p>
                  </a:txBody>
                  <a:tcPr anchor="ctr" anchorCtr="1"/>
                </a:tc>
                <a:tc>
                  <a:txBody>
                    <a:bodyPr/>
                    <a:lstStyle/>
                    <a:p>
                      <a:pPr algn="ctr"/>
                      <a:r>
                        <a:rPr lang="en-AU" dirty="0"/>
                        <a:t>2</a:t>
                      </a:r>
                    </a:p>
                  </a:txBody>
                  <a:tcPr anchor="ctr" anchorCtr="1"/>
                </a:tc>
                <a:extLst>
                  <a:ext uri="{0D108BD9-81ED-4DB2-BD59-A6C34878D82A}">
                    <a16:rowId xmlns:a16="http://schemas.microsoft.com/office/drawing/2014/main" val="1928045552"/>
                  </a:ext>
                </a:extLst>
              </a:tr>
              <a:tr h="370840">
                <a:tc>
                  <a:txBody>
                    <a:bodyPr/>
                    <a:lstStyle/>
                    <a:p>
                      <a:pPr algn="ctr"/>
                      <a:r>
                        <a:rPr lang="en-AU" dirty="0"/>
                        <a:t>6-10</a:t>
                      </a:r>
                    </a:p>
                  </a:txBody>
                  <a:tcPr anchor="ctr" anchorCtr="1"/>
                </a:tc>
                <a:tc>
                  <a:txBody>
                    <a:bodyPr/>
                    <a:lstStyle/>
                    <a:p>
                      <a:pPr algn="ctr"/>
                      <a:r>
                        <a:rPr lang="en-AU" dirty="0"/>
                        <a:t>6</a:t>
                      </a:r>
                    </a:p>
                  </a:txBody>
                  <a:tcPr anchor="ctr" anchorCtr="1"/>
                </a:tc>
                <a:tc>
                  <a:txBody>
                    <a:bodyPr/>
                    <a:lstStyle/>
                    <a:p>
                      <a:pPr algn="ctr"/>
                      <a:r>
                        <a:rPr lang="en-AU" dirty="0"/>
                        <a:t>8</a:t>
                      </a:r>
                    </a:p>
                  </a:txBody>
                  <a:tcPr anchor="ctr" anchorCtr="1"/>
                </a:tc>
                <a:extLst>
                  <a:ext uri="{0D108BD9-81ED-4DB2-BD59-A6C34878D82A}">
                    <a16:rowId xmlns:a16="http://schemas.microsoft.com/office/drawing/2014/main" val="3082211184"/>
                  </a:ext>
                </a:extLst>
              </a:tr>
              <a:tr h="370840">
                <a:tc>
                  <a:txBody>
                    <a:bodyPr/>
                    <a:lstStyle/>
                    <a:p>
                      <a:pPr algn="ctr"/>
                      <a:r>
                        <a:rPr lang="en-AU" dirty="0"/>
                        <a:t>11-15</a:t>
                      </a:r>
                    </a:p>
                  </a:txBody>
                  <a:tcPr anchor="ctr" anchorCtr="1"/>
                </a:tc>
                <a:tc>
                  <a:txBody>
                    <a:bodyPr/>
                    <a:lstStyle/>
                    <a:p>
                      <a:pPr algn="ctr"/>
                      <a:r>
                        <a:rPr lang="en-AU" dirty="0"/>
                        <a:t>9</a:t>
                      </a:r>
                    </a:p>
                  </a:txBody>
                  <a:tcPr anchor="ctr" anchorCtr="1"/>
                </a:tc>
                <a:tc>
                  <a:txBody>
                    <a:bodyPr/>
                    <a:lstStyle/>
                    <a:p>
                      <a:pPr algn="ctr"/>
                      <a:r>
                        <a:rPr lang="en-AU" dirty="0"/>
                        <a:t>17</a:t>
                      </a:r>
                    </a:p>
                  </a:txBody>
                  <a:tcPr anchor="ctr" anchorCtr="1"/>
                </a:tc>
                <a:extLst>
                  <a:ext uri="{0D108BD9-81ED-4DB2-BD59-A6C34878D82A}">
                    <a16:rowId xmlns:a16="http://schemas.microsoft.com/office/drawing/2014/main" val="1178943006"/>
                  </a:ext>
                </a:extLst>
              </a:tr>
              <a:tr h="370840">
                <a:tc>
                  <a:txBody>
                    <a:bodyPr/>
                    <a:lstStyle/>
                    <a:p>
                      <a:pPr algn="ctr"/>
                      <a:r>
                        <a:rPr lang="en-AU" dirty="0"/>
                        <a:t>16-20</a:t>
                      </a:r>
                    </a:p>
                  </a:txBody>
                  <a:tcPr anchor="ctr" anchorCtr="1"/>
                </a:tc>
                <a:tc>
                  <a:txBody>
                    <a:bodyPr/>
                    <a:lstStyle/>
                    <a:p>
                      <a:pPr algn="ctr"/>
                      <a:r>
                        <a:rPr lang="en-AU" dirty="0"/>
                        <a:t>12</a:t>
                      </a:r>
                    </a:p>
                  </a:txBody>
                  <a:tcPr anchor="ctr" anchorCtr="1"/>
                </a:tc>
                <a:tc>
                  <a:txBody>
                    <a:bodyPr/>
                    <a:lstStyle/>
                    <a:p>
                      <a:pPr algn="ctr"/>
                      <a:r>
                        <a:rPr lang="en-AU" dirty="0"/>
                        <a:t>29</a:t>
                      </a:r>
                    </a:p>
                  </a:txBody>
                  <a:tcPr anchor="ctr" anchorCtr="1"/>
                </a:tc>
                <a:extLst>
                  <a:ext uri="{0D108BD9-81ED-4DB2-BD59-A6C34878D82A}">
                    <a16:rowId xmlns:a16="http://schemas.microsoft.com/office/drawing/2014/main" val="2218233770"/>
                  </a:ext>
                </a:extLst>
              </a:tr>
              <a:tr h="370840">
                <a:tc>
                  <a:txBody>
                    <a:bodyPr/>
                    <a:lstStyle/>
                    <a:p>
                      <a:pPr algn="ctr"/>
                      <a:r>
                        <a:rPr lang="en-AU" dirty="0"/>
                        <a:t>21-25</a:t>
                      </a:r>
                    </a:p>
                  </a:txBody>
                  <a:tcPr anchor="ctr" anchorCtr="1"/>
                </a:tc>
                <a:tc>
                  <a:txBody>
                    <a:bodyPr/>
                    <a:lstStyle/>
                    <a:p>
                      <a:pPr algn="ctr"/>
                      <a:r>
                        <a:rPr lang="en-AU" dirty="0"/>
                        <a:t>7</a:t>
                      </a:r>
                    </a:p>
                  </a:txBody>
                  <a:tcPr anchor="ctr" anchorCtr="1"/>
                </a:tc>
                <a:tc>
                  <a:txBody>
                    <a:bodyPr/>
                    <a:lstStyle/>
                    <a:p>
                      <a:pPr algn="ctr"/>
                      <a:r>
                        <a:rPr lang="en-AU" dirty="0"/>
                        <a:t>36</a:t>
                      </a:r>
                    </a:p>
                  </a:txBody>
                  <a:tcPr anchor="ctr" anchorCtr="1"/>
                </a:tc>
                <a:extLst>
                  <a:ext uri="{0D108BD9-81ED-4DB2-BD59-A6C34878D82A}">
                    <a16:rowId xmlns:a16="http://schemas.microsoft.com/office/drawing/2014/main" val="71017795"/>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dirty="0"/>
                        <a:t>26-30</a:t>
                      </a:r>
                    </a:p>
                  </a:txBody>
                  <a:tcPr anchor="ctr" anchorCtr="1"/>
                </a:tc>
                <a:tc>
                  <a:txBody>
                    <a:bodyPr/>
                    <a:lstStyle/>
                    <a:p>
                      <a:pPr algn="ctr"/>
                      <a:r>
                        <a:rPr lang="en-AU" dirty="0"/>
                        <a:t>3</a:t>
                      </a:r>
                    </a:p>
                  </a:txBody>
                  <a:tcPr anchor="ctr" anchorCtr="1"/>
                </a:tc>
                <a:tc>
                  <a:txBody>
                    <a:bodyPr/>
                    <a:lstStyle/>
                    <a:p>
                      <a:pPr algn="ctr"/>
                      <a:r>
                        <a:rPr lang="en-AU" dirty="0"/>
                        <a:t>39</a:t>
                      </a:r>
                    </a:p>
                  </a:txBody>
                  <a:tcPr anchor="ctr" anchorCtr="1"/>
                </a:tc>
                <a:extLst>
                  <a:ext uri="{0D108BD9-81ED-4DB2-BD59-A6C34878D82A}">
                    <a16:rowId xmlns:a16="http://schemas.microsoft.com/office/drawing/2014/main" val="3002583696"/>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dirty="0"/>
                        <a:t>31-35</a:t>
                      </a:r>
                    </a:p>
                  </a:txBody>
                  <a:tcPr anchor="ctr" anchorCtr="1"/>
                </a:tc>
                <a:tc>
                  <a:txBody>
                    <a:bodyPr/>
                    <a:lstStyle/>
                    <a:p>
                      <a:pPr algn="ctr"/>
                      <a:r>
                        <a:rPr lang="en-AU" dirty="0"/>
                        <a:t>1</a:t>
                      </a:r>
                    </a:p>
                  </a:txBody>
                  <a:tcPr anchor="ctr" anchorCtr="1"/>
                </a:tc>
                <a:tc>
                  <a:txBody>
                    <a:bodyPr/>
                    <a:lstStyle/>
                    <a:p>
                      <a:pPr algn="ctr"/>
                      <a:r>
                        <a:rPr lang="en-AU" dirty="0"/>
                        <a:t>40</a:t>
                      </a:r>
                    </a:p>
                  </a:txBody>
                  <a:tcPr anchor="ctr" anchorCtr="1"/>
                </a:tc>
                <a:extLst>
                  <a:ext uri="{0D108BD9-81ED-4DB2-BD59-A6C34878D82A}">
                    <a16:rowId xmlns:a16="http://schemas.microsoft.com/office/drawing/2014/main" val="1399104145"/>
                  </a:ext>
                </a:extLst>
              </a:tr>
            </a:tbl>
          </a:graphicData>
        </a:graphic>
      </p:graphicFrame>
      <p:graphicFrame>
        <p:nvGraphicFramePr>
          <p:cNvPr id="2" name="Chart 1" descr="Cumulative frequency polygon showing hours per week on social media.">
            <a:extLst>
              <a:ext uri="{FF2B5EF4-FFF2-40B4-BE49-F238E27FC236}">
                <a16:creationId xmlns:a16="http://schemas.microsoft.com/office/drawing/2014/main" id="{EDDAD72B-E001-63F8-D073-7EC9D5337BDC}"/>
              </a:ext>
            </a:extLst>
          </p:cNvPr>
          <p:cNvGraphicFramePr>
            <a:graphicFrameLocks/>
          </p:cNvGraphicFramePr>
          <p:nvPr>
            <p:extLst>
              <p:ext uri="{D42A27DB-BD31-4B8C-83A1-F6EECF244321}">
                <p14:modId xmlns:p14="http://schemas.microsoft.com/office/powerpoint/2010/main" val="1867341001"/>
              </p:ext>
            </p:extLst>
          </p:nvPr>
        </p:nvGraphicFramePr>
        <p:xfrm>
          <a:off x="5880021" y="2750419"/>
          <a:ext cx="4986191" cy="3184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295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5B814-43CB-BAF5-14A9-1742772C17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BBD96-3104-4D75-B84D-67D509FD93A0}"/>
              </a:ext>
            </a:extLst>
          </p:cNvPr>
          <p:cNvSpPr>
            <a:spLocks noGrp="1"/>
          </p:cNvSpPr>
          <p:nvPr>
            <p:ph type="title"/>
          </p:nvPr>
        </p:nvSpPr>
        <p:spPr/>
        <p:txBody>
          <a:bodyPr/>
          <a:lstStyle/>
          <a:p>
            <a:r>
              <a:rPr lang="en-AU" dirty="0"/>
              <a:t>HSC style question – answer part b)</a:t>
            </a:r>
          </a:p>
        </p:txBody>
      </p:sp>
      <p:sp>
        <p:nvSpPr>
          <p:cNvPr id="5" name="Text Placeholder 4">
            <a:extLst>
              <a:ext uri="{FF2B5EF4-FFF2-40B4-BE49-F238E27FC236}">
                <a16:creationId xmlns:a16="http://schemas.microsoft.com/office/drawing/2014/main" id="{39CD7014-198A-19C1-7D6F-582DCC720558}"/>
              </a:ext>
            </a:extLst>
          </p:cNvPr>
          <p:cNvSpPr>
            <a:spLocks noGrp="1"/>
          </p:cNvSpPr>
          <p:nvPr>
            <p:ph type="body" sz="quarter" idx="18"/>
          </p:nvPr>
        </p:nvSpPr>
        <p:spPr/>
        <p:txBody>
          <a:bodyPr/>
          <a:lstStyle/>
          <a:p>
            <a:endParaRPr lang="en-AU" dirty="0"/>
          </a:p>
        </p:txBody>
      </p:sp>
      <p:sp>
        <p:nvSpPr>
          <p:cNvPr id="4" name="Text Placeholder 3">
            <a:extLst>
              <a:ext uri="{FF2B5EF4-FFF2-40B4-BE49-F238E27FC236}">
                <a16:creationId xmlns:a16="http://schemas.microsoft.com/office/drawing/2014/main" id="{FA221162-EA0D-B0DF-FE27-B9CC2926F5D0}"/>
              </a:ext>
            </a:extLst>
          </p:cNvPr>
          <p:cNvSpPr>
            <a:spLocks noGrp="1"/>
          </p:cNvSpPr>
          <p:nvPr>
            <p:ph type="body" sz="quarter" idx="17"/>
          </p:nvPr>
        </p:nvSpPr>
        <p:spPr>
          <a:xfrm>
            <a:off x="360000" y="1567086"/>
            <a:ext cx="5676162" cy="4807835"/>
          </a:xfrm>
        </p:spPr>
        <p:txBody>
          <a:bodyPr/>
          <a:lstStyle/>
          <a:p>
            <a:pPr marL="457200" indent="-457200">
              <a:buFont typeface="+mj-lt"/>
              <a:buAutoNum type="alphaLcParenR" startAt="2"/>
            </a:pPr>
            <a:r>
              <a:rPr lang="en-AU" dirty="0"/>
              <a:t>Use your cumulative frequency polygon to estimate the:</a:t>
            </a:r>
          </a:p>
          <a:p>
            <a:pPr marL="457200" lvl="2" indent="-457200">
              <a:buFont typeface="+mj-lt"/>
              <a:buAutoNum type="romanLcPeriod"/>
            </a:pPr>
            <a:r>
              <a:rPr lang="en-AU" dirty="0"/>
              <a:t>median </a:t>
            </a:r>
            <a:r>
              <a:rPr lang="en-AU" b="1" dirty="0">
                <a:solidFill>
                  <a:schemeClr val="tx2"/>
                </a:solidFill>
              </a:rPr>
              <a:t>approximately 16 hours per week</a:t>
            </a:r>
          </a:p>
          <a:p>
            <a:pPr marL="457200" lvl="2" indent="-457200">
              <a:buFont typeface="+mj-lt"/>
              <a:buAutoNum type="romanLcPeriod"/>
            </a:pPr>
            <a:r>
              <a:rPr lang="en-AU" dirty="0"/>
              <a:t>number of students who spend more than 20 hours per week on social media. </a:t>
            </a:r>
            <a:br>
              <a:rPr lang="en-AU" dirty="0"/>
            </a:br>
            <a:r>
              <a:rPr lang="en-AU" b="1" dirty="0">
                <a:solidFill>
                  <a:srgbClr val="00B050"/>
                </a:solidFill>
              </a:rPr>
              <a:t>40 – 29 = 11 students</a:t>
            </a:r>
          </a:p>
        </p:txBody>
      </p:sp>
      <p:graphicFrame>
        <p:nvGraphicFramePr>
          <p:cNvPr id="2" name="Chart 1" descr="Cumulative frequency polygon showing hours per week on social media, with lines highlighting median at 16, 40 students surveyed and 11 students who spend more than 20 hours per week on social media.">
            <a:extLst>
              <a:ext uri="{FF2B5EF4-FFF2-40B4-BE49-F238E27FC236}">
                <a16:creationId xmlns:a16="http://schemas.microsoft.com/office/drawing/2014/main" id="{7C9144B2-98D6-FC5B-BB27-96CA4A949E56}"/>
              </a:ext>
            </a:extLst>
          </p:cNvPr>
          <p:cNvGraphicFramePr>
            <a:graphicFrameLocks/>
          </p:cNvGraphicFramePr>
          <p:nvPr>
            <p:extLst>
              <p:ext uri="{D42A27DB-BD31-4B8C-83A1-F6EECF244321}">
                <p14:modId xmlns:p14="http://schemas.microsoft.com/office/powerpoint/2010/main" val="1072196445"/>
              </p:ext>
            </p:extLst>
          </p:nvPr>
        </p:nvGraphicFramePr>
        <p:xfrm>
          <a:off x="5985675" y="1628456"/>
          <a:ext cx="5858324" cy="37794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44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16D89-D246-6F93-FD19-89CC0C1D96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144C09-999E-F7DE-9574-3B31C1F194FB}"/>
              </a:ext>
            </a:extLst>
          </p:cNvPr>
          <p:cNvSpPr>
            <a:spLocks noGrp="1"/>
          </p:cNvSpPr>
          <p:nvPr>
            <p:ph type="title"/>
          </p:nvPr>
        </p:nvSpPr>
        <p:spPr/>
        <p:txBody>
          <a:bodyPr/>
          <a:lstStyle/>
          <a:p>
            <a:r>
              <a:rPr lang="en-AU" dirty="0"/>
              <a:t>HSC style question – answer part c)</a:t>
            </a:r>
          </a:p>
        </p:txBody>
      </p:sp>
      <p:sp>
        <p:nvSpPr>
          <p:cNvPr id="5" name="Text Placeholder 4">
            <a:extLst>
              <a:ext uri="{FF2B5EF4-FFF2-40B4-BE49-F238E27FC236}">
                <a16:creationId xmlns:a16="http://schemas.microsoft.com/office/drawing/2014/main" id="{A7CF02B0-8262-03BF-BB3C-7A83125C66CC}"/>
              </a:ext>
            </a:extLst>
          </p:cNvPr>
          <p:cNvSpPr>
            <a:spLocks noGrp="1"/>
          </p:cNvSpPr>
          <p:nvPr>
            <p:ph type="body" sz="quarter" idx="18"/>
          </p:nvPr>
        </p:nvSpPr>
        <p:spPr/>
        <p:txBody>
          <a:bodyPr/>
          <a:lstStyle/>
          <a:p>
            <a:endParaRPr lang="en-AU" dirty="0"/>
          </a:p>
        </p:txBody>
      </p:sp>
      <p:sp>
        <p:nvSpPr>
          <p:cNvPr id="4" name="Text Placeholder 3">
            <a:extLst>
              <a:ext uri="{FF2B5EF4-FFF2-40B4-BE49-F238E27FC236}">
                <a16:creationId xmlns:a16="http://schemas.microsoft.com/office/drawing/2014/main" id="{A88443F6-FBFB-BF3E-2BB8-1B0260656CDC}"/>
              </a:ext>
            </a:extLst>
          </p:cNvPr>
          <p:cNvSpPr>
            <a:spLocks noGrp="1"/>
          </p:cNvSpPr>
          <p:nvPr>
            <p:ph type="body" sz="quarter" idx="17"/>
          </p:nvPr>
        </p:nvSpPr>
        <p:spPr/>
        <p:txBody>
          <a:bodyPr/>
          <a:lstStyle/>
          <a:p>
            <a:pPr marL="457200" indent="-457200">
              <a:buFont typeface="+mj-lt"/>
              <a:buAutoNum type="alphaLcParenR" startAt="3"/>
            </a:pPr>
            <a:r>
              <a:rPr lang="en-AU" dirty="0"/>
              <a:t>Explain one advantage of using a cumulative frequency polygon instead of a histogram for this dataset.</a:t>
            </a:r>
          </a:p>
          <a:p>
            <a:r>
              <a:rPr lang="en-AU" b="1" dirty="0">
                <a:solidFill>
                  <a:schemeClr val="tx2"/>
                </a:solidFill>
              </a:rPr>
              <a:t>You can estimate a single figure for the median, rather than a median group.</a:t>
            </a:r>
          </a:p>
        </p:txBody>
      </p:sp>
    </p:spTree>
    <p:extLst>
      <p:ext uri="{BB962C8B-B14F-4D97-AF65-F5344CB8AC3E}">
        <p14:creationId xmlns:p14="http://schemas.microsoft.com/office/powerpoint/2010/main" val="27389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Bef>
                <a:spcPts val="1200"/>
              </a:spcBef>
              <a:spcAft>
                <a:spcPts val="600"/>
              </a:spcAft>
            </a:pPr>
            <a:r>
              <a:rPr lang="en-AU" u="sng">
                <a:solidFill>
                  <a:srgbClr val="2F5496"/>
                </a:solidFill>
                <a:ea typeface="Calibri" panose="020F0502020204030204" pitchFamily="34" charset="0"/>
                <a:hlinkClick r:id="rId6"/>
              </a:rPr>
              <a:t>Mathematics Standard 11</a:t>
            </a:r>
            <a:r>
              <a:rPr lang="en-AU" u="sng">
                <a:solidFill>
                  <a:srgbClr val="2F5496"/>
                </a:solidFill>
                <a:ea typeface="Calibri" panose="020F0502020204030204" pitchFamily="34" charset="0"/>
                <a:sym typeface="Symbol" panose="05050102010706020507" pitchFamily="18" charset="2"/>
                <a:hlinkClick r:id="rId6"/>
              </a:rPr>
              <a:t>–12 </a:t>
            </a:r>
            <a:r>
              <a:rPr lang="en-AU" u="sng">
                <a:solidFill>
                  <a:srgbClr val="2F5496"/>
                </a:solidFill>
                <a:ea typeface="Calibri" panose="020F0502020204030204" pitchFamily="34" charset="0"/>
                <a:hlinkClick r:id="rId6"/>
              </a:rPr>
              <a:t>Syllabus</a:t>
            </a:r>
            <a:r>
              <a:rPr lang="en-AU"/>
              <a:t> </a:t>
            </a:r>
            <a:r>
              <a:rPr lang="en-AU">
                <a:ea typeface="Calibri" panose="020F0502020204030204" pitchFamily="34" charset="0"/>
              </a:rPr>
              <a:t>© NSW Education Standards Authority (NESA) for and on behalf of the Crown in right of the State of New South Wales, 2024.</a:t>
            </a:r>
            <a:endParaRPr lang="en-AU" dirty="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2001003"/>
            <a:ext cx="11303000" cy="43327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To understand the difference between a frequency polygon and a cumulative frequency polygon.</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To be able to create a cumulative frequency histogram and polygon with technology.</a:t>
            </a:r>
          </a:p>
          <a:p>
            <a:pPr>
              <a:lnSpc>
                <a:spcPct val="150000"/>
              </a:lnSpc>
              <a:spcAft>
                <a:spcPts val="600"/>
              </a:spcAft>
            </a:pPr>
            <a:endParaRPr lang="en-AU" sz="2000" b="1">
              <a:solidFill>
                <a:schemeClr val="accent1"/>
              </a:solidFill>
              <a:latin typeface="+mj-lt"/>
              <a:cs typeface="Arial" panose="020B0604020202020204" pitchFamily="34" charset="0"/>
            </a:endParaRPr>
          </a:p>
          <a:p>
            <a:pPr>
              <a:lnSpc>
                <a:spcPct val="150000"/>
              </a:lnSpc>
              <a:spcAft>
                <a:spcPts val="600"/>
              </a:spcAft>
            </a:pPr>
            <a:r>
              <a:rPr lang="en-AU" sz="2000" b="1">
                <a:solidFill>
                  <a:schemeClr val="accent1"/>
                </a:solidFill>
                <a:latin typeface="+mj-lt"/>
                <a:cs typeface="Arial" panose="020B0604020202020204" pitchFamily="34" charset="0"/>
              </a:rPr>
              <a:t>Success </a:t>
            </a:r>
            <a:r>
              <a:rPr lang="en-AU" sz="2000" b="1" dirty="0">
                <a:solidFill>
                  <a:schemeClr val="accent1"/>
                </a:solidFill>
                <a:latin typeface="+mj-lt"/>
                <a:cs typeface="Arial" panose="020B0604020202020204" pitchFamily="34" charset="0"/>
              </a:rPr>
              <a:t>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1800" dirty="0"/>
              <a:t>I can display a histogram and its associated polygon using technology.</a:t>
            </a:r>
          </a:p>
          <a:p>
            <a:pPr marL="342900" lvl="0" indent="-342900">
              <a:lnSpc>
                <a:spcPct val="150000"/>
              </a:lnSpc>
              <a:buFont typeface="Arial" panose="020B0604020202020204" pitchFamily="34" charset="0"/>
              <a:buChar char="•"/>
            </a:pPr>
            <a:r>
              <a:rPr lang="en-AU" sz="1800" dirty="0"/>
              <a:t>I can display a cumulative frequency histogram and its associated polygon using technology.</a:t>
            </a:r>
          </a:p>
          <a:p>
            <a:pPr marL="342900" indent="-342900">
              <a:lnSpc>
                <a:spcPct val="150000"/>
              </a:lnSpc>
              <a:buFont typeface="Arial" panose="020B0604020202020204" pitchFamily="34" charset="0"/>
              <a:buChar char="•"/>
            </a:pPr>
            <a:r>
              <a:rPr lang="en-AU" sz="1800" dirty="0"/>
              <a:t>I can explain the benefits of a cumulative frequency polygon over a frequency polygon</a:t>
            </a:r>
            <a:br>
              <a:rPr lang="en-AU" dirty="0"/>
            </a:b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E2281-C424-BBC3-BD92-9DB4D56C3E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43EFCB-7B33-F204-B40C-6B7920E84CF5}"/>
              </a:ext>
            </a:extLst>
          </p:cNvPr>
          <p:cNvSpPr>
            <a:spLocks noGrp="1"/>
          </p:cNvSpPr>
          <p:nvPr>
            <p:ph type="title"/>
          </p:nvPr>
        </p:nvSpPr>
        <p:spPr/>
        <p:txBody>
          <a:bodyPr/>
          <a:lstStyle/>
          <a:p>
            <a:r>
              <a:rPr lang="en-AU" dirty="0"/>
              <a:t>Statistical investigation process</a:t>
            </a:r>
          </a:p>
        </p:txBody>
      </p:sp>
      <p:pic>
        <p:nvPicPr>
          <p:cNvPr id="5" name="Graphic 4" descr="Statistical investigation process showing the steps of posing a question, planning an investigation, collecting and sorting data, analysing data and forming conclusions.">
            <a:extLst>
              <a:ext uri="{FF2B5EF4-FFF2-40B4-BE49-F238E27FC236}">
                <a16:creationId xmlns:a16="http://schemas.microsoft.com/office/drawing/2014/main" id="{DCA24B6D-C726-FC5F-81A5-D5ECA98707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00" y="360000"/>
            <a:ext cx="12276000" cy="6138000"/>
          </a:xfrm>
          <a:prstGeom prst="rect">
            <a:avLst/>
          </a:prstGeom>
        </p:spPr>
      </p:pic>
      <p:sp>
        <p:nvSpPr>
          <p:cNvPr id="2" name="Slide Number Placeholder 1">
            <a:extLst>
              <a:ext uri="{FF2B5EF4-FFF2-40B4-BE49-F238E27FC236}">
                <a16:creationId xmlns:a16="http://schemas.microsoft.com/office/drawing/2014/main" id="{DDF3CB2B-B876-5671-4065-954C88F8FF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74336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518392-03ED-A119-060A-77EDA57AC50E}"/>
              </a:ext>
            </a:extLst>
          </p:cNvPr>
          <p:cNvSpPr>
            <a:spLocks noGrp="1"/>
          </p:cNvSpPr>
          <p:nvPr>
            <p:ph type="title"/>
          </p:nvPr>
        </p:nvSpPr>
        <p:spPr/>
        <p:txBody>
          <a:bodyPr/>
          <a:lstStyle/>
          <a:p>
            <a:r>
              <a:rPr lang="en-AU" dirty="0"/>
              <a:t>Binge drinking</a:t>
            </a:r>
          </a:p>
        </p:txBody>
      </p:sp>
      <p:sp>
        <p:nvSpPr>
          <p:cNvPr id="5" name="Text Placeholder 4">
            <a:extLst>
              <a:ext uri="{FF2B5EF4-FFF2-40B4-BE49-F238E27FC236}">
                <a16:creationId xmlns:a16="http://schemas.microsoft.com/office/drawing/2014/main" id="{C25DB5EF-6EF9-C2AA-9A30-74711005F166}"/>
              </a:ext>
            </a:extLst>
          </p:cNvPr>
          <p:cNvSpPr>
            <a:spLocks noGrp="1"/>
          </p:cNvSpPr>
          <p:nvPr>
            <p:ph type="body" sz="quarter" idx="18"/>
          </p:nvPr>
        </p:nvSpPr>
        <p:spPr/>
        <p:txBody>
          <a:bodyPr/>
          <a:lstStyle/>
          <a:p>
            <a:endParaRPr lang="en-AU" dirty="0"/>
          </a:p>
        </p:txBody>
      </p:sp>
      <p:sp>
        <p:nvSpPr>
          <p:cNvPr id="4" name="Text Placeholder 3">
            <a:extLst>
              <a:ext uri="{FF2B5EF4-FFF2-40B4-BE49-F238E27FC236}">
                <a16:creationId xmlns:a16="http://schemas.microsoft.com/office/drawing/2014/main" id="{6B43E57A-B35B-7397-AFB2-3AEF2E764996}"/>
              </a:ext>
            </a:extLst>
          </p:cNvPr>
          <p:cNvSpPr>
            <a:spLocks noGrp="1"/>
          </p:cNvSpPr>
          <p:nvPr>
            <p:ph type="body" sz="quarter" idx="17"/>
          </p:nvPr>
        </p:nvSpPr>
        <p:spPr/>
        <p:txBody>
          <a:bodyPr/>
          <a:lstStyle/>
          <a:p>
            <a:endParaRPr lang="en-AU" dirty="0"/>
          </a:p>
        </p:txBody>
      </p:sp>
      <p:pic>
        <p:nvPicPr>
          <p:cNvPr id="8" name="Picture 7" descr="Various newspaper headlines on teen binge drinking.">
            <a:extLst>
              <a:ext uri="{FF2B5EF4-FFF2-40B4-BE49-F238E27FC236}">
                <a16:creationId xmlns:a16="http://schemas.microsoft.com/office/drawing/2014/main" id="{5B24C844-8976-6843-62CC-B23D56F57AA5}"/>
              </a:ext>
            </a:extLst>
          </p:cNvPr>
          <p:cNvPicPr>
            <a:picLocks noChangeAspect="1"/>
          </p:cNvPicPr>
          <p:nvPr/>
        </p:nvPicPr>
        <p:blipFill>
          <a:blip r:embed="rId2"/>
          <a:stretch>
            <a:fillRect/>
          </a:stretch>
        </p:blipFill>
        <p:spPr>
          <a:xfrm>
            <a:off x="2240537" y="1234304"/>
            <a:ext cx="7710926" cy="5140617"/>
          </a:xfrm>
          <a:prstGeom prst="rect">
            <a:avLst/>
          </a:prstGeom>
        </p:spPr>
      </p:pic>
    </p:spTree>
    <p:extLst>
      <p:ext uri="{BB962C8B-B14F-4D97-AF65-F5344CB8AC3E}">
        <p14:creationId xmlns:p14="http://schemas.microsoft.com/office/powerpoint/2010/main" val="320691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565AC-EE58-A087-8EB6-05FDBD069A9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EB441D1-FC94-F136-1F24-9A87884A96F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55984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E35B3-0AAB-3075-AAA7-2DA4C8CE278A}"/>
              </a:ext>
            </a:extLst>
          </p:cNvPr>
          <p:cNvSpPr>
            <a:spLocks noGrp="1"/>
          </p:cNvSpPr>
          <p:nvPr>
            <p:ph type="title"/>
          </p:nvPr>
        </p:nvSpPr>
        <p:spPr/>
        <p:txBody>
          <a:bodyPr/>
          <a:lstStyle/>
          <a:p>
            <a:r>
              <a:rPr lang="en-AU" dirty="0"/>
              <a:t>Binge drinking in Australia (2021 – 2023)</a:t>
            </a:r>
          </a:p>
        </p:txBody>
      </p:sp>
      <p:graphicFrame>
        <p:nvGraphicFramePr>
          <p:cNvPr id="6" name="Chart 5" descr="Histogram with frequency polygon showing ambulances attendances related to alcohol for age groups from 15 to 55+">
            <a:extLst>
              <a:ext uri="{FF2B5EF4-FFF2-40B4-BE49-F238E27FC236}">
                <a16:creationId xmlns:a16="http://schemas.microsoft.com/office/drawing/2014/main" id="{1F9638E0-711C-538A-D4AA-B78E05C3E9B7}"/>
              </a:ext>
            </a:extLst>
          </p:cNvPr>
          <p:cNvGraphicFramePr>
            <a:graphicFrameLocks/>
          </p:cNvGraphicFramePr>
          <p:nvPr>
            <p:extLst>
              <p:ext uri="{D42A27DB-BD31-4B8C-83A1-F6EECF244321}">
                <p14:modId xmlns:p14="http://schemas.microsoft.com/office/powerpoint/2010/main" val="2092108412"/>
              </p:ext>
            </p:extLst>
          </p:nvPr>
        </p:nvGraphicFramePr>
        <p:xfrm>
          <a:off x="251735" y="1110744"/>
          <a:ext cx="11484000" cy="5660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595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C94E1-6C66-29FB-5D93-C3F3EDC51D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947DCA-6C94-A207-08AD-4B8FA0A3C075}"/>
              </a:ext>
            </a:extLst>
          </p:cNvPr>
          <p:cNvSpPr>
            <a:spLocks noGrp="1"/>
          </p:cNvSpPr>
          <p:nvPr>
            <p:ph type="title"/>
          </p:nvPr>
        </p:nvSpPr>
        <p:spPr/>
        <p:txBody>
          <a:bodyPr/>
          <a:lstStyle/>
          <a:p>
            <a:r>
              <a:rPr lang="en-AU" dirty="0"/>
              <a:t>Binge drinking in Australia (2021 – 2023) by gender</a:t>
            </a:r>
          </a:p>
        </p:txBody>
      </p:sp>
      <p:graphicFrame>
        <p:nvGraphicFramePr>
          <p:cNvPr id="2" name="Chart 1" descr="Histogram with frequency polygon showing ambulances attendances related to alcohol for males in age groups from 15 to 55+">
            <a:extLst>
              <a:ext uri="{FF2B5EF4-FFF2-40B4-BE49-F238E27FC236}">
                <a16:creationId xmlns:a16="http://schemas.microsoft.com/office/drawing/2014/main" id="{1F9638E0-711C-538A-D4AA-B78E05C3E9B7}"/>
              </a:ext>
            </a:extLst>
          </p:cNvPr>
          <p:cNvGraphicFramePr>
            <a:graphicFrameLocks/>
          </p:cNvGraphicFramePr>
          <p:nvPr>
            <p:extLst>
              <p:ext uri="{D42A27DB-BD31-4B8C-83A1-F6EECF244321}">
                <p14:modId xmlns:p14="http://schemas.microsoft.com/office/powerpoint/2010/main" val="1898314756"/>
              </p:ext>
            </p:extLst>
          </p:nvPr>
        </p:nvGraphicFramePr>
        <p:xfrm>
          <a:off x="280987" y="987837"/>
          <a:ext cx="614362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descr="Histogram with frequency polygon showing ambulances attendances related to alcohol for females in age groups from 15 to 55+">
            <a:extLst>
              <a:ext uri="{FF2B5EF4-FFF2-40B4-BE49-F238E27FC236}">
                <a16:creationId xmlns:a16="http://schemas.microsoft.com/office/drawing/2014/main" id="{95E6D0CE-C6C2-B2CE-2CC7-04A72B102C42}"/>
              </a:ext>
            </a:extLst>
          </p:cNvPr>
          <p:cNvGraphicFramePr>
            <a:graphicFrameLocks/>
          </p:cNvGraphicFramePr>
          <p:nvPr>
            <p:extLst>
              <p:ext uri="{D42A27DB-BD31-4B8C-83A1-F6EECF244321}">
                <p14:modId xmlns:p14="http://schemas.microsoft.com/office/powerpoint/2010/main" val="1276261562"/>
              </p:ext>
            </p:extLst>
          </p:nvPr>
        </p:nvGraphicFramePr>
        <p:xfrm>
          <a:off x="360000" y="3959128"/>
          <a:ext cx="61341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72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92E56-C2AD-166D-2C14-322FF3E6C5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6DEACFC-E178-A258-9C61-D1279027E8EA}"/>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312372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0FAC60-2A5F-4005-B8B6-2B9DF8B95578}">
  <ds:schemaRefs>
    <ds:schemaRef ds:uri="http://purl.org/dc/elements/1.1/"/>
    <ds:schemaRef ds:uri="http://www.w3.org/XML/1998/namespace"/>
    <ds:schemaRef ds:uri="http://schemas.microsoft.com/office/infopath/2007/PartnerControls"/>
    <ds:schemaRef ds:uri="http://schemas.microsoft.com/office/2006/documentManagement/types"/>
    <ds:schemaRef ds:uri="98740c54-966f-451d-a76c-e38eb7fddd55"/>
    <ds:schemaRef ds:uri="http://purl.org/dc/terms/"/>
    <ds:schemaRef ds:uri="094ce8ca-8c20-4eb0-bb23-b47a1c76b753"/>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3374E43-C756-4BE8-8F70-D43A31F3F4B5}">
  <ds:schemaRefs>
    <ds:schemaRef ds:uri="http://schemas.microsoft.com/sharepoint/v3/contenttype/forms"/>
  </ds:schemaRefs>
</ds:datastoreItem>
</file>

<file path=customXml/itemProps3.xml><?xml version="1.0" encoding="utf-8"?>
<ds:datastoreItem xmlns:ds="http://schemas.openxmlformats.org/officeDocument/2006/customXml" ds:itemID="{5A62ABB6-060D-4997-8138-2106B0302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2572</TotalTime>
  <Words>1082</Words>
  <Application>Microsoft Office PowerPoint</Application>
  <PresentationFormat>Widescreen</PresentationFormat>
  <Paragraphs>137</Paragraphs>
  <Slides>18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Public Sans</vt:lpstr>
      <vt:lpstr>Times New Roman</vt:lpstr>
      <vt:lpstr>NSWG Corporate</vt:lpstr>
      <vt:lpstr>Frequency polygons</vt:lpstr>
      <vt:lpstr>Learning intentions and success criteria</vt:lpstr>
      <vt:lpstr>Statistical investigation process</vt:lpstr>
      <vt:lpstr>Activating prior knowledge</vt:lpstr>
      <vt:lpstr>Binge drinking</vt:lpstr>
      <vt:lpstr>Connecting learning</vt:lpstr>
      <vt:lpstr>Binge drinking in Australia (2021 – 2023)</vt:lpstr>
      <vt:lpstr>Binge drinking in Australia (2021 – 2023) by gender</vt:lpstr>
      <vt:lpstr>Releasing responsibility</vt:lpstr>
      <vt:lpstr>Features of a frequency polygon</vt:lpstr>
      <vt:lpstr>Features of a cumulative frequency polygon</vt:lpstr>
      <vt:lpstr>Independent practice</vt:lpstr>
      <vt:lpstr>HSC style question</vt:lpstr>
      <vt:lpstr>HSC style question – answer part a)</vt:lpstr>
      <vt:lpstr>HSC style question – answer part b)</vt:lpstr>
      <vt:lpstr>HSC style question – answer part c)</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5 – Frequency polygons – slide deck – Mathematics Standard</dc:title>
  <dc:subject>mathematics; stage 6; unit 1</dc:subject>
  <dc:creator>NSW Department of Education</dc:creator>
  <cp:keywords>mathematics; Unit 1 – getting healthy</cp:keywords>
  <dcterms:created xsi:type="dcterms:W3CDTF">2025-07-02T23:20:04Z</dcterms:created>
  <dcterms:modified xsi:type="dcterms:W3CDTF">2025-10-16T23:39:44Z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