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20"/>
  </p:notesMasterIdLst>
  <p:handoutMasterIdLst>
    <p:handoutMasterId r:id="rId21"/>
  </p:handoutMasterIdLst>
  <p:sldIdLst>
    <p:sldId id="26505" r:id="rId5"/>
    <p:sldId id="26383" r:id="rId6"/>
    <p:sldId id="271" r:id="rId7"/>
    <p:sldId id="289" r:id="rId8"/>
    <p:sldId id="26506" r:id="rId9"/>
    <p:sldId id="26528" r:id="rId10"/>
    <p:sldId id="26531" r:id="rId11"/>
    <p:sldId id="26508" r:id="rId12"/>
    <p:sldId id="26527" r:id="rId13"/>
    <p:sldId id="26507" r:id="rId14"/>
    <p:sldId id="26530" r:id="rId15"/>
    <p:sldId id="26510" r:id="rId16"/>
    <p:sldId id="26522" r:id="rId17"/>
    <p:sldId id="360"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2F33C-A7C7-4A72-AFC4-5DADEC2097AF}" v="3" dt="2026-06-16T06:45:33.64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69449" autoAdjust="0"/>
  </p:normalViewPr>
  <p:slideViewPr>
    <p:cSldViewPr snapToGrid="0">
      <p:cViewPr varScale="1">
        <p:scale>
          <a:sx n="67" d="100"/>
          <a:sy n="67" d="100"/>
        </p:scale>
        <p:origin x="1284" y="60"/>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16/06/2026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16/06/2026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F0814-AF25-E98F-3E55-88E3F5F68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3BBC4-B541-D914-202D-9540EFD1A7BF}"/>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F11E354-ECC1-F8DF-E150-2EDB975DA22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E4714AD-1A45-63FD-6B7C-4373486BB7D5}"/>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05657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BC0D4-9D9D-BB72-81AE-B9943A323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9DD43-9A8D-E814-9CB5-C20DD21B4E4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6F3CBED-23D1-EB79-E947-D4B550A572E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1419B87-6C46-7D05-CFE9-1C7382FD2439}"/>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15058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998195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0.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Pearson’s correlation coefficient</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2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Correlation</a:t>
            </a:r>
          </a:p>
        </p:txBody>
      </p:sp>
      <p:pic>
        <p:nvPicPr>
          <p:cNvPr id="4" name="Picture Placeholder 4">
            <a:extLst>
              <a:ext uri="{FF2B5EF4-FFF2-40B4-BE49-F238E27FC236}">
                <a16:creationId xmlns:a16="http://schemas.microsoft.com/office/drawing/2014/main" id="{95F560F7-F3E7-9FF3-B568-AAA89C3DD643}"/>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t>Pearson’s correlation coefficient (2)</a:t>
            </a:r>
            <a:endParaRPr lang="en-AU" dirty="0">
              <a:latin typeface="+mj-lt"/>
            </a:endParaRP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Number line</a:t>
            </a:r>
          </a:p>
        </p:txBody>
      </p:sp>
      <p:sp>
        <p:nvSpPr>
          <p:cNvPr id="9" name="Rectangle: Rounded Corners 8">
            <a:extLst>
              <a:ext uri="{FF2B5EF4-FFF2-40B4-BE49-F238E27FC236}">
                <a16:creationId xmlns:a16="http://schemas.microsoft.com/office/drawing/2014/main" id="{6D4E3926-F978-3932-315B-C27F3370D132}"/>
              </a:ext>
            </a:extLst>
          </p:cNvPr>
          <p:cNvSpPr/>
          <p:nvPr/>
        </p:nvSpPr>
        <p:spPr>
          <a:xfrm>
            <a:off x="140743" y="2651335"/>
            <a:ext cx="2711315" cy="1219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t>
            </a:r>
            <a:r>
              <a:rPr lang="en-AU" dirty="0"/>
              <a:t>trong negative relationship</a:t>
            </a:r>
          </a:p>
        </p:txBody>
      </p:sp>
      <p:sp>
        <p:nvSpPr>
          <p:cNvPr id="2" name="Rectangle: Rounded Corners 1">
            <a:extLst>
              <a:ext uri="{FF2B5EF4-FFF2-40B4-BE49-F238E27FC236}">
                <a16:creationId xmlns:a16="http://schemas.microsoft.com/office/drawing/2014/main" id="{27C3D1A7-D448-9B79-4D9A-75C5D10204DB}"/>
              </a:ext>
            </a:extLst>
          </p:cNvPr>
          <p:cNvSpPr/>
          <p:nvPr/>
        </p:nvSpPr>
        <p:spPr>
          <a:xfrm>
            <a:off x="821485" y="4011614"/>
            <a:ext cx="917349" cy="7598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11" name="Rectangle: Rounded Corners 10">
            <a:extLst>
              <a:ext uri="{FF2B5EF4-FFF2-40B4-BE49-F238E27FC236}">
                <a16:creationId xmlns:a16="http://schemas.microsoft.com/office/drawing/2014/main" id="{DAE39A50-C0A5-A9CB-48DC-77F7963E7F1C}"/>
              </a:ext>
            </a:extLst>
          </p:cNvPr>
          <p:cNvSpPr/>
          <p:nvPr/>
        </p:nvSpPr>
        <p:spPr>
          <a:xfrm>
            <a:off x="4636713" y="2665933"/>
            <a:ext cx="2711315" cy="1219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Weak linear </a:t>
            </a:r>
            <a:r>
              <a:rPr lang="en-AU" dirty="0"/>
              <a:t>relationship</a:t>
            </a:r>
          </a:p>
        </p:txBody>
      </p:sp>
      <p:sp>
        <p:nvSpPr>
          <p:cNvPr id="5" name="Rectangle: Rounded Corners 4">
            <a:extLst>
              <a:ext uri="{FF2B5EF4-FFF2-40B4-BE49-F238E27FC236}">
                <a16:creationId xmlns:a16="http://schemas.microsoft.com/office/drawing/2014/main" id="{8DC5DDC7-CA01-3E95-7BEE-8BFC98B67A23}"/>
              </a:ext>
            </a:extLst>
          </p:cNvPr>
          <p:cNvSpPr/>
          <p:nvPr/>
        </p:nvSpPr>
        <p:spPr>
          <a:xfrm>
            <a:off x="5637325" y="4026212"/>
            <a:ext cx="917350" cy="7598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0</a:t>
            </a:r>
          </a:p>
        </p:txBody>
      </p:sp>
      <p:sp>
        <p:nvSpPr>
          <p:cNvPr id="14" name="Rectangle: Rounded Corners 13">
            <a:extLst>
              <a:ext uri="{FF2B5EF4-FFF2-40B4-BE49-F238E27FC236}">
                <a16:creationId xmlns:a16="http://schemas.microsoft.com/office/drawing/2014/main" id="{DB0ADDD6-BA78-97B6-F590-C45CA07A6262}"/>
              </a:ext>
            </a:extLst>
          </p:cNvPr>
          <p:cNvSpPr/>
          <p:nvPr/>
        </p:nvSpPr>
        <p:spPr>
          <a:xfrm>
            <a:off x="9319645" y="2635905"/>
            <a:ext cx="2711315" cy="1219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t>
            </a:r>
            <a:r>
              <a:rPr lang="en-AU" dirty="0"/>
              <a:t>trong positive relationship</a:t>
            </a:r>
          </a:p>
        </p:txBody>
      </p:sp>
      <p:sp>
        <p:nvSpPr>
          <p:cNvPr id="6" name="Rectangle: Rounded Corners 5">
            <a:extLst>
              <a:ext uri="{FF2B5EF4-FFF2-40B4-BE49-F238E27FC236}">
                <a16:creationId xmlns:a16="http://schemas.microsoft.com/office/drawing/2014/main" id="{FCDC46F1-97D2-A257-1544-4332706CD187}"/>
              </a:ext>
            </a:extLst>
          </p:cNvPr>
          <p:cNvSpPr/>
          <p:nvPr/>
        </p:nvSpPr>
        <p:spPr>
          <a:xfrm>
            <a:off x="10546081" y="4083248"/>
            <a:ext cx="917348" cy="6457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cxnSp>
        <p:nvCxnSpPr>
          <p:cNvPr id="8" name="Straight Arrow Connector 7">
            <a:extLst>
              <a:ext uri="{FF2B5EF4-FFF2-40B4-BE49-F238E27FC236}">
                <a16:creationId xmlns:a16="http://schemas.microsoft.com/office/drawing/2014/main" id="{99B553FF-B7FF-B492-77A2-263FD91F4163}"/>
              </a:ext>
              <a:ext uri="{C183D7F6-B498-43B3-948B-1728B52AA6E4}">
                <adec:decorative xmlns:adec="http://schemas.microsoft.com/office/drawing/2017/decorative" val="1"/>
              </a:ext>
            </a:extLst>
          </p:cNvPr>
          <p:cNvCxnSpPr>
            <a:cxnSpLocks/>
          </p:cNvCxnSpPr>
          <p:nvPr/>
        </p:nvCxnSpPr>
        <p:spPr>
          <a:xfrm flipV="1">
            <a:off x="1280160" y="4885509"/>
            <a:ext cx="9919404" cy="4160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3AEC93-E485-6F23-6947-4DDD096EAD24}"/>
              </a:ext>
            </a:extLst>
          </p:cNvPr>
          <p:cNvSpPr>
            <a:spLocks noGrp="1"/>
          </p:cNvSpPr>
          <p:nvPr>
            <p:ph type="title"/>
          </p:nvPr>
        </p:nvSpPr>
        <p:spPr/>
        <p:txBody>
          <a:bodyPr/>
          <a:lstStyle/>
          <a:p>
            <a:r>
              <a:rPr lang="en-AU" dirty="0"/>
              <a:t>Pearson’s correlation coefficient (3)</a:t>
            </a:r>
          </a:p>
        </p:txBody>
      </p:sp>
      <p:sp>
        <p:nvSpPr>
          <p:cNvPr id="4" name="Text Placeholder 3">
            <a:extLst>
              <a:ext uri="{FF2B5EF4-FFF2-40B4-BE49-F238E27FC236}">
                <a16:creationId xmlns:a16="http://schemas.microsoft.com/office/drawing/2014/main" id="{356D71BB-19B8-BD18-E968-C21C51AA5B3D}"/>
              </a:ext>
            </a:extLst>
          </p:cNvPr>
          <p:cNvSpPr>
            <a:spLocks noGrp="1"/>
          </p:cNvSpPr>
          <p:nvPr>
            <p:ph type="body" sz="quarter" idx="18"/>
          </p:nvPr>
        </p:nvSpPr>
        <p:spPr/>
        <p:txBody>
          <a:bodyPr/>
          <a:lstStyle/>
          <a:p>
            <a:r>
              <a:rPr lang="en-AU" dirty="0"/>
              <a:t>Car speed versus braking distance dataset</a:t>
            </a:r>
          </a:p>
        </p:txBody>
      </p:sp>
      <p:graphicFrame>
        <p:nvGraphicFramePr>
          <p:cNvPr id="6" name="Table 5" descr="This table of values shows paired data of car speed (km/h) and braking distance (m). It suggests a strong positive relationship, braking distance increases as speed increases.">
            <a:extLst>
              <a:ext uri="{FF2B5EF4-FFF2-40B4-BE49-F238E27FC236}">
                <a16:creationId xmlns:a16="http://schemas.microsoft.com/office/drawing/2014/main" id="{AA69E048-7FED-A533-EB4D-1B05F2E750B8}"/>
              </a:ext>
            </a:extLst>
          </p:cNvPr>
          <p:cNvGraphicFramePr>
            <a:graphicFrameLocks noGrp="1"/>
          </p:cNvGraphicFramePr>
          <p:nvPr>
            <p:extLst>
              <p:ext uri="{D42A27DB-BD31-4B8C-83A1-F6EECF244321}">
                <p14:modId xmlns:p14="http://schemas.microsoft.com/office/powerpoint/2010/main" val="806549861"/>
              </p:ext>
            </p:extLst>
          </p:nvPr>
        </p:nvGraphicFramePr>
        <p:xfrm>
          <a:off x="3311931" y="1569029"/>
          <a:ext cx="4812631" cy="3413832"/>
        </p:xfrm>
        <a:graphic>
          <a:graphicData uri="http://schemas.openxmlformats.org/drawingml/2006/table">
            <a:tbl>
              <a:tblPr firstRow="1" bandRow="1">
                <a:tableStyleId>{69012ECD-51FC-41F1-AA8D-1B2483CD663E}</a:tableStyleId>
              </a:tblPr>
              <a:tblGrid>
                <a:gridCol w="2308439">
                  <a:extLst>
                    <a:ext uri="{9D8B030D-6E8A-4147-A177-3AD203B41FA5}">
                      <a16:colId xmlns:a16="http://schemas.microsoft.com/office/drawing/2014/main" val="2189697256"/>
                    </a:ext>
                  </a:extLst>
                </a:gridCol>
                <a:gridCol w="2504192">
                  <a:extLst>
                    <a:ext uri="{9D8B030D-6E8A-4147-A177-3AD203B41FA5}">
                      <a16:colId xmlns:a16="http://schemas.microsoft.com/office/drawing/2014/main" val="577173667"/>
                    </a:ext>
                  </a:extLst>
                </a:gridCol>
              </a:tblGrid>
              <a:tr h="426729">
                <a:tc>
                  <a:txBody>
                    <a:bodyPr/>
                    <a:lstStyle/>
                    <a:p>
                      <a:pPr algn="ctr"/>
                      <a:r>
                        <a:rPr lang="en-AU" dirty="0"/>
                        <a:t>Car speed (km/h)</a:t>
                      </a:r>
                    </a:p>
                  </a:txBody>
                  <a:tcPr marL="0" marR="0" marT="0" marB="0"/>
                </a:tc>
                <a:tc>
                  <a:txBody>
                    <a:bodyPr/>
                    <a:lstStyle/>
                    <a:p>
                      <a:pPr algn="ctr"/>
                      <a:r>
                        <a:rPr lang="en-AU" dirty="0"/>
                        <a:t>Braking distance (m)</a:t>
                      </a:r>
                    </a:p>
                  </a:txBody>
                  <a:tcPr marL="0" marR="0" marT="0" marB="0"/>
                </a:tc>
                <a:extLst>
                  <a:ext uri="{0D108BD9-81ED-4DB2-BD59-A6C34878D82A}">
                    <a16:rowId xmlns:a16="http://schemas.microsoft.com/office/drawing/2014/main" val="1342364131"/>
                  </a:ext>
                </a:extLst>
              </a:tr>
              <a:tr h="426729">
                <a:tc>
                  <a:txBody>
                    <a:bodyPr/>
                    <a:lstStyle/>
                    <a:p>
                      <a:pPr algn="ctr"/>
                      <a:r>
                        <a:rPr lang="en-AU" dirty="0"/>
                        <a:t>40</a:t>
                      </a:r>
                    </a:p>
                  </a:txBody>
                  <a:tcPr marL="0" marR="0" marT="0" marB="0"/>
                </a:tc>
                <a:tc>
                  <a:txBody>
                    <a:bodyPr/>
                    <a:lstStyle/>
                    <a:p>
                      <a:pPr algn="ctr"/>
                      <a:r>
                        <a:rPr lang="en-AU" dirty="0"/>
                        <a:t>9</a:t>
                      </a:r>
                    </a:p>
                  </a:txBody>
                  <a:tcPr marL="0" marR="0" marT="0" marB="0"/>
                </a:tc>
                <a:extLst>
                  <a:ext uri="{0D108BD9-81ED-4DB2-BD59-A6C34878D82A}">
                    <a16:rowId xmlns:a16="http://schemas.microsoft.com/office/drawing/2014/main" val="3418631926"/>
                  </a:ext>
                </a:extLst>
              </a:tr>
              <a:tr h="426729">
                <a:tc>
                  <a:txBody>
                    <a:bodyPr/>
                    <a:lstStyle/>
                    <a:p>
                      <a:pPr algn="ctr"/>
                      <a:r>
                        <a:rPr lang="en-AU" dirty="0"/>
                        <a:t>50</a:t>
                      </a:r>
                    </a:p>
                  </a:txBody>
                  <a:tcPr marL="0" marR="0" marT="0" marB="0"/>
                </a:tc>
                <a:tc>
                  <a:txBody>
                    <a:bodyPr/>
                    <a:lstStyle/>
                    <a:p>
                      <a:pPr algn="ctr"/>
                      <a:r>
                        <a:rPr lang="en-AU" dirty="0"/>
                        <a:t>13</a:t>
                      </a:r>
                    </a:p>
                  </a:txBody>
                  <a:tcPr marL="0" marR="0" marT="0" marB="0"/>
                </a:tc>
                <a:extLst>
                  <a:ext uri="{0D108BD9-81ED-4DB2-BD59-A6C34878D82A}">
                    <a16:rowId xmlns:a16="http://schemas.microsoft.com/office/drawing/2014/main" val="3269760441"/>
                  </a:ext>
                </a:extLst>
              </a:tr>
              <a:tr h="426729">
                <a:tc>
                  <a:txBody>
                    <a:bodyPr/>
                    <a:lstStyle/>
                    <a:p>
                      <a:pPr algn="ctr"/>
                      <a:r>
                        <a:rPr lang="en-AU" dirty="0"/>
                        <a:t>60</a:t>
                      </a:r>
                    </a:p>
                  </a:txBody>
                  <a:tcPr marL="0" marR="0" marT="0" marB="0"/>
                </a:tc>
                <a:tc>
                  <a:txBody>
                    <a:bodyPr/>
                    <a:lstStyle/>
                    <a:p>
                      <a:pPr algn="ctr"/>
                      <a:r>
                        <a:rPr lang="en-AU" dirty="0"/>
                        <a:t>18</a:t>
                      </a:r>
                    </a:p>
                  </a:txBody>
                  <a:tcPr marL="0" marR="0" marT="0" marB="0"/>
                </a:tc>
                <a:extLst>
                  <a:ext uri="{0D108BD9-81ED-4DB2-BD59-A6C34878D82A}">
                    <a16:rowId xmlns:a16="http://schemas.microsoft.com/office/drawing/2014/main" val="1914303322"/>
                  </a:ext>
                </a:extLst>
              </a:tr>
              <a:tr h="426729">
                <a:tc>
                  <a:txBody>
                    <a:bodyPr/>
                    <a:lstStyle/>
                    <a:p>
                      <a:pPr algn="ctr"/>
                      <a:r>
                        <a:rPr lang="en-AU" dirty="0"/>
                        <a:t>70</a:t>
                      </a:r>
                    </a:p>
                  </a:txBody>
                  <a:tcPr marL="0" marR="0" marT="0" marB="0"/>
                </a:tc>
                <a:tc>
                  <a:txBody>
                    <a:bodyPr/>
                    <a:lstStyle/>
                    <a:p>
                      <a:pPr algn="ctr"/>
                      <a:r>
                        <a:rPr lang="en-AU" dirty="0"/>
                        <a:t>24</a:t>
                      </a:r>
                    </a:p>
                  </a:txBody>
                  <a:tcPr marL="0" marR="0" marT="0" marB="0"/>
                </a:tc>
                <a:extLst>
                  <a:ext uri="{0D108BD9-81ED-4DB2-BD59-A6C34878D82A}">
                    <a16:rowId xmlns:a16="http://schemas.microsoft.com/office/drawing/2014/main" val="3791992921"/>
                  </a:ext>
                </a:extLst>
              </a:tr>
              <a:tr h="426729">
                <a:tc>
                  <a:txBody>
                    <a:bodyPr/>
                    <a:lstStyle/>
                    <a:p>
                      <a:pPr algn="ctr"/>
                      <a:r>
                        <a:rPr lang="en-AU" dirty="0"/>
                        <a:t>80</a:t>
                      </a:r>
                    </a:p>
                  </a:txBody>
                  <a:tcPr marL="0" marR="0" marT="0" marB="0"/>
                </a:tc>
                <a:tc>
                  <a:txBody>
                    <a:bodyPr/>
                    <a:lstStyle/>
                    <a:p>
                      <a:pPr algn="ctr"/>
                      <a:r>
                        <a:rPr lang="en-AU" dirty="0"/>
                        <a:t>31</a:t>
                      </a:r>
                    </a:p>
                  </a:txBody>
                  <a:tcPr marL="0" marR="0" marT="0" marB="0"/>
                </a:tc>
                <a:extLst>
                  <a:ext uri="{0D108BD9-81ED-4DB2-BD59-A6C34878D82A}">
                    <a16:rowId xmlns:a16="http://schemas.microsoft.com/office/drawing/2014/main" val="1822437612"/>
                  </a:ext>
                </a:extLst>
              </a:tr>
              <a:tr h="426729">
                <a:tc>
                  <a:txBody>
                    <a:bodyPr/>
                    <a:lstStyle/>
                    <a:p>
                      <a:pPr algn="ctr"/>
                      <a:r>
                        <a:rPr lang="en-AU" dirty="0"/>
                        <a:t>90</a:t>
                      </a:r>
                    </a:p>
                  </a:txBody>
                  <a:tcPr marL="0" marR="0" marT="0" marB="0"/>
                </a:tc>
                <a:tc>
                  <a:txBody>
                    <a:bodyPr/>
                    <a:lstStyle/>
                    <a:p>
                      <a:pPr algn="ctr"/>
                      <a:r>
                        <a:rPr lang="en-AU" dirty="0"/>
                        <a:t>39</a:t>
                      </a:r>
                    </a:p>
                  </a:txBody>
                  <a:tcPr marL="0" marR="0" marT="0" marB="0"/>
                </a:tc>
                <a:extLst>
                  <a:ext uri="{0D108BD9-81ED-4DB2-BD59-A6C34878D82A}">
                    <a16:rowId xmlns:a16="http://schemas.microsoft.com/office/drawing/2014/main" val="3538657644"/>
                  </a:ext>
                </a:extLst>
              </a:tr>
              <a:tr h="426729">
                <a:tc>
                  <a:txBody>
                    <a:bodyPr/>
                    <a:lstStyle/>
                    <a:p>
                      <a:pPr algn="ctr"/>
                      <a:r>
                        <a:rPr lang="en-AU" dirty="0"/>
                        <a:t>100</a:t>
                      </a:r>
                    </a:p>
                  </a:txBody>
                  <a:tcPr marL="0" marR="0" marT="0" marB="0"/>
                </a:tc>
                <a:tc>
                  <a:txBody>
                    <a:bodyPr/>
                    <a:lstStyle/>
                    <a:p>
                      <a:pPr algn="ctr"/>
                      <a:r>
                        <a:rPr lang="en-AU" dirty="0"/>
                        <a:t>48</a:t>
                      </a:r>
                    </a:p>
                  </a:txBody>
                  <a:tcPr marL="0" marR="0" marT="0" marB="0"/>
                </a:tc>
                <a:extLst>
                  <a:ext uri="{0D108BD9-81ED-4DB2-BD59-A6C34878D82A}">
                    <a16:rowId xmlns:a16="http://schemas.microsoft.com/office/drawing/2014/main" val="1361531930"/>
                  </a:ext>
                </a:extLst>
              </a:tr>
            </a:tbl>
          </a:graphicData>
        </a:graphic>
      </p:graphicFrame>
      <p:sp>
        <p:nvSpPr>
          <p:cNvPr id="5" name="TextBox 4">
            <a:extLst>
              <a:ext uri="{FF2B5EF4-FFF2-40B4-BE49-F238E27FC236}">
                <a16:creationId xmlns:a16="http://schemas.microsoft.com/office/drawing/2014/main" id="{388CBBDF-F755-AD8B-BE84-67FE61C6BA18}"/>
              </a:ext>
            </a:extLst>
          </p:cNvPr>
          <p:cNvSpPr txBox="1"/>
          <p:nvPr/>
        </p:nvSpPr>
        <p:spPr>
          <a:xfrm>
            <a:off x="442686" y="5415828"/>
            <a:ext cx="11125200" cy="1204686"/>
          </a:xfrm>
          <a:prstGeom prst="rect">
            <a:avLst/>
          </a:prstGeom>
          <a:noFill/>
        </p:spPr>
        <p:txBody>
          <a:bodyPr wrap="square" lIns="0" tIns="0" rIns="0" bIns="0" rtlCol="0">
            <a:noAutofit/>
          </a:bodyPr>
          <a:lstStyle/>
          <a:p>
            <a:pPr marL="342900" indent="-342900" algn="l">
              <a:lnSpc>
                <a:spcPct val="150000"/>
              </a:lnSpc>
              <a:buFont typeface="+mj-lt"/>
              <a:buAutoNum type="arabicPeriod"/>
            </a:pPr>
            <a:r>
              <a:rPr lang="en-AU" sz="1800" dirty="0"/>
              <a:t>What does the correlation coefficient reveal about the relationship between car speed and braking distance?</a:t>
            </a:r>
          </a:p>
          <a:p>
            <a:pPr marL="342900" indent="-342900" algn="l">
              <a:lnSpc>
                <a:spcPct val="150000"/>
              </a:lnSpc>
              <a:buFont typeface="+mj-lt"/>
              <a:buAutoNum type="arabicPeriod"/>
            </a:pPr>
            <a:r>
              <a:rPr lang="en-AU" sz="1800" dirty="0"/>
              <a:t>Based on this context, does this relationship appear to be causal? Explain your reasoning.</a:t>
            </a:r>
          </a:p>
        </p:txBody>
      </p:sp>
      <p:sp>
        <p:nvSpPr>
          <p:cNvPr id="2" name="Slide Number Placeholder 1">
            <a:extLst>
              <a:ext uri="{FF2B5EF4-FFF2-40B4-BE49-F238E27FC236}">
                <a16:creationId xmlns:a16="http://schemas.microsoft.com/office/drawing/2014/main" id="{C7F2A771-CFA7-CC76-95AC-0CBF28E6F1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82206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11–12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lnSpc>
                <a:spcPct val="150000"/>
              </a:lnSpc>
              <a:spcBef>
                <a:spcPts val="1200"/>
              </a:spcBef>
              <a:spcAft>
                <a:spcPts val="600"/>
              </a:spcAft>
            </a:pPr>
            <a:r>
              <a:rPr lang="en-AU"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63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how to use a correlation coefficient to compare relationships.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identify when I can use Person’s correlation coefficient (</a:t>
                </a:r>
                <a14:m>
                  <m:oMath xmlns:m="http://schemas.openxmlformats.org/officeDocument/2006/math">
                    <m:r>
                      <a:rPr lang="en-AU" sz="2000" b="0" i="1" smtClean="0">
                        <a:latin typeface="Cambria Math" panose="02040503050406030204" pitchFamily="18" charset="0"/>
                        <a:cs typeface="Arial" panose="020B0604020202020204" pitchFamily="34" charset="0"/>
                      </a:rPr>
                      <m:t>𝑟</m:t>
                    </m:r>
                  </m:oMath>
                </a14:m>
                <a:r>
                  <a:rPr lang="en-AU" sz="2000" dirty="0">
                    <a:cs typeface="Arial" panose="020B0604020202020204" pitchFamily="34" charset="0"/>
                  </a:rPr>
                  <a:t>)</a:t>
                </a:r>
              </a:p>
              <a:p>
                <a:pPr marL="342900" indent="-342900">
                  <a:lnSpc>
                    <a:spcPct val="150000"/>
                  </a:lnSpc>
                  <a:spcAft>
                    <a:spcPts val="600"/>
                  </a:spcAft>
                  <a:buFont typeface="Arial"/>
                  <a:buChar char="•"/>
                </a:pPr>
                <a:r>
                  <a:rPr lang="en-AU" sz="2000" dirty="0">
                    <a:cs typeface="Arial" panose="020B0604020202020204" pitchFamily="34" charset="0"/>
                  </a:rPr>
                  <a:t>I can use Pearson’s correlation coefficient to describe the strength and direction of a relationship</a:t>
                </a:r>
              </a:p>
              <a:p>
                <a:pPr marL="342900" indent="-342900">
                  <a:lnSpc>
                    <a:spcPct val="150000"/>
                  </a:lnSpc>
                  <a:spcAft>
                    <a:spcPts val="600"/>
                  </a:spcAft>
                  <a:buFont typeface="Arial"/>
                  <a:buChar char="•"/>
                </a:pPr>
                <a:r>
                  <a:rPr lang="en-AU" sz="2000" dirty="0">
                    <a:cs typeface="Arial" panose="020B0604020202020204" pitchFamily="34" charset="0"/>
                  </a:rPr>
                  <a:t>I can order the strength of relationships using Pearson’s correlation coefficient</a:t>
                </a:r>
              </a:p>
              <a:p>
                <a:pPr marL="342900" indent="-342900">
                  <a:lnSpc>
                    <a:spcPct val="150000"/>
                  </a:lnSpc>
                  <a:spcAft>
                    <a:spcPts val="600"/>
                  </a:spcAft>
                  <a:buFont typeface="Arial"/>
                  <a:buChar char="•"/>
                </a:pPr>
                <a:r>
                  <a:rPr lang="en-AU" sz="2000" dirty="0">
                    <a:cs typeface="Arial" panose="020B0604020202020204" pitchFamily="34" charset="0"/>
                  </a:rPr>
                  <a:t>I can calculate Pearson’s correlation coefficient using a scientific calculator.</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636316"/>
              </a:xfrm>
              <a:prstGeom prst="rect">
                <a:avLst/>
              </a:prstGeom>
              <a:blipFill>
                <a:blip r:embed="rId3"/>
                <a:stretch>
                  <a:fillRect l="-1402" b="-3356"/>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a:t>
            </a:r>
            <a:r>
              <a:rPr lang="en-AU">
                <a:latin typeface="+mj-lt"/>
              </a:rPr>
              <a:t>prior knowledge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Scatter plot comparison (1)</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grpSp>
        <p:nvGrpSpPr>
          <p:cNvPr id="2" name="Group 1" descr="This scatter plot shows a moderate to strong positive linear relationship. As car weight increases, fuel consumption increases.">
            <a:extLst>
              <a:ext uri="{FF2B5EF4-FFF2-40B4-BE49-F238E27FC236}">
                <a16:creationId xmlns:a16="http://schemas.microsoft.com/office/drawing/2014/main" id="{767C3CB8-2AA8-6BBC-0DF2-6232CCA812D3}"/>
              </a:ext>
            </a:extLst>
          </p:cNvPr>
          <p:cNvGrpSpPr/>
          <p:nvPr/>
        </p:nvGrpSpPr>
        <p:grpSpPr>
          <a:xfrm>
            <a:off x="360000" y="1627543"/>
            <a:ext cx="5145814" cy="4250165"/>
            <a:chOff x="360000" y="1627543"/>
            <a:chExt cx="4867351" cy="4059072"/>
          </a:xfrm>
        </p:grpSpPr>
        <p:sp>
          <p:nvSpPr>
            <p:cNvPr id="10" name="Rectangle 9">
              <a:extLst>
                <a:ext uri="{FF2B5EF4-FFF2-40B4-BE49-F238E27FC236}">
                  <a16:creationId xmlns:a16="http://schemas.microsoft.com/office/drawing/2014/main" id="{B1811DEF-D64D-3671-1815-A3C9F31BD07B}"/>
                </a:ext>
              </a:extLst>
            </p:cNvPr>
            <p:cNvSpPr/>
            <p:nvPr/>
          </p:nvSpPr>
          <p:spPr>
            <a:xfrm>
              <a:off x="1778000" y="5348514"/>
              <a:ext cx="2198914" cy="3381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0C2C0420-89A7-91F0-9865-7798F7D38BFA}"/>
                </a:ext>
              </a:extLst>
            </p:cNvPr>
            <p:cNvPicPr>
              <a:picLocks noChangeAspect="1"/>
            </p:cNvPicPr>
            <p:nvPr/>
          </p:nvPicPr>
          <p:blipFill>
            <a:blip r:embed="rId3"/>
            <a:stretch>
              <a:fillRect/>
            </a:stretch>
          </p:blipFill>
          <p:spPr>
            <a:xfrm>
              <a:off x="360000" y="2001045"/>
              <a:ext cx="4867351" cy="3083177"/>
            </a:xfrm>
            <a:prstGeom prst="rect">
              <a:avLst/>
            </a:prstGeom>
          </p:spPr>
        </p:pic>
        <p:sp>
          <p:nvSpPr>
            <p:cNvPr id="9" name="TextBox 8">
              <a:extLst>
                <a:ext uri="{FF2B5EF4-FFF2-40B4-BE49-F238E27FC236}">
                  <a16:creationId xmlns:a16="http://schemas.microsoft.com/office/drawing/2014/main" id="{1848B338-1E70-2B69-EB40-7151A4728E26}"/>
                </a:ext>
              </a:extLst>
            </p:cNvPr>
            <p:cNvSpPr txBox="1"/>
            <p:nvPr/>
          </p:nvSpPr>
          <p:spPr>
            <a:xfrm>
              <a:off x="945573" y="1627543"/>
              <a:ext cx="3397827" cy="303415"/>
            </a:xfrm>
            <a:prstGeom prst="rect">
              <a:avLst/>
            </a:prstGeom>
            <a:noFill/>
          </p:spPr>
          <p:txBody>
            <a:bodyPr wrap="square" lIns="0" tIns="0" rIns="0" bIns="0" rtlCol="0">
              <a:noAutofit/>
            </a:bodyPr>
            <a:lstStyle/>
            <a:p>
              <a:pPr algn="l"/>
              <a:r>
                <a:rPr lang="en-AU" sz="1800" dirty="0"/>
                <a:t>Car weight vs. fuel consumption</a:t>
              </a:r>
            </a:p>
          </p:txBody>
        </p:sp>
      </p:grpSp>
      <p:grpSp>
        <p:nvGrpSpPr>
          <p:cNvPr id="12" name="Group 11" descr="This scatter plot shows a moderate to strong positive linear relationship. As car weight increases, stopping distance increases.">
            <a:extLst>
              <a:ext uri="{FF2B5EF4-FFF2-40B4-BE49-F238E27FC236}">
                <a16:creationId xmlns:a16="http://schemas.microsoft.com/office/drawing/2014/main" id="{64BEF645-E371-4AAA-B594-3F0A9EDBFB94}"/>
              </a:ext>
            </a:extLst>
          </p:cNvPr>
          <p:cNvGrpSpPr/>
          <p:nvPr/>
        </p:nvGrpSpPr>
        <p:grpSpPr>
          <a:xfrm>
            <a:off x="6686187" y="1627542"/>
            <a:ext cx="5105791" cy="4247938"/>
            <a:chOff x="6686187" y="1627542"/>
            <a:chExt cx="5105791" cy="4247938"/>
          </a:xfrm>
        </p:grpSpPr>
        <p:sp>
          <p:nvSpPr>
            <p:cNvPr id="17" name="Rectangle 16">
              <a:extLst>
                <a:ext uri="{FF2B5EF4-FFF2-40B4-BE49-F238E27FC236}">
                  <a16:creationId xmlns:a16="http://schemas.microsoft.com/office/drawing/2014/main" id="{1F0F82C1-449E-504D-6D5F-96F8BEC34B89}"/>
                </a:ext>
              </a:extLst>
            </p:cNvPr>
            <p:cNvSpPr/>
            <p:nvPr/>
          </p:nvSpPr>
          <p:spPr>
            <a:xfrm>
              <a:off x="7801429" y="5517564"/>
              <a:ext cx="2271485" cy="357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a:extLst>
                <a:ext uri="{FF2B5EF4-FFF2-40B4-BE49-F238E27FC236}">
                  <a16:creationId xmlns:a16="http://schemas.microsoft.com/office/drawing/2014/main" id="{4FA94011-8011-E06C-3658-B8D1372AF74C}"/>
                </a:ext>
              </a:extLst>
            </p:cNvPr>
            <p:cNvPicPr>
              <a:picLocks noChangeAspect="1"/>
            </p:cNvPicPr>
            <p:nvPr/>
          </p:nvPicPr>
          <p:blipFill>
            <a:blip r:embed="rId4"/>
            <a:stretch>
              <a:fillRect/>
            </a:stretch>
          </p:blipFill>
          <p:spPr>
            <a:xfrm>
              <a:off x="6686187" y="2065848"/>
              <a:ext cx="5105791" cy="3228325"/>
            </a:xfrm>
            <a:prstGeom prst="rect">
              <a:avLst/>
            </a:prstGeom>
          </p:spPr>
        </p:pic>
        <p:sp>
          <p:nvSpPr>
            <p:cNvPr id="16" name="TextBox 15">
              <a:extLst>
                <a:ext uri="{FF2B5EF4-FFF2-40B4-BE49-F238E27FC236}">
                  <a16:creationId xmlns:a16="http://schemas.microsoft.com/office/drawing/2014/main" id="{2C28A772-7FB3-390D-30A2-9F3363D151C1}"/>
                </a:ext>
              </a:extLst>
            </p:cNvPr>
            <p:cNvSpPr txBox="1"/>
            <p:nvPr/>
          </p:nvSpPr>
          <p:spPr>
            <a:xfrm>
              <a:off x="7531782" y="1627542"/>
              <a:ext cx="3592218" cy="317699"/>
            </a:xfrm>
            <a:prstGeom prst="rect">
              <a:avLst/>
            </a:prstGeom>
            <a:noFill/>
          </p:spPr>
          <p:txBody>
            <a:bodyPr wrap="square" lIns="0" tIns="0" rIns="0" bIns="0" rtlCol="0">
              <a:noAutofit/>
            </a:bodyPr>
            <a:lstStyle/>
            <a:p>
              <a:pPr algn="l"/>
              <a:r>
                <a:rPr lang="en-AU" sz="1800" dirty="0"/>
                <a:t>Car weight vs. stopping distance</a:t>
              </a:r>
            </a:p>
          </p:txBody>
        </p:sp>
      </p:gr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1FEB6-D4F6-0B2B-B71D-70195B37E2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F2A180-8F2A-AFD1-73BA-8488517ED923}"/>
              </a:ext>
            </a:extLst>
          </p:cNvPr>
          <p:cNvSpPr>
            <a:spLocks noGrp="1"/>
          </p:cNvSpPr>
          <p:nvPr>
            <p:ph type="title"/>
          </p:nvPr>
        </p:nvSpPr>
        <p:spPr/>
        <p:txBody>
          <a:bodyPr/>
          <a:lstStyle/>
          <a:p>
            <a:r>
              <a:rPr lang="en-AU" dirty="0">
                <a:latin typeface="+mj-lt"/>
              </a:rPr>
              <a:t>Scatter plot comparison (2)</a:t>
            </a:r>
          </a:p>
        </p:txBody>
      </p:sp>
      <p:sp>
        <p:nvSpPr>
          <p:cNvPr id="3" name="Slide Number Placeholder 2">
            <a:extLst>
              <a:ext uri="{FF2B5EF4-FFF2-40B4-BE49-F238E27FC236}">
                <a16:creationId xmlns:a16="http://schemas.microsoft.com/office/drawing/2014/main" id="{8AD66762-34DC-E1DF-3C08-F2BD8D8CED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grpSp>
        <p:nvGrpSpPr>
          <p:cNvPr id="17" name="Group 16" descr="This scatter plot shows a moderate to strong positive linear relationship. As car weight increases, fuel consumption increases, supported by the correlation value 𝑟 ≈ 0.72.">
            <a:extLst>
              <a:ext uri="{FF2B5EF4-FFF2-40B4-BE49-F238E27FC236}">
                <a16:creationId xmlns:a16="http://schemas.microsoft.com/office/drawing/2014/main" id="{C3FB4E17-C3D1-172D-FE77-6A6CDEAD8174}"/>
              </a:ext>
            </a:extLst>
          </p:cNvPr>
          <p:cNvGrpSpPr/>
          <p:nvPr/>
        </p:nvGrpSpPr>
        <p:grpSpPr>
          <a:xfrm>
            <a:off x="360000" y="1627543"/>
            <a:ext cx="5145814" cy="5068457"/>
            <a:chOff x="360000" y="1627543"/>
            <a:chExt cx="4867351" cy="4840573"/>
          </a:xfrm>
        </p:grpSpPr>
        <p:grpSp>
          <p:nvGrpSpPr>
            <p:cNvPr id="6" name="Group 5" descr="This scatter plot shows a moderate to strong positive linear relationship. As car weight increases, fuel consumption increases, supported by the correlation value 𝑟 ≈ 0.72.">
              <a:extLst>
                <a:ext uri="{FF2B5EF4-FFF2-40B4-BE49-F238E27FC236}">
                  <a16:creationId xmlns:a16="http://schemas.microsoft.com/office/drawing/2014/main" id="{71183CCA-4E1E-A3AA-58AC-8956F0B085DA}"/>
                </a:ext>
              </a:extLst>
            </p:cNvPr>
            <p:cNvGrpSpPr/>
            <p:nvPr/>
          </p:nvGrpSpPr>
          <p:grpSpPr>
            <a:xfrm>
              <a:off x="1302699" y="5348514"/>
              <a:ext cx="3345518" cy="1119602"/>
              <a:chOff x="1302699" y="5348514"/>
              <a:chExt cx="3345518" cy="1119602"/>
            </a:xfrm>
          </p:grpSpPr>
          <p:sp>
            <p:nvSpPr>
              <p:cNvPr id="5" name="Rectangle 4">
                <a:extLst>
                  <a:ext uri="{FF2B5EF4-FFF2-40B4-BE49-F238E27FC236}">
                    <a16:creationId xmlns:a16="http://schemas.microsoft.com/office/drawing/2014/main" id="{F3A253AF-B2BB-D535-6E70-1E4770DB2AC6}"/>
                  </a:ext>
                </a:extLst>
              </p:cNvPr>
              <p:cNvSpPr/>
              <p:nvPr/>
            </p:nvSpPr>
            <p:spPr>
              <a:xfrm>
                <a:off x="1778000" y="5348514"/>
                <a:ext cx="2198914" cy="3381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4009E4E-6E8F-220F-FC25-DC4801EC9CCF}"/>
                      </a:ext>
                    </a:extLst>
                  </p:cNvPr>
                  <p:cNvSpPr txBox="1"/>
                  <p:nvPr/>
                </p:nvSpPr>
                <p:spPr>
                  <a:xfrm>
                    <a:off x="1302699" y="5517564"/>
                    <a:ext cx="3345518" cy="950552"/>
                  </a:xfrm>
                  <a:prstGeom prst="rect">
                    <a:avLst/>
                  </a:prstGeom>
                  <a:noFill/>
                </p:spPr>
                <p:txBody>
                  <a:bodyPr wrap="square" lIns="0" tIns="0" rIns="0" bIns="0" rtlCol="0">
                    <a:noAutofit/>
                  </a:bodyPr>
                  <a:lstStyle/>
                  <a:p>
                    <a:pPr algn="l"/>
                    <a:r>
                      <a:rPr lang="en-AU" sz="1800" dirty="0"/>
                      <a:t>Weight vs. fuel consumption: </a:t>
                    </a:r>
                    <a14:m>
                      <m:oMath xmlns:m="http://schemas.openxmlformats.org/officeDocument/2006/math">
                        <m:r>
                          <a:rPr lang="en-AU" sz="1800" i="1">
                            <a:latin typeface="Cambria Math" panose="02040503050406030204" pitchFamily="18" charset="0"/>
                          </a:rPr>
                          <m:t>0.72</m:t>
                        </m:r>
                      </m:oMath>
                    </a14:m>
                    <a:endParaRPr lang="en-AU" sz="1800" baseline="-25000" dirty="0"/>
                  </a:p>
                </p:txBody>
              </p:sp>
            </mc:Choice>
            <mc:Fallback xmlns="">
              <p:sp>
                <p:nvSpPr>
                  <p:cNvPr id="2" name="TextBox 1">
                    <a:extLst>
                      <a:ext uri="{FF2B5EF4-FFF2-40B4-BE49-F238E27FC236}">
                        <a16:creationId xmlns:a16="http://schemas.microsoft.com/office/drawing/2014/main" id="{A4009E4E-6E8F-220F-FC25-DC4801EC9CCF}"/>
                      </a:ext>
                    </a:extLst>
                  </p:cNvPr>
                  <p:cNvSpPr txBox="1">
                    <a:spLocks noRot="1" noChangeAspect="1" noMove="1" noResize="1" noEditPoints="1" noAdjustHandles="1" noChangeArrowheads="1" noChangeShapeType="1" noTextEdit="1"/>
                  </p:cNvSpPr>
                  <p:nvPr/>
                </p:nvSpPr>
                <p:spPr>
                  <a:xfrm>
                    <a:off x="1302699" y="5517564"/>
                    <a:ext cx="3345518" cy="950552"/>
                  </a:xfrm>
                  <a:prstGeom prst="rect">
                    <a:avLst/>
                  </a:prstGeom>
                  <a:blipFill>
                    <a:blip r:embed="rId3"/>
                    <a:stretch>
                      <a:fillRect l="-4138" t="-7975"/>
                    </a:stretch>
                  </a:blipFill>
                </p:spPr>
                <p:txBody>
                  <a:bodyPr/>
                  <a:lstStyle/>
                  <a:p>
                    <a:r>
                      <a:rPr lang="en-AU">
                        <a:noFill/>
                      </a:rPr>
                      <a:t> </a:t>
                    </a:r>
                  </a:p>
                </p:txBody>
              </p:sp>
            </mc:Fallback>
          </mc:AlternateContent>
        </p:grpSp>
        <p:pic>
          <p:nvPicPr>
            <p:cNvPr id="12" name="Picture 11">
              <a:extLst>
                <a:ext uri="{FF2B5EF4-FFF2-40B4-BE49-F238E27FC236}">
                  <a16:creationId xmlns:a16="http://schemas.microsoft.com/office/drawing/2014/main" id="{246264E4-17F8-871A-098B-1CD657507E59}"/>
                </a:ext>
              </a:extLst>
            </p:cNvPr>
            <p:cNvPicPr>
              <a:picLocks noChangeAspect="1"/>
            </p:cNvPicPr>
            <p:nvPr/>
          </p:nvPicPr>
          <p:blipFill>
            <a:blip r:embed="rId4"/>
            <a:stretch>
              <a:fillRect/>
            </a:stretch>
          </p:blipFill>
          <p:spPr>
            <a:xfrm>
              <a:off x="360000" y="2001045"/>
              <a:ext cx="4867351" cy="3083177"/>
            </a:xfrm>
            <a:prstGeom prst="rect">
              <a:avLst/>
            </a:prstGeom>
          </p:spPr>
        </p:pic>
        <p:sp>
          <p:nvSpPr>
            <p:cNvPr id="14" name="TextBox 13">
              <a:extLst>
                <a:ext uri="{FF2B5EF4-FFF2-40B4-BE49-F238E27FC236}">
                  <a16:creationId xmlns:a16="http://schemas.microsoft.com/office/drawing/2014/main" id="{68FB8B3C-057E-0235-28CB-8A564CE2A092}"/>
                </a:ext>
              </a:extLst>
            </p:cNvPr>
            <p:cNvSpPr txBox="1"/>
            <p:nvPr/>
          </p:nvSpPr>
          <p:spPr>
            <a:xfrm>
              <a:off x="945573" y="1627543"/>
              <a:ext cx="3397827" cy="303415"/>
            </a:xfrm>
            <a:prstGeom prst="rect">
              <a:avLst/>
            </a:prstGeom>
            <a:noFill/>
          </p:spPr>
          <p:txBody>
            <a:bodyPr wrap="square" lIns="0" tIns="0" rIns="0" bIns="0" rtlCol="0">
              <a:noAutofit/>
            </a:bodyPr>
            <a:lstStyle/>
            <a:p>
              <a:pPr algn="l"/>
              <a:r>
                <a:rPr lang="en-AU" sz="1800" dirty="0"/>
                <a:t>Car weight vs. fuel consumption</a:t>
              </a:r>
            </a:p>
          </p:txBody>
        </p:sp>
      </p:grpSp>
      <p:grpSp>
        <p:nvGrpSpPr>
          <p:cNvPr id="10" name="Group 9" descr="This scatter plot shows a moderate to strong positive linear relationship. As car weight increases, stopping distance increases, supported by 𝑟 ≈ 0.74.">
            <a:extLst>
              <a:ext uri="{FF2B5EF4-FFF2-40B4-BE49-F238E27FC236}">
                <a16:creationId xmlns:a16="http://schemas.microsoft.com/office/drawing/2014/main" id="{1825BB20-8ED0-3A13-05A5-9B76C3AB76A2}"/>
              </a:ext>
            </a:extLst>
          </p:cNvPr>
          <p:cNvGrpSpPr/>
          <p:nvPr/>
        </p:nvGrpSpPr>
        <p:grpSpPr>
          <a:xfrm>
            <a:off x="6686187" y="1627542"/>
            <a:ext cx="5258191" cy="5019532"/>
            <a:chOff x="6686187" y="1627542"/>
            <a:chExt cx="5258191" cy="5019532"/>
          </a:xfrm>
        </p:grpSpPr>
        <p:grpSp>
          <p:nvGrpSpPr>
            <p:cNvPr id="23" name="Group 22" descr="This scatter plot shows a moderate to strong positive linear relationship. As car weight increases, stopping distance increases, supported by 𝑟 ≈ 0.74.">
              <a:extLst>
                <a:ext uri="{FF2B5EF4-FFF2-40B4-BE49-F238E27FC236}">
                  <a16:creationId xmlns:a16="http://schemas.microsoft.com/office/drawing/2014/main" id="{09D7FEAD-61DD-171F-EDEA-5382AFB78C69}"/>
                </a:ext>
              </a:extLst>
            </p:cNvPr>
            <p:cNvGrpSpPr/>
            <p:nvPr/>
          </p:nvGrpSpPr>
          <p:grpSpPr>
            <a:xfrm>
              <a:off x="6686187" y="1627542"/>
              <a:ext cx="5105791" cy="5019532"/>
              <a:chOff x="6686187" y="1627542"/>
              <a:chExt cx="5105791" cy="5019532"/>
            </a:xfrm>
          </p:grpSpPr>
          <p:grpSp>
            <p:nvGrpSpPr>
              <p:cNvPr id="16" name="Group 15" descr="This scatter plot shows a moderate to strong positive linear relationship. As car weight increases, stopping distance increases, supported by 𝑟 ≈ 0.74.">
                <a:extLst>
                  <a:ext uri="{FF2B5EF4-FFF2-40B4-BE49-F238E27FC236}">
                    <a16:creationId xmlns:a16="http://schemas.microsoft.com/office/drawing/2014/main" id="{607F071F-9BB4-77A3-6D8A-66D42D02E9FE}"/>
                  </a:ext>
                </a:extLst>
              </p:cNvPr>
              <p:cNvGrpSpPr/>
              <p:nvPr/>
            </p:nvGrpSpPr>
            <p:grpSpPr>
              <a:xfrm>
                <a:off x="7629915" y="5517564"/>
                <a:ext cx="4026173" cy="1129510"/>
                <a:chOff x="7629915" y="5517564"/>
                <a:chExt cx="4026173" cy="1129510"/>
              </a:xfrm>
            </p:grpSpPr>
            <p:sp>
              <p:nvSpPr>
                <p:cNvPr id="8" name="Rectangle 7">
                  <a:extLst>
                    <a:ext uri="{FF2B5EF4-FFF2-40B4-BE49-F238E27FC236}">
                      <a16:creationId xmlns:a16="http://schemas.microsoft.com/office/drawing/2014/main" id="{EFB39EB0-6E33-A0E1-C255-BBB8B6B323DC}"/>
                    </a:ext>
                  </a:extLst>
                </p:cNvPr>
                <p:cNvSpPr/>
                <p:nvPr/>
              </p:nvSpPr>
              <p:spPr>
                <a:xfrm>
                  <a:off x="7801429" y="5517564"/>
                  <a:ext cx="2271485" cy="357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DBD82F-B831-7A58-A766-A6343C686A7A}"/>
                        </a:ext>
                      </a:extLst>
                    </p:cNvPr>
                    <p:cNvSpPr txBox="1"/>
                    <p:nvPr/>
                  </p:nvSpPr>
                  <p:spPr>
                    <a:xfrm>
                      <a:off x="7629915" y="5696522"/>
                      <a:ext cx="4026173" cy="950552"/>
                    </a:xfrm>
                    <a:prstGeom prst="rect">
                      <a:avLst/>
                    </a:prstGeom>
                    <a:noFill/>
                  </p:spPr>
                  <p:txBody>
                    <a:bodyPr wrap="square" lIns="0" tIns="0" rIns="0" bIns="0" rtlCol="0">
                      <a:noAutofit/>
                    </a:bodyPr>
                    <a:lstStyle/>
                    <a:p>
                      <a:pPr algn="l"/>
                      <a:r>
                        <a:rPr lang="en-AU" sz="1800" dirty="0"/>
                        <a:t>Weight vs. stopping distance: </a:t>
                      </a:r>
                      <a14:m>
                        <m:oMath xmlns:m="http://schemas.openxmlformats.org/officeDocument/2006/math">
                          <m:r>
                            <a:rPr lang="en-AU" sz="1800" i="1">
                              <a:latin typeface="Cambria Math" panose="02040503050406030204" pitchFamily="18" charset="0"/>
                            </a:rPr>
                            <m:t>0.74</m:t>
                          </m:r>
                        </m:oMath>
                      </a14:m>
                      <a:endParaRPr lang="en-AU" sz="1800" baseline="-25000" dirty="0"/>
                    </a:p>
                  </p:txBody>
                </p:sp>
              </mc:Choice>
              <mc:Fallback xmlns="">
                <p:sp>
                  <p:nvSpPr>
                    <p:cNvPr id="7" name="TextBox 6">
                      <a:extLst>
                        <a:ext uri="{FF2B5EF4-FFF2-40B4-BE49-F238E27FC236}">
                          <a16:creationId xmlns:a16="http://schemas.microsoft.com/office/drawing/2014/main" id="{93DBD82F-B831-7A58-A766-A6343C686A7A}"/>
                        </a:ext>
                      </a:extLst>
                    </p:cNvPr>
                    <p:cNvSpPr txBox="1">
                      <a:spLocks noRot="1" noChangeAspect="1" noMove="1" noResize="1" noEditPoints="1" noAdjustHandles="1" noChangeArrowheads="1" noChangeShapeType="1" noTextEdit="1"/>
                    </p:cNvSpPr>
                    <p:nvPr/>
                  </p:nvSpPr>
                  <p:spPr>
                    <a:xfrm>
                      <a:off x="7629915" y="5696522"/>
                      <a:ext cx="4026173" cy="950552"/>
                    </a:xfrm>
                    <a:prstGeom prst="rect">
                      <a:avLst/>
                    </a:prstGeom>
                    <a:blipFill>
                      <a:blip r:embed="rId5"/>
                      <a:stretch>
                        <a:fillRect l="-3636" t="-8333"/>
                      </a:stretch>
                    </a:blipFill>
                  </p:spPr>
                  <p:txBody>
                    <a:bodyPr/>
                    <a:lstStyle/>
                    <a:p>
                      <a:r>
                        <a:rPr lang="en-AU">
                          <a:noFill/>
                        </a:rPr>
                        <a:t> </a:t>
                      </a:r>
                    </a:p>
                  </p:txBody>
                </p:sp>
              </mc:Fallback>
            </mc:AlternateContent>
          </p:grpSp>
          <p:pic>
            <p:nvPicPr>
              <p:cNvPr id="21" name="Picture 20">
                <a:extLst>
                  <a:ext uri="{FF2B5EF4-FFF2-40B4-BE49-F238E27FC236}">
                    <a16:creationId xmlns:a16="http://schemas.microsoft.com/office/drawing/2014/main" id="{099FDDCC-A842-9E6E-7060-3397673AA7D9}"/>
                  </a:ext>
                </a:extLst>
              </p:cNvPr>
              <p:cNvPicPr>
                <a:picLocks noChangeAspect="1"/>
              </p:cNvPicPr>
              <p:nvPr/>
            </p:nvPicPr>
            <p:blipFill>
              <a:blip r:embed="rId6"/>
              <a:stretch>
                <a:fillRect/>
              </a:stretch>
            </p:blipFill>
            <p:spPr>
              <a:xfrm>
                <a:off x="6686187" y="2065848"/>
                <a:ext cx="5105791" cy="3228325"/>
              </a:xfrm>
              <a:prstGeom prst="rect">
                <a:avLst/>
              </a:prstGeom>
            </p:spPr>
          </p:pic>
          <p:sp>
            <p:nvSpPr>
              <p:cNvPr id="22" name="TextBox 21">
                <a:extLst>
                  <a:ext uri="{FF2B5EF4-FFF2-40B4-BE49-F238E27FC236}">
                    <a16:creationId xmlns:a16="http://schemas.microsoft.com/office/drawing/2014/main" id="{24E9F94E-58B8-180B-620D-91C446039A73}"/>
                  </a:ext>
                </a:extLst>
              </p:cNvPr>
              <p:cNvSpPr txBox="1"/>
              <p:nvPr/>
            </p:nvSpPr>
            <p:spPr>
              <a:xfrm>
                <a:off x="7531782" y="1627542"/>
                <a:ext cx="3592218" cy="317699"/>
              </a:xfrm>
              <a:prstGeom prst="rect">
                <a:avLst/>
              </a:prstGeom>
              <a:noFill/>
            </p:spPr>
            <p:txBody>
              <a:bodyPr wrap="square" lIns="0" tIns="0" rIns="0" bIns="0" rtlCol="0">
                <a:noAutofit/>
              </a:bodyPr>
              <a:lstStyle/>
              <a:p>
                <a:pPr algn="l"/>
                <a:r>
                  <a:rPr lang="en-AU" sz="1800" dirty="0"/>
                  <a:t>Car weight vs. stopping distance</a:t>
                </a:r>
              </a:p>
            </p:txBody>
          </p:sp>
        </p:grpSp>
        <p:pic>
          <p:nvPicPr>
            <p:cNvPr id="9" name="Picture 8">
              <a:extLst>
                <a:ext uri="{FF2B5EF4-FFF2-40B4-BE49-F238E27FC236}">
                  <a16:creationId xmlns:a16="http://schemas.microsoft.com/office/drawing/2014/main" id="{DE29046A-9C3B-92D2-7FDD-EF68AEF09F6B}"/>
                </a:ext>
              </a:extLst>
            </p:cNvPr>
            <p:cNvPicPr>
              <a:picLocks noChangeAspect="1"/>
            </p:cNvPicPr>
            <p:nvPr/>
          </p:nvPicPr>
          <p:blipFill>
            <a:blip r:embed="rId7"/>
            <a:stretch>
              <a:fillRect/>
            </a:stretch>
          </p:blipFill>
          <p:spPr>
            <a:xfrm>
              <a:off x="6838587" y="2218248"/>
              <a:ext cx="5105791" cy="3228325"/>
            </a:xfrm>
            <a:prstGeom prst="rect">
              <a:avLst/>
            </a:prstGeom>
          </p:spPr>
        </p:pic>
      </p:grpSp>
    </p:spTree>
    <p:extLst>
      <p:ext uri="{BB962C8B-B14F-4D97-AF65-F5344CB8AC3E}">
        <p14:creationId xmlns:p14="http://schemas.microsoft.com/office/powerpoint/2010/main" val="228258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31BCC-1BB8-D713-6B0E-EA56E8B1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9CD6CF-B699-E42F-1320-A4D62DDFD0B1}"/>
              </a:ext>
            </a:extLst>
          </p:cNvPr>
          <p:cNvSpPr>
            <a:spLocks noGrp="1"/>
          </p:cNvSpPr>
          <p:nvPr>
            <p:ph type="title"/>
          </p:nvPr>
        </p:nvSpPr>
        <p:spPr/>
        <p:txBody>
          <a:bodyPr/>
          <a:lstStyle/>
          <a:p>
            <a:r>
              <a:rPr lang="en-AU" dirty="0">
                <a:latin typeface="+mj-lt"/>
              </a:rPr>
              <a:t>Scatter plot comparison (3)</a:t>
            </a:r>
          </a:p>
        </p:txBody>
      </p:sp>
      <p:sp>
        <p:nvSpPr>
          <p:cNvPr id="3" name="Slide Number Placeholder 2">
            <a:extLst>
              <a:ext uri="{FF2B5EF4-FFF2-40B4-BE49-F238E27FC236}">
                <a16:creationId xmlns:a16="http://schemas.microsoft.com/office/drawing/2014/main" id="{8691FCC8-E662-C4EB-4C46-18FD132724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grpSp>
        <p:nvGrpSpPr>
          <p:cNvPr id="17" name="Group 16" descr="This scatter plot shows a moderate to strong positive linear relationship. As car weight increases, fuel consumption increases, supported by the correlation value 𝑟 ≈ 0.72.">
            <a:extLst>
              <a:ext uri="{FF2B5EF4-FFF2-40B4-BE49-F238E27FC236}">
                <a16:creationId xmlns:a16="http://schemas.microsoft.com/office/drawing/2014/main" id="{577F818A-1C23-6075-BA96-48BF41D08F4C}"/>
              </a:ext>
            </a:extLst>
          </p:cNvPr>
          <p:cNvGrpSpPr/>
          <p:nvPr/>
        </p:nvGrpSpPr>
        <p:grpSpPr>
          <a:xfrm>
            <a:off x="150856" y="1712258"/>
            <a:ext cx="3915438" cy="3818133"/>
            <a:chOff x="360000" y="1563114"/>
            <a:chExt cx="4867351" cy="4751118"/>
          </a:xfrm>
        </p:grpSpPr>
        <p:grpSp>
          <p:nvGrpSpPr>
            <p:cNvPr id="6" name="Group 5" descr="This scatter plot shows a moderate to strong positive linear relationship. As car weight increases, fuel consumption increases, supported by the correlation value 𝑟 ≈ 0.72.">
              <a:extLst>
                <a:ext uri="{FF2B5EF4-FFF2-40B4-BE49-F238E27FC236}">
                  <a16:creationId xmlns:a16="http://schemas.microsoft.com/office/drawing/2014/main" id="{EC119449-4B28-886A-ED12-8EE5D8D8FFCB}"/>
                </a:ext>
              </a:extLst>
            </p:cNvPr>
            <p:cNvGrpSpPr/>
            <p:nvPr/>
          </p:nvGrpSpPr>
          <p:grpSpPr>
            <a:xfrm>
              <a:off x="632814" y="5348514"/>
              <a:ext cx="4321720" cy="965718"/>
              <a:chOff x="632814" y="5348514"/>
              <a:chExt cx="4321720" cy="965718"/>
            </a:xfrm>
          </p:grpSpPr>
          <p:sp>
            <p:nvSpPr>
              <p:cNvPr id="5" name="Rectangle 4">
                <a:extLst>
                  <a:ext uri="{FF2B5EF4-FFF2-40B4-BE49-F238E27FC236}">
                    <a16:creationId xmlns:a16="http://schemas.microsoft.com/office/drawing/2014/main" id="{D70619FD-B444-A7E4-1380-B843A857EFAE}"/>
                  </a:ext>
                </a:extLst>
              </p:cNvPr>
              <p:cNvSpPr/>
              <p:nvPr/>
            </p:nvSpPr>
            <p:spPr>
              <a:xfrm>
                <a:off x="1778000" y="5348514"/>
                <a:ext cx="2198914" cy="3381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A499DB6-CB1D-5309-CB8C-37396221C166}"/>
                      </a:ext>
                    </a:extLst>
                  </p:cNvPr>
                  <p:cNvSpPr txBox="1"/>
                  <p:nvPr/>
                </p:nvSpPr>
                <p:spPr>
                  <a:xfrm>
                    <a:off x="632814" y="5363680"/>
                    <a:ext cx="4321720" cy="950552"/>
                  </a:xfrm>
                  <a:prstGeom prst="rect">
                    <a:avLst/>
                  </a:prstGeom>
                  <a:noFill/>
                </p:spPr>
                <p:txBody>
                  <a:bodyPr wrap="square" lIns="0" tIns="0" rIns="0" bIns="0" rtlCol="0">
                    <a:noAutofit/>
                  </a:bodyPr>
                  <a:lstStyle/>
                  <a:p>
                    <a:pPr algn="l"/>
                    <a:r>
                      <a:rPr lang="en-AU" sz="1800" dirty="0"/>
                      <a:t>Weight vs. fuel consumption: </a:t>
                    </a:r>
                    <a14:m>
                      <m:oMath xmlns:m="http://schemas.openxmlformats.org/officeDocument/2006/math">
                        <m:r>
                          <a:rPr lang="en-AU" sz="1800" i="1">
                            <a:latin typeface="Cambria Math" panose="02040503050406030204" pitchFamily="18" charset="0"/>
                          </a:rPr>
                          <m:t>0.72</m:t>
                        </m:r>
                      </m:oMath>
                    </a14:m>
                    <a:endParaRPr lang="en-AU" sz="1800" baseline="-25000" dirty="0"/>
                  </a:p>
                </p:txBody>
              </p:sp>
            </mc:Choice>
            <mc:Fallback xmlns="">
              <p:sp>
                <p:nvSpPr>
                  <p:cNvPr id="2" name="TextBox 1">
                    <a:extLst>
                      <a:ext uri="{FF2B5EF4-FFF2-40B4-BE49-F238E27FC236}">
                        <a16:creationId xmlns:a16="http://schemas.microsoft.com/office/drawing/2014/main" id="{3A499DB6-CB1D-5309-CB8C-37396221C166}"/>
                      </a:ext>
                    </a:extLst>
                  </p:cNvPr>
                  <p:cNvSpPr txBox="1">
                    <a:spLocks noRot="1" noChangeAspect="1" noMove="1" noResize="1" noEditPoints="1" noAdjustHandles="1" noChangeArrowheads="1" noChangeShapeType="1" noTextEdit="1"/>
                  </p:cNvSpPr>
                  <p:nvPr/>
                </p:nvSpPr>
                <p:spPr>
                  <a:xfrm>
                    <a:off x="632814" y="5363680"/>
                    <a:ext cx="4321720" cy="950552"/>
                  </a:xfrm>
                  <a:prstGeom prst="rect">
                    <a:avLst/>
                  </a:prstGeom>
                  <a:blipFill>
                    <a:blip r:embed="rId3"/>
                    <a:stretch>
                      <a:fillRect l="-4211" t="-10400" r="-526"/>
                    </a:stretch>
                  </a:blipFill>
                </p:spPr>
                <p:txBody>
                  <a:bodyPr/>
                  <a:lstStyle/>
                  <a:p>
                    <a:r>
                      <a:rPr lang="en-AU">
                        <a:noFill/>
                      </a:rPr>
                      <a:t> </a:t>
                    </a:r>
                  </a:p>
                </p:txBody>
              </p:sp>
            </mc:Fallback>
          </mc:AlternateContent>
        </p:grpSp>
        <p:pic>
          <p:nvPicPr>
            <p:cNvPr id="12" name="Picture 11">
              <a:extLst>
                <a:ext uri="{FF2B5EF4-FFF2-40B4-BE49-F238E27FC236}">
                  <a16:creationId xmlns:a16="http://schemas.microsoft.com/office/drawing/2014/main" id="{322AFCCB-D038-3F7D-88F1-00B28F1EE808}"/>
                </a:ext>
              </a:extLst>
            </p:cNvPr>
            <p:cNvPicPr>
              <a:picLocks noChangeAspect="1"/>
            </p:cNvPicPr>
            <p:nvPr/>
          </p:nvPicPr>
          <p:blipFill>
            <a:blip r:embed="rId4"/>
            <a:stretch>
              <a:fillRect/>
            </a:stretch>
          </p:blipFill>
          <p:spPr>
            <a:xfrm>
              <a:off x="360000" y="2001045"/>
              <a:ext cx="4867351" cy="3083177"/>
            </a:xfrm>
            <a:prstGeom prst="rect">
              <a:avLst/>
            </a:prstGeom>
          </p:spPr>
        </p:pic>
        <p:sp>
          <p:nvSpPr>
            <p:cNvPr id="14" name="TextBox 13">
              <a:extLst>
                <a:ext uri="{FF2B5EF4-FFF2-40B4-BE49-F238E27FC236}">
                  <a16:creationId xmlns:a16="http://schemas.microsoft.com/office/drawing/2014/main" id="{D2D6E712-8A0D-BDA1-CF62-6E4820DAC4CB}"/>
                </a:ext>
              </a:extLst>
            </p:cNvPr>
            <p:cNvSpPr txBox="1"/>
            <p:nvPr/>
          </p:nvSpPr>
          <p:spPr>
            <a:xfrm>
              <a:off x="662745" y="1563114"/>
              <a:ext cx="4226665" cy="356669"/>
            </a:xfrm>
            <a:prstGeom prst="rect">
              <a:avLst/>
            </a:prstGeom>
            <a:noFill/>
          </p:spPr>
          <p:txBody>
            <a:bodyPr wrap="square" lIns="0" tIns="0" rIns="0" bIns="0" rtlCol="0">
              <a:noAutofit/>
            </a:bodyPr>
            <a:lstStyle/>
            <a:p>
              <a:pPr algn="l"/>
              <a:r>
                <a:rPr lang="en-AU" sz="1800" dirty="0"/>
                <a:t>Car weight vs. fuel consumption</a:t>
              </a:r>
            </a:p>
          </p:txBody>
        </p:sp>
      </p:grpSp>
      <p:grpSp>
        <p:nvGrpSpPr>
          <p:cNvPr id="23" name="Group 22" descr="This scatter plot shows a moderate to strong positive linear relationship. As car weight increases, stopping distance increases, supported by 𝑟 ≈ 0.74.">
            <a:extLst>
              <a:ext uri="{FF2B5EF4-FFF2-40B4-BE49-F238E27FC236}">
                <a16:creationId xmlns:a16="http://schemas.microsoft.com/office/drawing/2014/main" id="{53284D4F-DC9C-655C-D158-C140FCBF81FF}"/>
              </a:ext>
            </a:extLst>
          </p:cNvPr>
          <p:cNvGrpSpPr/>
          <p:nvPr/>
        </p:nvGrpSpPr>
        <p:grpSpPr>
          <a:xfrm>
            <a:off x="4310943" y="1712258"/>
            <a:ext cx="4101262" cy="3759950"/>
            <a:chOff x="6686187" y="1560751"/>
            <a:chExt cx="5105791" cy="5086322"/>
          </a:xfrm>
        </p:grpSpPr>
        <p:grpSp>
          <p:nvGrpSpPr>
            <p:cNvPr id="16" name="Group 15" descr="This scatter plot shows a moderate to strong positive linear relationship. As car weight increases, stopping distance increases, supported by 𝑟 ≈ 0.74.">
              <a:extLst>
                <a:ext uri="{FF2B5EF4-FFF2-40B4-BE49-F238E27FC236}">
                  <a16:creationId xmlns:a16="http://schemas.microsoft.com/office/drawing/2014/main" id="{DF0A404B-26DA-30A1-AA80-25F20B715AB3}"/>
                </a:ext>
              </a:extLst>
            </p:cNvPr>
            <p:cNvGrpSpPr/>
            <p:nvPr/>
          </p:nvGrpSpPr>
          <p:grpSpPr>
            <a:xfrm>
              <a:off x="6966879" y="5517564"/>
              <a:ext cx="4585258" cy="1129509"/>
              <a:chOff x="6966879" y="5517564"/>
              <a:chExt cx="4585258" cy="1129509"/>
            </a:xfrm>
          </p:grpSpPr>
          <p:sp>
            <p:nvSpPr>
              <p:cNvPr id="8" name="Rectangle 7">
                <a:extLst>
                  <a:ext uri="{FF2B5EF4-FFF2-40B4-BE49-F238E27FC236}">
                    <a16:creationId xmlns:a16="http://schemas.microsoft.com/office/drawing/2014/main" id="{2BB2EC54-5EEF-59D4-62BE-D82C33DB6C87}"/>
                  </a:ext>
                </a:extLst>
              </p:cNvPr>
              <p:cNvSpPr/>
              <p:nvPr/>
            </p:nvSpPr>
            <p:spPr>
              <a:xfrm>
                <a:off x="7801429" y="5517564"/>
                <a:ext cx="2271485" cy="357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1D0F9C-00C9-0197-BFA1-EE4E3C9E1E0E}"/>
                      </a:ext>
                    </a:extLst>
                  </p:cNvPr>
                  <p:cNvSpPr txBox="1"/>
                  <p:nvPr/>
                </p:nvSpPr>
                <p:spPr>
                  <a:xfrm>
                    <a:off x="6966879" y="5696521"/>
                    <a:ext cx="4585258" cy="950552"/>
                  </a:xfrm>
                  <a:prstGeom prst="rect">
                    <a:avLst/>
                  </a:prstGeom>
                  <a:noFill/>
                </p:spPr>
                <p:txBody>
                  <a:bodyPr wrap="square" lIns="0" tIns="0" rIns="0" bIns="0" rtlCol="0">
                    <a:noAutofit/>
                  </a:bodyPr>
                  <a:lstStyle/>
                  <a:p>
                    <a:pPr algn="l"/>
                    <a:r>
                      <a:rPr lang="en-AU" sz="1800" dirty="0"/>
                      <a:t>Weight vs. stopping distance: </a:t>
                    </a:r>
                    <a14:m>
                      <m:oMath xmlns:m="http://schemas.openxmlformats.org/officeDocument/2006/math">
                        <m:r>
                          <a:rPr lang="en-AU" sz="1800" i="1">
                            <a:latin typeface="Cambria Math" panose="02040503050406030204" pitchFamily="18" charset="0"/>
                          </a:rPr>
                          <m:t>0.74</m:t>
                        </m:r>
                      </m:oMath>
                    </a14:m>
                    <a:endParaRPr lang="en-AU" sz="1800" baseline="-25000" dirty="0"/>
                  </a:p>
                </p:txBody>
              </p:sp>
            </mc:Choice>
            <mc:Fallback xmlns="">
              <p:sp>
                <p:nvSpPr>
                  <p:cNvPr id="7" name="TextBox 6">
                    <a:extLst>
                      <a:ext uri="{FF2B5EF4-FFF2-40B4-BE49-F238E27FC236}">
                        <a16:creationId xmlns:a16="http://schemas.microsoft.com/office/drawing/2014/main" id="{951D0F9C-00C9-0197-BFA1-EE4E3C9E1E0E}"/>
                      </a:ext>
                    </a:extLst>
                  </p:cNvPr>
                  <p:cNvSpPr txBox="1">
                    <a:spLocks noRot="1" noChangeAspect="1" noMove="1" noResize="1" noEditPoints="1" noAdjustHandles="1" noChangeArrowheads="1" noChangeShapeType="1" noTextEdit="1"/>
                  </p:cNvSpPr>
                  <p:nvPr/>
                </p:nvSpPr>
                <p:spPr>
                  <a:xfrm>
                    <a:off x="6966879" y="5696521"/>
                    <a:ext cx="4585258" cy="950552"/>
                  </a:xfrm>
                  <a:prstGeom prst="rect">
                    <a:avLst/>
                  </a:prstGeom>
                  <a:blipFill>
                    <a:blip r:embed="rId5"/>
                    <a:stretch>
                      <a:fillRect l="-3808" t="-11207"/>
                    </a:stretch>
                  </a:blipFill>
                </p:spPr>
                <p:txBody>
                  <a:bodyPr/>
                  <a:lstStyle/>
                  <a:p>
                    <a:r>
                      <a:rPr lang="en-AU">
                        <a:noFill/>
                      </a:rPr>
                      <a:t> </a:t>
                    </a:r>
                  </a:p>
                </p:txBody>
              </p:sp>
            </mc:Fallback>
          </mc:AlternateContent>
        </p:grpSp>
        <p:pic>
          <p:nvPicPr>
            <p:cNvPr id="21" name="Picture 20">
              <a:extLst>
                <a:ext uri="{FF2B5EF4-FFF2-40B4-BE49-F238E27FC236}">
                  <a16:creationId xmlns:a16="http://schemas.microsoft.com/office/drawing/2014/main" id="{55045FEB-CF57-5684-F399-B0F2730E41C8}"/>
                </a:ext>
              </a:extLst>
            </p:cNvPr>
            <p:cNvPicPr>
              <a:picLocks noChangeAspect="1"/>
            </p:cNvPicPr>
            <p:nvPr/>
          </p:nvPicPr>
          <p:blipFill>
            <a:blip r:embed="rId6"/>
            <a:stretch>
              <a:fillRect/>
            </a:stretch>
          </p:blipFill>
          <p:spPr>
            <a:xfrm>
              <a:off x="6686187" y="2065848"/>
              <a:ext cx="5105791" cy="3228325"/>
            </a:xfrm>
            <a:prstGeom prst="rect">
              <a:avLst/>
            </a:prstGeom>
          </p:spPr>
        </p:pic>
        <p:sp>
          <p:nvSpPr>
            <p:cNvPr id="22" name="TextBox 21">
              <a:extLst>
                <a:ext uri="{FF2B5EF4-FFF2-40B4-BE49-F238E27FC236}">
                  <a16:creationId xmlns:a16="http://schemas.microsoft.com/office/drawing/2014/main" id="{C21471A5-C814-0755-5749-0AB8A97B3B33}"/>
                </a:ext>
              </a:extLst>
            </p:cNvPr>
            <p:cNvSpPr txBox="1"/>
            <p:nvPr/>
          </p:nvSpPr>
          <p:spPr>
            <a:xfrm>
              <a:off x="6966879" y="1560751"/>
              <a:ext cx="4421868" cy="381931"/>
            </a:xfrm>
            <a:prstGeom prst="rect">
              <a:avLst/>
            </a:prstGeom>
            <a:noFill/>
          </p:spPr>
          <p:txBody>
            <a:bodyPr wrap="square" lIns="0" tIns="0" rIns="0" bIns="0" rtlCol="0">
              <a:noAutofit/>
            </a:bodyPr>
            <a:lstStyle/>
            <a:p>
              <a:pPr algn="l"/>
              <a:r>
                <a:rPr lang="en-AU" sz="1800" dirty="0"/>
                <a:t>Car weight vs. stopping distance</a:t>
              </a:r>
            </a:p>
          </p:txBody>
        </p:sp>
      </p:grpSp>
      <p:grpSp>
        <p:nvGrpSpPr>
          <p:cNvPr id="18" name="Group 17" descr="This scatter plot shows a strong negative linear relationship. As car weight increases, fuel efficiency decreases, supported by 𝑟 ≈ −0.94.">
            <a:extLst>
              <a:ext uri="{FF2B5EF4-FFF2-40B4-BE49-F238E27FC236}">
                <a16:creationId xmlns:a16="http://schemas.microsoft.com/office/drawing/2014/main" id="{F07ADFEE-9467-7ABD-EE2B-B576C0200D75}"/>
              </a:ext>
            </a:extLst>
          </p:cNvPr>
          <p:cNvGrpSpPr/>
          <p:nvPr/>
        </p:nvGrpSpPr>
        <p:grpSpPr>
          <a:xfrm>
            <a:off x="8570192" y="1704549"/>
            <a:ext cx="3725314" cy="4012503"/>
            <a:chOff x="8628771" y="1571091"/>
            <a:chExt cx="3725314" cy="4012503"/>
          </a:xfrm>
        </p:grpSpPr>
        <p:pic>
          <p:nvPicPr>
            <p:cNvPr id="10" name="Picture 9">
              <a:extLst>
                <a:ext uri="{FF2B5EF4-FFF2-40B4-BE49-F238E27FC236}">
                  <a16:creationId xmlns:a16="http://schemas.microsoft.com/office/drawing/2014/main" id="{F2A1DA94-9834-D77E-75CB-EB649046E846}"/>
                </a:ext>
              </a:extLst>
            </p:cNvPr>
            <p:cNvPicPr>
              <a:picLocks noChangeAspect="1"/>
            </p:cNvPicPr>
            <p:nvPr/>
          </p:nvPicPr>
          <p:blipFill>
            <a:blip r:embed="rId7"/>
            <a:stretch>
              <a:fillRect/>
            </a:stretch>
          </p:blipFill>
          <p:spPr>
            <a:xfrm>
              <a:off x="8628771" y="2089953"/>
              <a:ext cx="3563229" cy="2248065"/>
            </a:xfrm>
            <a:prstGeom prst="rect">
              <a:avLst/>
            </a:prstGeom>
          </p:spPr>
        </p:pic>
        <p:sp>
          <p:nvSpPr>
            <p:cNvPr id="11" name="TextBox 10">
              <a:extLst>
                <a:ext uri="{FF2B5EF4-FFF2-40B4-BE49-F238E27FC236}">
                  <a16:creationId xmlns:a16="http://schemas.microsoft.com/office/drawing/2014/main" id="{F5E59447-701E-EE65-C720-9E0FCD45B1D9}"/>
                </a:ext>
              </a:extLst>
            </p:cNvPr>
            <p:cNvSpPr txBox="1"/>
            <p:nvPr/>
          </p:nvSpPr>
          <p:spPr>
            <a:xfrm>
              <a:off x="8802189" y="1571091"/>
              <a:ext cx="3551896" cy="282334"/>
            </a:xfrm>
            <a:prstGeom prst="rect">
              <a:avLst/>
            </a:prstGeom>
            <a:noFill/>
          </p:spPr>
          <p:txBody>
            <a:bodyPr wrap="square" lIns="0" tIns="0" rIns="0" bIns="0" rtlCol="0">
              <a:noAutofit/>
            </a:bodyPr>
            <a:lstStyle/>
            <a:p>
              <a:pPr algn="l"/>
              <a:r>
                <a:rPr lang="en-AU" sz="1800" dirty="0"/>
                <a:t>Car weight vs. fuel efficiency</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FF9F1C-3225-F953-495D-DA31A8B0D8FD}"/>
                    </a:ext>
                  </a:extLst>
                </p:cNvPr>
                <p:cNvSpPr txBox="1"/>
                <p:nvPr/>
              </p:nvSpPr>
              <p:spPr>
                <a:xfrm>
                  <a:off x="8802189" y="4633042"/>
                  <a:ext cx="3389811" cy="950552"/>
                </a:xfrm>
                <a:prstGeom prst="rect">
                  <a:avLst/>
                </a:prstGeom>
                <a:noFill/>
              </p:spPr>
              <p:txBody>
                <a:bodyPr wrap="square" lIns="0" tIns="0" rIns="0" bIns="0" rtlCol="0">
                  <a:noAutofit/>
                </a:bodyPr>
                <a:lstStyle/>
                <a:p>
                  <a:pPr algn="l"/>
                  <a:r>
                    <a:rPr lang="en-AU" sz="1800" dirty="0"/>
                    <a:t>Weight vs. fuel efficiency: </a:t>
                  </a:r>
                  <a14:m>
                    <m:oMath xmlns:m="http://schemas.openxmlformats.org/officeDocument/2006/math">
                      <m:r>
                        <a:rPr lang="en-AU" sz="1800" i="1">
                          <a:latin typeface="Cambria Math" panose="02040503050406030204" pitchFamily="18" charset="0"/>
                        </a:rPr>
                        <m:t>−0.94</m:t>
                      </m:r>
                    </m:oMath>
                  </a14:m>
                  <a:endParaRPr lang="en-AU" sz="1800" baseline="-25000" dirty="0"/>
                </a:p>
              </p:txBody>
            </p:sp>
          </mc:Choice>
          <mc:Fallback xmlns="">
            <p:sp>
              <p:nvSpPr>
                <p:cNvPr id="15" name="TextBox 14">
                  <a:extLst>
                    <a:ext uri="{FF2B5EF4-FFF2-40B4-BE49-F238E27FC236}">
                      <a16:creationId xmlns:a16="http://schemas.microsoft.com/office/drawing/2014/main" id="{B2FF9F1C-3225-F953-495D-DA31A8B0D8FD}"/>
                    </a:ext>
                  </a:extLst>
                </p:cNvPr>
                <p:cNvSpPr txBox="1">
                  <a:spLocks noRot="1" noChangeAspect="1" noMove="1" noResize="1" noEditPoints="1" noAdjustHandles="1" noChangeArrowheads="1" noChangeShapeType="1" noTextEdit="1"/>
                </p:cNvSpPr>
                <p:nvPr/>
              </p:nvSpPr>
              <p:spPr>
                <a:xfrm>
                  <a:off x="8802189" y="4633042"/>
                  <a:ext cx="3389811" cy="950552"/>
                </a:xfrm>
                <a:prstGeom prst="rect">
                  <a:avLst/>
                </a:prstGeom>
                <a:blipFill>
                  <a:blip r:embed="rId8"/>
                  <a:stretch>
                    <a:fillRect l="-4137" t="-8333"/>
                  </a:stretch>
                </a:blipFill>
              </p:spPr>
              <p:txBody>
                <a:bodyPr/>
                <a:lstStyle/>
                <a:p>
                  <a:r>
                    <a:rPr lang="en-AU">
                      <a:noFill/>
                    </a:rPr>
                    <a:t> </a:t>
                  </a:r>
                </a:p>
              </p:txBody>
            </p:sp>
          </mc:Fallback>
        </mc:AlternateContent>
      </p:grpSp>
    </p:spTree>
    <p:extLst>
      <p:ext uri="{BB962C8B-B14F-4D97-AF65-F5344CB8AC3E}">
        <p14:creationId xmlns:p14="http://schemas.microsoft.com/office/powerpoint/2010/main" val="52713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3A1ED9-A52E-FA59-2694-6BA8BC69D9DC}"/>
              </a:ext>
            </a:extLst>
          </p:cNvPr>
          <p:cNvSpPr>
            <a:spLocks noGrp="1"/>
          </p:cNvSpPr>
          <p:nvPr>
            <p:ph type="title"/>
          </p:nvPr>
        </p:nvSpPr>
        <p:spPr/>
        <p:txBody>
          <a:bodyPr/>
          <a:lstStyle/>
          <a:p>
            <a:r>
              <a:rPr lang="en-AU" dirty="0"/>
              <a:t>Pearson’s correlation coefficient (1)</a:t>
            </a:r>
          </a:p>
        </p:txBody>
      </p:sp>
      <p:sp>
        <p:nvSpPr>
          <p:cNvPr id="4" name="Text Placeholder 3">
            <a:extLst>
              <a:ext uri="{FF2B5EF4-FFF2-40B4-BE49-F238E27FC236}">
                <a16:creationId xmlns:a16="http://schemas.microsoft.com/office/drawing/2014/main" id="{1778CC60-4D5B-2ED7-C3B8-2226308BAD50}"/>
              </a:ext>
            </a:extLst>
          </p:cNvPr>
          <p:cNvSpPr>
            <a:spLocks noGrp="1"/>
          </p:cNvSpPr>
          <p:nvPr>
            <p:ph type="body" sz="quarter" idx="18"/>
          </p:nvPr>
        </p:nvSpPr>
        <p:spPr/>
        <p:txBody>
          <a:bodyPr/>
          <a:lstStyle/>
          <a:p>
            <a:r>
              <a:rPr lang="en-AU" dirty="0"/>
              <a:t>NESA Glossary definition</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D38BA772-6A2B-81AD-990B-F20445AFFC98}"/>
                  </a:ext>
                </a:extLst>
              </p:cNvPr>
              <p:cNvSpPr/>
              <p:nvPr/>
            </p:nvSpPr>
            <p:spPr>
              <a:xfrm>
                <a:off x="359999" y="1843283"/>
                <a:ext cx="11190317" cy="347852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50000"/>
                  </a:lnSpc>
                </a:pPr>
                <a:r>
                  <a:rPr lang="en-AU" dirty="0">
                    <a:solidFill>
                      <a:schemeClr val="tx1"/>
                    </a:solidFill>
                  </a:rPr>
                  <a:t>Pearson’s correlation coefficient is a statistic that measures the strength of a linear relationship between a pair of variables or datasets.</a:t>
                </a:r>
              </a:p>
              <a:p>
                <a:pPr>
                  <a:lnSpc>
                    <a:spcPct val="150000"/>
                  </a:lnSpc>
                </a:pPr>
                <a:endParaRPr lang="en-AU" dirty="0">
                  <a:solidFill>
                    <a:schemeClr val="tx1"/>
                  </a:solidFill>
                </a:endParaRPr>
              </a:p>
              <a:p>
                <a:pPr>
                  <a:lnSpc>
                    <a:spcPct val="150000"/>
                  </a:lnSpc>
                </a:pPr>
                <a:r>
                  <a:rPr lang="en-AU" dirty="0">
                    <a:solidFill>
                      <a:schemeClr val="tx1"/>
                    </a:solidFill>
                  </a:rPr>
                  <a:t>Its value lies between -1 and 1. For </a:t>
                </a:r>
                <a:r>
                  <a:rPr lang="en-AU">
                    <a:solidFill>
                      <a:schemeClr val="tx1"/>
                    </a:solidFill>
                  </a:rPr>
                  <a:t>a sample, </a:t>
                </a:r>
                <a:r>
                  <a:rPr lang="en-AU" dirty="0">
                    <a:solidFill>
                      <a:schemeClr val="tx1"/>
                    </a:solidFill>
                  </a:rPr>
                  <a:t>it is denoted by </a:t>
                </a:r>
                <a14:m>
                  <m:oMath xmlns:m="http://schemas.openxmlformats.org/officeDocument/2006/math">
                    <m:r>
                      <a:rPr lang="en-AU" i="1">
                        <a:solidFill>
                          <a:schemeClr val="tx1"/>
                        </a:solidFill>
                        <a:latin typeface="Cambria Math" panose="02040503050406030204" pitchFamily="18" charset="0"/>
                      </a:rPr>
                      <m:t>𝑟</m:t>
                    </m:r>
                  </m:oMath>
                </a14:m>
                <a:r>
                  <a:rPr lang="en-AU" dirty="0">
                    <a:solidFill>
                      <a:schemeClr val="tx1"/>
                    </a:solidFill>
                  </a:rPr>
                  <a:t>.</a:t>
                </a:r>
              </a:p>
              <a:p>
                <a:endParaRPr lang="en-AU" dirty="0">
                  <a:solidFill>
                    <a:schemeClr val="tx1"/>
                  </a:solidFill>
                </a:endParaRPr>
              </a:p>
              <a:p>
                <a:pPr algn="r"/>
                <a:r>
                  <a:rPr lang="en-AU" dirty="0">
                    <a:solidFill>
                      <a:schemeClr val="tx1"/>
                    </a:solidFill>
                  </a:rPr>
                  <a:t>(NESA 2024)</a:t>
                </a:r>
              </a:p>
            </p:txBody>
          </p:sp>
        </mc:Choice>
        <mc:Fallback xmlns="">
          <p:sp>
            <p:nvSpPr>
              <p:cNvPr id="7" name="Rectangle: Rounded Corners 6">
                <a:extLst>
                  <a:ext uri="{FF2B5EF4-FFF2-40B4-BE49-F238E27FC236}">
                    <a16:creationId xmlns:a16="http://schemas.microsoft.com/office/drawing/2014/main" id="{D38BA772-6A2B-81AD-990B-F20445AFFC98}"/>
                  </a:ext>
                </a:extLst>
              </p:cNvPr>
              <p:cNvSpPr>
                <a:spLocks noRot="1" noChangeAspect="1" noMove="1" noResize="1" noEditPoints="1" noAdjustHandles="1" noChangeArrowheads="1" noChangeShapeType="1" noTextEdit="1"/>
              </p:cNvSpPr>
              <p:nvPr/>
            </p:nvSpPr>
            <p:spPr>
              <a:xfrm>
                <a:off x="359999" y="1843283"/>
                <a:ext cx="11190317" cy="3478525"/>
              </a:xfrm>
              <a:prstGeom prst="roundRect">
                <a:avLst/>
              </a:prstGeo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95C2E64-0F8B-CB07-0741-0222519FABE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19413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A29AA-9BBA-4DCD-958A-2ABCF9DE846F}">
  <ds:schemaRefs>
    <ds:schemaRef ds:uri="http://schemas.microsoft.com/sharepoint/v3/contenttype/forms"/>
  </ds:schemaRefs>
</ds:datastoreItem>
</file>

<file path=customXml/itemProps2.xml><?xml version="1.0" encoding="utf-8"?>
<ds:datastoreItem xmlns:ds="http://schemas.openxmlformats.org/officeDocument/2006/customXml" ds:itemID="{8A028591-59E2-4249-80FB-6DB60DEE8D20}">
  <ds:schemaRefs>
    <ds:schemaRef ds:uri="http://purl.org/dc/dcmitype/"/>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8c6f0761-0ef4-4d3b-8fe8-3b60dff82ea3"/>
    <ds:schemaRef ds:uri="0d94be99-a0f6-44e7-93d1-7f56be2e14d5"/>
  </ds:schemaRefs>
</ds:datastoreItem>
</file>

<file path=customXml/itemProps3.xml><?xml version="1.0" encoding="utf-8"?>
<ds:datastoreItem xmlns:ds="http://schemas.openxmlformats.org/officeDocument/2006/customXml" ds:itemID="{82FC54D4-17AA-4EA5-972A-87BC518C63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860</Words>
  <Application>Microsoft Office PowerPoint</Application>
  <PresentationFormat>Widescreen</PresentationFormat>
  <Paragraphs>105</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Times New Roman</vt:lpstr>
      <vt:lpstr>Arial</vt:lpstr>
      <vt:lpstr>Cambria Math</vt:lpstr>
      <vt:lpstr>Calibri</vt:lpstr>
      <vt:lpstr>Public Sans</vt:lpstr>
      <vt:lpstr>NSWG Corporate</vt:lpstr>
      <vt:lpstr>Pearson’s correlation coefficient</vt:lpstr>
      <vt:lpstr>Learning intention and success criteria</vt:lpstr>
      <vt:lpstr>Activating prior knowledge</vt:lpstr>
      <vt:lpstr>Scatter plot comparison (1)</vt:lpstr>
      <vt:lpstr>Connecting learning</vt:lpstr>
      <vt:lpstr>Scatter plot comparison (2)</vt:lpstr>
      <vt:lpstr>Scatter plot comparison (3)</vt:lpstr>
      <vt:lpstr>Releasing responsibility</vt:lpstr>
      <vt:lpstr>Pearson’s correlation coefficient (1)</vt:lpstr>
      <vt:lpstr>Pearson’s correlation coefficient (2)</vt:lpstr>
      <vt:lpstr>Pearson’s correlation coefficient (3)</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4 – Pearson's correlation coefficient – deck – Mathematics Standard</dc:title>
  <dc:creator/>
  <cp:lastModifiedBy/>
  <cp:revision>1</cp:revision>
  <dcterms:created xsi:type="dcterms:W3CDTF">2026-05-15T07:49:29Z</dcterms:created>
  <dcterms:modified xsi:type="dcterms:W3CDTF">2026-06-16T06:45:34Z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