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71" r:id="rId7"/>
    <p:sldId id="26525" r:id="rId8"/>
    <p:sldId id="26526" r:id="rId9"/>
    <p:sldId id="26532" r:id="rId10"/>
    <p:sldId id="26533" r:id="rId11"/>
    <p:sldId id="26506" r:id="rId12"/>
    <p:sldId id="26529" r:id="rId13"/>
    <p:sldId id="26536" r:id="rId14"/>
    <p:sldId id="26507" r:id="rId15"/>
    <p:sldId id="26534" r:id="rId16"/>
    <p:sldId id="26537" r:id="rId17"/>
    <p:sldId id="26535" r:id="rId18"/>
    <p:sldId id="360" r:id="rId19"/>
    <p:sldId id="361" r:id="rId20"/>
  </p:sldIdLst>
  <p:sldSz cx="12192000" cy="6858000"/>
  <p:notesSz cx="6858000" cy="9144000"/>
  <p:embeddedFontLs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0511C-56E2-48FF-962A-AF6C8FF9921E}" v="1" dt="2026-06-16T06:57:58.55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642" y="90"/>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Devaney" userId="eb685b92-69b9-4494-842c-ff4c87addb9f" providerId="ADAL" clId="{D776B59A-95F1-414F-A0B3-7FA5BE12ED3C}"/>
    <pc:docChg chg="mod">
      <pc:chgData name="Julie Devaney" userId="eb685b92-69b9-4494-842c-ff4c87addb9f" providerId="ADAL" clId="{D776B59A-95F1-414F-A0B3-7FA5BE12ED3C}" dt="2026-06-16T06:56:48.164"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16/06/2026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16/06/2026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30A16-41FC-3DAE-72E7-B2CDB499A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7B2CF-0CF9-6E7B-20BA-756B8315B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BA4AC-65A2-9501-9F74-337A820A28F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36C6CB8-BE91-EF48-DE8C-A00262D5D14A}"/>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227463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BF308-1E3E-4624-FFEB-1A60F76F8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E4182-AA71-E056-302F-959B4FCA0E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4DCAB-2B97-2267-1352-6A1D66DBDC5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91C4842-6310-B490-0BAD-7401D0B8D502}"/>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7693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C16D5-8926-C649-B1B4-697CE473DA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82E09B-644D-E29C-8EEB-D938D773E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477C85-1AA0-E752-B005-F38D1977507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3DA5733-E1A2-F053-E521-7E5BA652929D}"/>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11609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Formalisin</a:t>
            </a:r>
            <a:r>
              <a:rPr lang="en-AU">
                <a:latin typeface="+mj-lt"/>
                <a:ea typeface="Times New Roman" panose="02020603050405020304" pitchFamily="18" charset="0"/>
              </a:rPr>
              <a:t>g correlation</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2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Correlation</a:t>
            </a:r>
          </a:p>
        </p:txBody>
      </p:sp>
      <p:pic>
        <p:nvPicPr>
          <p:cNvPr id="4" name="Picture Placeholder 4">
            <a:extLst>
              <a:ext uri="{FF2B5EF4-FFF2-40B4-BE49-F238E27FC236}">
                <a16:creationId xmlns:a16="http://schemas.microsoft.com/office/drawing/2014/main" id="{F4F09E6B-03FC-2F1D-F6BA-7F9812CA0298}"/>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CC74-9C19-19BF-45CD-495D780C6A3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06718D3-A500-D10F-7029-82196A1A465C}"/>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145138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Definitions (1)</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a:latin typeface="+mj-lt"/>
              </a:rPr>
              <a:t>Linear and non-linear (form)</a:t>
            </a:r>
          </a:p>
        </p:txBody>
      </p:sp>
      <p:sp>
        <p:nvSpPr>
          <p:cNvPr id="5" name="Rectangle: Rounded Corners 4">
            <a:extLst>
              <a:ext uri="{FF2B5EF4-FFF2-40B4-BE49-F238E27FC236}">
                <a16:creationId xmlns:a16="http://schemas.microsoft.com/office/drawing/2014/main" id="{AA5DA6B5-65E6-E387-307E-3F8E3F85A088}"/>
              </a:ext>
            </a:extLst>
          </p:cNvPr>
          <p:cNvSpPr/>
          <p:nvPr/>
        </p:nvSpPr>
        <p:spPr>
          <a:xfrm>
            <a:off x="359999" y="1644017"/>
            <a:ext cx="11346447" cy="260900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AU" sz="2000" b="1" dirty="0">
                <a:solidFill>
                  <a:schemeClr val="tx1"/>
                </a:solidFill>
              </a:rPr>
              <a:t>Form</a:t>
            </a:r>
            <a:r>
              <a:rPr lang="en-AU" sz="2000" dirty="0">
                <a:solidFill>
                  <a:schemeClr val="tx1"/>
                </a:solidFill>
              </a:rPr>
              <a:t>: the shape of the trend the data points follow. Generally stated as linear, non-linear or no relationship. </a:t>
            </a:r>
          </a:p>
          <a:p>
            <a:endParaRPr lang="en-AU" sz="2000" dirty="0">
              <a:solidFill>
                <a:schemeClr val="tx1"/>
              </a:solidFill>
            </a:endParaRPr>
          </a:p>
          <a:p>
            <a:r>
              <a:rPr lang="en-AU" sz="2000" b="1" dirty="0">
                <a:solidFill>
                  <a:schemeClr val="tx1"/>
                </a:solidFill>
              </a:rPr>
              <a:t>Linear</a:t>
            </a:r>
            <a:r>
              <a:rPr lang="en-AU" sz="2000" dirty="0">
                <a:solidFill>
                  <a:schemeClr val="tx1"/>
                </a:solidFill>
              </a:rPr>
              <a:t>: data that can be represented or modelled by a straight line.</a:t>
            </a:r>
          </a:p>
          <a:p>
            <a:endParaRPr lang="en-AU" sz="2000" dirty="0">
              <a:solidFill>
                <a:schemeClr val="tx1"/>
              </a:solidFill>
            </a:endParaRPr>
          </a:p>
          <a:p>
            <a:r>
              <a:rPr lang="en-AU" sz="2000" b="1" dirty="0">
                <a:solidFill>
                  <a:schemeClr val="tx1"/>
                </a:solidFill>
              </a:rPr>
              <a:t>Non-linear</a:t>
            </a:r>
            <a:r>
              <a:rPr lang="en-AU" sz="2000" dirty="0">
                <a:solidFill>
                  <a:schemeClr val="tx1"/>
                </a:solidFill>
              </a:rPr>
              <a:t>: data that cannot be represented by a straight line or linear function.</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grpSp>
        <p:nvGrpSpPr>
          <p:cNvPr id="9" name="Group 8" descr="This is a scatter plot where the points slope downward from left to right.&#10;The points are fairly close together along a straight line, showing a linear relationship.">
            <a:extLst>
              <a:ext uri="{FF2B5EF4-FFF2-40B4-BE49-F238E27FC236}">
                <a16:creationId xmlns:a16="http://schemas.microsoft.com/office/drawing/2014/main" id="{A7AE91C7-F686-2EE2-949D-DF61EBD415D7}"/>
              </a:ext>
            </a:extLst>
          </p:cNvPr>
          <p:cNvGrpSpPr/>
          <p:nvPr/>
        </p:nvGrpSpPr>
        <p:grpSpPr>
          <a:xfrm>
            <a:off x="3368265" y="4558096"/>
            <a:ext cx="1878649" cy="2191046"/>
            <a:chOff x="3368265" y="4558096"/>
            <a:chExt cx="1878649" cy="2191046"/>
          </a:xfrm>
        </p:grpSpPr>
        <p:pic>
          <p:nvPicPr>
            <p:cNvPr id="2" name="Picture 1" descr="This is a scatter plot where the points slope downward from left to right.&#10;The points are fairly close together along a straight line, showing a strong negative relationship.">
              <a:extLst>
                <a:ext uri="{FF2B5EF4-FFF2-40B4-BE49-F238E27FC236}">
                  <a16:creationId xmlns:a16="http://schemas.microsoft.com/office/drawing/2014/main" id="{39F27808-02A8-939D-E888-F5BFA368A6B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a:off x="3368265" y="4558096"/>
              <a:ext cx="1705580" cy="1740891"/>
            </a:xfrm>
            <a:prstGeom prst="rect">
              <a:avLst/>
            </a:prstGeom>
          </p:spPr>
        </p:pic>
        <p:sp>
          <p:nvSpPr>
            <p:cNvPr id="7" name="TextBox 6">
              <a:extLst>
                <a:ext uri="{FF2B5EF4-FFF2-40B4-BE49-F238E27FC236}">
                  <a16:creationId xmlns:a16="http://schemas.microsoft.com/office/drawing/2014/main" id="{5A3EBFF0-4822-6238-447C-3F89FBE4C8D3}"/>
                </a:ext>
              </a:extLst>
            </p:cNvPr>
            <p:cNvSpPr txBox="1"/>
            <p:nvPr/>
          </p:nvSpPr>
          <p:spPr>
            <a:xfrm>
              <a:off x="3853543" y="6400799"/>
              <a:ext cx="1393371" cy="348343"/>
            </a:xfrm>
            <a:prstGeom prst="rect">
              <a:avLst/>
            </a:prstGeom>
            <a:noFill/>
          </p:spPr>
          <p:txBody>
            <a:bodyPr wrap="square" lIns="0" tIns="0" rIns="0" bIns="0" rtlCol="0">
              <a:noAutofit/>
            </a:bodyPr>
            <a:lstStyle/>
            <a:p>
              <a:pPr algn="l"/>
              <a:r>
                <a:rPr lang="en-AU" sz="1800" dirty="0"/>
                <a:t>Linear</a:t>
              </a:r>
            </a:p>
          </p:txBody>
        </p:sp>
      </p:grpSp>
      <p:grpSp>
        <p:nvGrpSpPr>
          <p:cNvPr id="10" name="Group 9" descr="This is a scatter plot where the points form a clear curved pattern. The points are closely grouped along this curve, showing a strong relationship, but the pattern is not a straight line.">
            <a:extLst>
              <a:ext uri="{FF2B5EF4-FFF2-40B4-BE49-F238E27FC236}">
                <a16:creationId xmlns:a16="http://schemas.microsoft.com/office/drawing/2014/main" id="{E0045EB3-3E5E-A6E2-A052-76E6296D4AC1}"/>
              </a:ext>
            </a:extLst>
          </p:cNvPr>
          <p:cNvGrpSpPr/>
          <p:nvPr/>
        </p:nvGrpSpPr>
        <p:grpSpPr>
          <a:xfrm>
            <a:off x="6285321" y="4558096"/>
            <a:ext cx="1813652" cy="2191046"/>
            <a:chOff x="6285321" y="4558096"/>
            <a:chExt cx="1813652" cy="2191046"/>
          </a:xfrm>
        </p:grpSpPr>
        <p:pic>
          <p:nvPicPr>
            <p:cNvPr id="6" name="Picture 5" descr="This is a scatter plot where the points form a clear curved pattern. The points are closely grouped along this curve, showing a strong relationship, but the pattern is not a straight line.">
              <a:extLst>
                <a:ext uri="{FF2B5EF4-FFF2-40B4-BE49-F238E27FC236}">
                  <a16:creationId xmlns:a16="http://schemas.microsoft.com/office/drawing/2014/main" id="{0244A272-0DB2-B539-09E2-DD595F7F77D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Lst>
            </a:blip>
            <a:stretch>
              <a:fillRect/>
            </a:stretch>
          </p:blipFill>
          <p:spPr>
            <a:xfrm>
              <a:off x="6285321" y="4558096"/>
              <a:ext cx="1706402" cy="1740891"/>
            </a:xfrm>
            <a:prstGeom prst="rect">
              <a:avLst/>
            </a:prstGeom>
          </p:spPr>
        </p:pic>
        <p:sp>
          <p:nvSpPr>
            <p:cNvPr id="8" name="TextBox 7">
              <a:extLst>
                <a:ext uri="{FF2B5EF4-FFF2-40B4-BE49-F238E27FC236}">
                  <a16:creationId xmlns:a16="http://schemas.microsoft.com/office/drawing/2014/main" id="{B1A81054-98B3-E88B-7487-C9C2A445DB8D}"/>
                </a:ext>
              </a:extLst>
            </p:cNvPr>
            <p:cNvSpPr txBox="1"/>
            <p:nvPr/>
          </p:nvSpPr>
          <p:spPr>
            <a:xfrm>
              <a:off x="6705602" y="6400799"/>
              <a:ext cx="1393371" cy="348343"/>
            </a:xfrm>
            <a:prstGeom prst="rect">
              <a:avLst/>
            </a:prstGeom>
            <a:noFill/>
          </p:spPr>
          <p:txBody>
            <a:bodyPr wrap="square" lIns="0" tIns="0" rIns="0" bIns="0" rtlCol="0">
              <a:noAutofit/>
            </a:bodyPr>
            <a:lstStyle/>
            <a:p>
              <a:pPr algn="l"/>
              <a:r>
                <a:rPr lang="en-AU" sz="1800" dirty="0"/>
                <a:t>Non-linear</a:t>
              </a:r>
            </a:p>
          </p:txBody>
        </p:sp>
      </p:gr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24F46-C8FC-4408-D56A-6C66F95F39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532885-2DC5-BC34-A088-7D8867772781}"/>
              </a:ext>
            </a:extLst>
          </p:cNvPr>
          <p:cNvSpPr>
            <a:spLocks noGrp="1"/>
          </p:cNvSpPr>
          <p:nvPr>
            <p:ph type="title"/>
          </p:nvPr>
        </p:nvSpPr>
        <p:spPr/>
        <p:txBody>
          <a:bodyPr/>
          <a:lstStyle/>
          <a:p>
            <a:r>
              <a:rPr lang="en-AU" dirty="0">
                <a:latin typeface="+mj-lt"/>
              </a:rPr>
              <a:t>Definitions (2)</a:t>
            </a:r>
          </a:p>
        </p:txBody>
      </p:sp>
      <p:sp>
        <p:nvSpPr>
          <p:cNvPr id="13" name="Text Placeholder 12">
            <a:extLst>
              <a:ext uri="{FF2B5EF4-FFF2-40B4-BE49-F238E27FC236}">
                <a16:creationId xmlns:a16="http://schemas.microsoft.com/office/drawing/2014/main" id="{8BB39C75-EB67-8891-C324-BDC7AEDBBBBA}"/>
              </a:ext>
            </a:extLst>
          </p:cNvPr>
          <p:cNvSpPr>
            <a:spLocks noGrp="1"/>
          </p:cNvSpPr>
          <p:nvPr>
            <p:ph type="body" sz="quarter" idx="18"/>
          </p:nvPr>
        </p:nvSpPr>
        <p:spPr>
          <a:xfrm>
            <a:off x="360000" y="982520"/>
            <a:ext cx="11483998" cy="356423"/>
          </a:xfrm>
        </p:spPr>
        <p:txBody>
          <a:bodyPr/>
          <a:lstStyle/>
          <a:p>
            <a:r>
              <a:rPr lang="en-AU">
                <a:latin typeface="+mj-lt"/>
              </a:rPr>
              <a:t>Strength and direction</a:t>
            </a:r>
          </a:p>
        </p:txBody>
      </p:sp>
      <p:sp>
        <p:nvSpPr>
          <p:cNvPr id="2" name="Rectangle: Rounded Corners 1">
            <a:extLst>
              <a:ext uri="{FF2B5EF4-FFF2-40B4-BE49-F238E27FC236}">
                <a16:creationId xmlns:a16="http://schemas.microsoft.com/office/drawing/2014/main" id="{649D3500-6007-7D44-F3A7-C3084629C64F}"/>
              </a:ext>
            </a:extLst>
          </p:cNvPr>
          <p:cNvSpPr/>
          <p:nvPr/>
        </p:nvSpPr>
        <p:spPr>
          <a:xfrm>
            <a:off x="360001" y="1493825"/>
            <a:ext cx="10380617" cy="140463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50000"/>
              </a:lnSpc>
            </a:pPr>
            <a:r>
              <a:rPr lang="en-AU" sz="2000" b="1" dirty="0">
                <a:solidFill>
                  <a:schemeClr val="tx1"/>
                </a:solidFill>
              </a:rPr>
              <a:t>Strength</a:t>
            </a:r>
            <a:r>
              <a:rPr lang="en-AU" sz="2000" dirty="0">
                <a:solidFill>
                  <a:schemeClr val="tx1"/>
                </a:solidFill>
              </a:rPr>
              <a:t>: how closely the data points follow a particular form (usually a straight line). Usually stated as strong, moderate, weak associations.</a:t>
            </a:r>
          </a:p>
        </p:txBody>
      </p:sp>
      <p:grpSp>
        <p:nvGrpSpPr>
          <p:cNvPr id="11" name="Group 10" descr="This is a scatter plot where the points rise from left to right. The points are fairly close together along a straight-line pattern, showing a strong positive relationship.">
            <a:extLst>
              <a:ext uri="{FF2B5EF4-FFF2-40B4-BE49-F238E27FC236}">
                <a16:creationId xmlns:a16="http://schemas.microsoft.com/office/drawing/2014/main" id="{2DBC9DD3-49FC-330B-9F72-0B42E6DB55FE}"/>
              </a:ext>
            </a:extLst>
          </p:cNvPr>
          <p:cNvGrpSpPr/>
          <p:nvPr/>
        </p:nvGrpSpPr>
        <p:grpSpPr>
          <a:xfrm>
            <a:off x="1168891" y="3778765"/>
            <a:ext cx="2798862" cy="2501331"/>
            <a:chOff x="2843673" y="2458318"/>
            <a:chExt cx="1365250" cy="1713593"/>
          </a:xfrm>
        </p:grpSpPr>
        <p:pic>
          <p:nvPicPr>
            <p:cNvPr id="5" name="Picture 4" descr="This is a scatter plot where the points rise from left to right. The points are fairly close together along a straight-line pattern, showing a strong positive relationship.">
              <a:extLst>
                <a:ext uri="{FF2B5EF4-FFF2-40B4-BE49-F238E27FC236}">
                  <a16:creationId xmlns:a16="http://schemas.microsoft.com/office/drawing/2014/main" id="{75735E8B-3764-C84A-1AC7-4DFA14B0C97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a:off x="2843673" y="2458318"/>
              <a:ext cx="1365250" cy="1365250"/>
            </a:xfrm>
            <a:prstGeom prst="rect">
              <a:avLst/>
            </a:prstGeom>
          </p:spPr>
        </p:pic>
        <p:sp>
          <p:nvSpPr>
            <p:cNvPr id="9" name="TextBox 8">
              <a:extLst>
                <a:ext uri="{FF2B5EF4-FFF2-40B4-BE49-F238E27FC236}">
                  <a16:creationId xmlns:a16="http://schemas.microsoft.com/office/drawing/2014/main" id="{23A4FCF8-2336-E0E2-AAB9-A4DBCC39A61F}"/>
                </a:ext>
              </a:extLst>
            </p:cNvPr>
            <p:cNvSpPr txBox="1"/>
            <p:nvPr/>
          </p:nvSpPr>
          <p:spPr>
            <a:xfrm>
              <a:off x="3360632" y="3823568"/>
              <a:ext cx="399646" cy="348343"/>
            </a:xfrm>
            <a:prstGeom prst="rect">
              <a:avLst/>
            </a:prstGeom>
            <a:noFill/>
          </p:spPr>
          <p:txBody>
            <a:bodyPr wrap="square" lIns="0" tIns="0" rIns="0" bIns="0" rtlCol="0">
              <a:noAutofit/>
            </a:bodyPr>
            <a:lstStyle/>
            <a:p>
              <a:pPr algn="l"/>
              <a:r>
                <a:rPr lang="en-AU" sz="1800" dirty="0"/>
                <a:t>Strong</a:t>
              </a:r>
            </a:p>
          </p:txBody>
        </p:sp>
      </p:grpSp>
      <p:grpSp>
        <p:nvGrpSpPr>
          <p:cNvPr id="12" name="Group 11" descr="This is a scatter plot where the points slope downward from left to right.&#10;The points are somewhat spread out, showing a moderate negative relationship.">
            <a:extLst>
              <a:ext uri="{FF2B5EF4-FFF2-40B4-BE49-F238E27FC236}">
                <a16:creationId xmlns:a16="http://schemas.microsoft.com/office/drawing/2014/main" id="{D5C7355E-38E1-1587-6475-D1CFC83F9A73}"/>
              </a:ext>
            </a:extLst>
          </p:cNvPr>
          <p:cNvGrpSpPr/>
          <p:nvPr/>
        </p:nvGrpSpPr>
        <p:grpSpPr>
          <a:xfrm>
            <a:off x="4543143" y="3778764"/>
            <a:ext cx="2710340" cy="2501332"/>
            <a:chOff x="5174896" y="2504835"/>
            <a:chExt cx="1322070" cy="1713594"/>
          </a:xfrm>
        </p:grpSpPr>
        <p:pic>
          <p:nvPicPr>
            <p:cNvPr id="8" name="Picture 7" descr="This is a scatter plot where the points slope downward from left to right.&#10;The points are somewhat spread out, showing a moderate negative relationship.">
              <a:extLst>
                <a:ext uri="{FF2B5EF4-FFF2-40B4-BE49-F238E27FC236}">
                  <a16:creationId xmlns:a16="http://schemas.microsoft.com/office/drawing/2014/main" id="{02AF4463-9B91-DA90-0444-D232DF8EAB3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Lst>
            </a:blip>
            <a:stretch>
              <a:fillRect/>
            </a:stretch>
          </p:blipFill>
          <p:spPr>
            <a:xfrm>
              <a:off x="5174896" y="2504835"/>
              <a:ext cx="1322070" cy="1339850"/>
            </a:xfrm>
            <a:prstGeom prst="rect">
              <a:avLst/>
            </a:prstGeom>
          </p:spPr>
        </p:pic>
        <p:sp>
          <p:nvSpPr>
            <p:cNvPr id="10" name="TextBox 9">
              <a:extLst>
                <a:ext uri="{FF2B5EF4-FFF2-40B4-BE49-F238E27FC236}">
                  <a16:creationId xmlns:a16="http://schemas.microsoft.com/office/drawing/2014/main" id="{07DCFA48-AAB7-C49D-AA77-7B0736F29CBE}"/>
                </a:ext>
              </a:extLst>
            </p:cNvPr>
            <p:cNvSpPr txBox="1"/>
            <p:nvPr/>
          </p:nvSpPr>
          <p:spPr>
            <a:xfrm>
              <a:off x="5580721" y="3870086"/>
              <a:ext cx="510421" cy="348343"/>
            </a:xfrm>
            <a:prstGeom prst="rect">
              <a:avLst/>
            </a:prstGeom>
            <a:noFill/>
          </p:spPr>
          <p:txBody>
            <a:bodyPr wrap="square" lIns="0" tIns="0" rIns="0" bIns="0" rtlCol="0">
              <a:noAutofit/>
            </a:bodyPr>
            <a:lstStyle/>
            <a:p>
              <a:pPr algn="l"/>
              <a:r>
                <a:rPr lang="en-AU" sz="1800" dirty="0"/>
                <a:t>Moderate</a:t>
              </a:r>
            </a:p>
          </p:txBody>
        </p:sp>
      </p:grpSp>
      <p:grpSp>
        <p:nvGrpSpPr>
          <p:cNvPr id="16" name="Group 15" descr="This is a scatter plot where the points generally rise from left to right. The points are quite spread out, showing a weak positive relationship.">
            <a:extLst>
              <a:ext uri="{FF2B5EF4-FFF2-40B4-BE49-F238E27FC236}">
                <a16:creationId xmlns:a16="http://schemas.microsoft.com/office/drawing/2014/main" id="{AB69C1B3-EDB8-E746-94A0-63038DB36F99}"/>
              </a:ext>
            </a:extLst>
          </p:cNvPr>
          <p:cNvGrpSpPr/>
          <p:nvPr/>
        </p:nvGrpSpPr>
        <p:grpSpPr>
          <a:xfrm>
            <a:off x="8276319" y="3725755"/>
            <a:ext cx="2746791" cy="2517261"/>
            <a:chOff x="7448454" y="2504835"/>
            <a:chExt cx="1339850" cy="1724507"/>
          </a:xfrm>
        </p:grpSpPr>
        <p:pic>
          <p:nvPicPr>
            <p:cNvPr id="14" name="Picture 13" descr="This is a scatter plot where the points generally rise from left to right. The points are quite spread out, showing a weak positive relationship.">
              <a:extLst>
                <a:ext uri="{FF2B5EF4-FFF2-40B4-BE49-F238E27FC236}">
                  <a16:creationId xmlns:a16="http://schemas.microsoft.com/office/drawing/2014/main" id="{907EFCEA-A946-DB2A-1B07-DDB4C8C96953}"/>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Lst>
            </a:blip>
            <a:stretch>
              <a:fillRect/>
            </a:stretch>
          </p:blipFill>
          <p:spPr>
            <a:xfrm>
              <a:off x="7448454" y="2504835"/>
              <a:ext cx="1339850" cy="1356995"/>
            </a:xfrm>
            <a:prstGeom prst="rect">
              <a:avLst/>
            </a:prstGeom>
          </p:spPr>
        </p:pic>
        <p:sp>
          <p:nvSpPr>
            <p:cNvPr id="15" name="TextBox 14">
              <a:extLst>
                <a:ext uri="{FF2B5EF4-FFF2-40B4-BE49-F238E27FC236}">
                  <a16:creationId xmlns:a16="http://schemas.microsoft.com/office/drawing/2014/main" id="{9D55C613-2EDA-FA9C-599E-D6CCC73DE10B}"/>
                </a:ext>
              </a:extLst>
            </p:cNvPr>
            <p:cNvSpPr txBox="1"/>
            <p:nvPr/>
          </p:nvSpPr>
          <p:spPr>
            <a:xfrm>
              <a:off x="7967990" y="3880999"/>
              <a:ext cx="372367" cy="348343"/>
            </a:xfrm>
            <a:prstGeom prst="rect">
              <a:avLst/>
            </a:prstGeom>
            <a:noFill/>
          </p:spPr>
          <p:txBody>
            <a:bodyPr wrap="square" lIns="0" tIns="0" rIns="0" bIns="0" rtlCol="0">
              <a:noAutofit/>
            </a:bodyPr>
            <a:lstStyle/>
            <a:p>
              <a:pPr algn="l"/>
              <a:r>
                <a:rPr lang="en-AU" sz="1800" dirty="0"/>
                <a:t>Weak</a:t>
              </a:r>
            </a:p>
          </p:txBody>
        </p:sp>
      </p:grpSp>
      <p:sp>
        <p:nvSpPr>
          <p:cNvPr id="3" name="Slide Number Placeholder 2">
            <a:extLst>
              <a:ext uri="{FF2B5EF4-FFF2-40B4-BE49-F238E27FC236}">
                <a16:creationId xmlns:a16="http://schemas.microsoft.com/office/drawing/2014/main" id="{6D831765-BAAD-9572-80F7-406199CA0C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4110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9FF87-99E5-A6F4-7FE6-3DE96179CB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A2397C-F382-D4B9-7D02-4EF0E61CF716}"/>
              </a:ext>
            </a:extLst>
          </p:cNvPr>
          <p:cNvSpPr>
            <a:spLocks noGrp="1"/>
          </p:cNvSpPr>
          <p:nvPr>
            <p:ph type="title"/>
          </p:nvPr>
        </p:nvSpPr>
        <p:spPr/>
        <p:txBody>
          <a:bodyPr/>
          <a:lstStyle/>
          <a:p>
            <a:r>
              <a:rPr lang="en-AU">
                <a:latin typeface="+mj-lt"/>
              </a:rPr>
              <a:t>Definitions (3)</a:t>
            </a:r>
            <a:endParaRPr lang="en-AU" dirty="0">
              <a:latin typeface="+mj-lt"/>
            </a:endParaRPr>
          </a:p>
        </p:txBody>
      </p:sp>
      <p:sp>
        <p:nvSpPr>
          <p:cNvPr id="13" name="Text Placeholder 12">
            <a:extLst>
              <a:ext uri="{FF2B5EF4-FFF2-40B4-BE49-F238E27FC236}">
                <a16:creationId xmlns:a16="http://schemas.microsoft.com/office/drawing/2014/main" id="{8F52BFB5-0387-B4B4-4A94-82E6AEA14E8C}"/>
              </a:ext>
            </a:extLst>
          </p:cNvPr>
          <p:cNvSpPr>
            <a:spLocks noGrp="1"/>
          </p:cNvSpPr>
          <p:nvPr>
            <p:ph type="body" sz="quarter" idx="18"/>
          </p:nvPr>
        </p:nvSpPr>
        <p:spPr>
          <a:xfrm>
            <a:off x="360000" y="982520"/>
            <a:ext cx="11483998" cy="356423"/>
          </a:xfrm>
        </p:spPr>
        <p:txBody>
          <a:bodyPr/>
          <a:lstStyle/>
          <a:p>
            <a:r>
              <a:rPr lang="en-AU">
                <a:latin typeface="+mj-lt"/>
              </a:rPr>
              <a:t>Strength and direction</a:t>
            </a:r>
          </a:p>
        </p:txBody>
      </p:sp>
      <p:sp>
        <p:nvSpPr>
          <p:cNvPr id="6" name="Rectangle: Rounded Corners 5">
            <a:extLst>
              <a:ext uri="{FF2B5EF4-FFF2-40B4-BE49-F238E27FC236}">
                <a16:creationId xmlns:a16="http://schemas.microsoft.com/office/drawing/2014/main" id="{689E98AE-7360-5D42-44C2-844DC6D28B75}"/>
              </a:ext>
            </a:extLst>
          </p:cNvPr>
          <p:cNvSpPr/>
          <p:nvPr/>
        </p:nvSpPr>
        <p:spPr>
          <a:xfrm>
            <a:off x="360000" y="1734748"/>
            <a:ext cx="10380617" cy="131325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50000"/>
              </a:lnSpc>
            </a:pPr>
            <a:r>
              <a:rPr lang="en-AU" sz="2000" b="1" dirty="0">
                <a:solidFill>
                  <a:schemeClr val="tx1"/>
                </a:solidFill>
              </a:rPr>
              <a:t>Direction</a:t>
            </a:r>
            <a:r>
              <a:rPr lang="en-AU" sz="2000" dirty="0">
                <a:solidFill>
                  <a:schemeClr val="tx1"/>
                </a:solidFill>
              </a:rPr>
              <a:t>: the association between 2 numerical values as either positive, negative or no direction.</a:t>
            </a:r>
          </a:p>
        </p:txBody>
      </p:sp>
      <p:sp>
        <p:nvSpPr>
          <p:cNvPr id="3" name="Slide Number Placeholder 2">
            <a:extLst>
              <a:ext uri="{FF2B5EF4-FFF2-40B4-BE49-F238E27FC236}">
                <a16:creationId xmlns:a16="http://schemas.microsoft.com/office/drawing/2014/main" id="{BAEC09AD-8EAF-E5D5-C44B-348748E068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pic>
        <p:nvPicPr>
          <p:cNvPr id="18" name="Picture 17" descr="This image shows three scatter plots comparing different directions of relationships. The first has an upward trend (positive direction), the second has a downward trend (negative direction), and the third shows no clear pattern, indicating no relationship between the variables.">
            <a:extLst>
              <a:ext uri="{FF2B5EF4-FFF2-40B4-BE49-F238E27FC236}">
                <a16:creationId xmlns:a16="http://schemas.microsoft.com/office/drawing/2014/main" id="{A806400D-E4B5-6703-4021-F0BA05518B79}"/>
              </a:ext>
            </a:extLst>
          </p:cNvPr>
          <p:cNvPicPr>
            <a:picLocks noChangeAspect="1"/>
          </p:cNvPicPr>
          <p:nvPr/>
        </p:nvPicPr>
        <p:blipFill>
          <a:blip r:embed="rId3"/>
          <a:stretch>
            <a:fillRect/>
          </a:stretch>
        </p:blipFill>
        <p:spPr>
          <a:xfrm>
            <a:off x="2241619" y="3474739"/>
            <a:ext cx="6969819" cy="2443739"/>
          </a:xfrm>
          <a:prstGeom prst="rect">
            <a:avLst/>
          </a:prstGeom>
        </p:spPr>
      </p:pic>
    </p:spTree>
    <p:extLst>
      <p:ext uri="{BB962C8B-B14F-4D97-AF65-F5344CB8AC3E}">
        <p14:creationId xmlns:p14="http://schemas.microsoft.com/office/powerpoint/2010/main" val="347056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E36C4-8222-A4E6-5FBF-41A35C1AE71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7E95E1-5742-1BF0-1040-B55DFB3CCC02}"/>
              </a:ext>
            </a:extLst>
          </p:cNvPr>
          <p:cNvSpPr>
            <a:spLocks noGrp="1"/>
          </p:cNvSpPr>
          <p:nvPr>
            <p:ph type="title"/>
          </p:nvPr>
        </p:nvSpPr>
        <p:spPr/>
        <p:txBody>
          <a:bodyPr/>
          <a:lstStyle/>
          <a:p>
            <a:r>
              <a:rPr lang="en-AU" dirty="0"/>
              <a:t>Correlation</a:t>
            </a:r>
          </a:p>
        </p:txBody>
      </p:sp>
      <p:grpSp>
        <p:nvGrpSpPr>
          <p:cNvPr id="7" name="Group 6" descr="This scatter plot shows the relationship between engine size (L) and fuel consumption (L/100 km) for selected Australian vehicles. The points trend upward, indicating a positive relationship, larger engines generally use more fuel, with a moderate to strong association and one high point that stands out as a possible outlier.">
            <a:extLst>
              <a:ext uri="{FF2B5EF4-FFF2-40B4-BE49-F238E27FC236}">
                <a16:creationId xmlns:a16="http://schemas.microsoft.com/office/drawing/2014/main" id="{54A511ED-8067-F193-86F8-6ADE1831C79C}"/>
              </a:ext>
            </a:extLst>
          </p:cNvPr>
          <p:cNvGrpSpPr/>
          <p:nvPr/>
        </p:nvGrpSpPr>
        <p:grpSpPr>
          <a:xfrm>
            <a:off x="2608473" y="1072371"/>
            <a:ext cx="6975055" cy="4379027"/>
            <a:chOff x="2185127" y="1014172"/>
            <a:chExt cx="8901605" cy="5776517"/>
          </a:xfrm>
        </p:grpSpPr>
        <p:sp>
          <p:nvSpPr>
            <p:cNvPr id="10" name="TextBox 9">
              <a:extLst>
                <a:ext uri="{FF2B5EF4-FFF2-40B4-BE49-F238E27FC236}">
                  <a16:creationId xmlns:a16="http://schemas.microsoft.com/office/drawing/2014/main" id="{7A295153-4BEF-7FD7-86CC-B9DDB7D8EC5E}"/>
                </a:ext>
              </a:extLst>
            </p:cNvPr>
            <p:cNvSpPr txBox="1"/>
            <p:nvPr/>
          </p:nvSpPr>
          <p:spPr>
            <a:xfrm>
              <a:off x="5347062" y="6538689"/>
              <a:ext cx="2577738" cy="252000"/>
            </a:xfrm>
            <a:prstGeom prst="rect">
              <a:avLst/>
            </a:prstGeom>
            <a:noFill/>
          </p:spPr>
          <p:txBody>
            <a:bodyPr wrap="square" lIns="0" tIns="0" rIns="0" bIns="0" rtlCol="0">
              <a:noAutofit/>
            </a:bodyPr>
            <a:lstStyle/>
            <a:p>
              <a:pPr algn="l"/>
              <a:r>
                <a:rPr lang="en-AU" sz="1800"/>
                <a:t>Engine size (L)</a:t>
              </a:r>
            </a:p>
          </p:txBody>
        </p:sp>
        <p:pic>
          <p:nvPicPr>
            <p:cNvPr id="11" name="Picture 10">
              <a:extLst>
                <a:ext uri="{FF2B5EF4-FFF2-40B4-BE49-F238E27FC236}">
                  <a16:creationId xmlns:a16="http://schemas.microsoft.com/office/drawing/2014/main" id="{572AD5F6-8355-36C2-C7F0-178A36B7322A}"/>
                </a:ext>
              </a:extLst>
            </p:cNvPr>
            <p:cNvPicPr>
              <a:picLocks noChangeAspect="1"/>
            </p:cNvPicPr>
            <p:nvPr/>
          </p:nvPicPr>
          <p:blipFill>
            <a:blip r:embed="rId2"/>
            <a:stretch>
              <a:fillRect/>
            </a:stretch>
          </p:blipFill>
          <p:spPr>
            <a:xfrm>
              <a:off x="2689383" y="1477776"/>
              <a:ext cx="6618863" cy="5053464"/>
            </a:xfrm>
            <a:prstGeom prst="rect">
              <a:avLst/>
            </a:prstGeom>
          </p:spPr>
        </p:pic>
        <p:sp>
          <p:nvSpPr>
            <p:cNvPr id="6" name="TextBox 5">
              <a:extLst>
                <a:ext uri="{FF2B5EF4-FFF2-40B4-BE49-F238E27FC236}">
                  <a16:creationId xmlns:a16="http://schemas.microsoft.com/office/drawing/2014/main" id="{F6D1D60B-A265-2690-D9DE-0A7BD58083F3}"/>
                </a:ext>
              </a:extLst>
            </p:cNvPr>
            <p:cNvSpPr txBox="1"/>
            <p:nvPr/>
          </p:nvSpPr>
          <p:spPr>
            <a:xfrm rot="16200000">
              <a:off x="380478" y="3616457"/>
              <a:ext cx="4201976" cy="415834"/>
            </a:xfrm>
            <a:prstGeom prst="rect">
              <a:avLst/>
            </a:prstGeom>
            <a:noFill/>
          </p:spPr>
          <p:txBody>
            <a:bodyPr wrap="square" lIns="0" tIns="0" rIns="0" bIns="0" rtlCol="0">
              <a:noAutofit/>
            </a:bodyPr>
            <a:lstStyle/>
            <a:p>
              <a:pPr algn="l"/>
              <a:r>
                <a:rPr lang="en-AU" sz="1800" dirty="0"/>
                <a:t>Fuel consumption (L/100 km)</a:t>
              </a:r>
            </a:p>
          </p:txBody>
        </p:sp>
        <p:sp>
          <p:nvSpPr>
            <p:cNvPr id="5" name="TextBox 4">
              <a:extLst>
                <a:ext uri="{FF2B5EF4-FFF2-40B4-BE49-F238E27FC236}">
                  <a16:creationId xmlns:a16="http://schemas.microsoft.com/office/drawing/2014/main" id="{023A856B-135B-6021-0577-6B42FEB057D2}"/>
                </a:ext>
              </a:extLst>
            </p:cNvPr>
            <p:cNvSpPr txBox="1"/>
            <p:nvPr/>
          </p:nvSpPr>
          <p:spPr>
            <a:xfrm>
              <a:off x="2185127" y="1014172"/>
              <a:ext cx="8901605" cy="500687"/>
            </a:xfrm>
            <a:prstGeom prst="rect">
              <a:avLst/>
            </a:prstGeom>
            <a:noFill/>
          </p:spPr>
          <p:txBody>
            <a:bodyPr wrap="square" lIns="0" tIns="0" rIns="0" bIns="0" rtlCol="0">
              <a:noAutofit/>
            </a:bodyPr>
            <a:lstStyle/>
            <a:p>
              <a:pPr algn="l"/>
              <a:r>
                <a:rPr lang="en-AU" sz="1800" dirty="0"/>
                <a:t>Engine size versus fuel consumption (selected Australian vehicles)</a:t>
              </a:r>
            </a:p>
          </p:txBody>
        </p:sp>
      </p:grpSp>
      <p:sp>
        <p:nvSpPr>
          <p:cNvPr id="8" name="Rectangle: Rounded Corners 7">
            <a:extLst>
              <a:ext uri="{FF2B5EF4-FFF2-40B4-BE49-F238E27FC236}">
                <a16:creationId xmlns:a16="http://schemas.microsoft.com/office/drawing/2014/main" id="{BBBC0D17-23FE-09CE-8FF6-41C007813752}"/>
              </a:ext>
            </a:extLst>
          </p:cNvPr>
          <p:cNvSpPr/>
          <p:nvPr/>
        </p:nvSpPr>
        <p:spPr>
          <a:xfrm>
            <a:off x="146252" y="5580477"/>
            <a:ext cx="11381495" cy="98644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AU" sz="2000" b="1" dirty="0">
                <a:solidFill>
                  <a:schemeClr val="tx1"/>
                </a:solidFill>
              </a:rPr>
              <a:t>Correlation</a:t>
            </a:r>
            <a:r>
              <a:rPr lang="en-AU" sz="2000" b="1">
                <a:solidFill>
                  <a:schemeClr val="tx1"/>
                </a:solidFill>
              </a:rPr>
              <a:t>: </a:t>
            </a:r>
            <a:r>
              <a:rPr lang="en-AU" sz="2000" dirty="0">
                <a:solidFill>
                  <a:schemeClr val="tx1"/>
                </a:solidFill>
              </a:rPr>
              <a:t>a</a:t>
            </a:r>
            <a:r>
              <a:rPr lang="en-AU" sz="2000">
                <a:solidFill>
                  <a:schemeClr val="tx1"/>
                </a:solidFill>
              </a:rPr>
              <a:t> </a:t>
            </a:r>
            <a:r>
              <a:rPr lang="en-AU" sz="2000" dirty="0">
                <a:solidFill>
                  <a:schemeClr val="tx1"/>
                </a:solidFill>
              </a:rPr>
              <a:t>measure of the strength of the linear relationship between 2 variables (NESA 2024)</a:t>
            </a:r>
          </a:p>
        </p:txBody>
      </p:sp>
      <p:sp>
        <p:nvSpPr>
          <p:cNvPr id="2" name="Slide Number Placeholder 1">
            <a:extLst>
              <a:ext uri="{FF2B5EF4-FFF2-40B4-BE49-F238E27FC236}">
                <a16:creationId xmlns:a16="http://schemas.microsoft.com/office/drawing/2014/main" id="{E48A78EC-FF06-588E-3F01-93CAED3322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69470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11–12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pPr>
              <a:lnSpc>
                <a:spcPct val="150000"/>
              </a:lnSpc>
              <a:spcBef>
                <a:spcPts val="1200"/>
              </a:spcBef>
              <a:spcAft>
                <a:spcPts val="600"/>
              </a:spcAft>
            </a:pPr>
            <a:r>
              <a:rPr lang="en-AU" dirty="0">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7286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t>To understand the concept of correlation</a:t>
            </a:r>
            <a:r>
              <a:rPr lang="en-AU" sz="2000" dirty="0">
                <a:cs typeface="Arial" panose="020B0604020202020204" pitchFamily="34" charset="0"/>
              </a:rPr>
              <a:t>.</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identify the association between 2 variables as linear or non-linear given a scatter plot.</a:t>
            </a:r>
          </a:p>
          <a:p>
            <a:pPr marL="342900" indent="-342900">
              <a:lnSpc>
                <a:spcPct val="150000"/>
              </a:lnSpc>
              <a:spcAft>
                <a:spcPts val="600"/>
              </a:spcAft>
              <a:buFont typeface="Arial"/>
              <a:buChar char="•"/>
            </a:pPr>
            <a:r>
              <a:rPr lang="en-AU" sz="2000" dirty="0">
                <a:ea typeface="+mn-lt"/>
                <a:cs typeface="Arial" panose="020B0604020202020204" pitchFamily="34" charset="0"/>
              </a:rPr>
              <a:t>I can describe the strength of an association between 2 variables given a scatter plot.</a:t>
            </a:r>
          </a:p>
          <a:p>
            <a:pPr marL="342900" indent="-342900">
              <a:lnSpc>
                <a:spcPct val="150000"/>
              </a:lnSpc>
              <a:spcAft>
                <a:spcPts val="600"/>
              </a:spcAft>
              <a:buFont typeface="Arial"/>
              <a:buChar char="•"/>
            </a:pPr>
            <a:r>
              <a:rPr lang="en-AU" sz="2000" dirty="0">
                <a:ea typeface="+mn-lt"/>
                <a:cs typeface="Arial" panose="020B0604020202020204" pitchFamily="34" charset="0"/>
              </a:rPr>
              <a:t>I can describe a linear association as either positive or negative given a scatter plot.</a:t>
            </a:r>
          </a:p>
          <a:p>
            <a:pPr marL="342900" indent="-342900">
              <a:lnSpc>
                <a:spcPct val="150000"/>
              </a:lnSpc>
              <a:spcAft>
                <a:spcPts val="600"/>
              </a:spcAft>
              <a:buFont typeface="Arial"/>
              <a:buChar char="•"/>
            </a:pPr>
            <a:r>
              <a:rPr lang="en-AU" sz="2000" dirty="0">
                <a:ea typeface="+mn-lt"/>
                <a:cs typeface="Arial" panose="020B0604020202020204" pitchFamily="34" charset="0"/>
              </a:rPr>
              <a:t>I can explain the difference between correlation and causation.</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F3EB8C-3440-B26E-23BD-08711A02CEF3}"/>
              </a:ext>
            </a:extLst>
          </p:cNvPr>
          <p:cNvSpPr>
            <a:spLocks noGrp="1"/>
          </p:cNvSpPr>
          <p:nvPr>
            <p:ph type="title"/>
          </p:nvPr>
        </p:nvSpPr>
        <p:spPr/>
        <p:txBody>
          <a:bodyPr/>
          <a:lstStyle/>
          <a:p>
            <a:r>
              <a:rPr lang="en-AU" dirty="0"/>
              <a:t>Slow reveal graph (1)</a:t>
            </a:r>
          </a:p>
        </p:txBody>
      </p:sp>
      <p:pic>
        <p:nvPicPr>
          <p:cNvPr id="9" name="Picture 8" descr="This scatter plot shows an upward trend, where values increase together, indicating a positive relationship. The points are fairly close, suggesting a moderate to strong association, with one higher point that may be an outlier.">
            <a:extLst>
              <a:ext uri="{FF2B5EF4-FFF2-40B4-BE49-F238E27FC236}">
                <a16:creationId xmlns:a16="http://schemas.microsoft.com/office/drawing/2014/main" id="{E81C9B52-9CFB-C0A1-D2A5-C7D7C962ECC1}"/>
              </a:ext>
            </a:extLst>
          </p:cNvPr>
          <p:cNvPicPr>
            <a:picLocks noChangeAspect="1"/>
          </p:cNvPicPr>
          <p:nvPr/>
        </p:nvPicPr>
        <p:blipFill>
          <a:blip r:embed="rId2"/>
          <a:stretch>
            <a:fillRect/>
          </a:stretch>
        </p:blipFill>
        <p:spPr>
          <a:xfrm>
            <a:off x="2689382" y="1329373"/>
            <a:ext cx="6813236" cy="5201867"/>
          </a:xfrm>
          <a:prstGeom prst="rect">
            <a:avLst/>
          </a:prstGeom>
        </p:spPr>
      </p:pic>
      <p:sp>
        <p:nvSpPr>
          <p:cNvPr id="2" name="Slide Number Placeholder 1">
            <a:extLst>
              <a:ext uri="{FF2B5EF4-FFF2-40B4-BE49-F238E27FC236}">
                <a16:creationId xmlns:a16="http://schemas.microsoft.com/office/drawing/2014/main" id="{D9B731B0-64D3-02B9-D306-8FB8ADBD83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
        <p:nvSpPr>
          <p:cNvPr id="6" name="Text Placeholder 5">
            <a:extLst>
              <a:ext uri="{FF2B5EF4-FFF2-40B4-BE49-F238E27FC236}">
                <a16:creationId xmlns:a16="http://schemas.microsoft.com/office/drawing/2014/main" id="{D7AA3B1A-5E0B-C82D-C102-BAD97AF7285E}"/>
              </a:ext>
            </a:extLst>
          </p:cNvPr>
          <p:cNvSpPr>
            <a:spLocks noGrp="1"/>
          </p:cNvSpPr>
          <p:nvPr>
            <p:ph type="body" sz="quarter" idx="18"/>
          </p:nvPr>
        </p:nvSpPr>
        <p:spPr/>
        <p:txBody>
          <a:bodyPr/>
          <a:lstStyle/>
          <a:p>
            <a:r>
              <a:rPr lang="en-AU" dirty="0"/>
              <a:t>What do you notice?</a:t>
            </a:r>
          </a:p>
        </p:txBody>
      </p:sp>
    </p:spTree>
    <p:extLst>
      <p:ext uri="{BB962C8B-B14F-4D97-AF65-F5344CB8AC3E}">
        <p14:creationId xmlns:p14="http://schemas.microsoft.com/office/powerpoint/2010/main" val="38003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F6491E-0A9C-9C6C-D832-8B91F0F63493}"/>
              </a:ext>
            </a:extLst>
          </p:cNvPr>
          <p:cNvSpPr>
            <a:spLocks noGrp="1"/>
          </p:cNvSpPr>
          <p:nvPr>
            <p:ph type="title"/>
          </p:nvPr>
        </p:nvSpPr>
        <p:spPr/>
        <p:txBody>
          <a:bodyPr/>
          <a:lstStyle/>
          <a:p>
            <a:r>
              <a:rPr lang="en-AU" dirty="0"/>
              <a:t>Slow reveal graph (2)</a:t>
            </a:r>
          </a:p>
        </p:txBody>
      </p:sp>
      <p:sp>
        <p:nvSpPr>
          <p:cNvPr id="4" name="Text Placeholder 3">
            <a:extLst>
              <a:ext uri="{FF2B5EF4-FFF2-40B4-BE49-F238E27FC236}">
                <a16:creationId xmlns:a16="http://schemas.microsoft.com/office/drawing/2014/main" id="{4616AAA7-DD82-1EBC-83D7-082D477C8346}"/>
              </a:ext>
            </a:extLst>
          </p:cNvPr>
          <p:cNvSpPr>
            <a:spLocks noGrp="1"/>
          </p:cNvSpPr>
          <p:nvPr>
            <p:ph type="body" sz="quarter" idx="18"/>
          </p:nvPr>
        </p:nvSpPr>
        <p:spPr/>
        <p:txBody>
          <a:bodyPr/>
          <a:lstStyle/>
          <a:p>
            <a:r>
              <a:rPr lang="en-AU" dirty="0"/>
              <a:t>What do you notice?</a:t>
            </a:r>
          </a:p>
        </p:txBody>
      </p:sp>
      <p:grpSp>
        <p:nvGrpSpPr>
          <p:cNvPr id="5" name="Group 4" descr="This scatter plot shows the relationship between engine size (L) on the horizontal axis and another variable on the vertical axis. The points trend upward, indicating a positive relationship, with a moderate to strong association and one high point that may be an outlier.">
            <a:extLst>
              <a:ext uri="{FF2B5EF4-FFF2-40B4-BE49-F238E27FC236}">
                <a16:creationId xmlns:a16="http://schemas.microsoft.com/office/drawing/2014/main" id="{4BB0A705-7982-D9CF-FD70-9CD2AB6D27E9}"/>
              </a:ext>
            </a:extLst>
          </p:cNvPr>
          <p:cNvGrpSpPr/>
          <p:nvPr/>
        </p:nvGrpSpPr>
        <p:grpSpPr>
          <a:xfrm>
            <a:off x="2689382" y="1329373"/>
            <a:ext cx="6813236" cy="5461316"/>
            <a:chOff x="2689382" y="1329373"/>
            <a:chExt cx="6813236" cy="5461316"/>
          </a:xfrm>
        </p:grpSpPr>
        <p:sp>
          <p:nvSpPr>
            <p:cNvPr id="10" name="TextBox 9">
              <a:extLst>
                <a:ext uri="{FF2B5EF4-FFF2-40B4-BE49-F238E27FC236}">
                  <a16:creationId xmlns:a16="http://schemas.microsoft.com/office/drawing/2014/main" id="{534CBA95-40F9-59C2-DC34-C1F13E18FD7B}"/>
                </a:ext>
              </a:extLst>
            </p:cNvPr>
            <p:cNvSpPr txBox="1"/>
            <p:nvPr/>
          </p:nvSpPr>
          <p:spPr>
            <a:xfrm>
              <a:off x="5347062" y="6538689"/>
              <a:ext cx="2577738" cy="252000"/>
            </a:xfrm>
            <a:prstGeom prst="rect">
              <a:avLst/>
            </a:prstGeom>
            <a:noFill/>
          </p:spPr>
          <p:txBody>
            <a:bodyPr wrap="square" lIns="0" tIns="0" rIns="0" bIns="0" rtlCol="0">
              <a:noAutofit/>
            </a:bodyPr>
            <a:lstStyle/>
            <a:p>
              <a:pPr algn="l"/>
              <a:r>
                <a:rPr lang="en-AU" sz="1800" dirty="0"/>
                <a:t>Engine size (L)</a:t>
              </a:r>
            </a:p>
          </p:txBody>
        </p:sp>
        <p:pic>
          <p:nvPicPr>
            <p:cNvPr id="11" name="Picture 10">
              <a:extLst>
                <a:ext uri="{FF2B5EF4-FFF2-40B4-BE49-F238E27FC236}">
                  <a16:creationId xmlns:a16="http://schemas.microsoft.com/office/drawing/2014/main" id="{0E1504B7-B3E6-FA0E-5356-6439FBD98701}"/>
                </a:ext>
              </a:extLst>
            </p:cNvPr>
            <p:cNvPicPr>
              <a:picLocks noChangeAspect="1"/>
            </p:cNvPicPr>
            <p:nvPr/>
          </p:nvPicPr>
          <p:blipFill>
            <a:blip r:embed="rId2"/>
            <a:stretch>
              <a:fillRect/>
            </a:stretch>
          </p:blipFill>
          <p:spPr>
            <a:xfrm>
              <a:off x="2689382" y="1329373"/>
              <a:ext cx="6813236" cy="5201867"/>
            </a:xfrm>
            <a:prstGeom prst="rect">
              <a:avLst/>
            </a:prstGeom>
          </p:spPr>
        </p:pic>
      </p:grpSp>
      <p:sp>
        <p:nvSpPr>
          <p:cNvPr id="2" name="Slide Number Placeholder 1">
            <a:extLst>
              <a:ext uri="{FF2B5EF4-FFF2-40B4-BE49-F238E27FC236}">
                <a16:creationId xmlns:a16="http://schemas.microsoft.com/office/drawing/2014/main" id="{4F9DEB42-87E7-3298-7ED9-3324463F4F4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75409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0AB43-74C8-7B82-C38E-A2C2D00A28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FACED8-79FA-F741-10BC-FEF76B16497D}"/>
              </a:ext>
            </a:extLst>
          </p:cNvPr>
          <p:cNvSpPr>
            <a:spLocks noGrp="1"/>
          </p:cNvSpPr>
          <p:nvPr>
            <p:ph type="title"/>
          </p:nvPr>
        </p:nvSpPr>
        <p:spPr/>
        <p:txBody>
          <a:bodyPr/>
          <a:lstStyle/>
          <a:p>
            <a:r>
              <a:rPr lang="en-AU" dirty="0"/>
              <a:t>Slow reveal graph (3)</a:t>
            </a:r>
          </a:p>
        </p:txBody>
      </p:sp>
      <p:sp>
        <p:nvSpPr>
          <p:cNvPr id="4" name="Text Placeholder 3">
            <a:extLst>
              <a:ext uri="{FF2B5EF4-FFF2-40B4-BE49-F238E27FC236}">
                <a16:creationId xmlns:a16="http://schemas.microsoft.com/office/drawing/2014/main" id="{71B2D43B-170C-A9D1-C439-5E518F742902}"/>
              </a:ext>
            </a:extLst>
          </p:cNvPr>
          <p:cNvSpPr>
            <a:spLocks noGrp="1"/>
          </p:cNvSpPr>
          <p:nvPr>
            <p:ph type="body" sz="quarter" idx="18"/>
          </p:nvPr>
        </p:nvSpPr>
        <p:spPr/>
        <p:txBody>
          <a:bodyPr/>
          <a:lstStyle/>
          <a:p>
            <a:r>
              <a:rPr lang="en-AU" dirty="0"/>
              <a:t>What do you notice?</a:t>
            </a:r>
          </a:p>
        </p:txBody>
      </p:sp>
      <p:grpSp>
        <p:nvGrpSpPr>
          <p:cNvPr id="5" name="Group 4" descr="This scatter plot shows the relationship between engine size (L) and fuel consumption (L/100 km).&#10;The points trend upward, indicating a positive relationship, larger engines use more fuel, with a moderate to strong association and one higher point that may be an outlier.">
            <a:extLst>
              <a:ext uri="{FF2B5EF4-FFF2-40B4-BE49-F238E27FC236}">
                <a16:creationId xmlns:a16="http://schemas.microsoft.com/office/drawing/2014/main" id="{A00985C7-CF79-2607-B562-8F2167096FBE}"/>
              </a:ext>
            </a:extLst>
          </p:cNvPr>
          <p:cNvGrpSpPr/>
          <p:nvPr/>
        </p:nvGrpSpPr>
        <p:grpSpPr>
          <a:xfrm>
            <a:off x="2273549" y="1329373"/>
            <a:ext cx="7229069" cy="5461316"/>
            <a:chOff x="2273549" y="1329373"/>
            <a:chExt cx="7229069" cy="5461316"/>
          </a:xfrm>
        </p:grpSpPr>
        <p:sp>
          <p:nvSpPr>
            <p:cNvPr id="10" name="TextBox 9">
              <a:extLst>
                <a:ext uri="{FF2B5EF4-FFF2-40B4-BE49-F238E27FC236}">
                  <a16:creationId xmlns:a16="http://schemas.microsoft.com/office/drawing/2014/main" id="{7372E288-6630-F540-95B7-EE911F1628B8}"/>
                </a:ext>
              </a:extLst>
            </p:cNvPr>
            <p:cNvSpPr txBox="1"/>
            <p:nvPr/>
          </p:nvSpPr>
          <p:spPr>
            <a:xfrm>
              <a:off x="5347062" y="6538689"/>
              <a:ext cx="2577738" cy="252000"/>
            </a:xfrm>
            <a:prstGeom prst="rect">
              <a:avLst/>
            </a:prstGeom>
            <a:noFill/>
          </p:spPr>
          <p:txBody>
            <a:bodyPr wrap="square" lIns="0" tIns="0" rIns="0" bIns="0" rtlCol="0">
              <a:noAutofit/>
            </a:bodyPr>
            <a:lstStyle/>
            <a:p>
              <a:pPr algn="l"/>
              <a:r>
                <a:rPr lang="en-AU" sz="1800"/>
                <a:t>Engine size (L)</a:t>
              </a:r>
            </a:p>
          </p:txBody>
        </p:sp>
        <p:pic>
          <p:nvPicPr>
            <p:cNvPr id="11" name="Picture 10">
              <a:extLst>
                <a:ext uri="{FF2B5EF4-FFF2-40B4-BE49-F238E27FC236}">
                  <a16:creationId xmlns:a16="http://schemas.microsoft.com/office/drawing/2014/main" id="{CBF9B851-5E35-F2B9-CBC2-E9F693264F3D}"/>
                </a:ext>
              </a:extLst>
            </p:cNvPr>
            <p:cNvPicPr>
              <a:picLocks noChangeAspect="1"/>
            </p:cNvPicPr>
            <p:nvPr/>
          </p:nvPicPr>
          <p:blipFill>
            <a:blip r:embed="rId2"/>
            <a:stretch>
              <a:fillRect/>
            </a:stretch>
          </p:blipFill>
          <p:spPr>
            <a:xfrm>
              <a:off x="2689382" y="1329373"/>
              <a:ext cx="6813236" cy="5201867"/>
            </a:xfrm>
            <a:prstGeom prst="rect">
              <a:avLst/>
            </a:prstGeom>
          </p:spPr>
        </p:pic>
        <p:sp>
          <p:nvSpPr>
            <p:cNvPr id="6" name="TextBox 5">
              <a:extLst>
                <a:ext uri="{FF2B5EF4-FFF2-40B4-BE49-F238E27FC236}">
                  <a16:creationId xmlns:a16="http://schemas.microsoft.com/office/drawing/2014/main" id="{5533DBBB-8769-CFBD-AEE6-90127CE76B2C}"/>
                </a:ext>
              </a:extLst>
            </p:cNvPr>
            <p:cNvSpPr txBox="1"/>
            <p:nvPr/>
          </p:nvSpPr>
          <p:spPr>
            <a:xfrm rot="16200000">
              <a:off x="813774" y="3457531"/>
              <a:ext cx="3335383" cy="415834"/>
            </a:xfrm>
            <a:prstGeom prst="rect">
              <a:avLst/>
            </a:prstGeom>
            <a:noFill/>
          </p:spPr>
          <p:txBody>
            <a:bodyPr wrap="square" lIns="0" tIns="0" rIns="0" bIns="0" rtlCol="0">
              <a:noAutofit/>
            </a:bodyPr>
            <a:lstStyle/>
            <a:p>
              <a:pPr algn="l"/>
              <a:r>
                <a:rPr lang="en-AU" sz="1800"/>
                <a:t>Fuel consumption (L/100 km)</a:t>
              </a:r>
            </a:p>
          </p:txBody>
        </p:sp>
      </p:grpSp>
      <p:sp>
        <p:nvSpPr>
          <p:cNvPr id="2" name="Slide Number Placeholder 1">
            <a:extLst>
              <a:ext uri="{FF2B5EF4-FFF2-40B4-BE49-F238E27FC236}">
                <a16:creationId xmlns:a16="http://schemas.microsoft.com/office/drawing/2014/main" id="{B9D210DB-4D05-5637-4433-1707D95DEF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67666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1B982-FB2C-0B25-F227-7255888C4E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FE31D2-A64B-2F4D-FA54-0EC4FE05AAB0}"/>
              </a:ext>
            </a:extLst>
          </p:cNvPr>
          <p:cNvSpPr>
            <a:spLocks noGrp="1"/>
          </p:cNvSpPr>
          <p:nvPr>
            <p:ph type="title"/>
          </p:nvPr>
        </p:nvSpPr>
        <p:spPr/>
        <p:txBody>
          <a:bodyPr/>
          <a:lstStyle/>
          <a:p>
            <a:r>
              <a:rPr lang="en-AU" dirty="0"/>
              <a:t>Slow reveal graph (4)</a:t>
            </a:r>
          </a:p>
        </p:txBody>
      </p:sp>
      <p:grpSp>
        <p:nvGrpSpPr>
          <p:cNvPr id="7" name="Group 6" descr="This scatter plot shows the relationship between engine size (L) and fuel consumption (L/100 km) for selected Australian vehicles. The points trend upward, indicating a positive relationship, larger engines generally use more fuel, with a moderate to strong association and one high point that stands out as a possible outlier.">
            <a:extLst>
              <a:ext uri="{FF2B5EF4-FFF2-40B4-BE49-F238E27FC236}">
                <a16:creationId xmlns:a16="http://schemas.microsoft.com/office/drawing/2014/main" id="{BB798AA8-9D65-2C5E-BFD9-0E32FAC0856B}"/>
              </a:ext>
            </a:extLst>
          </p:cNvPr>
          <p:cNvGrpSpPr/>
          <p:nvPr/>
        </p:nvGrpSpPr>
        <p:grpSpPr>
          <a:xfrm>
            <a:off x="2273549" y="964100"/>
            <a:ext cx="7348916" cy="5826589"/>
            <a:chOff x="2273549" y="964100"/>
            <a:chExt cx="7348916" cy="5826589"/>
          </a:xfrm>
        </p:grpSpPr>
        <p:sp>
          <p:nvSpPr>
            <p:cNvPr id="10" name="TextBox 9">
              <a:extLst>
                <a:ext uri="{FF2B5EF4-FFF2-40B4-BE49-F238E27FC236}">
                  <a16:creationId xmlns:a16="http://schemas.microsoft.com/office/drawing/2014/main" id="{9B69A2CB-18D1-BA63-6356-6C0237261D85}"/>
                </a:ext>
              </a:extLst>
            </p:cNvPr>
            <p:cNvSpPr txBox="1"/>
            <p:nvPr/>
          </p:nvSpPr>
          <p:spPr>
            <a:xfrm>
              <a:off x="5347062" y="6538689"/>
              <a:ext cx="2577738" cy="252000"/>
            </a:xfrm>
            <a:prstGeom prst="rect">
              <a:avLst/>
            </a:prstGeom>
            <a:noFill/>
          </p:spPr>
          <p:txBody>
            <a:bodyPr wrap="square" lIns="0" tIns="0" rIns="0" bIns="0" rtlCol="0">
              <a:noAutofit/>
            </a:bodyPr>
            <a:lstStyle/>
            <a:p>
              <a:pPr algn="l"/>
              <a:r>
                <a:rPr lang="en-AU" sz="1800"/>
                <a:t>Engine size (L)</a:t>
              </a:r>
            </a:p>
          </p:txBody>
        </p:sp>
        <p:pic>
          <p:nvPicPr>
            <p:cNvPr id="11" name="Picture 10">
              <a:extLst>
                <a:ext uri="{FF2B5EF4-FFF2-40B4-BE49-F238E27FC236}">
                  <a16:creationId xmlns:a16="http://schemas.microsoft.com/office/drawing/2014/main" id="{4E7EA38B-2FB9-BDAA-62F6-FAB32A9B435F}"/>
                </a:ext>
              </a:extLst>
            </p:cNvPr>
            <p:cNvPicPr>
              <a:picLocks noChangeAspect="1"/>
            </p:cNvPicPr>
            <p:nvPr/>
          </p:nvPicPr>
          <p:blipFill>
            <a:blip r:embed="rId2"/>
            <a:stretch>
              <a:fillRect/>
            </a:stretch>
          </p:blipFill>
          <p:spPr>
            <a:xfrm>
              <a:off x="2689382" y="1329373"/>
              <a:ext cx="6813236" cy="5201867"/>
            </a:xfrm>
            <a:prstGeom prst="rect">
              <a:avLst/>
            </a:prstGeom>
          </p:spPr>
        </p:pic>
        <p:sp>
          <p:nvSpPr>
            <p:cNvPr id="6" name="TextBox 5">
              <a:extLst>
                <a:ext uri="{FF2B5EF4-FFF2-40B4-BE49-F238E27FC236}">
                  <a16:creationId xmlns:a16="http://schemas.microsoft.com/office/drawing/2014/main" id="{F1304B5D-4FA2-E78C-9737-9441E08366D5}"/>
                </a:ext>
              </a:extLst>
            </p:cNvPr>
            <p:cNvSpPr txBox="1"/>
            <p:nvPr/>
          </p:nvSpPr>
          <p:spPr>
            <a:xfrm rot="16200000">
              <a:off x="813774" y="3457531"/>
              <a:ext cx="3335383" cy="415834"/>
            </a:xfrm>
            <a:prstGeom prst="rect">
              <a:avLst/>
            </a:prstGeom>
            <a:noFill/>
          </p:spPr>
          <p:txBody>
            <a:bodyPr wrap="square" lIns="0" tIns="0" rIns="0" bIns="0" rtlCol="0">
              <a:noAutofit/>
            </a:bodyPr>
            <a:lstStyle/>
            <a:p>
              <a:pPr algn="l"/>
              <a:r>
                <a:rPr lang="en-AU" sz="1800"/>
                <a:t>Fuel consumption (L/100 km)</a:t>
              </a:r>
            </a:p>
          </p:txBody>
        </p:sp>
        <p:sp>
          <p:nvSpPr>
            <p:cNvPr id="5" name="TextBox 4">
              <a:extLst>
                <a:ext uri="{FF2B5EF4-FFF2-40B4-BE49-F238E27FC236}">
                  <a16:creationId xmlns:a16="http://schemas.microsoft.com/office/drawing/2014/main" id="{DD53F94F-A45F-BD27-E5F2-D992F1F274BD}"/>
                </a:ext>
              </a:extLst>
            </p:cNvPr>
            <p:cNvSpPr txBox="1"/>
            <p:nvPr/>
          </p:nvSpPr>
          <p:spPr>
            <a:xfrm>
              <a:off x="2804059" y="964100"/>
              <a:ext cx="6818406" cy="346853"/>
            </a:xfrm>
            <a:prstGeom prst="rect">
              <a:avLst/>
            </a:prstGeom>
            <a:noFill/>
          </p:spPr>
          <p:txBody>
            <a:bodyPr wrap="square" lIns="0" tIns="0" rIns="0" bIns="0" rtlCol="0">
              <a:noAutofit/>
            </a:bodyPr>
            <a:lstStyle/>
            <a:p>
              <a:pPr algn="l"/>
              <a:r>
                <a:rPr lang="en-AU" sz="1800" dirty="0"/>
                <a:t>Engine size versus fuel consumption (selected Australian vehicles)</a:t>
              </a:r>
            </a:p>
          </p:txBody>
        </p:sp>
      </p:grpSp>
      <p:sp>
        <p:nvSpPr>
          <p:cNvPr id="2" name="Slide Number Placeholder 1">
            <a:extLst>
              <a:ext uri="{FF2B5EF4-FFF2-40B4-BE49-F238E27FC236}">
                <a16:creationId xmlns:a16="http://schemas.microsoft.com/office/drawing/2014/main" id="{6A8910F1-E671-8195-8322-8CFDDA498C6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48744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54BBF-0547-379D-6F29-0F62866176E7}"/>
              </a:ext>
            </a:extLst>
          </p:cNvPr>
          <p:cNvSpPr>
            <a:spLocks noGrp="1"/>
          </p:cNvSpPr>
          <p:nvPr>
            <p:ph type="title"/>
          </p:nvPr>
        </p:nvSpPr>
        <p:spPr/>
        <p:txBody>
          <a:bodyPr/>
          <a:lstStyle/>
          <a:p>
            <a:r>
              <a:rPr lang="en-AU" dirty="0"/>
              <a:t>Comparing scatter plots</a:t>
            </a:r>
          </a:p>
        </p:txBody>
      </p:sp>
      <p:sp>
        <p:nvSpPr>
          <p:cNvPr id="14" name="Rectangle: Rounded Corners 13">
            <a:extLst>
              <a:ext uri="{FF2B5EF4-FFF2-40B4-BE49-F238E27FC236}">
                <a16:creationId xmlns:a16="http://schemas.microsoft.com/office/drawing/2014/main" id="{797081A9-BBD5-45B9-A44C-D2A7220DA2C0}"/>
              </a:ext>
            </a:extLst>
          </p:cNvPr>
          <p:cNvSpPr/>
          <p:nvPr/>
        </p:nvSpPr>
        <p:spPr>
          <a:xfrm>
            <a:off x="1382831" y="5327624"/>
            <a:ext cx="9426338" cy="112104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342900" indent="-342900">
              <a:lnSpc>
                <a:spcPct val="150000"/>
              </a:lnSpc>
              <a:buFont typeface="Arial" panose="020B0604020202020204" pitchFamily="34" charset="0"/>
              <a:buChar char="•"/>
            </a:pPr>
            <a:r>
              <a:rPr lang="en-AU" dirty="0">
                <a:solidFill>
                  <a:schemeClr val="tx1"/>
                </a:solidFill>
              </a:rPr>
              <a:t>Which graph appears to show the strongest association?</a:t>
            </a:r>
          </a:p>
          <a:p>
            <a:pPr marL="342900" indent="-342900">
              <a:lnSpc>
                <a:spcPct val="150000"/>
              </a:lnSpc>
              <a:buFont typeface="Arial" panose="020B0604020202020204" pitchFamily="34" charset="0"/>
              <a:buChar char="•"/>
            </a:pPr>
            <a:r>
              <a:rPr lang="en-AU" dirty="0">
                <a:solidFill>
                  <a:schemeClr val="tx1"/>
                </a:solidFill>
              </a:rPr>
              <a:t>What features of the scatter plot helped you make that decision?</a:t>
            </a:r>
          </a:p>
        </p:txBody>
      </p:sp>
      <p:sp>
        <p:nvSpPr>
          <p:cNvPr id="2" name="Slide Number Placeholder 1">
            <a:extLst>
              <a:ext uri="{FF2B5EF4-FFF2-40B4-BE49-F238E27FC236}">
                <a16:creationId xmlns:a16="http://schemas.microsoft.com/office/drawing/2014/main" id="{361E9E14-80F5-0F1A-2553-DC25B7E514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pic>
        <p:nvPicPr>
          <p:cNvPr id="6" name="Picture 5" descr="This scatter plot shows a strong positive relationship. The points rise from left to right and are close to a straight line, indicating a strong linear association.">
            <a:extLst>
              <a:ext uri="{FF2B5EF4-FFF2-40B4-BE49-F238E27FC236}">
                <a16:creationId xmlns:a16="http://schemas.microsoft.com/office/drawing/2014/main" id="{3F69A7D2-2E4D-D33E-DB0D-D19AF694F493}"/>
              </a:ext>
            </a:extLst>
          </p:cNvPr>
          <p:cNvPicPr>
            <a:picLocks noChangeAspect="1"/>
          </p:cNvPicPr>
          <p:nvPr/>
        </p:nvPicPr>
        <p:blipFill>
          <a:blip r:embed="rId2"/>
          <a:stretch>
            <a:fillRect/>
          </a:stretch>
        </p:blipFill>
        <p:spPr>
          <a:xfrm>
            <a:off x="184172" y="1576251"/>
            <a:ext cx="3886400" cy="2844946"/>
          </a:xfrm>
          <a:prstGeom prst="rect">
            <a:avLst/>
          </a:prstGeom>
        </p:spPr>
      </p:pic>
      <p:pic>
        <p:nvPicPr>
          <p:cNvPr id="9" name="Picture 8" descr="This scatter plot shows a positive relationship. The points generally rise from left to right but are more spread out, indicating a weaker, more variable association compared to Graph A.">
            <a:extLst>
              <a:ext uri="{FF2B5EF4-FFF2-40B4-BE49-F238E27FC236}">
                <a16:creationId xmlns:a16="http://schemas.microsoft.com/office/drawing/2014/main" id="{0B65A5AC-6808-5E02-70BB-734D8B913F77}"/>
              </a:ext>
            </a:extLst>
          </p:cNvPr>
          <p:cNvPicPr>
            <a:picLocks noChangeAspect="1"/>
          </p:cNvPicPr>
          <p:nvPr/>
        </p:nvPicPr>
        <p:blipFill>
          <a:blip r:embed="rId3"/>
          <a:stretch>
            <a:fillRect/>
          </a:stretch>
        </p:blipFill>
        <p:spPr>
          <a:xfrm>
            <a:off x="4070572" y="1557200"/>
            <a:ext cx="3892750" cy="2863997"/>
          </a:xfrm>
          <a:prstGeom prst="rect">
            <a:avLst/>
          </a:prstGeom>
        </p:spPr>
      </p:pic>
      <p:pic>
        <p:nvPicPr>
          <p:cNvPr id="12" name="Picture 11" descr="This scatter plot shows a very weak positive relationship. The points are widely scattered, but there is a slight overall upward trend from left to right.">
            <a:extLst>
              <a:ext uri="{FF2B5EF4-FFF2-40B4-BE49-F238E27FC236}">
                <a16:creationId xmlns:a16="http://schemas.microsoft.com/office/drawing/2014/main" id="{ACEFF4F4-1306-270D-9A77-7DAA1A2D68C6}"/>
              </a:ext>
            </a:extLst>
          </p:cNvPr>
          <p:cNvPicPr>
            <a:picLocks noChangeAspect="1"/>
          </p:cNvPicPr>
          <p:nvPr/>
        </p:nvPicPr>
        <p:blipFill>
          <a:blip r:embed="rId4"/>
          <a:stretch>
            <a:fillRect/>
          </a:stretch>
        </p:blipFill>
        <p:spPr>
          <a:xfrm>
            <a:off x="7951250" y="1651567"/>
            <a:ext cx="3892750" cy="2806844"/>
          </a:xfrm>
          <a:prstGeom prst="rect">
            <a:avLst/>
          </a:prstGeom>
        </p:spPr>
      </p:pic>
    </p:spTree>
    <p:extLst>
      <p:ext uri="{BB962C8B-B14F-4D97-AF65-F5344CB8AC3E}">
        <p14:creationId xmlns:p14="http://schemas.microsoft.com/office/powerpoint/2010/main" val="283105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2280D6-74F6-4349-9756-8C22A20F10CF}">
  <ds:schemaRefs>
    <ds:schemaRef ds:uri="http://schemas.microsoft.com/sharepoint/v3/contenttype/forms"/>
  </ds:schemaRefs>
</ds:datastoreItem>
</file>

<file path=customXml/itemProps2.xml><?xml version="1.0" encoding="utf-8"?>
<ds:datastoreItem xmlns:ds="http://schemas.openxmlformats.org/officeDocument/2006/customXml" ds:itemID="{268C7B37-C064-49A8-9645-0F9309323FA1}">
  <ds:schemaRefs>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8c6f0761-0ef4-4d3b-8fe8-3b60dff82ea3"/>
    <ds:schemaRef ds:uri="http://schemas.microsoft.com/office/2006/metadata/properties"/>
    <ds:schemaRef ds:uri="0d94be99-a0f6-44e7-93d1-7f56be2e14d5"/>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5CB61E20-13B2-47D6-A69E-3EFF358BF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1</TotalTime>
  <Words>884</Words>
  <Application>Microsoft Office PowerPoint</Application>
  <PresentationFormat>Widescreen</PresentationFormat>
  <Paragraphs>92</Paragraphs>
  <Slides>16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Times New Roman</vt:lpstr>
      <vt:lpstr>Arial</vt:lpstr>
      <vt:lpstr>Public Sans</vt:lpstr>
      <vt:lpstr>NSWG Corporate</vt:lpstr>
      <vt:lpstr>Formalising correlation</vt:lpstr>
      <vt:lpstr>Learning intention and success criteria</vt:lpstr>
      <vt:lpstr>Activating prior knowledge</vt:lpstr>
      <vt:lpstr>Slow reveal graph (1)</vt:lpstr>
      <vt:lpstr>Slow reveal graph (2)</vt:lpstr>
      <vt:lpstr>Slow reveal graph (3)</vt:lpstr>
      <vt:lpstr>Slow reveal graph (4)</vt:lpstr>
      <vt:lpstr>Connecting learning</vt:lpstr>
      <vt:lpstr>Comparing scatter plots</vt:lpstr>
      <vt:lpstr>Releasing responsibility</vt:lpstr>
      <vt:lpstr>Definitions (1)</vt:lpstr>
      <vt:lpstr>Definitions (2)</vt:lpstr>
      <vt:lpstr>Definitions (3)</vt:lpstr>
      <vt:lpstr>Correlation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3 – Formalising correlation – deck – Mathematics Standard</dc:title>
  <dc:creator>NSW Department of Education</dc:creator>
  <dcterms:created xsi:type="dcterms:W3CDTF">2026-05-15T07:40:32Z</dcterms:created>
  <dcterms:modified xsi:type="dcterms:W3CDTF">2026-06-16T06:58:05Z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0x010100655E080995292A458D08911AB2F9EE60</vt:lpwstr>
  </property>
</Properties>
</file>