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Lst>
  <p:notesMasterIdLst>
    <p:notesMasterId r:id="rId18"/>
  </p:notesMasterIdLst>
  <p:handoutMasterIdLst>
    <p:handoutMasterId r:id="rId19"/>
  </p:handoutMasterIdLst>
  <p:sldIdLst>
    <p:sldId id="26505" r:id="rId5"/>
    <p:sldId id="26383" r:id="rId6"/>
    <p:sldId id="271" r:id="rId7"/>
    <p:sldId id="289" r:id="rId8"/>
    <p:sldId id="26506" r:id="rId9"/>
    <p:sldId id="26507" r:id="rId10"/>
    <p:sldId id="26525" r:id="rId11"/>
    <p:sldId id="26526" r:id="rId12"/>
    <p:sldId id="26527" r:id="rId13"/>
    <p:sldId id="26529" r:id="rId14"/>
    <p:sldId id="26530" r:id="rId15"/>
    <p:sldId id="360" r:id="rId16"/>
    <p:sldId id="361" r:id="rId17"/>
  </p:sldIdLst>
  <p:sldSz cx="12192000" cy="6858000"/>
  <p:notesSz cx="6858000" cy="9144000"/>
  <p:embeddedFontLst>
    <p:embeddedFont>
      <p:font typeface="Public Sans" pitchFamily="2" charset="0"/>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9FE0C2-F670-4EF8-8E9C-1EADC0202C8B}" v="5" dt="2026-06-16T06:25:44.09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41" autoAdjust="0"/>
  </p:normalViewPr>
  <p:slideViewPr>
    <p:cSldViewPr snapToGrid="0">
      <p:cViewPr varScale="1">
        <p:scale>
          <a:sx n="83" d="100"/>
          <a:sy n="83" d="100"/>
        </p:scale>
        <p:origin x="996" y="90"/>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16/06/2026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16/06/2026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E74B7-68AF-FC74-43CA-6E397263A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DF243-FD60-3B9D-2DDD-DABD98DD55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053592-96F8-CC5A-AD70-DF4C8B08AE3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CE1BB88-6D0A-B5B1-7E84-7CFE7CB289D2}"/>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764899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0F500-D9FC-DC75-67F4-0C4483534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5B83C-F6A5-6865-06AE-F7EC566AFA0D}"/>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D842E28-8B64-1BED-DB0D-940AC3B5947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770C058-E939-BDD6-9323-7BB932869637}"/>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56600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DB7AF-0116-7713-A8AF-9A090D574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9E2BE-0507-6405-B0AF-8A7EDD7A6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CAF88-F7C3-5FDB-4EE6-D9867B5A330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53DFCE3-47DA-EEB7-5127-E09947AC1A82}"/>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802001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EA8E7-22EA-B6D4-C591-C68767260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C3AB7-AC93-5024-E1EF-DEE71B70B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877D4-6AC9-A2B6-35C1-DEE6FD301E8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9A8DFF-32AF-FEAD-0CF7-9D4198A7994E}"/>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61472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Creating scatter plots using spreadsheets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2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Correlation</a:t>
            </a:r>
          </a:p>
        </p:txBody>
      </p:sp>
      <p:pic>
        <p:nvPicPr>
          <p:cNvPr id="4" name="Picture Placeholder 4">
            <a:extLst>
              <a:ext uri="{FF2B5EF4-FFF2-40B4-BE49-F238E27FC236}">
                <a16:creationId xmlns:a16="http://schemas.microsoft.com/office/drawing/2014/main" id="{3B4F1791-F3DD-2584-E811-7DC60AB7B1FF}"/>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26FAA-9C40-F496-4541-34F6EFB866A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316572F-469E-70B9-19F3-4EBFD16AECE8}"/>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383618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C18B8-6A9D-9372-91F2-C0FDA5653A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A31215-B6BA-B707-281B-A00DB900CC65}"/>
              </a:ext>
            </a:extLst>
          </p:cNvPr>
          <p:cNvSpPr>
            <a:spLocks noGrp="1"/>
          </p:cNvSpPr>
          <p:nvPr>
            <p:ph type="title"/>
          </p:nvPr>
        </p:nvSpPr>
        <p:spPr/>
        <p:txBody>
          <a:bodyPr/>
          <a:lstStyle/>
          <a:p>
            <a:r>
              <a:rPr lang="en-AU" dirty="0"/>
              <a:t>Humidity (%) versus rainfall (mm)</a:t>
            </a:r>
          </a:p>
        </p:txBody>
      </p:sp>
      <p:sp>
        <p:nvSpPr>
          <p:cNvPr id="5" name="TextBox 4">
            <a:extLst>
              <a:ext uri="{FF2B5EF4-FFF2-40B4-BE49-F238E27FC236}">
                <a16:creationId xmlns:a16="http://schemas.microsoft.com/office/drawing/2014/main" id="{E9195A2B-7F75-CDD9-513B-81EDF3CCB8D2}"/>
              </a:ext>
            </a:extLst>
          </p:cNvPr>
          <p:cNvSpPr txBox="1"/>
          <p:nvPr/>
        </p:nvSpPr>
        <p:spPr>
          <a:xfrm>
            <a:off x="348000" y="1839497"/>
            <a:ext cx="11422697" cy="4676503"/>
          </a:xfrm>
          <a:prstGeom prst="rect">
            <a:avLst/>
          </a:prstGeom>
          <a:noFill/>
        </p:spPr>
        <p:txBody>
          <a:bodyPr wrap="square" lIns="0" tIns="0" rIns="0" bIns="0" rtlCol="0">
            <a:noAutofit/>
          </a:bodyPr>
          <a:lstStyle/>
          <a:p>
            <a:r>
              <a:rPr lang="en-AU" sz="1800" dirty="0">
                <a:solidFill>
                  <a:schemeClr val="dk1"/>
                </a:solidFill>
                <a:latin typeface="Arial" panose="020B0604020202020204" pitchFamily="34" charset="0"/>
                <a:cs typeface="Arial" panose="020B0604020202020204" pitchFamily="34" charset="0"/>
              </a:rPr>
              <a:t>Create a scatter plot and answer the following questions:</a:t>
            </a:r>
          </a:p>
          <a:p>
            <a:endParaRPr lang="en-AU" sz="1800" dirty="0">
              <a:solidFill>
                <a:schemeClr val="dk1"/>
              </a:solidFill>
              <a:latin typeface="Arial" panose="020B0604020202020204" pitchFamily="34" charset="0"/>
              <a:cs typeface="Arial" panose="020B0604020202020204" pitchFamily="34" charset="0"/>
            </a:endParaRPr>
          </a:p>
          <a:p>
            <a:pPr lvl="0"/>
            <a:r>
              <a:rPr lang="en-AU" sz="1800" dirty="0">
                <a:solidFill>
                  <a:schemeClr val="dk1"/>
                </a:solidFill>
                <a:latin typeface="Arial" panose="020B0604020202020204" pitchFamily="34" charset="0"/>
                <a:cs typeface="Arial" panose="020B0604020202020204" pitchFamily="34" charset="0"/>
              </a:rPr>
              <a:t>1. Does the scatter plot support your initial expectation? Explain using evidence from the graph.</a:t>
            </a:r>
          </a:p>
          <a:p>
            <a:pPr lvl="0"/>
            <a:endParaRPr lang="en-AU" sz="1800" dirty="0">
              <a:solidFill>
                <a:schemeClr val="dk1"/>
              </a:solidFill>
              <a:latin typeface="Arial" panose="020B0604020202020204" pitchFamily="34" charset="0"/>
              <a:cs typeface="Arial" panose="020B0604020202020204" pitchFamily="34" charset="0"/>
            </a:endParaRPr>
          </a:p>
          <a:p>
            <a:pPr lvl="0"/>
            <a:r>
              <a:rPr lang="en-AU" sz="1800" dirty="0">
                <a:solidFill>
                  <a:schemeClr val="dk1"/>
                </a:solidFill>
                <a:latin typeface="Arial" panose="020B0604020202020204" pitchFamily="34" charset="0"/>
                <a:cs typeface="Arial" panose="020B0604020202020204" pitchFamily="34" charset="0"/>
              </a:rPr>
              <a:t>2. What observations can you make about how rainfall changes as humidity changes?</a:t>
            </a:r>
          </a:p>
          <a:p>
            <a:pPr lvl="0"/>
            <a:endParaRPr lang="en-AU" sz="1800" dirty="0">
              <a:solidFill>
                <a:schemeClr val="dk1"/>
              </a:solidFill>
              <a:latin typeface="Arial" panose="020B0604020202020204" pitchFamily="34" charset="0"/>
              <a:cs typeface="Arial" panose="020B0604020202020204" pitchFamily="34" charset="0"/>
            </a:endParaRPr>
          </a:p>
          <a:p>
            <a:pPr lvl="0"/>
            <a:r>
              <a:rPr lang="en-AU" sz="1800" dirty="0">
                <a:solidFill>
                  <a:schemeClr val="dk1"/>
                </a:solidFill>
                <a:latin typeface="Arial" panose="020B0604020202020204" pitchFamily="34" charset="0"/>
                <a:cs typeface="Arial" panose="020B0604020202020204" pitchFamily="34" charset="0"/>
              </a:rPr>
              <a:t>3. How would you describe the association between humidity and rainfall?</a:t>
            </a:r>
          </a:p>
          <a:p>
            <a:pPr lvl="0"/>
            <a:endParaRPr lang="en-AU" sz="1800" dirty="0">
              <a:solidFill>
                <a:schemeClr val="dk1"/>
              </a:solidFill>
              <a:latin typeface="Arial" panose="020B0604020202020204" pitchFamily="34" charset="0"/>
              <a:cs typeface="Arial" panose="020B0604020202020204" pitchFamily="34" charset="0"/>
            </a:endParaRPr>
          </a:p>
          <a:p>
            <a:pPr lvl="0"/>
            <a:r>
              <a:rPr lang="en-AU" sz="1800" dirty="0">
                <a:solidFill>
                  <a:schemeClr val="dk1"/>
                </a:solidFill>
                <a:latin typeface="Arial" panose="020B0604020202020204" pitchFamily="34" charset="0"/>
                <a:cs typeface="Arial" panose="020B0604020202020204" pitchFamily="34" charset="0"/>
              </a:rPr>
              <a:t>4. Based on your scatter plot, does this association appear to be causal? Explain your reasoning.</a:t>
            </a:r>
          </a:p>
          <a:p>
            <a:pPr lvl="0"/>
            <a:endParaRPr lang="en-AU" sz="1800" dirty="0">
              <a:solidFill>
                <a:schemeClr val="dk1"/>
              </a:solidFill>
              <a:latin typeface="Arial" panose="020B0604020202020204" pitchFamily="34" charset="0"/>
              <a:cs typeface="Arial" panose="020B0604020202020204" pitchFamily="34" charset="0"/>
            </a:endParaRPr>
          </a:p>
          <a:p>
            <a:pPr lvl="0"/>
            <a:r>
              <a:rPr lang="en-AU" sz="1800" dirty="0">
                <a:solidFill>
                  <a:schemeClr val="dk1"/>
                </a:solidFill>
                <a:latin typeface="Arial" panose="020B0604020202020204" pitchFamily="34" charset="0"/>
                <a:cs typeface="Arial" panose="020B0604020202020204" pitchFamily="34" charset="0"/>
              </a:rPr>
              <a:t>5. What other factors might influence rainfall, and how does this support your conclusion about causation?</a:t>
            </a:r>
          </a:p>
          <a:p>
            <a:pPr algn="l"/>
            <a:endParaRPr lang="en-AU" sz="1800" dirty="0"/>
          </a:p>
        </p:txBody>
      </p:sp>
      <p:sp>
        <p:nvSpPr>
          <p:cNvPr id="2" name="Slide Number Placeholder 1">
            <a:extLst>
              <a:ext uri="{FF2B5EF4-FFF2-40B4-BE49-F238E27FC236}">
                <a16:creationId xmlns:a16="http://schemas.microsoft.com/office/drawing/2014/main" id="{AB63C561-4472-0B0A-AED4-0D9ED70CBB69}"/>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98475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11–12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pPr>
              <a:lnSpc>
                <a:spcPct val="150000"/>
              </a:lnSpc>
              <a:spcBef>
                <a:spcPts val="1200"/>
              </a:spcBef>
              <a:spcAft>
                <a:spcPts val="600"/>
              </a:spcAft>
            </a:pPr>
            <a:r>
              <a:rPr lang="en-AU" dirty="0">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7492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and represent the relationship between 2 variables.</a:t>
            </a:r>
          </a:p>
          <a:p>
            <a:pPr marL="342900" indent="-342900">
              <a:lnSpc>
                <a:spcPct val="150000"/>
              </a:lnSpc>
              <a:spcAft>
                <a:spcPts val="600"/>
              </a:spcAft>
              <a:buFont typeface="Arial" panose="020B0604020202020204" pitchFamily="34" charset="0"/>
              <a:buChar char="•"/>
            </a:pPr>
            <a:r>
              <a:rPr lang="en-AU" sz="2000" dirty="0"/>
              <a:t>To be able to distinguish between association and causation.</a:t>
            </a:r>
            <a:endParaRPr lang="en-AU" sz="2000" dirty="0">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t>I can create a scatter plot from bivariate data using a spreadsheet.</a:t>
            </a:r>
            <a:endParaRPr lang="en-AU" sz="2000" dirty="0">
              <a:ea typeface="+mn-lt"/>
              <a:cs typeface="Arial" panose="020B0604020202020204" pitchFamily="34" charset="0"/>
            </a:endParaRPr>
          </a:p>
          <a:p>
            <a:pPr marL="342900" indent="-342900">
              <a:lnSpc>
                <a:spcPct val="150000"/>
              </a:lnSpc>
              <a:spcAft>
                <a:spcPts val="600"/>
              </a:spcAft>
              <a:buFont typeface="Arial"/>
              <a:buChar char="•"/>
            </a:pPr>
            <a:r>
              <a:rPr lang="en-AU" sz="2000" dirty="0"/>
              <a:t>I can describe the association between 2 variables from a scatter plot.</a:t>
            </a:r>
            <a:endParaRPr lang="en-AU" sz="2000" dirty="0">
              <a:ea typeface="+mn-lt"/>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explain if an association between the independent and dependent variables may be causal.</a:t>
            </a:r>
          </a:p>
          <a:p>
            <a:pPr marL="342900" indent="-342900">
              <a:lnSpc>
                <a:spcPct val="150000"/>
              </a:lnSpc>
              <a:spcAft>
                <a:spcPts val="600"/>
              </a:spcAft>
              <a:buFont typeface="Arial"/>
              <a:buChar char="•"/>
            </a:pPr>
            <a:r>
              <a:rPr lang="en-AU" sz="2000" dirty="0">
                <a:ea typeface="+mn-lt"/>
                <a:cs typeface="Arial" panose="020B0604020202020204" pitchFamily="34" charset="0"/>
              </a:rPr>
              <a:t>I can make observations about a potential causal relationship given a scatter plot.</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a:t>
            </a:r>
            <a:r>
              <a:rPr lang="en-AU">
                <a:latin typeface="+mj-lt"/>
              </a:rPr>
              <a:t>prior knowledge</a:t>
            </a:r>
            <a:endParaRPr lang="en-AU" dirty="0">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Incorrect scatter plot</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Identify the errors</a:t>
            </a:r>
          </a:p>
        </p:txBody>
      </p:sp>
      <p:graphicFrame>
        <p:nvGraphicFramePr>
          <p:cNvPr id="7" name="Table 6">
            <a:extLst>
              <a:ext uri="{FF2B5EF4-FFF2-40B4-BE49-F238E27FC236}">
                <a16:creationId xmlns:a16="http://schemas.microsoft.com/office/drawing/2014/main" id="{73582C70-79CB-4142-B233-63B3270D36F5}"/>
              </a:ext>
            </a:extLst>
          </p:cNvPr>
          <p:cNvGraphicFramePr>
            <a:graphicFrameLocks noGrp="1"/>
          </p:cNvGraphicFramePr>
          <p:nvPr>
            <p:extLst>
              <p:ext uri="{D42A27DB-BD31-4B8C-83A1-F6EECF244321}">
                <p14:modId xmlns:p14="http://schemas.microsoft.com/office/powerpoint/2010/main" val="1102780736"/>
              </p:ext>
            </p:extLst>
          </p:nvPr>
        </p:nvGraphicFramePr>
        <p:xfrm>
          <a:off x="650129" y="1505991"/>
          <a:ext cx="10775996" cy="1010920"/>
        </p:xfrm>
        <a:graphic>
          <a:graphicData uri="http://schemas.openxmlformats.org/drawingml/2006/table">
            <a:tbl>
              <a:tblPr firstRow="1" bandRow="1">
                <a:tableStyleId>{5940675A-B579-460E-94D1-54222C63F5DA}</a:tableStyleId>
              </a:tblPr>
              <a:tblGrid>
                <a:gridCol w="1904546">
                  <a:extLst>
                    <a:ext uri="{9D8B030D-6E8A-4147-A177-3AD203B41FA5}">
                      <a16:colId xmlns:a16="http://schemas.microsoft.com/office/drawing/2014/main" val="962371588"/>
                    </a:ext>
                  </a:extLst>
                </a:gridCol>
                <a:gridCol w="1267350">
                  <a:extLst>
                    <a:ext uri="{9D8B030D-6E8A-4147-A177-3AD203B41FA5}">
                      <a16:colId xmlns:a16="http://schemas.microsoft.com/office/drawing/2014/main" val="1186268627"/>
                    </a:ext>
                  </a:extLst>
                </a:gridCol>
                <a:gridCol w="1267350">
                  <a:extLst>
                    <a:ext uri="{9D8B030D-6E8A-4147-A177-3AD203B41FA5}">
                      <a16:colId xmlns:a16="http://schemas.microsoft.com/office/drawing/2014/main" val="2600052011"/>
                    </a:ext>
                  </a:extLst>
                </a:gridCol>
                <a:gridCol w="1267350">
                  <a:extLst>
                    <a:ext uri="{9D8B030D-6E8A-4147-A177-3AD203B41FA5}">
                      <a16:colId xmlns:a16="http://schemas.microsoft.com/office/drawing/2014/main" val="1984271252"/>
                    </a:ext>
                  </a:extLst>
                </a:gridCol>
                <a:gridCol w="1267350">
                  <a:extLst>
                    <a:ext uri="{9D8B030D-6E8A-4147-A177-3AD203B41FA5}">
                      <a16:colId xmlns:a16="http://schemas.microsoft.com/office/drawing/2014/main" val="309532733"/>
                    </a:ext>
                  </a:extLst>
                </a:gridCol>
                <a:gridCol w="1267350">
                  <a:extLst>
                    <a:ext uri="{9D8B030D-6E8A-4147-A177-3AD203B41FA5}">
                      <a16:colId xmlns:a16="http://schemas.microsoft.com/office/drawing/2014/main" val="601406366"/>
                    </a:ext>
                  </a:extLst>
                </a:gridCol>
                <a:gridCol w="1267350">
                  <a:extLst>
                    <a:ext uri="{9D8B030D-6E8A-4147-A177-3AD203B41FA5}">
                      <a16:colId xmlns:a16="http://schemas.microsoft.com/office/drawing/2014/main" val="4150718869"/>
                    </a:ext>
                  </a:extLst>
                </a:gridCol>
                <a:gridCol w="1267350">
                  <a:extLst>
                    <a:ext uri="{9D8B030D-6E8A-4147-A177-3AD203B41FA5}">
                      <a16:colId xmlns:a16="http://schemas.microsoft.com/office/drawing/2014/main" val="3288096364"/>
                    </a:ext>
                  </a:extLst>
                </a:gridCol>
              </a:tblGrid>
              <a:tr h="370840">
                <a:tc>
                  <a:txBody>
                    <a:bodyPr/>
                    <a:lstStyle/>
                    <a:p>
                      <a:r>
                        <a:rPr lang="en-AU" dirty="0"/>
                        <a:t>Hours of sleep</a:t>
                      </a:r>
                    </a:p>
                  </a:txBody>
                  <a:tcPr/>
                </a:tc>
                <a:tc>
                  <a:txBody>
                    <a:bodyPr/>
                    <a:lstStyle/>
                    <a:p>
                      <a:pPr algn="ctr"/>
                      <a:r>
                        <a:rPr lang="en-AU"/>
                        <a:t>4</a:t>
                      </a:r>
                      <a:endParaRPr lang="en-AU" dirty="0"/>
                    </a:p>
                  </a:txBody>
                  <a:tcPr anchor="ctr"/>
                </a:tc>
                <a:tc>
                  <a:txBody>
                    <a:bodyPr/>
                    <a:lstStyle/>
                    <a:p>
                      <a:pPr algn="ctr"/>
                      <a:r>
                        <a:rPr lang="en-AU"/>
                        <a:t>5</a:t>
                      </a:r>
                      <a:endParaRPr lang="en-AU" dirty="0"/>
                    </a:p>
                  </a:txBody>
                  <a:tcPr anchor="ctr"/>
                </a:tc>
                <a:tc>
                  <a:txBody>
                    <a:bodyPr/>
                    <a:lstStyle/>
                    <a:p>
                      <a:pPr algn="ctr"/>
                      <a:r>
                        <a:rPr lang="en-AU"/>
                        <a:t>6</a:t>
                      </a:r>
                      <a:endParaRPr lang="en-AU" dirty="0"/>
                    </a:p>
                  </a:txBody>
                  <a:tcPr anchor="ctr"/>
                </a:tc>
                <a:tc>
                  <a:txBody>
                    <a:bodyPr/>
                    <a:lstStyle/>
                    <a:p>
                      <a:pPr algn="ctr"/>
                      <a:r>
                        <a:rPr lang="en-AU"/>
                        <a:t>7</a:t>
                      </a:r>
                      <a:endParaRPr lang="en-AU" dirty="0"/>
                    </a:p>
                  </a:txBody>
                  <a:tcPr anchor="ctr"/>
                </a:tc>
                <a:tc>
                  <a:txBody>
                    <a:bodyPr/>
                    <a:lstStyle/>
                    <a:p>
                      <a:pPr algn="ctr"/>
                      <a:r>
                        <a:rPr lang="en-AU"/>
                        <a:t>8</a:t>
                      </a:r>
                      <a:endParaRPr lang="en-AU" dirty="0"/>
                    </a:p>
                  </a:txBody>
                  <a:tcPr anchor="ctr"/>
                </a:tc>
                <a:tc>
                  <a:txBody>
                    <a:bodyPr/>
                    <a:lstStyle/>
                    <a:p>
                      <a:pPr algn="ctr"/>
                      <a:r>
                        <a:rPr lang="en-AU"/>
                        <a:t>9</a:t>
                      </a:r>
                      <a:endParaRPr lang="en-AU" dirty="0"/>
                    </a:p>
                  </a:txBody>
                  <a:tcPr anchor="ctr"/>
                </a:tc>
                <a:tc>
                  <a:txBody>
                    <a:bodyPr/>
                    <a:lstStyle/>
                    <a:p>
                      <a:pPr algn="ctr"/>
                      <a:r>
                        <a:rPr lang="en-AU"/>
                        <a:t>10</a:t>
                      </a:r>
                      <a:endParaRPr lang="en-AU" dirty="0"/>
                    </a:p>
                  </a:txBody>
                  <a:tcPr anchor="ctr"/>
                </a:tc>
                <a:extLst>
                  <a:ext uri="{0D108BD9-81ED-4DB2-BD59-A6C34878D82A}">
                    <a16:rowId xmlns:a16="http://schemas.microsoft.com/office/drawing/2014/main" val="1488905747"/>
                  </a:ext>
                </a:extLst>
              </a:tr>
              <a:tr h="370840">
                <a:tc>
                  <a:txBody>
                    <a:bodyPr/>
                    <a:lstStyle/>
                    <a:p>
                      <a:r>
                        <a:rPr lang="en-AU" dirty="0"/>
                        <a:t>Reaction time (milliseconds)</a:t>
                      </a:r>
                    </a:p>
                  </a:txBody>
                  <a:tcPr/>
                </a:tc>
                <a:tc>
                  <a:txBody>
                    <a:bodyPr/>
                    <a:lstStyle/>
                    <a:p>
                      <a:pPr algn="ctr"/>
                      <a:r>
                        <a:rPr lang="en-AU"/>
                        <a:t>335</a:t>
                      </a:r>
                      <a:endParaRPr lang="en-AU" dirty="0"/>
                    </a:p>
                  </a:txBody>
                  <a:tcPr anchor="ctr"/>
                </a:tc>
                <a:tc>
                  <a:txBody>
                    <a:bodyPr/>
                    <a:lstStyle/>
                    <a:p>
                      <a:pPr algn="ctr"/>
                      <a:r>
                        <a:rPr lang="en-AU"/>
                        <a:t>305</a:t>
                      </a:r>
                      <a:endParaRPr lang="en-AU" dirty="0"/>
                    </a:p>
                  </a:txBody>
                  <a:tcPr anchor="ctr"/>
                </a:tc>
                <a:tc>
                  <a:txBody>
                    <a:bodyPr/>
                    <a:lstStyle/>
                    <a:p>
                      <a:pPr algn="ctr"/>
                      <a:r>
                        <a:rPr lang="en-AU"/>
                        <a:t>295</a:t>
                      </a:r>
                      <a:endParaRPr lang="en-AU" dirty="0"/>
                    </a:p>
                  </a:txBody>
                  <a:tcPr anchor="ctr"/>
                </a:tc>
                <a:tc>
                  <a:txBody>
                    <a:bodyPr/>
                    <a:lstStyle/>
                    <a:p>
                      <a:pPr algn="ctr"/>
                      <a:r>
                        <a:rPr lang="en-AU"/>
                        <a:t>270</a:t>
                      </a:r>
                      <a:endParaRPr lang="en-AU" dirty="0"/>
                    </a:p>
                  </a:txBody>
                  <a:tcPr anchor="ctr"/>
                </a:tc>
                <a:tc>
                  <a:txBody>
                    <a:bodyPr/>
                    <a:lstStyle/>
                    <a:p>
                      <a:pPr algn="ctr"/>
                      <a:r>
                        <a:rPr lang="en-AU"/>
                        <a:t>260</a:t>
                      </a:r>
                      <a:endParaRPr lang="en-AU" dirty="0"/>
                    </a:p>
                  </a:txBody>
                  <a:tcPr anchor="ctr"/>
                </a:tc>
                <a:tc>
                  <a:txBody>
                    <a:bodyPr/>
                    <a:lstStyle/>
                    <a:p>
                      <a:pPr algn="ctr"/>
                      <a:r>
                        <a:rPr lang="en-AU"/>
                        <a:t>245</a:t>
                      </a:r>
                      <a:endParaRPr lang="en-AU" dirty="0"/>
                    </a:p>
                  </a:txBody>
                  <a:tcPr anchor="ctr"/>
                </a:tc>
                <a:tc>
                  <a:txBody>
                    <a:bodyPr/>
                    <a:lstStyle/>
                    <a:p>
                      <a:pPr algn="ctr"/>
                      <a:r>
                        <a:rPr lang="en-AU" dirty="0"/>
                        <a:t>255</a:t>
                      </a:r>
                    </a:p>
                  </a:txBody>
                  <a:tcPr anchor="ctr"/>
                </a:tc>
                <a:extLst>
                  <a:ext uri="{0D108BD9-81ED-4DB2-BD59-A6C34878D82A}">
                    <a16:rowId xmlns:a16="http://schemas.microsoft.com/office/drawing/2014/main" val="562955049"/>
                  </a:ext>
                </a:extLst>
              </a:tr>
            </a:tbl>
          </a:graphicData>
        </a:graphic>
      </p:graphicFrame>
      <p:grpSp>
        <p:nvGrpSpPr>
          <p:cNvPr id="18" name="Group 17" descr="This is a scatter plot showing the relationship between hours of sleep and reaction time (in milliseconds).&#10;As the number of hours of sleep increases, the reaction time generally decreases, meaning people respond faster with more sleep. The points follow a clear downward trend, indicating a strong negative relationship, although there is a small irregular point early on where the pattern briefly increases before continuing downward.">
            <a:extLst>
              <a:ext uri="{FF2B5EF4-FFF2-40B4-BE49-F238E27FC236}">
                <a16:creationId xmlns:a16="http://schemas.microsoft.com/office/drawing/2014/main" id="{4D225726-D3EF-2A1B-8267-0FA46F630302}"/>
              </a:ext>
            </a:extLst>
          </p:cNvPr>
          <p:cNvGrpSpPr/>
          <p:nvPr/>
        </p:nvGrpSpPr>
        <p:grpSpPr>
          <a:xfrm>
            <a:off x="3211550" y="2683959"/>
            <a:ext cx="5314227" cy="4048817"/>
            <a:chOff x="3267307" y="2505888"/>
            <a:chExt cx="5488258" cy="4401609"/>
          </a:xfrm>
        </p:grpSpPr>
        <p:pic>
          <p:nvPicPr>
            <p:cNvPr id="9" name="Picture 8">
              <a:extLst>
                <a:ext uri="{FF2B5EF4-FFF2-40B4-BE49-F238E27FC236}">
                  <a16:creationId xmlns:a16="http://schemas.microsoft.com/office/drawing/2014/main" id="{D54325DD-B16E-DBFB-11B4-A8EEE8DDF69C}"/>
                </a:ext>
              </a:extLst>
            </p:cNvPr>
            <p:cNvPicPr>
              <a:picLocks noChangeAspect="1"/>
            </p:cNvPicPr>
            <p:nvPr/>
          </p:nvPicPr>
          <p:blipFill>
            <a:blip r:embed="rId3"/>
            <a:stretch>
              <a:fillRect/>
            </a:stretch>
          </p:blipFill>
          <p:spPr>
            <a:xfrm>
              <a:off x="3436434" y="2505888"/>
              <a:ext cx="5319131" cy="4308933"/>
            </a:xfrm>
            <a:prstGeom prst="rect">
              <a:avLst/>
            </a:prstGeom>
          </p:spPr>
        </p:pic>
        <p:sp>
          <p:nvSpPr>
            <p:cNvPr id="11" name="Rectangle 10">
              <a:extLst>
                <a:ext uri="{FF2B5EF4-FFF2-40B4-BE49-F238E27FC236}">
                  <a16:creationId xmlns:a16="http://schemas.microsoft.com/office/drawing/2014/main" id="{A3F422FB-4B94-CFD0-EC2F-A89AC53EF894}"/>
                </a:ext>
              </a:extLst>
            </p:cNvPr>
            <p:cNvSpPr/>
            <p:nvPr/>
          </p:nvSpPr>
          <p:spPr>
            <a:xfrm>
              <a:off x="3267307" y="3624146"/>
              <a:ext cx="356839" cy="17388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E6571DD9-8993-5679-B961-21DF68D65586}"/>
                </a:ext>
              </a:extLst>
            </p:cNvPr>
            <p:cNvSpPr/>
            <p:nvPr/>
          </p:nvSpPr>
          <p:spPr>
            <a:xfrm>
              <a:off x="5735998" y="6516000"/>
              <a:ext cx="1144304" cy="34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C2E0E4A3-D21D-2E57-8CF8-1207471ED79F}"/>
                </a:ext>
              </a:extLst>
            </p:cNvPr>
            <p:cNvSpPr txBox="1"/>
            <p:nvPr/>
          </p:nvSpPr>
          <p:spPr>
            <a:xfrm rot="16200000">
              <a:off x="2663591" y="4509398"/>
              <a:ext cx="1619201" cy="301910"/>
            </a:xfrm>
            <a:prstGeom prst="rect">
              <a:avLst/>
            </a:prstGeom>
            <a:noFill/>
          </p:spPr>
          <p:txBody>
            <a:bodyPr wrap="square" lIns="0" tIns="0" rIns="0" bIns="0" rtlCol="0">
              <a:noAutofit/>
            </a:bodyPr>
            <a:lstStyle/>
            <a:p>
              <a:pPr algn="l"/>
              <a:r>
                <a:rPr lang="en-AU" sz="1800" dirty="0"/>
                <a:t>Hours of sleep</a:t>
              </a:r>
            </a:p>
          </p:txBody>
        </p:sp>
        <p:sp>
          <p:nvSpPr>
            <p:cNvPr id="10" name="TextBox 9">
              <a:extLst>
                <a:ext uri="{FF2B5EF4-FFF2-40B4-BE49-F238E27FC236}">
                  <a16:creationId xmlns:a16="http://schemas.microsoft.com/office/drawing/2014/main" id="{097D4745-40DC-0EDD-A4F1-338D9B2B2D8B}"/>
                </a:ext>
              </a:extLst>
            </p:cNvPr>
            <p:cNvSpPr txBox="1"/>
            <p:nvPr/>
          </p:nvSpPr>
          <p:spPr>
            <a:xfrm>
              <a:off x="5072899" y="6572951"/>
              <a:ext cx="2046199" cy="334546"/>
            </a:xfrm>
            <a:prstGeom prst="rect">
              <a:avLst/>
            </a:prstGeom>
            <a:noFill/>
          </p:spPr>
          <p:txBody>
            <a:bodyPr wrap="square" lIns="0" tIns="0" rIns="0" bIns="0" rtlCol="0">
              <a:noAutofit/>
            </a:bodyPr>
            <a:lstStyle/>
            <a:p>
              <a:pPr algn="l"/>
              <a:r>
                <a:rPr lang="en-AU" sz="1800" dirty="0"/>
                <a:t>Reaction time (ms)</a:t>
              </a:r>
            </a:p>
          </p:txBody>
        </p:sp>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3C11B876-A83C-2611-C660-74D83A637B7A}"/>
              </a:ext>
            </a:extLst>
          </p:cNvPr>
          <p:cNvSpPr>
            <a:spLocks noGrp="1"/>
          </p:cNvSpPr>
          <p:nvPr>
            <p:ph type="title"/>
          </p:nvPr>
        </p:nvSpPr>
        <p:spPr>
          <a:xfrm>
            <a:off x="360363" y="360363"/>
            <a:ext cx="11483975" cy="544512"/>
          </a:xfrm>
        </p:spPr>
        <p:txBody>
          <a:bodyPr/>
          <a:lstStyle/>
          <a:p>
            <a:r>
              <a:rPr lang="en-AU" dirty="0">
                <a:latin typeface="+mj-lt"/>
              </a:rPr>
              <a:t>Association</a:t>
            </a:r>
          </a:p>
        </p:txBody>
      </p:sp>
      <p:grpSp>
        <p:nvGrpSpPr>
          <p:cNvPr id="12" name="Group 11" descr="This is a scatter plot showing the relationship between air conditioner energy use (on the horizontal axis) and jumper sales (on the vertical axis) over several months.&#10;As energy use increases, jumper sales decrease, forming a clear downward trend that shows a strong negative relationship, when more air conditioning is used (warmer weather), fewer jumpers are sold.">
            <a:extLst>
              <a:ext uri="{FF2B5EF4-FFF2-40B4-BE49-F238E27FC236}">
                <a16:creationId xmlns:a16="http://schemas.microsoft.com/office/drawing/2014/main" id="{905748CE-6E25-4855-2981-154304BB51E5}"/>
              </a:ext>
            </a:extLst>
          </p:cNvPr>
          <p:cNvGrpSpPr/>
          <p:nvPr/>
        </p:nvGrpSpPr>
        <p:grpSpPr>
          <a:xfrm>
            <a:off x="3547253" y="632619"/>
            <a:ext cx="5110193" cy="4787783"/>
            <a:chOff x="3487931" y="1082995"/>
            <a:chExt cx="5110193" cy="4787783"/>
          </a:xfrm>
        </p:grpSpPr>
        <p:pic>
          <p:nvPicPr>
            <p:cNvPr id="11" name="Picture 10">
              <a:extLst>
                <a:ext uri="{FF2B5EF4-FFF2-40B4-BE49-F238E27FC236}">
                  <a16:creationId xmlns:a16="http://schemas.microsoft.com/office/drawing/2014/main" id="{1B6EEB8D-B15E-8F37-DFD1-EDCC554E12E7}"/>
                </a:ext>
              </a:extLst>
            </p:cNvPr>
            <p:cNvPicPr>
              <a:picLocks noChangeAspect="1"/>
            </p:cNvPicPr>
            <p:nvPr/>
          </p:nvPicPr>
          <p:blipFill>
            <a:blip r:embed="rId3"/>
            <a:stretch>
              <a:fillRect/>
            </a:stretch>
          </p:blipFill>
          <p:spPr>
            <a:xfrm>
              <a:off x="3487931" y="1426007"/>
              <a:ext cx="4991548" cy="4444771"/>
            </a:xfrm>
            <a:prstGeom prst="rect">
              <a:avLst/>
            </a:prstGeom>
          </p:spPr>
        </p:pic>
        <p:grpSp>
          <p:nvGrpSpPr>
            <p:cNvPr id="5" name="Group 4">
              <a:extLst>
                <a:ext uri="{FF2B5EF4-FFF2-40B4-BE49-F238E27FC236}">
                  <a16:creationId xmlns:a16="http://schemas.microsoft.com/office/drawing/2014/main" id="{5659B8E8-FD41-F38C-495F-33592E56F40C}"/>
                </a:ext>
              </a:extLst>
            </p:cNvPr>
            <p:cNvGrpSpPr/>
            <p:nvPr/>
          </p:nvGrpSpPr>
          <p:grpSpPr>
            <a:xfrm>
              <a:off x="3606576" y="1082995"/>
              <a:ext cx="4991548" cy="686024"/>
              <a:chOff x="3606576" y="1082995"/>
              <a:chExt cx="4991548" cy="686024"/>
            </a:xfrm>
          </p:grpSpPr>
          <p:sp>
            <p:nvSpPr>
              <p:cNvPr id="2" name="Rectangle 1">
                <a:extLst>
                  <a:ext uri="{FF2B5EF4-FFF2-40B4-BE49-F238E27FC236}">
                    <a16:creationId xmlns:a16="http://schemas.microsoft.com/office/drawing/2014/main" id="{BE55C02A-B55B-549B-F7AC-B99EBFD5CB03}"/>
                  </a:ext>
                </a:extLst>
              </p:cNvPr>
              <p:cNvSpPr/>
              <p:nvPr/>
            </p:nvSpPr>
            <p:spPr>
              <a:xfrm>
                <a:off x="3950820" y="1426007"/>
                <a:ext cx="4303059" cy="3430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E7C88F7-BCB8-DD11-FD56-21E7229FB86E}"/>
                  </a:ext>
                </a:extLst>
              </p:cNvPr>
              <p:cNvSpPr txBox="1"/>
              <p:nvPr/>
            </p:nvSpPr>
            <p:spPr>
              <a:xfrm>
                <a:off x="3606576" y="1082995"/>
                <a:ext cx="4991548" cy="343012"/>
              </a:xfrm>
              <a:prstGeom prst="rect">
                <a:avLst/>
              </a:prstGeom>
              <a:noFill/>
            </p:spPr>
            <p:txBody>
              <a:bodyPr wrap="square" lIns="0" tIns="0" rIns="0" bIns="0" rtlCol="0">
                <a:noAutofit/>
              </a:bodyPr>
              <a:lstStyle/>
              <a:p>
                <a:pPr algn="ctr"/>
                <a:r>
                  <a:rPr lang="en-AU" sz="1800" dirty="0"/>
                  <a:t>Jumper sales and air conditioning energy consumption over October - April</a:t>
                </a:r>
              </a:p>
            </p:txBody>
          </p:sp>
        </p:grpSp>
      </p:grpSp>
      <p:sp>
        <p:nvSpPr>
          <p:cNvPr id="9" name="Rectangle: Rounded Corners 8">
            <a:extLst>
              <a:ext uri="{FF2B5EF4-FFF2-40B4-BE49-F238E27FC236}">
                <a16:creationId xmlns:a16="http://schemas.microsoft.com/office/drawing/2014/main" id="{A0F2EF02-2B62-5394-B25D-721D4823644B}"/>
              </a:ext>
            </a:extLst>
          </p:cNvPr>
          <p:cNvSpPr/>
          <p:nvPr/>
        </p:nvSpPr>
        <p:spPr>
          <a:xfrm>
            <a:off x="572160" y="5785321"/>
            <a:ext cx="10911840" cy="80143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AU" dirty="0">
                <a:solidFill>
                  <a:schemeClr val="tx1"/>
                </a:solidFill>
              </a:rPr>
              <a:t>Association: relationship between pairs of numerical variables.</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B90CC-66CC-695B-4EA4-68A43986D5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33553C-F962-D200-F396-05B3BDC11817}"/>
              </a:ext>
            </a:extLst>
          </p:cNvPr>
          <p:cNvSpPr>
            <a:spLocks noGrp="1"/>
          </p:cNvSpPr>
          <p:nvPr>
            <p:ph type="title"/>
          </p:nvPr>
        </p:nvSpPr>
        <p:spPr/>
        <p:txBody>
          <a:bodyPr/>
          <a:lstStyle/>
          <a:p>
            <a:r>
              <a:rPr lang="en-AU" dirty="0"/>
              <a:t>Do you agree with this statement? Why or why not?</a:t>
            </a:r>
            <a:endParaRPr lang="en-AU" dirty="0">
              <a:latin typeface="+mj-lt"/>
            </a:endParaRPr>
          </a:p>
        </p:txBody>
      </p:sp>
      <p:pic>
        <p:nvPicPr>
          <p:cNvPr id="7" name="Graphic 6" descr="Woman with ponytail hair">
            <a:extLst>
              <a:ext uri="{FF2B5EF4-FFF2-40B4-BE49-F238E27FC236}">
                <a16:creationId xmlns:a16="http://schemas.microsoft.com/office/drawing/2014/main" id="{0ED4FC47-5A05-B5BD-4A29-0D3F371FA88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0000" y="2401454"/>
            <a:ext cx="1947174" cy="3705149"/>
          </a:xfrm>
          <a:prstGeom prst="rect">
            <a:avLst/>
          </a:prstGeom>
        </p:spPr>
      </p:pic>
      <p:sp>
        <p:nvSpPr>
          <p:cNvPr id="9" name="Speech Bubble: Rectangle with Corners Rounded 8">
            <a:extLst>
              <a:ext uri="{FF2B5EF4-FFF2-40B4-BE49-F238E27FC236}">
                <a16:creationId xmlns:a16="http://schemas.microsoft.com/office/drawing/2014/main" id="{DB02858B-21DC-3BDE-FA29-E59582BAA894}"/>
              </a:ext>
            </a:extLst>
          </p:cNvPr>
          <p:cNvSpPr/>
          <p:nvPr/>
        </p:nvSpPr>
        <p:spPr>
          <a:xfrm>
            <a:off x="766556" y="939662"/>
            <a:ext cx="4991548" cy="1492969"/>
          </a:xfrm>
          <a:prstGeom prst="wedgeRoundRectCallout">
            <a:avLst>
              <a:gd name="adj1" fmla="val -23794"/>
              <a:gd name="adj2" fmla="val 10708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The more we use air conditioners; the fewer jumpers people buy. So, air conditioning must be the cause…. Right?</a:t>
            </a:r>
          </a:p>
        </p:txBody>
      </p:sp>
      <p:grpSp>
        <p:nvGrpSpPr>
          <p:cNvPr id="5" name="Group 4" descr="This is a scatter plot showing the relationship between air conditioner energy use (on the horizontal axis) and jumper sales (on the vertical axis) over several months.&#10;As energy use increases, jumper sales decrease, forming a clear downward trend that shows a strong negative relationship, when more air conditioning is used (warmer weather), fewer jumpers are sold.">
            <a:extLst>
              <a:ext uri="{FF2B5EF4-FFF2-40B4-BE49-F238E27FC236}">
                <a16:creationId xmlns:a16="http://schemas.microsoft.com/office/drawing/2014/main" id="{97C00B02-1346-0883-3B36-7B132A345244}"/>
              </a:ext>
            </a:extLst>
          </p:cNvPr>
          <p:cNvGrpSpPr/>
          <p:nvPr/>
        </p:nvGrpSpPr>
        <p:grpSpPr>
          <a:xfrm>
            <a:off x="6433897" y="970574"/>
            <a:ext cx="5110193" cy="4787783"/>
            <a:chOff x="3487931" y="1082995"/>
            <a:chExt cx="5110193" cy="4787783"/>
          </a:xfrm>
        </p:grpSpPr>
        <p:pic>
          <p:nvPicPr>
            <p:cNvPr id="6" name="Picture 5">
              <a:extLst>
                <a:ext uri="{FF2B5EF4-FFF2-40B4-BE49-F238E27FC236}">
                  <a16:creationId xmlns:a16="http://schemas.microsoft.com/office/drawing/2014/main" id="{68374DCB-D62F-02B7-BC81-4F42656EF530}"/>
                </a:ext>
              </a:extLst>
            </p:cNvPr>
            <p:cNvPicPr>
              <a:picLocks noChangeAspect="1"/>
            </p:cNvPicPr>
            <p:nvPr/>
          </p:nvPicPr>
          <p:blipFill>
            <a:blip r:embed="rId4"/>
            <a:stretch>
              <a:fillRect/>
            </a:stretch>
          </p:blipFill>
          <p:spPr>
            <a:xfrm>
              <a:off x="3487931" y="1426007"/>
              <a:ext cx="4991548" cy="4444771"/>
            </a:xfrm>
            <a:prstGeom prst="rect">
              <a:avLst/>
            </a:prstGeom>
          </p:spPr>
        </p:pic>
        <p:grpSp>
          <p:nvGrpSpPr>
            <p:cNvPr id="8" name="Group 7">
              <a:extLst>
                <a:ext uri="{FF2B5EF4-FFF2-40B4-BE49-F238E27FC236}">
                  <a16:creationId xmlns:a16="http://schemas.microsoft.com/office/drawing/2014/main" id="{DB05AB66-A920-4AF6-5846-4EA827773089}"/>
                </a:ext>
              </a:extLst>
            </p:cNvPr>
            <p:cNvGrpSpPr/>
            <p:nvPr/>
          </p:nvGrpSpPr>
          <p:grpSpPr>
            <a:xfrm>
              <a:off x="3606576" y="1082995"/>
              <a:ext cx="4991548" cy="686024"/>
              <a:chOff x="3606576" y="1082995"/>
              <a:chExt cx="4991548" cy="686024"/>
            </a:xfrm>
          </p:grpSpPr>
          <p:sp>
            <p:nvSpPr>
              <p:cNvPr id="10" name="Rectangle 9">
                <a:extLst>
                  <a:ext uri="{FF2B5EF4-FFF2-40B4-BE49-F238E27FC236}">
                    <a16:creationId xmlns:a16="http://schemas.microsoft.com/office/drawing/2014/main" id="{73A20B33-2C04-3E2A-CB50-39E10D24A002}"/>
                  </a:ext>
                </a:extLst>
              </p:cNvPr>
              <p:cNvSpPr/>
              <p:nvPr/>
            </p:nvSpPr>
            <p:spPr>
              <a:xfrm>
                <a:off x="3950820" y="1426007"/>
                <a:ext cx="4303059" cy="3430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31CF8997-15ED-1F4B-99E5-5740A788A5D4}"/>
                  </a:ext>
                </a:extLst>
              </p:cNvPr>
              <p:cNvSpPr txBox="1"/>
              <p:nvPr/>
            </p:nvSpPr>
            <p:spPr>
              <a:xfrm>
                <a:off x="3606576" y="1082995"/>
                <a:ext cx="4991548" cy="343012"/>
              </a:xfrm>
              <a:prstGeom prst="rect">
                <a:avLst/>
              </a:prstGeom>
              <a:noFill/>
            </p:spPr>
            <p:txBody>
              <a:bodyPr wrap="square" lIns="0" tIns="0" rIns="0" bIns="0" rtlCol="0">
                <a:noAutofit/>
              </a:bodyPr>
              <a:lstStyle/>
              <a:p>
                <a:pPr algn="ctr"/>
                <a:r>
                  <a:rPr lang="en-AU" sz="1800" dirty="0"/>
                  <a:t>Jumper sales and air conditioning energy consumption over October - April</a:t>
                </a:r>
              </a:p>
            </p:txBody>
          </p:sp>
        </p:grpSp>
      </p:grpSp>
      <p:sp>
        <p:nvSpPr>
          <p:cNvPr id="2" name="Rectangle: Rounded Corners 1">
            <a:extLst>
              <a:ext uri="{FF2B5EF4-FFF2-40B4-BE49-F238E27FC236}">
                <a16:creationId xmlns:a16="http://schemas.microsoft.com/office/drawing/2014/main" id="{57266255-3233-609B-4802-EDFA76C2569A}"/>
              </a:ext>
            </a:extLst>
          </p:cNvPr>
          <p:cNvSpPr/>
          <p:nvPr/>
        </p:nvSpPr>
        <p:spPr>
          <a:xfrm>
            <a:off x="1748816" y="5823331"/>
            <a:ext cx="8694368" cy="87266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AU" dirty="0">
                <a:solidFill>
                  <a:schemeClr val="tx1"/>
                </a:solidFill>
              </a:rPr>
              <a:t>Causal</a:t>
            </a:r>
            <a:r>
              <a:rPr lang="en-AU">
                <a:solidFill>
                  <a:schemeClr val="tx1"/>
                </a:solidFill>
              </a:rPr>
              <a:t>: Two </a:t>
            </a:r>
            <a:r>
              <a:rPr lang="en-AU" dirty="0">
                <a:solidFill>
                  <a:schemeClr val="tx1"/>
                </a:solidFill>
              </a:rPr>
              <a:t>variables with a relationship which indicates that one event is the result of the occurrence of the other event.</a:t>
            </a:r>
          </a:p>
        </p:txBody>
      </p:sp>
      <p:sp>
        <p:nvSpPr>
          <p:cNvPr id="3" name="Slide Number Placeholder 2">
            <a:extLst>
              <a:ext uri="{FF2B5EF4-FFF2-40B4-BE49-F238E27FC236}">
                <a16:creationId xmlns:a16="http://schemas.microsoft.com/office/drawing/2014/main" id="{9C220942-BDCA-EB79-2A1D-AD0DE0C8E65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84860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FEFB4-25D7-67D4-1F13-4258E3A1BC3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0C6FD4E-CF5B-0E9A-9DA3-8E1FC51FB0D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19602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A346F-51A9-FCFA-8F7F-3290D84B29A0}"/>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BCFA3692-6451-C503-ED99-1D133B77FEBF}"/>
              </a:ext>
            </a:extLst>
          </p:cNvPr>
          <p:cNvSpPr>
            <a:spLocks noGrp="1"/>
          </p:cNvSpPr>
          <p:nvPr>
            <p:ph type="title"/>
          </p:nvPr>
        </p:nvSpPr>
        <p:spPr>
          <a:xfrm>
            <a:off x="360363" y="360363"/>
            <a:ext cx="11483975" cy="544512"/>
          </a:xfrm>
        </p:spPr>
        <p:txBody>
          <a:bodyPr/>
          <a:lstStyle/>
          <a:p>
            <a:r>
              <a:rPr lang="en-AU" dirty="0">
                <a:latin typeface="+mj-lt"/>
              </a:rPr>
              <a:t>Spreadsheets (1)</a:t>
            </a:r>
          </a:p>
        </p:txBody>
      </p:sp>
      <p:pic>
        <p:nvPicPr>
          <p:cNvPr id="13" name="Picture 12" descr="This table of values shows paired data of maximum temperature (°C) and air conditioner energy consumption (kWh).">
            <a:extLst>
              <a:ext uri="{FF2B5EF4-FFF2-40B4-BE49-F238E27FC236}">
                <a16:creationId xmlns:a16="http://schemas.microsoft.com/office/drawing/2014/main" id="{E6FC71AC-F7C1-0987-5939-0CA31C2ABF05}"/>
              </a:ext>
            </a:extLst>
          </p:cNvPr>
          <p:cNvPicPr>
            <a:picLocks noChangeAspect="1"/>
          </p:cNvPicPr>
          <p:nvPr/>
        </p:nvPicPr>
        <p:blipFill>
          <a:blip r:embed="rId3"/>
          <a:stretch>
            <a:fillRect/>
          </a:stretch>
        </p:blipFill>
        <p:spPr>
          <a:xfrm>
            <a:off x="360363" y="1084510"/>
            <a:ext cx="2942235" cy="4145877"/>
          </a:xfrm>
          <a:prstGeom prst="rect">
            <a:avLst/>
          </a:prstGeom>
        </p:spPr>
      </p:pic>
      <p:pic>
        <p:nvPicPr>
          <p:cNvPr id="11" name="Picture 10" descr="This image shows the Insert tab in Excel, highlighting tools for adding charts and visuals. It includes options like Scatter plots, line graphs, and charts, which can be used to create graphs such as scatter plots and add trendlines.">
            <a:extLst>
              <a:ext uri="{FF2B5EF4-FFF2-40B4-BE49-F238E27FC236}">
                <a16:creationId xmlns:a16="http://schemas.microsoft.com/office/drawing/2014/main" id="{38FB724C-0ABC-1C56-E651-AB2C3D4A896B}"/>
              </a:ext>
            </a:extLst>
          </p:cNvPr>
          <p:cNvPicPr>
            <a:picLocks noChangeAspect="1"/>
          </p:cNvPicPr>
          <p:nvPr/>
        </p:nvPicPr>
        <p:blipFill>
          <a:blip r:embed="rId4"/>
          <a:stretch>
            <a:fillRect/>
          </a:stretch>
        </p:blipFill>
        <p:spPr>
          <a:xfrm>
            <a:off x="139849" y="5448300"/>
            <a:ext cx="11912301" cy="1009650"/>
          </a:xfrm>
          <a:prstGeom prst="rect">
            <a:avLst/>
          </a:prstGeom>
        </p:spPr>
      </p:pic>
      <p:sp>
        <p:nvSpPr>
          <p:cNvPr id="14" name="Speech Bubble: Rectangle with Corners Rounded 13">
            <a:extLst>
              <a:ext uri="{FF2B5EF4-FFF2-40B4-BE49-F238E27FC236}">
                <a16:creationId xmlns:a16="http://schemas.microsoft.com/office/drawing/2014/main" id="{1904A6F0-48DB-E1F7-DB76-6A1C8E581815}"/>
              </a:ext>
            </a:extLst>
          </p:cNvPr>
          <p:cNvSpPr/>
          <p:nvPr/>
        </p:nvSpPr>
        <p:spPr>
          <a:xfrm>
            <a:off x="4818315" y="1052080"/>
            <a:ext cx="4797911" cy="1151068"/>
          </a:xfrm>
          <a:prstGeom prst="wedgeRoundRectCallout">
            <a:avLst>
              <a:gd name="adj1" fmla="val -79657"/>
              <a:gd name="adj2" fmla="val 59458"/>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lnSpc>
                <a:spcPct val="150000"/>
              </a:lnSpc>
            </a:pPr>
            <a:r>
              <a:rPr lang="en-AU" dirty="0">
                <a:solidFill>
                  <a:schemeClr val="bg1"/>
                </a:solidFill>
              </a:rPr>
              <a:t>If we want to create a graph from this data, how would we start? </a:t>
            </a:r>
          </a:p>
        </p:txBody>
      </p:sp>
      <p:sp>
        <p:nvSpPr>
          <p:cNvPr id="17" name="Speech Bubble: Rectangle with Corners Rounded 16">
            <a:extLst>
              <a:ext uri="{FF2B5EF4-FFF2-40B4-BE49-F238E27FC236}">
                <a16:creationId xmlns:a16="http://schemas.microsoft.com/office/drawing/2014/main" id="{610A9660-9BDF-43F3-B363-D617DD821E5E}"/>
              </a:ext>
            </a:extLst>
          </p:cNvPr>
          <p:cNvSpPr/>
          <p:nvPr/>
        </p:nvSpPr>
        <p:spPr>
          <a:xfrm>
            <a:off x="5623562" y="2693858"/>
            <a:ext cx="4797911" cy="1960995"/>
          </a:xfrm>
          <a:prstGeom prst="wedgeRoundRectCallout">
            <a:avLst>
              <a:gd name="adj1" fmla="val -42190"/>
              <a:gd name="adj2" fmla="val 101584"/>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lnSpc>
                <a:spcPct val="150000"/>
              </a:lnSpc>
            </a:pPr>
            <a:r>
              <a:rPr lang="en-AU" dirty="0">
                <a:solidFill>
                  <a:schemeClr val="bg1"/>
                </a:solidFill>
              </a:rPr>
              <a:t>Within the charts section, how could we identify the correct icon for scatter </a:t>
            </a:r>
            <a:r>
              <a:rPr lang="en-AU" err="1">
                <a:solidFill>
                  <a:schemeClr val="bg1"/>
                </a:solidFill>
              </a:rPr>
              <a:t>plot</a:t>
            </a:r>
            <a:r>
              <a:rPr lang="en-AU">
                <a:solidFill>
                  <a:schemeClr val="bg1"/>
                </a:solidFill>
              </a:rPr>
              <a:t>?</a:t>
            </a:r>
            <a:endParaRPr lang="en-AU" dirty="0">
              <a:solidFill>
                <a:schemeClr val="bg1"/>
              </a:solidFill>
            </a:endParaRPr>
          </a:p>
        </p:txBody>
      </p:sp>
      <p:sp>
        <p:nvSpPr>
          <p:cNvPr id="3" name="Slide Number Placeholder 2">
            <a:extLst>
              <a:ext uri="{FF2B5EF4-FFF2-40B4-BE49-F238E27FC236}">
                <a16:creationId xmlns:a16="http://schemas.microsoft.com/office/drawing/2014/main" id="{F0AEDFEE-8686-6C1A-7575-A79266BB373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44946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954999-17D5-45E7-932E-00BD11FC0C63}">
  <ds:schemaRefs>
    <ds:schemaRef ds:uri="http://purl.org/dc/dcmitype/"/>
    <ds:schemaRef ds:uri="http://www.w3.org/XML/1998/namespace"/>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8c6f0761-0ef4-4d3b-8fe8-3b60dff82ea3"/>
    <ds:schemaRef ds:uri="0d94be99-a0f6-44e7-93d1-7f56be2e14d5"/>
    <ds:schemaRef ds:uri="http://schemas.microsoft.com/office/2006/metadata/properties"/>
  </ds:schemaRefs>
</ds:datastoreItem>
</file>

<file path=customXml/itemProps2.xml><?xml version="1.0" encoding="utf-8"?>
<ds:datastoreItem xmlns:ds="http://schemas.openxmlformats.org/officeDocument/2006/customXml" ds:itemID="{709DD072-4695-463A-8E0D-63B45330112F}">
  <ds:schemaRefs>
    <ds:schemaRef ds:uri="http://schemas.microsoft.com/sharepoint/v3/contenttype/forms"/>
  </ds:schemaRefs>
</ds:datastoreItem>
</file>

<file path=customXml/itemProps3.xml><?xml version="1.0" encoding="utf-8"?>
<ds:datastoreItem xmlns:ds="http://schemas.openxmlformats.org/officeDocument/2006/customXml" ds:itemID="{DE000BE9-D0F3-4F4D-9BE6-3A0AB8813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892</Words>
  <Application>Microsoft Office PowerPoint</Application>
  <PresentationFormat>Widescreen</PresentationFormat>
  <Paragraphs>95</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Times New Roman</vt:lpstr>
      <vt:lpstr>Arial</vt:lpstr>
      <vt:lpstr>Public Sans</vt:lpstr>
      <vt:lpstr>Calibri</vt:lpstr>
      <vt:lpstr>NSWG Corporate</vt:lpstr>
      <vt:lpstr>Creating scatter plots using spreadsheets</vt:lpstr>
      <vt:lpstr>Learning intentions and success criteria</vt:lpstr>
      <vt:lpstr>Activating prior knowledge</vt:lpstr>
      <vt:lpstr>Incorrect scatter plot</vt:lpstr>
      <vt:lpstr>Connecting learning</vt:lpstr>
      <vt:lpstr>Association</vt:lpstr>
      <vt:lpstr>Do you agree with this statement? Why or why not?</vt:lpstr>
      <vt:lpstr>Releasing responsibility</vt:lpstr>
      <vt:lpstr>Spreadsheets (1)</vt:lpstr>
      <vt:lpstr>Independent practice</vt:lpstr>
      <vt:lpstr>Humidity (%) versus rainfall (mm)</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2 – Creating scatter plots using spreadsheets – deck, Mathematics Standard</dc:title>
  <dc:creator>NSW Department of Education</dc:creator>
  <cp:lastModifiedBy/>
  <cp:revision>1</cp:revision>
  <dcterms:created xsi:type="dcterms:W3CDTF">2026-05-15T07:17:46Z</dcterms:created>
  <dcterms:modified xsi:type="dcterms:W3CDTF">2026-06-16T06:26:06Z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0x010100655E080995292A458D08911AB2F9EE60</vt:lpwstr>
  </property>
</Properties>
</file>