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handoutMasterIdLst>
    <p:handoutMasterId r:id="rId20"/>
  </p:handoutMasterIdLst>
  <p:sldIdLst>
    <p:sldId id="26505" r:id="rId5"/>
    <p:sldId id="26383" r:id="rId6"/>
    <p:sldId id="26506" r:id="rId7"/>
    <p:sldId id="26526" r:id="rId8"/>
    <p:sldId id="26528" r:id="rId9"/>
    <p:sldId id="26508" r:id="rId10"/>
    <p:sldId id="26522" r:id="rId11"/>
    <p:sldId id="26529" r:id="rId12"/>
    <p:sldId id="26531" r:id="rId13"/>
    <p:sldId id="26532" r:id="rId14"/>
    <p:sldId id="26513" r:id="rId15"/>
    <p:sldId id="26525" r:id="rId16"/>
    <p:sldId id="360"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84E49CE-2BCD-8431-0782-D52A02898A5C}" name="Meagan Rodda" initials="MR" userId="S::meagan.rodda@det.nsw.edu.au::efecb8de-290d-42b5-96ee-00df0648c08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1205C1-0C1E-427D-862E-4FF15924ADAE}" v="2" dt="2026-05-04T01:11:45.13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5"/>
    <p:restoredTop sz="94690"/>
  </p:normalViewPr>
  <p:slideViewPr>
    <p:cSldViewPr snapToGrid="0">
      <p:cViewPr varScale="1">
        <p:scale>
          <a:sx n="90" d="100"/>
          <a:sy n="90" d="100"/>
        </p:scale>
        <p:origin x="96" y="10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E1B16-A791-3373-B12C-A41DD7E6F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C9175-DDC2-F956-B506-C3F90B846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9DBD3-C6C4-1D69-D044-FAE39E0F1B8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F5FE75E-1799-4C5E-1513-8B61E23E163D}"/>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88719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7B6F-6421-4EA8-3C22-CDAA85029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7754B-09DE-66FC-B038-7E92ACE91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12BBD-FA5D-BE90-3997-A303955D6CF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E7B997A-C8F7-2819-4107-D6C54D3C0183}"/>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02761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83489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76FC-389E-C9E2-FAD8-B514DFD60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662BF-1C0C-2FF6-A835-64D4392919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A53B9-8396-8233-2F18-5248AF62E28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7C4E969-6E82-C17C-D14F-70F8F94E34BA}"/>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37685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62007-80FE-7858-2644-002454F3D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0B74C-BC6C-A150-E0FB-D05077000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96493-788D-B864-03C5-6FFFD6DBE2B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A2EE40-EBF6-F5AB-5D9D-9154E8D68E55}"/>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863375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9502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43"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1.png"/><Relationship Id="rId7" Type="http://schemas.openxmlformats.org/officeDocument/2006/relationships/image" Target="../media/image46.png"/><Relationship Id="rId12"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48.png"/><Relationship Id="rId10" Type="http://schemas.openxmlformats.org/officeDocument/2006/relationships/image" Target="../media/image47.png"/><Relationship Id="rId4" Type="http://schemas.openxmlformats.org/officeDocument/2006/relationships/image" Target="../media/image28.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70.png"/><Relationship Id="rId13" Type="http://schemas.openxmlformats.org/officeDocument/2006/relationships/image" Target="../media/image52.png"/><Relationship Id="rId18" Type="http://schemas.openxmlformats.org/officeDocument/2006/relationships/image" Target="../media/image54.png"/><Relationship Id="rId3" Type="http://schemas.openxmlformats.org/officeDocument/2006/relationships/image" Target="../media/image44.png"/><Relationship Id="rId21" Type="http://schemas.openxmlformats.org/officeDocument/2006/relationships/image" Target="../media/image57.png"/><Relationship Id="rId7" Type="http://schemas.openxmlformats.org/officeDocument/2006/relationships/image" Target="../media/image460.png"/><Relationship Id="rId12" Type="http://schemas.openxmlformats.org/officeDocument/2006/relationships/image" Target="../media/image51.png"/><Relationship Id="rId17" Type="http://schemas.openxmlformats.org/officeDocument/2006/relationships/image" Target="../media/image140.png"/><Relationship Id="rId2" Type="http://schemas.openxmlformats.org/officeDocument/2006/relationships/image" Target="../media/image270.png"/><Relationship Id="rId16" Type="http://schemas.openxmlformats.org/officeDocument/2006/relationships/image" Target="../media/image310.png"/><Relationship Id="rId20"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450.png"/><Relationship Id="rId11" Type="http://schemas.openxmlformats.org/officeDocument/2006/relationships/image" Target="../media/image500.png"/><Relationship Id="rId5" Type="http://schemas.openxmlformats.org/officeDocument/2006/relationships/image" Target="../media/image440.png"/><Relationship Id="rId15" Type="http://schemas.openxmlformats.org/officeDocument/2006/relationships/image" Target="../media/image370.png"/><Relationship Id="rId10" Type="http://schemas.openxmlformats.org/officeDocument/2006/relationships/image" Target="../media/image490.png"/><Relationship Id="rId19" Type="http://schemas.openxmlformats.org/officeDocument/2006/relationships/image" Target="../media/image55.png"/><Relationship Id="rId9" Type="http://schemas.openxmlformats.org/officeDocument/2006/relationships/image" Target="../media/image480.png"/><Relationship Id="rId4" Type="http://schemas.openxmlformats.org/officeDocument/2006/relationships/image" Target="../media/image430.png"/><Relationship Id="rId14" Type="http://schemas.openxmlformats.org/officeDocument/2006/relationships/image" Target="../media/image420.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7" Type="http://schemas.openxmlformats.org/officeDocument/2006/relationships/image" Target="../media/image380.png"/><Relationship Id="rId1" Type="http://schemas.openxmlformats.org/officeDocument/2006/relationships/slideLayout" Target="../slideLayouts/slideLayout3.xml"/><Relationship Id="rId6" Type="http://schemas.openxmlformats.org/officeDocument/2006/relationships/image" Target="../media/image140.png"/><Relationship Id="rId11" Type="http://schemas.openxmlformats.org/officeDocument/2006/relationships/image" Target="../media/image53.png"/><Relationship Id="rId5" Type="http://schemas.openxmlformats.org/officeDocument/2006/relationships/image" Target="../media/image280.png"/><Relationship Id="rId10" Type="http://schemas.openxmlformats.org/officeDocument/2006/relationships/image" Target="../media/image57.png"/><Relationship Id="rId4" Type="http://schemas.openxmlformats.org/officeDocument/2006/relationships/image" Target="../media/image370.pn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0.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13" Type="http://schemas.openxmlformats.org/officeDocument/2006/relationships/image" Target="../media/image35.png"/><Relationship Id="rId8" Type="http://schemas.openxmlformats.org/officeDocument/2006/relationships/image" Target="../media/image30.png"/><Relationship Id="rId18" Type="http://schemas.openxmlformats.org/officeDocument/2006/relationships/image" Target="../media/image39.png"/><Relationship Id="rId3" Type="http://schemas.openxmlformats.org/officeDocument/2006/relationships/image" Target="../media/image26.png"/><Relationship Id="rId21" Type="http://schemas.openxmlformats.org/officeDocument/2006/relationships/image" Target="../media/image42.png"/><Relationship Id="rId12" Type="http://schemas.openxmlformats.org/officeDocument/2006/relationships/image" Target="../media/image34.png"/><Relationship Id="rId7" Type="http://schemas.openxmlformats.org/officeDocument/2006/relationships/image" Target="../media/image29.png"/><Relationship Id="rId17" Type="http://schemas.openxmlformats.org/officeDocument/2006/relationships/image" Target="../media/image260.pn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1.png"/><Relationship Id="rId1" Type="http://schemas.openxmlformats.org/officeDocument/2006/relationships/slideLayout" Target="../slideLayouts/slideLayout3.xml"/><Relationship Id="rId11" Type="http://schemas.openxmlformats.org/officeDocument/2006/relationships/image" Target="../media/image33.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0.png"/><Relationship Id="rId4" Type="http://schemas.openxmlformats.org/officeDocument/2006/relationships/image" Target="../media/image27.png"/><Relationship Id="rId14" Type="http://schemas.openxmlformats.org/officeDocument/2006/relationships/image" Target="../media/image36.png"/><Relationship Id="rId9" Type="http://schemas.openxmlformats.org/officeDocument/2006/relationships/image" Target="../media/image31.png"/><Relationship Id="rId2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Trigonometry in three dimensions further problems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trigonometry</a:t>
            </a:r>
          </a:p>
        </p:txBody>
      </p:sp>
      <p:pic>
        <p:nvPicPr>
          <p:cNvPr id="5" name="Picture Placeholder 5">
            <a:extLst>
              <a:ext uri="{FF2B5EF4-FFF2-40B4-BE49-F238E27FC236}">
                <a16:creationId xmlns:a16="http://schemas.microsoft.com/office/drawing/2014/main" id="{5F52C3FA-A5CD-575B-80A6-0A68184A172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5CEC6-7743-769A-FA07-EB94EBEB21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48394C-BF72-EA4F-9172-659B5B047C0C}"/>
              </a:ext>
            </a:extLst>
          </p:cNvPr>
          <p:cNvSpPr>
            <a:spLocks noGrp="1"/>
          </p:cNvSpPr>
          <p:nvPr>
            <p:ph type="title"/>
          </p:nvPr>
        </p:nvSpPr>
        <p:spPr/>
        <p:txBody>
          <a:bodyPr/>
          <a:lstStyle/>
          <a:p>
            <a:r>
              <a:rPr lang="en-AU" dirty="0"/>
              <a:t>Bearings and 3D trigonometry (3)</a:t>
            </a:r>
          </a:p>
        </p:txBody>
      </p:sp>
      <p:sp>
        <p:nvSpPr>
          <p:cNvPr id="4" name="Text Placeholder 3">
            <a:extLst>
              <a:ext uri="{FF2B5EF4-FFF2-40B4-BE49-F238E27FC236}">
                <a16:creationId xmlns:a16="http://schemas.microsoft.com/office/drawing/2014/main" id="{1921D83F-CF9E-6D3D-E36F-A211E08D14DC}"/>
              </a:ext>
            </a:extLst>
          </p:cNvPr>
          <p:cNvSpPr>
            <a:spLocks noGrp="1"/>
          </p:cNvSpPr>
          <p:nvPr>
            <p:ph type="body" sz="quarter" idx="18"/>
          </p:nvPr>
        </p:nvSpPr>
        <p:spPr/>
        <p:txBody>
          <a:bodyPr/>
          <a:lstStyle/>
          <a:p>
            <a:r>
              <a:rPr lang="en-AU" dirty="0"/>
              <a:t>Worked example – Step 4</a:t>
            </a:r>
          </a:p>
        </p:txBody>
      </p:sp>
      <p:pic>
        <p:nvPicPr>
          <p:cNvPr id="11" name="Picture 10" descr="A diagram showing: At a music festival, a camera drone hovers above the centre of the main stage at a height of 120 m.&#10;Colleen stands on a bearing of 230° from the stage and observes the angle of elevation to the drone as 72°. &#10;John stands on a bearing of 310° from the stage and observes the angle of elevation to the drone as 63°. &#10;">
            <a:extLst>
              <a:ext uri="{FF2B5EF4-FFF2-40B4-BE49-F238E27FC236}">
                <a16:creationId xmlns:a16="http://schemas.microsoft.com/office/drawing/2014/main" id="{3EAB05F5-BD18-733B-2866-AACFE279E9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1283741"/>
            <a:ext cx="2952902" cy="2937026"/>
          </a:xfrm>
          <a:prstGeom prst="rect">
            <a:avLst/>
          </a:prstGeom>
        </p:spPr>
      </p:pic>
      <mc:AlternateContent xmlns:mc="http://schemas.openxmlformats.org/markup-compatibility/2006" xmlns:a14="http://schemas.microsoft.com/office/drawing/2010/main">
        <mc:Choice Requires="a14">
          <p:sp>
            <p:nvSpPr>
              <p:cNvPr id="10" name="Text Placeholder 4">
                <a:extLst>
                  <a:ext uri="{FF2B5EF4-FFF2-40B4-BE49-F238E27FC236}">
                    <a16:creationId xmlns:a16="http://schemas.microsoft.com/office/drawing/2014/main" id="{E9B53670-4146-8AC8-EF85-B122B3E08E28}"/>
                  </a:ext>
                </a:extLst>
              </p:cNvPr>
              <p:cNvSpPr txBox="1">
                <a:spLocks/>
              </p:cNvSpPr>
              <p:nvPr/>
            </p:nvSpPr>
            <p:spPr>
              <a:xfrm>
                <a:off x="4021406" y="1422236"/>
                <a:ext cx="7822592" cy="393028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t>4. Find the required side</a:t>
                </a:r>
              </a:p>
              <a:p>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2</m:t>
                      </m:r>
                      <m:r>
                        <a:rPr lang="en-AU" sz="1800" b="0" i="1" smtClean="0">
                          <a:latin typeface="Cambria Math" panose="02040503050406030204" pitchFamily="18" charset="0"/>
                        </a:rPr>
                        <m:t>𝑎𝑏</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𝐶</m:t>
                          </m:r>
                        </m:e>
                      </m:func>
                    </m:oMath>
                  </m:oMathPara>
                </a14:m>
                <a:endParaRPr lang="en-AU" sz="1800" b="0" dirty="0"/>
              </a:p>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i="1">
                                      <a:latin typeface="Cambria Math" panose="02040503050406030204" pitchFamily="18" charset="0"/>
                                    </a:rPr>
                                    <m:t>120</m:t>
                                  </m:r>
                                </m:num>
                                <m:den>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b="0" i="1" smtClean="0">
                                          <a:latin typeface="Cambria Math" panose="02040503050406030204" pitchFamily="18" charset="0"/>
                                        </a:rPr>
                                        <m:t>63</m:t>
                                      </m:r>
                                      <m:r>
                                        <a:rPr lang="en-AU" sz="1800" i="1">
                                          <a:latin typeface="Cambria Math" panose="02040503050406030204" pitchFamily="18" charset="0"/>
                                        </a:rPr>
                                        <m:t>°</m:t>
                                      </m:r>
                                    </m:e>
                                  </m:func>
                                </m:den>
                              </m:f>
                            </m:e>
                          </m:d>
                        </m:e>
                        <m:sup>
                          <m:r>
                            <a:rPr lang="en-AU" sz="1800" b="0" i="0" smtClean="0">
                              <a:latin typeface="Cambria Math" panose="02040503050406030204" pitchFamily="18" charset="0"/>
                            </a:rPr>
                            <m:t>2</m:t>
                          </m:r>
                        </m:sup>
                      </m:sSup>
                      <m:r>
                        <a:rPr lang="en-AU" sz="1800" b="0" i="0"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i="1">
                                      <a:latin typeface="Cambria Math" panose="02040503050406030204" pitchFamily="18" charset="0"/>
                                    </a:rPr>
                                    <m:t>120</m:t>
                                  </m:r>
                                </m:num>
                                <m:den>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b="0" i="1" smtClean="0">
                                          <a:latin typeface="Cambria Math" panose="02040503050406030204" pitchFamily="18" charset="0"/>
                                        </a:rPr>
                                        <m:t>72</m:t>
                                      </m:r>
                                      <m:r>
                                        <a:rPr lang="en-AU" sz="1800" i="1">
                                          <a:latin typeface="Cambria Math" panose="02040503050406030204" pitchFamily="18" charset="0"/>
                                        </a:rPr>
                                        <m:t>°</m:t>
                                      </m:r>
                                    </m:e>
                                  </m:func>
                                </m:den>
                              </m:f>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2</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i="1">
                              <a:latin typeface="Cambria Math" panose="02040503050406030204" pitchFamily="18" charset="0"/>
                            </a:rPr>
                            <m:t>120</m:t>
                          </m:r>
                        </m:num>
                        <m:den>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b="0" i="1" smtClean="0">
                                  <a:latin typeface="Cambria Math" panose="02040503050406030204" pitchFamily="18" charset="0"/>
                                </a:rPr>
                                <m:t>63</m:t>
                              </m:r>
                              <m:r>
                                <a:rPr lang="en-AU" sz="1800" i="1">
                                  <a:latin typeface="Cambria Math" panose="02040503050406030204" pitchFamily="18" charset="0"/>
                                </a:rPr>
                                <m:t>°</m:t>
                              </m:r>
                            </m:e>
                          </m:func>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i="1">
                              <a:latin typeface="Cambria Math" panose="02040503050406030204" pitchFamily="18" charset="0"/>
                            </a:rPr>
                            <m:t>120</m:t>
                          </m:r>
                        </m:num>
                        <m:den>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b="0" i="1" smtClean="0">
                                  <a:latin typeface="Cambria Math" panose="02040503050406030204" pitchFamily="18" charset="0"/>
                                </a:rPr>
                                <m:t>72</m:t>
                              </m:r>
                              <m:r>
                                <a:rPr lang="en-AU" sz="1800" i="1">
                                  <a:latin typeface="Cambria Math" panose="02040503050406030204" pitchFamily="18" charset="0"/>
                                </a:rPr>
                                <m:t>°</m:t>
                              </m:r>
                            </m:e>
                          </m:func>
                        </m:den>
                      </m:f>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80</m:t>
                          </m:r>
                          <m:r>
                            <a:rPr lang="en-AU" sz="1800" b="0" i="1" smtClean="0">
                              <a:latin typeface="Cambria Math" panose="02040503050406030204" pitchFamily="18" charset="0"/>
                            </a:rPr>
                            <m:t>°</m:t>
                          </m:r>
                        </m:e>
                      </m:func>
                    </m:oMath>
                  </m:oMathPara>
                </a14:m>
                <a:endParaRPr lang="en-AU" sz="1800" b="0" dirty="0"/>
              </a:p>
              <a:p>
                <a:pPr marL="361950" indent="-36195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4430</m:t>
                      </m:r>
                      <m:r>
                        <a:rPr lang="en-AU" sz="1800" b="0" i="1" smtClean="0">
                          <a:latin typeface="Cambria Math" panose="02040503050406030204" pitchFamily="18" charset="0"/>
                        </a:rPr>
                        <m:t>.</m:t>
                      </m:r>
                      <m:r>
                        <a:rPr lang="en-AU" sz="1800" b="0" i="1" smtClean="0">
                          <a:latin typeface="Cambria Math" panose="02040503050406030204" pitchFamily="18" charset="0"/>
                        </a:rPr>
                        <m:t>77</m:t>
                      </m:r>
                      <m:r>
                        <a:rPr lang="en-AU" sz="1800" b="0" i="1" smtClean="0">
                          <a:latin typeface="Cambria Math" panose="02040503050406030204" pitchFamily="18" charset="0"/>
                        </a:rPr>
                        <m:t>…</m:t>
                      </m:r>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i="1">
                              <a:latin typeface="Cambria Math" panose="02040503050406030204" pitchFamily="18" charset="0"/>
                            </a:rPr>
                            <m:t>4430</m:t>
                          </m:r>
                          <m:r>
                            <a:rPr lang="en-AU" sz="1800" i="1">
                              <a:latin typeface="Cambria Math" panose="02040503050406030204" pitchFamily="18" charset="0"/>
                            </a:rPr>
                            <m:t>.</m:t>
                          </m:r>
                          <m:r>
                            <a:rPr lang="en-AU" sz="1800" i="1">
                              <a:latin typeface="Cambria Math" panose="02040503050406030204" pitchFamily="18" charset="0"/>
                            </a:rPr>
                            <m:t>77</m:t>
                          </m:r>
                          <m:r>
                            <a:rPr lang="en-AU" sz="1800" i="1">
                              <a:latin typeface="Cambria Math" panose="02040503050406030204" pitchFamily="18" charset="0"/>
                            </a:rPr>
                            <m:t>…</m:t>
                          </m:r>
                        </m:e>
                      </m:rad>
                    </m:oMath>
                  </m:oMathPara>
                </a14:m>
                <a:endParaRPr lang="en-AU" sz="1800" b="0" dirty="0"/>
              </a:p>
              <a:p>
                <a:pPr marL="180975"/>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66</m:t>
                    </m:r>
                    <m:r>
                      <a:rPr lang="en-AU" sz="1800" b="0" i="1" smtClean="0">
                        <a:latin typeface="Cambria Math" panose="02040503050406030204" pitchFamily="18" charset="0"/>
                      </a:rPr>
                      <m:t>.</m:t>
                    </m:r>
                    <m:r>
                      <a:rPr lang="en-AU" sz="1800" b="0" i="1" smtClean="0">
                        <a:latin typeface="Cambria Math" panose="02040503050406030204" pitchFamily="18" charset="0"/>
                      </a:rPr>
                      <m:t>56</m:t>
                    </m:r>
                  </m:oMath>
                </a14:m>
                <a:r>
                  <a:rPr lang="en-AU" sz="1800" dirty="0"/>
                  <a:t> m (correct to 2 decimal places)</a:t>
                </a:r>
              </a:p>
              <a:p>
                <a:pPr marL="180975"/>
                <a14:m>
                  <m:oMath xmlns:m="http://schemas.openxmlformats.org/officeDocument/2006/math">
                    <m:r>
                      <a:rPr lang="en-AU" sz="1800" b="0" i="1" smtClean="0">
                        <a:latin typeface="Cambria Math" panose="02040503050406030204" pitchFamily="18" charset="0"/>
                      </a:rPr>
                      <m:t>∴</m:t>
                    </m:r>
                  </m:oMath>
                </a14:m>
                <a:r>
                  <a:rPr lang="en-AU" sz="1800" dirty="0"/>
                  <a:t> The distance between Colleen and John on the ground is 66.56 m.</a:t>
                </a:r>
              </a:p>
              <a:p>
                <a:endParaRPr lang="en-AU" sz="1800" dirty="0"/>
              </a:p>
              <a:p>
                <a:endParaRPr lang="en-AU" sz="1800" u="sng" dirty="0"/>
              </a:p>
            </p:txBody>
          </p:sp>
        </mc:Choice>
        <mc:Fallback xmlns="">
          <p:sp>
            <p:nvSpPr>
              <p:cNvPr id="10" name="Text Placeholder 4">
                <a:extLst>
                  <a:ext uri="{FF2B5EF4-FFF2-40B4-BE49-F238E27FC236}">
                    <a16:creationId xmlns:a16="http://schemas.microsoft.com/office/drawing/2014/main" id="{E9B53670-4146-8AC8-EF85-B122B3E08E28}"/>
                  </a:ext>
                </a:extLst>
              </p:cNvPr>
              <p:cNvSpPr txBox="1">
                <a:spLocks noRot="1" noChangeAspect="1" noMove="1" noResize="1" noEditPoints="1" noAdjustHandles="1" noChangeArrowheads="1" noChangeShapeType="1" noTextEdit="1"/>
              </p:cNvSpPr>
              <p:nvPr/>
            </p:nvSpPr>
            <p:spPr>
              <a:xfrm>
                <a:off x="4021406" y="1422236"/>
                <a:ext cx="7822592" cy="3930283"/>
              </a:xfrm>
              <a:prstGeom prst="rect">
                <a:avLst/>
              </a:prstGeom>
              <a:blipFill>
                <a:blip r:embed="rId4"/>
                <a:stretch>
                  <a:fillRect l="-1871" b="-15349"/>
                </a:stretch>
              </a:blipFill>
            </p:spPr>
            <p:txBody>
              <a:bodyPr/>
              <a:lstStyle/>
              <a:p>
                <a:r>
                  <a:rPr lang="en-AU">
                    <a:noFill/>
                  </a:rPr>
                  <a:t> </a:t>
                </a:r>
              </a:p>
            </p:txBody>
          </p:sp>
        </mc:Fallback>
      </mc:AlternateContent>
      <p:grpSp>
        <p:nvGrpSpPr>
          <p:cNvPr id="6" name="Group 5" descr="A non right-angled triangle, JSC. With JC labelled x and angle JSC labelled 80 degrees. JS is labelled 120/tan63 degrees and SC is labelled 120/tan72 degrees. ">
            <a:extLst>
              <a:ext uri="{FF2B5EF4-FFF2-40B4-BE49-F238E27FC236}">
                <a16:creationId xmlns:a16="http://schemas.microsoft.com/office/drawing/2014/main" id="{A567852D-6D32-60F7-C72F-4585AB8AA3CB}"/>
              </a:ext>
            </a:extLst>
          </p:cNvPr>
          <p:cNvGrpSpPr/>
          <p:nvPr/>
        </p:nvGrpSpPr>
        <p:grpSpPr>
          <a:xfrm>
            <a:off x="647122" y="4337274"/>
            <a:ext cx="3020031" cy="2207662"/>
            <a:chOff x="9056838" y="1082734"/>
            <a:chExt cx="3020031" cy="2207662"/>
          </a:xfrm>
        </p:grpSpPr>
        <p:grpSp>
          <p:nvGrpSpPr>
            <p:cNvPr id="7" name="Group 6">
              <a:extLst>
                <a:ext uri="{FF2B5EF4-FFF2-40B4-BE49-F238E27FC236}">
                  <a16:creationId xmlns:a16="http://schemas.microsoft.com/office/drawing/2014/main" id="{478CF6AD-3054-8CF4-2EEF-D0159FF8BC4A}"/>
                </a:ext>
              </a:extLst>
            </p:cNvPr>
            <p:cNvGrpSpPr/>
            <p:nvPr/>
          </p:nvGrpSpPr>
          <p:grpSpPr>
            <a:xfrm>
              <a:off x="9056838" y="1284032"/>
              <a:ext cx="2427162" cy="2006364"/>
              <a:chOff x="9782389" y="3734448"/>
              <a:chExt cx="2427162" cy="2006364"/>
            </a:xfrm>
          </p:grpSpPr>
          <p:sp>
            <p:nvSpPr>
              <p:cNvPr id="14" name="Isosceles Triangle 13">
                <a:extLst>
                  <a:ext uri="{FF2B5EF4-FFF2-40B4-BE49-F238E27FC236}">
                    <a16:creationId xmlns:a16="http://schemas.microsoft.com/office/drawing/2014/main" id="{5FBAAD31-37E0-3E9E-27DB-5DF40BB69711}"/>
                  </a:ext>
                </a:extLst>
              </p:cNvPr>
              <p:cNvSpPr/>
              <p:nvPr/>
            </p:nvSpPr>
            <p:spPr>
              <a:xfrm rot="18420004">
                <a:off x="10152226" y="3667858"/>
                <a:ext cx="1278193" cy="1411374"/>
              </a:xfrm>
              <a:prstGeom prs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F6136C5-4375-C42A-66AF-F053F7FED2F2}"/>
                      </a:ext>
                    </a:extLst>
                  </p:cNvPr>
                  <p:cNvSpPr txBox="1"/>
                  <p:nvPr/>
                </p:nvSpPr>
                <p:spPr>
                  <a:xfrm>
                    <a:off x="10589519" y="5318025"/>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𝐶</m:t>
                          </m:r>
                        </m:oMath>
                      </m:oMathPara>
                    </a14:m>
                    <a:endParaRPr lang="en-AU" sz="1400" dirty="0"/>
                  </a:p>
                </p:txBody>
              </p:sp>
            </mc:Choice>
            <mc:Fallback xmlns="">
              <p:sp>
                <p:nvSpPr>
                  <p:cNvPr id="15" name="TextBox 14">
                    <a:extLst>
                      <a:ext uri="{FF2B5EF4-FFF2-40B4-BE49-F238E27FC236}">
                        <a16:creationId xmlns:a16="http://schemas.microsoft.com/office/drawing/2014/main" id="{EF6136C5-4375-C42A-66AF-F053F7FED2F2}"/>
                      </a:ext>
                    </a:extLst>
                  </p:cNvPr>
                  <p:cNvSpPr txBox="1">
                    <a:spLocks noRot="1" noChangeAspect="1" noMove="1" noResize="1" noEditPoints="1" noAdjustHandles="1" noChangeArrowheads="1" noChangeShapeType="1" noTextEdit="1"/>
                  </p:cNvSpPr>
                  <p:nvPr/>
                </p:nvSpPr>
                <p:spPr>
                  <a:xfrm>
                    <a:off x="10589519" y="5318025"/>
                    <a:ext cx="729076" cy="422787"/>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DB608A4-E9D3-D697-2A5C-8A888C00E722}"/>
                      </a:ext>
                    </a:extLst>
                  </p:cNvPr>
                  <p:cNvSpPr txBox="1"/>
                  <p:nvPr/>
                </p:nvSpPr>
                <p:spPr>
                  <a:xfrm>
                    <a:off x="11480475" y="4172052"/>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𝑆</m:t>
                          </m:r>
                        </m:oMath>
                      </m:oMathPara>
                    </a14:m>
                    <a:endParaRPr lang="en-AU" sz="1400" dirty="0"/>
                  </a:p>
                </p:txBody>
              </p:sp>
            </mc:Choice>
            <mc:Fallback xmlns="">
              <p:sp>
                <p:nvSpPr>
                  <p:cNvPr id="16" name="TextBox 15">
                    <a:extLst>
                      <a:ext uri="{FF2B5EF4-FFF2-40B4-BE49-F238E27FC236}">
                        <a16:creationId xmlns:a16="http://schemas.microsoft.com/office/drawing/2014/main" id="{CDB608A4-E9D3-D697-2A5C-8A888C00E722}"/>
                      </a:ext>
                    </a:extLst>
                  </p:cNvPr>
                  <p:cNvSpPr txBox="1">
                    <a:spLocks noRot="1" noChangeAspect="1" noMove="1" noResize="1" noEditPoints="1" noAdjustHandles="1" noChangeArrowheads="1" noChangeShapeType="1" noTextEdit="1"/>
                  </p:cNvSpPr>
                  <p:nvPr/>
                </p:nvSpPr>
                <p:spPr>
                  <a:xfrm>
                    <a:off x="11480475" y="4172052"/>
                    <a:ext cx="729076" cy="422787"/>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91315FB-A179-D93D-90CE-A5D49F3AE2B6}"/>
                      </a:ext>
                    </a:extLst>
                  </p:cNvPr>
                  <p:cNvSpPr txBox="1"/>
                  <p:nvPr/>
                </p:nvSpPr>
                <p:spPr>
                  <a:xfrm>
                    <a:off x="9782389" y="3739411"/>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𝐽</m:t>
                          </m:r>
                        </m:oMath>
                      </m:oMathPara>
                    </a14:m>
                    <a:endParaRPr lang="en-AU" sz="1400" dirty="0"/>
                  </a:p>
                </p:txBody>
              </p:sp>
            </mc:Choice>
            <mc:Fallback xmlns="">
              <p:sp>
                <p:nvSpPr>
                  <p:cNvPr id="17" name="TextBox 16">
                    <a:extLst>
                      <a:ext uri="{FF2B5EF4-FFF2-40B4-BE49-F238E27FC236}">
                        <a16:creationId xmlns:a16="http://schemas.microsoft.com/office/drawing/2014/main" id="{891315FB-A179-D93D-90CE-A5D49F3AE2B6}"/>
                      </a:ext>
                    </a:extLst>
                  </p:cNvPr>
                  <p:cNvSpPr txBox="1">
                    <a:spLocks noRot="1" noChangeAspect="1" noMove="1" noResize="1" noEditPoints="1" noAdjustHandles="1" noChangeArrowheads="1" noChangeShapeType="1" noTextEdit="1"/>
                  </p:cNvSpPr>
                  <p:nvPr/>
                </p:nvSpPr>
                <p:spPr>
                  <a:xfrm>
                    <a:off x="9782389" y="3739411"/>
                    <a:ext cx="729076" cy="422787"/>
                  </a:xfrm>
                  <a:prstGeom prst="rect">
                    <a:avLst/>
                  </a:prstGeom>
                  <a:blipFill>
                    <a:blip r:embed="rId8"/>
                    <a:stretch>
                      <a:fillRect/>
                    </a:stretch>
                  </a:blipFill>
                </p:spPr>
                <p:txBody>
                  <a:bodyPr/>
                  <a:lstStyle/>
                  <a:p>
                    <a:r>
                      <a:rPr lang="en-AU">
                        <a:noFill/>
                      </a:rPr>
                      <a:t> </a:t>
                    </a:r>
                  </a:p>
                </p:txBody>
              </p:sp>
            </mc:Fallback>
          </mc:AlternateContent>
          <p:cxnSp>
            <p:nvCxnSpPr>
              <p:cNvPr id="18" name="Straight Connector 17">
                <a:extLst>
                  <a:ext uri="{FF2B5EF4-FFF2-40B4-BE49-F238E27FC236}">
                    <a16:creationId xmlns:a16="http://schemas.microsoft.com/office/drawing/2014/main" id="{5F1F8BA2-79BC-07B5-7FC8-E4F66183A147}"/>
                  </a:ext>
                </a:extLst>
              </p:cNvPr>
              <p:cNvCxnSpPr>
                <a:cxnSpLocks/>
              </p:cNvCxnSpPr>
              <p:nvPr/>
            </p:nvCxnSpPr>
            <p:spPr>
              <a:xfrm>
                <a:off x="10205919" y="3940971"/>
                <a:ext cx="1548000" cy="34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6BFD26-6156-30F2-7191-8E8022F55B7C}"/>
                  </a:ext>
                </a:extLst>
              </p:cNvPr>
              <p:cNvCxnSpPr>
                <a:cxnSpLocks/>
                <a:stCxn id="14" idx="2"/>
              </p:cNvCxnSpPr>
              <p:nvPr/>
            </p:nvCxnSpPr>
            <p:spPr>
              <a:xfrm flipV="1">
                <a:off x="10970290" y="4292352"/>
                <a:ext cx="756000" cy="101629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D276988-16E9-CCBC-2AC9-DCA3CBF594B0}"/>
                      </a:ext>
                    </a:extLst>
                  </p:cNvPr>
                  <p:cNvSpPr txBox="1"/>
                  <p:nvPr/>
                </p:nvSpPr>
                <p:spPr>
                  <a:xfrm>
                    <a:off x="10954057" y="4302658"/>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8</m:t>
                          </m:r>
                          <m:r>
                            <a:rPr lang="en-AU" sz="1400" b="0" i="1" smtClean="0">
                              <a:latin typeface="Cambria Math" panose="02040503050406030204" pitchFamily="18" charset="0"/>
                            </a:rPr>
                            <m:t>0</m:t>
                          </m:r>
                          <m:r>
                            <a:rPr lang="en-AU" sz="1400" b="0" i="1" smtClean="0">
                              <a:latin typeface="Cambria Math" panose="02040503050406030204" pitchFamily="18" charset="0"/>
                            </a:rPr>
                            <m:t>°</m:t>
                          </m:r>
                        </m:oMath>
                      </m:oMathPara>
                    </a14:m>
                    <a:endParaRPr lang="en-AU" sz="1400" dirty="0"/>
                  </a:p>
                </p:txBody>
              </p:sp>
            </mc:Choice>
            <mc:Fallback xmlns="">
              <p:sp>
                <p:nvSpPr>
                  <p:cNvPr id="20" name="TextBox 19">
                    <a:extLst>
                      <a:ext uri="{FF2B5EF4-FFF2-40B4-BE49-F238E27FC236}">
                        <a16:creationId xmlns:a16="http://schemas.microsoft.com/office/drawing/2014/main" id="{3D276988-16E9-CCBC-2AC9-DCA3CBF594B0}"/>
                      </a:ext>
                    </a:extLst>
                  </p:cNvPr>
                  <p:cNvSpPr txBox="1">
                    <a:spLocks noRot="1" noChangeAspect="1" noMove="1" noResize="1" noEditPoints="1" noAdjustHandles="1" noChangeArrowheads="1" noChangeShapeType="1" noTextEdit="1"/>
                  </p:cNvSpPr>
                  <p:nvPr/>
                </p:nvSpPr>
                <p:spPr>
                  <a:xfrm>
                    <a:off x="10954057" y="4302658"/>
                    <a:ext cx="914400" cy="422787"/>
                  </a:xfrm>
                  <a:prstGeom prst="rect">
                    <a:avLst/>
                  </a:prstGeom>
                  <a:blipFill>
                    <a:blip r:embed="rId9"/>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6E95CA-07E6-7885-F7C0-2CB0CAA290C7}"/>
                    </a:ext>
                  </a:extLst>
                </p:cNvPr>
                <p:cNvSpPr txBox="1"/>
                <p:nvPr/>
              </p:nvSpPr>
              <p:spPr>
                <a:xfrm>
                  <a:off x="10072541" y="2337011"/>
                  <a:ext cx="2004328"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120</m:t>
                            </m:r>
                          </m:num>
                          <m:den>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tan</m:t>
                                </m:r>
                              </m:fName>
                              <m:e>
                                <m:r>
                                  <a:rPr lang="en-AU" sz="1600" b="0" i="1" smtClean="0">
                                    <a:latin typeface="Cambria Math" panose="02040503050406030204" pitchFamily="18" charset="0"/>
                                  </a:rPr>
                                  <m:t>72</m:t>
                                </m:r>
                                <m:r>
                                  <a:rPr lang="en-AU" sz="1600" b="0" i="1" smtClean="0">
                                    <a:latin typeface="Cambria Math" panose="02040503050406030204" pitchFamily="18" charset="0"/>
                                  </a:rPr>
                                  <m:t>°</m:t>
                                </m:r>
                              </m:e>
                            </m:func>
                          </m:den>
                        </m:f>
                      </m:oMath>
                    </m:oMathPara>
                  </a14:m>
                  <a:endParaRPr lang="en-AU" sz="1600" dirty="0"/>
                </a:p>
              </p:txBody>
            </p:sp>
          </mc:Choice>
          <mc:Fallback xmlns="">
            <p:sp>
              <p:nvSpPr>
                <p:cNvPr id="8" name="TextBox 7">
                  <a:extLst>
                    <a:ext uri="{FF2B5EF4-FFF2-40B4-BE49-F238E27FC236}">
                      <a16:creationId xmlns:a16="http://schemas.microsoft.com/office/drawing/2014/main" id="{0F6E95CA-07E6-7885-F7C0-2CB0CAA290C7}"/>
                    </a:ext>
                  </a:extLst>
                </p:cNvPr>
                <p:cNvSpPr txBox="1">
                  <a:spLocks noRot="1" noChangeAspect="1" noMove="1" noResize="1" noEditPoints="1" noAdjustHandles="1" noChangeArrowheads="1" noChangeShapeType="1" noTextEdit="1"/>
                </p:cNvSpPr>
                <p:nvPr/>
              </p:nvSpPr>
              <p:spPr>
                <a:xfrm>
                  <a:off x="10072541" y="2337011"/>
                  <a:ext cx="2004328" cy="554960"/>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F35C9A-87B0-0CEA-0930-647172D90EAF}"/>
                    </a:ext>
                  </a:extLst>
                </p:cNvPr>
                <p:cNvSpPr txBox="1"/>
                <p:nvPr/>
              </p:nvSpPr>
              <p:spPr>
                <a:xfrm>
                  <a:off x="9620575" y="1082734"/>
                  <a:ext cx="2004328"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120</m:t>
                            </m:r>
                          </m:num>
                          <m:den>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tan</m:t>
                                </m:r>
                              </m:fName>
                              <m:e>
                                <m:r>
                                  <a:rPr lang="en-AU" sz="1600" b="0" i="1" smtClean="0">
                                    <a:latin typeface="Cambria Math" panose="02040503050406030204" pitchFamily="18" charset="0"/>
                                  </a:rPr>
                                  <m:t>63</m:t>
                                </m:r>
                                <m:r>
                                  <a:rPr lang="en-AU" sz="1600" b="0" i="1" smtClean="0">
                                    <a:latin typeface="Cambria Math" panose="02040503050406030204" pitchFamily="18" charset="0"/>
                                  </a:rPr>
                                  <m:t>°</m:t>
                                </m:r>
                              </m:e>
                            </m:func>
                          </m:den>
                        </m:f>
                      </m:oMath>
                    </m:oMathPara>
                  </a14:m>
                  <a:endParaRPr lang="en-AU" sz="1600" dirty="0"/>
                </a:p>
              </p:txBody>
            </p:sp>
          </mc:Choice>
          <mc:Fallback xmlns="">
            <p:sp>
              <p:nvSpPr>
                <p:cNvPr id="9" name="TextBox 8">
                  <a:extLst>
                    <a:ext uri="{FF2B5EF4-FFF2-40B4-BE49-F238E27FC236}">
                      <a16:creationId xmlns:a16="http://schemas.microsoft.com/office/drawing/2014/main" id="{20F35C9A-87B0-0CEA-0930-647172D90EAF}"/>
                    </a:ext>
                  </a:extLst>
                </p:cNvPr>
                <p:cNvSpPr txBox="1">
                  <a:spLocks noRot="1" noChangeAspect="1" noMove="1" noResize="1" noEditPoints="1" noAdjustHandles="1" noChangeArrowheads="1" noChangeShapeType="1" noTextEdit="1"/>
                </p:cNvSpPr>
                <p:nvPr/>
              </p:nvSpPr>
              <p:spPr>
                <a:xfrm>
                  <a:off x="9620575" y="1082734"/>
                  <a:ext cx="2004328" cy="554960"/>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0D5B71-B9D8-C873-8C80-98AEB752FCEC}"/>
                    </a:ext>
                  </a:extLst>
                </p:cNvPr>
                <p:cNvSpPr txBox="1"/>
                <p:nvPr/>
              </p:nvSpPr>
              <p:spPr>
                <a:xfrm>
                  <a:off x="9407691" y="2179022"/>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𝑥</m:t>
                        </m:r>
                      </m:oMath>
                    </m:oMathPara>
                  </a14:m>
                  <a:endParaRPr lang="en-AU" sz="1400" dirty="0"/>
                </a:p>
              </p:txBody>
            </p:sp>
          </mc:Choice>
          <mc:Fallback xmlns="">
            <p:sp>
              <p:nvSpPr>
                <p:cNvPr id="13" name="TextBox 12">
                  <a:extLst>
                    <a:ext uri="{FF2B5EF4-FFF2-40B4-BE49-F238E27FC236}">
                      <a16:creationId xmlns:a16="http://schemas.microsoft.com/office/drawing/2014/main" id="{4F0D5B71-B9D8-C873-8C80-98AEB752FCEC}"/>
                    </a:ext>
                  </a:extLst>
                </p:cNvPr>
                <p:cNvSpPr txBox="1">
                  <a:spLocks noRot="1" noChangeAspect="1" noMove="1" noResize="1" noEditPoints="1" noAdjustHandles="1" noChangeArrowheads="1" noChangeShapeType="1" noTextEdit="1"/>
                </p:cNvSpPr>
                <p:nvPr/>
              </p:nvSpPr>
              <p:spPr>
                <a:xfrm>
                  <a:off x="9407691" y="2179022"/>
                  <a:ext cx="729076" cy="422787"/>
                </a:xfrm>
                <a:prstGeom prst="rect">
                  <a:avLst/>
                </a:prstGeom>
                <a:blipFill>
                  <a:blip r:embed="rId12"/>
                  <a:stretch>
                    <a:fillRect/>
                  </a:stretch>
                </a:blipFill>
              </p:spPr>
              <p:txBody>
                <a:bodyPr/>
                <a:lstStyle/>
                <a:p>
                  <a:r>
                    <a:rPr lang="en-AU">
                      <a:noFill/>
                    </a:rPr>
                    <a:t> </a:t>
                  </a:r>
                </a:p>
              </p:txBody>
            </p:sp>
          </mc:Fallback>
        </mc:AlternateContent>
      </p:grpSp>
      <p:sp>
        <p:nvSpPr>
          <p:cNvPr id="47" name="Speech Bubble: Rectangle with Corners Rounded 46">
            <a:extLst>
              <a:ext uri="{FF2B5EF4-FFF2-40B4-BE49-F238E27FC236}">
                <a16:creationId xmlns:a16="http://schemas.microsoft.com/office/drawing/2014/main" id="{C55CF62D-23C9-043B-032B-FEE52761FC15}"/>
              </a:ext>
            </a:extLst>
          </p:cNvPr>
          <p:cNvSpPr/>
          <p:nvPr/>
        </p:nvSpPr>
        <p:spPr>
          <a:xfrm>
            <a:off x="8214973" y="3789268"/>
            <a:ext cx="3524250" cy="1096012"/>
          </a:xfrm>
          <a:prstGeom prst="wedgeRoundRectCallout">
            <a:avLst>
              <a:gd name="adj1" fmla="val -48835"/>
              <a:gd name="adj2" fmla="val -71730"/>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What common errors could occur here when typing this expression into your calculator?</a:t>
            </a:r>
          </a:p>
        </p:txBody>
      </p:sp>
      <p:sp>
        <p:nvSpPr>
          <p:cNvPr id="5" name="Speech Bubble: Rectangle with Corners Rounded 4">
            <a:extLst>
              <a:ext uri="{FF2B5EF4-FFF2-40B4-BE49-F238E27FC236}">
                <a16:creationId xmlns:a16="http://schemas.microsoft.com/office/drawing/2014/main" id="{9299ABD9-6A18-9210-D179-E02D20E071D2}"/>
              </a:ext>
            </a:extLst>
          </p:cNvPr>
          <p:cNvSpPr/>
          <p:nvPr/>
        </p:nvSpPr>
        <p:spPr>
          <a:xfrm>
            <a:off x="7932702" y="1505481"/>
            <a:ext cx="3524250" cy="496132"/>
          </a:xfrm>
          <a:prstGeom prst="wedgeRoundRectCallout">
            <a:avLst>
              <a:gd name="adj1" fmla="val -79646"/>
              <a:gd name="adj2" fmla="val 6649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Why was the cosine rule used?</a:t>
            </a:r>
          </a:p>
        </p:txBody>
      </p:sp>
      <p:sp>
        <p:nvSpPr>
          <p:cNvPr id="2" name="Slide Number Placeholder 1">
            <a:extLst>
              <a:ext uri="{FF2B5EF4-FFF2-40B4-BE49-F238E27FC236}">
                <a16:creationId xmlns:a16="http://schemas.microsoft.com/office/drawing/2014/main" id="{60CA853D-E9E9-5614-676D-F9B8A11E03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85898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Bearings and 3D trigonometry (4)</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4000" y="1433080"/>
                <a:ext cx="11484000" cy="1928650"/>
              </a:xfrm>
            </p:spPr>
            <p:txBody>
              <a:bodyPr/>
              <a:lstStyle/>
              <a:p>
                <a:r>
                  <a:rPr lang="en-AU" sz="1800" dirty="0"/>
                  <a:t>A rescue helicopter is hovering 70 m above a point on the ground. Two rescuers, </a:t>
                </a:r>
                <a14:m>
                  <m:oMath xmlns:m="http://schemas.openxmlformats.org/officeDocument/2006/math">
                    <m:r>
                      <a:rPr lang="en-AU" sz="1800" b="0" i="1" smtClean="0">
                        <a:latin typeface="Cambria Math" panose="02040503050406030204" pitchFamily="18" charset="0"/>
                      </a:rPr>
                      <m:t>𝐴</m:t>
                    </m:r>
                  </m:oMath>
                </a14:m>
                <a:r>
                  <a:rPr lang="en-AU" sz="1800" dirty="0"/>
                  <a:t> and </a:t>
                </a:r>
                <a14:m>
                  <m:oMath xmlns:m="http://schemas.openxmlformats.org/officeDocument/2006/math">
                    <m:r>
                      <a:rPr lang="en-AU" sz="1800" b="0" i="1" smtClean="0">
                        <a:latin typeface="Cambria Math" panose="02040503050406030204" pitchFamily="18" charset="0"/>
                      </a:rPr>
                      <m:t>𝐵</m:t>
                    </m:r>
                  </m:oMath>
                </a14:m>
                <a:r>
                  <a:rPr lang="en-AU" sz="1800" dirty="0"/>
                  <a:t>, on the ground are located on bearings of </a:t>
                </a:r>
                <a14:m>
                  <m:oMath xmlns:m="http://schemas.openxmlformats.org/officeDocument/2006/math">
                    <m:sSup>
                      <m:sSupPr>
                        <m:ctrlPr>
                          <a:rPr lang="ar-AE" sz="1800" i="1">
                            <a:latin typeface="Cambria Math" panose="02040503050406030204" pitchFamily="18" charset="0"/>
                          </a:rPr>
                        </m:ctrlPr>
                      </m:sSupPr>
                      <m:e>
                        <m:r>
                          <a:rPr lang="en-AU" sz="1800" b="0" i="0" smtClean="0">
                            <a:latin typeface="Cambria Math" panose="02040503050406030204" pitchFamily="18" charset="0"/>
                          </a:rPr>
                          <m:t>085</m:t>
                        </m:r>
                      </m:e>
                      <m:sup>
                        <m:r>
                          <a:rPr lang="ar-AE" sz="1800">
                            <a:latin typeface="Cambria Math" panose="02040503050406030204" pitchFamily="18" charset="0"/>
                          </a:rPr>
                          <m:t>∘</m:t>
                        </m:r>
                      </m:sup>
                    </m:sSup>
                  </m:oMath>
                </a14:m>
                <a:r>
                  <a:rPr lang="en-AU" sz="1800" dirty="0"/>
                  <a:t>and </a:t>
                </a:r>
                <a14:m>
                  <m:oMath xmlns:m="http://schemas.openxmlformats.org/officeDocument/2006/math">
                    <m:sSup>
                      <m:sSupPr>
                        <m:ctrlPr>
                          <a:rPr lang="ar-AE" sz="1800" i="1" smtClean="0">
                            <a:latin typeface="Cambria Math" panose="02040503050406030204" pitchFamily="18" charset="0"/>
                          </a:rPr>
                        </m:ctrlPr>
                      </m:sSupPr>
                      <m:e>
                        <m:r>
                          <a:rPr lang="en-AU" sz="1800" b="0" i="0" smtClean="0">
                            <a:latin typeface="Cambria Math" panose="02040503050406030204" pitchFamily="18" charset="0"/>
                          </a:rPr>
                          <m:t>20</m:t>
                        </m:r>
                        <m:r>
                          <a:rPr lang="ar-AE" sz="1800">
                            <a:latin typeface="Cambria Math" panose="02040503050406030204" pitchFamily="18" charset="0"/>
                          </a:rPr>
                          <m:t>0</m:t>
                        </m:r>
                      </m:e>
                      <m:sup>
                        <m:r>
                          <a:rPr lang="ar-AE" sz="1800">
                            <a:latin typeface="Cambria Math" panose="02040503050406030204" pitchFamily="18" charset="0"/>
                          </a:rPr>
                          <m:t>∘</m:t>
                        </m:r>
                      </m:sup>
                    </m:sSup>
                  </m:oMath>
                </a14:m>
                <a:r>
                  <a:rPr lang="en-AU" sz="1800" dirty="0"/>
                  <a:t> from the point directly below the helicopter. The angles of elevation to the helicopter from each rescuer, </a:t>
                </a:r>
                <a14:m>
                  <m:oMath xmlns:m="http://schemas.openxmlformats.org/officeDocument/2006/math">
                    <m:r>
                      <a:rPr lang="en-AU" sz="1800" b="0" i="1" smtClean="0">
                        <a:latin typeface="Cambria Math" panose="02040503050406030204" pitchFamily="18" charset="0"/>
                      </a:rPr>
                      <m:t>𝐴</m:t>
                    </m:r>
                  </m:oMath>
                </a14:m>
                <a:r>
                  <a:rPr lang="en-AU" sz="1800" dirty="0"/>
                  <a:t> and </a:t>
                </a:r>
                <a14:m>
                  <m:oMath xmlns:m="http://schemas.openxmlformats.org/officeDocument/2006/math">
                    <m:r>
                      <a:rPr lang="en-AU" sz="1800" b="0" i="1" smtClean="0">
                        <a:latin typeface="Cambria Math" panose="02040503050406030204" pitchFamily="18" charset="0"/>
                      </a:rPr>
                      <m:t>𝐵</m:t>
                    </m:r>
                  </m:oMath>
                </a14:m>
                <a:r>
                  <a:rPr lang="en-AU" sz="1800" dirty="0"/>
                  <a:t>, are </a:t>
                </a:r>
                <a14:m>
                  <m:oMath xmlns:m="http://schemas.openxmlformats.org/officeDocument/2006/math">
                    <m:sSup>
                      <m:sSupPr>
                        <m:ctrlPr>
                          <a:rPr lang="ar-AE" sz="1800" i="1">
                            <a:latin typeface="Cambria Math" panose="02040503050406030204" pitchFamily="18" charset="0"/>
                          </a:rPr>
                        </m:ctrlPr>
                      </m:sSupPr>
                      <m:e>
                        <m:r>
                          <a:rPr lang="en-AU" sz="1800" b="0" i="0" smtClean="0">
                            <a:latin typeface="Cambria Math" panose="02040503050406030204" pitchFamily="18" charset="0"/>
                          </a:rPr>
                          <m:t>3</m:t>
                        </m:r>
                        <m:r>
                          <a:rPr lang="ar-AE" sz="1800">
                            <a:latin typeface="Cambria Math" panose="02040503050406030204" pitchFamily="18" charset="0"/>
                          </a:rPr>
                          <m:t>2</m:t>
                        </m:r>
                      </m:e>
                      <m:sup>
                        <m:r>
                          <a:rPr lang="ar-AE" sz="1800">
                            <a:latin typeface="Cambria Math" panose="02040503050406030204" pitchFamily="18" charset="0"/>
                          </a:rPr>
                          <m:t>∘</m:t>
                        </m:r>
                      </m:sup>
                    </m:sSup>
                  </m:oMath>
                </a14:m>
                <a:r>
                  <a:rPr lang="en-AU" sz="1800" dirty="0"/>
                  <a:t>and </a:t>
                </a:r>
                <a14:m>
                  <m:oMath xmlns:m="http://schemas.openxmlformats.org/officeDocument/2006/math">
                    <m:sSup>
                      <m:sSupPr>
                        <m:ctrlPr>
                          <a:rPr lang="ar-AE" sz="1800" i="1">
                            <a:latin typeface="Cambria Math" panose="02040503050406030204" pitchFamily="18" charset="0"/>
                          </a:rPr>
                        </m:ctrlPr>
                      </m:sSupPr>
                      <m:e>
                        <m:r>
                          <a:rPr lang="en-AU" sz="1800" b="0" i="0" smtClean="0">
                            <a:latin typeface="Cambria Math" panose="02040503050406030204" pitchFamily="18" charset="0"/>
                          </a:rPr>
                          <m:t>19</m:t>
                        </m:r>
                      </m:e>
                      <m:sup>
                        <m:r>
                          <a:rPr lang="ar-AE" sz="1800">
                            <a:latin typeface="Cambria Math" panose="02040503050406030204" pitchFamily="18" charset="0"/>
                          </a:rPr>
                          <m:t>∘</m:t>
                        </m:r>
                      </m:sup>
                    </m:sSup>
                  </m:oMath>
                </a14:m>
                <a:r>
                  <a:rPr lang="en-AU" sz="1800" dirty="0"/>
                  <a:t> respectively.</a:t>
                </a:r>
                <a:r>
                  <a:rPr lang="ar-AE" sz="1800" dirty="0"/>
                  <a:t> </a:t>
                </a:r>
                <a:br>
                  <a:rPr lang="en-AU" sz="1800" dirty="0"/>
                </a:br>
                <a:r>
                  <a:rPr lang="en-AU" sz="1800" dirty="0"/>
                  <a:t>Calculate the distance between the 2 rescuers.</a:t>
                </a:r>
              </a:p>
              <a:p>
                <a:endParaRPr lang="en-AU" sz="1800" dirty="0"/>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4000" y="1433080"/>
                <a:ext cx="11484000" cy="1928650"/>
              </a:xfrm>
              <a:blipFill>
                <a:blip r:embed="rId2"/>
                <a:stretch>
                  <a:fillRect l="-1221"/>
                </a:stretch>
              </a:blipFill>
            </p:spPr>
            <p:txBody>
              <a:bodyPr/>
              <a:lstStyle/>
              <a:p>
                <a:r>
                  <a:rPr lang="en-AU">
                    <a:noFill/>
                  </a:rPr>
                  <a:t> </a:t>
                </a:r>
              </a:p>
            </p:txBody>
          </p:sp>
        </mc:Fallback>
      </mc:AlternateContent>
      <p:pic>
        <p:nvPicPr>
          <p:cNvPr id="47" name="Picture 46" descr="A diagram showing: A rescue helicopter is hovering 70 m above a point on the ground. Two rescuers, 𝐴 and 𝐵, on the ground are located on bearings of 085^∘and 200^∘. From the point directly below the helicopter. The angles of elevation to the helicopter from each rescuer, 𝐴 and 𝐵, are 32^∘and 19^∘ respectively. ">
            <a:extLst>
              <a:ext uri="{FF2B5EF4-FFF2-40B4-BE49-F238E27FC236}">
                <a16:creationId xmlns:a16="http://schemas.microsoft.com/office/drawing/2014/main" id="{86039684-AD68-4767-ED8F-BBFBD06FDA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133" y="3250586"/>
            <a:ext cx="3035456" cy="3279944"/>
          </a:xfrm>
          <a:prstGeom prst="rect">
            <a:avLst/>
          </a:prstGeom>
        </p:spPr>
      </p:pic>
      <p:grpSp>
        <p:nvGrpSpPr>
          <p:cNvPr id="16" name="Group 15" descr=" ri">
            <a:extLst>
              <a:ext uri="{FF2B5EF4-FFF2-40B4-BE49-F238E27FC236}">
                <a16:creationId xmlns:a16="http://schemas.microsoft.com/office/drawing/2014/main" id="{AFC4F0B1-44F7-7E8D-A00E-C5F0700A1E24}"/>
              </a:ext>
            </a:extLst>
          </p:cNvPr>
          <p:cNvGrpSpPr/>
          <p:nvPr/>
        </p:nvGrpSpPr>
        <p:grpSpPr>
          <a:xfrm>
            <a:off x="4026423" y="2980604"/>
            <a:ext cx="2191559" cy="1702346"/>
            <a:chOff x="5636407" y="3711677"/>
            <a:chExt cx="2191559" cy="1702346"/>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482F288-2F82-2D72-089F-A75708A5FBB6}"/>
                    </a:ext>
                  </a:extLst>
                </p:cNvPr>
                <p:cNvSpPr txBox="1"/>
                <p:nvPr/>
              </p:nvSpPr>
              <p:spPr>
                <a:xfrm>
                  <a:off x="6908949" y="3711677"/>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𝐻</m:t>
                        </m:r>
                      </m:oMath>
                    </m:oMathPara>
                  </a14:m>
                  <a:endParaRPr lang="en-AU" sz="1400" dirty="0"/>
                </a:p>
              </p:txBody>
            </p:sp>
          </mc:Choice>
          <mc:Fallback xmlns="">
            <p:sp>
              <p:nvSpPr>
                <p:cNvPr id="17" name="TextBox 16">
                  <a:extLst>
                    <a:ext uri="{FF2B5EF4-FFF2-40B4-BE49-F238E27FC236}">
                      <a16:creationId xmlns:a16="http://schemas.microsoft.com/office/drawing/2014/main" id="{D482F288-2F82-2D72-089F-A75708A5FBB6}"/>
                    </a:ext>
                  </a:extLst>
                </p:cNvPr>
                <p:cNvSpPr txBox="1">
                  <a:spLocks noRot="1" noChangeAspect="1" noMove="1" noResize="1" noEditPoints="1" noAdjustHandles="1" noChangeArrowheads="1" noChangeShapeType="1" noTextEdit="1"/>
                </p:cNvSpPr>
                <p:nvPr/>
              </p:nvSpPr>
              <p:spPr>
                <a:xfrm>
                  <a:off x="6908949" y="3711677"/>
                  <a:ext cx="729076" cy="422787"/>
                </a:xfrm>
                <a:prstGeom prst="rect">
                  <a:avLst/>
                </a:prstGeom>
                <a:blipFill>
                  <a:blip r:embed="rId5"/>
                  <a:stretch>
                    <a:fillRect/>
                  </a:stretch>
                </a:blipFill>
              </p:spPr>
              <p:txBody>
                <a:bodyPr/>
                <a:lstStyle/>
                <a:p>
                  <a:r>
                    <a:rPr lang="en-AU">
                      <a:noFill/>
                    </a:rPr>
                    <a:t> </a:t>
                  </a:r>
                </a:p>
              </p:txBody>
            </p:sp>
          </mc:Fallback>
        </mc:AlternateContent>
        <p:grpSp>
          <p:nvGrpSpPr>
            <p:cNvPr id="18" name="Group 17">
              <a:extLst>
                <a:ext uri="{FF2B5EF4-FFF2-40B4-BE49-F238E27FC236}">
                  <a16:creationId xmlns:a16="http://schemas.microsoft.com/office/drawing/2014/main" id="{05476A1F-CA12-64D4-574B-3B201F1EE220}"/>
                </a:ext>
              </a:extLst>
            </p:cNvPr>
            <p:cNvGrpSpPr/>
            <p:nvPr/>
          </p:nvGrpSpPr>
          <p:grpSpPr>
            <a:xfrm>
              <a:off x="5636407" y="3923071"/>
              <a:ext cx="2191559" cy="1490952"/>
              <a:chOff x="5636407" y="3923071"/>
              <a:chExt cx="2191559" cy="1490952"/>
            </a:xfrm>
          </p:grpSpPr>
          <p:sp>
            <p:nvSpPr>
              <p:cNvPr id="19" name="Right Triangle 18">
                <a:extLst>
                  <a:ext uri="{FF2B5EF4-FFF2-40B4-BE49-F238E27FC236}">
                    <a16:creationId xmlns:a16="http://schemas.microsoft.com/office/drawing/2014/main" id="{DC556992-110E-727E-583D-65112FFF2100}"/>
                  </a:ext>
                </a:extLst>
              </p:cNvPr>
              <p:cNvSpPr/>
              <p:nvPr/>
            </p:nvSpPr>
            <p:spPr>
              <a:xfrm flipH="1">
                <a:off x="6103659" y="3923071"/>
                <a:ext cx="1103386" cy="1185944"/>
              </a:xfrm>
              <a:prstGeom prst="r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a:extLst>
                  <a:ext uri="{FF2B5EF4-FFF2-40B4-BE49-F238E27FC236}">
                    <a16:creationId xmlns:a16="http://schemas.microsoft.com/office/drawing/2014/main" id="{D5660B41-3A69-9144-AF05-C9B3334A78C6}"/>
                  </a:ext>
                </a:extLst>
              </p:cNvPr>
              <p:cNvSpPr/>
              <p:nvPr/>
            </p:nvSpPr>
            <p:spPr>
              <a:xfrm>
                <a:off x="7098890" y="5024284"/>
                <a:ext cx="108155" cy="847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A1BDD1B-C731-CD95-AFC4-A8F5984FA143}"/>
                      </a:ext>
                    </a:extLst>
                  </p:cNvPr>
                  <p:cNvSpPr txBox="1"/>
                  <p:nvPr/>
                </p:nvSpPr>
                <p:spPr>
                  <a:xfrm>
                    <a:off x="6010150" y="4857275"/>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19</m:t>
                          </m:r>
                          <m:r>
                            <a:rPr lang="en-AU" sz="1400" b="0" i="1" smtClean="0">
                              <a:latin typeface="Cambria Math" panose="02040503050406030204" pitchFamily="18" charset="0"/>
                            </a:rPr>
                            <m:t>°</m:t>
                          </m:r>
                        </m:oMath>
                      </m:oMathPara>
                    </a14:m>
                    <a:endParaRPr lang="en-AU" sz="1400" dirty="0"/>
                  </a:p>
                </p:txBody>
              </p:sp>
            </mc:Choice>
            <mc:Fallback xmlns="">
              <p:sp>
                <p:nvSpPr>
                  <p:cNvPr id="21" name="TextBox 20">
                    <a:extLst>
                      <a:ext uri="{FF2B5EF4-FFF2-40B4-BE49-F238E27FC236}">
                        <a16:creationId xmlns:a16="http://schemas.microsoft.com/office/drawing/2014/main" id="{BA1BDD1B-C731-CD95-AFC4-A8F5984FA143}"/>
                      </a:ext>
                    </a:extLst>
                  </p:cNvPr>
                  <p:cNvSpPr txBox="1">
                    <a:spLocks noRot="1" noChangeAspect="1" noMove="1" noResize="1" noEditPoints="1" noAdjustHandles="1" noChangeArrowheads="1" noChangeShapeType="1" noTextEdit="1"/>
                  </p:cNvSpPr>
                  <p:nvPr/>
                </p:nvSpPr>
                <p:spPr>
                  <a:xfrm>
                    <a:off x="6010150" y="4857275"/>
                    <a:ext cx="914400" cy="422787"/>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338182B-B47F-6131-CCA6-CC249026B37E}"/>
                      </a:ext>
                    </a:extLst>
                  </p:cNvPr>
                  <p:cNvSpPr txBox="1"/>
                  <p:nvPr/>
                </p:nvSpPr>
                <p:spPr>
                  <a:xfrm>
                    <a:off x="7098890" y="4516043"/>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a:latin typeface="Cambria Math" panose="02040503050406030204" pitchFamily="18" charset="0"/>
                            </a:rPr>
                            <m:t>7</m:t>
                          </m:r>
                          <m:r>
                            <a:rPr lang="en-AU" sz="1400" b="0" i="1" smtClean="0">
                              <a:latin typeface="Cambria Math" panose="02040503050406030204" pitchFamily="18" charset="0"/>
                            </a:rPr>
                            <m:t>0</m:t>
                          </m:r>
                          <m:r>
                            <a:rPr lang="en-AU" sz="1400" b="0" i="1" smtClean="0">
                              <a:latin typeface="Cambria Math" panose="02040503050406030204" pitchFamily="18" charset="0"/>
                            </a:rPr>
                            <m:t> </m:t>
                          </m:r>
                          <m:r>
                            <m:rPr>
                              <m:nor/>
                            </m:rPr>
                            <a:rPr lang="en-AU" sz="1400" b="0" i="0" smtClean="0">
                              <a:latin typeface="Cambria Math" panose="02040503050406030204" pitchFamily="18" charset="0"/>
                            </a:rPr>
                            <m:t>m</m:t>
                          </m:r>
                        </m:oMath>
                      </m:oMathPara>
                    </a14:m>
                    <a:endParaRPr lang="en-AU" sz="1400" dirty="0"/>
                  </a:p>
                </p:txBody>
              </p:sp>
            </mc:Choice>
            <mc:Fallback xmlns="">
              <p:sp>
                <p:nvSpPr>
                  <p:cNvPr id="22" name="TextBox 21">
                    <a:extLst>
                      <a:ext uri="{FF2B5EF4-FFF2-40B4-BE49-F238E27FC236}">
                        <a16:creationId xmlns:a16="http://schemas.microsoft.com/office/drawing/2014/main" id="{1338182B-B47F-6131-CCA6-CC249026B37E}"/>
                      </a:ext>
                    </a:extLst>
                  </p:cNvPr>
                  <p:cNvSpPr txBox="1">
                    <a:spLocks noRot="1" noChangeAspect="1" noMove="1" noResize="1" noEditPoints="1" noAdjustHandles="1" noChangeArrowheads="1" noChangeShapeType="1" noTextEdit="1"/>
                  </p:cNvSpPr>
                  <p:nvPr/>
                </p:nvSpPr>
                <p:spPr>
                  <a:xfrm>
                    <a:off x="7098890" y="4516043"/>
                    <a:ext cx="729076" cy="422787"/>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A11886A-6272-4674-0B03-48D85A3AA9D8}"/>
                      </a:ext>
                    </a:extLst>
                  </p:cNvPr>
                  <p:cNvSpPr txBox="1"/>
                  <p:nvPr/>
                </p:nvSpPr>
                <p:spPr>
                  <a:xfrm>
                    <a:off x="5636407" y="4938830"/>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𝐵</m:t>
                          </m:r>
                        </m:oMath>
                      </m:oMathPara>
                    </a14:m>
                    <a:endParaRPr lang="en-AU" sz="1400" dirty="0"/>
                  </a:p>
                </p:txBody>
              </p:sp>
            </mc:Choice>
            <mc:Fallback xmlns="">
              <p:sp>
                <p:nvSpPr>
                  <p:cNvPr id="23" name="TextBox 22">
                    <a:extLst>
                      <a:ext uri="{FF2B5EF4-FFF2-40B4-BE49-F238E27FC236}">
                        <a16:creationId xmlns:a16="http://schemas.microsoft.com/office/drawing/2014/main" id="{EA11886A-6272-4674-0B03-48D85A3AA9D8}"/>
                      </a:ext>
                    </a:extLst>
                  </p:cNvPr>
                  <p:cNvSpPr txBox="1">
                    <a:spLocks noRot="1" noChangeAspect="1" noMove="1" noResize="1" noEditPoints="1" noAdjustHandles="1" noChangeArrowheads="1" noChangeShapeType="1" noTextEdit="1"/>
                  </p:cNvSpPr>
                  <p:nvPr/>
                </p:nvSpPr>
                <p:spPr>
                  <a:xfrm>
                    <a:off x="5636407" y="4938830"/>
                    <a:ext cx="729076" cy="422787"/>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F702B58-0BDD-8F17-DBA2-0ECF2D4F5691}"/>
                      </a:ext>
                    </a:extLst>
                  </p:cNvPr>
                  <p:cNvSpPr txBox="1"/>
                  <p:nvPr/>
                </p:nvSpPr>
                <p:spPr>
                  <a:xfrm>
                    <a:off x="6951694" y="4991236"/>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𝑃</m:t>
                          </m:r>
                        </m:oMath>
                      </m:oMathPara>
                    </a14:m>
                    <a:endParaRPr lang="en-AU" sz="1400" dirty="0"/>
                  </a:p>
                </p:txBody>
              </p:sp>
            </mc:Choice>
            <mc:Fallback xmlns="">
              <p:sp>
                <p:nvSpPr>
                  <p:cNvPr id="24" name="TextBox 23">
                    <a:extLst>
                      <a:ext uri="{FF2B5EF4-FFF2-40B4-BE49-F238E27FC236}">
                        <a16:creationId xmlns:a16="http://schemas.microsoft.com/office/drawing/2014/main" id="{AF702B58-0BDD-8F17-DBA2-0ECF2D4F5691}"/>
                      </a:ext>
                    </a:extLst>
                  </p:cNvPr>
                  <p:cNvSpPr txBox="1">
                    <a:spLocks noRot="1" noChangeAspect="1" noMove="1" noResize="1" noEditPoints="1" noAdjustHandles="1" noChangeArrowheads="1" noChangeShapeType="1" noTextEdit="1"/>
                  </p:cNvSpPr>
                  <p:nvPr/>
                </p:nvSpPr>
                <p:spPr>
                  <a:xfrm>
                    <a:off x="6951694" y="4991236"/>
                    <a:ext cx="729076" cy="422787"/>
                  </a:xfrm>
                  <a:prstGeom prst="rect">
                    <a:avLst/>
                  </a:prstGeom>
                  <a:blipFill>
                    <a:blip r:embed="rId9"/>
                    <a:stretch>
                      <a:fillRect/>
                    </a:stretch>
                  </a:blipFill>
                </p:spPr>
                <p:txBody>
                  <a:bodyPr/>
                  <a:lstStyle/>
                  <a:p>
                    <a:r>
                      <a:rPr lang="en-AU">
                        <a:noFill/>
                      </a:rPr>
                      <a:t> </a:t>
                    </a:r>
                  </a:p>
                </p:txBody>
              </p:sp>
            </mc:Fallback>
          </mc:AlternateContent>
          <p:cxnSp>
            <p:nvCxnSpPr>
              <p:cNvPr id="25" name="Straight Connector 24">
                <a:extLst>
                  <a:ext uri="{FF2B5EF4-FFF2-40B4-BE49-F238E27FC236}">
                    <a16:creationId xmlns:a16="http://schemas.microsoft.com/office/drawing/2014/main" id="{BF24D9C7-25D1-4D6B-BEA6-EE1C07102FAC}"/>
                  </a:ext>
                </a:extLst>
              </p:cNvPr>
              <p:cNvCxnSpPr/>
              <p:nvPr/>
            </p:nvCxnSpPr>
            <p:spPr>
              <a:xfrm flipV="1">
                <a:off x="6103659" y="5100466"/>
                <a:ext cx="1103386" cy="854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descr="A right-angled triangle AHP, with side HP labelled 70 m and angle HAP labelled 32 degrees. ">
            <a:extLst>
              <a:ext uri="{FF2B5EF4-FFF2-40B4-BE49-F238E27FC236}">
                <a16:creationId xmlns:a16="http://schemas.microsoft.com/office/drawing/2014/main" id="{9A42D88E-0F9F-F7B0-B2BD-D4EE48AA5240}"/>
              </a:ext>
            </a:extLst>
          </p:cNvPr>
          <p:cNvGrpSpPr/>
          <p:nvPr/>
        </p:nvGrpSpPr>
        <p:grpSpPr>
          <a:xfrm flipH="1">
            <a:off x="6583672" y="3000730"/>
            <a:ext cx="2214218" cy="1682220"/>
            <a:chOff x="7567401" y="3729601"/>
            <a:chExt cx="2214218" cy="1682220"/>
          </a:xfrm>
        </p:grpSpPr>
        <p:sp>
          <p:nvSpPr>
            <p:cNvPr id="27" name="Right Triangle 26">
              <a:extLst>
                <a:ext uri="{FF2B5EF4-FFF2-40B4-BE49-F238E27FC236}">
                  <a16:creationId xmlns:a16="http://schemas.microsoft.com/office/drawing/2014/main" id="{5B82EB58-FA6C-B39B-1A1A-5FF7837C2923}"/>
                </a:ext>
              </a:extLst>
            </p:cNvPr>
            <p:cNvSpPr/>
            <p:nvPr/>
          </p:nvSpPr>
          <p:spPr>
            <a:xfrm flipH="1">
              <a:off x="8032354" y="3923071"/>
              <a:ext cx="1103386" cy="1185944"/>
            </a:xfrm>
            <a:prstGeom prst="r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id="{E4D9768F-1869-41EA-D3B5-DE4EAD51EA67}"/>
                </a:ext>
              </a:extLst>
            </p:cNvPr>
            <p:cNvSpPr/>
            <p:nvPr/>
          </p:nvSpPr>
          <p:spPr>
            <a:xfrm>
              <a:off x="9027585" y="5024284"/>
              <a:ext cx="108155" cy="847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91428CD-C643-41F0-3771-7324B7EEBBD5}"/>
                    </a:ext>
                  </a:extLst>
                </p:cNvPr>
                <p:cNvSpPr txBox="1"/>
                <p:nvPr/>
              </p:nvSpPr>
              <p:spPr>
                <a:xfrm>
                  <a:off x="7898730" y="4889073"/>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3</m:t>
                        </m:r>
                        <m:r>
                          <a:rPr lang="en-AU" sz="1400" b="0" i="1" smtClean="0">
                            <a:latin typeface="Cambria Math" panose="02040503050406030204" pitchFamily="18" charset="0"/>
                          </a:rPr>
                          <m:t>2</m:t>
                        </m:r>
                        <m:r>
                          <a:rPr lang="en-AU" sz="1400" b="0" i="1" smtClean="0">
                            <a:latin typeface="Cambria Math" panose="02040503050406030204" pitchFamily="18" charset="0"/>
                          </a:rPr>
                          <m:t>°</m:t>
                        </m:r>
                      </m:oMath>
                    </m:oMathPara>
                  </a14:m>
                  <a:endParaRPr lang="en-AU" sz="1400" dirty="0"/>
                </a:p>
              </p:txBody>
            </p:sp>
          </mc:Choice>
          <mc:Fallback xmlns="">
            <p:sp>
              <p:nvSpPr>
                <p:cNvPr id="29" name="TextBox 28">
                  <a:extLst>
                    <a:ext uri="{FF2B5EF4-FFF2-40B4-BE49-F238E27FC236}">
                      <a16:creationId xmlns:a16="http://schemas.microsoft.com/office/drawing/2014/main" id="{591428CD-C643-41F0-3771-7324B7EEBBD5}"/>
                    </a:ext>
                  </a:extLst>
                </p:cNvPr>
                <p:cNvSpPr txBox="1">
                  <a:spLocks noRot="1" noChangeAspect="1" noMove="1" noResize="1" noEditPoints="1" noAdjustHandles="1" noChangeArrowheads="1" noChangeShapeType="1" noTextEdit="1"/>
                </p:cNvSpPr>
                <p:nvPr/>
              </p:nvSpPr>
              <p:spPr>
                <a:xfrm>
                  <a:off x="7898730" y="4889073"/>
                  <a:ext cx="914400" cy="422787"/>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B485AF-33B7-65B1-FE5A-855CF4A09CB6}"/>
                    </a:ext>
                  </a:extLst>
                </p:cNvPr>
                <p:cNvSpPr txBox="1"/>
                <p:nvPr/>
              </p:nvSpPr>
              <p:spPr>
                <a:xfrm>
                  <a:off x="9052543" y="4470423"/>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a:latin typeface="Cambria Math" panose="02040503050406030204" pitchFamily="18" charset="0"/>
                          </a:rPr>
                          <m:t>7</m:t>
                        </m:r>
                        <m:r>
                          <a:rPr lang="en-AU" sz="1400" b="0" i="1" smtClean="0">
                            <a:latin typeface="Cambria Math" panose="02040503050406030204" pitchFamily="18" charset="0"/>
                          </a:rPr>
                          <m:t>0</m:t>
                        </m:r>
                        <m:r>
                          <a:rPr lang="en-AU" sz="1400" b="0" i="1" smtClean="0">
                            <a:latin typeface="Cambria Math" panose="02040503050406030204" pitchFamily="18" charset="0"/>
                          </a:rPr>
                          <m:t> </m:t>
                        </m:r>
                        <m:r>
                          <m:rPr>
                            <m:nor/>
                          </m:rPr>
                          <a:rPr lang="en-AU" sz="1400" b="0" i="0" smtClean="0">
                            <a:latin typeface="Cambria Math" panose="02040503050406030204" pitchFamily="18" charset="0"/>
                          </a:rPr>
                          <m:t>m</m:t>
                        </m:r>
                      </m:oMath>
                    </m:oMathPara>
                  </a14:m>
                  <a:endParaRPr lang="en-AU" sz="1400" dirty="0"/>
                </a:p>
              </p:txBody>
            </p:sp>
          </mc:Choice>
          <mc:Fallback xmlns="">
            <p:sp>
              <p:nvSpPr>
                <p:cNvPr id="30" name="TextBox 29">
                  <a:extLst>
                    <a:ext uri="{FF2B5EF4-FFF2-40B4-BE49-F238E27FC236}">
                      <a16:creationId xmlns:a16="http://schemas.microsoft.com/office/drawing/2014/main" id="{9AB485AF-33B7-65B1-FE5A-855CF4A09CB6}"/>
                    </a:ext>
                  </a:extLst>
                </p:cNvPr>
                <p:cNvSpPr txBox="1">
                  <a:spLocks noRot="1" noChangeAspect="1" noMove="1" noResize="1" noEditPoints="1" noAdjustHandles="1" noChangeArrowheads="1" noChangeShapeType="1" noTextEdit="1"/>
                </p:cNvSpPr>
                <p:nvPr/>
              </p:nvSpPr>
              <p:spPr>
                <a:xfrm>
                  <a:off x="9052543" y="4470423"/>
                  <a:ext cx="729076" cy="422787"/>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CC2A11C-B96E-4F43-9693-0E676F669603}"/>
                    </a:ext>
                  </a:extLst>
                </p:cNvPr>
                <p:cNvSpPr txBox="1"/>
                <p:nvPr/>
              </p:nvSpPr>
              <p:spPr>
                <a:xfrm>
                  <a:off x="8861121" y="3729601"/>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dirty="0" smtClean="0">
                            <a:latin typeface="Cambria Math" panose="02040503050406030204" pitchFamily="18" charset="0"/>
                          </a:rPr>
                          <m:t>𝐻</m:t>
                        </m:r>
                      </m:oMath>
                    </m:oMathPara>
                  </a14:m>
                  <a:endParaRPr lang="en-AU" sz="1400" dirty="0"/>
                </a:p>
              </p:txBody>
            </p:sp>
          </mc:Choice>
          <mc:Fallback xmlns="">
            <p:sp>
              <p:nvSpPr>
                <p:cNvPr id="31" name="TextBox 30">
                  <a:extLst>
                    <a:ext uri="{FF2B5EF4-FFF2-40B4-BE49-F238E27FC236}">
                      <a16:creationId xmlns:a16="http://schemas.microsoft.com/office/drawing/2014/main" id="{4CC2A11C-B96E-4F43-9693-0E676F669603}"/>
                    </a:ext>
                  </a:extLst>
                </p:cNvPr>
                <p:cNvSpPr txBox="1">
                  <a:spLocks noRot="1" noChangeAspect="1" noMove="1" noResize="1" noEditPoints="1" noAdjustHandles="1" noChangeArrowheads="1" noChangeShapeType="1" noTextEdit="1"/>
                </p:cNvSpPr>
                <p:nvPr/>
              </p:nvSpPr>
              <p:spPr>
                <a:xfrm>
                  <a:off x="8861121" y="3729601"/>
                  <a:ext cx="729076" cy="422787"/>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DC11AB4-7C8C-4871-25E5-0437223D5EC5}"/>
                    </a:ext>
                  </a:extLst>
                </p:cNvPr>
                <p:cNvSpPr txBox="1"/>
                <p:nvPr/>
              </p:nvSpPr>
              <p:spPr>
                <a:xfrm>
                  <a:off x="7567401" y="4989034"/>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𝐴</m:t>
                        </m:r>
                      </m:oMath>
                    </m:oMathPara>
                  </a14:m>
                  <a:endParaRPr lang="en-AU" sz="1400" dirty="0"/>
                </a:p>
              </p:txBody>
            </p:sp>
          </mc:Choice>
          <mc:Fallback xmlns="">
            <p:sp>
              <p:nvSpPr>
                <p:cNvPr id="32" name="TextBox 31">
                  <a:extLst>
                    <a:ext uri="{FF2B5EF4-FFF2-40B4-BE49-F238E27FC236}">
                      <a16:creationId xmlns:a16="http://schemas.microsoft.com/office/drawing/2014/main" id="{4DC11AB4-7C8C-4871-25E5-0437223D5EC5}"/>
                    </a:ext>
                  </a:extLst>
                </p:cNvPr>
                <p:cNvSpPr txBox="1">
                  <a:spLocks noRot="1" noChangeAspect="1" noMove="1" noResize="1" noEditPoints="1" noAdjustHandles="1" noChangeArrowheads="1" noChangeShapeType="1" noTextEdit="1"/>
                </p:cNvSpPr>
                <p:nvPr/>
              </p:nvSpPr>
              <p:spPr>
                <a:xfrm>
                  <a:off x="7567401" y="4989034"/>
                  <a:ext cx="729076" cy="422787"/>
                </a:xfrm>
                <a:prstGeom prst="rect">
                  <a:avLst/>
                </a:prstGeom>
                <a:blipFill>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C3BA836-2347-BD62-4549-1FB721DDD5CD}"/>
                    </a:ext>
                  </a:extLst>
                </p:cNvPr>
                <p:cNvSpPr txBox="1"/>
                <p:nvPr/>
              </p:nvSpPr>
              <p:spPr>
                <a:xfrm>
                  <a:off x="8939732" y="4944440"/>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dirty="0" smtClean="0">
                            <a:latin typeface="Cambria Math" panose="02040503050406030204" pitchFamily="18" charset="0"/>
                          </a:rPr>
                          <m:t>𝑃</m:t>
                        </m:r>
                      </m:oMath>
                    </m:oMathPara>
                  </a14:m>
                  <a:endParaRPr lang="en-AU" sz="1400" dirty="0"/>
                </a:p>
              </p:txBody>
            </p:sp>
          </mc:Choice>
          <mc:Fallback xmlns="">
            <p:sp>
              <p:nvSpPr>
                <p:cNvPr id="33" name="TextBox 32">
                  <a:extLst>
                    <a:ext uri="{FF2B5EF4-FFF2-40B4-BE49-F238E27FC236}">
                      <a16:creationId xmlns:a16="http://schemas.microsoft.com/office/drawing/2014/main" id="{FC3BA836-2347-BD62-4549-1FB721DDD5CD}"/>
                    </a:ext>
                  </a:extLst>
                </p:cNvPr>
                <p:cNvSpPr txBox="1">
                  <a:spLocks noRot="1" noChangeAspect="1" noMove="1" noResize="1" noEditPoints="1" noAdjustHandles="1" noChangeArrowheads="1" noChangeShapeType="1" noTextEdit="1"/>
                </p:cNvSpPr>
                <p:nvPr/>
              </p:nvSpPr>
              <p:spPr>
                <a:xfrm>
                  <a:off x="8939732" y="4944440"/>
                  <a:ext cx="729076" cy="422787"/>
                </a:xfrm>
                <a:prstGeom prst="rect">
                  <a:avLst/>
                </a:prstGeom>
                <a:blipFill>
                  <a:blip r:embed="rId13"/>
                  <a:stretch>
                    <a:fillRect/>
                  </a:stretch>
                </a:blipFill>
              </p:spPr>
              <p:txBody>
                <a:bodyPr/>
                <a:lstStyle/>
                <a:p>
                  <a:r>
                    <a:rPr lang="en-AU">
                      <a:noFill/>
                    </a:rPr>
                    <a:t> </a:t>
                  </a:r>
                </a:p>
              </p:txBody>
            </p:sp>
          </mc:Fallback>
        </mc:AlternateContent>
        <p:cxnSp>
          <p:nvCxnSpPr>
            <p:cNvPr id="34" name="Straight Connector 33">
              <a:extLst>
                <a:ext uri="{FF2B5EF4-FFF2-40B4-BE49-F238E27FC236}">
                  <a16:creationId xmlns:a16="http://schemas.microsoft.com/office/drawing/2014/main" id="{B65BFCEE-1CE6-CBBC-A57B-C447B49E0F94}"/>
                </a:ext>
              </a:extLst>
            </p:cNvPr>
            <p:cNvCxnSpPr/>
            <p:nvPr/>
          </p:nvCxnSpPr>
          <p:spPr>
            <a:xfrm flipV="1">
              <a:off x="8041073" y="5108286"/>
              <a:ext cx="1103386" cy="854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F59378-8715-0E60-D056-CB3E7AE216F2}"/>
                  </a:ext>
                </a:extLst>
              </p:cNvPr>
              <p:cNvSpPr txBox="1"/>
              <p:nvPr/>
            </p:nvSpPr>
            <p:spPr>
              <a:xfrm>
                <a:off x="4204068" y="4621134"/>
                <a:ext cx="2514599" cy="1868318"/>
              </a:xfrm>
              <a:prstGeom prst="rect">
                <a:avLst/>
              </a:prstGeom>
              <a:noFill/>
            </p:spPr>
            <p:txBody>
              <a:bodyPr wrap="square" lIns="0" tIns="0" rIns="0" bIns="0" rtlCol="0">
                <a:noAutofit/>
              </a:bodyPr>
              <a:lstStyle/>
              <a:p>
                <a:pPr algn="l">
                  <a:lnSpc>
                    <a:spcPct val="120000"/>
                  </a:lnSpc>
                </a:pPr>
                <a:r>
                  <a:rPr lang="en-AU" sz="1600" dirty="0"/>
                  <a:t>Finding </a:t>
                </a:r>
                <a14:m>
                  <m:oMath xmlns:m="http://schemas.openxmlformats.org/officeDocument/2006/math">
                    <m:r>
                      <a:rPr lang="en-AU" sz="1600" i="1" dirty="0" smtClean="0">
                        <a:latin typeface="Cambria Math" panose="02040503050406030204" pitchFamily="18" charset="0"/>
                      </a:rPr>
                      <m:t>𝐵</m:t>
                    </m:r>
                    <m:r>
                      <a:rPr lang="en-AU" sz="1600" b="0" i="1" dirty="0" smtClean="0">
                        <a:latin typeface="Cambria Math" panose="02040503050406030204" pitchFamily="18" charset="0"/>
                      </a:rPr>
                      <m:t>𝑃</m:t>
                    </m:r>
                  </m:oMath>
                </a14:m>
                <a:endParaRPr lang="en-AU" sz="1600" dirty="0"/>
              </a:p>
              <a:p>
                <a:pPr>
                  <a:lnSpc>
                    <a:spcPct val="120000"/>
                  </a:lnSpc>
                </a:pPr>
                <a14:m>
                  <m:oMathPara xmlns:m="http://schemas.openxmlformats.org/officeDocument/2006/math">
                    <m:oMathParaPr>
                      <m:jc m:val="centerGroup"/>
                    </m:oMathParaPr>
                    <m:oMath xmlns:m="http://schemas.openxmlformats.org/officeDocument/2006/math">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tan</m:t>
                          </m:r>
                        </m:fName>
                        <m:e>
                          <m:r>
                            <a:rPr lang="en-AU" sz="1600" b="0" i="1" smtClean="0">
                              <a:latin typeface="Cambria Math" panose="02040503050406030204" pitchFamily="18" charset="0"/>
                            </a:rPr>
                            <m:t>19</m:t>
                          </m:r>
                          <m:r>
                            <a:rPr lang="en-AU" sz="1600" b="0" i="1" smtClean="0">
                              <a:latin typeface="Cambria Math" panose="02040503050406030204" pitchFamily="18" charset="0"/>
                            </a:rPr>
                            <m:t>°</m:t>
                          </m:r>
                          <m:r>
                            <m:rPr>
                              <m:aln/>
                            </m:rP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70</m:t>
                              </m:r>
                            </m:num>
                            <m:den>
                              <m:r>
                                <a:rPr lang="en-AU" sz="1600" b="0" i="1" smtClean="0">
                                  <a:latin typeface="Cambria Math" panose="02040503050406030204" pitchFamily="18" charset="0"/>
                                </a:rPr>
                                <m:t>𝐵𝐶</m:t>
                              </m:r>
                            </m:den>
                          </m:f>
                        </m:e>
                      </m:func>
                    </m:oMath>
                    <m:oMath xmlns:m="http://schemas.openxmlformats.org/officeDocument/2006/math">
                      <m:r>
                        <m:rPr>
                          <m:sty m:val="p"/>
                        </m:rPr>
                        <a:rPr lang="en-AU" sz="1600" b="0" i="0" smtClean="0">
                          <a:latin typeface="Cambria Math" panose="02040503050406030204" pitchFamily="18" charset="0"/>
                        </a:rPr>
                        <m:t>B</m:t>
                      </m:r>
                      <m:r>
                        <a:rPr lang="en-AU" sz="1600" b="0" i="1" smtClean="0">
                          <a:latin typeface="Cambria Math" panose="02040503050406030204" pitchFamily="18" charset="0"/>
                        </a:rPr>
                        <m:t>𝐶</m:t>
                      </m:r>
                      <m:r>
                        <m:rPr>
                          <m:aln/>
                        </m:rP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70</m:t>
                          </m:r>
                        </m:num>
                        <m:den>
                          <m:func>
                            <m:funcPr>
                              <m:ctrlPr>
                                <a:rPr lang="en-AU" sz="1600" i="1">
                                  <a:latin typeface="Cambria Math" panose="02040503050406030204" pitchFamily="18" charset="0"/>
                                </a:rPr>
                              </m:ctrlPr>
                            </m:funcPr>
                            <m:fName>
                              <m:r>
                                <m:rPr>
                                  <m:sty m:val="p"/>
                                </m:rPr>
                                <a:rPr lang="en-AU" sz="1600">
                                  <a:latin typeface="Cambria Math" panose="02040503050406030204" pitchFamily="18" charset="0"/>
                                </a:rPr>
                                <m:t>tan</m:t>
                              </m:r>
                            </m:fName>
                            <m:e>
                              <m:r>
                                <a:rPr lang="en-AU" sz="1600" b="0" i="1" smtClean="0">
                                  <a:latin typeface="Cambria Math" panose="02040503050406030204" pitchFamily="18" charset="0"/>
                                </a:rPr>
                                <m:t>19</m:t>
                              </m:r>
                              <m:r>
                                <a:rPr lang="en-AU" sz="1600" b="0" i="1" smtClean="0">
                                  <a:latin typeface="Cambria Math" panose="02040503050406030204" pitchFamily="18" charset="0"/>
                                </a:rPr>
                                <m:t>°</m:t>
                              </m:r>
                            </m:e>
                          </m:func>
                        </m:den>
                      </m:f>
                    </m:oMath>
                    <m:oMath xmlns:m="http://schemas.openxmlformats.org/officeDocument/2006/math">
                      <m:r>
                        <m:rPr>
                          <m:aln/>
                        </m:rPr>
                        <a:rPr lang="en-AU" sz="1600" b="0" i="1" smtClean="0">
                          <a:latin typeface="Cambria Math" panose="02040503050406030204" pitchFamily="18" charset="0"/>
                        </a:rPr>
                        <m:t>=</m:t>
                      </m:r>
                      <m:r>
                        <a:rPr lang="en-AU" sz="1600" b="0" i="1" smtClean="0">
                          <a:latin typeface="Cambria Math" panose="02040503050406030204" pitchFamily="18" charset="0"/>
                        </a:rPr>
                        <m:t>203</m:t>
                      </m:r>
                      <m:r>
                        <a:rPr lang="en-AU" sz="1600" b="0" i="1" smtClean="0">
                          <a:latin typeface="Cambria Math" panose="02040503050406030204" pitchFamily="18" charset="0"/>
                        </a:rPr>
                        <m:t>.</m:t>
                      </m:r>
                      <m:r>
                        <a:rPr lang="en-AU" sz="1600" b="0" i="1" smtClean="0">
                          <a:latin typeface="Cambria Math" panose="02040503050406030204" pitchFamily="18" charset="0"/>
                        </a:rPr>
                        <m:t>294</m:t>
                      </m:r>
                      <m:r>
                        <a:rPr lang="en-AU" sz="1600" b="0" i="1" smtClean="0">
                          <a:latin typeface="Cambria Math" panose="02040503050406030204" pitchFamily="18" charset="0"/>
                        </a:rPr>
                        <m:t>…</m:t>
                      </m:r>
                    </m:oMath>
                  </m:oMathPara>
                </a14:m>
                <a:endParaRPr lang="en-AU" sz="1600" dirty="0"/>
              </a:p>
            </p:txBody>
          </p:sp>
        </mc:Choice>
        <mc:Fallback xmlns="">
          <p:sp>
            <p:nvSpPr>
              <p:cNvPr id="9" name="TextBox 8">
                <a:extLst>
                  <a:ext uri="{FF2B5EF4-FFF2-40B4-BE49-F238E27FC236}">
                    <a16:creationId xmlns:a16="http://schemas.microsoft.com/office/drawing/2014/main" id="{EDF59378-8715-0E60-D056-CB3E7AE216F2}"/>
                  </a:ext>
                </a:extLst>
              </p:cNvPr>
              <p:cNvSpPr txBox="1">
                <a:spLocks noRot="1" noChangeAspect="1" noMove="1" noResize="1" noEditPoints="1" noAdjustHandles="1" noChangeArrowheads="1" noChangeShapeType="1" noTextEdit="1"/>
              </p:cNvSpPr>
              <p:nvPr/>
            </p:nvSpPr>
            <p:spPr>
              <a:xfrm>
                <a:off x="4204068" y="4621134"/>
                <a:ext cx="2514599" cy="1868318"/>
              </a:xfrm>
              <a:prstGeom prst="rect">
                <a:avLst/>
              </a:prstGeom>
              <a:blipFill>
                <a:blip r:embed="rId4"/>
                <a:stretch>
                  <a:fillRect l="-5097" t="-195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DBC482-2A84-7743-33B0-9D90AED4AFC8}"/>
                  </a:ext>
                </a:extLst>
              </p:cNvPr>
              <p:cNvSpPr txBox="1"/>
              <p:nvPr/>
            </p:nvSpPr>
            <p:spPr>
              <a:xfrm>
                <a:off x="6829904" y="4638404"/>
                <a:ext cx="2514599" cy="2180249"/>
              </a:xfrm>
              <a:prstGeom prst="rect">
                <a:avLst/>
              </a:prstGeom>
              <a:noFill/>
            </p:spPr>
            <p:txBody>
              <a:bodyPr wrap="square" lIns="0" tIns="0" rIns="0" bIns="0" rtlCol="0">
                <a:noAutofit/>
              </a:bodyPr>
              <a:lstStyle/>
              <a:p>
                <a:pPr algn="l">
                  <a:lnSpc>
                    <a:spcPct val="120000"/>
                  </a:lnSpc>
                </a:pPr>
                <a:r>
                  <a:rPr lang="en-AU" sz="1600" dirty="0"/>
                  <a:t>Finding </a:t>
                </a:r>
                <a14:m>
                  <m:oMath xmlns:m="http://schemas.openxmlformats.org/officeDocument/2006/math">
                    <m:r>
                      <m:rPr>
                        <m:sty m:val="p"/>
                      </m:rPr>
                      <a:rPr lang="en-AU" sz="1600" b="0" i="0" dirty="0" smtClean="0">
                        <a:latin typeface="Cambria Math" panose="02040503050406030204" pitchFamily="18" charset="0"/>
                      </a:rPr>
                      <m:t>A</m:t>
                    </m:r>
                    <m:r>
                      <a:rPr lang="en-AU" sz="1600" b="0" i="1" dirty="0" smtClean="0">
                        <a:latin typeface="Cambria Math" panose="02040503050406030204" pitchFamily="18" charset="0"/>
                      </a:rPr>
                      <m:t>𝑃</m:t>
                    </m:r>
                  </m:oMath>
                </a14:m>
                <a:endParaRPr lang="en-AU" sz="1600" dirty="0"/>
              </a:p>
              <a:p>
                <a:pPr>
                  <a:lnSpc>
                    <a:spcPct val="120000"/>
                  </a:lnSpc>
                </a:pPr>
                <a14:m>
                  <m:oMathPara xmlns:m="http://schemas.openxmlformats.org/officeDocument/2006/math">
                    <m:oMathParaPr>
                      <m:jc m:val="centerGroup"/>
                    </m:oMathParaPr>
                    <m:oMath xmlns:m="http://schemas.openxmlformats.org/officeDocument/2006/math">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tan</m:t>
                          </m:r>
                        </m:fName>
                        <m:e>
                          <m:r>
                            <a:rPr lang="en-AU" sz="1600" b="0" i="1" smtClean="0">
                              <a:latin typeface="Cambria Math" panose="02040503050406030204" pitchFamily="18" charset="0"/>
                            </a:rPr>
                            <m:t>32</m:t>
                          </m:r>
                          <m:r>
                            <a:rPr lang="en-AU" sz="1600" b="0" i="1" smtClean="0">
                              <a:latin typeface="Cambria Math" panose="02040503050406030204" pitchFamily="18" charset="0"/>
                            </a:rPr>
                            <m:t>°</m:t>
                          </m:r>
                          <m:r>
                            <m:rPr>
                              <m:aln/>
                            </m:rP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70</m:t>
                              </m:r>
                            </m:num>
                            <m:den>
                              <m:r>
                                <a:rPr lang="en-AU" sz="1600" b="0" i="1" smtClean="0">
                                  <a:latin typeface="Cambria Math" panose="02040503050406030204" pitchFamily="18" charset="0"/>
                                </a:rPr>
                                <m:t>𝐴𝑃</m:t>
                              </m:r>
                            </m:den>
                          </m:f>
                        </m:e>
                      </m:func>
                    </m:oMath>
                    <m:oMath xmlns:m="http://schemas.openxmlformats.org/officeDocument/2006/math">
                      <m:r>
                        <a:rPr lang="en-AU" sz="1600" b="0" i="1" smtClean="0">
                          <a:latin typeface="Cambria Math" panose="02040503050406030204" pitchFamily="18" charset="0"/>
                        </a:rPr>
                        <m:t>𝐴𝑃</m:t>
                      </m:r>
                      <m:r>
                        <m:rPr>
                          <m:aln/>
                        </m:rP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70</m:t>
                          </m:r>
                        </m:num>
                        <m:den>
                          <m:func>
                            <m:funcPr>
                              <m:ctrlPr>
                                <a:rPr lang="en-AU" sz="1600" i="1">
                                  <a:latin typeface="Cambria Math" panose="02040503050406030204" pitchFamily="18" charset="0"/>
                                </a:rPr>
                              </m:ctrlPr>
                            </m:funcPr>
                            <m:fName>
                              <m:r>
                                <m:rPr>
                                  <m:sty m:val="p"/>
                                </m:rPr>
                                <a:rPr lang="en-AU" sz="1600">
                                  <a:latin typeface="Cambria Math" panose="02040503050406030204" pitchFamily="18" charset="0"/>
                                </a:rPr>
                                <m:t>tan</m:t>
                              </m:r>
                            </m:fName>
                            <m:e>
                              <m:r>
                                <a:rPr lang="en-AU" sz="1600" i="1">
                                  <a:latin typeface="Cambria Math" panose="02040503050406030204" pitchFamily="18" charset="0"/>
                                </a:rPr>
                                <m:t>32</m:t>
                              </m:r>
                              <m:r>
                                <a:rPr lang="en-AU" sz="1600" b="0" i="1" smtClean="0">
                                  <a:latin typeface="Cambria Math" panose="02040503050406030204" pitchFamily="18" charset="0"/>
                                </a:rPr>
                                <m:t>°</m:t>
                              </m:r>
                            </m:e>
                          </m:func>
                        </m:den>
                      </m:f>
                    </m:oMath>
                    <m:oMath xmlns:m="http://schemas.openxmlformats.org/officeDocument/2006/math">
                      <m:r>
                        <m:rPr>
                          <m:aln/>
                        </m:rPr>
                        <a:rPr lang="en-AU" sz="1600" b="0" i="1" smtClean="0">
                          <a:latin typeface="Cambria Math" panose="02040503050406030204" pitchFamily="18" charset="0"/>
                        </a:rPr>
                        <m:t>=</m:t>
                      </m:r>
                      <m:r>
                        <a:rPr lang="en-AU" sz="1600" b="0" i="1" smtClean="0">
                          <a:latin typeface="Cambria Math" panose="02040503050406030204" pitchFamily="18" charset="0"/>
                        </a:rPr>
                        <m:t>112</m:t>
                      </m:r>
                      <m:r>
                        <a:rPr lang="en-AU" sz="1600" b="0" i="1" smtClean="0">
                          <a:latin typeface="Cambria Math" panose="02040503050406030204" pitchFamily="18" charset="0"/>
                        </a:rPr>
                        <m:t>.</m:t>
                      </m:r>
                      <m:r>
                        <a:rPr lang="en-AU" sz="1600" b="0" i="1" smtClean="0">
                          <a:latin typeface="Cambria Math" panose="02040503050406030204" pitchFamily="18" charset="0"/>
                        </a:rPr>
                        <m:t>023</m:t>
                      </m:r>
                      <m:r>
                        <a:rPr lang="en-AU" sz="1600" b="0" i="1" smtClean="0">
                          <a:latin typeface="Cambria Math" panose="02040503050406030204" pitchFamily="18" charset="0"/>
                        </a:rPr>
                        <m:t>…</m:t>
                      </m:r>
                    </m:oMath>
                  </m:oMathPara>
                </a14:m>
                <a:br>
                  <a:rPr lang="en-AU" sz="1600" b="0" i="1" dirty="0">
                    <a:latin typeface="Cambria Math" panose="02040503050406030204" pitchFamily="18" charset="0"/>
                  </a:rPr>
                </a:br>
                <a:endParaRPr lang="en-AU" sz="1600" dirty="0"/>
              </a:p>
            </p:txBody>
          </p:sp>
        </mc:Choice>
        <mc:Fallback xmlns="">
          <p:sp>
            <p:nvSpPr>
              <p:cNvPr id="8" name="TextBox 7">
                <a:extLst>
                  <a:ext uri="{FF2B5EF4-FFF2-40B4-BE49-F238E27FC236}">
                    <a16:creationId xmlns:a16="http://schemas.microsoft.com/office/drawing/2014/main" id="{81DBC482-2A84-7743-33B0-9D90AED4AFC8}"/>
                  </a:ext>
                </a:extLst>
              </p:cNvPr>
              <p:cNvSpPr txBox="1">
                <a:spLocks noRot="1" noChangeAspect="1" noMove="1" noResize="1" noEditPoints="1" noAdjustHandles="1" noChangeArrowheads="1" noChangeShapeType="1" noTextEdit="1"/>
              </p:cNvSpPr>
              <p:nvPr/>
            </p:nvSpPr>
            <p:spPr>
              <a:xfrm>
                <a:off x="6829904" y="4638404"/>
                <a:ext cx="2514599" cy="2180249"/>
              </a:xfrm>
              <a:prstGeom prst="rect">
                <a:avLst/>
              </a:prstGeom>
              <a:blipFill>
                <a:blip r:embed="rId14"/>
                <a:stretch>
                  <a:fillRect l="-4843" t="-1955"/>
                </a:stretch>
              </a:blipFill>
            </p:spPr>
            <p:txBody>
              <a:bodyPr/>
              <a:lstStyle/>
              <a:p>
                <a:r>
                  <a:rPr lang="en-AU">
                    <a:noFill/>
                  </a:rPr>
                  <a:t> </a:t>
                </a:r>
              </a:p>
            </p:txBody>
          </p:sp>
        </mc:Fallback>
      </mc:AlternateContent>
      <p:grpSp>
        <p:nvGrpSpPr>
          <p:cNvPr id="51" name="Group 50" descr="A non right-angled triangle, JSC. With JC labelled x and angle JSC labelled 80 degrees. JS is labelled 120/tan63 degrees and SC is labelled 120/tan72 degrees. ">
            <a:extLst>
              <a:ext uri="{FF2B5EF4-FFF2-40B4-BE49-F238E27FC236}">
                <a16:creationId xmlns:a16="http://schemas.microsoft.com/office/drawing/2014/main" id="{13D69726-D2B5-D413-F8EA-C404FD586C55}"/>
              </a:ext>
            </a:extLst>
          </p:cNvPr>
          <p:cNvGrpSpPr/>
          <p:nvPr/>
        </p:nvGrpSpPr>
        <p:grpSpPr>
          <a:xfrm>
            <a:off x="8712814" y="2826229"/>
            <a:ext cx="2549887" cy="2253431"/>
            <a:chOff x="9363085" y="2625996"/>
            <a:chExt cx="2549887" cy="2253431"/>
          </a:xfrm>
        </p:grpSpPr>
        <p:grpSp>
          <p:nvGrpSpPr>
            <p:cNvPr id="52" name="Group 51">
              <a:extLst>
                <a:ext uri="{FF2B5EF4-FFF2-40B4-BE49-F238E27FC236}">
                  <a16:creationId xmlns:a16="http://schemas.microsoft.com/office/drawing/2014/main" id="{E23B9B48-368F-E599-97BB-CEE754934219}"/>
                </a:ext>
              </a:extLst>
            </p:cNvPr>
            <p:cNvGrpSpPr/>
            <p:nvPr/>
          </p:nvGrpSpPr>
          <p:grpSpPr>
            <a:xfrm>
              <a:off x="9363085" y="2873063"/>
              <a:ext cx="2427162" cy="2006364"/>
              <a:chOff x="9782389" y="3734448"/>
              <a:chExt cx="2427162" cy="2006364"/>
            </a:xfrm>
          </p:grpSpPr>
          <p:grpSp>
            <p:nvGrpSpPr>
              <p:cNvPr id="55" name="Group 54">
                <a:extLst>
                  <a:ext uri="{FF2B5EF4-FFF2-40B4-BE49-F238E27FC236}">
                    <a16:creationId xmlns:a16="http://schemas.microsoft.com/office/drawing/2014/main" id="{A58F10E2-05F7-64D6-C0D6-3FFC915D53FC}"/>
                  </a:ext>
                </a:extLst>
              </p:cNvPr>
              <p:cNvGrpSpPr/>
              <p:nvPr/>
            </p:nvGrpSpPr>
            <p:grpSpPr>
              <a:xfrm>
                <a:off x="9782389" y="3734448"/>
                <a:ext cx="2427162" cy="2006364"/>
                <a:chOff x="9782389" y="3734448"/>
                <a:chExt cx="2427162" cy="2006364"/>
              </a:xfrm>
            </p:grpSpPr>
            <p:sp>
              <p:nvSpPr>
                <p:cNvPr id="57" name="Isosceles Triangle 56">
                  <a:extLst>
                    <a:ext uri="{FF2B5EF4-FFF2-40B4-BE49-F238E27FC236}">
                      <a16:creationId xmlns:a16="http://schemas.microsoft.com/office/drawing/2014/main" id="{4ED42E26-B237-685B-0C3A-BE967B91C783}"/>
                    </a:ext>
                  </a:extLst>
                </p:cNvPr>
                <p:cNvSpPr/>
                <p:nvPr/>
              </p:nvSpPr>
              <p:spPr>
                <a:xfrm rot="18420004">
                  <a:off x="10152226" y="3667858"/>
                  <a:ext cx="1278193" cy="1411374"/>
                </a:xfrm>
                <a:prstGeom prs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3F3A1D1-9C1A-79E9-31D2-8BCB6350AB4C}"/>
                        </a:ext>
                      </a:extLst>
                    </p:cNvPr>
                    <p:cNvSpPr txBox="1"/>
                    <p:nvPr/>
                  </p:nvSpPr>
                  <p:spPr>
                    <a:xfrm>
                      <a:off x="10589519" y="5318025"/>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𝐶</m:t>
                            </m:r>
                          </m:oMath>
                        </m:oMathPara>
                      </a14:m>
                      <a:endParaRPr lang="en-AU" sz="1400" dirty="0"/>
                    </a:p>
                  </p:txBody>
                </p:sp>
              </mc:Choice>
              <mc:Fallback xmlns="">
                <p:sp>
                  <p:nvSpPr>
                    <p:cNvPr id="58" name="TextBox 57">
                      <a:extLst>
                        <a:ext uri="{FF2B5EF4-FFF2-40B4-BE49-F238E27FC236}">
                          <a16:creationId xmlns:a16="http://schemas.microsoft.com/office/drawing/2014/main" id="{C3F3A1D1-9C1A-79E9-31D2-8BCB6350AB4C}"/>
                        </a:ext>
                      </a:extLst>
                    </p:cNvPr>
                    <p:cNvSpPr txBox="1">
                      <a:spLocks noRot="1" noChangeAspect="1" noMove="1" noResize="1" noEditPoints="1" noAdjustHandles="1" noChangeArrowheads="1" noChangeShapeType="1" noTextEdit="1"/>
                    </p:cNvSpPr>
                    <p:nvPr/>
                  </p:nvSpPr>
                  <p:spPr>
                    <a:xfrm>
                      <a:off x="10589519" y="5318025"/>
                      <a:ext cx="729076" cy="422787"/>
                    </a:xfrm>
                    <a:prstGeom prst="rect">
                      <a:avLst/>
                    </a:prstGeom>
                    <a:blipFill>
                      <a:blip r:embed="rId1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7DD022A6-DAB7-0B17-ED94-91306EB64F21}"/>
                        </a:ext>
                      </a:extLst>
                    </p:cNvPr>
                    <p:cNvSpPr txBox="1"/>
                    <p:nvPr/>
                  </p:nvSpPr>
                  <p:spPr>
                    <a:xfrm>
                      <a:off x="11480475" y="4172052"/>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𝑆</m:t>
                            </m:r>
                          </m:oMath>
                        </m:oMathPara>
                      </a14:m>
                      <a:endParaRPr lang="en-AU" sz="1400" dirty="0"/>
                    </a:p>
                  </p:txBody>
                </p:sp>
              </mc:Choice>
              <mc:Fallback xmlns="">
                <p:sp>
                  <p:nvSpPr>
                    <p:cNvPr id="59" name="TextBox 58">
                      <a:extLst>
                        <a:ext uri="{FF2B5EF4-FFF2-40B4-BE49-F238E27FC236}">
                          <a16:creationId xmlns:a16="http://schemas.microsoft.com/office/drawing/2014/main" id="{7DD022A6-DAB7-0B17-ED94-91306EB64F21}"/>
                        </a:ext>
                      </a:extLst>
                    </p:cNvPr>
                    <p:cNvSpPr txBox="1">
                      <a:spLocks noRot="1" noChangeAspect="1" noMove="1" noResize="1" noEditPoints="1" noAdjustHandles="1" noChangeArrowheads="1" noChangeShapeType="1" noTextEdit="1"/>
                    </p:cNvSpPr>
                    <p:nvPr/>
                  </p:nvSpPr>
                  <p:spPr>
                    <a:xfrm>
                      <a:off x="11480475" y="4172052"/>
                      <a:ext cx="729076" cy="422787"/>
                    </a:xfrm>
                    <a:prstGeom prst="rect">
                      <a:avLst/>
                    </a:prstGeom>
                    <a:blipFill>
                      <a:blip r:embed="rId1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B30F22A-A005-42EE-0B1D-2B2CB0EFAF0D}"/>
                        </a:ext>
                      </a:extLst>
                    </p:cNvPr>
                    <p:cNvSpPr txBox="1"/>
                    <p:nvPr/>
                  </p:nvSpPr>
                  <p:spPr>
                    <a:xfrm>
                      <a:off x="9782389" y="3739411"/>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𝐽</m:t>
                            </m:r>
                          </m:oMath>
                        </m:oMathPara>
                      </a14:m>
                      <a:endParaRPr lang="en-AU" sz="1400" dirty="0"/>
                    </a:p>
                  </p:txBody>
                </p:sp>
              </mc:Choice>
              <mc:Fallback xmlns="">
                <p:sp>
                  <p:nvSpPr>
                    <p:cNvPr id="60" name="TextBox 59">
                      <a:extLst>
                        <a:ext uri="{FF2B5EF4-FFF2-40B4-BE49-F238E27FC236}">
                          <a16:creationId xmlns:a16="http://schemas.microsoft.com/office/drawing/2014/main" id="{CB30F22A-A005-42EE-0B1D-2B2CB0EFAF0D}"/>
                        </a:ext>
                      </a:extLst>
                    </p:cNvPr>
                    <p:cNvSpPr txBox="1">
                      <a:spLocks noRot="1" noChangeAspect="1" noMove="1" noResize="1" noEditPoints="1" noAdjustHandles="1" noChangeArrowheads="1" noChangeShapeType="1" noTextEdit="1"/>
                    </p:cNvSpPr>
                    <p:nvPr/>
                  </p:nvSpPr>
                  <p:spPr>
                    <a:xfrm>
                      <a:off x="9782389" y="3739411"/>
                      <a:ext cx="729076" cy="422787"/>
                    </a:xfrm>
                    <a:prstGeom prst="rect">
                      <a:avLst/>
                    </a:prstGeom>
                    <a:blipFill>
                      <a:blip r:embed="rId17"/>
                      <a:stretch>
                        <a:fillRect/>
                      </a:stretch>
                    </a:blipFill>
                  </p:spPr>
                  <p:txBody>
                    <a:bodyPr/>
                    <a:lstStyle/>
                    <a:p>
                      <a:r>
                        <a:rPr lang="en-AU">
                          <a:noFill/>
                        </a:rPr>
                        <a:t> </a:t>
                      </a:r>
                    </a:p>
                  </p:txBody>
                </p:sp>
              </mc:Fallback>
            </mc:AlternateContent>
            <p:cxnSp>
              <p:nvCxnSpPr>
                <p:cNvPr id="61" name="Straight Connector 60">
                  <a:extLst>
                    <a:ext uri="{FF2B5EF4-FFF2-40B4-BE49-F238E27FC236}">
                      <a16:creationId xmlns:a16="http://schemas.microsoft.com/office/drawing/2014/main" id="{6517B22B-F9CE-E430-9BEA-E110D46ADC8F}"/>
                    </a:ext>
                  </a:extLst>
                </p:cNvPr>
                <p:cNvCxnSpPr>
                  <a:cxnSpLocks/>
                </p:cNvCxnSpPr>
                <p:nvPr/>
              </p:nvCxnSpPr>
              <p:spPr>
                <a:xfrm>
                  <a:off x="10205919" y="3940971"/>
                  <a:ext cx="1548000" cy="34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590E48B-F24F-9BB3-3C9E-7BAF9FF95099}"/>
                    </a:ext>
                  </a:extLst>
                </p:cNvPr>
                <p:cNvCxnSpPr>
                  <a:cxnSpLocks/>
                  <a:stCxn id="57" idx="2"/>
                </p:cNvCxnSpPr>
                <p:nvPr/>
              </p:nvCxnSpPr>
              <p:spPr>
                <a:xfrm flipV="1">
                  <a:off x="10970290" y="4292352"/>
                  <a:ext cx="756000" cy="101629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AEA55A4-F68B-E847-C4D5-7DF3FED15511}"/>
                        </a:ext>
                      </a:extLst>
                    </p:cNvPr>
                    <p:cNvSpPr txBox="1"/>
                    <p:nvPr/>
                  </p:nvSpPr>
                  <p:spPr>
                    <a:xfrm>
                      <a:off x="10954057" y="4302658"/>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8</m:t>
                            </m:r>
                            <m:r>
                              <a:rPr lang="en-AU" sz="1400" b="0" i="1" smtClean="0">
                                <a:latin typeface="Cambria Math" panose="02040503050406030204" pitchFamily="18" charset="0"/>
                              </a:rPr>
                              <m:t>0</m:t>
                            </m:r>
                            <m:r>
                              <a:rPr lang="en-AU" sz="1400" b="0" i="1" smtClean="0">
                                <a:latin typeface="Cambria Math" panose="02040503050406030204" pitchFamily="18" charset="0"/>
                              </a:rPr>
                              <m:t>°</m:t>
                            </m:r>
                          </m:oMath>
                        </m:oMathPara>
                      </a14:m>
                      <a:endParaRPr lang="en-AU" sz="1400" dirty="0"/>
                    </a:p>
                  </p:txBody>
                </p:sp>
              </mc:Choice>
              <mc:Fallback xmlns="">
                <p:sp>
                  <p:nvSpPr>
                    <p:cNvPr id="63" name="TextBox 62">
                      <a:extLst>
                        <a:ext uri="{FF2B5EF4-FFF2-40B4-BE49-F238E27FC236}">
                          <a16:creationId xmlns:a16="http://schemas.microsoft.com/office/drawing/2014/main" id="{BAEA55A4-F68B-E847-C4D5-7DF3FED15511}"/>
                        </a:ext>
                      </a:extLst>
                    </p:cNvPr>
                    <p:cNvSpPr txBox="1">
                      <a:spLocks noRot="1" noChangeAspect="1" noMove="1" noResize="1" noEditPoints="1" noAdjustHandles="1" noChangeArrowheads="1" noChangeShapeType="1" noTextEdit="1"/>
                    </p:cNvSpPr>
                    <p:nvPr/>
                  </p:nvSpPr>
                  <p:spPr>
                    <a:xfrm>
                      <a:off x="10954057" y="4302658"/>
                      <a:ext cx="914400" cy="422787"/>
                    </a:xfrm>
                    <a:prstGeom prst="rect">
                      <a:avLst/>
                    </a:prstGeom>
                    <a:blipFill>
                      <a:blip r:embed="rId18"/>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A2FF3EA-BAB1-E63D-E151-60506247B862}"/>
                      </a:ext>
                    </a:extLst>
                  </p:cNvPr>
                  <p:cNvSpPr txBox="1"/>
                  <p:nvPr/>
                </p:nvSpPr>
                <p:spPr>
                  <a:xfrm>
                    <a:off x="10034049" y="4594839"/>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𝑥</m:t>
                          </m:r>
                        </m:oMath>
                      </m:oMathPara>
                    </a14:m>
                    <a:endParaRPr lang="en-AU" sz="1400" dirty="0"/>
                  </a:p>
                </p:txBody>
              </p:sp>
            </mc:Choice>
            <mc:Fallback xmlns="">
              <p:sp>
                <p:nvSpPr>
                  <p:cNvPr id="56" name="TextBox 55">
                    <a:extLst>
                      <a:ext uri="{FF2B5EF4-FFF2-40B4-BE49-F238E27FC236}">
                        <a16:creationId xmlns:a16="http://schemas.microsoft.com/office/drawing/2014/main" id="{BA2FF3EA-BAB1-E63D-E151-60506247B862}"/>
                      </a:ext>
                    </a:extLst>
                  </p:cNvPr>
                  <p:cNvSpPr txBox="1">
                    <a:spLocks noRot="1" noChangeAspect="1" noMove="1" noResize="1" noEditPoints="1" noAdjustHandles="1" noChangeArrowheads="1" noChangeShapeType="1" noTextEdit="1"/>
                  </p:cNvSpPr>
                  <p:nvPr/>
                </p:nvSpPr>
                <p:spPr>
                  <a:xfrm>
                    <a:off x="10034049" y="4594839"/>
                    <a:ext cx="729076" cy="422787"/>
                  </a:xfrm>
                  <a:prstGeom prst="rect">
                    <a:avLst/>
                  </a:prstGeom>
                  <a:blipFill>
                    <a:blip r:embed="rId19"/>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E10C4BA-9D9C-662B-9044-D2C8E2B8B580}"/>
                    </a:ext>
                  </a:extLst>
                </p:cNvPr>
                <p:cNvSpPr txBox="1"/>
                <p:nvPr/>
              </p:nvSpPr>
              <p:spPr>
                <a:xfrm>
                  <a:off x="10998572" y="3804941"/>
                  <a:ext cx="914400" cy="422787"/>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f>
                          <m:fPr>
                            <m:ctrlPr>
                              <a:rPr lang="en-AU" sz="1400" i="1" smtClean="0">
                                <a:latin typeface="Cambria Math" panose="02040503050406030204" pitchFamily="18" charset="0"/>
                              </a:rPr>
                            </m:ctrlPr>
                          </m:fPr>
                          <m:num>
                            <m:r>
                              <a:rPr lang="en-AU" sz="1400" i="1">
                                <a:latin typeface="Cambria Math" panose="02040503050406030204" pitchFamily="18" charset="0"/>
                              </a:rPr>
                              <m:t>70</m:t>
                            </m:r>
                          </m:num>
                          <m:den>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tan</m:t>
                                </m:r>
                              </m:fName>
                              <m:e>
                                <m:r>
                                  <a:rPr lang="en-AU" sz="1400" i="1">
                                    <a:latin typeface="Cambria Math" panose="02040503050406030204" pitchFamily="18" charset="0"/>
                                  </a:rPr>
                                  <m:t>32</m:t>
                                </m:r>
                                <m:r>
                                  <a:rPr lang="en-AU" sz="1400" i="1">
                                    <a:latin typeface="Cambria Math" panose="02040503050406030204" pitchFamily="18" charset="0"/>
                                  </a:rPr>
                                  <m:t>°</m:t>
                                </m:r>
                              </m:e>
                            </m:func>
                          </m:den>
                        </m:f>
                        <m:r>
                          <a:rPr lang="en-AU" sz="1400" b="0" i="1" smtClean="0">
                            <a:latin typeface="Cambria Math" panose="02040503050406030204" pitchFamily="18" charset="0"/>
                          </a:rPr>
                          <m:t> =</m:t>
                        </m:r>
                        <m:r>
                          <a:rPr lang="en-AU" sz="1400" i="1">
                            <a:latin typeface="Cambria Math" panose="02040503050406030204" pitchFamily="18" charset="0"/>
                          </a:rPr>
                          <m:t>112</m:t>
                        </m:r>
                        <m:r>
                          <a:rPr lang="en-AU" sz="1400" i="1">
                            <a:latin typeface="Cambria Math" panose="02040503050406030204" pitchFamily="18" charset="0"/>
                          </a:rPr>
                          <m:t>.</m:t>
                        </m:r>
                        <m:r>
                          <a:rPr lang="en-AU" sz="1400" i="1">
                            <a:latin typeface="Cambria Math" panose="02040503050406030204" pitchFamily="18" charset="0"/>
                          </a:rPr>
                          <m:t>023</m:t>
                        </m:r>
                        <m:r>
                          <a:rPr lang="en-AU" sz="1400" i="1">
                            <a:latin typeface="Cambria Math" panose="02040503050406030204" pitchFamily="18" charset="0"/>
                          </a:rPr>
                          <m:t>…</m:t>
                        </m:r>
                      </m:oMath>
                    </m:oMathPara>
                  </a14:m>
                  <a:endParaRPr lang="en-AU" sz="1400" dirty="0"/>
                </a:p>
              </p:txBody>
            </p:sp>
          </mc:Choice>
          <mc:Fallback xmlns="">
            <p:sp>
              <p:nvSpPr>
                <p:cNvPr id="53" name="TextBox 52">
                  <a:extLst>
                    <a:ext uri="{FF2B5EF4-FFF2-40B4-BE49-F238E27FC236}">
                      <a16:creationId xmlns:a16="http://schemas.microsoft.com/office/drawing/2014/main" id="{9E10C4BA-9D9C-662B-9044-D2C8E2B8B580}"/>
                    </a:ext>
                  </a:extLst>
                </p:cNvPr>
                <p:cNvSpPr txBox="1">
                  <a:spLocks noRot="1" noChangeAspect="1" noMove="1" noResize="1" noEditPoints="1" noAdjustHandles="1" noChangeArrowheads="1" noChangeShapeType="1" noTextEdit="1"/>
                </p:cNvSpPr>
                <p:nvPr/>
              </p:nvSpPr>
              <p:spPr>
                <a:xfrm>
                  <a:off x="10998572" y="3804941"/>
                  <a:ext cx="914400" cy="422787"/>
                </a:xfrm>
                <a:prstGeom prst="rect">
                  <a:avLst/>
                </a:prstGeom>
                <a:blipFill>
                  <a:blip r:embed="rId20"/>
                  <a:stretch>
                    <a:fillRect l="-6667" r="-76667" b="-869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50551FF-D821-6644-ACBC-0AD4117EAA5E}"/>
                    </a:ext>
                  </a:extLst>
                </p:cNvPr>
                <p:cNvSpPr txBox="1"/>
                <p:nvPr/>
              </p:nvSpPr>
              <p:spPr>
                <a:xfrm>
                  <a:off x="10076140" y="2625996"/>
                  <a:ext cx="914400" cy="422787"/>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f>
                          <m:fPr>
                            <m:ctrlPr>
                              <a:rPr lang="en-AU" sz="1400" i="1" smtClean="0">
                                <a:latin typeface="Cambria Math" panose="02040503050406030204" pitchFamily="18" charset="0"/>
                              </a:rPr>
                            </m:ctrlPr>
                          </m:fPr>
                          <m:num>
                            <m:r>
                              <a:rPr lang="en-AU" sz="1400" i="1">
                                <a:latin typeface="Cambria Math" panose="02040503050406030204" pitchFamily="18" charset="0"/>
                              </a:rPr>
                              <m:t>70</m:t>
                            </m:r>
                          </m:num>
                          <m:den>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tan</m:t>
                                </m:r>
                              </m:fName>
                              <m:e>
                                <m:r>
                                  <a:rPr lang="en-AU" sz="1400" i="1">
                                    <a:latin typeface="Cambria Math" panose="02040503050406030204" pitchFamily="18" charset="0"/>
                                  </a:rPr>
                                  <m:t>19</m:t>
                                </m:r>
                                <m:r>
                                  <a:rPr lang="en-AU" sz="1400" i="1">
                                    <a:latin typeface="Cambria Math" panose="02040503050406030204" pitchFamily="18" charset="0"/>
                                  </a:rPr>
                                  <m:t>°</m:t>
                                </m:r>
                              </m:e>
                            </m:func>
                          </m:den>
                        </m:f>
                        <m:r>
                          <a:rPr lang="en-AU" sz="1400" b="0" i="1" smtClean="0">
                            <a:latin typeface="Cambria Math" panose="02040503050406030204" pitchFamily="18" charset="0"/>
                          </a:rPr>
                          <m:t>=</m:t>
                        </m:r>
                        <m:r>
                          <a:rPr lang="en-AU" sz="1400" i="1">
                            <a:latin typeface="Cambria Math" panose="02040503050406030204" pitchFamily="18" charset="0"/>
                          </a:rPr>
                          <m:t>203</m:t>
                        </m:r>
                        <m:r>
                          <a:rPr lang="en-AU" sz="1400" i="1">
                            <a:latin typeface="Cambria Math" panose="02040503050406030204" pitchFamily="18" charset="0"/>
                          </a:rPr>
                          <m:t>.</m:t>
                        </m:r>
                        <m:r>
                          <a:rPr lang="en-AU" sz="1400" i="1">
                            <a:latin typeface="Cambria Math" panose="02040503050406030204" pitchFamily="18" charset="0"/>
                          </a:rPr>
                          <m:t>294</m:t>
                        </m:r>
                        <m:r>
                          <a:rPr lang="en-AU" sz="1400" i="1">
                            <a:latin typeface="Cambria Math" panose="02040503050406030204" pitchFamily="18" charset="0"/>
                          </a:rPr>
                          <m:t>…</m:t>
                        </m:r>
                      </m:oMath>
                    </m:oMathPara>
                  </a14:m>
                  <a:endParaRPr lang="en-AU" sz="1400" dirty="0"/>
                </a:p>
              </p:txBody>
            </p:sp>
          </mc:Choice>
          <mc:Fallback xmlns="">
            <p:sp>
              <p:nvSpPr>
                <p:cNvPr id="54" name="TextBox 53">
                  <a:extLst>
                    <a:ext uri="{FF2B5EF4-FFF2-40B4-BE49-F238E27FC236}">
                      <a16:creationId xmlns:a16="http://schemas.microsoft.com/office/drawing/2014/main" id="{550551FF-D821-6644-ACBC-0AD4117EAA5E}"/>
                    </a:ext>
                  </a:extLst>
                </p:cNvPr>
                <p:cNvSpPr txBox="1">
                  <a:spLocks noRot="1" noChangeAspect="1" noMove="1" noResize="1" noEditPoints="1" noAdjustHandles="1" noChangeArrowheads="1" noChangeShapeType="1" noTextEdit="1"/>
                </p:cNvSpPr>
                <p:nvPr/>
              </p:nvSpPr>
              <p:spPr>
                <a:xfrm>
                  <a:off x="10076140" y="2625996"/>
                  <a:ext cx="914400" cy="422787"/>
                </a:xfrm>
                <a:prstGeom prst="rect">
                  <a:avLst/>
                </a:prstGeom>
                <a:blipFill>
                  <a:blip r:embed="rId21"/>
                  <a:stretch>
                    <a:fillRect l="-6000" t="-1449" r="-72667" b="-8696"/>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86DE6-FED1-F8FF-3CD9-45C438ED58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DF96B5-6665-2DAA-306A-1CD83299A308}"/>
              </a:ext>
            </a:extLst>
          </p:cNvPr>
          <p:cNvSpPr>
            <a:spLocks noGrp="1"/>
          </p:cNvSpPr>
          <p:nvPr>
            <p:ph type="title"/>
          </p:nvPr>
        </p:nvSpPr>
        <p:spPr/>
        <p:txBody>
          <a:bodyPr/>
          <a:lstStyle/>
          <a:p>
            <a:r>
              <a:rPr lang="en-AU" dirty="0"/>
              <a:t>Bearings and 3D trigonometry (5)</a:t>
            </a:r>
          </a:p>
        </p:txBody>
      </p:sp>
      <p:sp>
        <p:nvSpPr>
          <p:cNvPr id="4" name="Text Placeholder 3">
            <a:extLst>
              <a:ext uri="{FF2B5EF4-FFF2-40B4-BE49-F238E27FC236}">
                <a16:creationId xmlns:a16="http://schemas.microsoft.com/office/drawing/2014/main" id="{89646604-7176-BA72-4554-266FB2BCBD29}"/>
              </a:ext>
            </a:extLst>
          </p:cNvPr>
          <p:cNvSpPr>
            <a:spLocks noGrp="1"/>
          </p:cNvSpPr>
          <p:nvPr>
            <p:ph type="body" sz="quarter" idx="18"/>
          </p:nvPr>
        </p:nvSpPr>
        <p:spPr/>
        <p:txBody>
          <a:bodyPr/>
          <a:lstStyle/>
          <a:p>
            <a:r>
              <a:rPr lang="en-AU" dirty="0"/>
              <a:t>Your turn continued</a:t>
            </a:r>
          </a:p>
        </p:txBody>
      </p:sp>
      <p:grpSp>
        <p:nvGrpSpPr>
          <p:cNvPr id="12" name="Group 11" descr="A non right-angled triangle, JSC. With JC labelled x and angle JSC labelled 80 degrees. JS is labelled 120/tan63 degrees and SC is labelled 120/tan72 degrees.">
            <a:extLst>
              <a:ext uri="{FF2B5EF4-FFF2-40B4-BE49-F238E27FC236}">
                <a16:creationId xmlns:a16="http://schemas.microsoft.com/office/drawing/2014/main" id="{51A8CD58-230F-17AD-0DC3-BE83EC836197}"/>
              </a:ext>
            </a:extLst>
          </p:cNvPr>
          <p:cNvGrpSpPr/>
          <p:nvPr/>
        </p:nvGrpSpPr>
        <p:grpSpPr>
          <a:xfrm>
            <a:off x="236505" y="2390618"/>
            <a:ext cx="2549887" cy="2253431"/>
            <a:chOff x="9363085" y="2625996"/>
            <a:chExt cx="2549887" cy="2253431"/>
          </a:xfrm>
        </p:grpSpPr>
        <p:grpSp>
          <p:nvGrpSpPr>
            <p:cNvPr id="13" name="Group 12">
              <a:extLst>
                <a:ext uri="{FF2B5EF4-FFF2-40B4-BE49-F238E27FC236}">
                  <a16:creationId xmlns:a16="http://schemas.microsoft.com/office/drawing/2014/main" id="{C2093A4D-D317-2AD2-DFA9-D37D7E89C35F}"/>
                </a:ext>
              </a:extLst>
            </p:cNvPr>
            <p:cNvGrpSpPr/>
            <p:nvPr/>
          </p:nvGrpSpPr>
          <p:grpSpPr>
            <a:xfrm>
              <a:off x="9363085" y="2873063"/>
              <a:ext cx="2427162" cy="2006364"/>
              <a:chOff x="9782389" y="3734448"/>
              <a:chExt cx="2427162" cy="2006364"/>
            </a:xfrm>
          </p:grpSpPr>
          <p:grpSp>
            <p:nvGrpSpPr>
              <p:cNvPr id="16" name="Group 15">
                <a:extLst>
                  <a:ext uri="{FF2B5EF4-FFF2-40B4-BE49-F238E27FC236}">
                    <a16:creationId xmlns:a16="http://schemas.microsoft.com/office/drawing/2014/main" id="{18E90831-9A31-9FA5-7A89-B97E072E0BC3}"/>
                  </a:ext>
                </a:extLst>
              </p:cNvPr>
              <p:cNvGrpSpPr/>
              <p:nvPr/>
            </p:nvGrpSpPr>
            <p:grpSpPr>
              <a:xfrm>
                <a:off x="9782389" y="3734448"/>
                <a:ext cx="2427162" cy="2006364"/>
                <a:chOff x="9782389" y="3734448"/>
                <a:chExt cx="2427162" cy="2006364"/>
              </a:xfrm>
            </p:grpSpPr>
            <p:sp>
              <p:nvSpPr>
                <p:cNvPr id="18" name="Isosceles Triangle 17">
                  <a:extLst>
                    <a:ext uri="{FF2B5EF4-FFF2-40B4-BE49-F238E27FC236}">
                      <a16:creationId xmlns:a16="http://schemas.microsoft.com/office/drawing/2014/main" id="{E7EBC3BE-FCA3-B534-743B-1D59E6A07009}"/>
                    </a:ext>
                  </a:extLst>
                </p:cNvPr>
                <p:cNvSpPr/>
                <p:nvPr/>
              </p:nvSpPr>
              <p:spPr>
                <a:xfrm rot="18420004">
                  <a:off x="10152226" y="3667858"/>
                  <a:ext cx="1278193" cy="1411374"/>
                </a:xfrm>
                <a:prstGeom prs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6F69CE7-E8AD-8F6B-1377-0F5603735090}"/>
                        </a:ext>
                      </a:extLst>
                    </p:cNvPr>
                    <p:cNvSpPr txBox="1"/>
                    <p:nvPr/>
                  </p:nvSpPr>
                  <p:spPr>
                    <a:xfrm>
                      <a:off x="10589519" y="5318025"/>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𝐶</m:t>
                            </m:r>
                          </m:oMath>
                        </m:oMathPara>
                      </a14:m>
                      <a:endParaRPr lang="en-AU" sz="1400" dirty="0"/>
                    </a:p>
                  </p:txBody>
                </p:sp>
              </mc:Choice>
              <mc:Fallback xmlns="">
                <p:sp>
                  <p:nvSpPr>
                    <p:cNvPr id="19" name="TextBox 18">
                      <a:extLst>
                        <a:ext uri="{FF2B5EF4-FFF2-40B4-BE49-F238E27FC236}">
                          <a16:creationId xmlns:a16="http://schemas.microsoft.com/office/drawing/2014/main" id="{D6F69CE7-E8AD-8F6B-1377-0F5603735090}"/>
                        </a:ext>
                      </a:extLst>
                    </p:cNvPr>
                    <p:cNvSpPr txBox="1">
                      <a:spLocks noRot="1" noChangeAspect="1" noMove="1" noResize="1" noEditPoints="1" noAdjustHandles="1" noChangeArrowheads="1" noChangeShapeType="1" noTextEdit="1"/>
                    </p:cNvSpPr>
                    <p:nvPr/>
                  </p:nvSpPr>
                  <p:spPr>
                    <a:xfrm>
                      <a:off x="10589519" y="5318025"/>
                      <a:ext cx="729076" cy="422787"/>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C87957-E18F-0B60-451A-CD309F338DE3}"/>
                        </a:ext>
                      </a:extLst>
                    </p:cNvPr>
                    <p:cNvSpPr txBox="1"/>
                    <p:nvPr/>
                  </p:nvSpPr>
                  <p:spPr>
                    <a:xfrm>
                      <a:off x="11480475" y="4172052"/>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𝑆</m:t>
                            </m:r>
                          </m:oMath>
                        </m:oMathPara>
                      </a14:m>
                      <a:endParaRPr lang="en-AU" sz="1400" dirty="0"/>
                    </a:p>
                  </p:txBody>
                </p:sp>
              </mc:Choice>
              <mc:Fallback xmlns="">
                <p:sp>
                  <p:nvSpPr>
                    <p:cNvPr id="20" name="TextBox 19">
                      <a:extLst>
                        <a:ext uri="{FF2B5EF4-FFF2-40B4-BE49-F238E27FC236}">
                          <a16:creationId xmlns:a16="http://schemas.microsoft.com/office/drawing/2014/main" id="{D7C87957-E18F-0B60-451A-CD309F338DE3}"/>
                        </a:ext>
                      </a:extLst>
                    </p:cNvPr>
                    <p:cNvSpPr txBox="1">
                      <a:spLocks noRot="1" noChangeAspect="1" noMove="1" noResize="1" noEditPoints="1" noAdjustHandles="1" noChangeArrowheads="1" noChangeShapeType="1" noTextEdit="1"/>
                    </p:cNvSpPr>
                    <p:nvPr/>
                  </p:nvSpPr>
                  <p:spPr>
                    <a:xfrm>
                      <a:off x="11480475" y="4172052"/>
                      <a:ext cx="729076" cy="422787"/>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708894A-E8AF-4928-1397-762851681554}"/>
                        </a:ext>
                      </a:extLst>
                    </p:cNvPr>
                    <p:cNvSpPr txBox="1"/>
                    <p:nvPr/>
                  </p:nvSpPr>
                  <p:spPr>
                    <a:xfrm>
                      <a:off x="9782389" y="3739411"/>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𝐽</m:t>
                            </m:r>
                          </m:oMath>
                        </m:oMathPara>
                      </a14:m>
                      <a:endParaRPr lang="en-AU" sz="1400" dirty="0"/>
                    </a:p>
                  </p:txBody>
                </p:sp>
              </mc:Choice>
              <mc:Fallback xmlns="">
                <p:sp>
                  <p:nvSpPr>
                    <p:cNvPr id="21" name="TextBox 20">
                      <a:extLst>
                        <a:ext uri="{FF2B5EF4-FFF2-40B4-BE49-F238E27FC236}">
                          <a16:creationId xmlns:a16="http://schemas.microsoft.com/office/drawing/2014/main" id="{2708894A-E8AF-4928-1397-762851681554}"/>
                        </a:ext>
                      </a:extLst>
                    </p:cNvPr>
                    <p:cNvSpPr txBox="1">
                      <a:spLocks noRot="1" noChangeAspect="1" noMove="1" noResize="1" noEditPoints="1" noAdjustHandles="1" noChangeArrowheads="1" noChangeShapeType="1" noTextEdit="1"/>
                    </p:cNvSpPr>
                    <p:nvPr/>
                  </p:nvSpPr>
                  <p:spPr>
                    <a:xfrm>
                      <a:off x="9782389" y="3739411"/>
                      <a:ext cx="729076" cy="422787"/>
                    </a:xfrm>
                    <a:prstGeom prst="rect">
                      <a:avLst/>
                    </a:prstGeom>
                    <a:blipFill>
                      <a:blip r:embed="rId6"/>
                      <a:stretch>
                        <a:fillRect/>
                      </a:stretch>
                    </a:blipFill>
                  </p:spPr>
                  <p:txBody>
                    <a:bodyPr/>
                    <a:lstStyle/>
                    <a:p>
                      <a:r>
                        <a:rPr lang="en-AU">
                          <a:noFill/>
                        </a:rPr>
                        <a:t> </a:t>
                      </a:r>
                    </a:p>
                  </p:txBody>
                </p:sp>
              </mc:Fallback>
            </mc:AlternateContent>
            <p:cxnSp>
              <p:nvCxnSpPr>
                <p:cNvPr id="22" name="Straight Connector 21">
                  <a:extLst>
                    <a:ext uri="{FF2B5EF4-FFF2-40B4-BE49-F238E27FC236}">
                      <a16:creationId xmlns:a16="http://schemas.microsoft.com/office/drawing/2014/main" id="{41C82CA8-52F0-AA74-E6B3-984D6806A38C}"/>
                    </a:ext>
                  </a:extLst>
                </p:cNvPr>
                <p:cNvCxnSpPr>
                  <a:cxnSpLocks/>
                </p:cNvCxnSpPr>
                <p:nvPr/>
              </p:nvCxnSpPr>
              <p:spPr>
                <a:xfrm>
                  <a:off x="10205919" y="3940971"/>
                  <a:ext cx="1548000" cy="34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8A32CF-E3AD-B95C-620A-C9B1A5320A89}"/>
                    </a:ext>
                  </a:extLst>
                </p:cNvPr>
                <p:cNvCxnSpPr>
                  <a:cxnSpLocks/>
                  <a:stCxn id="18" idx="2"/>
                </p:cNvCxnSpPr>
                <p:nvPr/>
              </p:nvCxnSpPr>
              <p:spPr>
                <a:xfrm flipV="1">
                  <a:off x="10970290" y="4292352"/>
                  <a:ext cx="756000" cy="101629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3FC5A0E-2011-4022-2DE0-4D5421AD9EC5}"/>
                        </a:ext>
                      </a:extLst>
                    </p:cNvPr>
                    <p:cNvSpPr txBox="1"/>
                    <p:nvPr/>
                  </p:nvSpPr>
                  <p:spPr>
                    <a:xfrm>
                      <a:off x="10954057" y="4302658"/>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8</m:t>
                            </m:r>
                            <m:r>
                              <a:rPr lang="en-AU" sz="1400" b="0" i="1" smtClean="0">
                                <a:latin typeface="Cambria Math" panose="02040503050406030204" pitchFamily="18" charset="0"/>
                              </a:rPr>
                              <m:t>0</m:t>
                            </m:r>
                            <m:r>
                              <a:rPr lang="en-AU" sz="1400" b="0" i="1" smtClean="0">
                                <a:latin typeface="Cambria Math" panose="02040503050406030204" pitchFamily="18" charset="0"/>
                              </a:rPr>
                              <m:t>°</m:t>
                            </m:r>
                          </m:oMath>
                        </m:oMathPara>
                      </a14:m>
                      <a:endParaRPr lang="en-AU" sz="1400" dirty="0"/>
                    </a:p>
                  </p:txBody>
                </p:sp>
              </mc:Choice>
              <mc:Fallback xmlns="">
                <p:sp>
                  <p:nvSpPr>
                    <p:cNvPr id="24" name="TextBox 23">
                      <a:extLst>
                        <a:ext uri="{FF2B5EF4-FFF2-40B4-BE49-F238E27FC236}">
                          <a16:creationId xmlns:a16="http://schemas.microsoft.com/office/drawing/2014/main" id="{F3FC5A0E-2011-4022-2DE0-4D5421AD9EC5}"/>
                        </a:ext>
                      </a:extLst>
                    </p:cNvPr>
                    <p:cNvSpPr txBox="1">
                      <a:spLocks noRot="1" noChangeAspect="1" noMove="1" noResize="1" noEditPoints="1" noAdjustHandles="1" noChangeArrowheads="1" noChangeShapeType="1" noTextEdit="1"/>
                    </p:cNvSpPr>
                    <p:nvPr/>
                  </p:nvSpPr>
                  <p:spPr>
                    <a:xfrm>
                      <a:off x="10954057" y="4302658"/>
                      <a:ext cx="914400" cy="422787"/>
                    </a:xfrm>
                    <a:prstGeom prst="rect">
                      <a:avLst/>
                    </a:prstGeom>
                    <a:blipFill>
                      <a:blip r:embed="rId7"/>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3A19214-F417-A9A1-25CE-8FA0AC568739}"/>
                      </a:ext>
                    </a:extLst>
                  </p:cNvPr>
                  <p:cNvSpPr txBox="1"/>
                  <p:nvPr/>
                </p:nvSpPr>
                <p:spPr>
                  <a:xfrm>
                    <a:off x="10034049" y="4594839"/>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𝑥</m:t>
                          </m:r>
                        </m:oMath>
                      </m:oMathPara>
                    </a14:m>
                    <a:endParaRPr lang="en-AU" sz="1400" dirty="0"/>
                  </a:p>
                </p:txBody>
              </p:sp>
            </mc:Choice>
            <mc:Fallback xmlns="">
              <p:sp>
                <p:nvSpPr>
                  <p:cNvPr id="17" name="TextBox 16">
                    <a:extLst>
                      <a:ext uri="{FF2B5EF4-FFF2-40B4-BE49-F238E27FC236}">
                        <a16:creationId xmlns:a16="http://schemas.microsoft.com/office/drawing/2014/main" id="{03A19214-F417-A9A1-25CE-8FA0AC568739}"/>
                      </a:ext>
                    </a:extLst>
                  </p:cNvPr>
                  <p:cNvSpPr txBox="1">
                    <a:spLocks noRot="1" noChangeAspect="1" noMove="1" noResize="1" noEditPoints="1" noAdjustHandles="1" noChangeArrowheads="1" noChangeShapeType="1" noTextEdit="1"/>
                  </p:cNvSpPr>
                  <p:nvPr/>
                </p:nvSpPr>
                <p:spPr>
                  <a:xfrm>
                    <a:off x="10034049" y="4594839"/>
                    <a:ext cx="729076" cy="422787"/>
                  </a:xfrm>
                  <a:prstGeom prst="rect">
                    <a:avLst/>
                  </a:prstGeom>
                  <a:blipFill>
                    <a:blip r:embed="rId8"/>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D3B707F-FE9B-DD27-5FBD-4913D7F9B682}"/>
                    </a:ext>
                  </a:extLst>
                </p:cNvPr>
                <p:cNvSpPr txBox="1"/>
                <p:nvPr/>
              </p:nvSpPr>
              <p:spPr>
                <a:xfrm>
                  <a:off x="10998572" y="3804941"/>
                  <a:ext cx="914400" cy="422787"/>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f>
                          <m:fPr>
                            <m:ctrlPr>
                              <a:rPr lang="en-AU" sz="1400" i="1" smtClean="0">
                                <a:latin typeface="Cambria Math" panose="02040503050406030204" pitchFamily="18" charset="0"/>
                              </a:rPr>
                            </m:ctrlPr>
                          </m:fPr>
                          <m:num>
                            <m:r>
                              <a:rPr lang="en-AU" sz="1400" i="1">
                                <a:latin typeface="Cambria Math" panose="02040503050406030204" pitchFamily="18" charset="0"/>
                              </a:rPr>
                              <m:t>70</m:t>
                            </m:r>
                          </m:num>
                          <m:den>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tan</m:t>
                                </m:r>
                              </m:fName>
                              <m:e>
                                <m:r>
                                  <a:rPr lang="en-AU" sz="1400" i="1">
                                    <a:latin typeface="Cambria Math" panose="02040503050406030204" pitchFamily="18" charset="0"/>
                                  </a:rPr>
                                  <m:t>32</m:t>
                                </m:r>
                                <m:r>
                                  <a:rPr lang="en-AU" sz="1400" i="1">
                                    <a:latin typeface="Cambria Math" panose="02040503050406030204" pitchFamily="18" charset="0"/>
                                  </a:rPr>
                                  <m:t>°</m:t>
                                </m:r>
                              </m:e>
                            </m:func>
                          </m:den>
                        </m:f>
                        <m:r>
                          <a:rPr lang="en-AU" sz="1400" b="0" i="1" smtClean="0">
                            <a:latin typeface="Cambria Math" panose="02040503050406030204" pitchFamily="18" charset="0"/>
                          </a:rPr>
                          <m:t> =</m:t>
                        </m:r>
                        <m:r>
                          <a:rPr lang="en-AU" sz="1400" i="1">
                            <a:latin typeface="Cambria Math" panose="02040503050406030204" pitchFamily="18" charset="0"/>
                          </a:rPr>
                          <m:t>112</m:t>
                        </m:r>
                        <m:r>
                          <a:rPr lang="en-AU" sz="1400" i="1">
                            <a:latin typeface="Cambria Math" panose="02040503050406030204" pitchFamily="18" charset="0"/>
                          </a:rPr>
                          <m:t>.</m:t>
                        </m:r>
                        <m:r>
                          <a:rPr lang="en-AU" sz="1400" i="1">
                            <a:latin typeface="Cambria Math" panose="02040503050406030204" pitchFamily="18" charset="0"/>
                          </a:rPr>
                          <m:t>023</m:t>
                        </m:r>
                        <m:r>
                          <a:rPr lang="en-AU" sz="1400" i="1">
                            <a:latin typeface="Cambria Math" panose="02040503050406030204" pitchFamily="18" charset="0"/>
                          </a:rPr>
                          <m:t>…</m:t>
                        </m:r>
                      </m:oMath>
                    </m:oMathPara>
                  </a14:m>
                  <a:endParaRPr lang="en-AU" sz="1400" dirty="0"/>
                </a:p>
              </p:txBody>
            </p:sp>
          </mc:Choice>
          <mc:Fallback xmlns="">
            <p:sp>
              <p:nvSpPr>
                <p:cNvPr id="14" name="TextBox 13">
                  <a:extLst>
                    <a:ext uri="{FF2B5EF4-FFF2-40B4-BE49-F238E27FC236}">
                      <a16:creationId xmlns:a16="http://schemas.microsoft.com/office/drawing/2014/main" id="{CD3B707F-FE9B-DD27-5FBD-4913D7F9B682}"/>
                    </a:ext>
                  </a:extLst>
                </p:cNvPr>
                <p:cNvSpPr txBox="1">
                  <a:spLocks noRot="1" noChangeAspect="1" noMove="1" noResize="1" noEditPoints="1" noAdjustHandles="1" noChangeArrowheads="1" noChangeShapeType="1" noTextEdit="1"/>
                </p:cNvSpPr>
                <p:nvPr/>
              </p:nvSpPr>
              <p:spPr>
                <a:xfrm>
                  <a:off x="10998572" y="3804941"/>
                  <a:ext cx="914400" cy="422787"/>
                </a:xfrm>
                <a:prstGeom prst="rect">
                  <a:avLst/>
                </a:prstGeom>
                <a:blipFill>
                  <a:blip r:embed="rId9"/>
                  <a:stretch>
                    <a:fillRect l="-6667" r="-76667" b="-869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947D958-2649-3B2B-F3CA-090C9B989A07}"/>
                    </a:ext>
                  </a:extLst>
                </p:cNvPr>
                <p:cNvSpPr txBox="1"/>
                <p:nvPr/>
              </p:nvSpPr>
              <p:spPr>
                <a:xfrm>
                  <a:off x="10076140" y="2625996"/>
                  <a:ext cx="914400" cy="422787"/>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f>
                          <m:fPr>
                            <m:ctrlPr>
                              <a:rPr lang="en-AU" sz="1400" i="1" smtClean="0">
                                <a:latin typeface="Cambria Math" panose="02040503050406030204" pitchFamily="18" charset="0"/>
                              </a:rPr>
                            </m:ctrlPr>
                          </m:fPr>
                          <m:num>
                            <m:r>
                              <a:rPr lang="en-AU" sz="1400" i="1">
                                <a:latin typeface="Cambria Math" panose="02040503050406030204" pitchFamily="18" charset="0"/>
                              </a:rPr>
                              <m:t>70</m:t>
                            </m:r>
                          </m:num>
                          <m:den>
                            <m:func>
                              <m:funcPr>
                                <m:ctrlPr>
                                  <a:rPr lang="en-AU" sz="1400" i="1">
                                    <a:latin typeface="Cambria Math" panose="02040503050406030204" pitchFamily="18" charset="0"/>
                                  </a:rPr>
                                </m:ctrlPr>
                              </m:funcPr>
                              <m:fName>
                                <m:r>
                                  <m:rPr>
                                    <m:sty m:val="p"/>
                                  </m:rPr>
                                  <a:rPr lang="en-AU" sz="1400">
                                    <a:latin typeface="Cambria Math" panose="02040503050406030204" pitchFamily="18" charset="0"/>
                                  </a:rPr>
                                  <m:t>tan</m:t>
                                </m:r>
                              </m:fName>
                              <m:e>
                                <m:r>
                                  <a:rPr lang="en-AU" sz="1400" i="1">
                                    <a:latin typeface="Cambria Math" panose="02040503050406030204" pitchFamily="18" charset="0"/>
                                  </a:rPr>
                                  <m:t>19</m:t>
                                </m:r>
                                <m:r>
                                  <a:rPr lang="en-AU" sz="1400" i="1">
                                    <a:latin typeface="Cambria Math" panose="02040503050406030204" pitchFamily="18" charset="0"/>
                                  </a:rPr>
                                  <m:t>°</m:t>
                                </m:r>
                              </m:e>
                            </m:func>
                          </m:den>
                        </m:f>
                        <m:r>
                          <a:rPr lang="en-AU" sz="1400" b="0" i="1" smtClean="0">
                            <a:latin typeface="Cambria Math" panose="02040503050406030204" pitchFamily="18" charset="0"/>
                          </a:rPr>
                          <m:t>=</m:t>
                        </m:r>
                        <m:r>
                          <a:rPr lang="en-AU" sz="1400" i="1">
                            <a:latin typeface="Cambria Math" panose="02040503050406030204" pitchFamily="18" charset="0"/>
                          </a:rPr>
                          <m:t>203</m:t>
                        </m:r>
                        <m:r>
                          <a:rPr lang="en-AU" sz="1400" i="1">
                            <a:latin typeface="Cambria Math" panose="02040503050406030204" pitchFamily="18" charset="0"/>
                          </a:rPr>
                          <m:t>.</m:t>
                        </m:r>
                        <m:r>
                          <a:rPr lang="en-AU" sz="1400" i="1">
                            <a:latin typeface="Cambria Math" panose="02040503050406030204" pitchFamily="18" charset="0"/>
                          </a:rPr>
                          <m:t>294</m:t>
                        </m:r>
                        <m:r>
                          <a:rPr lang="en-AU" sz="1400" i="1">
                            <a:latin typeface="Cambria Math" panose="02040503050406030204" pitchFamily="18" charset="0"/>
                          </a:rPr>
                          <m:t>…</m:t>
                        </m:r>
                      </m:oMath>
                    </m:oMathPara>
                  </a14:m>
                  <a:endParaRPr lang="en-AU" sz="1400" dirty="0"/>
                </a:p>
              </p:txBody>
            </p:sp>
          </mc:Choice>
          <mc:Fallback xmlns="">
            <p:sp>
              <p:nvSpPr>
                <p:cNvPr id="15" name="TextBox 14">
                  <a:extLst>
                    <a:ext uri="{FF2B5EF4-FFF2-40B4-BE49-F238E27FC236}">
                      <a16:creationId xmlns:a16="http://schemas.microsoft.com/office/drawing/2014/main" id="{B947D958-2649-3B2B-F3CA-090C9B989A07}"/>
                    </a:ext>
                  </a:extLst>
                </p:cNvPr>
                <p:cNvSpPr txBox="1">
                  <a:spLocks noRot="1" noChangeAspect="1" noMove="1" noResize="1" noEditPoints="1" noAdjustHandles="1" noChangeArrowheads="1" noChangeShapeType="1" noTextEdit="1"/>
                </p:cNvSpPr>
                <p:nvPr/>
              </p:nvSpPr>
              <p:spPr>
                <a:xfrm>
                  <a:off x="10076140" y="2625996"/>
                  <a:ext cx="914400" cy="422787"/>
                </a:xfrm>
                <a:prstGeom prst="rect">
                  <a:avLst/>
                </a:prstGeom>
                <a:blipFill>
                  <a:blip r:embed="rId10"/>
                  <a:stretch>
                    <a:fillRect l="-6000" t="-1449" r="-72667" b="-8696"/>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152103C-0730-CB5A-BB2B-5F4C7CECB45F}"/>
                  </a:ext>
                </a:extLst>
              </p:cNvPr>
              <p:cNvSpPr txBox="1"/>
              <p:nvPr/>
            </p:nvSpPr>
            <p:spPr>
              <a:xfrm>
                <a:off x="4768380" y="1751061"/>
                <a:ext cx="6715620" cy="3455266"/>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m:t>
                          </m:r>
                        </m:e>
                        <m:sup>
                          <m:r>
                            <a:rPr lang="en-AU" sz="1800" b="0" i="0" smtClean="0">
                              <a:latin typeface="Cambria Math" panose="02040503050406030204" pitchFamily="18" charset="0"/>
                            </a:rPr>
                            <m:t>2</m:t>
                          </m:r>
                        </m:sup>
                      </m:sSup>
                      <m:r>
                        <m:rPr>
                          <m:aln/>
                        </m:rPr>
                        <a:rPr lang="en-AU" sz="180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0" smtClean="0">
                              <a:latin typeface="Cambria Math" panose="02040503050406030204" pitchFamily="18" charset="0"/>
                            </a:rPr>
                            <m:t>2</m:t>
                          </m:r>
                        </m:sup>
                      </m:sSup>
                      <m:r>
                        <a:rPr lang="en-AU" sz="1800" b="0" i="0"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0" smtClean="0">
                              <a:latin typeface="Cambria Math" panose="02040503050406030204" pitchFamily="18" charset="0"/>
                            </a:rPr>
                            <m:t>2</m:t>
                          </m:r>
                        </m:sup>
                      </m:sSup>
                      <m:r>
                        <a:rPr lang="en-AU" sz="1800" b="0" i="0" smtClean="0">
                          <a:latin typeface="Cambria Math" panose="02040503050406030204" pitchFamily="18" charset="0"/>
                        </a:rPr>
                        <m:t>−</m:t>
                      </m:r>
                      <m:r>
                        <a:rPr lang="en-AU" sz="1800" b="0" i="0" smtClean="0">
                          <a:latin typeface="Cambria Math" panose="02040503050406030204" pitchFamily="18" charset="0"/>
                        </a:rPr>
                        <m:t>2</m:t>
                      </m:r>
                      <m:r>
                        <a:rPr lang="en-AU" sz="1800" b="0" i="1" smtClean="0">
                          <a:latin typeface="Cambria Math" panose="02040503050406030204" pitchFamily="18" charset="0"/>
                        </a:rPr>
                        <m:t>𝑎𝑏</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𝐶</m:t>
                          </m:r>
                        </m:e>
                      </m:func>
                    </m:oMath>
                    <m:oMath xmlns:m="http://schemas.openxmlformats.org/officeDocument/2006/math">
                      <m:r>
                        <m:rPr>
                          <m:aln/>
                        </m:rPr>
                        <a:rPr lang="en-AU" sz="1800" b="0" i="0" smtClean="0">
                          <a:latin typeface="Cambria Math" panose="02040503050406030204" pitchFamily="18" charset="0"/>
                        </a:rPr>
                        <m:t>=</m:t>
                      </m:r>
                      <m:sSup>
                        <m:sSupPr>
                          <m:ctrlPr>
                            <a:rPr lang="en-AU" sz="1800" i="1">
                              <a:latin typeface="Cambria Math" panose="02040503050406030204" pitchFamily="18" charset="0"/>
                            </a:rPr>
                          </m:ctrlPr>
                        </m:sSupPr>
                        <m:e>
                          <m:d>
                            <m:dPr>
                              <m:ctrlPr>
                                <a:rPr lang="en-AU" sz="1800" b="0" i="1" smtClean="0">
                                  <a:latin typeface="Cambria Math" panose="02040503050406030204" pitchFamily="18" charset="0"/>
                                </a:rPr>
                              </m:ctrlPr>
                            </m:dPr>
                            <m:e>
                              <m:f>
                                <m:fPr>
                                  <m:ctrlPr>
                                    <a:rPr lang="en-AU" sz="1800" i="1">
                                      <a:latin typeface="Cambria Math" panose="02040503050406030204" pitchFamily="18" charset="0"/>
                                    </a:rPr>
                                  </m:ctrlPr>
                                </m:fPr>
                                <m:num>
                                  <m:r>
                                    <a:rPr lang="en-AU" sz="1800" i="1">
                                      <a:latin typeface="Cambria Math" panose="02040503050406030204" pitchFamily="18" charset="0"/>
                                    </a:rPr>
                                    <m:t>70</m:t>
                                  </m:r>
                                </m:num>
                                <m:den>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19</m:t>
                                      </m:r>
                                      <m:r>
                                        <a:rPr lang="en-AU" sz="1800" i="1">
                                          <a:latin typeface="Cambria Math" panose="02040503050406030204" pitchFamily="18" charset="0"/>
                                        </a:rPr>
                                        <m:t>°</m:t>
                                      </m:r>
                                    </m:e>
                                  </m:func>
                                </m:den>
                              </m:f>
                            </m:e>
                          </m:d>
                        </m:e>
                        <m:sup>
                          <m:r>
                            <a:rPr lang="en-AU" sz="1800">
                              <a:latin typeface="Cambria Math" panose="02040503050406030204" pitchFamily="18" charset="0"/>
                            </a:rPr>
                            <m:t>2</m:t>
                          </m:r>
                        </m:sup>
                      </m:sSup>
                      <m:r>
                        <a:rPr lang="en-AU" sz="1800">
                          <a:latin typeface="Cambria Math" panose="02040503050406030204" pitchFamily="18" charset="0"/>
                        </a:rPr>
                        <m:t>+</m:t>
                      </m:r>
                      <m:sSup>
                        <m:sSupPr>
                          <m:ctrlPr>
                            <a:rPr lang="en-AU" sz="1800" i="1">
                              <a:latin typeface="Cambria Math" panose="02040503050406030204" pitchFamily="18" charset="0"/>
                            </a:rPr>
                          </m:ctrlPr>
                        </m:sSupPr>
                        <m:e>
                          <m:d>
                            <m:dPr>
                              <m:ctrlPr>
                                <a:rPr lang="en-AU" sz="1800" b="0" i="1" smtClean="0">
                                  <a:latin typeface="Cambria Math" panose="02040503050406030204" pitchFamily="18" charset="0"/>
                                </a:rPr>
                              </m:ctrlPr>
                            </m:dPr>
                            <m:e>
                              <m:f>
                                <m:fPr>
                                  <m:ctrlPr>
                                    <a:rPr lang="en-AU" sz="1800" i="1">
                                      <a:latin typeface="Cambria Math" panose="02040503050406030204" pitchFamily="18" charset="0"/>
                                    </a:rPr>
                                  </m:ctrlPr>
                                </m:fPr>
                                <m:num>
                                  <m:r>
                                    <a:rPr lang="en-AU" sz="1800" i="1">
                                      <a:latin typeface="Cambria Math" panose="02040503050406030204" pitchFamily="18" charset="0"/>
                                    </a:rPr>
                                    <m:t>70</m:t>
                                  </m:r>
                                </m:num>
                                <m:den>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32</m:t>
                                      </m:r>
                                      <m:r>
                                        <a:rPr lang="en-AU" sz="1800" i="1">
                                          <a:latin typeface="Cambria Math" panose="02040503050406030204" pitchFamily="18" charset="0"/>
                                        </a:rPr>
                                        <m:t>°</m:t>
                                      </m:r>
                                    </m:e>
                                  </m:func>
                                </m:den>
                              </m:f>
                            </m:e>
                          </m:d>
                        </m:e>
                        <m:sup>
                          <m:r>
                            <a:rPr lang="en-AU" sz="1800">
                              <a:latin typeface="Cambria Math" panose="02040503050406030204" pitchFamily="18" charset="0"/>
                            </a:rPr>
                            <m:t>2</m:t>
                          </m:r>
                        </m:sup>
                      </m:sSup>
                      <m:r>
                        <a:rPr lang="en-AU" sz="1800">
                          <a:latin typeface="Cambria Math" panose="02040503050406030204" pitchFamily="18" charset="0"/>
                        </a:rPr>
                        <m:t>−</m:t>
                      </m:r>
                      <m:r>
                        <a:rPr lang="en-AU" sz="1800">
                          <a:latin typeface="Cambria Math" panose="02040503050406030204" pitchFamily="18" charset="0"/>
                        </a:rPr>
                        <m:t>2</m:t>
                      </m:r>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70</m:t>
                          </m:r>
                        </m:num>
                        <m:den>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19</m:t>
                              </m:r>
                              <m:r>
                                <a:rPr lang="en-AU" sz="1800" i="1">
                                  <a:latin typeface="Cambria Math" panose="02040503050406030204" pitchFamily="18" charset="0"/>
                                </a:rPr>
                                <m:t>°</m:t>
                              </m:r>
                            </m:e>
                          </m:func>
                        </m:den>
                      </m:f>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70</m:t>
                          </m:r>
                        </m:num>
                        <m:den>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32</m:t>
                              </m:r>
                              <m:r>
                                <a:rPr lang="en-AU" sz="1800" i="1">
                                  <a:latin typeface="Cambria Math" panose="02040503050406030204" pitchFamily="18" charset="0"/>
                                </a:rPr>
                                <m:t>°</m:t>
                              </m:r>
                            </m:e>
                          </m:func>
                        </m:den>
                      </m:f>
                      <m:r>
                        <a:rPr lang="en-AU" sz="1800" b="0" i="1" smtClean="0">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b="0" i="1" smtClean="0">
                              <a:latin typeface="Cambria Math" panose="02040503050406030204" pitchFamily="18" charset="0"/>
                            </a:rPr>
                            <m:t>80</m:t>
                          </m:r>
                          <m:r>
                            <a:rPr lang="en-AU" sz="1800" b="0" i="1" smtClean="0">
                              <a:latin typeface="Cambria Math" panose="02040503050406030204" pitchFamily="18" charset="0"/>
                            </a:rPr>
                            <m:t>°</m:t>
                          </m:r>
                        </m:e>
                      </m:func>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45968</m:t>
                      </m:r>
                      <m:r>
                        <a:rPr lang="en-AU" sz="1800" b="0" i="1" smtClean="0">
                          <a:latin typeface="Cambria Math" panose="02040503050406030204" pitchFamily="18" charset="0"/>
                        </a:rPr>
                        <m:t>.</m:t>
                      </m:r>
                      <m:r>
                        <a:rPr lang="en-AU" sz="1800" b="0" i="1" smtClean="0">
                          <a:latin typeface="Cambria Math" panose="02040503050406030204" pitchFamily="18" charset="0"/>
                        </a:rPr>
                        <m:t>757</m:t>
                      </m:r>
                      <m:r>
                        <a:rPr lang="en-AU" sz="1800" b="0" i="1" smtClean="0">
                          <a:latin typeface="Cambria Math" panose="02040503050406030204" pitchFamily="18" charset="0"/>
                        </a:rPr>
                        <m:t>…</m:t>
                      </m:r>
                    </m:oMath>
                    <m:oMath xmlns:m="http://schemas.openxmlformats.org/officeDocument/2006/math">
                      <m:r>
                        <a:rPr lang="en-AU" sz="1800" b="0" i="1" smtClean="0">
                          <a:latin typeface="Cambria Math" panose="02040503050406030204" pitchFamily="18" charset="0"/>
                        </a:rPr>
                        <m:t>𝑐</m:t>
                      </m:r>
                      <m:r>
                        <m:rPr>
                          <m:aln/>
                        </m:rP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i="1">
                              <a:latin typeface="Cambria Math" panose="02040503050406030204" pitchFamily="18" charset="0"/>
                            </a:rPr>
                            <m:t>45968</m:t>
                          </m:r>
                          <m:r>
                            <a:rPr lang="en-AU" sz="1800" i="1">
                              <a:latin typeface="Cambria Math" panose="02040503050406030204" pitchFamily="18" charset="0"/>
                            </a:rPr>
                            <m:t>.</m:t>
                          </m:r>
                          <m:r>
                            <a:rPr lang="en-AU" sz="1800" i="1">
                              <a:latin typeface="Cambria Math" panose="02040503050406030204" pitchFamily="18" charset="0"/>
                            </a:rPr>
                            <m:t>757</m:t>
                          </m:r>
                          <m:r>
                            <a:rPr lang="en-AU" sz="1800" i="1">
                              <a:latin typeface="Cambria Math" panose="02040503050406030204" pitchFamily="18" charset="0"/>
                            </a:rPr>
                            <m:t>…</m:t>
                          </m:r>
                        </m:e>
                      </m:rad>
                    </m:oMath>
                    <m:oMath xmlns:m="http://schemas.openxmlformats.org/officeDocument/2006/math">
                      <m:r>
                        <m:rPr>
                          <m:aln/>
                        </m:rPr>
                        <a:rPr lang="en-AU" sz="1800" i="1">
                          <a:latin typeface="Cambria Math" panose="02040503050406030204" pitchFamily="18" charset="0"/>
                        </a:rPr>
                        <m:t>=</m:t>
                      </m:r>
                      <m:r>
                        <a:rPr lang="en-AU" sz="1800" b="0" i="1" smtClean="0">
                          <a:latin typeface="Cambria Math" panose="02040503050406030204" pitchFamily="18" charset="0"/>
                        </a:rPr>
                        <m:t>214</m:t>
                      </m:r>
                      <m:r>
                        <a:rPr lang="en-AU" sz="1800" b="0" i="1" smtClean="0">
                          <a:latin typeface="Cambria Math" panose="02040503050406030204" pitchFamily="18" charset="0"/>
                        </a:rPr>
                        <m:t>.</m:t>
                      </m:r>
                      <m:r>
                        <a:rPr lang="en-AU" sz="1800" b="0" i="1" smtClean="0">
                          <a:latin typeface="Cambria Math" panose="02040503050406030204" pitchFamily="18" charset="0"/>
                        </a:rPr>
                        <m:t>4</m:t>
                      </m:r>
                      <m:r>
                        <a:rPr lang="en-AU" sz="1800" b="0" i="1" smtClean="0">
                          <a:latin typeface="Cambria Math" panose="02040503050406030204" pitchFamily="18" charset="0"/>
                        </a:rPr>
                        <m:t> </m:t>
                      </m:r>
                      <m:r>
                        <m:rPr>
                          <m:nor/>
                        </m:rPr>
                        <a:rPr lang="en-AU" sz="1800" b="0" i="0" smtClean="0">
                          <a:latin typeface="Cambria Math" panose="02040503050406030204" pitchFamily="18" charset="0"/>
                        </a:rPr>
                        <m:t>m</m:t>
                      </m:r>
                      <m:r>
                        <a:rPr lang="en-AU" sz="1800" b="0" i="1" smtClean="0">
                          <a:latin typeface="Cambria Math" panose="02040503050406030204" pitchFamily="18" charset="0"/>
                        </a:rPr>
                        <m:t> </m:t>
                      </m:r>
                      <m:r>
                        <m:rPr>
                          <m:nor/>
                        </m:rPr>
                        <a:rPr lang="en-AU" sz="1800" b="0" i="0" smtClean="0">
                          <a:latin typeface="Cambria Math" panose="02040503050406030204" pitchFamily="18" charset="0"/>
                        </a:rPr>
                        <m:t>(</m:t>
                      </m:r>
                      <m:r>
                        <m:rPr>
                          <m:nor/>
                        </m:rPr>
                        <a:rPr lang="en-AU" sz="1800" b="0" i="0" smtClean="0">
                          <a:latin typeface="Cambria Math" panose="02040503050406030204" pitchFamily="18" charset="0"/>
                        </a:rPr>
                        <m:t>correct</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to</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1 </m:t>
                      </m:r>
                      <m:r>
                        <m:rPr>
                          <m:nor/>
                        </m:rPr>
                        <a:rPr lang="en-AU" sz="1800" b="0" i="0" smtClean="0">
                          <a:latin typeface="Cambria Math" panose="02040503050406030204" pitchFamily="18" charset="0"/>
                        </a:rPr>
                        <m:t>decimal</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place</m:t>
                      </m:r>
                      <m:r>
                        <m:rPr>
                          <m:nor/>
                        </m:rPr>
                        <a:rPr lang="en-AU" sz="1800" b="0" i="0" smtClean="0">
                          <a:latin typeface="Cambria Math" panose="02040503050406030204" pitchFamily="18" charset="0"/>
                        </a:rPr>
                        <m:t>)</m:t>
                      </m:r>
                    </m:oMath>
                  </m:oMathPara>
                </a14:m>
                <a:br>
                  <a:rPr lang="en-AU" sz="1800" b="0" i="1" dirty="0">
                    <a:latin typeface="Cambria Math" panose="02040503050406030204" pitchFamily="18" charset="0"/>
                  </a:rPr>
                </a:b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m:t>
                    </m:r>
                  </m:oMath>
                </a14:m>
                <a:r>
                  <a:rPr lang="en-AU" sz="1800" dirty="0"/>
                  <a:t> The distance between the 2 rescuers is 214.4 m. </a:t>
                </a:r>
              </a:p>
            </p:txBody>
          </p:sp>
        </mc:Choice>
        <mc:Fallback xmlns="">
          <p:sp>
            <p:nvSpPr>
              <p:cNvPr id="10" name="TextBox 9">
                <a:extLst>
                  <a:ext uri="{FF2B5EF4-FFF2-40B4-BE49-F238E27FC236}">
                    <a16:creationId xmlns:a16="http://schemas.microsoft.com/office/drawing/2014/main" id="{1152103C-0730-CB5A-BB2B-5F4C7CECB45F}"/>
                  </a:ext>
                </a:extLst>
              </p:cNvPr>
              <p:cNvSpPr txBox="1">
                <a:spLocks noRot="1" noChangeAspect="1" noMove="1" noResize="1" noEditPoints="1" noAdjustHandles="1" noChangeArrowheads="1" noChangeShapeType="1" noTextEdit="1"/>
              </p:cNvSpPr>
              <p:nvPr/>
            </p:nvSpPr>
            <p:spPr>
              <a:xfrm>
                <a:off x="4768380" y="1751061"/>
                <a:ext cx="6715620" cy="3455266"/>
              </a:xfrm>
              <a:prstGeom prst="rect">
                <a:avLst/>
              </a:prstGeom>
              <a:blipFill>
                <a:blip r:embed="rId11"/>
                <a:stretch>
                  <a:fillRect l="-169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8AE65D6-24CE-3278-D638-B3BDDEA692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59436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Stage 6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732333"/>
            <a:ext cx="11303000" cy="463652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Aft>
                <a:spcPts val="600"/>
              </a:spcAft>
              <a:buFont typeface="Arial" panose="020B0604020202020204" pitchFamily="34" charset="0"/>
              <a:buChar char="•"/>
            </a:pPr>
            <a:r>
              <a:rPr lang="en-AU" sz="2000" dirty="0"/>
              <a:t>To understand how to interpret information from both diagrams and written descriptions to identify key details and relationships.</a:t>
            </a:r>
          </a:p>
          <a:p>
            <a:pPr marL="342900" indent="-342900">
              <a:lnSpc>
                <a:spcPct val="150000"/>
              </a:lnSpc>
              <a:spcAft>
                <a:spcPts val="600"/>
              </a:spcAft>
              <a:buFont typeface="Arial" panose="020B0604020202020204" pitchFamily="34" charset="0"/>
              <a:buChar char="•"/>
            </a:pPr>
            <a:r>
              <a:rPr lang="en-AU" sz="2000" dirty="0"/>
              <a:t>To be able to solve 3-dimensional trigonometry problems involving bearings.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600"/>
              </a:spcAft>
              <a:buFont typeface="Arial" panose="020B0604020202020204" pitchFamily="34" charset="0"/>
              <a:buChar char="•"/>
            </a:pPr>
            <a:r>
              <a:rPr lang="en-AU" sz="2000" dirty="0"/>
              <a:t>I can identify and classify 2-dimensional triangles within a 3-dimensional scenario. </a:t>
            </a:r>
          </a:p>
          <a:p>
            <a:pPr marL="342900" lvl="0" indent="-342900">
              <a:lnSpc>
                <a:spcPct val="150000"/>
              </a:lnSpc>
              <a:spcAft>
                <a:spcPts val="600"/>
              </a:spcAft>
              <a:buFont typeface="Arial" panose="020B0604020202020204" pitchFamily="34" charset="0"/>
              <a:buChar char="•"/>
            </a:pPr>
            <a:r>
              <a:rPr lang="en-AU" sz="2000" dirty="0"/>
              <a:t>I can interpret written descriptions and match them to diagrammatic representations. </a:t>
            </a:r>
          </a:p>
          <a:p>
            <a:pPr marL="342900" lvl="0" indent="-342900">
              <a:lnSpc>
                <a:spcPct val="150000"/>
              </a:lnSpc>
              <a:spcAft>
                <a:spcPts val="600"/>
              </a:spcAft>
              <a:buFont typeface="Arial" panose="020B0604020202020204" pitchFamily="34" charset="0"/>
              <a:buChar char="•"/>
            </a:pPr>
            <a:r>
              <a:rPr lang="en-AU" sz="2000" dirty="0"/>
              <a:t>I can select and apply the correct trigonometric method to find unknown sides or angles.</a:t>
            </a:r>
          </a:p>
          <a:p>
            <a:pPr marL="342900" indent="-342900">
              <a:lnSpc>
                <a:spcPct val="150000"/>
              </a:lnSpc>
              <a:spcAft>
                <a:spcPts val="600"/>
              </a:spcAft>
              <a:buFont typeface="Arial" panose="020B0604020202020204" pitchFamily="34" charset="0"/>
              <a:buChar char="•"/>
            </a:pPr>
            <a:r>
              <a:rPr lang="en-AU" sz="2000" dirty="0"/>
              <a:t>I can justify my reasoning and explain the steps I take to solve a problem.</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DFE-064E-B8A0-5305-10DCC5148D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68435F-7007-81EA-F93C-78CB398404BF}"/>
              </a:ext>
            </a:extLst>
          </p:cNvPr>
          <p:cNvSpPr>
            <a:spLocks noGrp="1"/>
          </p:cNvSpPr>
          <p:nvPr>
            <p:ph type="title"/>
          </p:nvPr>
        </p:nvSpPr>
        <p:spPr/>
        <p:txBody>
          <a:bodyPr/>
          <a:lstStyle/>
          <a:p>
            <a:r>
              <a:rPr lang="en-AU" dirty="0">
                <a:latin typeface="+mj-lt"/>
              </a:rPr>
              <a:t>Written description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715F10A-CA90-8089-C914-71045720BB4B}"/>
                  </a:ext>
                </a:extLst>
              </p:cNvPr>
              <p:cNvSpPr>
                <a:spLocks noGrp="1"/>
              </p:cNvSpPr>
              <p:nvPr>
                <p:ph type="body" sz="quarter" idx="17"/>
              </p:nvPr>
            </p:nvSpPr>
            <p:spPr>
              <a:xfrm>
                <a:off x="360000" y="1567086"/>
                <a:ext cx="8452481" cy="4807835"/>
              </a:xfrm>
            </p:spPr>
            <p:txBody>
              <a:bodyPr/>
              <a:lstStyle/>
              <a:p>
                <a:r>
                  <a:rPr lang="en-AU" dirty="0">
                    <a:latin typeface="+mn-lt"/>
                  </a:rPr>
                  <a:t>Two</a:t>
                </a:r>
                <a:r>
                  <a:rPr lang="en-AU" dirty="0"/>
                  <a:t> students stand due west and due south of a tall flagpole, each at a different distance from the base. Student A measures an angle of elevation of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𝜃</m:t>
                        </m:r>
                      </m:e>
                      <m:sub>
                        <m:r>
                          <a:rPr lang="ar-AE">
                            <a:latin typeface="Cambria Math" panose="02040503050406030204" pitchFamily="18" charset="0"/>
                          </a:rPr>
                          <m:t>1</m:t>
                        </m:r>
                      </m:sub>
                    </m:sSub>
                  </m:oMath>
                </a14:m>
                <a:r>
                  <a:rPr lang="en-AU" dirty="0"/>
                  <a:t>to the top of the flagpole, and Student B measures an angle of elevation of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𝜃</m:t>
                        </m:r>
                      </m:e>
                      <m:sub>
                        <m:r>
                          <a:rPr lang="ar-AE">
                            <a:latin typeface="Cambria Math" panose="02040503050406030204" pitchFamily="18" charset="0"/>
                          </a:rPr>
                          <m:t>2</m:t>
                        </m:r>
                      </m:sub>
                    </m:sSub>
                  </m:oMath>
                </a14:m>
                <a:r>
                  <a:rPr lang="ar-AE" dirty="0"/>
                  <a:t>.</a:t>
                </a:r>
              </a:p>
              <a:p>
                <a:pPr marL="457200" indent="-457200">
                  <a:buFont typeface="+mj-lt"/>
                  <a:buAutoNum type="alphaLcParenR"/>
                </a:pPr>
                <a:r>
                  <a:rPr lang="en-AU" dirty="0"/>
                  <a:t>Using the distance from each student to the base of the flagpole and the measured angles of elevation, calculate the height of the flagpole.</a:t>
                </a:r>
              </a:p>
              <a:p>
                <a:pPr marL="457200" indent="-457200">
                  <a:buFont typeface="+mj-lt"/>
                  <a:buAutoNum type="alphaLcParenR"/>
                </a:pPr>
                <a:r>
                  <a:rPr lang="en-AU" dirty="0"/>
                  <a:t>Determine the distance between the 2 students.</a:t>
                </a:r>
              </a:p>
              <a:p>
                <a:r>
                  <a:rPr lang="en-AU" dirty="0">
                    <a:latin typeface="+mn-lt"/>
                  </a:rPr>
                  <a:t> </a:t>
                </a:r>
              </a:p>
            </p:txBody>
          </p:sp>
        </mc:Choice>
        <mc:Fallback xmlns="">
          <p:sp>
            <p:nvSpPr>
              <p:cNvPr id="12" name="Text Placeholder 11">
                <a:extLst>
                  <a:ext uri="{FF2B5EF4-FFF2-40B4-BE49-F238E27FC236}">
                    <a16:creationId xmlns:a16="http://schemas.microsoft.com/office/drawing/2014/main" id="{F715F10A-CA90-8089-C914-71045720BB4B}"/>
                  </a:ext>
                </a:extLst>
              </p:cNvPr>
              <p:cNvSpPr>
                <a:spLocks noGrp="1" noRot="1" noChangeAspect="1" noMove="1" noResize="1" noEditPoints="1" noAdjustHandles="1" noChangeArrowheads="1" noChangeShapeType="1" noTextEdit="1"/>
              </p:cNvSpPr>
              <p:nvPr>
                <p:ph type="body" sz="quarter" idx="17"/>
              </p:nvPr>
            </p:nvSpPr>
            <p:spPr>
              <a:xfrm>
                <a:off x="360000" y="1567086"/>
                <a:ext cx="8452481" cy="4807835"/>
              </a:xfrm>
              <a:blipFill>
                <a:blip r:embed="rId4"/>
                <a:stretch>
                  <a:fillRect l="-1802" r="-1658"/>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2911373-67A2-9506-3F38-AA16B605308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pic>
        <p:nvPicPr>
          <p:cNvPr id="6" name="Picture 5" descr="A three‑dimensional pyramid‑like figure with vertices A and B shown on the base edges. A dashed segment connects A and B. Two angles are marked: 𝜃1 at A and 𝜃2 at B. A right angle is indicated between two interior edges, showing a perpendicular relationship within the solid.">
            <a:extLst>
              <a:ext uri="{FF2B5EF4-FFF2-40B4-BE49-F238E27FC236}">
                <a16:creationId xmlns:a16="http://schemas.microsoft.com/office/drawing/2014/main" id="{D34AE871-8029-96F8-85C8-5DA86E8A0B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71949" y="1923972"/>
            <a:ext cx="2860052" cy="3724353"/>
          </a:xfrm>
          <a:prstGeom prst="rect">
            <a:avLst/>
          </a:prstGeom>
        </p:spPr>
      </p:pic>
    </p:spTree>
    <p:extLst>
      <p:ext uri="{BB962C8B-B14F-4D97-AF65-F5344CB8AC3E}">
        <p14:creationId xmlns:p14="http://schemas.microsoft.com/office/powerpoint/2010/main" val="415674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55473-E18B-7DEE-B7A6-A6F3766B23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4893CD-1805-FC8D-7A63-1A0497ED4DE3}"/>
              </a:ext>
            </a:extLst>
          </p:cNvPr>
          <p:cNvSpPr>
            <a:spLocks noGrp="1"/>
          </p:cNvSpPr>
          <p:nvPr>
            <p:ph type="title"/>
          </p:nvPr>
        </p:nvSpPr>
        <p:spPr/>
        <p:txBody>
          <a:bodyPr/>
          <a:lstStyle/>
          <a:p>
            <a:r>
              <a:rPr lang="en-AU" dirty="0">
                <a:latin typeface="+mj-lt"/>
              </a:rPr>
              <a:t>Written descriptions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003C185-59A4-D3F0-1714-8A7A104F0860}"/>
                  </a:ext>
                </a:extLst>
              </p:cNvPr>
              <p:cNvSpPr>
                <a:spLocks noGrp="1"/>
              </p:cNvSpPr>
              <p:nvPr>
                <p:ph type="body" sz="quarter" idx="17"/>
              </p:nvPr>
            </p:nvSpPr>
            <p:spPr>
              <a:xfrm>
                <a:off x="360000" y="1567086"/>
                <a:ext cx="8058136" cy="4807835"/>
              </a:xfrm>
            </p:spPr>
            <p:txBody>
              <a:bodyPr/>
              <a:lstStyle/>
              <a:p>
                <a:r>
                  <a:rPr lang="en-AU" dirty="0"/>
                  <a:t>Two different students stand at bearings of </a:t>
                </a:r>
                <a14:m>
                  <m:oMath xmlns:m="http://schemas.openxmlformats.org/officeDocument/2006/math">
                    <m:r>
                      <a:rPr lang="en-AU" i="1" dirty="0" smtClean="0">
                        <a:latin typeface="Cambria Math" panose="02040503050406030204" pitchFamily="18" charset="0"/>
                      </a:rPr>
                      <m:t>040°</m:t>
                    </m:r>
                  </m:oMath>
                </a14:m>
                <a:r>
                  <a:rPr lang="en-AU" dirty="0"/>
                  <a:t> and </a:t>
                </a:r>
                <a14:m>
                  <m:oMath xmlns:m="http://schemas.openxmlformats.org/officeDocument/2006/math">
                    <m:r>
                      <a:rPr lang="en-AU" i="1" dirty="0" smtClean="0">
                        <a:latin typeface="Cambria Math" panose="02040503050406030204" pitchFamily="18" charset="0"/>
                      </a:rPr>
                      <m:t>190°</m:t>
                    </m:r>
                  </m:oMath>
                </a14:m>
                <a:r>
                  <a:rPr lang="en-AU" dirty="0"/>
                  <a:t> from a tall tree, each at a different distance from the base. Student C measures an angle of elevation of </a:t>
                </a:r>
                <a14:m>
                  <m:oMath xmlns:m="http://schemas.openxmlformats.org/officeDocument/2006/math">
                    <m:sSub>
                      <m:sSubPr>
                        <m:ctrlPr>
                          <a:rPr lang="ar-AE" i="1" smtClean="0">
                            <a:latin typeface="Cambria Math" panose="02040503050406030204" pitchFamily="18" charset="0"/>
                          </a:rPr>
                        </m:ctrlPr>
                      </m:sSubPr>
                      <m:e>
                        <m:r>
                          <a:rPr lang="ar-AE" i="1">
                            <a:latin typeface="Cambria Math" panose="02040503050406030204" pitchFamily="18" charset="0"/>
                          </a:rPr>
                          <m:t>𝜙</m:t>
                        </m:r>
                      </m:e>
                      <m:sub>
                        <m:r>
                          <a:rPr lang="ar-AE">
                            <a:latin typeface="Cambria Math" panose="02040503050406030204" pitchFamily="18" charset="0"/>
                          </a:rPr>
                          <m:t>1</m:t>
                        </m:r>
                      </m:sub>
                    </m:sSub>
                  </m:oMath>
                </a14:m>
                <a:r>
                  <a:rPr lang="en-AU" dirty="0"/>
                  <a:t>to the top of the tree, and Student D measures an angle of elevation of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𝜙</m:t>
                        </m:r>
                      </m:e>
                      <m:sub>
                        <m:r>
                          <a:rPr lang="ar-AE">
                            <a:latin typeface="Cambria Math" panose="02040503050406030204" pitchFamily="18" charset="0"/>
                          </a:rPr>
                          <m:t>2</m:t>
                        </m:r>
                      </m:sub>
                    </m:sSub>
                  </m:oMath>
                </a14:m>
                <a:r>
                  <a:rPr lang="ar-AE" dirty="0"/>
                  <a:t>.</a:t>
                </a:r>
              </a:p>
              <a:p>
                <a:pPr marL="457200" indent="-457200">
                  <a:buFont typeface="+mj-lt"/>
                  <a:buAutoNum type="alphaLcParenR"/>
                </a:pPr>
                <a:r>
                  <a:rPr lang="en-AU" dirty="0"/>
                  <a:t>Using the distances from each student to the base of the tree and the measured angles of elevation, calculate the height of the tree.</a:t>
                </a:r>
              </a:p>
              <a:p>
                <a:pPr marL="457200" indent="-457200">
                  <a:buFont typeface="+mj-lt"/>
                  <a:buAutoNum type="alphaLcParenR"/>
                </a:pPr>
                <a:r>
                  <a:rPr lang="en-AU" dirty="0"/>
                  <a:t>Determine the distance between the 2 students.</a:t>
                </a:r>
              </a:p>
              <a:p>
                <a:r>
                  <a:rPr lang="en-AU" dirty="0">
                    <a:latin typeface="+mn-lt"/>
                  </a:rPr>
                  <a:t> </a:t>
                </a:r>
              </a:p>
            </p:txBody>
          </p:sp>
        </mc:Choice>
        <mc:Fallback xmlns="">
          <p:sp>
            <p:nvSpPr>
              <p:cNvPr id="12" name="Text Placeholder 11">
                <a:extLst>
                  <a:ext uri="{FF2B5EF4-FFF2-40B4-BE49-F238E27FC236}">
                    <a16:creationId xmlns:a16="http://schemas.microsoft.com/office/drawing/2014/main" id="{5003C185-59A4-D3F0-1714-8A7A104F0860}"/>
                  </a:ext>
                </a:extLst>
              </p:cNvPr>
              <p:cNvSpPr>
                <a:spLocks noGrp="1" noRot="1" noChangeAspect="1" noMove="1" noResize="1" noEditPoints="1" noAdjustHandles="1" noChangeArrowheads="1" noChangeShapeType="1" noTextEdit="1"/>
              </p:cNvSpPr>
              <p:nvPr>
                <p:ph type="body" sz="quarter" idx="17"/>
              </p:nvPr>
            </p:nvSpPr>
            <p:spPr>
              <a:xfrm>
                <a:off x="360000" y="1567086"/>
                <a:ext cx="8058136" cy="4807835"/>
              </a:xfrm>
              <a:blipFill>
                <a:blip r:embed="rId3"/>
                <a:stretch>
                  <a:fillRect l="-1891" r="-2648"/>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620A31BB-3581-40E6-A1BF-22EC4E4D31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pic>
        <p:nvPicPr>
          <p:cNvPr id="7" name="Picture 6" descr="Two connected triangles share a dashed segment between points C and D. An angle 𝜙1 is marked at C and an angle 𝜙2 is marked at D. Near C the value 040° is written, and near D the value 190° appears, indicating directional angles or bearings.">
            <a:extLst>
              <a:ext uri="{FF2B5EF4-FFF2-40B4-BE49-F238E27FC236}">
                <a16:creationId xmlns:a16="http://schemas.microsoft.com/office/drawing/2014/main" id="{62192B6C-32E5-BF0E-22D1-8DBFA851CB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8940" y="1567086"/>
            <a:ext cx="3335058" cy="4175675"/>
          </a:xfrm>
          <a:prstGeom prst="rect">
            <a:avLst/>
          </a:prstGeom>
        </p:spPr>
      </p:pic>
    </p:spTree>
    <p:extLst>
      <p:ext uri="{BB962C8B-B14F-4D97-AF65-F5344CB8AC3E}">
        <p14:creationId xmlns:p14="http://schemas.microsoft.com/office/powerpoint/2010/main" val="55627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3C989B-CF98-C285-1F0A-FD8792664EE4}"/>
              </a:ext>
            </a:extLst>
          </p:cNvPr>
          <p:cNvSpPr>
            <a:spLocks noGrp="1"/>
          </p:cNvSpPr>
          <p:nvPr>
            <p:ph type="title"/>
          </p:nvPr>
        </p:nvSpPr>
        <p:spPr/>
        <p:txBody>
          <a:bodyPr/>
          <a:lstStyle/>
          <a:p>
            <a:r>
              <a:rPr lang="en-AU" dirty="0"/>
              <a:t>Bearings and 3D trigonometry (1)</a:t>
            </a:r>
          </a:p>
        </p:txBody>
      </p:sp>
      <p:sp>
        <p:nvSpPr>
          <p:cNvPr id="4" name="Text Placeholder 3">
            <a:extLst>
              <a:ext uri="{FF2B5EF4-FFF2-40B4-BE49-F238E27FC236}">
                <a16:creationId xmlns:a16="http://schemas.microsoft.com/office/drawing/2014/main" id="{2DB33139-6CF2-86EB-3B6A-AD9E2B779E49}"/>
              </a:ext>
            </a:extLst>
          </p:cNvPr>
          <p:cNvSpPr>
            <a:spLocks noGrp="1"/>
          </p:cNvSpPr>
          <p:nvPr>
            <p:ph type="body" sz="quarter" idx="18"/>
          </p:nvPr>
        </p:nvSpPr>
        <p:spPr/>
        <p:txBody>
          <a:bodyPr/>
          <a:lstStyle/>
          <a:p>
            <a:r>
              <a:rPr lang="en-AU" dirty="0"/>
              <a:t>Worked example – Step 1</a:t>
            </a:r>
          </a:p>
        </p:txBody>
      </p:sp>
      <p:sp>
        <p:nvSpPr>
          <p:cNvPr id="5" name="Text Placeholder 4" descr="A diagram showing: At a music festival, a camera drone hovers above the centre of the main stage at a height of 120 m.&#10;Colleen stands on a bearing of 230° from the stage and observes the angle of elevation to the drone as 72°. &#10;John stands on a bearing of 310° from the stage and observes the angle of elevation to the drone as 63°. &#10;">
            <a:extLst>
              <a:ext uri="{FF2B5EF4-FFF2-40B4-BE49-F238E27FC236}">
                <a16:creationId xmlns:a16="http://schemas.microsoft.com/office/drawing/2014/main" id="{E284F39A-8327-4CBF-5E82-21366B47CF80}"/>
              </a:ext>
            </a:extLst>
          </p:cNvPr>
          <p:cNvSpPr>
            <a:spLocks noGrp="1"/>
          </p:cNvSpPr>
          <p:nvPr>
            <p:ph type="body" sz="quarter" idx="17"/>
          </p:nvPr>
        </p:nvSpPr>
        <p:spPr>
          <a:xfrm>
            <a:off x="354000" y="1396502"/>
            <a:ext cx="11484000" cy="1943029"/>
          </a:xfrm>
        </p:spPr>
        <p:txBody>
          <a:bodyPr/>
          <a:lstStyle/>
          <a:p>
            <a:r>
              <a:rPr lang="en-AU" sz="1800" dirty="0"/>
              <a:t>At a music festival, a camera drone hovers above the centre of the main stage at a height of 120 m.</a:t>
            </a:r>
          </a:p>
          <a:p>
            <a:r>
              <a:rPr lang="en-AU" sz="1800" dirty="0"/>
              <a:t>Colleen stands on a bearing of 230° from the stage and observes the angle of elevation to the drone as 72°. </a:t>
            </a:r>
            <a:br>
              <a:rPr lang="en-AU" sz="1800" dirty="0"/>
            </a:br>
            <a:r>
              <a:rPr lang="en-AU" sz="1800" dirty="0"/>
              <a:t>John stands on a bearing of 310° from the stage and observes the angle of elevation to the drone as 63°. </a:t>
            </a:r>
            <a:br>
              <a:rPr lang="en-AU" sz="1800" dirty="0"/>
            </a:br>
            <a:r>
              <a:rPr lang="en-AU" sz="1800" dirty="0"/>
              <a:t>Determine the distance between Colleen and John on the ground.</a:t>
            </a:r>
          </a:p>
        </p:txBody>
      </p:sp>
      <p:pic>
        <p:nvPicPr>
          <p:cNvPr id="8" name="Picture 7" descr="A diagram showing: At a music festival, a camera drone hovers above the centre of the main stage at a height of 120 m.&#10;Colleen stands on a bearing of 230° from the stage and observes the angle of elevation to the drone as 72°. &#10;John stands on a bearing of 310° from the stage and observes the angle of elevation to the drone as 63°. &#10;">
            <a:extLst>
              <a:ext uri="{FF2B5EF4-FFF2-40B4-BE49-F238E27FC236}">
                <a16:creationId xmlns:a16="http://schemas.microsoft.com/office/drawing/2014/main" id="{ECD0C4D2-9BA0-FB1D-5C24-8210F20AA6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456" y="3256932"/>
            <a:ext cx="2952902" cy="2937026"/>
          </a:xfrm>
          <a:prstGeom prst="rect">
            <a:avLst/>
          </a:prstGeom>
        </p:spPr>
      </p:pic>
      <p:sp>
        <p:nvSpPr>
          <p:cNvPr id="10" name="Text Placeholder 4">
            <a:extLst>
              <a:ext uri="{FF2B5EF4-FFF2-40B4-BE49-F238E27FC236}">
                <a16:creationId xmlns:a16="http://schemas.microsoft.com/office/drawing/2014/main" id="{53E3E0B9-03E0-3B64-5D9A-80BEFDB7C640}"/>
              </a:ext>
            </a:extLst>
          </p:cNvPr>
          <p:cNvSpPr txBox="1">
            <a:spLocks/>
          </p:cNvSpPr>
          <p:nvPr/>
        </p:nvSpPr>
        <p:spPr>
          <a:xfrm>
            <a:off x="4445727" y="3342056"/>
            <a:ext cx="7560887" cy="70062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latin typeface="Arial"/>
                <a:cs typeface="Arial"/>
              </a:rPr>
              <a:t>1. Construct the 2D labelled triangles and identify the required side</a:t>
            </a:r>
            <a:endParaRPr lang="en-AU" sz="1800" b="1">
              <a:latin typeface="Arial"/>
              <a:cs typeface="Arial"/>
            </a:endParaRPr>
          </a:p>
        </p:txBody>
      </p:sp>
      <p:grpSp>
        <p:nvGrpSpPr>
          <p:cNvPr id="34" name="Group 33" descr="A right-angled triangle, DSJ, with DS labelled as 120m and angle DJS labeled as 63 degrees. ">
            <a:extLst>
              <a:ext uri="{FF2B5EF4-FFF2-40B4-BE49-F238E27FC236}">
                <a16:creationId xmlns:a16="http://schemas.microsoft.com/office/drawing/2014/main" id="{21055F92-2382-FAE7-6110-0564512F2EE0}"/>
              </a:ext>
            </a:extLst>
          </p:cNvPr>
          <p:cNvGrpSpPr/>
          <p:nvPr/>
        </p:nvGrpSpPr>
        <p:grpSpPr>
          <a:xfrm>
            <a:off x="4445727" y="3841989"/>
            <a:ext cx="2191559" cy="1702346"/>
            <a:chOff x="5636407" y="3711677"/>
            <a:chExt cx="2191559" cy="1702346"/>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9D005CD-7393-7AEB-8EE5-20C7276D7531}"/>
                    </a:ext>
                  </a:extLst>
                </p:cNvPr>
                <p:cNvSpPr txBox="1"/>
                <p:nvPr/>
              </p:nvSpPr>
              <p:spPr>
                <a:xfrm>
                  <a:off x="6908949" y="3711677"/>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dirty="0" smtClean="0">
                            <a:latin typeface="Cambria Math" panose="02040503050406030204" pitchFamily="18" charset="0"/>
                          </a:rPr>
                          <m:t>𝐷</m:t>
                        </m:r>
                      </m:oMath>
                    </m:oMathPara>
                  </a14:m>
                  <a:endParaRPr lang="en-AU" sz="1400" dirty="0"/>
                </a:p>
              </p:txBody>
            </p:sp>
          </mc:Choice>
          <mc:Fallback xmlns="">
            <p:sp>
              <p:nvSpPr>
                <p:cNvPr id="23" name="TextBox 22">
                  <a:extLst>
                    <a:ext uri="{FF2B5EF4-FFF2-40B4-BE49-F238E27FC236}">
                      <a16:creationId xmlns:a16="http://schemas.microsoft.com/office/drawing/2014/main" id="{F9D005CD-7393-7AEB-8EE5-20C7276D7531}"/>
                    </a:ext>
                  </a:extLst>
                </p:cNvPr>
                <p:cNvSpPr txBox="1">
                  <a:spLocks noRot="1" noChangeAspect="1" noMove="1" noResize="1" noEditPoints="1" noAdjustHandles="1" noChangeArrowheads="1" noChangeShapeType="1" noTextEdit="1"/>
                </p:cNvSpPr>
                <p:nvPr/>
              </p:nvSpPr>
              <p:spPr>
                <a:xfrm>
                  <a:off x="6908949" y="3711677"/>
                  <a:ext cx="729076" cy="422787"/>
                </a:xfrm>
                <a:prstGeom prst="rect">
                  <a:avLst/>
                </a:prstGeom>
                <a:blipFill>
                  <a:blip r:embed="rId5"/>
                  <a:stretch>
                    <a:fillRect/>
                  </a:stretch>
                </a:blipFill>
              </p:spPr>
              <p:txBody>
                <a:bodyPr/>
                <a:lstStyle/>
                <a:p>
                  <a:r>
                    <a:rPr lang="en-AU">
                      <a:noFill/>
                    </a:rPr>
                    <a:t> </a:t>
                  </a:r>
                </a:p>
              </p:txBody>
            </p:sp>
          </mc:Fallback>
        </mc:AlternateContent>
        <p:grpSp>
          <p:nvGrpSpPr>
            <p:cNvPr id="33" name="Group 32">
              <a:extLst>
                <a:ext uri="{FF2B5EF4-FFF2-40B4-BE49-F238E27FC236}">
                  <a16:creationId xmlns:a16="http://schemas.microsoft.com/office/drawing/2014/main" id="{90F4AFED-0423-49F8-1CE6-026CF637DCD8}"/>
                </a:ext>
              </a:extLst>
            </p:cNvPr>
            <p:cNvGrpSpPr/>
            <p:nvPr/>
          </p:nvGrpSpPr>
          <p:grpSpPr>
            <a:xfrm>
              <a:off x="5636407" y="3923071"/>
              <a:ext cx="2191559" cy="1490952"/>
              <a:chOff x="5636407" y="3923071"/>
              <a:chExt cx="2191559" cy="1490952"/>
            </a:xfrm>
          </p:grpSpPr>
          <p:sp>
            <p:nvSpPr>
              <p:cNvPr id="13" name="Right Triangle 12">
                <a:extLst>
                  <a:ext uri="{FF2B5EF4-FFF2-40B4-BE49-F238E27FC236}">
                    <a16:creationId xmlns:a16="http://schemas.microsoft.com/office/drawing/2014/main" id="{E0FC1164-79BD-BC62-64C3-172BB62A7EAC}"/>
                  </a:ext>
                </a:extLst>
              </p:cNvPr>
              <p:cNvSpPr/>
              <p:nvPr/>
            </p:nvSpPr>
            <p:spPr>
              <a:xfrm flipH="1">
                <a:off x="6103659" y="3923071"/>
                <a:ext cx="1103386" cy="1185944"/>
              </a:xfrm>
              <a:prstGeom prst="r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96089025-87AE-69BD-C6EF-4C21D4E660E6}"/>
                  </a:ext>
                </a:extLst>
              </p:cNvPr>
              <p:cNvSpPr/>
              <p:nvPr/>
            </p:nvSpPr>
            <p:spPr>
              <a:xfrm>
                <a:off x="7098890" y="5024284"/>
                <a:ext cx="108155" cy="847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5CB6FB5-236A-D345-FFBE-267FEC65161E}"/>
                      </a:ext>
                    </a:extLst>
                  </p:cNvPr>
                  <p:cNvSpPr txBox="1"/>
                  <p:nvPr/>
                </p:nvSpPr>
                <p:spPr>
                  <a:xfrm>
                    <a:off x="6010150" y="4857275"/>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6</m:t>
                          </m:r>
                          <m:r>
                            <a:rPr lang="en-AU" sz="1400" b="0" i="1" smtClean="0">
                              <a:latin typeface="Cambria Math" panose="02040503050406030204" pitchFamily="18" charset="0"/>
                            </a:rPr>
                            <m:t>3</m:t>
                          </m:r>
                          <m:r>
                            <a:rPr lang="en-AU" sz="1400" b="0" i="1" smtClean="0">
                              <a:latin typeface="Cambria Math" panose="02040503050406030204" pitchFamily="18" charset="0"/>
                            </a:rPr>
                            <m:t>°</m:t>
                          </m:r>
                        </m:oMath>
                      </m:oMathPara>
                    </a14:m>
                    <a:endParaRPr lang="en-AU" sz="1400" dirty="0"/>
                  </a:p>
                </p:txBody>
              </p:sp>
            </mc:Choice>
            <mc:Fallback xmlns="">
              <p:sp>
                <p:nvSpPr>
                  <p:cNvPr id="18" name="TextBox 17">
                    <a:extLst>
                      <a:ext uri="{FF2B5EF4-FFF2-40B4-BE49-F238E27FC236}">
                        <a16:creationId xmlns:a16="http://schemas.microsoft.com/office/drawing/2014/main" id="{C5CB6FB5-236A-D345-FFBE-267FEC65161E}"/>
                      </a:ext>
                    </a:extLst>
                  </p:cNvPr>
                  <p:cNvSpPr txBox="1">
                    <a:spLocks noRot="1" noChangeAspect="1" noMove="1" noResize="1" noEditPoints="1" noAdjustHandles="1" noChangeArrowheads="1" noChangeShapeType="1" noTextEdit="1"/>
                  </p:cNvSpPr>
                  <p:nvPr/>
                </p:nvSpPr>
                <p:spPr>
                  <a:xfrm>
                    <a:off x="6010150" y="4857275"/>
                    <a:ext cx="914400" cy="422787"/>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558A4F2-40FC-E40D-C8CE-188788066EEB}"/>
                      </a:ext>
                    </a:extLst>
                  </p:cNvPr>
                  <p:cNvSpPr txBox="1"/>
                  <p:nvPr/>
                </p:nvSpPr>
                <p:spPr>
                  <a:xfrm>
                    <a:off x="7098890" y="4516043"/>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1</m:t>
                          </m:r>
                          <m:r>
                            <a:rPr lang="en-AU" sz="1400" b="0" i="1" smtClean="0">
                              <a:latin typeface="Cambria Math" panose="02040503050406030204" pitchFamily="18" charset="0"/>
                            </a:rPr>
                            <m:t>20</m:t>
                          </m:r>
                          <m:r>
                            <a:rPr lang="en-AU" sz="1400" b="0" i="1" smtClean="0">
                              <a:latin typeface="Cambria Math" panose="02040503050406030204" pitchFamily="18" charset="0"/>
                            </a:rPr>
                            <m:t> </m:t>
                          </m:r>
                          <m:r>
                            <m:rPr>
                              <m:nor/>
                            </m:rPr>
                            <a:rPr lang="en-AU" sz="1400" b="0" i="0" smtClean="0">
                              <a:latin typeface="Cambria Math" panose="02040503050406030204" pitchFamily="18" charset="0"/>
                            </a:rPr>
                            <m:t>m</m:t>
                          </m:r>
                        </m:oMath>
                      </m:oMathPara>
                    </a14:m>
                    <a:endParaRPr lang="en-AU" sz="1400" dirty="0"/>
                  </a:p>
                </p:txBody>
              </p:sp>
            </mc:Choice>
            <mc:Fallback xmlns="">
              <p:sp>
                <p:nvSpPr>
                  <p:cNvPr id="20" name="TextBox 19">
                    <a:extLst>
                      <a:ext uri="{FF2B5EF4-FFF2-40B4-BE49-F238E27FC236}">
                        <a16:creationId xmlns:a16="http://schemas.microsoft.com/office/drawing/2014/main" id="{0558A4F2-40FC-E40D-C8CE-188788066EEB}"/>
                      </a:ext>
                    </a:extLst>
                  </p:cNvPr>
                  <p:cNvSpPr txBox="1">
                    <a:spLocks noRot="1" noChangeAspect="1" noMove="1" noResize="1" noEditPoints="1" noAdjustHandles="1" noChangeArrowheads="1" noChangeShapeType="1" noTextEdit="1"/>
                  </p:cNvSpPr>
                  <p:nvPr/>
                </p:nvSpPr>
                <p:spPr>
                  <a:xfrm>
                    <a:off x="7098890" y="4516043"/>
                    <a:ext cx="729076" cy="422787"/>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E825E29-18E1-9E11-0111-4914E2AF66DB}"/>
                      </a:ext>
                    </a:extLst>
                  </p:cNvPr>
                  <p:cNvSpPr txBox="1"/>
                  <p:nvPr/>
                </p:nvSpPr>
                <p:spPr>
                  <a:xfrm>
                    <a:off x="5636407" y="4938830"/>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𝐽</m:t>
                          </m:r>
                        </m:oMath>
                      </m:oMathPara>
                    </a14:m>
                    <a:endParaRPr lang="en-AU" sz="1400" dirty="0"/>
                  </a:p>
                </p:txBody>
              </p:sp>
            </mc:Choice>
            <mc:Fallback xmlns="">
              <p:sp>
                <p:nvSpPr>
                  <p:cNvPr id="22" name="TextBox 21">
                    <a:extLst>
                      <a:ext uri="{FF2B5EF4-FFF2-40B4-BE49-F238E27FC236}">
                        <a16:creationId xmlns:a16="http://schemas.microsoft.com/office/drawing/2014/main" id="{0E825E29-18E1-9E11-0111-4914E2AF66DB}"/>
                      </a:ext>
                    </a:extLst>
                  </p:cNvPr>
                  <p:cNvSpPr txBox="1">
                    <a:spLocks noRot="1" noChangeAspect="1" noMove="1" noResize="1" noEditPoints="1" noAdjustHandles="1" noChangeArrowheads="1" noChangeShapeType="1" noTextEdit="1"/>
                  </p:cNvSpPr>
                  <p:nvPr/>
                </p:nvSpPr>
                <p:spPr>
                  <a:xfrm>
                    <a:off x="5636407" y="4938830"/>
                    <a:ext cx="729076" cy="422787"/>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3E9996F-2427-C1A9-E42F-CE7A5BBA0F1D}"/>
                      </a:ext>
                    </a:extLst>
                  </p:cNvPr>
                  <p:cNvSpPr txBox="1"/>
                  <p:nvPr/>
                </p:nvSpPr>
                <p:spPr>
                  <a:xfrm>
                    <a:off x="6951694" y="4991236"/>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𝑆</m:t>
                          </m:r>
                        </m:oMath>
                      </m:oMathPara>
                    </a14:m>
                    <a:endParaRPr lang="en-AU" sz="1400" dirty="0"/>
                  </a:p>
                </p:txBody>
              </p:sp>
            </mc:Choice>
            <mc:Fallback xmlns="">
              <p:sp>
                <p:nvSpPr>
                  <p:cNvPr id="25" name="TextBox 24">
                    <a:extLst>
                      <a:ext uri="{FF2B5EF4-FFF2-40B4-BE49-F238E27FC236}">
                        <a16:creationId xmlns:a16="http://schemas.microsoft.com/office/drawing/2014/main" id="{33E9996F-2427-C1A9-E42F-CE7A5BBA0F1D}"/>
                      </a:ext>
                    </a:extLst>
                  </p:cNvPr>
                  <p:cNvSpPr txBox="1">
                    <a:spLocks noRot="1" noChangeAspect="1" noMove="1" noResize="1" noEditPoints="1" noAdjustHandles="1" noChangeArrowheads="1" noChangeShapeType="1" noTextEdit="1"/>
                  </p:cNvSpPr>
                  <p:nvPr/>
                </p:nvSpPr>
                <p:spPr>
                  <a:xfrm>
                    <a:off x="6951694" y="4991236"/>
                    <a:ext cx="729076" cy="422787"/>
                  </a:xfrm>
                  <a:prstGeom prst="rect">
                    <a:avLst/>
                  </a:prstGeom>
                  <a:blipFill>
                    <a:blip r:embed="rId9"/>
                    <a:stretch>
                      <a:fillRect/>
                    </a:stretch>
                  </a:blipFill>
                </p:spPr>
                <p:txBody>
                  <a:bodyPr/>
                  <a:lstStyle/>
                  <a:p>
                    <a:r>
                      <a:rPr lang="en-AU">
                        <a:noFill/>
                      </a:rPr>
                      <a:t> </a:t>
                    </a:r>
                  </a:p>
                </p:txBody>
              </p:sp>
            </mc:Fallback>
          </mc:AlternateContent>
          <p:cxnSp>
            <p:nvCxnSpPr>
              <p:cNvPr id="32" name="Straight Connector 31">
                <a:extLst>
                  <a:ext uri="{FF2B5EF4-FFF2-40B4-BE49-F238E27FC236}">
                    <a16:creationId xmlns:a16="http://schemas.microsoft.com/office/drawing/2014/main" id="{BDF41DAD-F3C2-F855-FBB9-4A78B69D6267}"/>
                  </a:ext>
                </a:extLst>
              </p:cNvPr>
              <p:cNvCxnSpPr/>
              <p:nvPr/>
            </p:nvCxnSpPr>
            <p:spPr>
              <a:xfrm flipV="1">
                <a:off x="6103659" y="5100466"/>
                <a:ext cx="1103386" cy="854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descr="A right-angled triangle, DSC, with DS labelled as 120m and angle DJC labeled as 72 degrees. ">
            <a:extLst>
              <a:ext uri="{FF2B5EF4-FFF2-40B4-BE49-F238E27FC236}">
                <a16:creationId xmlns:a16="http://schemas.microsoft.com/office/drawing/2014/main" id="{60AE364C-728C-A842-DD1A-53C8CE13133E}"/>
              </a:ext>
            </a:extLst>
          </p:cNvPr>
          <p:cNvGrpSpPr/>
          <p:nvPr/>
        </p:nvGrpSpPr>
        <p:grpSpPr>
          <a:xfrm>
            <a:off x="6884670" y="3837686"/>
            <a:ext cx="2331181" cy="1682220"/>
            <a:chOff x="7567401" y="3729601"/>
            <a:chExt cx="2331181" cy="1682220"/>
          </a:xfrm>
        </p:grpSpPr>
        <p:sp>
          <p:nvSpPr>
            <p:cNvPr id="14" name="Right Triangle 13">
              <a:extLst>
                <a:ext uri="{FF2B5EF4-FFF2-40B4-BE49-F238E27FC236}">
                  <a16:creationId xmlns:a16="http://schemas.microsoft.com/office/drawing/2014/main" id="{8B006606-A28B-268E-EF06-7FE487CF6752}"/>
                </a:ext>
              </a:extLst>
            </p:cNvPr>
            <p:cNvSpPr/>
            <p:nvPr/>
          </p:nvSpPr>
          <p:spPr>
            <a:xfrm flipH="1">
              <a:off x="8032354" y="3923071"/>
              <a:ext cx="1103386" cy="1185944"/>
            </a:xfrm>
            <a:prstGeom prst="r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83A758F5-F5DC-3B6E-0740-CD631B0A7614}"/>
                </a:ext>
              </a:extLst>
            </p:cNvPr>
            <p:cNvSpPr/>
            <p:nvPr/>
          </p:nvSpPr>
          <p:spPr>
            <a:xfrm>
              <a:off x="9027585" y="5024284"/>
              <a:ext cx="108155" cy="847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4D0B937-0202-1073-CBD7-68AB91B188B1}"/>
                    </a:ext>
                  </a:extLst>
                </p:cNvPr>
                <p:cNvSpPr txBox="1"/>
                <p:nvPr/>
              </p:nvSpPr>
              <p:spPr>
                <a:xfrm>
                  <a:off x="7898730" y="4889073"/>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7</m:t>
                        </m:r>
                        <m:r>
                          <a:rPr lang="en-AU" sz="1400" b="0" i="1" smtClean="0">
                            <a:latin typeface="Cambria Math" panose="02040503050406030204" pitchFamily="18" charset="0"/>
                          </a:rPr>
                          <m:t>2</m:t>
                        </m:r>
                        <m:r>
                          <a:rPr lang="en-AU" sz="1400" b="0" i="1" smtClean="0">
                            <a:latin typeface="Cambria Math" panose="02040503050406030204" pitchFamily="18" charset="0"/>
                          </a:rPr>
                          <m:t>°</m:t>
                        </m:r>
                      </m:oMath>
                    </m:oMathPara>
                  </a14:m>
                  <a:endParaRPr lang="en-AU" sz="1400" dirty="0"/>
                </a:p>
              </p:txBody>
            </p:sp>
          </mc:Choice>
          <mc:Fallback xmlns="">
            <p:sp>
              <p:nvSpPr>
                <p:cNvPr id="19" name="TextBox 18">
                  <a:extLst>
                    <a:ext uri="{FF2B5EF4-FFF2-40B4-BE49-F238E27FC236}">
                      <a16:creationId xmlns:a16="http://schemas.microsoft.com/office/drawing/2014/main" id="{D4D0B937-0202-1073-CBD7-68AB91B188B1}"/>
                    </a:ext>
                  </a:extLst>
                </p:cNvPr>
                <p:cNvSpPr txBox="1">
                  <a:spLocks noRot="1" noChangeAspect="1" noMove="1" noResize="1" noEditPoints="1" noAdjustHandles="1" noChangeArrowheads="1" noChangeShapeType="1" noTextEdit="1"/>
                </p:cNvSpPr>
                <p:nvPr/>
              </p:nvSpPr>
              <p:spPr>
                <a:xfrm>
                  <a:off x="7898730" y="4889073"/>
                  <a:ext cx="914400" cy="422787"/>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B2C7A6A-CA86-CA16-6C88-120EE9167995}"/>
                    </a:ext>
                  </a:extLst>
                </p:cNvPr>
                <p:cNvSpPr txBox="1"/>
                <p:nvPr/>
              </p:nvSpPr>
              <p:spPr>
                <a:xfrm>
                  <a:off x="9169506" y="4481769"/>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1</m:t>
                        </m:r>
                        <m:r>
                          <a:rPr lang="en-AU" sz="1400" b="0" i="1" smtClean="0">
                            <a:latin typeface="Cambria Math" panose="02040503050406030204" pitchFamily="18" charset="0"/>
                          </a:rPr>
                          <m:t>20</m:t>
                        </m:r>
                        <m:r>
                          <a:rPr lang="en-AU" sz="1400" b="0" i="1" smtClean="0">
                            <a:latin typeface="Cambria Math" panose="02040503050406030204" pitchFamily="18" charset="0"/>
                          </a:rPr>
                          <m:t> </m:t>
                        </m:r>
                        <m:r>
                          <m:rPr>
                            <m:nor/>
                          </m:rPr>
                          <a:rPr lang="en-AU" sz="1400" b="0" i="0" smtClean="0">
                            <a:latin typeface="Cambria Math" panose="02040503050406030204" pitchFamily="18" charset="0"/>
                          </a:rPr>
                          <m:t>m</m:t>
                        </m:r>
                      </m:oMath>
                    </m:oMathPara>
                  </a14:m>
                  <a:endParaRPr lang="en-AU" sz="1400" dirty="0"/>
                </a:p>
              </p:txBody>
            </p:sp>
          </mc:Choice>
          <mc:Fallback xmlns="">
            <p:sp>
              <p:nvSpPr>
                <p:cNvPr id="21" name="TextBox 20">
                  <a:extLst>
                    <a:ext uri="{FF2B5EF4-FFF2-40B4-BE49-F238E27FC236}">
                      <a16:creationId xmlns:a16="http://schemas.microsoft.com/office/drawing/2014/main" id="{5B2C7A6A-CA86-CA16-6C88-120EE9167995}"/>
                    </a:ext>
                  </a:extLst>
                </p:cNvPr>
                <p:cNvSpPr txBox="1">
                  <a:spLocks noRot="1" noChangeAspect="1" noMove="1" noResize="1" noEditPoints="1" noAdjustHandles="1" noChangeArrowheads="1" noChangeShapeType="1" noTextEdit="1"/>
                </p:cNvSpPr>
                <p:nvPr/>
              </p:nvSpPr>
              <p:spPr>
                <a:xfrm>
                  <a:off x="9169506" y="4481769"/>
                  <a:ext cx="729076" cy="422787"/>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E890B0D-4760-0CA1-54B5-11D0AEED51E4}"/>
                    </a:ext>
                  </a:extLst>
                </p:cNvPr>
                <p:cNvSpPr txBox="1"/>
                <p:nvPr/>
              </p:nvSpPr>
              <p:spPr>
                <a:xfrm>
                  <a:off x="8861121" y="3729601"/>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dirty="0" smtClean="0">
                            <a:latin typeface="Cambria Math" panose="02040503050406030204" pitchFamily="18" charset="0"/>
                          </a:rPr>
                          <m:t>𝐷</m:t>
                        </m:r>
                      </m:oMath>
                    </m:oMathPara>
                  </a14:m>
                  <a:endParaRPr lang="en-AU" sz="1400" dirty="0"/>
                </a:p>
              </p:txBody>
            </p:sp>
          </mc:Choice>
          <mc:Fallback xmlns="">
            <p:sp>
              <p:nvSpPr>
                <p:cNvPr id="24" name="TextBox 23">
                  <a:extLst>
                    <a:ext uri="{FF2B5EF4-FFF2-40B4-BE49-F238E27FC236}">
                      <a16:creationId xmlns:a16="http://schemas.microsoft.com/office/drawing/2014/main" id="{BE890B0D-4760-0CA1-54B5-11D0AEED51E4}"/>
                    </a:ext>
                  </a:extLst>
                </p:cNvPr>
                <p:cNvSpPr txBox="1">
                  <a:spLocks noRot="1" noChangeAspect="1" noMove="1" noResize="1" noEditPoints="1" noAdjustHandles="1" noChangeArrowheads="1" noChangeShapeType="1" noTextEdit="1"/>
                </p:cNvSpPr>
                <p:nvPr/>
              </p:nvSpPr>
              <p:spPr>
                <a:xfrm>
                  <a:off x="8861121" y="3729601"/>
                  <a:ext cx="729076" cy="422787"/>
                </a:xfrm>
                <a:prstGeom prst="rect">
                  <a:avLst/>
                </a:prstGeom>
                <a:blipFill>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2CDF723-0FED-A4C0-87B2-C01F5E606836}"/>
                    </a:ext>
                  </a:extLst>
                </p:cNvPr>
                <p:cNvSpPr txBox="1"/>
                <p:nvPr/>
              </p:nvSpPr>
              <p:spPr>
                <a:xfrm>
                  <a:off x="7567401" y="4989034"/>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𝐶</m:t>
                        </m:r>
                      </m:oMath>
                    </m:oMathPara>
                  </a14:m>
                  <a:endParaRPr lang="en-AU" sz="1400" dirty="0"/>
                </a:p>
              </p:txBody>
            </p:sp>
          </mc:Choice>
          <mc:Fallback xmlns="">
            <p:sp>
              <p:nvSpPr>
                <p:cNvPr id="26" name="TextBox 25">
                  <a:extLst>
                    <a:ext uri="{FF2B5EF4-FFF2-40B4-BE49-F238E27FC236}">
                      <a16:creationId xmlns:a16="http://schemas.microsoft.com/office/drawing/2014/main" id="{D2CDF723-0FED-A4C0-87B2-C01F5E606836}"/>
                    </a:ext>
                  </a:extLst>
                </p:cNvPr>
                <p:cNvSpPr txBox="1">
                  <a:spLocks noRot="1" noChangeAspect="1" noMove="1" noResize="1" noEditPoints="1" noAdjustHandles="1" noChangeArrowheads="1" noChangeShapeType="1" noTextEdit="1"/>
                </p:cNvSpPr>
                <p:nvPr/>
              </p:nvSpPr>
              <p:spPr>
                <a:xfrm>
                  <a:off x="7567401" y="4989034"/>
                  <a:ext cx="729076" cy="422787"/>
                </a:xfrm>
                <a:prstGeom prst="rect">
                  <a:avLst/>
                </a:prstGeom>
                <a:blipFill>
                  <a:blip r:embed="rId1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0A32A93-7B54-D7B2-3EA1-5F3D5FFC66B3}"/>
                    </a:ext>
                  </a:extLst>
                </p:cNvPr>
                <p:cNvSpPr txBox="1"/>
                <p:nvPr/>
              </p:nvSpPr>
              <p:spPr>
                <a:xfrm>
                  <a:off x="8939732" y="4944440"/>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𝑆</m:t>
                        </m:r>
                      </m:oMath>
                    </m:oMathPara>
                  </a14:m>
                  <a:endParaRPr lang="en-AU" sz="1400" dirty="0"/>
                </a:p>
              </p:txBody>
            </p:sp>
          </mc:Choice>
          <mc:Fallback xmlns="">
            <p:sp>
              <p:nvSpPr>
                <p:cNvPr id="27" name="TextBox 26">
                  <a:extLst>
                    <a:ext uri="{FF2B5EF4-FFF2-40B4-BE49-F238E27FC236}">
                      <a16:creationId xmlns:a16="http://schemas.microsoft.com/office/drawing/2014/main" id="{70A32A93-7B54-D7B2-3EA1-5F3D5FFC66B3}"/>
                    </a:ext>
                  </a:extLst>
                </p:cNvPr>
                <p:cNvSpPr txBox="1">
                  <a:spLocks noRot="1" noChangeAspect="1" noMove="1" noResize="1" noEditPoints="1" noAdjustHandles="1" noChangeArrowheads="1" noChangeShapeType="1" noTextEdit="1"/>
                </p:cNvSpPr>
                <p:nvPr/>
              </p:nvSpPr>
              <p:spPr>
                <a:xfrm>
                  <a:off x="8939732" y="4944440"/>
                  <a:ext cx="729076" cy="422787"/>
                </a:xfrm>
                <a:prstGeom prst="rect">
                  <a:avLst/>
                </a:prstGeom>
                <a:blipFill>
                  <a:blip r:embed="rId14"/>
                  <a:stretch>
                    <a:fillRect/>
                  </a:stretch>
                </a:blipFill>
              </p:spPr>
              <p:txBody>
                <a:bodyPr/>
                <a:lstStyle/>
                <a:p>
                  <a:r>
                    <a:rPr lang="en-AU">
                      <a:noFill/>
                    </a:rPr>
                    <a:t> </a:t>
                  </a:r>
                </a:p>
              </p:txBody>
            </p:sp>
          </mc:Fallback>
        </mc:AlternateContent>
        <p:cxnSp>
          <p:nvCxnSpPr>
            <p:cNvPr id="35" name="Straight Connector 34">
              <a:extLst>
                <a:ext uri="{FF2B5EF4-FFF2-40B4-BE49-F238E27FC236}">
                  <a16:creationId xmlns:a16="http://schemas.microsoft.com/office/drawing/2014/main" id="{2F3F838A-BBDC-AC90-501B-093D32B5AC49}"/>
                </a:ext>
              </a:extLst>
            </p:cNvPr>
            <p:cNvCxnSpPr/>
            <p:nvPr/>
          </p:nvCxnSpPr>
          <p:spPr>
            <a:xfrm flipV="1">
              <a:off x="8041073" y="5108286"/>
              <a:ext cx="1103386" cy="854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0" name="Group 49" descr="A non right-angled triangle, JSC. With JC labelled x and angle JSC labelled 80 degrees.">
            <a:extLst>
              <a:ext uri="{FF2B5EF4-FFF2-40B4-BE49-F238E27FC236}">
                <a16:creationId xmlns:a16="http://schemas.microsoft.com/office/drawing/2014/main" id="{1F9F624D-DF27-330C-0BB0-52EA2C13CF77}"/>
              </a:ext>
            </a:extLst>
          </p:cNvPr>
          <p:cNvGrpSpPr/>
          <p:nvPr/>
        </p:nvGrpSpPr>
        <p:grpSpPr>
          <a:xfrm>
            <a:off x="9782389" y="3734448"/>
            <a:ext cx="2427162" cy="2310177"/>
            <a:chOff x="9782389" y="3734448"/>
            <a:chExt cx="2427162" cy="2310177"/>
          </a:xfrm>
        </p:grpSpPr>
        <p:grpSp>
          <p:nvGrpSpPr>
            <p:cNvPr id="48" name="Group 47">
              <a:extLst>
                <a:ext uri="{FF2B5EF4-FFF2-40B4-BE49-F238E27FC236}">
                  <a16:creationId xmlns:a16="http://schemas.microsoft.com/office/drawing/2014/main" id="{61F31F44-46A9-A414-E727-C453BA6ADE12}"/>
                </a:ext>
              </a:extLst>
            </p:cNvPr>
            <p:cNvGrpSpPr/>
            <p:nvPr/>
          </p:nvGrpSpPr>
          <p:grpSpPr>
            <a:xfrm>
              <a:off x="9782389" y="3734448"/>
              <a:ext cx="2427162" cy="2310177"/>
              <a:chOff x="9782389" y="3734448"/>
              <a:chExt cx="2427162" cy="2310177"/>
            </a:xfrm>
          </p:grpSpPr>
          <p:sp>
            <p:nvSpPr>
              <p:cNvPr id="15" name="Isosceles Triangle 14">
                <a:extLst>
                  <a:ext uri="{FF2B5EF4-FFF2-40B4-BE49-F238E27FC236}">
                    <a16:creationId xmlns:a16="http://schemas.microsoft.com/office/drawing/2014/main" id="{2EA2123E-B7DA-248B-5127-576B38928F42}"/>
                  </a:ext>
                </a:extLst>
              </p:cNvPr>
              <p:cNvSpPr/>
              <p:nvPr/>
            </p:nvSpPr>
            <p:spPr>
              <a:xfrm rot="18420004">
                <a:off x="10152226" y="3667858"/>
                <a:ext cx="1278193" cy="1411374"/>
              </a:xfrm>
              <a:prstGeom prs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42C8BF0-40FC-4AF4-241C-CE4C8337C591}"/>
                      </a:ext>
                    </a:extLst>
                  </p:cNvPr>
                  <p:cNvSpPr txBox="1"/>
                  <p:nvPr/>
                </p:nvSpPr>
                <p:spPr>
                  <a:xfrm>
                    <a:off x="10589519" y="5318025"/>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𝐶</m:t>
                          </m:r>
                        </m:oMath>
                      </m:oMathPara>
                    </a14:m>
                    <a:endParaRPr lang="en-AU" sz="1400" dirty="0"/>
                  </a:p>
                </p:txBody>
              </p:sp>
            </mc:Choice>
            <mc:Fallback xmlns="">
              <p:sp>
                <p:nvSpPr>
                  <p:cNvPr id="28" name="TextBox 27">
                    <a:extLst>
                      <a:ext uri="{FF2B5EF4-FFF2-40B4-BE49-F238E27FC236}">
                        <a16:creationId xmlns:a16="http://schemas.microsoft.com/office/drawing/2014/main" id="{342C8BF0-40FC-4AF4-241C-CE4C8337C591}"/>
                      </a:ext>
                    </a:extLst>
                  </p:cNvPr>
                  <p:cNvSpPr txBox="1">
                    <a:spLocks noRot="1" noChangeAspect="1" noMove="1" noResize="1" noEditPoints="1" noAdjustHandles="1" noChangeArrowheads="1" noChangeShapeType="1" noTextEdit="1"/>
                  </p:cNvSpPr>
                  <p:nvPr/>
                </p:nvSpPr>
                <p:spPr>
                  <a:xfrm>
                    <a:off x="10589519" y="5318025"/>
                    <a:ext cx="729076" cy="422787"/>
                  </a:xfrm>
                  <a:prstGeom prst="rect">
                    <a:avLst/>
                  </a:prstGeom>
                  <a:blipFill>
                    <a:blip r:embed="rId1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36F2700-0784-A33D-6257-FA299A0D496D}"/>
                      </a:ext>
                    </a:extLst>
                  </p:cNvPr>
                  <p:cNvSpPr txBox="1"/>
                  <p:nvPr/>
                </p:nvSpPr>
                <p:spPr>
                  <a:xfrm>
                    <a:off x="11480475" y="4172052"/>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𝑆</m:t>
                          </m:r>
                        </m:oMath>
                      </m:oMathPara>
                    </a14:m>
                    <a:endParaRPr lang="en-AU" sz="1400" dirty="0"/>
                  </a:p>
                </p:txBody>
              </p:sp>
            </mc:Choice>
            <mc:Fallback xmlns="">
              <p:sp>
                <p:nvSpPr>
                  <p:cNvPr id="29" name="TextBox 28">
                    <a:extLst>
                      <a:ext uri="{FF2B5EF4-FFF2-40B4-BE49-F238E27FC236}">
                        <a16:creationId xmlns:a16="http://schemas.microsoft.com/office/drawing/2014/main" id="{836F2700-0784-A33D-6257-FA299A0D496D}"/>
                      </a:ext>
                    </a:extLst>
                  </p:cNvPr>
                  <p:cNvSpPr txBox="1">
                    <a:spLocks noRot="1" noChangeAspect="1" noMove="1" noResize="1" noEditPoints="1" noAdjustHandles="1" noChangeArrowheads="1" noChangeShapeType="1" noTextEdit="1"/>
                  </p:cNvSpPr>
                  <p:nvPr/>
                </p:nvSpPr>
                <p:spPr>
                  <a:xfrm>
                    <a:off x="11480475" y="4172052"/>
                    <a:ext cx="729076" cy="422787"/>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D36B07D-CD78-E665-69D6-B14468E34486}"/>
                      </a:ext>
                    </a:extLst>
                  </p:cNvPr>
                  <p:cNvSpPr txBox="1"/>
                  <p:nvPr/>
                </p:nvSpPr>
                <p:spPr>
                  <a:xfrm>
                    <a:off x="9782389" y="3739411"/>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𝐽</m:t>
                          </m:r>
                        </m:oMath>
                      </m:oMathPara>
                    </a14:m>
                    <a:endParaRPr lang="en-AU" sz="1400" dirty="0"/>
                  </a:p>
                </p:txBody>
              </p:sp>
            </mc:Choice>
            <mc:Fallback xmlns="">
              <p:sp>
                <p:nvSpPr>
                  <p:cNvPr id="30" name="TextBox 29">
                    <a:extLst>
                      <a:ext uri="{FF2B5EF4-FFF2-40B4-BE49-F238E27FC236}">
                        <a16:creationId xmlns:a16="http://schemas.microsoft.com/office/drawing/2014/main" id="{6D36B07D-CD78-E665-69D6-B14468E34486}"/>
                      </a:ext>
                    </a:extLst>
                  </p:cNvPr>
                  <p:cNvSpPr txBox="1">
                    <a:spLocks noRot="1" noChangeAspect="1" noMove="1" noResize="1" noEditPoints="1" noAdjustHandles="1" noChangeArrowheads="1" noChangeShapeType="1" noTextEdit="1"/>
                  </p:cNvSpPr>
                  <p:nvPr/>
                </p:nvSpPr>
                <p:spPr>
                  <a:xfrm>
                    <a:off x="9782389" y="3739411"/>
                    <a:ext cx="729076" cy="422787"/>
                  </a:xfrm>
                  <a:prstGeom prst="rect">
                    <a:avLst/>
                  </a:prstGeom>
                  <a:blipFill>
                    <a:blip r:embed="rId16"/>
                    <a:stretch>
                      <a:fillRect/>
                    </a:stretch>
                  </a:blipFill>
                </p:spPr>
                <p:txBody>
                  <a:bodyPr/>
                  <a:lstStyle/>
                  <a:p>
                    <a:r>
                      <a:rPr lang="en-AU">
                        <a:noFill/>
                      </a:rPr>
                      <a:t> </a:t>
                    </a:r>
                  </a:p>
                </p:txBody>
              </p:sp>
            </mc:Fallback>
          </mc:AlternateContent>
          <p:cxnSp>
            <p:nvCxnSpPr>
              <p:cNvPr id="40" name="Straight Connector 39">
                <a:extLst>
                  <a:ext uri="{FF2B5EF4-FFF2-40B4-BE49-F238E27FC236}">
                    <a16:creationId xmlns:a16="http://schemas.microsoft.com/office/drawing/2014/main" id="{4BB2B051-A492-15B6-DBB2-85EE907DDA8B}"/>
                  </a:ext>
                </a:extLst>
              </p:cNvPr>
              <p:cNvCxnSpPr>
                <a:cxnSpLocks/>
              </p:cNvCxnSpPr>
              <p:nvPr/>
            </p:nvCxnSpPr>
            <p:spPr>
              <a:xfrm>
                <a:off x="10205919" y="3940971"/>
                <a:ext cx="1548000" cy="34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EB50FCA-47A5-72CB-7657-180C412B3F0F}"/>
                  </a:ext>
                </a:extLst>
              </p:cNvPr>
              <p:cNvCxnSpPr>
                <a:cxnSpLocks/>
                <a:stCxn id="15" idx="2"/>
              </p:cNvCxnSpPr>
              <p:nvPr/>
            </p:nvCxnSpPr>
            <p:spPr>
              <a:xfrm flipV="1">
                <a:off x="10970290" y="4292352"/>
                <a:ext cx="756000" cy="101629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67FCD41-1664-6220-DC46-DFFFEF964A55}"/>
                      </a:ext>
                    </a:extLst>
                  </p:cNvPr>
                  <p:cNvSpPr txBox="1"/>
                  <p:nvPr/>
                </p:nvSpPr>
                <p:spPr>
                  <a:xfrm>
                    <a:off x="10954057" y="4302658"/>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8</m:t>
                          </m:r>
                          <m:r>
                            <a:rPr lang="en-AU" sz="1400" b="0" i="1" smtClean="0">
                              <a:latin typeface="Cambria Math" panose="02040503050406030204" pitchFamily="18" charset="0"/>
                            </a:rPr>
                            <m:t>0</m:t>
                          </m:r>
                          <m:r>
                            <a:rPr lang="en-AU" sz="1400" b="0" i="1" smtClean="0">
                              <a:latin typeface="Cambria Math" panose="02040503050406030204" pitchFamily="18" charset="0"/>
                            </a:rPr>
                            <m:t>°</m:t>
                          </m:r>
                        </m:oMath>
                      </m:oMathPara>
                    </a14:m>
                    <a:endParaRPr lang="en-AU" sz="1400" dirty="0"/>
                  </a:p>
                </p:txBody>
              </p:sp>
            </mc:Choice>
            <mc:Fallback xmlns="">
              <p:sp>
                <p:nvSpPr>
                  <p:cNvPr id="45" name="TextBox 44">
                    <a:extLst>
                      <a:ext uri="{FF2B5EF4-FFF2-40B4-BE49-F238E27FC236}">
                        <a16:creationId xmlns:a16="http://schemas.microsoft.com/office/drawing/2014/main" id="{167FCD41-1664-6220-DC46-DFFFEF964A55}"/>
                      </a:ext>
                    </a:extLst>
                  </p:cNvPr>
                  <p:cNvSpPr txBox="1">
                    <a:spLocks noRot="1" noChangeAspect="1" noMove="1" noResize="1" noEditPoints="1" noAdjustHandles="1" noChangeArrowheads="1" noChangeShapeType="1" noTextEdit="1"/>
                  </p:cNvSpPr>
                  <p:nvPr/>
                </p:nvSpPr>
                <p:spPr>
                  <a:xfrm>
                    <a:off x="10954057" y="4302658"/>
                    <a:ext cx="914400" cy="422787"/>
                  </a:xfrm>
                  <a:prstGeom prst="rect">
                    <a:avLst/>
                  </a:prstGeom>
                  <a:blipFill>
                    <a:blip r:embed="rId1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8ADAECD-EC5C-96F3-CCD8-AABB4C3773AF}"/>
                      </a:ext>
                    </a:extLst>
                  </p:cNvPr>
                  <p:cNvSpPr txBox="1"/>
                  <p:nvPr/>
                </p:nvSpPr>
                <p:spPr>
                  <a:xfrm>
                    <a:off x="10387051" y="5621838"/>
                    <a:ext cx="1450949"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smtClean="0">
                              <a:latin typeface="Cambria Math" panose="02040503050406030204" pitchFamily="18" charset="0"/>
                            </a:rPr>
                            <m:t>3</m:t>
                          </m:r>
                          <m:r>
                            <a:rPr lang="en-AU" sz="1400" b="0" i="0" smtClean="0">
                              <a:latin typeface="Cambria Math" panose="02040503050406030204" pitchFamily="18" charset="0"/>
                            </a:rPr>
                            <m:t>10</m:t>
                          </m:r>
                          <m:r>
                            <a:rPr lang="en-AU" sz="1400" b="0" i="1" smtClean="0">
                              <a:latin typeface="Cambria Math" panose="02040503050406030204" pitchFamily="18" charset="0"/>
                            </a:rPr>
                            <m:t>°−</m:t>
                          </m:r>
                          <m:r>
                            <a:rPr lang="en-AU" sz="1400" b="0" i="1" smtClean="0">
                              <a:latin typeface="Cambria Math" panose="02040503050406030204" pitchFamily="18" charset="0"/>
                            </a:rPr>
                            <m:t>230</m:t>
                          </m:r>
                          <m:r>
                            <a:rPr lang="en-AU" sz="1400" b="0" i="1" smtClean="0">
                              <a:latin typeface="Cambria Math" panose="02040503050406030204" pitchFamily="18" charset="0"/>
                            </a:rPr>
                            <m:t>°=</m:t>
                          </m:r>
                          <m:r>
                            <a:rPr lang="en-AU" sz="1400" b="0" i="1" smtClean="0">
                              <a:latin typeface="Cambria Math" panose="02040503050406030204" pitchFamily="18" charset="0"/>
                            </a:rPr>
                            <m:t>80</m:t>
                          </m:r>
                          <m:r>
                            <a:rPr lang="en-AU" sz="1400" b="0" i="1" smtClean="0">
                              <a:latin typeface="Cambria Math" panose="02040503050406030204" pitchFamily="18" charset="0"/>
                            </a:rPr>
                            <m:t>°</m:t>
                          </m:r>
                        </m:oMath>
                      </m:oMathPara>
                    </a14:m>
                    <a:endParaRPr lang="en-AU" sz="1400" dirty="0"/>
                  </a:p>
                </p:txBody>
              </p:sp>
            </mc:Choice>
            <mc:Fallback xmlns="">
              <p:sp>
                <p:nvSpPr>
                  <p:cNvPr id="46" name="TextBox 45">
                    <a:extLst>
                      <a:ext uri="{FF2B5EF4-FFF2-40B4-BE49-F238E27FC236}">
                        <a16:creationId xmlns:a16="http://schemas.microsoft.com/office/drawing/2014/main" id="{58ADAECD-EC5C-96F3-CCD8-AABB4C3773AF}"/>
                      </a:ext>
                    </a:extLst>
                  </p:cNvPr>
                  <p:cNvSpPr txBox="1">
                    <a:spLocks noRot="1" noChangeAspect="1" noMove="1" noResize="1" noEditPoints="1" noAdjustHandles="1" noChangeArrowheads="1" noChangeShapeType="1" noTextEdit="1"/>
                  </p:cNvSpPr>
                  <p:nvPr/>
                </p:nvSpPr>
                <p:spPr>
                  <a:xfrm>
                    <a:off x="10387051" y="5621838"/>
                    <a:ext cx="1450949" cy="422787"/>
                  </a:xfrm>
                  <a:prstGeom prst="rect">
                    <a:avLst/>
                  </a:prstGeom>
                  <a:blipFill>
                    <a:blip r:embed="rId18"/>
                    <a:stretch>
                      <a:fillRect l="-3782" r="-3361"/>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2A13E50-8121-FD8E-21C6-8EF726B7042F}"/>
                    </a:ext>
                  </a:extLst>
                </p:cNvPr>
                <p:cNvSpPr txBox="1"/>
                <p:nvPr/>
              </p:nvSpPr>
              <p:spPr>
                <a:xfrm>
                  <a:off x="10034049" y="4594839"/>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𝑥</m:t>
                        </m:r>
                      </m:oMath>
                    </m:oMathPara>
                  </a14:m>
                  <a:endParaRPr lang="en-AU" sz="1400" dirty="0"/>
                </a:p>
              </p:txBody>
            </p:sp>
          </mc:Choice>
          <mc:Fallback xmlns="">
            <p:sp>
              <p:nvSpPr>
                <p:cNvPr id="49" name="TextBox 48">
                  <a:extLst>
                    <a:ext uri="{FF2B5EF4-FFF2-40B4-BE49-F238E27FC236}">
                      <a16:creationId xmlns:a16="http://schemas.microsoft.com/office/drawing/2014/main" id="{22A13E50-8121-FD8E-21C6-8EF726B7042F}"/>
                    </a:ext>
                  </a:extLst>
                </p:cNvPr>
                <p:cNvSpPr txBox="1">
                  <a:spLocks noRot="1" noChangeAspect="1" noMove="1" noResize="1" noEditPoints="1" noAdjustHandles="1" noChangeArrowheads="1" noChangeShapeType="1" noTextEdit="1"/>
                </p:cNvSpPr>
                <p:nvPr/>
              </p:nvSpPr>
              <p:spPr>
                <a:xfrm>
                  <a:off x="10034049" y="4594839"/>
                  <a:ext cx="729076" cy="422787"/>
                </a:xfrm>
                <a:prstGeom prst="rect">
                  <a:avLst/>
                </a:prstGeom>
                <a:blipFill>
                  <a:blip r:embed="rId19"/>
                  <a:stretch>
                    <a:fillRect/>
                  </a:stretch>
                </a:blipFill>
              </p:spPr>
              <p:txBody>
                <a:bodyPr/>
                <a:lstStyle/>
                <a:p>
                  <a:r>
                    <a:rPr lang="en-AU">
                      <a:noFill/>
                    </a:rPr>
                    <a:t> </a:t>
                  </a:r>
                </a:p>
              </p:txBody>
            </p:sp>
          </mc:Fallback>
        </mc:AlternateContent>
      </p:grpSp>
      <p:sp>
        <p:nvSpPr>
          <p:cNvPr id="6" name="Speech Bubble: Rectangle with Corners Rounded 5">
            <a:extLst>
              <a:ext uri="{FF2B5EF4-FFF2-40B4-BE49-F238E27FC236}">
                <a16:creationId xmlns:a16="http://schemas.microsoft.com/office/drawing/2014/main" id="{9B611ED3-766D-525F-7289-B051BA21D85E}"/>
              </a:ext>
            </a:extLst>
          </p:cNvPr>
          <p:cNvSpPr/>
          <p:nvPr/>
        </p:nvSpPr>
        <p:spPr>
          <a:xfrm>
            <a:off x="2077820" y="5576894"/>
            <a:ext cx="3304428" cy="1164770"/>
          </a:xfrm>
          <a:prstGeom prst="wedgeRoundRectCallout">
            <a:avLst>
              <a:gd name="adj1" fmla="val -54629"/>
              <a:gd name="adj2" fmla="val -4709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Which triangles are right angled, and which are non-right angled? </a:t>
            </a:r>
            <a:br>
              <a:rPr lang="en-AU" sz="1600" dirty="0"/>
            </a:br>
            <a:r>
              <a:rPr lang="en-AU" sz="1600" dirty="0"/>
              <a:t>How do you know?</a:t>
            </a:r>
          </a:p>
        </p:txBody>
      </p:sp>
      <p:sp>
        <p:nvSpPr>
          <p:cNvPr id="47" name="Speech Bubble: Rectangle with Corners Rounded 46">
            <a:extLst>
              <a:ext uri="{FF2B5EF4-FFF2-40B4-BE49-F238E27FC236}">
                <a16:creationId xmlns:a16="http://schemas.microsoft.com/office/drawing/2014/main" id="{D9894736-F394-FD4E-692B-B715F8FD9BDA}"/>
              </a:ext>
            </a:extLst>
          </p:cNvPr>
          <p:cNvSpPr/>
          <p:nvPr/>
        </p:nvSpPr>
        <p:spPr>
          <a:xfrm>
            <a:off x="6604787" y="5864368"/>
            <a:ext cx="3304428" cy="819613"/>
          </a:xfrm>
          <a:prstGeom prst="wedgeRoundRectCallout">
            <a:avLst>
              <a:gd name="adj1" fmla="val 13807"/>
              <a:gd name="adj2" fmla="val -92684"/>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Why have some of the sides of the triangles been colour coded?</a:t>
            </a:r>
          </a:p>
        </p:txBody>
      </p:sp>
      <p:sp>
        <p:nvSpPr>
          <p:cNvPr id="2" name="Slide Number Placeholder 1">
            <a:extLst>
              <a:ext uri="{FF2B5EF4-FFF2-40B4-BE49-F238E27FC236}">
                <a16:creationId xmlns:a16="http://schemas.microsoft.com/office/drawing/2014/main" id="{9217FD9B-05FB-F3BB-3A98-0AFAF25F7B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37518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A3309-0030-299D-ABF1-BEB6F2996877}"/>
            </a:ext>
          </a:extLst>
        </p:cNvPr>
        <p:cNvGrpSpPr/>
        <p:nvPr/>
      </p:nvGrpSpPr>
      <p:grpSpPr>
        <a:xfrm>
          <a:off x="0" y="0"/>
          <a:ext cx="0" cy="0"/>
          <a:chOff x="0" y="0"/>
          <a:chExt cx="0" cy="0"/>
        </a:xfrm>
      </p:grpSpPr>
      <p:pic>
        <p:nvPicPr>
          <p:cNvPr id="5" name="Picture 4" descr="A diagram showing: At a music festival, a camera drone hovers above the centre of the main stage at a height of 120 m.&#10;Colleen stands on a bearing of 230° from the stage and observes the angle of elevation to the drone as 72°. &#10;John stands on a bearing of 310° from the stage and observes the angle of elevation to the drone as 63°. &#10;">
            <a:extLst>
              <a:ext uri="{FF2B5EF4-FFF2-40B4-BE49-F238E27FC236}">
                <a16:creationId xmlns:a16="http://schemas.microsoft.com/office/drawing/2014/main" id="{C1E31A99-E532-FAEF-4290-2AE94E7A2F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03087" y="210225"/>
            <a:ext cx="2559061" cy="2545302"/>
          </a:xfrm>
          <a:prstGeom prst="rect">
            <a:avLst/>
          </a:prstGeom>
        </p:spPr>
      </p:pic>
      <p:sp>
        <p:nvSpPr>
          <p:cNvPr id="3" name="Title 2">
            <a:extLst>
              <a:ext uri="{FF2B5EF4-FFF2-40B4-BE49-F238E27FC236}">
                <a16:creationId xmlns:a16="http://schemas.microsoft.com/office/drawing/2014/main" id="{85D4D693-6D10-A6E3-2E80-E80693D154A3}"/>
              </a:ext>
            </a:extLst>
          </p:cNvPr>
          <p:cNvSpPr>
            <a:spLocks noGrp="1"/>
          </p:cNvSpPr>
          <p:nvPr>
            <p:ph type="title"/>
          </p:nvPr>
        </p:nvSpPr>
        <p:spPr/>
        <p:txBody>
          <a:bodyPr/>
          <a:lstStyle/>
          <a:p>
            <a:r>
              <a:rPr lang="en-AU" dirty="0"/>
              <a:t>Bearings and 3D trigonometry (2)</a:t>
            </a:r>
          </a:p>
        </p:txBody>
      </p:sp>
      <p:sp>
        <p:nvSpPr>
          <p:cNvPr id="4" name="Text Placeholder 3">
            <a:extLst>
              <a:ext uri="{FF2B5EF4-FFF2-40B4-BE49-F238E27FC236}">
                <a16:creationId xmlns:a16="http://schemas.microsoft.com/office/drawing/2014/main" id="{CBCB1E1D-8F1D-0B3A-D492-CC78A1B4AAFE}"/>
              </a:ext>
            </a:extLst>
          </p:cNvPr>
          <p:cNvSpPr>
            <a:spLocks noGrp="1"/>
          </p:cNvSpPr>
          <p:nvPr>
            <p:ph type="body" sz="quarter" idx="18"/>
          </p:nvPr>
        </p:nvSpPr>
        <p:spPr/>
        <p:txBody>
          <a:bodyPr/>
          <a:lstStyle/>
          <a:p>
            <a:r>
              <a:rPr lang="en-AU" dirty="0"/>
              <a:t>Worked example – Step 2 and 3</a:t>
            </a:r>
          </a:p>
        </p:txBody>
      </p:sp>
      <mc:AlternateContent xmlns:mc="http://schemas.openxmlformats.org/markup-compatibility/2006" xmlns:a14="http://schemas.microsoft.com/office/drawing/2010/main">
        <mc:Choice Requires="a14">
          <p:sp>
            <p:nvSpPr>
              <p:cNvPr id="10" name="Text Placeholder 4">
                <a:extLst>
                  <a:ext uri="{FF2B5EF4-FFF2-40B4-BE49-F238E27FC236}">
                    <a16:creationId xmlns:a16="http://schemas.microsoft.com/office/drawing/2014/main" id="{F99E71F1-66B1-C04A-2A72-12E29D97E053}"/>
                  </a:ext>
                </a:extLst>
              </p:cNvPr>
              <p:cNvSpPr txBox="1">
                <a:spLocks/>
              </p:cNvSpPr>
              <p:nvPr/>
            </p:nvSpPr>
            <p:spPr>
              <a:xfrm>
                <a:off x="359999" y="1386463"/>
                <a:ext cx="10074948" cy="239032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t>2. Use the right-angled triangles to find some distances of the non-right-angled triangle</a:t>
                </a:r>
              </a:p>
              <a:p>
                <a:pPr marL="2060575" indent="-269875"/>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63</m:t>
                          </m:r>
                          <m:r>
                            <a:rPr lang="en-AU" sz="1800" b="0" i="1" smtClean="0">
                              <a:latin typeface="Cambria Math" panose="02040503050406030204" pitchFamily="18" charset="0"/>
                            </a:rPr>
                            <m:t>°</m:t>
                          </m:r>
                        </m:e>
                      </m:func>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120</m:t>
                          </m:r>
                        </m:num>
                        <m:den>
                          <m:r>
                            <a:rPr lang="en-AU" sz="1800" b="0" i="1" smtClean="0">
                              <a:latin typeface="Cambria Math" panose="02040503050406030204" pitchFamily="18" charset="0"/>
                            </a:rPr>
                            <m:t>𝐽𝑆</m:t>
                          </m:r>
                        </m:den>
                      </m:f>
                    </m:oMath>
                  </m:oMathPara>
                </a14:m>
                <a:endParaRPr lang="en-AU" sz="1800" b="0" dirty="0"/>
              </a:p>
              <a:p>
                <a:pPr marL="2060575" indent="-269875"/>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𝐽𝑆</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120</m:t>
                          </m:r>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63</m:t>
                              </m:r>
                              <m:r>
                                <a:rPr lang="en-AU" sz="1800" b="0" i="1" smtClean="0">
                                  <a:latin typeface="Cambria Math" panose="02040503050406030204" pitchFamily="18" charset="0"/>
                                </a:rPr>
                                <m:t>°</m:t>
                              </m:r>
                            </m:e>
                          </m:func>
                        </m:den>
                      </m:f>
                    </m:oMath>
                  </m:oMathPara>
                </a14:m>
                <a:endParaRPr lang="en-AU" sz="1800" b="0" dirty="0"/>
              </a:p>
              <a:p>
                <a:endParaRPr lang="en-AU" sz="1800" u="sng" dirty="0"/>
              </a:p>
            </p:txBody>
          </p:sp>
        </mc:Choice>
        <mc:Fallback xmlns="">
          <p:sp>
            <p:nvSpPr>
              <p:cNvPr id="10" name="Text Placeholder 4">
                <a:extLst>
                  <a:ext uri="{FF2B5EF4-FFF2-40B4-BE49-F238E27FC236}">
                    <a16:creationId xmlns:a16="http://schemas.microsoft.com/office/drawing/2014/main" id="{F99E71F1-66B1-C04A-2A72-12E29D97E053}"/>
                  </a:ext>
                </a:extLst>
              </p:cNvPr>
              <p:cNvSpPr txBox="1">
                <a:spLocks noRot="1" noChangeAspect="1" noMove="1" noResize="1" noEditPoints="1" noAdjustHandles="1" noChangeArrowheads="1" noChangeShapeType="1" noTextEdit="1"/>
              </p:cNvSpPr>
              <p:nvPr/>
            </p:nvSpPr>
            <p:spPr>
              <a:xfrm>
                <a:off x="359999" y="1386463"/>
                <a:ext cx="10074948" cy="2390321"/>
              </a:xfrm>
              <a:prstGeom prst="rect">
                <a:avLst/>
              </a:prstGeom>
              <a:blipFill>
                <a:blip r:embed="rId4"/>
                <a:stretch>
                  <a:fillRect l="-1391"/>
                </a:stretch>
              </a:blipFill>
            </p:spPr>
            <p:txBody>
              <a:bodyPr/>
              <a:lstStyle/>
              <a:p>
                <a:r>
                  <a:rPr lang="en-AU">
                    <a:noFill/>
                  </a:rPr>
                  <a:t> </a:t>
                </a:r>
              </a:p>
            </p:txBody>
          </p:sp>
        </mc:Fallback>
      </mc:AlternateContent>
      <p:grpSp>
        <p:nvGrpSpPr>
          <p:cNvPr id="49" name="Group 48" descr="A right-angled triangle, DSJ, with DS labelled as 120m and angle DJS labeled as 63 degrees. ">
            <a:extLst>
              <a:ext uri="{FF2B5EF4-FFF2-40B4-BE49-F238E27FC236}">
                <a16:creationId xmlns:a16="http://schemas.microsoft.com/office/drawing/2014/main" id="{E0DFE54C-04DC-409E-1D32-125AC24353F0}"/>
              </a:ext>
            </a:extLst>
          </p:cNvPr>
          <p:cNvGrpSpPr/>
          <p:nvPr/>
        </p:nvGrpSpPr>
        <p:grpSpPr>
          <a:xfrm>
            <a:off x="104407" y="1986393"/>
            <a:ext cx="2191559" cy="1702346"/>
            <a:chOff x="5636407" y="3711677"/>
            <a:chExt cx="2191559" cy="1702346"/>
          </a:xfrm>
        </p:grpSpPr>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72B1162-7257-7EF6-16E1-999D61EEFE97}"/>
                    </a:ext>
                  </a:extLst>
                </p:cNvPr>
                <p:cNvSpPr txBox="1"/>
                <p:nvPr/>
              </p:nvSpPr>
              <p:spPr>
                <a:xfrm>
                  <a:off x="6908949" y="3711677"/>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dirty="0" smtClean="0">
                            <a:latin typeface="Cambria Math" panose="02040503050406030204" pitchFamily="18" charset="0"/>
                          </a:rPr>
                          <m:t>𝐷</m:t>
                        </m:r>
                      </m:oMath>
                    </m:oMathPara>
                  </a14:m>
                  <a:endParaRPr lang="en-AU" sz="1400" dirty="0"/>
                </a:p>
              </p:txBody>
            </p:sp>
          </mc:Choice>
          <mc:Fallback xmlns="">
            <p:sp>
              <p:nvSpPr>
                <p:cNvPr id="50" name="TextBox 49">
                  <a:extLst>
                    <a:ext uri="{FF2B5EF4-FFF2-40B4-BE49-F238E27FC236}">
                      <a16:creationId xmlns:a16="http://schemas.microsoft.com/office/drawing/2014/main" id="{772B1162-7257-7EF6-16E1-999D61EEFE97}"/>
                    </a:ext>
                  </a:extLst>
                </p:cNvPr>
                <p:cNvSpPr txBox="1">
                  <a:spLocks noRot="1" noChangeAspect="1" noMove="1" noResize="1" noEditPoints="1" noAdjustHandles="1" noChangeArrowheads="1" noChangeShapeType="1" noTextEdit="1"/>
                </p:cNvSpPr>
                <p:nvPr/>
              </p:nvSpPr>
              <p:spPr>
                <a:xfrm>
                  <a:off x="6908949" y="3711677"/>
                  <a:ext cx="729076" cy="422787"/>
                </a:xfrm>
                <a:prstGeom prst="rect">
                  <a:avLst/>
                </a:prstGeom>
                <a:blipFill>
                  <a:blip r:embed="rId12"/>
                  <a:stretch>
                    <a:fillRect/>
                  </a:stretch>
                </a:blipFill>
              </p:spPr>
              <p:txBody>
                <a:bodyPr/>
                <a:lstStyle/>
                <a:p>
                  <a:r>
                    <a:rPr lang="en-AU">
                      <a:noFill/>
                    </a:rPr>
                    <a:t> </a:t>
                  </a:r>
                </a:p>
              </p:txBody>
            </p:sp>
          </mc:Fallback>
        </mc:AlternateContent>
        <p:grpSp>
          <p:nvGrpSpPr>
            <p:cNvPr id="51" name="Group 50">
              <a:extLst>
                <a:ext uri="{FF2B5EF4-FFF2-40B4-BE49-F238E27FC236}">
                  <a16:creationId xmlns:a16="http://schemas.microsoft.com/office/drawing/2014/main" id="{735799E6-7688-1A5B-A24A-E18FDA7AAA4F}"/>
                </a:ext>
              </a:extLst>
            </p:cNvPr>
            <p:cNvGrpSpPr/>
            <p:nvPr/>
          </p:nvGrpSpPr>
          <p:grpSpPr>
            <a:xfrm>
              <a:off x="5636407" y="3923071"/>
              <a:ext cx="2191559" cy="1490952"/>
              <a:chOff x="5636407" y="3923071"/>
              <a:chExt cx="2191559" cy="1490952"/>
            </a:xfrm>
          </p:grpSpPr>
          <p:sp>
            <p:nvSpPr>
              <p:cNvPr id="52" name="Right Triangle 51">
                <a:extLst>
                  <a:ext uri="{FF2B5EF4-FFF2-40B4-BE49-F238E27FC236}">
                    <a16:creationId xmlns:a16="http://schemas.microsoft.com/office/drawing/2014/main" id="{BEDE0A08-5A3C-CA9D-AC37-D44136D51E6B}"/>
                  </a:ext>
                </a:extLst>
              </p:cNvPr>
              <p:cNvSpPr/>
              <p:nvPr/>
            </p:nvSpPr>
            <p:spPr>
              <a:xfrm flipH="1">
                <a:off x="6103659" y="3923071"/>
                <a:ext cx="1103386" cy="1185944"/>
              </a:xfrm>
              <a:prstGeom prst="r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Rectangle 52">
                <a:extLst>
                  <a:ext uri="{FF2B5EF4-FFF2-40B4-BE49-F238E27FC236}">
                    <a16:creationId xmlns:a16="http://schemas.microsoft.com/office/drawing/2014/main" id="{A76A3118-E5F7-D30E-9C8B-88122D442847}"/>
                  </a:ext>
                </a:extLst>
              </p:cNvPr>
              <p:cNvSpPr/>
              <p:nvPr/>
            </p:nvSpPr>
            <p:spPr>
              <a:xfrm>
                <a:off x="7098890" y="5024284"/>
                <a:ext cx="108155" cy="847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3F29990-2490-DE72-B23D-680A65B200D8}"/>
                      </a:ext>
                    </a:extLst>
                  </p:cNvPr>
                  <p:cNvSpPr txBox="1"/>
                  <p:nvPr/>
                </p:nvSpPr>
                <p:spPr>
                  <a:xfrm>
                    <a:off x="6010150" y="4857275"/>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6</m:t>
                          </m:r>
                          <m:r>
                            <a:rPr lang="en-AU" sz="1400" b="0" i="1" smtClean="0">
                              <a:latin typeface="Cambria Math" panose="02040503050406030204" pitchFamily="18" charset="0"/>
                            </a:rPr>
                            <m:t>3</m:t>
                          </m:r>
                          <m:r>
                            <a:rPr lang="en-AU" sz="1400" b="0" i="1" smtClean="0">
                              <a:latin typeface="Cambria Math" panose="02040503050406030204" pitchFamily="18" charset="0"/>
                            </a:rPr>
                            <m:t>°</m:t>
                          </m:r>
                        </m:oMath>
                      </m:oMathPara>
                    </a14:m>
                    <a:endParaRPr lang="en-AU" sz="1400" dirty="0"/>
                  </a:p>
                </p:txBody>
              </p:sp>
            </mc:Choice>
            <mc:Fallback xmlns="">
              <p:sp>
                <p:nvSpPr>
                  <p:cNvPr id="54" name="TextBox 53">
                    <a:extLst>
                      <a:ext uri="{FF2B5EF4-FFF2-40B4-BE49-F238E27FC236}">
                        <a16:creationId xmlns:a16="http://schemas.microsoft.com/office/drawing/2014/main" id="{C3F29990-2490-DE72-B23D-680A65B200D8}"/>
                      </a:ext>
                    </a:extLst>
                  </p:cNvPr>
                  <p:cNvSpPr txBox="1">
                    <a:spLocks noRot="1" noChangeAspect="1" noMove="1" noResize="1" noEditPoints="1" noAdjustHandles="1" noChangeArrowheads="1" noChangeShapeType="1" noTextEdit="1"/>
                  </p:cNvSpPr>
                  <p:nvPr/>
                </p:nvSpPr>
                <p:spPr>
                  <a:xfrm>
                    <a:off x="6010150" y="4857275"/>
                    <a:ext cx="914400" cy="422787"/>
                  </a:xfrm>
                  <a:prstGeom prst="rect">
                    <a:avLst/>
                  </a:prstGeom>
                  <a:blipFill>
                    <a:blip r:embed="rId1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809E572-6946-74F4-F40A-F1B11F59854C}"/>
                      </a:ext>
                    </a:extLst>
                  </p:cNvPr>
                  <p:cNvSpPr txBox="1"/>
                  <p:nvPr/>
                </p:nvSpPr>
                <p:spPr>
                  <a:xfrm>
                    <a:off x="7098890" y="4516043"/>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1</m:t>
                          </m:r>
                          <m:r>
                            <a:rPr lang="en-AU" sz="1400" b="0" i="1" smtClean="0">
                              <a:latin typeface="Cambria Math" panose="02040503050406030204" pitchFamily="18" charset="0"/>
                            </a:rPr>
                            <m:t>20</m:t>
                          </m:r>
                          <m:r>
                            <a:rPr lang="en-AU" sz="1400" b="0" i="1" smtClean="0">
                              <a:latin typeface="Cambria Math" panose="02040503050406030204" pitchFamily="18" charset="0"/>
                            </a:rPr>
                            <m:t> </m:t>
                          </m:r>
                          <m:r>
                            <m:rPr>
                              <m:nor/>
                            </m:rPr>
                            <a:rPr lang="en-AU" sz="1400" b="0" i="0" smtClean="0">
                              <a:latin typeface="Cambria Math" panose="02040503050406030204" pitchFamily="18" charset="0"/>
                            </a:rPr>
                            <m:t>m</m:t>
                          </m:r>
                        </m:oMath>
                      </m:oMathPara>
                    </a14:m>
                    <a:endParaRPr lang="en-AU" sz="1400" dirty="0"/>
                  </a:p>
                </p:txBody>
              </p:sp>
            </mc:Choice>
            <mc:Fallback xmlns="">
              <p:sp>
                <p:nvSpPr>
                  <p:cNvPr id="55" name="TextBox 54">
                    <a:extLst>
                      <a:ext uri="{FF2B5EF4-FFF2-40B4-BE49-F238E27FC236}">
                        <a16:creationId xmlns:a16="http://schemas.microsoft.com/office/drawing/2014/main" id="{F809E572-6946-74F4-F40A-F1B11F59854C}"/>
                      </a:ext>
                    </a:extLst>
                  </p:cNvPr>
                  <p:cNvSpPr txBox="1">
                    <a:spLocks noRot="1" noChangeAspect="1" noMove="1" noResize="1" noEditPoints="1" noAdjustHandles="1" noChangeArrowheads="1" noChangeShapeType="1" noTextEdit="1"/>
                  </p:cNvSpPr>
                  <p:nvPr/>
                </p:nvSpPr>
                <p:spPr>
                  <a:xfrm>
                    <a:off x="7098890" y="4516043"/>
                    <a:ext cx="729076" cy="422787"/>
                  </a:xfrm>
                  <a:prstGeom prst="rect">
                    <a:avLst/>
                  </a:prstGeom>
                  <a:blipFill>
                    <a:blip r:embed="rId1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5B14018B-C812-0461-B894-66C8059AE67F}"/>
                      </a:ext>
                    </a:extLst>
                  </p:cNvPr>
                  <p:cNvSpPr txBox="1"/>
                  <p:nvPr/>
                </p:nvSpPr>
                <p:spPr>
                  <a:xfrm>
                    <a:off x="5636407" y="4938830"/>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𝐽</m:t>
                          </m:r>
                        </m:oMath>
                      </m:oMathPara>
                    </a14:m>
                    <a:endParaRPr lang="en-AU" sz="1400" dirty="0"/>
                  </a:p>
                </p:txBody>
              </p:sp>
            </mc:Choice>
            <mc:Fallback xmlns="">
              <p:sp>
                <p:nvSpPr>
                  <p:cNvPr id="56" name="TextBox 55">
                    <a:extLst>
                      <a:ext uri="{FF2B5EF4-FFF2-40B4-BE49-F238E27FC236}">
                        <a16:creationId xmlns:a16="http://schemas.microsoft.com/office/drawing/2014/main" id="{5B14018B-C812-0461-B894-66C8059AE67F}"/>
                      </a:ext>
                    </a:extLst>
                  </p:cNvPr>
                  <p:cNvSpPr txBox="1">
                    <a:spLocks noRot="1" noChangeAspect="1" noMove="1" noResize="1" noEditPoints="1" noAdjustHandles="1" noChangeArrowheads="1" noChangeShapeType="1" noTextEdit="1"/>
                  </p:cNvSpPr>
                  <p:nvPr/>
                </p:nvSpPr>
                <p:spPr>
                  <a:xfrm>
                    <a:off x="5636407" y="4938830"/>
                    <a:ext cx="729076" cy="422787"/>
                  </a:xfrm>
                  <a:prstGeom prst="rect">
                    <a:avLst/>
                  </a:prstGeom>
                  <a:blipFill>
                    <a:blip r:embed="rId1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500B8D2-3290-4EAC-A321-4B3364B2C97F}"/>
                      </a:ext>
                    </a:extLst>
                  </p:cNvPr>
                  <p:cNvSpPr txBox="1"/>
                  <p:nvPr/>
                </p:nvSpPr>
                <p:spPr>
                  <a:xfrm>
                    <a:off x="6951694" y="4991236"/>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𝑆</m:t>
                          </m:r>
                        </m:oMath>
                      </m:oMathPara>
                    </a14:m>
                    <a:endParaRPr lang="en-AU" sz="1400" dirty="0"/>
                  </a:p>
                </p:txBody>
              </p:sp>
            </mc:Choice>
            <mc:Fallback xmlns="">
              <p:sp>
                <p:nvSpPr>
                  <p:cNvPr id="57" name="TextBox 56">
                    <a:extLst>
                      <a:ext uri="{FF2B5EF4-FFF2-40B4-BE49-F238E27FC236}">
                        <a16:creationId xmlns:a16="http://schemas.microsoft.com/office/drawing/2014/main" id="{3500B8D2-3290-4EAC-A321-4B3364B2C97F}"/>
                      </a:ext>
                    </a:extLst>
                  </p:cNvPr>
                  <p:cNvSpPr txBox="1">
                    <a:spLocks noRot="1" noChangeAspect="1" noMove="1" noResize="1" noEditPoints="1" noAdjustHandles="1" noChangeArrowheads="1" noChangeShapeType="1" noTextEdit="1"/>
                  </p:cNvSpPr>
                  <p:nvPr/>
                </p:nvSpPr>
                <p:spPr>
                  <a:xfrm>
                    <a:off x="6951694" y="4991236"/>
                    <a:ext cx="729076" cy="422787"/>
                  </a:xfrm>
                  <a:prstGeom prst="rect">
                    <a:avLst/>
                  </a:prstGeom>
                  <a:blipFill>
                    <a:blip r:embed="rId16"/>
                    <a:stretch>
                      <a:fillRect/>
                    </a:stretch>
                  </a:blipFill>
                </p:spPr>
                <p:txBody>
                  <a:bodyPr/>
                  <a:lstStyle/>
                  <a:p>
                    <a:r>
                      <a:rPr lang="en-AU">
                        <a:noFill/>
                      </a:rPr>
                      <a:t> </a:t>
                    </a:r>
                  </a:p>
                </p:txBody>
              </p:sp>
            </mc:Fallback>
          </mc:AlternateContent>
          <p:cxnSp>
            <p:nvCxnSpPr>
              <p:cNvPr id="58" name="Straight Connector 57">
                <a:extLst>
                  <a:ext uri="{FF2B5EF4-FFF2-40B4-BE49-F238E27FC236}">
                    <a16:creationId xmlns:a16="http://schemas.microsoft.com/office/drawing/2014/main" id="{1B25D6C8-7463-6654-46D6-8598F48BBAA4}"/>
                  </a:ext>
                </a:extLst>
              </p:cNvPr>
              <p:cNvCxnSpPr/>
              <p:nvPr/>
            </p:nvCxnSpPr>
            <p:spPr>
              <a:xfrm flipV="1">
                <a:off x="6103659" y="5100466"/>
                <a:ext cx="1103386" cy="854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descr="A right-angled triangle, DSC, with DS labelled as 120m and angle DJC labeled as 72 degrees. ">
            <a:extLst>
              <a:ext uri="{FF2B5EF4-FFF2-40B4-BE49-F238E27FC236}">
                <a16:creationId xmlns:a16="http://schemas.microsoft.com/office/drawing/2014/main" id="{D4FD0FB8-91DD-7B63-71B5-4F70856D7291}"/>
              </a:ext>
            </a:extLst>
          </p:cNvPr>
          <p:cNvGrpSpPr/>
          <p:nvPr/>
        </p:nvGrpSpPr>
        <p:grpSpPr>
          <a:xfrm>
            <a:off x="85401" y="3793550"/>
            <a:ext cx="2331181" cy="1682220"/>
            <a:chOff x="7567401" y="3729601"/>
            <a:chExt cx="2331181" cy="1682220"/>
          </a:xfrm>
        </p:grpSpPr>
        <p:sp>
          <p:nvSpPr>
            <p:cNvPr id="14" name="Right Triangle 13">
              <a:extLst>
                <a:ext uri="{FF2B5EF4-FFF2-40B4-BE49-F238E27FC236}">
                  <a16:creationId xmlns:a16="http://schemas.microsoft.com/office/drawing/2014/main" id="{9851B85B-6BBC-2A99-F5B4-0EBE94CED643}"/>
                </a:ext>
              </a:extLst>
            </p:cNvPr>
            <p:cNvSpPr/>
            <p:nvPr/>
          </p:nvSpPr>
          <p:spPr>
            <a:xfrm flipH="1">
              <a:off x="8032354" y="3923071"/>
              <a:ext cx="1103386" cy="1185944"/>
            </a:xfrm>
            <a:prstGeom prst="r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F1DF0226-42C5-59E4-D9E2-3D6E4008C8FE}"/>
                </a:ext>
              </a:extLst>
            </p:cNvPr>
            <p:cNvSpPr/>
            <p:nvPr/>
          </p:nvSpPr>
          <p:spPr>
            <a:xfrm>
              <a:off x="9027585" y="5024284"/>
              <a:ext cx="108155" cy="847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E3C94B1-2BBE-73AB-0D16-396F10F9C270}"/>
                    </a:ext>
                  </a:extLst>
                </p:cNvPr>
                <p:cNvSpPr txBox="1"/>
                <p:nvPr/>
              </p:nvSpPr>
              <p:spPr>
                <a:xfrm>
                  <a:off x="7898730" y="4889073"/>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7</m:t>
                        </m:r>
                        <m:r>
                          <a:rPr lang="en-AU" sz="1400" b="0" i="1" smtClean="0">
                            <a:latin typeface="Cambria Math" panose="02040503050406030204" pitchFamily="18" charset="0"/>
                          </a:rPr>
                          <m:t>2</m:t>
                        </m:r>
                        <m:r>
                          <a:rPr lang="en-AU" sz="1400" b="0" i="1" smtClean="0">
                            <a:latin typeface="Cambria Math" panose="02040503050406030204" pitchFamily="18" charset="0"/>
                          </a:rPr>
                          <m:t>°</m:t>
                        </m:r>
                      </m:oMath>
                    </m:oMathPara>
                  </a14:m>
                  <a:endParaRPr lang="en-AU" sz="1400" dirty="0"/>
                </a:p>
              </p:txBody>
            </p:sp>
          </mc:Choice>
          <mc:Fallback xmlns="">
            <p:sp>
              <p:nvSpPr>
                <p:cNvPr id="19" name="TextBox 18">
                  <a:extLst>
                    <a:ext uri="{FF2B5EF4-FFF2-40B4-BE49-F238E27FC236}">
                      <a16:creationId xmlns:a16="http://schemas.microsoft.com/office/drawing/2014/main" id="{CE3C94B1-2BBE-73AB-0D16-396F10F9C270}"/>
                    </a:ext>
                  </a:extLst>
                </p:cNvPr>
                <p:cNvSpPr txBox="1">
                  <a:spLocks noRot="1" noChangeAspect="1" noMove="1" noResize="1" noEditPoints="1" noAdjustHandles="1" noChangeArrowheads="1" noChangeShapeType="1" noTextEdit="1"/>
                </p:cNvSpPr>
                <p:nvPr/>
              </p:nvSpPr>
              <p:spPr>
                <a:xfrm>
                  <a:off x="7898730" y="4889073"/>
                  <a:ext cx="914400" cy="422787"/>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126BAA3-F3C1-84C9-9EE8-A37E0D6A84A5}"/>
                    </a:ext>
                  </a:extLst>
                </p:cNvPr>
                <p:cNvSpPr txBox="1"/>
                <p:nvPr/>
              </p:nvSpPr>
              <p:spPr>
                <a:xfrm>
                  <a:off x="9169506" y="4481769"/>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1</m:t>
                        </m:r>
                        <m:r>
                          <a:rPr lang="en-AU" sz="1400" b="0" i="1" smtClean="0">
                            <a:latin typeface="Cambria Math" panose="02040503050406030204" pitchFamily="18" charset="0"/>
                          </a:rPr>
                          <m:t>20</m:t>
                        </m:r>
                        <m:r>
                          <a:rPr lang="en-AU" sz="1400" b="0" i="1" smtClean="0">
                            <a:latin typeface="Cambria Math" panose="02040503050406030204" pitchFamily="18" charset="0"/>
                          </a:rPr>
                          <m:t> </m:t>
                        </m:r>
                        <m:r>
                          <m:rPr>
                            <m:nor/>
                          </m:rPr>
                          <a:rPr lang="en-AU" sz="1400" b="0" i="0" smtClean="0">
                            <a:latin typeface="Cambria Math" panose="02040503050406030204" pitchFamily="18" charset="0"/>
                          </a:rPr>
                          <m:t>m</m:t>
                        </m:r>
                      </m:oMath>
                    </m:oMathPara>
                  </a14:m>
                  <a:endParaRPr lang="en-AU" sz="1400" dirty="0"/>
                </a:p>
              </p:txBody>
            </p:sp>
          </mc:Choice>
          <mc:Fallback xmlns="">
            <p:sp>
              <p:nvSpPr>
                <p:cNvPr id="21" name="TextBox 20">
                  <a:extLst>
                    <a:ext uri="{FF2B5EF4-FFF2-40B4-BE49-F238E27FC236}">
                      <a16:creationId xmlns:a16="http://schemas.microsoft.com/office/drawing/2014/main" id="{C126BAA3-F3C1-84C9-9EE8-A37E0D6A84A5}"/>
                    </a:ext>
                  </a:extLst>
                </p:cNvPr>
                <p:cNvSpPr txBox="1">
                  <a:spLocks noRot="1" noChangeAspect="1" noMove="1" noResize="1" noEditPoints="1" noAdjustHandles="1" noChangeArrowheads="1" noChangeShapeType="1" noTextEdit="1"/>
                </p:cNvSpPr>
                <p:nvPr/>
              </p:nvSpPr>
              <p:spPr>
                <a:xfrm>
                  <a:off x="9169506" y="4481769"/>
                  <a:ext cx="729076" cy="422787"/>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4238D37-306B-9F9B-5B39-AC6A9EBC2DA0}"/>
                    </a:ext>
                  </a:extLst>
                </p:cNvPr>
                <p:cNvSpPr txBox="1"/>
                <p:nvPr/>
              </p:nvSpPr>
              <p:spPr>
                <a:xfrm>
                  <a:off x="8861121" y="3729601"/>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dirty="0" smtClean="0">
                            <a:latin typeface="Cambria Math" panose="02040503050406030204" pitchFamily="18" charset="0"/>
                          </a:rPr>
                          <m:t>𝐷</m:t>
                        </m:r>
                      </m:oMath>
                    </m:oMathPara>
                  </a14:m>
                  <a:endParaRPr lang="en-AU" sz="1400" dirty="0"/>
                </a:p>
              </p:txBody>
            </p:sp>
          </mc:Choice>
          <mc:Fallback xmlns="">
            <p:sp>
              <p:nvSpPr>
                <p:cNvPr id="24" name="TextBox 23">
                  <a:extLst>
                    <a:ext uri="{FF2B5EF4-FFF2-40B4-BE49-F238E27FC236}">
                      <a16:creationId xmlns:a16="http://schemas.microsoft.com/office/drawing/2014/main" id="{44238D37-306B-9F9B-5B39-AC6A9EBC2DA0}"/>
                    </a:ext>
                  </a:extLst>
                </p:cNvPr>
                <p:cNvSpPr txBox="1">
                  <a:spLocks noRot="1" noChangeAspect="1" noMove="1" noResize="1" noEditPoints="1" noAdjustHandles="1" noChangeArrowheads="1" noChangeShapeType="1" noTextEdit="1"/>
                </p:cNvSpPr>
                <p:nvPr/>
              </p:nvSpPr>
              <p:spPr>
                <a:xfrm>
                  <a:off x="8861121" y="3729601"/>
                  <a:ext cx="729076" cy="422787"/>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E4AE3B1-8FB9-3144-CB0F-B45579FD6C64}"/>
                    </a:ext>
                  </a:extLst>
                </p:cNvPr>
                <p:cNvSpPr txBox="1"/>
                <p:nvPr/>
              </p:nvSpPr>
              <p:spPr>
                <a:xfrm>
                  <a:off x="7567401" y="4989034"/>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𝐶</m:t>
                        </m:r>
                      </m:oMath>
                    </m:oMathPara>
                  </a14:m>
                  <a:endParaRPr lang="en-AU" sz="1400" dirty="0"/>
                </a:p>
              </p:txBody>
            </p:sp>
          </mc:Choice>
          <mc:Fallback xmlns="">
            <p:sp>
              <p:nvSpPr>
                <p:cNvPr id="26" name="TextBox 25">
                  <a:extLst>
                    <a:ext uri="{FF2B5EF4-FFF2-40B4-BE49-F238E27FC236}">
                      <a16:creationId xmlns:a16="http://schemas.microsoft.com/office/drawing/2014/main" id="{FE4AE3B1-8FB9-3144-CB0F-B45579FD6C64}"/>
                    </a:ext>
                  </a:extLst>
                </p:cNvPr>
                <p:cNvSpPr txBox="1">
                  <a:spLocks noRot="1" noChangeAspect="1" noMove="1" noResize="1" noEditPoints="1" noAdjustHandles="1" noChangeArrowheads="1" noChangeShapeType="1" noTextEdit="1"/>
                </p:cNvSpPr>
                <p:nvPr/>
              </p:nvSpPr>
              <p:spPr>
                <a:xfrm>
                  <a:off x="7567401" y="4989034"/>
                  <a:ext cx="729076" cy="422787"/>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CEDA65B-E3DC-64AF-0E8B-E876D074D089}"/>
                    </a:ext>
                  </a:extLst>
                </p:cNvPr>
                <p:cNvSpPr txBox="1"/>
                <p:nvPr/>
              </p:nvSpPr>
              <p:spPr>
                <a:xfrm>
                  <a:off x="8939732" y="4944440"/>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𝑆</m:t>
                        </m:r>
                      </m:oMath>
                    </m:oMathPara>
                  </a14:m>
                  <a:endParaRPr lang="en-AU" sz="1400" dirty="0"/>
                </a:p>
              </p:txBody>
            </p:sp>
          </mc:Choice>
          <mc:Fallback xmlns="">
            <p:sp>
              <p:nvSpPr>
                <p:cNvPr id="27" name="TextBox 26">
                  <a:extLst>
                    <a:ext uri="{FF2B5EF4-FFF2-40B4-BE49-F238E27FC236}">
                      <a16:creationId xmlns:a16="http://schemas.microsoft.com/office/drawing/2014/main" id="{0CEDA65B-E3DC-64AF-0E8B-E876D074D089}"/>
                    </a:ext>
                  </a:extLst>
                </p:cNvPr>
                <p:cNvSpPr txBox="1">
                  <a:spLocks noRot="1" noChangeAspect="1" noMove="1" noResize="1" noEditPoints="1" noAdjustHandles="1" noChangeArrowheads="1" noChangeShapeType="1" noTextEdit="1"/>
                </p:cNvSpPr>
                <p:nvPr/>
              </p:nvSpPr>
              <p:spPr>
                <a:xfrm>
                  <a:off x="8939732" y="4944440"/>
                  <a:ext cx="729076" cy="422787"/>
                </a:xfrm>
                <a:prstGeom prst="rect">
                  <a:avLst/>
                </a:prstGeom>
                <a:blipFill>
                  <a:blip r:embed="rId11"/>
                  <a:stretch>
                    <a:fillRect/>
                  </a:stretch>
                </a:blipFill>
              </p:spPr>
              <p:txBody>
                <a:bodyPr/>
                <a:lstStyle/>
                <a:p>
                  <a:r>
                    <a:rPr lang="en-AU">
                      <a:noFill/>
                    </a:rPr>
                    <a:t> </a:t>
                  </a:r>
                </a:p>
              </p:txBody>
            </p:sp>
          </mc:Fallback>
        </mc:AlternateContent>
        <p:cxnSp>
          <p:nvCxnSpPr>
            <p:cNvPr id="35" name="Straight Connector 34">
              <a:extLst>
                <a:ext uri="{FF2B5EF4-FFF2-40B4-BE49-F238E27FC236}">
                  <a16:creationId xmlns:a16="http://schemas.microsoft.com/office/drawing/2014/main" id="{B04CB7EB-B5F7-DC61-5E19-E06D5ECC5F4D}"/>
                </a:ext>
              </a:extLst>
            </p:cNvPr>
            <p:cNvCxnSpPr/>
            <p:nvPr/>
          </p:nvCxnSpPr>
          <p:spPr>
            <a:xfrm flipV="1">
              <a:off x="8041073" y="5108286"/>
              <a:ext cx="1103386" cy="854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Text Placeholder 4">
                <a:extLst>
                  <a:ext uri="{FF2B5EF4-FFF2-40B4-BE49-F238E27FC236}">
                    <a16:creationId xmlns:a16="http://schemas.microsoft.com/office/drawing/2014/main" id="{73946C06-D2FA-B1BF-DF9C-46AF248CAF39}"/>
                  </a:ext>
                </a:extLst>
              </p:cNvPr>
              <p:cNvSpPr txBox="1">
                <a:spLocks/>
              </p:cNvSpPr>
              <p:nvPr/>
            </p:nvSpPr>
            <p:spPr>
              <a:xfrm>
                <a:off x="710575" y="3922000"/>
                <a:ext cx="3798483" cy="154457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0700"/>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72</m:t>
                          </m:r>
                          <m:r>
                            <a:rPr lang="en-AU" sz="1800" b="0" i="1" smtClean="0">
                              <a:latin typeface="Cambria Math" panose="02040503050406030204" pitchFamily="18" charset="0"/>
                            </a:rPr>
                            <m:t>°</m:t>
                          </m:r>
                        </m:e>
                      </m:func>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120</m:t>
                          </m:r>
                        </m:num>
                        <m:den>
                          <m:r>
                            <a:rPr lang="en-AU" sz="1800" b="0" i="1" smtClean="0">
                              <a:latin typeface="Cambria Math" panose="02040503050406030204" pitchFamily="18" charset="0"/>
                            </a:rPr>
                            <m:t>𝐽𝑆</m:t>
                          </m:r>
                        </m:den>
                      </m:f>
                    </m:oMath>
                  </m:oMathPara>
                </a14:m>
                <a:endParaRPr lang="en-AU" sz="1800" b="0" dirty="0"/>
              </a:p>
              <a:p>
                <a:pPr marL="179070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𝐽𝑆</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120</m:t>
                          </m:r>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72</m:t>
                              </m:r>
                              <m:r>
                                <a:rPr lang="en-AU" sz="1800" b="0" i="1" smtClean="0">
                                  <a:latin typeface="Cambria Math" panose="02040503050406030204" pitchFamily="18" charset="0"/>
                                </a:rPr>
                                <m:t>°</m:t>
                              </m:r>
                            </m:e>
                          </m:func>
                        </m:den>
                      </m:f>
                    </m:oMath>
                  </m:oMathPara>
                </a14:m>
                <a:endParaRPr lang="en-AU" sz="1800" b="0" dirty="0"/>
              </a:p>
              <a:p>
                <a:endParaRPr lang="en-AU" sz="1800" u="sng" dirty="0"/>
              </a:p>
            </p:txBody>
          </p:sp>
        </mc:Choice>
        <mc:Fallback xmlns="">
          <p:sp>
            <p:nvSpPr>
              <p:cNvPr id="59" name="Text Placeholder 4">
                <a:extLst>
                  <a:ext uri="{FF2B5EF4-FFF2-40B4-BE49-F238E27FC236}">
                    <a16:creationId xmlns:a16="http://schemas.microsoft.com/office/drawing/2014/main" id="{73946C06-D2FA-B1BF-DF9C-46AF248CAF39}"/>
                  </a:ext>
                </a:extLst>
              </p:cNvPr>
              <p:cNvSpPr txBox="1">
                <a:spLocks noRot="1" noChangeAspect="1" noMove="1" noResize="1" noEditPoints="1" noAdjustHandles="1" noChangeArrowheads="1" noChangeShapeType="1" noTextEdit="1"/>
              </p:cNvSpPr>
              <p:nvPr/>
            </p:nvSpPr>
            <p:spPr>
              <a:xfrm>
                <a:off x="710575" y="3922000"/>
                <a:ext cx="3798483" cy="1544573"/>
              </a:xfrm>
              <a:prstGeom prst="rect">
                <a:avLst/>
              </a:prstGeom>
              <a:blipFill>
                <a:blip r:embed="rId17"/>
                <a:stretch>
                  <a:fillRect b="-9843"/>
                </a:stretch>
              </a:blipFill>
            </p:spPr>
            <p:txBody>
              <a:bodyPr/>
              <a:lstStyle/>
              <a:p>
                <a:r>
                  <a:rPr lang="en-AU">
                    <a:noFill/>
                  </a:rPr>
                  <a:t> </a:t>
                </a:r>
              </a:p>
            </p:txBody>
          </p:sp>
        </mc:Fallback>
      </mc:AlternateContent>
      <p:sp>
        <p:nvSpPr>
          <p:cNvPr id="69" name="Text Placeholder 4">
            <a:extLst>
              <a:ext uri="{FF2B5EF4-FFF2-40B4-BE49-F238E27FC236}">
                <a16:creationId xmlns:a16="http://schemas.microsoft.com/office/drawing/2014/main" id="{C51CE615-8CD0-68C7-769C-F2D9EA39E38E}"/>
              </a:ext>
            </a:extLst>
          </p:cNvPr>
          <p:cNvSpPr txBox="1">
            <a:spLocks/>
          </p:cNvSpPr>
          <p:nvPr/>
        </p:nvSpPr>
        <p:spPr>
          <a:xfrm>
            <a:off x="447458" y="5673218"/>
            <a:ext cx="7229691" cy="60362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t>3. Use this information to label the non-right-angled triangle</a:t>
            </a:r>
          </a:p>
          <a:p>
            <a:pPr marL="1790700"/>
            <a:endParaRPr lang="en-AU" sz="1800" b="0" dirty="0"/>
          </a:p>
          <a:p>
            <a:endParaRPr lang="en-AU" sz="1800" u="sng" dirty="0"/>
          </a:p>
        </p:txBody>
      </p:sp>
      <p:grpSp>
        <p:nvGrpSpPr>
          <p:cNvPr id="74" name="Group 73" descr="A non right-angled triangle, JSC. With JC labelled x and angle JSC labelled 80 degrees. JS is labelled 120/tan63 degrees and SC is labelled 120/tan72 degrees. ">
            <a:extLst>
              <a:ext uri="{FF2B5EF4-FFF2-40B4-BE49-F238E27FC236}">
                <a16:creationId xmlns:a16="http://schemas.microsoft.com/office/drawing/2014/main" id="{3FCF9F1E-CD26-472E-4A3E-6E15BD17643F}"/>
              </a:ext>
            </a:extLst>
          </p:cNvPr>
          <p:cNvGrpSpPr/>
          <p:nvPr/>
        </p:nvGrpSpPr>
        <p:grpSpPr>
          <a:xfrm>
            <a:off x="7866882" y="3888343"/>
            <a:ext cx="3020031" cy="2207662"/>
            <a:chOff x="9056838" y="1082734"/>
            <a:chExt cx="3020031" cy="2207662"/>
          </a:xfrm>
        </p:grpSpPr>
        <p:grpSp>
          <p:nvGrpSpPr>
            <p:cNvPr id="11" name="Group 10">
              <a:extLst>
                <a:ext uri="{FF2B5EF4-FFF2-40B4-BE49-F238E27FC236}">
                  <a16:creationId xmlns:a16="http://schemas.microsoft.com/office/drawing/2014/main" id="{547F1B1E-5A51-476F-E981-1AEBA179F947}"/>
                </a:ext>
              </a:extLst>
            </p:cNvPr>
            <p:cNvGrpSpPr/>
            <p:nvPr/>
          </p:nvGrpSpPr>
          <p:grpSpPr>
            <a:xfrm>
              <a:off x="9056838" y="1284032"/>
              <a:ext cx="2427162" cy="2006364"/>
              <a:chOff x="9782389" y="3734448"/>
              <a:chExt cx="2427162" cy="2006364"/>
            </a:xfrm>
          </p:grpSpPr>
          <p:sp>
            <p:nvSpPr>
              <p:cNvPr id="31" name="Isosceles Triangle 30">
                <a:extLst>
                  <a:ext uri="{FF2B5EF4-FFF2-40B4-BE49-F238E27FC236}">
                    <a16:creationId xmlns:a16="http://schemas.microsoft.com/office/drawing/2014/main" id="{413AF069-0141-7A79-5BCF-509F52174C1C}"/>
                  </a:ext>
                </a:extLst>
              </p:cNvPr>
              <p:cNvSpPr/>
              <p:nvPr/>
            </p:nvSpPr>
            <p:spPr>
              <a:xfrm rot="18420004">
                <a:off x="10152226" y="3667858"/>
                <a:ext cx="1278193" cy="1411374"/>
              </a:xfrm>
              <a:prstGeom prs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F265496-6372-4F49-3E83-A2668D4E051E}"/>
                      </a:ext>
                    </a:extLst>
                  </p:cNvPr>
                  <p:cNvSpPr txBox="1"/>
                  <p:nvPr/>
                </p:nvSpPr>
                <p:spPr>
                  <a:xfrm>
                    <a:off x="10589519" y="5318025"/>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𝐶</m:t>
                          </m:r>
                        </m:oMath>
                      </m:oMathPara>
                    </a14:m>
                    <a:endParaRPr lang="en-AU" sz="1400" dirty="0"/>
                  </a:p>
                </p:txBody>
              </p:sp>
            </mc:Choice>
            <mc:Fallback xmlns="">
              <p:sp>
                <p:nvSpPr>
                  <p:cNvPr id="37" name="TextBox 36">
                    <a:extLst>
                      <a:ext uri="{FF2B5EF4-FFF2-40B4-BE49-F238E27FC236}">
                        <a16:creationId xmlns:a16="http://schemas.microsoft.com/office/drawing/2014/main" id="{8F265496-6372-4F49-3E83-A2668D4E051E}"/>
                      </a:ext>
                    </a:extLst>
                  </p:cNvPr>
                  <p:cNvSpPr txBox="1">
                    <a:spLocks noRot="1" noChangeAspect="1" noMove="1" noResize="1" noEditPoints="1" noAdjustHandles="1" noChangeArrowheads="1" noChangeShapeType="1" noTextEdit="1"/>
                  </p:cNvSpPr>
                  <p:nvPr/>
                </p:nvSpPr>
                <p:spPr>
                  <a:xfrm>
                    <a:off x="10589519" y="5318025"/>
                    <a:ext cx="729076" cy="422787"/>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8FFFCF8-478C-AC2A-4E3C-41344D367383}"/>
                      </a:ext>
                    </a:extLst>
                  </p:cNvPr>
                  <p:cNvSpPr txBox="1"/>
                  <p:nvPr/>
                </p:nvSpPr>
                <p:spPr>
                  <a:xfrm>
                    <a:off x="11480475" y="4172052"/>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𝑆</m:t>
                          </m:r>
                        </m:oMath>
                      </m:oMathPara>
                    </a14:m>
                    <a:endParaRPr lang="en-AU" sz="1400" dirty="0"/>
                  </a:p>
                </p:txBody>
              </p:sp>
            </mc:Choice>
            <mc:Fallback xmlns="">
              <p:sp>
                <p:nvSpPr>
                  <p:cNvPr id="38" name="TextBox 37">
                    <a:extLst>
                      <a:ext uri="{FF2B5EF4-FFF2-40B4-BE49-F238E27FC236}">
                        <a16:creationId xmlns:a16="http://schemas.microsoft.com/office/drawing/2014/main" id="{68FFFCF8-478C-AC2A-4E3C-41344D367383}"/>
                      </a:ext>
                    </a:extLst>
                  </p:cNvPr>
                  <p:cNvSpPr txBox="1">
                    <a:spLocks noRot="1" noChangeAspect="1" noMove="1" noResize="1" noEditPoints="1" noAdjustHandles="1" noChangeArrowheads="1" noChangeShapeType="1" noTextEdit="1"/>
                  </p:cNvSpPr>
                  <p:nvPr/>
                </p:nvSpPr>
                <p:spPr>
                  <a:xfrm>
                    <a:off x="11480475" y="4172052"/>
                    <a:ext cx="729076" cy="422787"/>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E58AE78-FBB6-432F-AC82-2B16E3844D18}"/>
                      </a:ext>
                    </a:extLst>
                  </p:cNvPr>
                  <p:cNvSpPr txBox="1"/>
                  <p:nvPr/>
                </p:nvSpPr>
                <p:spPr>
                  <a:xfrm>
                    <a:off x="9782389" y="3739411"/>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𝐽</m:t>
                          </m:r>
                        </m:oMath>
                      </m:oMathPara>
                    </a14:m>
                    <a:endParaRPr lang="en-AU" sz="1400" dirty="0"/>
                  </a:p>
                </p:txBody>
              </p:sp>
            </mc:Choice>
            <mc:Fallback xmlns="">
              <p:sp>
                <p:nvSpPr>
                  <p:cNvPr id="39" name="TextBox 38">
                    <a:extLst>
                      <a:ext uri="{FF2B5EF4-FFF2-40B4-BE49-F238E27FC236}">
                        <a16:creationId xmlns:a16="http://schemas.microsoft.com/office/drawing/2014/main" id="{4E58AE78-FBB6-432F-AC82-2B16E3844D18}"/>
                      </a:ext>
                    </a:extLst>
                  </p:cNvPr>
                  <p:cNvSpPr txBox="1">
                    <a:spLocks noRot="1" noChangeAspect="1" noMove="1" noResize="1" noEditPoints="1" noAdjustHandles="1" noChangeArrowheads="1" noChangeShapeType="1" noTextEdit="1"/>
                  </p:cNvSpPr>
                  <p:nvPr/>
                </p:nvSpPr>
                <p:spPr>
                  <a:xfrm>
                    <a:off x="9782389" y="3739411"/>
                    <a:ext cx="729076" cy="422787"/>
                  </a:xfrm>
                  <a:prstGeom prst="rect">
                    <a:avLst/>
                  </a:prstGeom>
                  <a:blipFill>
                    <a:blip r:embed="rId18"/>
                    <a:stretch>
                      <a:fillRect/>
                    </a:stretch>
                  </a:blipFill>
                </p:spPr>
                <p:txBody>
                  <a:bodyPr/>
                  <a:lstStyle/>
                  <a:p>
                    <a:r>
                      <a:rPr lang="en-AU">
                        <a:noFill/>
                      </a:rPr>
                      <a:t> </a:t>
                    </a:r>
                  </a:p>
                </p:txBody>
              </p:sp>
            </mc:Fallback>
          </mc:AlternateContent>
          <p:cxnSp>
            <p:nvCxnSpPr>
              <p:cNvPr id="41" name="Straight Connector 40">
                <a:extLst>
                  <a:ext uri="{FF2B5EF4-FFF2-40B4-BE49-F238E27FC236}">
                    <a16:creationId xmlns:a16="http://schemas.microsoft.com/office/drawing/2014/main" id="{49D79D05-A3CC-6E23-91DB-C991C1FED372}"/>
                  </a:ext>
                </a:extLst>
              </p:cNvPr>
              <p:cNvCxnSpPr>
                <a:cxnSpLocks/>
              </p:cNvCxnSpPr>
              <p:nvPr/>
            </p:nvCxnSpPr>
            <p:spPr>
              <a:xfrm>
                <a:off x="10205919" y="3940971"/>
                <a:ext cx="1548000" cy="34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61B9284-9692-3BD0-B659-469A1DC4DCFD}"/>
                  </a:ext>
                </a:extLst>
              </p:cNvPr>
              <p:cNvCxnSpPr>
                <a:cxnSpLocks/>
                <a:stCxn id="31" idx="2"/>
              </p:cNvCxnSpPr>
              <p:nvPr/>
            </p:nvCxnSpPr>
            <p:spPr>
              <a:xfrm flipV="1">
                <a:off x="10970290" y="4292352"/>
                <a:ext cx="756000" cy="101629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26CF35E-1BD7-92BA-D20A-F315936A5939}"/>
                      </a:ext>
                    </a:extLst>
                  </p:cNvPr>
                  <p:cNvSpPr txBox="1"/>
                  <p:nvPr/>
                </p:nvSpPr>
                <p:spPr>
                  <a:xfrm>
                    <a:off x="10954057" y="4302658"/>
                    <a:ext cx="914400"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i="1" smtClean="0">
                              <a:latin typeface="Cambria Math" panose="02040503050406030204" pitchFamily="18" charset="0"/>
                            </a:rPr>
                            <m:t>8</m:t>
                          </m:r>
                          <m:r>
                            <a:rPr lang="en-AU" sz="1400" b="0" i="1" smtClean="0">
                              <a:latin typeface="Cambria Math" panose="02040503050406030204" pitchFamily="18" charset="0"/>
                            </a:rPr>
                            <m:t>0</m:t>
                          </m:r>
                          <m:r>
                            <a:rPr lang="en-AU" sz="1400" b="0" i="1" smtClean="0">
                              <a:latin typeface="Cambria Math" panose="02040503050406030204" pitchFamily="18" charset="0"/>
                            </a:rPr>
                            <m:t>°</m:t>
                          </m:r>
                        </m:oMath>
                      </m:oMathPara>
                    </a14:m>
                    <a:endParaRPr lang="en-AU" sz="1400" dirty="0"/>
                  </a:p>
                </p:txBody>
              </p:sp>
            </mc:Choice>
            <mc:Fallback xmlns="">
              <p:sp>
                <p:nvSpPr>
                  <p:cNvPr id="44" name="TextBox 43">
                    <a:extLst>
                      <a:ext uri="{FF2B5EF4-FFF2-40B4-BE49-F238E27FC236}">
                        <a16:creationId xmlns:a16="http://schemas.microsoft.com/office/drawing/2014/main" id="{F26CF35E-1BD7-92BA-D20A-F315936A5939}"/>
                      </a:ext>
                    </a:extLst>
                  </p:cNvPr>
                  <p:cNvSpPr txBox="1">
                    <a:spLocks noRot="1" noChangeAspect="1" noMove="1" noResize="1" noEditPoints="1" noAdjustHandles="1" noChangeArrowheads="1" noChangeShapeType="1" noTextEdit="1"/>
                  </p:cNvSpPr>
                  <p:nvPr/>
                </p:nvSpPr>
                <p:spPr>
                  <a:xfrm>
                    <a:off x="10954057" y="4302658"/>
                    <a:ext cx="914400" cy="422787"/>
                  </a:xfrm>
                  <a:prstGeom prst="rect">
                    <a:avLst/>
                  </a:prstGeom>
                  <a:blipFill>
                    <a:blip r:embed="rId19"/>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25BA419-A823-3631-44AF-292A3A249AF1}"/>
                    </a:ext>
                  </a:extLst>
                </p:cNvPr>
                <p:cNvSpPr txBox="1"/>
                <p:nvPr/>
              </p:nvSpPr>
              <p:spPr>
                <a:xfrm>
                  <a:off x="10072541" y="2337011"/>
                  <a:ext cx="2004328"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120</m:t>
                            </m:r>
                          </m:num>
                          <m:den>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tan</m:t>
                                </m:r>
                              </m:fName>
                              <m:e>
                                <m:r>
                                  <a:rPr lang="en-AU" sz="1600" b="0" i="1" smtClean="0">
                                    <a:latin typeface="Cambria Math" panose="02040503050406030204" pitchFamily="18" charset="0"/>
                                  </a:rPr>
                                  <m:t>72</m:t>
                                </m:r>
                                <m:r>
                                  <a:rPr lang="en-AU" sz="1600" b="0" i="1" smtClean="0">
                                    <a:latin typeface="Cambria Math" panose="02040503050406030204" pitchFamily="18" charset="0"/>
                                  </a:rPr>
                                  <m:t>°</m:t>
                                </m:r>
                              </m:e>
                            </m:func>
                          </m:den>
                        </m:f>
                      </m:oMath>
                    </m:oMathPara>
                  </a14:m>
                  <a:endParaRPr lang="en-AU" sz="1600" dirty="0"/>
                </a:p>
              </p:txBody>
            </p:sp>
          </mc:Choice>
          <mc:Fallback xmlns="">
            <p:sp>
              <p:nvSpPr>
                <p:cNvPr id="71" name="TextBox 70">
                  <a:extLst>
                    <a:ext uri="{FF2B5EF4-FFF2-40B4-BE49-F238E27FC236}">
                      <a16:creationId xmlns:a16="http://schemas.microsoft.com/office/drawing/2014/main" id="{325BA419-A823-3631-44AF-292A3A249AF1}"/>
                    </a:ext>
                  </a:extLst>
                </p:cNvPr>
                <p:cNvSpPr txBox="1">
                  <a:spLocks noRot="1" noChangeAspect="1" noMove="1" noResize="1" noEditPoints="1" noAdjustHandles="1" noChangeArrowheads="1" noChangeShapeType="1" noTextEdit="1"/>
                </p:cNvSpPr>
                <p:nvPr/>
              </p:nvSpPr>
              <p:spPr>
                <a:xfrm>
                  <a:off x="10072541" y="2337011"/>
                  <a:ext cx="2004328" cy="554960"/>
                </a:xfrm>
                <a:prstGeom prst="rect">
                  <a:avLst/>
                </a:prstGeom>
                <a:blipFill>
                  <a:blip r:embed="rId2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FE84471-CBDB-BA39-613C-FE2BCC525D38}"/>
                    </a:ext>
                  </a:extLst>
                </p:cNvPr>
                <p:cNvSpPr txBox="1"/>
                <p:nvPr/>
              </p:nvSpPr>
              <p:spPr>
                <a:xfrm>
                  <a:off x="9620575" y="1082734"/>
                  <a:ext cx="2004328"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120</m:t>
                            </m:r>
                          </m:num>
                          <m:den>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tan</m:t>
                                </m:r>
                              </m:fName>
                              <m:e>
                                <m:r>
                                  <a:rPr lang="en-AU" sz="1600" b="0" i="1" smtClean="0">
                                    <a:latin typeface="Cambria Math" panose="02040503050406030204" pitchFamily="18" charset="0"/>
                                  </a:rPr>
                                  <m:t>63</m:t>
                                </m:r>
                                <m:r>
                                  <a:rPr lang="en-AU" sz="1600" b="0" i="1" smtClean="0">
                                    <a:latin typeface="Cambria Math" panose="02040503050406030204" pitchFamily="18" charset="0"/>
                                  </a:rPr>
                                  <m:t>°</m:t>
                                </m:r>
                              </m:e>
                            </m:func>
                          </m:den>
                        </m:f>
                      </m:oMath>
                    </m:oMathPara>
                  </a14:m>
                  <a:endParaRPr lang="en-AU" sz="1600" dirty="0"/>
                </a:p>
              </p:txBody>
            </p:sp>
          </mc:Choice>
          <mc:Fallback xmlns="">
            <p:sp>
              <p:nvSpPr>
                <p:cNvPr id="72" name="TextBox 71">
                  <a:extLst>
                    <a:ext uri="{FF2B5EF4-FFF2-40B4-BE49-F238E27FC236}">
                      <a16:creationId xmlns:a16="http://schemas.microsoft.com/office/drawing/2014/main" id="{CFE84471-CBDB-BA39-613C-FE2BCC525D38}"/>
                    </a:ext>
                  </a:extLst>
                </p:cNvPr>
                <p:cNvSpPr txBox="1">
                  <a:spLocks noRot="1" noChangeAspect="1" noMove="1" noResize="1" noEditPoints="1" noAdjustHandles="1" noChangeArrowheads="1" noChangeShapeType="1" noTextEdit="1"/>
                </p:cNvSpPr>
                <p:nvPr/>
              </p:nvSpPr>
              <p:spPr>
                <a:xfrm>
                  <a:off x="9620575" y="1082734"/>
                  <a:ext cx="2004328" cy="554960"/>
                </a:xfrm>
                <a:prstGeom prst="rect">
                  <a:avLst/>
                </a:prstGeom>
                <a:blipFill>
                  <a:blip r:embed="rId2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E4DDDE-8975-C96D-C7B4-D6E61161F1FE}"/>
                    </a:ext>
                  </a:extLst>
                </p:cNvPr>
                <p:cNvSpPr txBox="1"/>
                <p:nvPr/>
              </p:nvSpPr>
              <p:spPr>
                <a:xfrm>
                  <a:off x="9407691" y="2179022"/>
                  <a:ext cx="729076" cy="42278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𝑥</m:t>
                        </m:r>
                      </m:oMath>
                    </m:oMathPara>
                  </a14:m>
                  <a:endParaRPr lang="en-AU" sz="1400" dirty="0"/>
                </a:p>
              </p:txBody>
            </p:sp>
          </mc:Choice>
          <mc:Fallback xmlns="">
            <p:sp>
              <p:nvSpPr>
                <p:cNvPr id="73" name="TextBox 72">
                  <a:extLst>
                    <a:ext uri="{FF2B5EF4-FFF2-40B4-BE49-F238E27FC236}">
                      <a16:creationId xmlns:a16="http://schemas.microsoft.com/office/drawing/2014/main" id="{07E4DDDE-8975-C96D-C7B4-D6E61161F1FE}"/>
                    </a:ext>
                  </a:extLst>
                </p:cNvPr>
                <p:cNvSpPr txBox="1">
                  <a:spLocks noRot="1" noChangeAspect="1" noMove="1" noResize="1" noEditPoints="1" noAdjustHandles="1" noChangeArrowheads="1" noChangeShapeType="1" noTextEdit="1"/>
                </p:cNvSpPr>
                <p:nvPr/>
              </p:nvSpPr>
              <p:spPr>
                <a:xfrm>
                  <a:off x="9407691" y="2179022"/>
                  <a:ext cx="729076" cy="422787"/>
                </a:xfrm>
                <a:prstGeom prst="rect">
                  <a:avLst/>
                </a:prstGeom>
                <a:blipFill>
                  <a:blip r:embed="rId22"/>
                  <a:stretch>
                    <a:fillRect/>
                  </a:stretch>
                </a:blipFill>
              </p:spPr>
              <p:txBody>
                <a:bodyPr/>
                <a:lstStyle/>
                <a:p>
                  <a:r>
                    <a:rPr lang="en-AU">
                      <a:noFill/>
                    </a:rPr>
                    <a:t> </a:t>
                  </a:r>
                </a:p>
              </p:txBody>
            </p:sp>
          </mc:Fallback>
        </mc:AlternateContent>
      </p:grpSp>
      <p:sp>
        <p:nvSpPr>
          <p:cNvPr id="47" name="Speech Bubble: Rectangle with Corners Rounded 46">
            <a:extLst>
              <a:ext uri="{FF2B5EF4-FFF2-40B4-BE49-F238E27FC236}">
                <a16:creationId xmlns:a16="http://schemas.microsoft.com/office/drawing/2014/main" id="{6E0CE98F-0E74-0269-8897-8E5825504968}"/>
              </a:ext>
            </a:extLst>
          </p:cNvPr>
          <p:cNvSpPr/>
          <p:nvPr/>
        </p:nvSpPr>
        <p:spPr>
          <a:xfrm>
            <a:off x="5798233" y="2392627"/>
            <a:ext cx="2282800" cy="1234737"/>
          </a:xfrm>
          <a:prstGeom prst="wedgeRoundRectCallout">
            <a:avLst>
              <a:gd name="adj1" fmla="val -83078"/>
              <a:gd name="adj2" fmla="val 3554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Why might the answers have been kept in exact form?</a:t>
            </a:r>
          </a:p>
        </p:txBody>
      </p:sp>
      <p:sp>
        <p:nvSpPr>
          <p:cNvPr id="2" name="Slide Number Placeholder 1">
            <a:extLst>
              <a:ext uri="{FF2B5EF4-FFF2-40B4-BE49-F238E27FC236}">
                <a16:creationId xmlns:a16="http://schemas.microsoft.com/office/drawing/2014/main" id="{2493EA6F-D2D0-BA7C-5B22-D0F0F04AF9E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48208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46D9652F-9253-4942-86C7-6F31A0F44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D3702A-3482-492D-995B-C51A1421545F}">
  <ds:schemaRefs>
    <ds:schemaRef ds:uri="http://schemas.microsoft.com/sharepoint/v3/contenttype/forms"/>
  </ds:schemaRefs>
</ds:datastoreItem>
</file>

<file path=customXml/itemProps3.xml><?xml version="1.0" encoding="utf-8"?>
<ds:datastoreItem xmlns:ds="http://schemas.openxmlformats.org/officeDocument/2006/customXml" ds:itemID="{CF5508A5-5E73-431A-8D61-A34A24DB99F6}">
  <ds:schemaRefs>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9191b990-ddf9-46cb-8ffe-20db9d3a58aa"/>
    <ds:schemaRef ds:uri="95386ad3-46d6-4eb6-bbc1-9b19b13a5756"/>
    <ds:schemaRef ds:uri="http://www.w3.org/XML/1998/namespace"/>
    <ds:schemaRef ds:uri="http://purl.org/dc/dcmitype/"/>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1378</Words>
  <Application>Microsoft Office PowerPoint</Application>
  <PresentationFormat>Widescreen</PresentationFormat>
  <Paragraphs>164</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Cambria Math</vt:lpstr>
      <vt:lpstr>Public Sans</vt:lpstr>
      <vt:lpstr>Times New Roman</vt:lpstr>
      <vt:lpstr>NSWG Corporate</vt:lpstr>
      <vt:lpstr>Trigonometry in three dimensions further problems</vt:lpstr>
      <vt:lpstr>Learning intentions and success criteria</vt:lpstr>
      <vt:lpstr>Connecting learning</vt:lpstr>
      <vt:lpstr>Written description (1)</vt:lpstr>
      <vt:lpstr>Written descriptions (2)</vt:lpstr>
      <vt:lpstr>Releasing responsibility</vt:lpstr>
      <vt:lpstr>Approaching questions scaffold</vt:lpstr>
      <vt:lpstr>Bearings and 3D trigonometry (1)</vt:lpstr>
      <vt:lpstr>Bearings and 3D trigonometry (2)</vt:lpstr>
      <vt:lpstr>Bearings and 3D trigonometry (3)</vt:lpstr>
      <vt:lpstr>Bearings and 3D trigonometry (4)</vt:lpstr>
      <vt:lpstr>Bearings and 3D trigonometry (5)</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 Trigonometry in three dimensions further problems – Stage 6, extension</dc:title>
  <dc:creator>NSW Department of Education</dc:creator>
  <dcterms:created xsi:type="dcterms:W3CDTF">2026-04-20T00:46:55Z</dcterms:created>
  <dcterms:modified xsi:type="dcterms:W3CDTF">2026-05-04T01:11:50Z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2026-04-20T00:47:23Z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d8018d27-228e-440c-bcb1-c63140e2a791</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