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0"/>
  </p:notesMasterIdLst>
  <p:handoutMasterIdLst>
    <p:handoutMasterId r:id="rId21"/>
  </p:handoutMasterIdLst>
  <p:sldIdLst>
    <p:sldId id="26505" r:id="rId5"/>
    <p:sldId id="26383" r:id="rId6"/>
    <p:sldId id="271" r:id="rId7"/>
    <p:sldId id="289" r:id="rId8"/>
    <p:sldId id="26532" r:id="rId9"/>
    <p:sldId id="26526" r:id="rId10"/>
    <p:sldId id="26527" r:id="rId11"/>
    <p:sldId id="26533" r:id="rId12"/>
    <p:sldId id="26525" r:id="rId13"/>
    <p:sldId id="26531" r:id="rId14"/>
    <p:sldId id="26529" r:id="rId15"/>
    <p:sldId id="26510" r:id="rId16"/>
    <p:sldId id="26522" r:id="rId17"/>
    <p:sldId id="360" r:id="rId18"/>
    <p:sldId id="361" r:id="rId19"/>
  </p:sldIdLst>
  <p:sldSz cx="12192000" cy="6858000"/>
  <p:notesSz cx="6858000" cy="9144000"/>
  <p:embeddedFontLst>
    <p:embeddedFont>
      <p:font typeface="Cambria Math" panose="02040503050406030204" pitchFamily="18" charset="0"/>
      <p:regular r:id="rId22"/>
    </p:embeddedFont>
    <p:embeddedFont>
      <p:font typeface="Public Sans" pitchFamily="2" charset="0"/>
      <p:regular r:id="rId23"/>
      <p:bold r:id="rId24"/>
      <p:italic r:id="rId25"/>
      <p:boldItalic r:id="rId26"/>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4E7D68-E14E-4EC7-AAF3-369A2DAFB490}" v="2" dt="2026-05-04T01:11:24.043"/>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960" autoAdjust="0"/>
    <p:restoredTop sz="86480" autoAdjust="0"/>
  </p:normalViewPr>
  <p:slideViewPr>
    <p:cSldViewPr snapToGrid="0">
      <p:cViewPr varScale="1">
        <p:scale>
          <a:sx n="84" d="100"/>
          <a:sy n="84" d="100"/>
        </p:scale>
        <p:origin x="436" y="64"/>
      </p:cViewPr>
      <p:guideLst>
        <p:guide orient="horz" pos="2160"/>
        <p:guide pos="3863"/>
      </p:guideLst>
    </p:cSldViewPr>
  </p:slideViewPr>
  <p:outlineViewPr>
    <p:cViewPr>
      <p:scale>
        <a:sx n="33" d="100"/>
        <a:sy n="33" d="100"/>
      </p:scale>
      <p:origin x="0" y="-1960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4/05/2026</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4/05/2026</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961419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84852-18C9-55EC-E743-5A68787D5F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7F7B90-F883-F49C-B3C7-C84D28A0F8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325E63-40C9-E113-1AB7-94AF96A37BC9}"/>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05C1E96-EA92-6612-38A6-BEAAF5E2D452}"/>
              </a:ext>
            </a:extLst>
          </p:cNvPr>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3790485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E4107-B50C-CAAD-EAA3-24CB5F90A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ECE98-7DCF-EA92-181B-751D9A5448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91AC27-6E5B-3113-C6A6-D76BD6B3443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A77FB46-2018-3725-95BA-F5F9B2A84CAC}"/>
              </a:ext>
            </a:extLst>
          </p:cNvPr>
          <p:cNvSpPr>
            <a:spLocks noGrp="1"/>
          </p:cNvSpPr>
          <p:nvPr>
            <p:ph type="sldNum" sz="quarter" idx="5"/>
          </p:nvPr>
        </p:nvSpPr>
        <p:spPr/>
        <p:txBody>
          <a:bodyPr/>
          <a:lstStyle/>
          <a:p>
            <a:fld id="{B07158C4-A119-4B78-9DE8-A50001BC31DC}" type="slidenum">
              <a:rPr lang="en-AU" smtClean="0"/>
              <a:pPr/>
              <a:t>12</a:t>
            </a:fld>
            <a:endParaRPr lang="en-AU" dirty="0"/>
          </a:p>
        </p:txBody>
      </p:sp>
    </p:spTree>
    <p:extLst>
      <p:ext uri="{BB962C8B-B14F-4D97-AF65-F5344CB8AC3E}">
        <p14:creationId xmlns:p14="http://schemas.microsoft.com/office/powerpoint/2010/main" val="3138858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dirty="0"/>
          </a:p>
        </p:txBody>
      </p:sp>
    </p:spTree>
    <p:extLst>
      <p:ext uri="{BB962C8B-B14F-4D97-AF65-F5344CB8AC3E}">
        <p14:creationId xmlns:p14="http://schemas.microsoft.com/office/powerpoint/2010/main" val="1810535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903058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0404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 id="2147483765" r:id="rId12"/>
    <p:sldLayoutId id="2147483766"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extension-1-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2" Type="http://schemas.openxmlformats.org/officeDocument/2006/relationships/image" Target="../media/image9.png"/><Relationship Id="rId7" Type="http://schemas.openxmlformats.org/officeDocument/2006/relationships/image" Target="../media/image11.png"/><Relationship Id="rId1" Type="http://schemas.openxmlformats.org/officeDocument/2006/relationships/slideLayout" Target="../slideLayouts/slideLayout12.xml"/><Relationship Id="rId11" Type="http://schemas.openxmlformats.org/officeDocument/2006/relationships/image" Target="../media/image8.png"/><Relationship Id="rId6" Type="http://schemas.openxmlformats.org/officeDocument/2006/relationships/image" Target="../media/image100.png"/><Relationship Id="rId5" Type="http://schemas.openxmlformats.org/officeDocument/2006/relationships/image" Target="../media/image10.png"/><Relationship Id="rId10" Type="http://schemas.openxmlformats.org/officeDocument/2006/relationships/image" Target="../media/image7.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60.png"/><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20.png"/><Relationship Id="rId1" Type="http://schemas.openxmlformats.org/officeDocument/2006/relationships/slideLayout" Target="../slideLayouts/slideLayout12.xml"/><Relationship Id="rId5" Type="http://schemas.openxmlformats.org/officeDocument/2006/relationships/image" Target="../media/image211.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Trigonometry in three dimensions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Extension 1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Further trigonometry</a:t>
            </a:r>
          </a:p>
        </p:txBody>
      </p:sp>
      <p:pic>
        <p:nvPicPr>
          <p:cNvPr id="5" name="Picture Placeholder 5">
            <a:extLst>
              <a:ext uri="{FF2B5EF4-FFF2-40B4-BE49-F238E27FC236}">
                <a16:creationId xmlns:a16="http://schemas.microsoft.com/office/drawing/2014/main" id="{6837A8CD-E48F-B663-F57B-EB45FFAFC11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127875" y="0"/>
            <a:ext cx="5064125" cy="6858000"/>
          </a:xfrm>
          <a:prstGeom prst="rect">
            <a:avLst/>
          </a:prstGeo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018CB5-0202-B3E3-EB1C-E8E7822D7F5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D814404-93A2-61F0-AAC4-10E887658B68}"/>
              </a:ext>
            </a:extLst>
          </p:cNvPr>
          <p:cNvSpPr>
            <a:spLocks noGrp="1"/>
          </p:cNvSpPr>
          <p:nvPr>
            <p:ph type="title"/>
          </p:nvPr>
        </p:nvSpPr>
        <p:spPr/>
        <p:txBody>
          <a:bodyPr/>
          <a:lstStyle/>
          <a:p>
            <a:r>
              <a:rPr lang="en-AU" dirty="0"/>
              <a:t>Pyramids (3) </a:t>
            </a:r>
          </a:p>
        </p:txBody>
      </p:sp>
      <p:sp>
        <p:nvSpPr>
          <p:cNvPr id="4" name="Text Placeholder 3">
            <a:extLst>
              <a:ext uri="{FF2B5EF4-FFF2-40B4-BE49-F238E27FC236}">
                <a16:creationId xmlns:a16="http://schemas.microsoft.com/office/drawing/2014/main" id="{A4AF7242-C030-3621-3636-0F1D8F8AEB1C}"/>
              </a:ext>
            </a:extLst>
          </p:cNvPr>
          <p:cNvSpPr>
            <a:spLocks noGrp="1"/>
          </p:cNvSpPr>
          <p:nvPr>
            <p:ph type="body" sz="quarter" idx="18"/>
          </p:nvPr>
        </p:nvSpPr>
        <p:spPr>
          <a:xfrm>
            <a:off x="360000" y="982520"/>
            <a:ext cx="5614773" cy="310015"/>
          </a:xfrm>
        </p:spPr>
        <p:txBody>
          <a:bodyPr/>
          <a:lstStyle/>
          <a:p>
            <a:r>
              <a:rPr lang="en-AU" dirty="0"/>
              <a:t>Find the surface area of the pyramid.</a:t>
            </a:r>
          </a:p>
        </p:txBody>
      </p:sp>
      <p:pic>
        <p:nvPicPr>
          <p:cNvPr id="5" name="Picture 4" descr="A square‑based pyramid with base vertices A, B, C, and D, each side of the base measuring 10 m. The apex is directly above the base, and a point F lies on the base beneath the apex, forming a right angle with the vertical height. A slanted edge from the apex to B is shown, and the angle between BF and that slanted edge is marked as 60°.">
            <a:extLst>
              <a:ext uri="{FF2B5EF4-FFF2-40B4-BE49-F238E27FC236}">
                <a16:creationId xmlns:a16="http://schemas.microsoft.com/office/drawing/2014/main" id="{98777947-EA6B-BA2E-6022-C696D967253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1978" y="1752169"/>
            <a:ext cx="4278797" cy="3606649"/>
          </a:xfrm>
          <a:prstGeom prst="rect">
            <a:avLst/>
          </a:prstGeom>
        </p:spPr>
      </p:pic>
      <p:pic>
        <p:nvPicPr>
          <p:cNvPr id="10" name="Picture 9" descr="A right angled triangle with an angle marked 60 degrees. The hypotenuse is labeled 'l' and the side adjacent to 60 degrees is labeled '5 m'. ">
            <a:extLst>
              <a:ext uri="{FF2B5EF4-FFF2-40B4-BE49-F238E27FC236}">
                <a16:creationId xmlns:a16="http://schemas.microsoft.com/office/drawing/2014/main" id="{40E5BF7B-63BD-942C-57EF-E33EFAD944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92996" y="1456229"/>
            <a:ext cx="1484441" cy="2099265"/>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362B809-CB76-8C2C-F24F-F8C1EEFE4BE2}"/>
                  </a:ext>
                </a:extLst>
              </p:cNvPr>
              <p:cNvSpPr txBox="1"/>
              <p:nvPr/>
            </p:nvSpPr>
            <p:spPr>
              <a:xfrm>
                <a:off x="6777437" y="1716094"/>
                <a:ext cx="4249977" cy="5306663"/>
              </a:xfrm>
              <a:prstGeom prst="rect">
                <a:avLst/>
              </a:prstGeom>
              <a:noFill/>
            </p:spPr>
            <p:txBody>
              <a:bodyPr wrap="none" lIns="0" tIns="0" rIns="0" bIns="0" rtlCol="0">
                <a:noAutofit/>
              </a:bodyPr>
              <a:lstStyle/>
              <a:p>
                <a:pPr algn="l"/>
                <a:r>
                  <a:rPr lang="en-AU" sz="1800" dirty="0"/>
                  <a:t>To find perpendicular slant height</a:t>
                </a:r>
              </a:p>
              <a:p>
                <a:pPr algn="l"/>
                <a14:m>
                  <m:oMathPara xmlns:m="http://schemas.openxmlformats.org/officeDocument/2006/math">
                    <m:oMathParaPr>
                      <m:jc m:val="centerGroup"/>
                    </m:oMathParaPr>
                    <m:oMath xmlns:m="http://schemas.openxmlformats.org/officeDocument/2006/math">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cos</m:t>
                          </m:r>
                        </m:fName>
                        <m:e>
                          <m:r>
                            <a:rPr lang="en-AU" sz="1800" b="0" i="1" smtClean="0">
                              <a:latin typeface="Cambria Math" panose="02040503050406030204" pitchFamily="18" charset="0"/>
                            </a:rPr>
                            <m:t>60°</m:t>
                          </m:r>
                        </m:e>
                      </m:func>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5</m:t>
                          </m:r>
                        </m:num>
                        <m:den>
                          <m:r>
                            <a:rPr lang="en-AU" sz="1800" b="0" i="1" smtClean="0">
                              <a:latin typeface="Cambria Math" panose="02040503050406030204" pitchFamily="18" charset="0"/>
                            </a:rPr>
                            <m:t>𝑙</m:t>
                          </m:r>
                        </m:den>
                      </m:f>
                    </m:oMath>
                    <m:oMath xmlns:m="http://schemas.openxmlformats.org/officeDocument/2006/math">
                      <m:r>
                        <a:rPr lang="en-AU" sz="1800" b="0" i="1" smtClean="0">
                          <a:latin typeface="Cambria Math" panose="02040503050406030204" pitchFamily="18" charset="0"/>
                        </a:rPr>
                        <m:t>𝑙</m:t>
                      </m:r>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5</m:t>
                          </m:r>
                        </m:num>
                        <m:den>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cos</m:t>
                              </m:r>
                            </m:fName>
                            <m:e>
                              <m:r>
                                <a:rPr lang="en-AU" sz="1800" b="0" i="1" smtClean="0">
                                  <a:latin typeface="Cambria Math" panose="02040503050406030204" pitchFamily="18" charset="0"/>
                                </a:rPr>
                                <m:t>60°</m:t>
                              </m:r>
                            </m:e>
                          </m:func>
                        </m:den>
                      </m:f>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10 </m:t>
                      </m:r>
                    </m:oMath>
                  </m:oMathPara>
                </a14:m>
                <a:br>
                  <a:rPr lang="en-AU" sz="1800" b="0" i="1" dirty="0">
                    <a:latin typeface="Cambria Math" panose="02040503050406030204" pitchFamily="18" charset="0"/>
                  </a:rPr>
                </a:br>
                <a:br>
                  <a:rPr lang="en-AU" sz="1800" b="0" i="1" dirty="0">
                    <a:latin typeface="Cambria Math" panose="02040503050406030204" pitchFamily="18" charset="0"/>
                  </a:rPr>
                </a:br>
                <a:r>
                  <a:rPr lang="en-AU" sz="1800" dirty="0"/>
                  <a:t>Area of triangle side</a:t>
                </a:r>
              </a:p>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𝐴</m:t>
                      </m:r>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2</m:t>
                          </m:r>
                        </m:den>
                      </m:f>
                      <m:r>
                        <a:rPr lang="en-AU" sz="1800" b="0" i="1" smtClean="0">
                          <a:latin typeface="Cambria Math" panose="02040503050406030204" pitchFamily="18" charset="0"/>
                        </a:rPr>
                        <m:t>×10×10</m:t>
                      </m:r>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50 </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𝑚</m:t>
                          </m:r>
                        </m:e>
                        <m:sup>
                          <m:r>
                            <a:rPr lang="en-AU" sz="1800" b="0" i="1" smtClean="0">
                              <a:latin typeface="Cambria Math" panose="02040503050406030204" pitchFamily="18" charset="0"/>
                            </a:rPr>
                            <m:t>2</m:t>
                          </m:r>
                        </m:sup>
                      </m:sSup>
                    </m:oMath>
                  </m:oMathPara>
                </a14:m>
                <a:endParaRPr lang="en-AU" sz="1800" dirty="0"/>
              </a:p>
              <a:p>
                <a:pPr algn="l"/>
                <a:endParaRPr lang="en-AU" sz="1800" dirty="0"/>
              </a:p>
              <a:p>
                <a:pPr algn="l"/>
                <a:r>
                  <a:rPr lang="en-AU" sz="1800" dirty="0"/>
                  <a:t>Area of square base </a:t>
                </a:r>
              </a:p>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𝐴</m:t>
                      </m:r>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10</m:t>
                          </m:r>
                        </m:e>
                        <m:sup>
                          <m:r>
                            <a:rPr lang="en-AU" sz="1800" b="0" i="1" smtClean="0">
                              <a:latin typeface="Cambria Math" panose="02040503050406030204" pitchFamily="18" charset="0"/>
                            </a:rPr>
                            <m:t>2</m:t>
                          </m:r>
                        </m:sup>
                      </m:sSup>
                    </m:oMath>
                    <m:oMath xmlns:m="http://schemas.openxmlformats.org/officeDocument/2006/math">
                      <m:r>
                        <a:rPr lang="en-AU" sz="1800" b="0" i="1" smtClean="0">
                          <a:latin typeface="Cambria Math" panose="02040503050406030204" pitchFamily="18" charset="0"/>
                        </a:rPr>
                        <m:t>=100 </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𝑚</m:t>
                          </m:r>
                        </m:e>
                        <m:sup>
                          <m:r>
                            <a:rPr lang="en-AU" sz="1800" b="0" i="1" smtClean="0">
                              <a:latin typeface="Cambria Math" panose="02040503050406030204" pitchFamily="18" charset="0"/>
                            </a:rPr>
                            <m:t>2</m:t>
                          </m:r>
                        </m:sup>
                      </m:sSup>
                    </m:oMath>
                  </m:oMathPara>
                </a14:m>
                <a:br>
                  <a:rPr lang="en-AU" sz="1800" b="0" dirty="0"/>
                </a:br>
                <a:endParaRPr lang="en-AU" sz="1800" b="0" dirty="0"/>
              </a:p>
              <a:p>
                <a:pPr algn="l"/>
                <a:r>
                  <a:rPr lang="en-AU" sz="1800" dirty="0"/>
                  <a:t>Total area </a:t>
                </a:r>
                <a:br>
                  <a:rPr lang="en-AU" sz="1800" dirty="0"/>
                </a:b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=50×4+100</m:t>
                      </m:r>
                    </m:oMath>
                    <m:oMath xmlns:m="http://schemas.openxmlformats.org/officeDocument/2006/math">
                      <m:r>
                        <a:rPr lang="en-AU" sz="1800" b="0" i="1" smtClean="0">
                          <a:latin typeface="Cambria Math" panose="02040503050406030204" pitchFamily="18" charset="0"/>
                        </a:rPr>
                        <m:t>=300 </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𝑚</m:t>
                          </m:r>
                        </m:e>
                        <m:sup>
                          <m:r>
                            <a:rPr lang="en-AU" sz="1800" b="0" i="1" smtClean="0">
                              <a:latin typeface="Cambria Math" panose="02040503050406030204" pitchFamily="18" charset="0"/>
                            </a:rPr>
                            <m:t>2</m:t>
                          </m:r>
                        </m:sup>
                      </m:sSup>
                    </m:oMath>
                  </m:oMathPara>
                </a14:m>
                <a:endParaRPr lang="en-AU" sz="1800" dirty="0"/>
              </a:p>
            </p:txBody>
          </p:sp>
        </mc:Choice>
        <mc:Fallback xmlns="">
          <p:sp>
            <p:nvSpPr>
              <p:cNvPr id="14" name="TextBox 13">
                <a:extLst>
                  <a:ext uri="{FF2B5EF4-FFF2-40B4-BE49-F238E27FC236}">
                    <a16:creationId xmlns:a16="http://schemas.microsoft.com/office/drawing/2014/main" id="{2362B809-CB76-8C2C-F24F-F8C1EEFE4BE2}"/>
                  </a:ext>
                </a:extLst>
              </p:cNvPr>
              <p:cNvSpPr txBox="1">
                <a:spLocks noRot="1" noChangeAspect="1" noMove="1" noResize="1" noEditPoints="1" noAdjustHandles="1" noChangeArrowheads="1" noChangeShapeType="1" noTextEdit="1"/>
              </p:cNvSpPr>
              <p:nvPr/>
            </p:nvSpPr>
            <p:spPr>
              <a:xfrm>
                <a:off x="6777437" y="1716094"/>
                <a:ext cx="4249977" cy="5306663"/>
              </a:xfrm>
              <a:prstGeom prst="rect">
                <a:avLst/>
              </a:prstGeom>
              <a:blipFill>
                <a:blip r:embed="rId4"/>
                <a:stretch>
                  <a:fillRect l="-3443" t="-1494"/>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2D5C8C90-1688-41E2-0BEC-F3CD399E088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dirty="0"/>
          </a:p>
        </p:txBody>
      </p:sp>
    </p:spTree>
    <p:extLst>
      <p:ext uri="{BB962C8B-B14F-4D97-AF65-F5344CB8AC3E}">
        <p14:creationId xmlns:p14="http://schemas.microsoft.com/office/powerpoint/2010/main" val="126602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B97FA-8104-BA64-1467-BAE1F4D4C62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ED710A-EF0F-2E8D-0E17-F8ECA12984A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dirty="0"/>
          </a:p>
        </p:txBody>
      </p:sp>
      <p:sp>
        <p:nvSpPr>
          <p:cNvPr id="3" name="Title 2">
            <a:extLst>
              <a:ext uri="{FF2B5EF4-FFF2-40B4-BE49-F238E27FC236}">
                <a16:creationId xmlns:a16="http://schemas.microsoft.com/office/drawing/2014/main" id="{98A71A57-ECC7-623D-BF57-5CB39EEBC4DD}"/>
              </a:ext>
            </a:extLst>
          </p:cNvPr>
          <p:cNvSpPr>
            <a:spLocks noGrp="1"/>
          </p:cNvSpPr>
          <p:nvPr>
            <p:ph type="title"/>
          </p:nvPr>
        </p:nvSpPr>
        <p:spPr/>
        <p:txBody>
          <a:bodyPr/>
          <a:lstStyle/>
          <a:p>
            <a:r>
              <a:rPr lang="en-AU" dirty="0"/>
              <a:t>Pyramids (4)</a:t>
            </a:r>
          </a:p>
        </p:txBody>
      </p:sp>
      <p:sp>
        <p:nvSpPr>
          <p:cNvPr id="4" name="Text Placeholder 3">
            <a:extLst>
              <a:ext uri="{FF2B5EF4-FFF2-40B4-BE49-F238E27FC236}">
                <a16:creationId xmlns:a16="http://schemas.microsoft.com/office/drawing/2014/main" id="{AC33F3D4-F913-DE60-1FFA-842E5A2CEF66}"/>
              </a:ext>
            </a:extLst>
          </p:cNvPr>
          <p:cNvSpPr>
            <a:spLocks noGrp="1"/>
          </p:cNvSpPr>
          <p:nvPr>
            <p:ph type="body" sz="quarter" idx="18"/>
          </p:nvPr>
        </p:nvSpPr>
        <p:spPr/>
        <p:txBody>
          <a:bodyPr/>
          <a:lstStyle/>
          <a:p>
            <a:r>
              <a:rPr lang="en-AU" dirty="0"/>
              <a:t>Volume and surface area</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E7B081E-AB7D-E2AB-34F9-A5D7D7957C1D}"/>
                  </a:ext>
                </a:extLst>
              </p:cNvPr>
              <p:cNvSpPr txBox="1"/>
              <p:nvPr/>
            </p:nvSpPr>
            <p:spPr>
              <a:xfrm>
                <a:off x="360000" y="1757355"/>
                <a:ext cx="10376580" cy="545601"/>
              </a:xfrm>
              <a:prstGeom prst="rect">
                <a:avLst/>
              </a:prstGeom>
              <a:noFill/>
            </p:spPr>
            <p:txBody>
              <a:bodyPr wrap="square" lIns="0" tIns="0" rIns="0" bIns="0" rtlCol="0">
                <a:noAutofit/>
              </a:bodyPr>
              <a:lstStyle/>
              <a:p>
                <a:pPr algn="l"/>
                <a:r>
                  <a:rPr lang="en-AU" sz="1800" dirty="0"/>
                  <a:t>ABCDE is a rectangular pyramid. The side EBC makes an angle of </a:t>
                </a:r>
                <a14:m>
                  <m:oMath xmlns:m="http://schemas.openxmlformats.org/officeDocument/2006/math">
                    <m:r>
                      <a:rPr lang="en-AU" sz="1800" b="0" i="1" smtClean="0">
                        <a:latin typeface="Cambria Math" panose="02040503050406030204" pitchFamily="18" charset="0"/>
                      </a:rPr>
                      <m:t>60</m:t>
                    </m:r>
                    <m:r>
                      <a:rPr lang="en-AU" sz="1800" b="0" i="1" smtClean="0">
                        <a:latin typeface="Cambria Math" panose="02040503050406030204" pitchFamily="18" charset="0"/>
                      </a:rPr>
                      <m:t>°</m:t>
                    </m:r>
                  </m:oMath>
                </a14:m>
                <a:r>
                  <a:rPr lang="en-AU" sz="1800" dirty="0"/>
                  <a:t> with the base ABCD. </a:t>
                </a:r>
              </a:p>
            </p:txBody>
          </p:sp>
        </mc:Choice>
        <mc:Fallback xmlns="">
          <p:sp>
            <p:nvSpPr>
              <p:cNvPr id="10" name="TextBox 9">
                <a:extLst>
                  <a:ext uri="{FF2B5EF4-FFF2-40B4-BE49-F238E27FC236}">
                    <a16:creationId xmlns:a16="http://schemas.microsoft.com/office/drawing/2014/main" id="{8E7B081E-AB7D-E2AB-34F9-A5D7D7957C1D}"/>
                  </a:ext>
                </a:extLst>
              </p:cNvPr>
              <p:cNvSpPr txBox="1">
                <a:spLocks noRot="1" noChangeAspect="1" noMove="1" noResize="1" noEditPoints="1" noAdjustHandles="1" noChangeArrowheads="1" noChangeShapeType="1" noTextEdit="1"/>
              </p:cNvSpPr>
              <p:nvPr/>
            </p:nvSpPr>
            <p:spPr>
              <a:xfrm>
                <a:off x="360000" y="1757355"/>
                <a:ext cx="10376580" cy="545601"/>
              </a:xfrm>
              <a:prstGeom prst="rect">
                <a:avLst/>
              </a:prstGeom>
              <a:blipFill>
                <a:blip r:embed="rId2"/>
                <a:stretch>
                  <a:fillRect l="-1351" t="-14444"/>
                </a:stretch>
              </a:blipFill>
            </p:spPr>
            <p:txBody>
              <a:bodyPr/>
              <a:lstStyle/>
              <a:p>
                <a:r>
                  <a:rPr lang="en-AU">
                    <a:noFill/>
                  </a:rPr>
                  <a:t> </a:t>
                </a:r>
              </a:p>
            </p:txBody>
          </p:sp>
        </mc:Fallback>
      </mc:AlternateContent>
      <p:pic>
        <p:nvPicPr>
          <p:cNvPr id="12" name="Picture 11" descr="A rectanglular‑based pyramid with base vertices A, B, C, and D,  sides of the base measuring 10 m by 12 m. The apex is directly above the base, and a point F lies on the base beneath the apex, forming a right angle with the vertical height. A slanted edge from the apex to B is shown, and the angle between triangle ECB and that slanted edge is marked as 60°.">
            <a:extLst>
              <a:ext uri="{FF2B5EF4-FFF2-40B4-BE49-F238E27FC236}">
                <a16:creationId xmlns:a16="http://schemas.microsoft.com/office/drawing/2014/main" id="{DCEB3055-FE9B-A935-044E-FE138421AD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06497" y="2574928"/>
            <a:ext cx="3829204" cy="3665851"/>
          </a:xfrm>
          <a:prstGeom prst="rect">
            <a:avLst/>
          </a:prstGeom>
        </p:spPr>
      </p:pic>
    </p:spTree>
    <p:extLst>
      <p:ext uri="{BB962C8B-B14F-4D97-AF65-F5344CB8AC3E}">
        <p14:creationId xmlns:p14="http://schemas.microsoft.com/office/powerpoint/2010/main" val="925361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A2B4C-7C30-E419-70FB-AC11F1082D3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7704CFD-544D-B423-7121-5AEC065EB6B1}"/>
              </a:ext>
            </a:extLst>
          </p:cNvPr>
          <p:cNvSpPr>
            <a:spLocks noGrp="1"/>
          </p:cNvSpPr>
          <p:nvPr>
            <p:ph type="ctrTitle"/>
          </p:nvPr>
        </p:nvSpPr>
        <p:spPr/>
        <p:txBody>
          <a:bodyPr/>
          <a:lstStyle/>
          <a:p>
            <a:r>
              <a:rPr lang="en-AU" dirty="0">
                <a:latin typeface="+mj-lt"/>
              </a:rPr>
              <a:t>Independent practice</a:t>
            </a:r>
          </a:p>
        </p:txBody>
      </p:sp>
    </p:spTree>
    <p:extLst>
      <p:ext uri="{BB962C8B-B14F-4D97-AF65-F5344CB8AC3E}">
        <p14:creationId xmlns:p14="http://schemas.microsoft.com/office/powerpoint/2010/main" val="412338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BD9D2-AADD-FABB-97D0-B0FB4F3C215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6DFFADD-8E70-6267-A10B-6F1BC0967797}"/>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Approaching questions scaffold</a:t>
            </a:r>
          </a:p>
        </p:txBody>
      </p:sp>
      <p:pic>
        <p:nvPicPr>
          <p:cNvPr id="4" name="Picture 3" descr="Approaching questions scaffold. The first step, understand, involves identifying key terms, determine the focus area, identify the amount of marks its worth. The second step, plan, involves, drawing a visual representation, using a formula or identifying the steps. The third, solve, involves completing the steps, performing calculations and showing all working. The last, check, involves substituting to check, check for reasonableness and have I answered the question.">
            <a:extLst>
              <a:ext uri="{FF2B5EF4-FFF2-40B4-BE49-F238E27FC236}">
                <a16:creationId xmlns:a16="http://schemas.microsoft.com/office/drawing/2014/main" id="{D9253B5E-AF71-A2B9-80A2-708D01C3B6F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Slide Number Placeholder 1">
            <a:extLst>
              <a:ext uri="{FF2B5EF4-FFF2-40B4-BE49-F238E27FC236}">
                <a16:creationId xmlns:a16="http://schemas.microsoft.com/office/drawing/2014/main" id="{AE0057C8-9960-6F82-7845-9FB18E18C70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dirty="0"/>
          </a:p>
        </p:txBody>
      </p:sp>
    </p:spTree>
    <p:extLst>
      <p:ext uri="{BB962C8B-B14F-4D97-AF65-F5344CB8AC3E}">
        <p14:creationId xmlns:p14="http://schemas.microsoft.com/office/powerpoint/2010/main" val="337848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US" u="sng" dirty="0">
                <a:solidFill>
                  <a:srgbClr val="2F5496"/>
                </a:solidFill>
                <a:effectLst/>
                <a:latin typeface="Arial" panose="020B0604020202020204" pitchFamily="34" charset="0"/>
                <a:ea typeface="Arial" panose="020B0604020202020204" pitchFamily="34" charset="0"/>
                <a:hlinkClick r:id="rId6"/>
              </a:rPr>
              <a:t>Mathematics Extension 1 </a:t>
            </a:r>
            <a:r>
              <a:rPr lang="en-US" u="sng" dirty="0">
                <a:solidFill>
                  <a:srgbClr val="2F5496"/>
                </a:solidFill>
                <a:ea typeface="Arial" panose="020B0604020202020204" pitchFamily="34" charset="0"/>
                <a:hlinkClick r:id="rId6"/>
              </a:rPr>
              <a:t>11–12</a:t>
            </a:r>
            <a:r>
              <a:rPr lang="en-US" u="sng" dirty="0">
                <a:solidFill>
                  <a:srgbClr val="2F5496"/>
                </a:solidFill>
                <a:effectLst/>
                <a:latin typeface="Arial" panose="020B0604020202020204" pitchFamily="34" charset="0"/>
                <a:ea typeface="Arial" panose="020B0604020202020204" pitchFamily="34" charset="0"/>
                <a:hlinkClick r:id="rId6"/>
              </a:rPr>
              <a:t> Syllabus</a:t>
            </a:r>
            <a:r>
              <a:rPr lang="en-AU" dirty="0">
                <a:solidFill>
                  <a:srgbClr val="000000"/>
                </a:solidFill>
                <a:effectLst/>
                <a:latin typeface="Arial" panose="020B0604020202020204" pitchFamily="34" charset="0"/>
                <a:ea typeface="Arial" panose="020B0604020202020204" pitchFamily="34" charset="0"/>
              </a:rPr>
              <a:t> </a:t>
            </a:r>
            <a:r>
              <a:rPr lang="en-AU" dirty="0">
                <a:effectLst/>
                <a:latin typeface="Arial" panose="020B0604020202020204" pitchFamily="34" charset="0"/>
                <a:ea typeface="Calibri" panose="020F0502020204030204" pitchFamily="34" charset="0"/>
              </a:rPr>
              <a:t>© NSW Education Standards Authority (NESA) for and on behalf of the Crown in right of the State of New South Wales, 2024.</a:t>
            </a:r>
            <a:endParaRPr lang="en-AU" sz="1800" dirty="0">
              <a:effectLst/>
              <a:latin typeface="Arial" panose="020B0604020202020204" pitchFamily="34" charset="0"/>
              <a:ea typeface="Calibri" panose="020F0502020204030204" pitchFamily="34" charset="0"/>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14</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2026</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2026.</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48000" y="1732333"/>
            <a:ext cx="11303000" cy="379020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a:t>
            </a:r>
            <a:endParaRPr lang="en-AU" sz="2000" b="1" dirty="0">
              <a:solidFill>
                <a:schemeClr val="accent1"/>
              </a:solidFill>
              <a:latin typeface="+mj-lt"/>
              <a:ea typeface="+mn-lt"/>
              <a:cs typeface="Arial" panose="020B0604020202020204" pitchFamily="34" charset="0"/>
            </a:endParaRPr>
          </a:p>
          <a:p>
            <a:pPr marL="342900" lvl="0" indent="-342900">
              <a:lnSpc>
                <a:spcPct val="150000"/>
              </a:lnSpc>
              <a:buFont typeface="Arial" panose="020B0604020202020204" pitchFamily="34" charset="0"/>
              <a:buChar char="•"/>
            </a:pPr>
            <a:r>
              <a:rPr lang="en-AU" sz="2000" dirty="0"/>
              <a:t>To be able to interpret 3-dimensional contexts from diagrams and written descriptions.</a:t>
            </a:r>
          </a:p>
          <a:p>
            <a:pPr marL="342900" lvl="0" indent="-342900">
              <a:lnSpc>
                <a:spcPct val="150000"/>
              </a:lnSpc>
              <a:buFont typeface="Arial" panose="020B0604020202020204" pitchFamily="34" charset="0"/>
              <a:buChar char="•"/>
            </a:pPr>
            <a:r>
              <a:rPr lang="en-AU" sz="2000" dirty="0"/>
              <a:t>To be able to identify relevant triangles in 3-dimensional problems and apply trigonometry to solve them. </a:t>
            </a:r>
          </a:p>
          <a:p>
            <a:pPr>
              <a:lnSpc>
                <a:spcPct val="150000"/>
              </a:lnSpc>
              <a:spcAft>
                <a:spcPts val="6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lvl="0" indent="-342900">
              <a:lnSpc>
                <a:spcPct val="150000"/>
              </a:lnSpc>
              <a:buFont typeface="Arial" panose="020B0604020202020204" pitchFamily="34" charset="0"/>
              <a:buChar char="•"/>
            </a:pPr>
            <a:r>
              <a:rPr lang="en-AU" sz="2000" dirty="0"/>
              <a:t>I can extract 2D triangles from 3D diagrams and written descriptions.</a:t>
            </a:r>
          </a:p>
          <a:p>
            <a:pPr marL="342900" lvl="0" indent="-342900">
              <a:lnSpc>
                <a:spcPct val="150000"/>
              </a:lnSpc>
              <a:buFont typeface="Arial" panose="020B0604020202020204" pitchFamily="34" charset="0"/>
              <a:buChar char="•"/>
            </a:pPr>
            <a:r>
              <a:rPr lang="en-AU" sz="2000" dirty="0"/>
              <a:t>I can apply trigonometry to solve problems in three dimensions.</a:t>
            </a:r>
          </a:p>
          <a:p>
            <a:pPr marL="342900" lvl="0" indent="-342900">
              <a:lnSpc>
                <a:spcPct val="150000"/>
              </a:lnSpc>
              <a:buFont typeface="Arial" panose="020B0604020202020204" pitchFamily="34" charset="0"/>
              <a:buChar char="•"/>
            </a:pPr>
            <a:r>
              <a:rPr lang="en-AU" sz="2000" dirty="0"/>
              <a:t>I can justify my reasoning and explain the steps I take to solve a problem.</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Activating prior knowledge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dirty="0"/>
          </a:p>
        </p:txBody>
      </p:sp>
      <p:sp>
        <p:nvSpPr>
          <p:cNvPr id="4" name="Title 3">
            <a:extLst>
              <a:ext uri="{FF2B5EF4-FFF2-40B4-BE49-F238E27FC236}">
                <a16:creationId xmlns:a16="http://schemas.microsoft.com/office/drawing/2014/main" id="{CECF6B04-29EE-AC15-4D22-5531060EB517}"/>
              </a:ext>
            </a:extLst>
          </p:cNvPr>
          <p:cNvSpPr>
            <a:spLocks noGrp="1"/>
          </p:cNvSpPr>
          <p:nvPr>
            <p:ph type="title"/>
          </p:nvPr>
        </p:nvSpPr>
        <p:spPr/>
        <p:txBody>
          <a:bodyPr/>
          <a:lstStyle/>
          <a:p>
            <a:r>
              <a:rPr lang="en-AU" dirty="0">
                <a:latin typeface="+mj-lt"/>
              </a:rPr>
              <a:t>Goal-free problem</a:t>
            </a:r>
          </a:p>
        </p:txBody>
      </p:sp>
      <p:pic>
        <p:nvPicPr>
          <p:cNvPr id="2" name="Picture 1" descr="A chain of connected triangles labeled A, B, C, D, E, and F. Each segment is marked with a length, and several angles are labeled in degrees. Right angles appear at A and E. The figure forms a zig‑zag path from A through F, showing side lengths and angle measures used for a multi‑step geometry or trigonometry problem.">
            <a:extLst>
              <a:ext uri="{FF2B5EF4-FFF2-40B4-BE49-F238E27FC236}">
                <a16:creationId xmlns:a16="http://schemas.microsoft.com/office/drawing/2014/main" id="{91EF92ED-EAFC-472D-3A2F-E02258CB9B42}"/>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983909" y="1435671"/>
            <a:ext cx="5074875" cy="5070663"/>
          </a:xfrm>
          <a:prstGeom prst="rect">
            <a:avLst/>
          </a:prstGeom>
          <a:noFill/>
          <a:ln>
            <a:noFill/>
          </a:ln>
        </p:spPr>
      </p:pic>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65DAE-CADD-EF6F-FF74-5C2ECBA0D3C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B1B6A43-0AE1-EE70-0FC4-6A2F40C18E8B}"/>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3844247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Finding diagonals (1)</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Worked example 1</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DF9A610-3D60-E5D4-7707-5904FE2550E1}"/>
                  </a:ext>
                </a:extLst>
              </p:cNvPr>
              <p:cNvSpPr txBox="1"/>
              <p:nvPr/>
            </p:nvSpPr>
            <p:spPr>
              <a:xfrm>
                <a:off x="359999" y="1456038"/>
                <a:ext cx="7973509" cy="435577"/>
              </a:xfrm>
              <a:prstGeom prst="rect">
                <a:avLst/>
              </a:prstGeom>
              <a:noFill/>
              <a:ln>
                <a:noFill/>
              </a:ln>
            </p:spPr>
            <p:txBody>
              <a:bodyPr wrap="none" lIns="0" tIns="0" rIns="0" bIns="0" rtlCol="0">
                <a:noAutofit/>
              </a:bodyPr>
              <a:lstStyle/>
              <a:p>
                <a:pPr algn="l"/>
                <a:r>
                  <a:rPr lang="en-AU" sz="1800" dirty="0"/>
                  <a:t>Find the size of </a:t>
                </a:r>
                <a14:m>
                  <m:oMath xmlns:m="http://schemas.openxmlformats.org/officeDocument/2006/math">
                    <m:r>
                      <a:rPr lang="en-AU" sz="180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𝐺𝐴𝐻</m:t>
                    </m:r>
                  </m:oMath>
                </a14:m>
                <a:r>
                  <a:rPr lang="en-AU" sz="1800" dirty="0"/>
                  <a:t>, to the nearest minute, in this rectangular prism.</a:t>
                </a:r>
              </a:p>
            </p:txBody>
          </p:sp>
        </mc:Choice>
        <mc:Fallback xmlns="">
          <p:sp>
            <p:nvSpPr>
              <p:cNvPr id="11" name="TextBox 10">
                <a:extLst>
                  <a:ext uri="{FF2B5EF4-FFF2-40B4-BE49-F238E27FC236}">
                    <a16:creationId xmlns:a16="http://schemas.microsoft.com/office/drawing/2014/main" id="{FDF9A610-3D60-E5D4-7707-5904FE2550E1}"/>
                  </a:ext>
                </a:extLst>
              </p:cNvPr>
              <p:cNvSpPr txBox="1">
                <a:spLocks noRot="1" noChangeAspect="1" noMove="1" noResize="1" noEditPoints="1" noAdjustHandles="1" noChangeArrowheads="1" noChangeShapeType="1" noTextEdit="1"/>
              </p:cNvSpPr>
              <p:nvPr/>
            </p:nvSpPr>
            <p:spPr>
              <a:xfrm>
                <a:off x="359999" y="1456038"/>
                <a:ext cx="7973509" cy="435577"/>
              </a:xfrm>
              <a:prstGeom prst="rect">
                <a:avLst/>
              </a:prstGeom>
              <a:blipFill>
                <a:blip r:embed="rId9"/>
                <a:stretch>
                  <a:fillRect l="-1758" t="-18310"/>
                </a:stretch>
              </a:blipFill>
              <a:ln>
                <a:noFill/>
              </a:ln>
            </p:spPr>
            <p:txBody>
              <a:bodyPr/>
              <a:lstStyle/>
              <a:p>
                <a:r>
                  <a:rPr lang="en-AU">
                    <a:noFill/>
                  </a:rPr>
                  <a:t> </a:t>
                </a:r>
              </a:p>
            </p:txBody>
          </p:sp>
        </mc:Fallback>
      </mc:AlternateContent>
      <p:pic>
        <p:nvPicPr>
          <p:cNvPr id="7" name="Picture 6" descr="A rectangular prism labeled &#10;𝐴,𝐵,𝐶,𝐷,𝐸,𝐹,𝐺,𝐻. The visible edges are drawn with solid lines and the hidden edges with dashed lines. The diagram shows the full 3D structure of the prism and the spatial relationships between its vertices.">
            <a:extLst>
              <a:ext uri="{FF2B5EF4-FFF2-40B4-BE49-F238E27FC236}">
                <a16:creationId xmlns:a16="http://schemas.microsoft.com/office/drawing/2014/main" id="{B72AC5CA-97EA-BD9F-3F85-40B0BA21653C}"/>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a:fillRect/>
          </a:stretch>
        </p:blipFill>
        <p:spPr>
          <a:xfrm>
            <a:off x="543956" y="2355794"/>
            <a:ext cx="4200764" cy="3046167"/>
          </a:xfrm>
          <a:prstGeom prst="rect">
            <a:avLst/>
          </a:prstGeom>
        </p:spPr>
      </p:pic>
      <p:pic>
        <p:nvPicPr>
          <p:cNvPr id="10" name="Picture 9" descr="A right triangle labeled 𝐴𝐻𝐷 with the right angle at 𝐷. The base 𝐴𝐷 is 12 m, the vertical side 𝐷𝐻 is 15 m, and the hypotenuse 𝐴𝐻 is drawn but not labeled.">
            <a:extLst>
              <a:ext uri="{FF2B5EF4-FFF2-40B4-BE49-F238E27FC236}">
                <a16:creationId xmlns:a16="http://schemas.microsoft.com/office/drawing/2014/main" id="{98BE8457-2941-1583-7C4D-DD6D647EC459}"/>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781455" y="1174569"/>
            <a:ext cx="2335806" cy="2362450"/>
          </a:xfrm>
          <a:prstGeom prst="rect">
            <a:avLst/>
          </a:prstGeom>
        </p:spPr>
      </p:pic>
      <p:pic>
        <p:nvPicPr>
          <p:cNvPr id="13" name="Picture 12" descr="A right triangle labeled 𝐴𝐺𝐻 with the right angle at 𝐻. The horizontal side 𝐴𝐻 is labeled 3sqrt41 m, the vertical side 𝐻𝐺 is labeled 3 m, and the hypotenuse 𝐴𝐺 connects the two outer vertices.">
            <a:extLst>
              <a:ext uri="{FF2B5EF4-FFF2-40B4-BE49-F238E27FC236}">
                <a16:creationId xmlns:a16="http://schemas.microsoft.com/office/drawing/2014/main" id="{7C93D442-5729-D037-B0B7-B41385651BB9}"/>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657165" y="4008309"/>
            <a:ext cx="3257717" cy="1606633"/>
          </a:xfrm>
          <a:prstGeom prst="rect">
            <a:avLst/>
          </a:prstGeom>
        </p:spPr>
      </p:pic>
      <mc:AlternateContent xmlns:mc="http://schemas.openxmlformats.org/markup-compatibility/2006" xmlns:a14="http://schemas.microsoft.com/office/drawing/2010/main">
        <mc:Choice Requires="a14">
          <p:sp>
            <p:nvSpPr>
              <p:cNvPr id="16" name="Content Placeholder 12">
                <a:extLst>
                  <a:ext uri="{FF2B5EF4-FFF2-40B4-BE49-F238E27FC236}">
                    <a16:creationId xmlns:a16="http://schemas.microsoft.com/office/drawing/2014/main" id="{ADEEAF82-6ADA-AF7F-08F2-9D4AB3C7057A}"/>
                  </a:ext>
                </a:extLst>
              </p:cNvPr>
              <p:cNvSpPr txBox="1">
                <a:spLocks/>
              </p:cNvSpPr>
              <p:nvPr/>
            </p:nvSpPr>
            <p:spPr>
              <a:xfrm>
                <a:off x="9496194" y="1884131"/>
                <a:ext cx="2335806" cy="4429098"/>
              </a:xfrm>
              <a:prstGeom prst="rect">
                <a:avLst/>
              </a:prstGeom>
              <a:noFill/>
            </p:spPr>
            <p:txBody>
              <a:bodyPr vert="horz" wrap="square" lIns="0" tIns="0" rIns="0" bIns="0" rtlCol="0">
                <a:sp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sSup>
                        <m:sSupPr>
                          <m:ctrlPr>
                            <a:rPr lang="en-AU" i="1" smtClean="0">
                              <a:latin typeface="Cambria Math" panose="02040503050406030204" pitchFamily="18" charset="0"/>
                              <a:ea typeface="Calibri" panose="020F0502020204030204" pitchFamily="34" charset="0"/>
                              <a:cs typeface="Arial" panose="020B0604020202020204" pitchFamily="34" charset="0"/>
                            </a:rPr>
                          </m:ctrlPr>
                        </m:sSupPr>
                        <m:e>
                          <m:r>
                            <a:rPr lang="en-AU" b="0" i="1" smtClean="0">
                              <a:latin typeface="Cambria Math" panose="02040503050406030204" pitchFamily="18" charset="0"/>
                              <a:ea typeface="Calibri" panose="020F0502020204030204" pitchFamily="34" charset="0"/>
                              <a:cs typeface="Arial" panose="020B0604020202020204" pitchFamily="34" charset="0"/>
                            </a:rPr>
                            <m:t>𝐴𝐻</m:t>
                          </m:r>
                        </m:e>
                        <m:sup>
                          <m:r>
                            <a:rPr lang="en-AU" b="0" i="1" smtClean="0">
                              <a:latin typeface="Cambria Math" panose="02040503050406030204" pitchFamily="18" charset="0"/>
                              <a:ea typeface="Calibri" panose="020F0502020204030204" pitchFamily="34" charset="0"/>
                              <a:cs typeface="Arial" panose="020B0604020202020204" pitchFamily="34" charset="0"/>
                            </a:rPr>
                            <m:t>2</m:t>
                          </m:r>
                        </m:sup>
                      </m:sSup>
                      <m:r>
                        <m:rPr>
                          <m:aln/>
                        </m:rPr>
                        <a:rPr lang="en-AU" b="0" i="1" smtClean="0">
                          <a:latin typeface="Cambria Math" panose="02040503050406030204" pitchFamily="18" charset="0"/>
                          <a:ea typeface="Calibri" panose="020F0502020204030204" pitchFamily="34" charset="0"/>
                          <a:cs typeface="Arial" panose="020B0604020202020204" pitchFamily="34" charset="0"/>
                        </a:rPr>
                        <m:t>=</m:t>
                      </m:r>
                      <m:sSup>
                        <m:sSupPr>
                          <m:ctrlPr>
                            <a:rPr lang="en-AU" b="0" i="1" smtClean="0">
                              <a:latin typeface="Cambria Math" panose="02040503050406030204" pitchFamily="18" charset="0"/>
                              <a:ea typeface="Calibri" panose="020F0502020204030204" pitchFamily="34" charset="0"/>
                              <a:cs typeface="Arial" panose="020B0604020202020204" pitchFamily="34" charset="0"/>
                            </a:rPr>
                          </m:ctrlPr>
                        </m:sSupPr>
                        <m:e>
                          <m:r>
                            <a:rPr lang="en-AU" b="0" i="1" smtClean="0">
                              <a:latin typeface="Cambria Math" panose="02040503050406030204" pitchFamily="18" charset="0"/>
                              <a:ea typeface="Calibri" panose="020F0502020204030204" pitchFamily="34" charset="0"/>
                              <a:cs typeface="Arial" panose="020B0604020202020204" pitchFamily="34" charset="0"/>
                            </a:rPr>
                            <m:t>12</m:t>
                          </m:r>
                        </m:e>
                        <m:sup>
                          <m:r>
                            <a:rPr lang="en-AU" b="0" i="1" smtClean="0">
                              <a:latin typeface="Cambria Math" panose="02040503050406030204" pitchFamily="18" charset="0"/>
                              <a:ea typeface="Calibri" panose="020F0502020204030204" pitchFamily="34" charset="0"/>
                              <a:cs typeface="Arial" panose="020B0604020202020204" pitchFamily="34" charset="0"/>
                            </a:rPr>
                            <m:t>2</m:t>
                          </m:r>
                        </m:sup>
                      </m:sSup>
                      <m:r>
                        <a:rPr lang="en-AU" b="0" i="1" smtClean="0">
                          <a:latin typeface="Cambria Math" panose="02040503050406030204" pitchFamily="18" charset="0"/>
                          <a:ea typeface="Calibri" panose="020F0502020204030204" pitchFamily="34" charset="0"/>
                          <a:cs typeface="Arial" panose="020B0604020202020204" pitchFamily="34" charset="0"/>
                        </a:rPr>
                        <m:t>+</m:t>
                      </m:r>
                      <m:sSup>
                        <m:sSupPr>
                          <m:ctrlPr>
                            <a:rPr lang="en-AU" b="0" i="1" smtClean="0">
                              <a:latin typeface="Cambria Math" panose="02040503050406030204" pitchFamily="18" charset="0"/>
                              <a:ea typeface="Calibri" panose="020F0502020204030204" pitchFamily="34" charset="0"/>
                              <a:cs typeface="Arial" panose="020B0604020202020204" pitchFamily="34" charset="0"/>
                            </a:rPr>
                          </m:ctrlPr>
                        </m:sSupPr>
                        <m:e>
                          <m:r>
                            <a:rPr lang="en-AU" b="0" i="1" smtClean="0">
                              <a:latin typeface="Cambria Math" panose="02040503050406030204" pitchFamily="18" charset="0"/>
                              <a:ea typeface="Calibri" panose="020F0502020204030204" pitchFamily="34" charset="0"/>
                              <a:cs typeface="Arial" panose="020B0604020202020204" pitchFamily="34" charset="0"/>
                            </a:rPr>
                            <m:t>15</m:t>
                          </m:r>
                        </m:e>
                        <m:sup>
                          <m:r>
                            <a:rPr lang="en-AU" b="0" i="1" smtClean="0">
                              <a:latin typeface="Cambria Math" panose="02040503050406030204" pitchFamily="18" charset="0"/>
                              <a:ea typeface="Calibri" panose="020F0502020204030204" pitchFamily="34" charset="0"/>
                              <a:cs typeface="Arial" panose="020B0604020202020204" pitchFamily="34" charset="0"/>
                            </a:rPr>
                            <m:t>2</m:t>
                          </m:r>
                        </m:sup>
                      </m:sSup>
                    </m:oMath>
                    <m:oMath xmlns:m="http://schemas.openxmlformats.org/officeDocument/2006/math">
                      <m:r>
                        <m:rPr>
                          <m:aln/>
                        </m:rPr>
                        <a:rPr lang="en-AU" b="0" i="1" smtClean="0">
                          <a:latin typeface="Cambria Math" panose="02040503050406030204" pitchFamily="18" charset="0"/>
                          <a:ea typeface="Calibri" panose="020F0502020204030204" pitchFamily="34" charset="0"/>
                          <a:cs typeface="Arial" panose="020B0604020202020204" pitchFamily="34" charset="0"/>
                        </a:rPr>
                        <m:t>=</m:t>
                      </m:r>
                      <m:r>
                        <a:rPr lang="en-AU" b="0" i="1" smtClean="0">
                          <a:latin typeface="Cambria Math" panose="02040503050406030204" pitchFamily="18" charset="0"/>
                          <a:ea typeface="Calibri" panose="020F0502020204030204" pitchFamily="34" charset="0"/>
                          <a:cs typeface="Arial" panose="020B0604020202020204" pitchFamily="34" charset="0"/>
                        </a:rPr>
                        <m:t>369</m:t>
                      </m:r>
                    </m:oMath>
                    <m:oMath xmlns:m="http://schemas.openxmlformats.org/officeDocument/2006/math">
                      <m:r>
                        <a:rPr lang="en-AU" b="0" i="1" smtClean="0">
                          <a:latin typeface="Cambria Math" panose="02040503050406030204" pitchFamily="18" charset="0"/>
                          <a:ea typeface="Calibri" panose="020F0502020204030204" pitchFamily="34" charset="0"/>
                          <a:cs typeface="Arial" panose="020B0604020202020204" pitchFamily="34" charset="0"/>
                        </a:rPr>
                        <m:t>𝐴𝐻</m:t>
                      </m:r>
                      <m:r>
                        <m:rPr>
                          <m:aln/>
                        </m:rPr>
                        <a:rPr lang="en-AU" b="0" i="1" smtClean="0">
                          <a:latin typeface="Cambria Math" panose="02040503050406030204" pitchFamily="18" charset="0"/>
                          <a:ea typeface="Calibri" panose="020F0502020204030204" pitchFamily="34" charset="0"/>
                          <a:cs typeface="Arial" panose="020B0604020202020204" pitchFamily="34" charset="0"/>
                        </a:rPr>
                        <m:t>=</m:t>
                      </m:r>
                      <m:rad>
                        <m:radPr>
                          <m:degHide m:val="on"/>
                          <m:ctrlPr>
                            <a:rPr lang="en-AU" b="0" i="1" smtClean="0">
                              <a:latin typeface="Cambria Math" panose="02040503050406030204" pitchFamily="18" charset="0"/>
                              <a:ea typeface="Calibri" panose="020F0502020204030204" pitchFamily="34" charset="0"/>
                              <a:cs typeface="Arial" panose="020B0604020202020204" pitchFamily="34" charset="0"/>
                            </a:rPr>
                          </m:ctrlPr>
                        </m:radPr>
                        <m:deg/>
                        <m:e>
                          <m:r>
                            <a:rPr lang="en-AU" b="0" i="1" smtClean="0">
                              <a:latin typeface="Cambria Math" panose="02040503050406030204" pitchFamily="18" charset="0"/>
                              <a:ea typeface="Calibri" panose="020F0502020204030204" pitchFamily="34" charset="0"/>
                              <a:cs typeface="Arial" panose="020B0604020202020204" pitchFamily="34" charset="0"/>
                            </a:rPr>
                            <m:t>369</m:t>
                          </m:r>
                        </m:e>
                      </m:rad>
                    </m:oMath>
                    <m:oMath xmlns:m="http://schemas.openxmlformats.org/officeDocument/2006/math">
                      <m:r>
                        <m:rPr>
                          <m:aln/>
                        </m:rPr>
                        <a:rPr lang="en-AU" b="0" i="1" smtClean="0">
                          <a:latin typeface="Cambria Math" panose="02040503050406030204" pitchFamily="18" charset="0"/>
                          <a:ea typeface="Calibri" panose="020F0502020204030204" pitchFamily="34" charset="0"/>
                          <a:cs typeface="Arial" panose="020B0604020202020204" pitchFamily="34" charset="0"/>
                        </a:rPr>
                        <m:t>=</m:t>
                      </m:r>
                      <m:r>
                        <a:rPr lang="en-AU" b="0" i="1" smtClean="0">
                          <a:latin typeface="Cambria Math" panose="02040503050406030204" pitchFamily="18" charset="0"/>
                          <a:ea typeface="Calibri" panose="020F0502020204030204" pitchFamily="34" charset="0"/>
                          <a:cs typeface="Arial" panose="020B0604020202020204" pitchFamily="34" charset="0"/>
                        </a:rPr>
                        <m:t>3</m:t>
                      </m:r>
                      <m:rad>
                        <m:radPr>
                          <m:degHide m:val="on"/>
                          <m:ctrlPr>
                            <a:rPr lang="en-AU" b="0" i="1" smtClean="0">
                              <a:latin typeface="Cambria Math" panose="02040503050406030204" pitchFamily="18" charset="0"/>
                              <a:ea typeface="Calibri" panose="020F0502020204030204" pitchFamily="34" charset="0"/>
                              <a:cs typeface="Arial" panose="020B0604020202020204" pitchFamily="34" charset="0"/>
                            </a:rPr>
                          </m:ctrlPr>
                        </m:radPr>
                        <m:deg/>
                        <m:e>
                          <m:r>
                            <a:rPr lang="en-AU" b="0" i="1" smtClean="0">
                              <a:latin typeface="Cambria Math" panose="02040503050406030204" pitchFamily="18" charset="0"/>
                              <a:ea typeface="Calibri" panose="020F0502020204030204" pitchFamily="34" charset="0"/>
                              <a:cs typeface="Arial" panose="020B0604020202020204" pitchFamily="34" charset="0"/>
                            </a:rPr>
                            <m:t>41</m:t>
                          </m:r>
                        </m:e>
                      </m:rad>
                      <m:r>
                        <a:rPr lang="en-AU" b="0" i="1" smtClean="0">
                          <a:latin typeface="Cambria Math" panose="02040503050406030204" pitchFamily="18" charset="0"/>
                          <a:ea typeface="Calibri" panose="020F0502020204030204" pitchFamily="34" charset="0"/>
                          <a:cs typeface="Arial" panose="020B0604020202020204" pitchFamily="34" charset="0"/>
                        </a:rPr>
                        <m:t> </m:t>
                      </m:r>
                      <m:r>
                        <a:rPr lang="en-AU" b="0" i="1" smtClean="0">
                          <a:latin typeface="Cambria Math" panose="02040503050406030204" pitchFamily="18" charset="0"/>
                          <a:ea typeface="Calibri" panose="020F0502020204030204" pitchFamily="34" charset="0"/>
                          <a:cs typeface="Arial" panose="020B0604020202020204" pitchFamily="34" charset="0"/>
                        </a:rPr>
                        <m:t>𝑚</m:t>
                      </m:r>
                    </m:oMath>
                  </m:oMathPara>
                </a14:m>
                <a:endParaRPr lang="en-AU" b="0" i="1" dirty="0">
                  <a:latin typeface="Cambria Math" panose="02040503050406030204" pitchFamily="18" charset="0"/>
                  <a:ea typeface="Calibri" panose="020F0502020204030204" pitchFamily="34" charset="0"/>
                  <a:cs typeface="Arial" panose="020B0604020202020204" pitchFamily="34" charset="0"/>
                </a:endParaRPr>
              </a:p>
              <a:p>
                <a:pPr/>
                <a14:m>
                  <m:oMathPara xmlns:m="http://schemas.openxmlformats.org/officeDocument/2006/math">
                    <m:oMathParaPr>
                      <m:jc m:val="left"/>
                    </m:oMathParaPr>
                    <m:oMath xmlns:m="http://schemas.openxmlformats.org/officeDocument/2006/math">
                      <m:func>
                        <m:funcPr>
                          <m:ctrlPr>
                            <a:rPr lang="en-AU" b="0" i="1" smtClean="0">
                              <a:latin typeface="Cambria Math" panose="02040503050406030204" pitchFamily="18" charset="0"/>
                              <a:ea typeface="Calibri" panose="020F0502020204030204" pitchFamily="34" charset="0"/>
                              <a:cs typeface="Arial" panose="020B0604020202020204" pitchFamily="34" charset="0"/>
                            </a:rPr>
                          </m:ctrlPr>
                        </m:funcPr>
                        <m:fName>
                          <m:r>
                            <m:rPr>
                              <m:sty m:val="p"/>
                            </m:rPr>
                            <a:rPr lang="en-AU" b="0" i="0" smtClean="0">
                              <a:latin typeface="Cambria Math" panose="02040503050406030204" pitchFamily="18" charset="0"/>
                              <a:ea typeface="Calibri" panose="020F0502020204030204" pitchFamily="34" charset="0"/>
                              <a:cs typeface="Arial" panose="020B0604020202020204" pitchFamily="34" charset="0"/>
                            </a:rPr>
                            <m:t>tan</m:t>
                          </m:r>
                        </m:fName>
                        <m:e>
                          <m:r>
                            <a:rPr lang="en-AU" b="0" i="1" smtClean="0">
                              <a:latin typeface="Cambria Math" panose="02040503050406030204" pitchFamily="18" charset="0"/>
                              <a:ea typeface="Calibri" panose="020F0502020204030204" pitchFamily="34" charset="0"/>
                              <a:cs typeface="Arial" panose="020B0604020202020204" pitchFamily="34" charset="0"/>
                            </a:rPr>
                            <m:t>(</m:t>
                          </m:r>
                        </m:e>
                      </m:func>
                      <m:r>
                        <a:rPr lang="en-AU" i="1">
                          <a:latin typeface="Cambria Math" panose="02040503050406030204" pitchFamily="18" charset="0"/>
                          <a:ea typeface="Cambria Math" panose="02040503050406030204" pitchFamily="18" charset="0"/>
                        </a:rPr>
                        <m:t>∠</m:t>
                      </m:r>
                      <m:r>
                        <a:rPr lang="en-AU" i="1">
                          <a:latin typeface="Cambria Math" panose="02040503050406030204" pitchFamily="18" charset="0"/>
                          <a:ea typeface="Cambria Math" panose="02040503050406030204" pitchFamily="18" charset="0"/>
                        </a:rPr>
                        <m:t>𝐺𝐴𝐻</m:t>
                      </m:r>
                      <m:r>
                        <a:rPr lang="en-AU" b="0" i="1" smtClean="0">
                          <a:latin typeface="Cambria Math" panose="02040503050406030204" pitchFamily="18" charset="0"/>
                          <a:ea typeface="Cambria Math" panose="02040503050406030204" pitchFamily="18" charset="0"/>
                        </a:rPr>
                        <m:t>)=</m:t>
                      </m:r>
                      <m:f>
                        <m:fPr>
                          <m:ctrlPr>
                            <a:rPr lang="en-AU" b="0" i="1" smtClean="0">
                              <a:latin typeface="Cambria Math" panose="02040503050406030204" pitchFamily="18" charset="0"/>
                              <a:ea typeface="Cambria Math" panose="02040503050406030204" pitchFamily="18" charset="0"/>
                            </a:rPr>
                          </m:ctrlPr>
                        </m:fPr>
                        <m:num>
                          <m:r>
                            <a:rPr lang="en-AU" b="0" i="1" smtClean="0">
                              <a:latin typeface="Cambria Math" panose="02040503050406030204" pitchFamily="18" charset="0"/>
                              <a:ea typeface="Cambria Math" panose="02040503050406030204" pitchFamily="18" charset="0"/>
                            </a:rPr>
                            <m:t>3</m:t>
                          </m:r>
                        </m:num>
                        <m:den>
                          <m:r>
                            <a:rPr lang="en-AU" b="0" i="1" smtClean="0">
                              <a:latin typeface="Cambria Math" panose="02040503050406030204" pitchFamily="18" charset="0"/>
                              <a:ea typeface="Cambria Math" panose="02040503050406030204" pitchFamily="18" charset="0"/>
                            </a:rPr>
                            <m:t>3</m:t>
                          </m:r>
                          <m:rad>
                            <m:radPr>
                              <m:degHide m:val="on"/>
                              <m:ctrlPr>
                                <a:rPr lang="en-AU" b="0" i="1" smtClean="0">
                                  <a:latin typeface="Cambria Math" panose="02040503050406030204" pitchFamily="18" charset="0"/>
                                  <a:ea typeface="Cambria Math" panose="02040503050406030204" pitchFamily="18" charset="0"/>
                                </a:rPr>
                              </m:ctrlPr>
                            </m:radPr>
                            <m:deg/>
                            <m:e>
                              <m:r>
                                <a:rPr lang="en-AU" b="0" i="1" smtClean="0">
                                  <a:latin typeface="Cambria Math" panose="02040503050406030204" pitchFamily="18" charset="0"/>
                                  <a:ea typeface="Cambria Math" panose="02040503050406030204" pitchFamily="18" charset="0"/>
                                </a:rPr>
                                <m:t>41</m:t>
                              </m:r>
                            </m:e>
                          </m:rad>
                        </m:den>
                      </m:f>
                    </m:oMath>
                  </m:oMathPara>
                </a14:m>
                <a:endParaRPr lang="en-AU" b="0" i="1" dirty="0">
                  <a:latin typeface="Cambria Math" panose="02040503050406030204" pitchFamily="18" charset="0"/>
                  <a:ea typeface="Calibri" panose="020F0502020204030204" pitchFamily="34" charset="0"/>
                  <a:cs typeface="Arial" panose="020B0604020202020204" pitchFamily="34" charset="0"/>
                </a:endParaRPr>
              </a:p>
              <a:p>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ea typeface="Cambria Math" panose="02040503050406030204" pitchFamily="18" charset="0"/>
                        </a:rPr>
                        <m:t>∠</m:t>
                      </m:r>
                      <m:r>
                        <a:rPr lang="en-AU" i="1">
                          <a:latin typeface="Cambria Math" panose="02040503050406030204" pitchFamily="18" charset="0"/>
                          <a:ea typeface="Cambria Math" panose="02040503050406030204" pitchFamily="18" charset="0"/>
                        </a:rPr>
                        <m:t>𝐺𝐴𝐻</m:t>
                      </m:r>
                      <m:r>
                        <a:rPr lang="en-AU" b="0" i="1" smtClean="0">
                          <a:latin typeface="Cambria Math" panose="02040503050406030204" pitchFamily="18" charset="0"/>
                          <a:ea typeface="Cambria Math" panose="02040503050406030204" pitchFamily="18" charset="0"/>
                        </a:rPr>
                        <m:t>=</m:t>
                      </m:r>
                      <m:func>
                        <m:funcPr>
                          <m:ctrlPr>
                            <a:rPr lang="en-AU" b="0" i="1" smtClean="0">
                              <a:latin typeface="Cambria Math" panose="02040503050406030204" pitchFamily="18" charset="0"/>
                              <a:ea typeface="Cambria Math" panose="02040503050406030204" pitchFamily="18" charset="0"/>
                            </a:rPr>
                          </m:ctrlPr>
                        </m:funcPr>
                        <m:fName>
                          <m:sSup>
                            <m:sSupPr>
                              <m:ctrlPr>
                                <a:rPr lang="en-AU" b="0" i="1" smtClean="0">
                                  <a:latin typeface="Cambria Math" panose="02040503050406030204" pitchFamily="18" charset="0"/>
                                  <a:ea typeface="Cambria Math" panose="02040503050406030204" pitchFamily="18" charset="0"/>
                                </a:rPr>
                              </m:ctrlPr>
                            </m:sSupPr>
                            <m:e>
                              <m:r>
                                <m:rPr>
                                  <m:sty m:val="p"/>
                                </m:rPr>
                                <a:rPr lang="en-AU" b="0" i="0" smtClean="0">
                                  <a:latin typeface="Cambria Math" panose="02040503050406030204" pitchFamily="18" charset="0"/>
                                  <a:ea typeface="Cambria Math" panose="02040503050406030204" pitchFamily="18" charset="0"/>
                                </a:rPr>
                                <m:t>tan</m:t>
                              </m:r>
                            </m:e>
                            <m:sup>
                              <m:r>
                                <a:rPr lang="en-AU" b="0" i="1" smtClean="0">
                                  <a:latin typeface="Cambria Math" panose="02040503050406030204" pitchFamily="18" charset="0"/>
                                  <a:ea typeface="Cambria Math" panose="02040503050406030204" pitchFamily="18" charset="0"/>
                                </a:rPr>
                                <m:t>−1</m:t>
                              </m:r>
                            </m:sup>
                          </m:sSup>
                        </m:fName>
                        <m:e>
                          <m:d>
                            <m:dPr>
                              <m:ctrlPr>
                                <a:rPr lang="en-AU" b="0" i="1" smtClean="0">
                                  <a:latin typeface="Cambria Math" panose="02040503050406030204" pitchFamily="18" charset="0"/>
                                  <a:ea typeface="Cambria Math" panose="02040503050406030204" pitchFamily="18" charset="0"/>
                                </a:rPr>
                              </m:ctrlPr>
                            </m:dPr>
                            <m:e>
                              <m:f>
                                <m:fPr>
                                  <m:ctrlPr>
                                    <a:rPr lang="en-AU" b="0" i="1" smtClean="0">
                                      <a:latin typeface="Cambria Math" panose="02040503050406030204" pitchFamily="18" charset="0"/>
                                      <a:ea typeface="Cambria Math" panose="02040503050406030204" pitchFamily="18" charset="0"/>
                                    </a:rPr>
                                  </m:ctrlPr>
                                </m:fPr>
                                <m:num>
                                  <m:r>
                                    <a:rPr lang="en-AU" b="0" i="1" smtClean="0">
                                      <a:latin typeface="Cambria Math" panose="02040503050406030204" pitchFamily="18" charset="0"/>
                                      <a:ea typeface="Cambria Math" panose="02040503050406030204" pitchFamily="18" charset="0"/>
                                    </a:rPr>
                                    <m:t>1</m:t>
                                  </m:r>
                                </m:num>
                                <m:den>
                                  <m:rad>
                                    <m:radPr>
                                      <m:degHide m:val="on"/>
                                      <m:ctrlPr>
                                        <a:rPr lang="en-AU" i="1">
                                          <a:latin typeface="Cambria Math" panose="02040503050406030204" pitchFamily="18" charset="0"/>
                                          <a:ea typeface="Cambria Math" panose="02040503050406030204" pitchFamily="18" charset="0"/>
                                        </a:rPr>
                                      </m:ctrlPr>
                                    </m:radPr>
                                    <m:deg/>
                                    <m:e>
                                      <m:r>
                                        <a:rPr lang="en-AU" i="1">
                                          <a:latin typeface="Cambria Math" panose="02040503050406030204" pitchFamily="18" charset="0"/>
                                          <a:ea typeface="Cambria Math" panose="02040503050406030204" pitchFamily="18" charset="0"/>
                                        </a:rPr>
                                        <m:t>41</m:t>
                                      </m:r>
                                    </m:e>
                                  </m:rad>
                                </m:den>
                              </m:f>
                            </m:e>
                          </m:d>
                        </m:e>
                      </m:func>
                    </m:oMath>
                  </m:oMathPara>
                </a14:m>
                <a:endParaRPr lang="en-AU" b="0" i="1" dirty="0">
                  <a:latin typeface="Cambria Math" panose="02040503050406030204" pitchFamily="18" charset="0"/>
                  <a:ea typeface="Cambria Math" panose="02040503050406030204" pitchFamily="18" charset="0"/>
                </a:endParaRPr>
              </a:p>
              <a:p>
                <a:pPr marL="623888"/>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ea typeface="Calibri" panose="020F0502020204030204" pitchFamily="34" charset="0"/>
                          <a:cs typeface="Arial" panose="020B0604020202020204" pitchFamily="34" charset="0"/>
                        </a:rPr>
                        <m:t>=8°53′</m:t>
                      </m:r>
                    </m:oMath>
                  </m:oMathPara>
                </a14:m>
                <a:br>
                  <a:rPr lang="en-AU" b="0" i="1" dirty="0">
                    <a:latin typeface="Cambria Math" panose="02040503050406030204" pitchFamily="18" charset="0"/>
                    <a:ea typeface="Calibri" panose="020F0502020204030204" pitchFamily="34" charset="0"/>
                    <a:cs typeface="Arial" panose="020B0604020202020204" pitchFamily="34" charset="0"/>
                  </a:rPr>
                </a:br>
                <a:endParaRPr lang="en-AU" dirty="0"/>
              </a:p>
            </p:txBody>
          </p:sp>
        </mc:Choice>
        <mc:Fallback xmlns="">
          <p:sp>
            <p:nvSpPr>
              <p:cNvPr id="16" name="Content Placeholder 12">
                <a:extLst>
                  <a:ext uri="{FF2B5EF4-FFF2-40B4-BE49-F238E27FC236}">
                    <a16:creationId xmlns:a16="http://schemas.microsoft.com/office/drawing/2014/main" id="{ADEEAF82-6ADA-AF7F-08F2-9D4AB3C7057A}"/>
                  </a:ext>
                </a:extLst>
              </p:cNvPr>
              <p:cNvSpPr txBox="1">
                <a:spLocks noRot="1" noChangeAspect="1" noMove="1" noResize="1" noEditPoints="1" noAdjustHandles="1" noChangeArrowheads="1" noChangeShapeType="1" noTextEdit="1"/>
              </p:cNvSpPr>
              <p:nvPr/>
            </p:nvSpPr>
            <p:spPr>
              <a:xfrm>
                <a:off x="9496194" y="1884131"/>
                <a:ext cx="2335806" cy="4429098"/>
              </a:xfrm>
              <a:prstGeom prst="rect">
                <a:avLst/>
              </a:prstGeom>
              <a:blipFill>
                <a:blip r:embed="rId5"/>
                <a:stretch>
                  <a:fillRect l="-26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8" name="Speech Bubble: Rectangle with Corners Rounded 17">
                <a:extLst>
                  <a:ext uri="{FF2B5EF4-FFF2-40B4-BE49-F238E27FC236}">
                    <a16:creationId xmlns:a16="http://schemas.microsoft.com/office/drawing/2014/main" id="{AA04577B-7300-5E36-23DD-3C7882E77C4D}"/>
                  </a:ext>
                </a:extLst>
              </p:cNvPr>
              <p:cNvSpPr/>
              <p:nvPr/>
            </p:nvSpPr>
            <p:spPr>
              <a:xfrm>
                <a:off x="543956" y="5637569"/>
                <a:ext cx="2335806" cy="1027491"/>
              </a:xfrm>
              <a:prstGeom prst="wedgeRoundRectCallout">
                <a:avLst>
                  <a:gd name="adj1" fmla="val -35289"/>
                  <a:gd name="adj2" fmla="val -103047"/>
                  <a:gd name="adj3" fmla="val 16667"/>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Where is the right-angle in </a:t>
                </a:r>
                <a14:m>
                  <m:oMath xmlns:m="http://schemas.openxmlformats.org/officeDocument/2006/math">
                    <m:r>
                      <a:rPr lang="en-AU" sz="180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𝐴𝐺𝐻</m:t>
                    </m:r>
                  </m:oMath>
                </a14:m>
                <a:r>
                  <a:rPr lang="en-AU" sz="1800" dirty="0"/>
                  <a:t>?</a:t>
                </a:r>
              </a:p>
            </p:txBody>
          </p:sp>
        </mc:Choice>
        <mc:Fallback xmlns="">
          <p:sp>
            <p:nvSpPr>
              <p:cNvPr id="18" name="Speech Bubble: Rectangle with Corners Rounded 17">
                <a:extLst>
                  <a:ext uri="{FF2B5EF4-FFF2-40B4-BE49-F238E27FC236}">
                    <a16:creationId xmlns:a16="http://schemas.microsoft.com/office/drawing/2014/main" id="{AA04577B-7300-5E36-23DD-3C7882E77C4D}"/>
                  </a:ext>
                </a:extLst>
              </p:cNvPr>
              <p:cNvSpPr>
                <a:spLocks noRot="1" noChangeAspect="1" noMove="1" noResize="1" noEditPoints="1" noAdjustHandles="1" noChangeArrowheads="1" noChangeShapeType="1" noTextEdit="1"/>
              </p:cNvSpPr>
              <p:nvPr/>
            </p:nvSpPr>
            <p:spPr>
              <a:xfrm>
                <a:off x="543956" y="5637569"/>
                <a:ext cx="2335806" cy="1027491"/>
              </a:xfrm>
              <a:prstGeom prst="wedgeRoundRectCallout">
                <a:avLst>
                  <a:gd name="adj1" fmla="val -35289"/>
                  <a:gd name="adj2" fmla="val -103047"/>
                  <a:gd name="adj3" fmla="val 16667"/>
                </a:avLst>
              </a:prstGeom>
              <a:blipFill>
                <a:blip r:embed="rId6"/>
                <a:stretch>
                  <a:fillRect b="-766"/>
                </a:stretch>
              </a:blipFill>
              <a:ln>
                <a:solidFill>
                  <a:schemeClr val="accent1"/>
                </a:solid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0" name="Speech Bubble: Rectangle with Corners Rounded 19">
                <a:extLst>
                  <a:ext uri="{FF2B5EF4-FFF2-40B4-BE49-F238E27FC236}">
                    <a16:creationId xmlns:a16="http://schemas.microsoft.com/office/drawing/2014/main" id="{D1AB2A63-95E0-09EE-E467-016A0C440868}"/>
                  </a:ext>
                </a:extLst>
              </p:cNvPr>
              <p:cNvSpPr/>
              <p:nvPr/>
            </p:nvSpPr>
            <p:spPr>
              <a:xfrm>
                <a:off x="4560072" y="3429000"/>
                <a:ext cx="3029518" cy="1215732"/>
              </a:xfrm>
              <a:prstGeom prst="wedgeRoundRectCallout">
                <a:avLst>
                  <a:gd name="adj1" fmla="val 70922"/>
                  <a:gd name="adj2" fmla="val -14855"/>
                  <a:gd name="adj3" fmla="val 16667"/>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14000"/>
                  </a:lnSpc>
                </a:pPr>
                <a:r>
                  <a:rPr lang="en-AU" sz="1800" dirty="0"/>
                  <a:t>What parts of the solution would change if you were asked to find </a:t>
                </a:r>
                <a14:m>
                  <m:oMath xmlns:m="http://schemas.openxmlformats.org/officeDocument/2006/math">
                    <m:r>
                      <a:rPr lang="en-AU" sz="1800" b="0" i="1" smtClean="0">
                        <a:latin typeface="Cambria Math" panose="02040503050406030204" pitchFamily="18" charset="0"/>
                      </a:rPr>
                      <m:t>𝐴𝐺</m:t>
                    </m:r>
                  </m:oMath>
                </a14:m>
                <a:r>
                  <a:rPr lang="en-AU" sz="1800" dirty="0"/>
                  <a:t>?</a:t>
                </a:r>
              </a:p>
            </p:txBody>
          </p:sp>
        </mc:Choice>
        <mc:Fallback xmlns="">
          <p:sp>
            <p:nvSpPr>
              <p:cNvPr id="20" name="Speech Bubble: Rectangle with Corners Rounded 19">
                <a:extLst>
                  <a:ext uri="{FF2B5EF4-FFF2-40B4-BE49-F238E27FC236}">
                    <a16:creationId xmlns:a16="http://schemas.microsoft.com/office/drawing/2014/main" id="{D1AB2A63-95E0-09EE-E467-016A0C440868}"/>
                  </a:ext>
                </a:extLst>
              </p:cNvPr>
              <p:cNvSpPr>
                <a:spLocks noRot="1" noChangeAspect="1" noMove="1" noResize="1" noEditPoints="1" noAdjustHandles="1" noChangeArrowheads="1" noChangeShapeType="1" noTextEdit="1"/>
              </p:cNvSpPr>
              <p:nvPr/>
            </p:nvSpPr>
            <p:spPr>
              <a:xfrm>
                <a:off x="4560072" y="3429000"/>
                <a:ext cx="3029518" cy="1215732"/>
              </a:xfrm>
              <a:prstGeom prst="wedgeRoundRectCallout">
                <a:avLst>
                  <a:gd name="adj1" fmla="val 70922"/>
                  <a:gd name="adj2" fmla="val -14855"/>
                  <a:gd name="adj3" fmla="val 16667"/>
                </a:avLst>
              </a:prstGeom>
              <a:blipFill>
                <a:blip r:embed="rId8"/>
                <a:stretch>
                  <a:fillRect/>
                </a:stretch>
              </a:blipFill>
              <a:ln>
                <a:solidFill>
                  <a:schemeClr val="accent1"/>
                </a:solid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9" name="Speech Bubble: Rectangle with Corners Rounded 18">
                <a:extLst>
                  <a:ext uri="{FF2B5EF4-FFF2-40B4-BE49-F238E27FC236}">
                    <a16:creationId xmlns:a16="http://schemas.microsoft.com/office/drawing/2014/main" id="{D48DAC5F-01B0-BF29-3E1F-8E3BE0472D99}"/>
                  </a:ext>
                </a:extLst>
              </p:cNvPr>
              <p:cNvSpPr/>
              <p:nvPr/>
            </p:nvSpPr>
            <p:spPr>
              <a:xfrm>
                <a:off x="9191124" y="577788"/>
                <a:ext cx="1681317" cy="1096038"/>
              </a:xfrm>
              <a:prstGeom prst="wedgeRoundRectCallout">
                <a:avLst>
                  <a:gd name="adj1" fmla="val -20800"/>
                  <a:gd name="adj2" fmla="val 71637"/>
                  <a:gd name="adj3" fmla="val 16667"/>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14000"/>
                  </a:lnSpc>
                </a:pPr>
                <a:r>
                  <a:rPr lang="en-AU" sz="1800" dirty="0"/>
                  <a:t>Why do we calculate </a:t>
                </a:r>
                <a14:m>
                  <m:oMath xmlns:m="http://schemas.openxmlformats.org/officeDocument/2006/math">
                    <m:r>
                      <a:rPr lang="en-AU" sz="1800" i="1" dirty="0" smtClean="0">
                        <a:latin typeface="Cambria Math" panose="02040503050406030204" pitchFamily="18" charset="0"/>
                      </a:rPr>
                      <m:t>𝐴𝐻</m:t>
                    </m:r>
                  </m:oMath>
                </a14:m>
                <a:r>
                  <a:rPr lang="en-AU" sz="1800" dirty="0"/>
                  <a:t> first?</a:t>
                </a:r>
              </a:p>
            </p:txBody>
          </p:sp>
        </mc:Choice>
        <mc:Fallback xmlns="">
          <p:sp>
            <p:nvSpPr>
              <p:cNvPr id="19" name="Speech Bubble: Rectangle with Corners Rounded 18">
                <a:extLst>
                  <a:ext uri="{FF2B5EF4-FFF2-40B4-BE49-F238E27FC236}">
                    <a16:creationId xmlns:a16="http://schemas.microsoft.com/office/drawing/2014/main" id="{D48DAC5F-01B0-BF29-3E1F-8E3BE0472D99}"/>
                  </a:ext>
                </a:extLst>
              </p:cNvPr>
              <p:cNvSpPr>
                <a:spLocks noRot="1" noChangeAspect="1" noMove="1" noResize="1" noEditPoints="1" noAdjustHandles="1" noChangeArrowheads="1" noChangeShapeType="1" noTextEdit="1"/>
              </p:cNvSpPr>
              <p:nvPr/>
            </p:nvSpPr>
            <p:spPr>
              <a:xfrm>
                <a:off x="9191124" y="577788"/>
                <a:ext cx="1681317" cy="1096038"/>
              </a:xfrm>
              <a:prstGeom prst="wedgeRoundRectCallout">
                <a:avLst>
                  <a:gd name="adj1" fmla="val -20800"/>
                  <a:gd name="adj2" fmla="val 71637"/>
                  <a:gd name="adj3" fmla="val 16667"/>
                </a:avLst>
              </a:prstGeom>
              <a:blipFill>
                <a:blip r:embed="rId7"/>
                <a:stretch>
                  <a:fillRect/>
                </a:stretch>
              </a:blipFill>
              <a:ln>
                <a:solidFill>
                  <a:schemeClr val="accent1"/>
                </a:solidFill>
              </a:ln>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dirty="0"/>
          </a:p>
        </p:txBody>
      </p:sp>
    </p:spTree>
    <p:extLst>
      <p:ext uri="{BB962C8B-B14F-4D97-AF65-F5344CB8AC3E}">
        <p14:creationId xmlns:p14="http://schemas.microsoft.com/office/powerpoint/2010/main" val="3787425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a:xfrm>
            <a:off x="360000" y="360000"/>
            <a:ext cx="10080000" cy="545601"/>
          </a:xfrm>
        </p:spPr>
        <p:txBody>
          <a:bodyPr/>
          <a:lstStyle/>
          <a:p>
            <a:r>
              <a:rPr lang="en-AU" dirty="0"/>
              <a:t>Finding diagonals (2) </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a:xfrm>
            <a:off x="360000" y="982520"/>
            <a:ext cx="10080000" cy="310015"/>
          </a:xfrm>
        </p:spPr>
        <p:txBody>
          <a:bodyPr/>
          <a:lstStyle/>
          <a:p>
            <a:r>
              <a:rPr lang="en-AU" dirty="0"/>
              <a:t>Your turn – solution 1</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5DDB3C4-F55D-92FA-3625-DABF2E44DAAA}"/>
                  </a:ext>
                </a:extLst>
              </p:cNvPr>
              <p:cNvSpPr txBox="1"/>
              <p:nvPr/>
            </p:nvSpPr>
            <p:spPr>
              <a:xfrm>
                <a:off x="360000" y="1520610"/>
                <a:ext cx="7231548" cy="435577"/>
              </a:xfrm>
              <a:prstGeom prst="rect">
                <a:avLst/>
              </a:prstGeom>
              <a:noFill/>
              <a:ln>
                <a:noFill/>
              </a:ln>
            </p:spPr>
            <p:txBody>
              <a:bodyPr wrap="none" lIns="0" tIns="0" rIns="0" bIns="0" rtlCol="0">
                <a:noAutofit/>
              </a:bodyPr>
              <a:lstStyle/>
              <a:p>
                <a:r>
                  <a:rPr lang="en-AU" sz="1800" dirty="0"/>
                  <a:t>Find the size of </a:t>
                </a:r>
                <a14:m>
                  <m:oMath xmlns:m="http://schemas.openxmlformats.org/officeDocument/2006/math">
                    <m:r>
                      <a:rPr lang="en-AU" sz="1800" i="1">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𝐺𝐶𝐸</m:t>
                    </m:r>
                  </m:oMath>
                </a14:m>
                <a:r>
                  <a:rPr lang="en-AU" sz="1800" dirty="0"/>
                  <a:t>, to the nearest minute, in this rectangular prism. </a:t>
                </a:r>
              </a:p>
            </p:txBody>
          </p:sp>
        </mc:Choice>
        <mc:Fallback xmlns="">
          <p:sp>
            <p:nvSpPr>
              <p:cNvPr id="8" name="TextBox 7">
                <a:extLst>
                  <a:ext uri="{FF2B5EF4-FFF2-40B4-BE49-F238E27FC236}">
                    <a16:creationId xmlns:a16="http://schemas.microsoft.com/office/drawing/2014/main" id="{75DDB3C4-F55D-92FA-3625-DABF2E44DAAA}"/>
                  </a:ext>
                </a:extLst>
              </p:cNvPr>
              <p:cNvSpPr txBox="1">
                <a:spLocks noRot="1" noChangeAspect="1" noMove="1" noResize="1" noEditPoints="1" noAdjustHandles="1" noChangeArrowheads="1" noChangeShapeType="1" noTextEdit="1"/>
              </p:cNvSpPr>
              <p:nvPr/>
            </p:nvSpPr>
            <p:spPr>
              <a:xfrm>
                <a:off x="360000" y="1520610"/>
                <a:ext cx="7231548" cy="435577"/>
              </a:xfrm>
              <a:prstGeom prst="rect">
                <a:avLst/>
              </a:prstGeom>
              <a:blipFill>
                <a:blip r:embed="rId2"/>
                <a:stretch>
                  <a:fillRect l="-1939" t="-18056" r="-927"/>
                </a:stretch>
              </a:blipFill>
              <a:ln>
                <a:noFill/>
              </a:ln>
            </p:spPr>
            <p:txBody>
              <a:bodyPr/>
              <a:lstStyle/>
              <a:p>
                <a:r>
                  <a:rPr lang="en-AU">
                    <a:noFill/>
                  </a:rPr>
                  <a:t> </a:t>
                </a:r>
              </a:p>
            </p:txBody>
          </p:sp>
        </mc:Fallback>
      </mc:AlternateContent>
      <p:pic>
        <p:nvPicPr>
          <p:cNvPr id="11" name="Picture 10" descr="Rectangular prism ABCDEFGH of dimensions 3 metres by 4 metres by 12 metres. A triangle from ECG is shown on the diagram in colour.">
            <a:extLst>
              <a:ext uri="{FF2B5EF4-FFF2-40B4-BE49-F238E27FC236}">
                <a16:creationId xmlns:a16="http://schemas.microsoft.com/office/drawing/2014/main" id="{C7D8D5D4-2502-FFD8-0391-F2DB8D0940FA}"/>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60000" y="1889288"/>
            <a:ext cx="3694403" cy="4525905"/>
          </a:xfrm>
          <a:prstGeom prst="rect">
            <a:avLst/>
          </a:prstGeom>
        </p:spPr>
      </p:pic>
      <p:pic>
        <p:nvPicPr>
          <p:cNvPr id="18" name="Picture 17" descr="Triangle EHG with right angle at H. EH is 3 metres and HG is 4 metres.">
            <a:extLst>
              <a:ext uri="{FF2B5EF4-FFF2-40B4-BE49-F238E27FC236}">
                <a16:creationId xmlns:a16="http://schemas.microsoft.com/office/drawing/2014/main" id="{FA752B82-C8BD-DA45-5AAD-15C9994C033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673086" y="1933584"/>
            <a:ext cx="1809843" cy="1638384"/>
          </a:xfrm>
          <a:prstGeom prst="rect">
            <a:avLst/>
          </a:prstGeom>
        </p:spPr>
      </p:pic>
      <p:pic>
        <p:nvPicPr>
          <p:cNvPr id="20" name="Picture 19" descr="Triangle EGC with right angle at G. CG is 12 metres and GE is 5 metres.">
            <a:extLst>
              <a:ext uri="{FF2B5EF4-FFF2-40B4-BE49-F238E27FC236}">
                <a16:creationId xmlns:a16="http://schemas.microsoft.com/office/drawing/2014/main" id="{D97F5463-AAAB-7370-BE8D-882065CC2266}"/>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5712515" y="3686270"/>
            <a:ext cx="1879033" cy="2400423"/>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0E41C6B-63A6-025E-E533-E79445527F72}"/>
                  </a:ext>
                </a:extLst>
              </p:cNvPr>
              <p:cNvSpPr txBox="1"/>
              <p:nvPr/>
            </p:nvSpPr>
            <p:spPr>
              <a:xfrm>
                <a:off x="9210232" y="2006934"/>
                <a:ext cx="2459536" cy="4100866"/>
              </a:xfrm>
              <a:prstGeom prst="rect">
                <a:avLst/>
              </a:prstGeom>
              <a:noFill/>
            </p:spPr>
            <p:txBody>
              <a:bodyPr wrap="square">
                <a:spAutoFit/>
              </a:bodyPr>
              <a:lstStyle/>
              <a:p>
                <a:pPr>
                  <a:lnSpc>
                    <a:spcPct val="150000"/>
                  </a:lnSpc>
                  <a:spcAft>
                    <a:spcPts val="1200"/>
                  </a:spcAft>
                </a:pPr>
                <a14:m>
                  <m:oMathPara xmlns:m="http://schemas.openxmlformats.org/officeDocument/2006/math">
                    <m:oMathParaPr>
                      <m:jc m:val="left"/>
                    </m:oMathParaPr>
                    <m:oMath xmlns:m="http://schemas.openxmlformats.org/officeDocument/2006/math">
                      <m:sSup>
                        <m:sSupPr>
                          <m:ctrlPr>
                            <a:rPr lang="en-AU" sz="1800" b="0" i="1" smtClean="0">
                              <a:solidFill>
                                <a:schemeClr val="tx1"/>
                              </a:solidFill>
                              <a:latin typeface="Cambria Math" panose="02040503050406030204" pitchFamily="18" charset="0"/>
                            </a:rPr>
                          </m:ctrlPr>
                        </m:sSupPr>
                        <m:e>
                          <m:r>
                            <a:rPr lang="en-AU" sz="1800" b="0" i="1" smtClean="0">
                              <a:solidFill>
                                <a:schemeClr val="tx1"/>
                              </a:solidFill>
                              <a:latin typeface="Cambria Math" panose="02040503050406030204" pitchFamily="18" charset="0"/>
                            </a:rPr>
                            <m:t>𝐸𝐺</m:t>
                          </m:r>
                        </m:e>
                        <m:sup>
                          <m:r>
                            <a:rPr lang="en-AU" sz="1800" b="0" i="1" smtClean="0">
                              <a:solidFill>
                                <a:schemeClr val="tx1"/>
                              </a:solidFill>
                              <a:latin typeface="Cambria Math" panose="02040503050406030204" pitchFamily="18" charset="0"/>
                            </a:rPr>
                            <m:t>2</m:t>
                          </m:r>
                        </m:sup>
                      </m:sSup>
                      <m:r>
                        <m:rPr>
                          <m:aln/>
                        </m:rPr>
                        <a:rPr lang="en-AU" sz="1800" b="0" i="1" smtClean="0">
                          <a:solidFill>
                            <a:schemeClr val="tx1"/>
                          </a:solidFill>
                          <a:latin typeface="Cambria Math" panose="02040503050406030204" pitchFamily="18" charset="0"/>
                        </a:rPr>
                        <m:t>=</m:t>
                      </m:r>
                      <m:sSup>
                        <m:sSupPr>
                          <m:ctrlPr>
                            <a:rPr lang="en-AU" sz="1800" b="0" i="1" smtClean="0">
                              <a:solidFill>
                                <a:schemeClr val="tx1"/>
                              </a:solidFill>
                              <a:latin typeface="Cambria Math" panose="02040503050406030204" pitchFamily="18" charset="0"/>
                            </a:rPr>
                          </m:ctrlPr>
                        </m:sSupPr>
                        <m:e>
                          <m:r>
                            <a:rPr lang="en-AU" sz="1800" b="0" i="1" smtClean="0">
                              <a:solidFill>
                                <a:schemeClr val="tx1"/>
                              </a:solidFill>
                              <a:latin typeface="Cambria Math" panose="02040503050406030204" pitchFamily="18" charset="0"/>
                            </a:rPr>
                            <m:t>3</m:t>
                          </m:r>
                        </m:e>
                        <m:sup>
                          <m:r>
                            <a:rPr lang="en-AU" sz="1800" b="0" i="1" smtClean="0">
                              <a:solidFill>
                                <a:schemeClr val="tx1"/>
                              </a:solidFill>
                              <a:latin typeface="Cambria Math" panose="02040503050406030204" pitchFamily="18" charset="0"/>
                            </a:rPr>
                            <m:t>2</m:t>
                          </m:r>
                        </m:sup>
                      </m:sSup>
                      <m:r>
                        <a:rPr lang="en-AU" sz="1800" b="0" i="1" smtClean="0">
                          <a:solidFill>
                            <a:schemeClr val="tx1"/>
                          </a:solidFill>
                          <a:latin typeface="Cambria Math" panose="02040503050406030204" pitchFamily="18" charset="0"/>
                        </a:rPr>
                        <m:t>+</m:t>
                      </m:r>
                      <m:sSup>
                        <m:sSupPr>
                          <m:ctrlPr>
                            <a:rPr lang="en-AU" sz="1800" b="0" i="1" smtClean="0">
                              <a:solidFill>
                                <a:schemeClr val="tx1"/>
                              </a:solidFill>
                              <a:latin typeface="Cambria Math" panose="02040503050406030204" pitchFamily="18" charset="0"/>
                            </a:rPr>
                          </m:ctrlPr>
                        </m:sSupPr>
                        <m:e>
                          <m:r>
                            <a:rPr lang="en-AU" sz="1800" b="0" i="1" smtClean="0">
                              <a:solidFill>
                                <a:schemeClr val="tx1"/>
                              </a:solidFill>
                              <a:latin typeface="Cambria Math" panose="02040503050406030204" pitchFamily="18" charset="0"/>
                            </a:rPr>
                            <m:t>4</m:t>
                          </m:r>
                        </m:e>
                        <m:sup>
                          <m:r>
                            <a:rPr lang="en-AU" sz="1800" b="0" i="1" smtClean="0">
                              <a:solidFill>
                                <a:schemeClr val="tx1"/>
                              </a:solidFill>
                              <a:latin typeface="Cambria Math" panose="02040503050406030204" pitchFamily="18" charset="0"/>
                            </a:rPr>
                            <m:t>2</m:t>
                          </m:r>
                        </m:sup>
                      </m:sSup>
                    </m:oMath>
                    <m:oMath xmlns:m="http://schemas.openxmlformats.org/officeDocument/2006/math">
                      <m:r>
                        <m:rPr>
                          <m:aln/>
                        </m:rPr>
                        <a:rPr lang="en-AU" sz="1800" b="0" i="1" smtClean="0">
                          <a:solidFill>
                            <a:schemeClr val="tx1"/>
                          </a:solidFill>
                          <a:latin typeface="Cambria Math" panose="02040503050406030204" pitchFamily="18" charset="0"/>
                        </a:rPr>
                        <m:t>=</m:t>
                      </m:r>
                      <m:r>
                        <a:rPr lang="en-AU" sz="1800" b="0" i="1" smtClean="0">
                          <a:solidFill>
                            <a:schemeClr val="tx1"/>
                          </a:solidFill>
                          <a:latin typeface="Cambria Math" panose="02040503050406030204" pitchFamily="18" charset="0"/>
                        </a:rPr>
                        <m:t>25</m:t>
                      </m:r>
                    </m:oMath>
                    <m:oMath xmlns:m="http://schemas.openxmlformats.org/officeDocument/2006/math">
                      <m:r>
                        <a:rPr lang="en-AU" sz="1800" b="0" i="1" smtClean="0">
                          <a:solidFill>
                            <a:schemeClr val="tx1"/>
                          </a:solidFill>
                          <a:latin typeface="Cambria Math" panose="02040503050406030204" pitchFamily="18" charset="0"/>
                        </a:rPr>
                        <m:t>𝐸𝐺</m:t>
                      </m:r>
                      <m:r>
                        <m:rPr>
                          <m:aln/>
                        </m:rPr>
                        <a:rPr lang="en-AU" sz="1800" b="0" i="1" smtClean="0">
                          <a:solidFill>
                            <a:schemeClr val="tx1"/>
                          </a:solidFill>
                          <a:latin typeface="Cambria Math" panose="02040503050406030204" pitchFamily="18" charset="0"/>
                        </a:rPr>
                        <m:t>=</m:t>
                      </m:r>
                      <m:rad>
                        <m:radPr>
                          <m:degHide m:val="on"/>
                          <m:ctrlPr>
                            <a:rPr lang="en-AU" sz="1800" b="0" i="1" smtClean="0">
                              <a:solidFill>
                                <a:schemeClr val="tx1"/>
                              </a:solidFill>
                              <a:latin typeface="Cambria Math" panose="02040503050406030204" pitchFamily="18" charset="0"/>
                            </a:rPr>
                          </m:ctrlPr>
                        </m:radPr>
                        <m:deg/>
                        <m:e>
                          <m:r>
                            <a:rPr lang="en-AU" sz="1800" b="0" i="1" smtClean="0">
                              <a:solidFill>
                                <a:schemeClr val="tx1"/>
                              </a:solidFill>
                              <a:latin typeface="Cambria Math" panose="02040503050406030204" pitchFamily="18" charset="0"/>
                            </a:rPr>
                            <m:t>25</m:t>
                          </m:r>
                        </m:e>
                      </m:rad>
                    </m:oMath>
                    <m:oMath xmlns:m="http://schemas.openxmlformats.org/officeDocument/2006/math">
                      <m:r>
                        <m:rPr>
                          <m:aln/>
                        </m:rPr>
                        <a:rPr lang="en-AU" sz="1800" b="0" i="1" smtClean="0">
                          <a:solidFill>
                            <a:schemeClr val="tx1"/>
                          </a:solidFill>
                          <a:latin typeface="Cambria Math" panose="02040503050406030204" pitchFamily="18" charset="0"/>
                        </a:rPr>
                        <m:t>=</m:t>
                      </m:r>
                      <m:r>
                        <a:rPr lang="en-AU" sz="1800" b="0" i="1" smtClean="0">
                          <a:solidFill>
                            <a:schemeClr val="tx1"/>
                          </a:solidFill>
                          <a:latin typeface="Cambria Math" panose="02040503050406030204" pitchFamily="18" charset="0"/>
                        </a:rPr>
                        <m:t>5 </m:t>
                      </m:r>
                      <m:r>
                        <a:rPr lang="en-AU" sz="1800" b="0" i="1" smtClean="0">
                          <a:solidFill>
                            <a:schemeClr val="tx1"/>
                          </a:solidFill>
                          <a:latin typeface="Cambria Math" panose="02040503050406030204" pitchFamily="18" charset="0"/>
                        </a:rPr>
                        <m:t>𝑚</m:t>
                      </m:r>
                    </m:oMath>
                  </m:oMathPara>
                </a14:m>
                <a:endParaRPr lang="en-AU" sz="1800" b="0" i="1" dirty="0">
                  <a:solidFill>
                    <a:schemeClr val="tx1"/>
                  </a:solidFill>
                  <a:latin typeface="Cambria Math" panose="02040503050406030204" pitchFamily="18" charset="0"/>
                </a:endParaRPr>
              </a:p>
              <a:p>
                <a:pPr>
                  <a:lnSpc>
                    <a:spcPct val="150000"/>
                  </a:lnSpc>
                </a:pPr>
                <a14:m>
                  <m:oMathPara xmlns:m="http://schemas.openxmlformats.org/officeDocument/2006/math">
                    <m:oMathParaPr>
                      <m:jc m:val="left"/>
                    </m:oMathParaPr>
                    <m:oMath xmlns:m="http://schemas.openxmlformats.org/officeDocument/2006/math">
                      <m:func>
                        <m:funcPr>
                          <m:ctrlPr>
                            <a:rPr lang="en-AU" sz="1800" i="1">
                              <a:latin typeface="Cambria Math" panose="02040503050406030204" pitchFamily="18" charset="0"/>
                              <a:ea typeface="Calibri" panose="020F0502020204030204" pitchFamily="34" charset="0"/>
                              <a:cs typeface="Arial" panose="020B0604020202020204" pitchFamily="34" charset="0"/>
                            </a:rPr>
                          </m:ctrlPr>
                        </m:funcPr>
                        <m:fName>
                          <m:r>
                            <m:rPr>
                              <m:sty m:val="p"/>
                            </m:rPr>
                            <a:rPr lang="en-AU" sz="1800">
                              <a:latin typeface="Cambria Math" panose="02040503050406030204" pitchFamily="18" charset="0"/>
                              <a:ea typeface="Calibri" panose="020F0502020204030204" pitchFamily="34" charset="0"/>
                              <a:cs typeface="Arial" panose="020B0604020202020204" pitchFamily="34" charset="0"/>
                            </a:rPr>
                            <m:t>tan</m:t>
                          </m:r>
                        </m:fName>
                        <m:e>
                          <m:r>
                            <a:rPr lang="en-AU" sz="1800" i="1">
                              <a:latin typeface="Cambria Math" panose="02040503050406030204" pitchFamily="18" charset="0"/>
                              <a:ea typeface="Calibri" panose="020F0502020204030204" pitchFamily="34" charset="0"/>
                              <a:cs typeface="Arial" panose="020B0604020202020204" pitchFamily="34" charset="0"/>
                            </a:rPr>
                            <m:t>(</m:t>
                          </m:r>
                        </m:e>
                      </m:func>
                      <m:r>
                        <a:rPr lang="en-AU" sz="1800" i="1">
                          <a:latin typeface="Cambria Math" panose="02040503050406030204" pitchFamily="18" charset="0"/>
                          <a:ea typeface="Cambria Math" panose="02040503050406030204" pitchFamily="18" charset="0"/>
                        </a:rPr>
                        <m:t>∠</m:t>
                      </m:r>
                      <m:r>
                        <a:rPr lang="en-AU" sz="1800" i="1">
                          <a:latin typeface="Cambria Math" panose="02040503050406030204" pitchFamily="18" charset="0"/>
                          <a:ea typeface="Cambria Math" panose="02040503050406030204" pitchFamily="18" charset="0"/>
                        </a:rPr>
                        <m:t>𝐺𝐶𝐸</m:t>
                      </m:r>
                      <m:r>
                        <a:rPr lang="en-AU" sz="1800" i="1">
                          <a:latin typeface="Cambria Math" panose="02040503050406030204" pitchFamily="18" charset="0"/>
                          <a:ea typeface="Cambria Math" panose="02040503050406030204" pitchFamily="18" charset="0"/>
                        </a:rPr>
                        <m:t>)=</m:t>
                      </m:r>
                      <m:f>
                        <m:fPr>
                          <m:ctrlPr>
                            <a:rPr lang="en-AU" sz="1800" b="0" i="1" smtClean="0">
                              <a:latin typeface="Cambria Math" panose="02040503050406030204" pitchFamily="18" charset="0"/>
                              <a:ea typeface="Cambria Math" panose="02040503050406030204" pitchFamily="18" charset="0"/>
                            </a:rPr>
                          </m:ctrlPr>
                        </m:fPr>
                        <m:num>
                          <m:r>
                            <a:rPr lang="en-AU" sz="1800" b="0" i="1" smtClean="0">
                              <a:latin typeface="Cambria Math" panose="02040503050406030204" pitchFamily="18" charset="0"/>
                              <a:ea typeface="Cambria Math" panose="02040503050406030204" pitchFamily="18" charset="0"/>
                            </a:rPr>
                            <m:t>5</m:t>
                          </m:r>
                        </m:num>
                        <m:den>
                          <m:r>
                            <a:rPr lang="en-AU" sz="1800" b="0" i="1" smtClean="0">
                              <a:latin typeface="Cambria Math" panose="02040503050406030204" pitchFamily="18" charset="0"/>
                              <a:ea typeface="Cambria Math" panose="02040503050406030204" pitchFamily="18" charset="0"/>
                            </a:rPr>
                            <m:t>12</m:t>
                          </m:r>
                        </m:den>
                      </m:f>
                    </m:oMath>
                  </m:oMathPara>
                </a14:m>
                <a:endParaRPr lang="en-AU" sz="1800" i="1" dirty="0">
                  <a:latin typeface="Cambria Math" panose="02040503050406030204" pitchFamily="18" charset="0"/>
                  <a:ea typeface="Calibri" panose="020F0502020204030204" pitchFamily="34" charset="0"/>
                  <a:cs typeface="Arial" panose="020B0604020202020204" pitchFamily="34" charset="0"/>
                </a:endParaRPr>
              </a:p>
              <a:p>
                <a:pPr>
                  <a:lnSpc>
                    <a:spcPct val="150000"/>
                  </a:lnSpc>
                </a:pPr>
                <a14:m>
                  <m:oMathPara xmlns:m="http://schemas.openxmlformats.org/officeDocument/2006/math">
                    <m:oMathParaPr>
                      <m:jc m:val="left"/>
                    </m:oMathParaPr>
                    <m:oMath xmlns:m="http://schemas.openxmlformats.org/officeDocument/2006/math">
                      <m:r>
                        <a:rPr lang="en-AU" sz="1800" i="1">
                          <a:latin typeface="Cambria Math" panose="02040503050406030204" pitchFamily="18" charset="0"/>
                          <a:ea typeface="Cambria Math" panose="02040503050406030204" pitchFamily="18" charset="0"/>
                        </a:rPr>
                        <m:t>∠</m:t>
                      </m:r>
                      <m:r>
                        <a:rPr lang="en-AU" sz="1800" i="1">
                          <a:latin typeface="Cambria Math" panose="02040503050406030204" pitchFamily="18" charset="0"/>
                          <a:ea typeface="Cambria Math" panose="02040503050406030204" pitchFamily="18" charset="0"/>
                        </a:rPr>
                        <m:t>𝐺𝐴𝐻</m:t>
                      </m:r>
                      <m:r>
                        <a:rPr lang="en-AU" sz="1800" i="1">
                          <a:latin typeface="Cambria Math" panose="02040503050406030204" pitchFamily="18" charset="0"/>
                          <a:ea typeface="Cambria Math" panose="02040503050406030204" pitchFamily="18" charset="0"/>
                        </a:rPr>
                        <m:t>=</m:t>
                      </m:r>
                      <m:func>
                        <m:funcPr>
                          <m:ctrlPr>
                            <a:rPr lang="en-AU" sz="1800" i="1">
                              <a:latin typeface="Cambria Math" panose="02040503050406030204" pitchFamily="18" charset="0"/>
                              <a:ea typeface="Cambria Math" panose="02040503050406030204" pitchFamily="18" charset="0"/>
                            </a:rPr>
                          </m:ctrlPr>
                        </m:funcPr>
                        <m:fName>
                          <m:sSup>
                            <m:sSupPr>
                              <m:ctrlPr>
                                <a:rPr lang="en-AU" sz="1800" i="1">
                                  <a:latin typeface="Cambria Math" panose="02040503050406030204" pitchFamily="18" charset="0"/>
                                  <a:ea typeface="Cambria Math" panose="02040503050406030204" pitchFamily="18" charset="0"/>
                                </a:rPr>
                              </m:ctrlPr>
                            </m:sSupPr>
                            <m:e>
                              <m:r>
                                <m:rPr>
                                  <m:sty m:val="p"/>
                                </m:rPr>
                                <a:rPr lang="en-AU" sz="1800">
                                  <a:latin typeface="Cambria Math" panose="02040503050406030204" pitchFamily="18" charset="0"/>
                                  <a:ea typeface="Cambria Math" panose="02040503050406030204" pitchFamily="18" charset="0"/>
                                </a:rPr>
                                <m:t>tan</m:t>
                              </m:r>
                            </m:e>
                            <m:sup>
                              <m:r>
                                <a:rPr lang="en-AU" sz="1800" i="1">
                                  <a:latin typeface="Cambria Math" panose="02040503050406030204" pitchFamily="18" charset="0"/>
                                  <a:ea typeface="Cambria Math" panose="02040503050406030204" pitchFamily="18" charset="0"/>
                                </a:rPr>
                                <m:t>−1</m:t>
                              </m:r>
                            </m:sup>
                          </m:sSup>
                        </m:fName>
                        <m:e>
                          <m:d>
                            <m:dPr>
                              <m:ctrlPr>
                                <a:rPr lang="en-AU" sz="1800" i="1">
                                  <a:latin typeface="Cambria Math" panose="02040503050406030204" pitchFamily="18" charset="0"/>
                                  <a:ea typeface="Cambria Math" panose="02040503050406030204" pitchFamily="18" charset="0"/>
                                </a:rPr>
                              </m:ctrlPr>
                            </m:dPr>
                            <m:e>
                              <m:f>
                                <m:fPr>
                                  <m:ctrlPr>
                                    <a:rPr lang="en-AU" sz="1800" b="0" i="1" smtClean="0">
                                      <a:latin typeface="Cambria Math" panose="02040503050406030204" pitchFamily="18" charset="0"/>
                                      <a:ea typeface="Cambria Math" panose="02040503050406030204" pitchFamily="18" charset="0"/>
                                    </a:rPr>
                                  </m:ctrlPr>
                                </m:fPr>
                                <m:num>
                                  <m:r>
                                    <a:rPr lang="en-AU" sz="1800" b="0" i="1" smtClean="0">
                                      <a:latin typeface="Cambria Math" panose="02040503050406030204" pitchFamily="18" charset="0"/>
                                      <a:ea typeface="Cambria Math" panose="02040503050406030204" pitchFamily="18" charset="0"/>
                                    </a:rPr>
                                    <m:t>5</m:t>
                                  </m:r>
                                </m:num>
                                <m:den>
                                  <m:r>
                                    <a:rPr lang="en-AU" sz="1800" b="0" i="1" smtClean="0">
                                      <a:latin typeface="Cambria Math" panose="02040503050406030204" pitchFamily="18" charset="0"/>
                                      <a:ea typeface="Cambria Math" panose="02040503050406030204" pitchFamily="18" charset="0"/>
                                    </a:rPr>
                                    <m:t>12</m:t>
                                  </m:r>
                                </m:den>
                              </m:f>
                            </m:e>
                          </m:d>
                        </m:e>
                      </m:func>
                    </m:oMath>
                  </m:oMathPara>
                </a14:m>
                <a:endParaRPr lang="en-AU" sz="1800" i="1" dirty="0">
                  <a:latin typeface="Cambria Math" panose="02040503050406030204" pitchFamily="18" charset="0"/>
                  <a:ea typeface="Cambria Math" panose="02040503050406030204" pitchFamily="18" charset="0"/>
                </a:endParaRPr>
              </a:p>
              <a:p>
                <a:pPr marL="623888">
                  <a:lnSpc>
                    <a:spcPct val="150000"/>
                  </a:lnSpc>
                </a:pPr>
                <a14:m>
                  <m:oMathPara xmlns:m="http://schemas.openxmlformats.org/officeDocument/2006/math">
                    <m:oMathParaPr>
                      <m:jc m:val="left"/>
                    </m:oMathParaPr>
                    <m:oMath xmlns:m="http://schemas.openxmlformats.org/officeDocument/2006/math">
                      <m:r>
                        <a:rPr lang="en-AU" sz="1800" i="1">
                          <a:latin typeface="Cambria Math" panose="02040503050406030204" pitchFamily="18" charset="0"/>
                          <a:ea typeface="Calibri" panose="020F0502020204030204" pitchFamily="34" charset="0"/>
                          <a:cs typeface="Arial" panose="020B0604020202020204" pitchFamily="34" charset="0"/>
                        </a:rPr>
                        <m:t>=</m:t>
                      </m:r>
                      <m:r>
                        <a:rPr lang="en-AU" sz="1800" b="0" i="1" smtClean="0">
                          <a:latin typeface="Cambria Math" panose="02040503050406030204" pitchFamily="18" charset="0"/>
                          <a:ea typeface="Calibri" panose="020F0502020204030204" pitchFamily="34" charset="0"/>
                          <a:cs typeface="Arial" panose="020B0604020202020204" pitchFamily="34" charset="0"/>
                        </a:rPr>
                        <m:t>22</m:t>
                      </m:r>
                      <m:r>
                        <a:rPr lang="en-AU" sz="1800" i="1">
                          <a:latin typeface="Cambria Math" panose="02040503050406030204" pitchFamily="18" charset="0"/>
                          <a:ea typeface="Calibri" panose="020F0502020204030204" pitchFamily="34" charset="0"/>
                          <a:cs typeface="Arial" panose="020B0604020202020204" pitchFamily="34" charset="0"/>
                        </a:rPr>
                        <m:t>°</m:t>
                      </m:r>
                      <m:r>
                        <a:rPr lang="en-AU" sz="1800" b="0" i="1" smtClean="0">
                          <a:latin typeface="Cambria Math" panose="02040503050406030204" pitchFamily="18" charset="0"/>
                          <a:ea typeface="Calibri" panose="020F0502020204030204" pitchFamily="34" charset="0"/>
                          <a:cs typeface="Arial" panose="020B0604020202020204" pitchFamily="34" charset="0"/>
                        </a:rPr>
                        <m:t>37</m:t>
                      </m:r>
                      <m:r>
                        <a:rPr lang="en-AU" sz="1800" i="1">
                          <a:latin typeface="Cambria Math" panose="02040503050406030204" pitchFamily="18" charset="0"/>
                          <a:ea typeface="Calibri" panose="020F0502020204030204" pitchFamily="34" charset="0"/>
                          <a:cs typeface="Arial" panose="020B0604020202020204" pitchFamily="34" charset="0"/>
                        </a:rPr>
                        <m:t>′</m:t>
                      </m:r>
                    </m:oMath>
                  </m:oMathPara>
                </a14:m>
                <a:endParaRPr lang="en-AU" sz="1800" b="0" i="1" dirty="0">
                  <a:solidFill>
                    <a:schemeClr val="tx1"/>
                  </a:solidFill>
                  <a:latin typeface="Cambria Math" panose="02040503050406030204" pitchFamily="18" charset="0"/>
                </a:endParaRPr>
              </a:p>
            </p:txBody>
          </p:sp>
        </mc:Choice>
        <mc:Fallback xmlns="">
          <p:sp>
            <p:nvSpPr>
              <p:cNvPr id="10" name="TextBox 9">
                <a:extLst>
                  <a:ext uri="{FF2B5EF4-FFF2-40B4-BE49-F238E27FC236}">
                    <a16:creationId xmlns:a16="http://schemas.microsoft.com/office/drawing/2014/main" id="{A0E41C6B-63A6-025E-E533-E79445527F72}"/>
                  </a:ext>
                </a:extLst>
              </p:cNvPr>
              <p:cNvSpPr txBox="1">
                <a:spLocks noRot="1" noChangeAspect="1" noMove="1" noResize="1" noEditPoints="1" noAdjustHandles="1" noChangeArrowheads="1" noChangeShapeType="1" noTextEdit="1"/>
              </p:cNvSpPr>
              <p:nvPr/>
            </p:nvSpPr>
            <p:spPr>
              <a:xfrm>
                <a:off x="9210232" y="2006934"/>
                <a:ext cx="2459536" cy="4100866"/>
              </a:xfrm>
              <a:prstGeom prst="rect">
                <a:avLst/>
              </a:prstGeom>
              <a:blipFill>
                <a:blip r:embed="rId6"/>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7</a:t>
            </a:fld>
            <a:endParaRPr lang="en-AU" dirty="0"/>
          </a:p>
        </p:txBody>
      </p:sp>
    </p:spTree>
    <p:extLst>
      <p:ext uri="{BB962C8B-B14F-4D97-AF65-F5344CB8AC3E}">
        <p14:creationId xmlns:p14="http://schemas.microsoft.com/office/powerpoint/2010/main" val="371813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81AA9-1877-D9EB-0899-BC622122547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0BE6EAD-8BE9-05AA-73E0-DE119D403751}"/>
              </a:ext>
            </a:extLst>
          </p:cNvPr>
          <p:cNvSpPr>
            <a:spLocks noGrp="1"/>
          </p:cNvSpPr>
          <p:nvPr>
            <p:ph type="title"/>
          </p:nvPr>
        </p:nvSpPr>
        <p:spPr>
          <a:xfrm>
            <a:off x="360000" y="360000"/>
            <a:ext cx="11484000" cy="545601"/>
          </a:xfrm>
        </p:spPr>
        <p:txBody>
          <a:bodyPr vert="horz" lIns="0" tIns="0" rIns="0" bIns="0" rtlCol="0" anchor="t">
            <a:normAutofit/>
          </a:bodyPr>
          <a:lstStyle/>
          <a:p>
            <a:r>
              <a:rPr lang="en-AU" dirty="0"/>
              <a:t>Pyramids (1)</a:t>
            </a:r>
          </a:p>
        </p:txBody>
      </p:sp>
      <p:sp>
        <p:nvSpPr>
          <p:cNvPr id="4" name="Text Placeholder 3">
            <a:extLst>
              <a:ext uri="{FF2B5EF4-FFF2-40B4-BE49-F238E27FC236}">
                <a16:creationId xmlns:a16="http://schemas.microsoft.com/office/drawing/2014/main" id="{B42E87EB-B4E5-0C92-13D1-3B97D1B093B3}"/>
              </a:ext>
            </a:extLst>
          </p:cNvPr>
          <p:cNvSpPr>
            <a:spLocks noGrp="1"/>
          </p:cNvSpPr>
          <p:nvPr>
            <p:ph type="body" sz="quarter" idx="18"/>
          </p:nvPr>
        </p:nvSpPr>
        <p:spPr>
          <a:xfrm>
            <a:off x="359999" y="982520"/>
            <a:ext cx="11483999" cy="310015"/>
          </a:xfrm>
        </p:spPr>
        <p:txBody>
          <a:bodyPr vert="horz" lIns="0" tIns="0" rIns="0" bIns="0" rtlCol="0" anchor="b">
            <a:noAutofit/>
          </a:bodyPr>
          <a:lstStyle/>
          <a:p>
            <a:pPr>
              <a:lnSpc>
                <a:spcPct val="140000"/>
              </a:lnSpc>
            </a:pPr>
            <a:r>
              <a:rPr lang="en-US" b="0" kern="1200" dirty="0">
                <a:latin typeface="Arial" panose="020B0604020202020204" pitchFamily="34" charset="0"/>
                <a:ea typeface="+mn-ea"/>
                <a:cs typeface="Arial" panose="020B0604020202020204" pitchFamily="34" charset="0"/>
              </a:rPr>
              <a:t>Find the volume and surface area of the pyramid </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B122EC4-F5C8-5D23-58B6-84967566B549}"/>
                  </a:ext>
                </a:extLst>
              </p:cNvPr>
              <p:cNvSpPr txBox="1"/>
              <p:nvPr/>
            </p:nvSpPr>
            <p:spPr>
              <a:xfrm>
                <a:off x="360363" y="1562471"/>
                <a:ext cx="10922153" cy="630011"/>
              </a:xfrm>
              <a:prstGeom prst="rect">
                <a:avLst/>
              </a:prstGeom>
            </p:spPr>
            <p:txBody>
              <a:bodyPr vert="horz" lIns="0" tIns="0" rIns="0" bIns="0" rtlCol="0">
                <a:normAutofit/>
              </a:bodyPr>
              <a:lstStyle/>
              <a:p>
                <a:pPr defTabSz="914377">
                  <a:lnSpc>
                    <a:spcPct val="150000"/>
                  </a:lnSpc>
                  <a:spcAft>
                    <a:spcPts val="1200"/>
                  </a:spcAft>
                </a:pPr>
                <a14:m>
                  <m:oMath xmlns:m="http://schemas.openxmlformats.org/officeDocument/2006/math">
                    <m:r>
                      <a:rPr lang="en-US" sz="2000" b="0" i="1">
                        <a:latin typeface="Cambria Math" panose="02040503050406030204" pitchFamily="18" charset="0"/>
                      </a:rPr>
                      <m:t>𝐴𝐵𝐶𝐷𝐸</m:t>
                    </m:r>
                  </m:oMath>
                </a14:m>
                <a:r>
                  <a:rPr lang="en-US" sz="2000" b="0" dirty="0">
                    <a:latin typeface="Arial" panose="020B0604020202020204" pitchFamily="34" charset="0"/>
                    <a:cs typeface="Arial" panose="020B0604020202020204" pitchFamily="34" charset="0"/>
                  </a:rPr>
                  <a:t> is a square pyramid. The side </a:t>
                </a:r>
                <a14:m>
                  <m:oMath xmlns:m="http://schemas.openxmlformats.org/officeDocument/2006/math">
                    <m:r>
                      <a:rPr lang="en-US" sz="2000" b="0" i="1">
                        <a:latin typeface="Cambria Math" panose="02040503050406030204" pitchFamily="18" charset="0"/>
                      </a:rPr>
                      <m:t>𝐸𝐵𝐶</m:t>
                    </m:r>
                  </m:oMath>
                </a14:m>
                <a:r>
                  <a:rPr lang="en-US" sz="2000" b="0" dirty="0">
                    <a:latin typeface="Arial" panose="020B0604020202020204" pitchFamily="34" charset="0"/>
                    <a:cs typeface="Arial" panose="020B0604020202020204" pitchFamily="34" charset="0"/>
                  </a:rPr>
                  <a:t> makes  an angle of </a:t>
                </a:r>
                <a14:m>
                  <m:oMath xmlns:m="http://schemas.openxmlformats.org/officeDocument/2006/math">
                    <m:r>
                      <a:rPr lang="en-US" sz="2000" b="0" i="1">
                        <a:latin typeface="Cambria Math" panose="02040503050406030204" pitchFamily="18" charset="0"/>
                      </a:rPr>
                      <m:t>60°</m:t>
                    </m:r>
                  </m:oMath>
                </a14:m>
                <a:r>
                  <a:rPr lang="en-US" sz="2000" b="0" dirty="0">
                    <a:latin typeface="Arial" panose="020B0604020202020204" pitchFamily="34" charset="0"/>
                    <a:cs typeface="Arial" panose="020B0604020202020204" pitchFamily="34" charset="0"/>
                  </a:rPr>
                  <a:t> with the base </a:t>
                </a:r>
                <a14:m>
                  <m:oMath xmlns:m="http://schemas.openxmlformats.org/officeDocument/2006/math">
                    <m:r>
                      <a:rPr lang="en-US" sz="2000" b="0" i="1">
                        <a:latin typeface="Cambria Math" panose="02040503050406030204" pitchFamily="18" charset="0"/>
                      </a:rPr>
                      <m:t>𝐴𝐵𝐶𝐷</m:t>
                    </m:r>
                  </m:oMath>
                </a14:m>
                <a:r>
                  <a:rPr lang="en-US" sz="2000" b="0" dirty="0">
                    <a:latin typeface="Arial" panose="020B0604020202020204" pitchFamily="34" charset="0"/>
                    <a:cs typeface="Arial" panose="020B0604020202020204" pitchFamily="34" charset="0"/>
                  </a:rPr>
                  <a:t>. </a:t>
                </a:r>
              </a:p>
            </p:txBody>
          </p:sp>
        </mc:Choice>
        <mc:Fallback xmlns="">
          <p:sp>
            <p:nvSpPr>
              <p:cNvPr id="10" name="TextBox 9">
                <a:extLst>
                  <a:ext uri="{FF2B5EF4-FFF2-40B4-BE49-F238E27FC236}">
                    <a16:creationId xmlns:a16="http://schemas.microsoft.com/office/drawing/2014/main" id="{FB122EC4-F5C8-5D23-58B6-84967566B549}"/>
                  </a:ext>
                </a:extLst>
              </p:cNvPr>
              <p:cNvSpPr txBox="1">
                <a:spLocks noRot="1" noChangeAspect="1" noMove="1" noResize="1" noEditPoints="1" noAdjustHandles="1" noChangeArrowheads="1" noChangeShapeType="1" noTextEdit="1"/>
              </p:cNvSpPr>
              <p:nvPr/>
            </p:nvSpPr>
            <p:spPr>
              <a:xfrm>
                <a:off x="360363" y="1562471"/>
                <a:ext cx="10922153" cy="630011"/>
              </a:xfrm>
              <a:prstGeom prst="rect">
                <a:avLst/>
              </a:prstGeom>
              <a:blipFill>
                <a:blip r:embed="rId3"/>
                <a:stretch>
                  <a:fillRect l="-781"/>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0CBDC2A8-0DE2-BC81-684E-308DDE32F98D}"/>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vert="horz" lIns="0" tIns="0" rIns="0" bIns="0" rtlCol="0" anchor="t">
            <a:normAutofit/>
          </a:bodyPr>
          <a:lstStyle/>
          <a:p>
            <a:pPr>
              <a:lnSpc>
                <a:spcPct val="90000"/>
              </a:lnSpc>
              <a:spcAft>
                <a:spcPts val="600"/>
              </a:spcAft>
            </a:pPr>
            <a:fld id="{10A01DC5-1685-4615-8240-15192985C6A2}" type="slidenum">
              <a:rPr lang="en-AU" smtClean="0"/>
              <a:pPr>
                <a:lnSpc>
                  <a:spcPct val="90000"/>
                </a:lnSpc>
                <a:spcAft>
                  <a:spcPts val="600"/>
                </a:spcAft>
              </a:pPr>
              <a:t>8</a:t>
            </a:fld>
            <a:endParaRPr lang="en-AU" dirty="0"/>
          </a:p>
        </p:txBody>
      </p:sp>
      <p:pic>
        <p:nvPicPr>
          <p:cNvPr id="11" name="Picture 10" descr="A square‑based pyramid with base vertices A, B, C, and D, each side of the base measuring 10 m. The apex is directly above the base, and a point F lies on the base beneath the apex, E, forming a right angle with the vertical height. A slanted edge from the apex to B is shown, and the angle between BF and that slanted edge is marked as 60°.">
            <a:extLst>
              <a:ext uri="{FF2B5EF4-FFF2-40B4-BE49-F238E27FC236}">
                <a16:creationId xmlns:a16="http://schemas.microsoft.com/office/drawing/2014/main" id="{0ABFDE2E-72A7-6232-2B17-7D66B8C4A47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65395" y="2192481"/>
            <a:ext cx="4110023" cy="3769669"/>
          </a:xfrm>
          <a:prstGeom prst="rect">
            <a:avLst/>
          </a:prstGeom>
        </p:spPr>
      </p:pic>
    </p:spTree>
    <p:extLst>
      <p:ext uri="{BB962C8B-B14F-4D97-AF65-F5344CB8AC3E}">
        <p14:creationId xmlns:p14="http://schemas.microsoft.com/office/powerpoint/2010/main" val="3779749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E59091-FFBB-667B-8B0F-7E562E2B7E50}"/>
              </a:ext>
            </a:extLst>
          </p:cNvPr>
          <p:cNvSpPr>
            <a:spLocks noGrp="1"/>
          </p:cNvSpPr>
          <p:nvPr>
            <p:ph type="title"/>
          </p:nvPr>
        </p:nvSpPr>
        <p:spPr>
          <a:xfrm>
            <a:off x="360000" y="360000"/>
            <a:ext cx="5178355" cy="545601"/>
          </a:xfrm>
        </p:spPr>
        <p:txBody>
          <a:bodyPr/>
          <a:lstStyle/>
          <a:p>
            <a:r>
              <a:rPr lang="en-AU" dirty="0"/>
              <a:t>Pyramids (2) </a:t>
            </a:r>
          </a:p>
        </p:txBody>
      </p:sp>
      <p:sp>
        <p:nvSpPr>
          <p:cNvPr id="4" name="Text Placeholder 3">
            <a:extLst>
              <a:ext uri="{FF2B5EF4-FFF2-40B4-BE49-F238E27FC236}">
                <a16:creationId xmlns:a16="http://schemas.microsoft.com/office/drawing/2014/main" id="{AD59F7A3-2124-F1C8-C7D2-A28E045FADD6}"/>
              </a:ext>
            </a:extLst>
          </p:cNvPr>
          <p:cNvSpPr>
            <a:spLocks noGrp="1"/>
          </p:cNvSpPr>
          <p:nvPr>
            <p:ph type="body" sz="quarter" idx="18"/>
          </p:nvPr>
        </p:nvSpPr>
        <p:spPr>
          <a:xfrm>
            <a:off x="360000" y="982520"/>
            <a:ext cx="4905674" cy="310015"/>
          </a:xfrm>
        </p:spPr>
        <p:txBody>
          <a:bodyPr/>
          <a:lstStyle/>
          <a:p>
            <a:r>
              <a:rPr lang="en-AU" dirty="0"/>
              <a:t>Find the volume of the pyramid.</a:t>
            </a:r>
          </a:p>
        </p:txBody>
      </p:sp>
      <p:pic>
        <p:nvPicPr>
          <p:cNvPr id="6" name="Picture 5" descr="A square‑based pyramid with base vertices A, B, C, and D, each side of the base measuring 10 m. The apex is directly above the base, and a point F lies on the base beneath the apex, forming a right angle with the vertical height. A slanted edge from the apex to B is shown, and the angle between BF and that slanted edge is marked as 60°.">
            <a:extLst>
              <a:ext uri="{FF2B5EF4-FFF2-40B4-BE49-F238E27FC236}">
                <a16:creationId xmlns:a16="http://schemas.microsoft.com/office/drawing/2014/main" id="{DDAB5CBB-BE74-D0D0-3541-64D3660509A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8437" y="2000244"/>
            <a:ext cx="4278797" cy="3606649"/>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EA83FA0-3043-13AE-4B0C-090126ECFD6D}"/>
                  </a:ext>
                </a:extLst>
              </p:cNvPr>
              <p:cNvSpPr txBox="1"/>
              <p:nvPr/>
            </p:nvSpPr>
            <p:spPr>
              <a:xfrm>
                <a:off x="6926327" y="2094353"/>
                <a:ext cx="3341511" cy="1880996"/>
              </a:xfrm>
              <a:prstGeom prst="rect">
                <a:avLst/>
              </a:prstGeom>
              <a:noFill/>
            </p:spPr>
            <p:txBody>
              <a:bodyPr wrap="none" lIns="0" tIns="0" rIns="0" bIns="0" rtlCol="0">
                <a:noAutofit/>
              </a:bodyPr>
              <a:lstStyle/>
              <a:p>
                <a:pPr algn="l"/>
                <a:r>
                  <a:rPr lang="en-AU" sz="1800" dirty="0"/>
                  <a:t>Find EF (h) </a:t>
                </a:r>
              </a:p>
              <a:p>
                <a:pPr algn="l"/>
                <a14:m>
                  <m:oMathPara xmlns:m="http://schemas.openxmlformats.org/officeDocument/2006/math">
                    <m:oMathParaPr>
                      <m:jc m:val="centerGroup"/>
                    </m:oMathParaPr>
                    <m:oMath xmlns:m="http://schemas.openxmlformats.org/officeDocument/2006/math">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tan</m:t>
                          </m:r>
                        </m:fName>
                        <m:e>
                          <m:r>
                            <a:rPr lang="en-AU" sz="1800" b="0" i="1" smtClean="0">
                              <a:latin typeface="Cambria Math" panose="02040503050406030204" pitchFamily="18" charset="0"/>
                            </a:rPr>
                            <m:t>60</m:t>
                          </m:r>
                          <m:r>
                            <a:rPr lang="en-AU" sz="1800" b="0" i="1" smtClean="0">
                              <a:latin typeface="Cambria Math" panose="02040503050406030204" pitchFamily="18" charset="0"/>
                            </a:rPr>
                            <m:t>°</m:t>
                          </m:r>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h</m:t>
                              </m:r>
                            </m:num>
                            <m:den>
                              <m:r>
                                <a:rPr lang="en-AU" sz="1800" b="0" i="1" smtClean="0">
                                  <a:latin typeface="Cambria Math" panose="02040503050406030204" pitchFamily="18" charset="0"/>
                                </a:rPr>
                                <m:t>5</m:t>
                              </m:r>
                            </m:den>
                          </m:f>
                        </m:e>
                      </m:func>
                    </m:oMath>
                    <m:oMath xmlns:m="http://schemas.openxmlformats.org/officeDocument/2006/math">
                      <m:rad>
                        <m:radPr>
                          <m:degHide m:val="on"/>
                          <m:ctrlPr>
                            <a:rPr lang="en-AU" sz="1800" b="0" i="1" smtClean="0">
                              <a:latin typeface="Cambria Math" panose="02040503050406030204" pitchFamily="18" charset="0"/>
                            </a:rPr>
                          </m:ctrlPr>
                        </m:radPr>
                        <m:deg/>
                        <m:e>
                          <m:r>
                            <a:rPr lang="en-AU" sz="1800" b="0" i="1" smtClean="0">
                              <a:latin typeface="Cambria Math" panose="02040503050406030204" pitchFamily="18" charset="0"/>
                            </a:rPr>
                            <m:t>3</m:t>
                          </m:r>
                        </m:e>
                      </m:rad>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h</m:t>
                          </m:r>
                        </m:num>
                        <m:den>
                          <m:r>
                            <a:rPr lang="en-AU" sz="1800" b="0" i="1" smtClean="0">
                              <a:latin typeface="Cambria Math" panose="02040503050406030204" pitchFamily="18" charset="0"/>
                            </a:rPr>
                            <m:t>5</m:t>
                          </m:r>
                        </m:den>
                      </m:f>
                    </m:oMath>
                    <m:oMath xmlns:m="http://schemas.openxmlformats.org/officeDocument/2006/math">
                      <m:r>
                        <a:rPr lang="en-AU" sz="1800" b="0" i="1" smtClean="0">
                          <a:latin typeface="Cambria Math" panose="02040503050406030204" pitchFamily="18" charset="0"/>
                        </a:rPr>
                        <m:t>h</m:t>
                      </m:r>
                      <m:r>
                        <m:rPr>
                          <m:aln/>
                        </m:rPr>
                        <a:rPr lang="en-AU" sz="1800" b="0" i="1" smtClean="0">
                          <a:latin typeface="Cambria Math" panose="02040503050406030204" pitchFamily="18" charset="0"/>
                        </a:rPr>
                        <m:t>=</m:t>
                      </m:r>
                      <m:r>
                        <a:rPr lang="en-AU" sz="1800" b="0" i="1" smtClean="0">
                          <a:latin typeface="Cambria Math" panose="02040503050406030204" pitchFamily="18" charset="0"/>
                        </a:rPr>
                        <m:t>5</m:t>
                      </m:r>
                      <m:rad>
                        <m:radPr>
                          <m:degHide m:val="on"/>
                          <m:ctrlPr>
                            <a:rPr lang="en-AU" sz="1800" b="0" i="1" smtClean="0">
                              <a:latin typeface="Cambria Math" panose="02040503050406030204" pitchFamily="18" charset="0"/>
                            </a:rPr>
                          </m:ctrlPr>
                        </m:radPr>
                        <m:deg/>
                        <m:e>
                          <m:r>
                            <a:rPr lang="en-AU" sz="1800" b="0" i="1" smtClean="0">
                              <a:latin typeface="Cambria Math" panose="02040503050406030204" pitchFamily="18" charset="0"/>
                            </a:rPr>
                            <m:t>3</m:t>
                          </m:r>
                        </m:e>
                      </m:rad>
                    </m:oMath>
                  </m:oMathPara>
                </a14:m>
                <a:endParaRPr lang="en-AU" sz="1800" dirty="0"/>
              </a:p>
            </p:txBody>
          </p:sp>
        </mc:Choice>
        <mc:Fallback xmlns="">
          <p:sp>
            <p:nvSpPr>
              <p:cNvPr id="14" name="TextBox 13">
                <a:extLst>
                  <a:ext uri="{FF2B5EF4-FFF2-40B4-BE49-F238E27FC236}">
                    <a16:creationId xmlns:a16="http://schemas.microsoft.com/office/drawing/2014/main" id="{3EA83FA0-3043-13AE-4B0C-090126ECFD6D}"/>
                  </a:ext>
                </a:extLst>
              </p:cNvPr>
              <p:cNvSpPr txBox="1">
                <a:spLocks noRot="1" noChangeAspect="1" noMove="1" noResize="1" noEditPoints="1" noAdjustHandles="1" noChangeArrowheads="1" noChangeShapeType="1" noTextEdit="1"/>
              </p:cNvSpPr>
              <p:nvPr/>
            </p:nvSpPr>
            <p:spPr>
              <a:xfrm>
                <a:off x="6926327" y="2094353"/>
                <a:ext cx="3341511" cy="1880996"/>
              </a:xfrm>
              <a:prstGeom prst="rect">
                <a:avLst/>
              </a:prstGeom>
              <a:blipFill>
                <a:blip r:embed="rId3"/>
                <a:stretch>
                  <a:fillRect l="-4197" t="-4221"/>
                </a:stretch>
              </a:blipFill>
            </p:spPr>
            <p:txBody>
              <a:bodyPr/>
              <a:lstStyle/>
              <a:p>
                <a:r>
                  <a:rPr lang="en-AU">
                    <a:noFill/>
                  </a:rPr>
                  <a:t> </a:t>
                </a:r>
              </a:p>
            </p:txBody>
          </p:sp>
        </mc:Fallback>
      </mc:AlternateContent>
      <p:pic>
        <p:nvPicPr>
          <p:cNvPr id="17" name="Picture 16" descr="A right triangle with the right angle at the base. The horizontal side is labeled 5 m, the vertical side is labeled &#10;ℎ, and the angle opposite the vertical side is marked 60∘.">
            <a:extLst>
              <a:ext uri="{FF2B5EF4-FFF2-40B4-BE49-F238E27FC236}">
                <a16:creationId xmlns:a16="http://schemas.microsoft.com/office/drawing/2014/main" id="{07EC5581-DDCB-B023-5B2A-9683AACFF70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65857" y="2390552"/>
            <a:ext cx="1520940" cy="1801365"/>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8396B5C-99E9-3FC1-DAC8-BBF1534EA21C}"/>
                  </a:ext>
                </a:extLst>
              </p:cNvPr>
              <p:cNvSpPr txBox="1"/>
              <p:nvPr/>
            </p:nvSpPr>
            <p:spPr>
              <a:xfrm>
                <a:off x="7726187" y="4191917"/>
                <a:ext cx="3174423" cy="1904170"/>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𝑉</m:t>
                      </m:r>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3</m:t>
                          </m:r>
                        </m:den>
                      </m:f>
                      <m:r>
                        <a:rPr lang="en-AU" sz="1800" b="0" i="1" smtClean="0">
                          <a:latin typeface="Cambria Math" panose="02040503050406030204" pitchFamily="18" charset="0"/>
                        </a:rPr>
                        <m:t>𝐴</m:t>
                      </m:r>
                      <m:r>
                        <a:rPr lang="en-AU" sz="1800" b="0" i="1" smtClean="0">
                          <a:latin typeface="Cambria Math" panose="02040503050406030204" pitchFamily="18" charset="0"/>
                        </a:rPr>
                        <m:t>h</m:t>
                      </m:r>
                    </m:oMath>
                    <m:oMath xmlns:m="http://schemas.openxmlformats.org/officeDocument/2006/math">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3</m:t>
                          </m:r>
                        </m:den>
                      </m:f>
                      <m:r>
                        <a:rPr lang="en-AU" sz="1800" b="0" i="1" smtClean="0">
                          <a:latin typeface="Cambria Math" panose="02040503050406030204" pitchFamily="18" charset="0"/>
                        </a:rPr>
                        <m:t>×</m:t>
                      </m:r>
                      <m:r>
                        <a:rPr lang="en-AU" sz="1800" b="0" i="1" smtClean="0">
                          <a:latin typeface="Cambria Math" panose="02040503050406030204" pitchFamily="18" charset="0"/>
                        </a:rPr>
                        <m:t>10</m:t>
                      </m:r>
                      <m:r>
                        <a:rPr lang="en-AU" sz="1800" b="0" i="1" smtClean="0">
                          <a:latin typeface="Cambria Math" panose="02040503050406030204" pitchFamily="18" charset="0"/>
                        </a:rPr>
                        <m:t>×</m:t>
                      </m:r>
                      <m:r>
                        <a:rPr lang="en-AU" sz="1800" b="0" i="1" smtClean="0">
                          <a:latin typeface="Cambria Math" panose="02040503050406030204" pitchFamily="18" charset="0"/>
                        </a:rPr>
                        <m:t>10</m:t>
                      </m:r>
                      <m:r>
                        <a:rPr lang="en-AU" sz="1800" b="0" i="1" smtClean="0">
                          <a:latin typeface="Cambria Math" panose="02040503050406030204" pitchFamily="18" charset="0"/>
                        </a:rPr>
                        <m:t>×</m:t>
                      </m:r>
                      <m:r>
                        <a:rPr lang="en-AU" sz="1800" b="0" i="1" smtClean="0">
                          <a:latin typeface="Cambria Math" panose="02040503050406030204" pitchFamily="18" charset="0"/>
                        </a:rPr>
                        <m:t>5</m:t>
                      </m:r>
                      <m:rad>
                        <m:radPr>
                          <m:degHide m:val="on"/>
                          <m:ctrlPr>
                            <a:rPr lang="en-AU" sz="1800" b="0" i="1" smtClean="0">
                              <a:latin typeface="Cambria Math" panose="02040503050406030204" pitchFamily="18" charset="0"/>
                            </a:rPr>
                          </m:ctrlPr>
                        </m:radPr>
                        <m:deg/>
                        <m:e>
                          <m:r>
                            <a:rPr lang="en-AU" sz="1800" b="0" i="1" smtClean="0">
                              <a:latin typeface="Cambria Math" panose="02040503050406030204" pitchFamily="18" charset="0"/>
                            </a:rPr>
                            <m:t>3</m:t>
                          </m:r>
                        </m:e>
                      </m:rad>
                    </m:oMath>
                    <m:oMath xmlns:m="http://schemas.openxmlformats.org/officeDocument/2006/math">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500</m:t>
                          </m:r>
                          <m:rad>
                            <m:radPr>
                              <m:degHide m:val="on"/>
                              <m:ctrlPr>
                                <a:rPr lang="en-AU" sz="1800" b="0" i="1" smtClean="0">
                                  <a:latin typeface="Cambria Math" panose="02040503050406030204" pitchFamily="18" charset="0"/>
                                </a:rPr>
                              </m:ctrlPr>
                            </m:radPr>
                            <m:deg/>
                            <m:e>
                              <m:r>
                                <a:rPr lang="en-AU" sz="1800" b="0" i="1" smtClean="0">
                                  <a:latin typeface="Cambria Math" panose="02040503050406030204" pitchFamily="18" charset="0"/>
                                </a:rPr>
                                <m:t>3</m:t>
                              </m:r>
                            </m:e>
                          </m:rad>
                        </m:num>
                        <m:den>
                          <m:r>
                            <a:rPr lang="en-AU" sz="1800" b="0" i="1" smtClean="0">
                              <a:latin typeface="Cambria Math" panose="02040503050406030204" pitchFamily="18" charset="0"/>
                            </a:rPr>
                            <m:t>3</m:t>
                          </m:r>
                        </m:den>
                      </m:f>
                      <m:r>
                        <a:rPr lang="en-AU" sz="1800" b="0" i="1" smtClean="0">
                          <a:latin typeface="Cambria Math" panose="02040503050406030204" pitchFamily="18" charset="0"/>
                        </a:rPr>
                        <m:t> </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𝑚</m:t>
                          </m:r>
                        </m:e>
                        <m:sup>
                          <m:r>
                            <a:rPr lang="en-AU" sz="1800" b="0" i="1" smtClean="0">
                              <a:latin typeface="Cambria Math" panose="02040503050406030204" pitchFamily="18" charset="0"/>
                            </a:rPr>
                            <m:t>3</m:t>
                          </m:r>
                        </m:sup>
                      </m:sSup>
                    </m:oMath>
                  </m:oMathPara>
                </a14:m>
                <a:br>
                  <a:rPr lang="en-AU" sz="1800" b="0" dirty="0"/>
                </a:br>
                <a:endParaRPr lang="en-AU" sz="1800" dirty="0"/>
              </a:p>
            </p:txBody>
          </p:sp>
        </mc:Choice>
        <mc:Fallback xmlns="">
          <p:sp>
            <p:nvSpPr>
              <p:cNvPr id="13" name="TextBox 12">
                <a:extLst>
                  <a:ext uri="{FF2B5EF4-FFF2-40B4-BE49-F238E27FC236}">
                    <a16:creationId xmlns:a16="http://schemas.microsoft.com/office/drawing/2014/main" id="{88396B5C-99E9-3FC1-DAC8-BBF1534EA21C}"/>
                  </a:ext>
                </a:extLst>
              </p:cNvPr>
              <p:cNvSpPr txBox="1">
                <a:spLocks noRot="1" noChangeAspect="1" noMove="1" noResize="1" noEditPoints="1" noAdjustHandles="1" noChangeArrowheads="1" noChangeShapeType="1" noTextEdit="1"/>
              </p:cNvSpPr>
              <p:nvPr/>
            </p:nvSpPr>
            <p:spPr>
              <a:xfrm>
                <a:off x="7726187" y="4191917"/>
                <a:ext cx="3174423" cy="1904170"/>
              </a:xfrm>
              <a:prstGeom prst="rect">
                <a:avLst/>
              </a:prstGeom>
              <a:blipFill>
                <a:blip r:embed="rId5"/>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CC4F876C-2038-996E-E096-F6ABEDD8F7B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dirty="0"/>
          </a:p>
        </p:txBody>
      </p:sp>
    </p:spTree>
    <p:extLst>
      <p:ext uri="{BB962C8B-B14F-4D97-AF65-F5344CB8AC3E}">
        <p14:creationId xmlns:p14="http://schemas.microsoft.com/office/powerpoint/2010/main" val="262740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Readytopublish xmlns="95386ad3-46d6-4eb6-bbc1-9b19b13a5756">false</Readytopublish>
    <Migrated xmlns="95386ad3-46d6-4eb6-bbc1-9b19b13a5756">true</Migrated>
    <Description2 xmlns="95386ad3-46d6-4eb6-bbc1-9b19b13a5756" xsi:nil="true"/>
    <lcf76f155ced4ddcb4097134ff3c332f xmlns="95386ad3-46d6-4eb6-bbc1-9b19b13a5756">
      <Terms xmlns="http://schemas.microsoft.com/office/infopath/2007/PartnerControls"/>
    </lcf76f155ced4ddcb4097134ff3c332f>
    <TaxCatchAll xmlns="9191b990-ddf9-46cb-8ffe-20db9d3a58aa" xsi:nil="true"/>
    <InDAM xmlns="95386ad3-46d6-4eb6-bbc1-9b19b13a5756">false</InDAM>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A1D8124FFB2A1438B815462E05615AB" ma:contentTypeVersion="26" ma:contentTypeDescription="Create a new document." ma:contentTypeScope="" ma:versionID="7cb0b11152a3c969d12f475c424a3b6d">
  <xsd:schema xmlns:xsd="http://www.w3.org/2001/XMLSchema" xmlns:xs="http://www.w3.org/2001/XMLSchema" xmlns:p="http://schemas.microsoft.com/office/2006/metadata/properties" xmlns:ns2="95386ad3-46d6-4eb6-bbc1-9b19b13a5756" xmlns:ns3="9191b990-ddf9-46cb-8ffe-20db9d3a58aa" targetNamespace="http://schemas.microsoft.com/office/2006/metadata/properties" ma:root="true" ma:fieldsID="e73936c6d6eb0e273fb7b7b26ec1bc31" ns2:_="" ns3:_="">
    <xsd:import namespace="95386ad3-46d6-4eb6-bbc1-9b19b13a5756"/>
    <xsd:import namespace="9191b990-ddf9-46cb-8ffe-20db9d3a58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InDAM" minOccurs="0"/>
                <xsd:element ref="ns2:Readytopublish" minOccurs="0"/>
                <xsd:element ref="ns2:MediaServiceObjectDetectorVersions" minOccurs="0"/>
                <xsd:element ref="ns2:MediaServiceSearchProperties" minOccurs="0"/>
                <xsd:element ref="ns2:Migrated" minOccurs="0"/>
                <xsd:element ref="ns2:Description2"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386ad3-46d6-4eb6-bbc1-9b19b13a57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InDAM" ma:index="24" nillable="true" ma:displayName="In DAM" ma:default="0" ma:format="Dropdown" ma:internalName="InDAM">
      <xsd:simpleType>
        <xsd:restriction base="dms:Boolean"/>
      </xsd:simpleType>
    </xsd:element>
    <xsd:element name="Readytopublish" ma:index="25" nillable="true" ma:displayName="Ready to publish" ma:default="0" ma:format="Dropdown" ma:internalName="Readytopublish">
      <xsd:simpleType>
        <xsd:restriction base="dms:Boolea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igrated" ma:index="28" nillable="true" ma:displayName="Migrated" ma:default="1" ma:format="Dropdown" ma:internalName="Migrated">
      <xsd:simpleType>
        <xsd:restriction base="dms:Boolean"/>
      </xsd:simpleType>
    </xsd:element>
    <xsd:element name="Description2" ma:index="29" nillable="true" ma:displayName="Description" ma:format="Dropdown" ma:internalName="Description2">
      <xsd:simpleType>
        <xsd:restriction base="dms:Note">
          <xsd:maxLength value="255"/>
        </xsd:restriction>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91b990-ddf9-46cb-8ffe-20db9d3a58a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063c910-61e7-482c-9a48-4fe9d05e06db}" ma:internalName="TaxCatchAll" ma:showField="CatchAllData" ma:web="9191b990-ddf9-46cb-8ffe-20db9d3a58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4071D8-DC29-43BD-B9F2-B5DFFF97203D}">
  <ds:schemaRefs>
    <ds:schemaRef ds:uri="http://schemas.microsoft.com/sharepoint/v3/contenttype/forms"/>
  </ds:schemaRefs>
</ds:datastoreItem>
</file>

<file path=customXml/itemProps2.xml><?xml version="1.0" encoding="utf-8"?>
<ds:datastoreItem xmlns:ds="http://schemas.openxmlformats.org/officeDocument/2006/customXml" ds:itemID="{A6947A4D-9F55-4D7F-B919-D4069446F990}">
  <ds:schemaRefs>
    <ds:schemaRef ds:uri="http://schemas.openxmlformats.org/package/2006/metadata/core-properties"/>
    <ds:schemaRef ds:uri="http://schemas.microsoft.com/office/2006/metadata/properties"/>
    <ds:schemaRef ds:uri="http://purl.org/dc/dcmitype/"/>
    <ds:schemaRef ds:uri="http://purl.org/dc/elements/1.1/"/>
    <ds:schemaRef ds:uri="95386ad3-46d6-4eb6-bbc1-9b19b13a5756"/>
    <ds:schemaRef ds:uri="http://purl.org/dc/terms/"/>
    <ds:schemaRef ds:uri="http://schemas.microsoft.com/office/infopath/2007/PartnerControls"/>
    <ds:schemaRef ds:uri="http://schemas.microsoft.com/office/2006/documentManagement/types"/>
    <ds:schemaRef ds:uri="http://www.w3.org/XML/1998/namespace"/>
    <ds:schemaRef ds:uri="9191b990-ddf9-46cb-8ffe-20db9d3a58aa"/>
  </ds:schemaRefs>
</ds:datastoreItem>
</file>

<file path=customXml/itemProps3.xml><?xml version="1.0" encoding="utf-8"?>
<ds:datastoreItem xmlns:ds="http://schemas.openxmlformats.org/officeDocument/2006/customXml" ds:itemID="{B379C8B7-F335-44D2-BF81-4A05AF6A99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386ad3-46d6-4eb6-bbc1-9b19b13a5756"/>
    <ds:schemaRef ds:uri="9191b990-ddf9-46cb-8ffe-20db9d3a5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b603dfd7-d93a-4381-a340-2995d8282205}" enabled="1" method="Standard" siteId="{05a0e69a-418a-47c1-9c25-9387261bf991}" removed="0"/>
</clbl:labelList>
</file>

<file path=docProps/app.xml><?xml version="1.0" encoding="utf-8"?>
<Properties xmlns="http://schemas.openxmlformats.org/officeDocument/2006/extended-properties" xmlns:vt="http://schemas.openxmlformats.org/officeDocument/2006/docPropsVTypes">
  <Template/>
  <TotalTime>0</TotalTime>
  <Words>928</Words>
  <Application>Microsoft Office PowerPoint</Application>
  <PresentationFormat>Widescreen</PresentationFormat>
  <Paragraphs>88</Paragraphs>
  <Slides>15</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Cambria Math</vt:lpstr>
      <vt:lpstr>Public Sans</vt:lpstr>
      <vt:lpstr>Times New Roman</vt:lpstr>
      <vt:lpstr>NSWG Corporate</vt:lpstr>
      <vt:lpstr>Trigonometry in three dimensions</vt:lpstr>
      <vt:lpstr>Learning intention and success criteria</vt:lpstr>
      <vt:lpstr>Activating prior knowledge</vt:lpstr>
      <vt:lpstr>Goal-free problem</vt:lpstr>
      <vt:lpstr>Releasing responsibility</vt:lpstr>
      <vt:lpstr>Finding diagonals (1)</vt:lpstr>
      <vt:lpstr>Finding diagonals (2) </vt:lpstr>
      <vt:lpstr>Pyramids (1)</vt:lpstr>
      <vt:lpstr>Pyramids (2) </vt:lpstr>
      <vt:lpstr>Pyramids (3) </vt:lpstr>
      <vt:lpstr>Pyramids (4)</vt:lpstr>
      <vt:lpstr>Independent practice</vt:lpstr>
      <vt:lpstr>Approaching questions scaffold</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7 – Trigonometry in three dimensions – Stage 6, extension</dc:title>
  <dc:creator>NSW Department of Education</dc:creator>
  <dcterms:created xsi:type="dcterms:W3CDTF">2026-04-20T00:45:28Z</dcterms:created>
  <dcterms:modified xsi:type="dcterms:W3CDTF">2026-05-04T01:11:29Z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Tag">
    <vt:lpwstr>10, 3, 0, 1</vt:lpwstr>
  </property>
  <property fmtid="{D5CDD505-2E9C-101B-9397-08002B2CF9AE}" pid="3" name="MediaServiceImageTags">
    <vt:lpwstr/>
  </property>
  <property fmtid="{D5CDD505-2E9C-101B-9397-08002B2CF9AE}" pid="4" name="MSIP_Label_b603dfd7-d93a-4381-a340-2995d8282205_Enabled">
    <vt:lpwstr>true</vt:lpwstr>
  </property>
  <property fmtid="{D5CDD505-2E9C-101B-9397-08002B2CF9AE}" pid="5" name="ContentTypeId">
    <vt:lpwstr>0x0101004A1D8124FFB2A1438B815462E05615AB</vt:lpwstr>
  </property>
  <property fmtid="{D5CDD505-2E9C-101B-9397-08002B2CF9AE}" pid="6" name="MSIP_Label_b603dfd7-d93a-4381-a340-2995d8282205_ContentBits">
    <vt:lpwstr>0</vt:lpwstr>
  </property>
  <property fmtid="{D5CDD505-2E9C-101B-9397-08002B2CF9AE}" pid="7" name="MSIP_Label_b603dfd7-d93a-4381-a340-2995d8282205_SetDate">
    <vt:lpwstr>2026-04-20T00:45:12Z</vt:lpwstr>
  </property>
  <property fmtid="{D5CDD505-2E9C-101B-9397-08002B2CF9AE}" pid="8" name="MSIP_Label_b603dfd7-d93a-4381-a340-2995d8282205_Name">
    <vt:lpwstr>OFFICIAL</vt:lpwstr>
  </property>
  <property fmtid="{D5CDD505-2E9C-101B-9397-08002B2CF9AE}" pid="9" name="MSIP_Label_b603dfd7-d93a-4381-a340-2995d8282205_SiteId">
    <vt:lpwstr>05a0e69a-418a-47c1-9c25-9387261bf991</vt:lpwstr>
  </property>
  <property fmtid="{D5CDD505-2E9C-101B-9397-08002B2CF9AE}" pid="10" name="MSIP_Label_b603dfd7-d93a-4381-a340-2995d8282205_Method">
    <vt:lpwstr>Standard</vt:lpwstr>
  </property>
  <property fmtid="{D5CDD505-2E9C-101B-9397-08002B2CF9AE}" pid="11" name="MSIP_Label_b603dfd7-d93a-4381-a340-2995d8282205_ActionId">
    <vt:lpwstr>455a34bf-a7ed-4355-82f1-0e45ffaaa69f</vt:lpwstr>
  </property>
</Properties>
</file>