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6" r:id="rId9"/>
    <p:sldId id="26525" r:id="rId10"/>
    <p:sldId id="26507" r:id="rId11"/>
    <p:sldId id="26529" r:id="rId12"/>
    <p:sldId id="26528" r:id="rId13"/>
    <p:sldId id="26530" r:id="rId14"/>
    <p:sldId id="26526" r:id="rId15"/>
    <p:sldId id="26527" r:id="rId16"/>
    <p:sldId id="26510" r:id="rId17"/>
    <p:sldId id="2652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F94DE-0505-48EF-858F-DB9E7C33EF17}" v="2" dt="2026-05-04T01:11:10.7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51"/>
    <p:restoredTop sz="94720"/>
  </p:normalViewPr>
  <p:slideViewPr>
    <p:cSldViewPr snapToGrid="0">
      <p:cViewPr varScale="1">
        <p:scale>
          <a:sx n="92" d="100"/>
          <a:sy n="92" d="100"/>
        </p:scale>
        <p:origin x="104" y="6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89DC2-2084-685E-81E5-A45CED8A0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B1238-C55A-3C34-F5C7-1302CF0E8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DCB3A-6AEC-1ED5-F40A-C701A25BB6F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6F23D6F-CB7E-EECF-6C84-DD328DD16DEB}"/>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05283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12EC-195D-8789-92D6-486124758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6A7E6-FD4F-3A02-91DA-BD8D23651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DA93C-E647-8BE6-504C-92802BAEA9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84731A1-CC6B-3F25-CF9A-E8CEF4A14FEF}"/>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4983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09092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82B56-F738-EB8C-17EA-F287FF107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629DE-F889-80A6-A2CD-6A7321522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1840F-8E84-4D95-5836-9CACF526F2E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1206D40-A15C-0095-E6A8-D97C304FC2F3}"/>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7955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4C5F8-C682-8761-8433-FAE4DFBC3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E90FA-3534-C1CE-109F-0BADC8AB3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A1497-9E81-5EA5-AC8C-B1052BB23D1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C8F960A-5FD6-0D95-D68D-032AE0905EAB}"/>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87407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6D082-CD56-50C6-CD2E-900B3E8A7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FAC75-9AAE-F21D-8FDB-71EB7EA5F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56C72-E8DB-C530-F27C-009A29609C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421C4A9-1178-712C-67CC-475ACC2F954B}"/>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645361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2.png"/><Relationship Id="rId7"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0.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Modelling and solving problems using trigonometry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trigonometry</a:t>
            </a:r>
          </a:p>
        </p:txBody>
      </p:sp>
      <p:pic>
        <p:nvPicPr>
          <p:cNvPr id="5" name="Picture Placeholder 5">
            <a:extLst>
              <a:ext uri="{FF2B5EF4-FFF2-40B4-BE49-F238E27FC236}">
                <a16:creationId xmlns:a16="http://schemas.microsoft.com/office/drawing/2014/main" id="{8AB6B6A8-D351-B2AC-8950-5FF61A8FED8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8000"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5EC17-307A-0802-7625-1DD69D24129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EDBF7A-10DA-07AD-44FC-DA725BAF60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6AC48704-DD36-85DC-5991-DF72E0A85A98}"/>
                  </a:ext>
                </a:extLst>
              </p:cNvPr>
              <p:cNvSpPr>
                <a:spLocks noGrp="1"/>
              </p:cNvSpPr>
              <p:nvPr>
                <p:ph type="title"/>
              </p:nvPr>
            </p:nvSpPr>
            <p:spPr/>
            <p:txBody>
              <a:bodyPr/>
              <a:lstStyle/>
              <a:p>
                <a:r>
                  <a:rPr lang="en-AU" dirty="0">
                    <a:latin typeface="+mj-lt"/>
                  </a:rPr>
                  <a:t>Solution using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𝜃</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latin typeface="+mj-lt"/>
                  </a:rPr>
                  <a:t> (2)</a:t>
                </a:r>
              </a:p>
            </p:txBody>
          </p:sp>
        </mc:Choice>
        <mc:Fallback xmlns="">
          <p:sp>
            <p:nvSpPr>
              <p:cNvPr id="4" name="Title 3">
                <a:extLst>
                  <a:ext uri="{FF2B5EF4-FFF2-40B4-BE49-F238E27FC236}">
                    <a16:creationId xmlns:a16="http://schemas.microsoft.com/office/drawing/2014/main" id="{6AC48704-DD36-85DC-5991-DF72E0A85A98}"/>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 Placeholder 7">
                <a:extLst>
                  <a:ext uri="{FF2B5EF4-FFF2-40B4-BE49-F238E27FC236}">
                    <a16:creationId xmlns:a16="http://schemas.microsoft.com/office/drawing/2014/main" id="{DAFBE4B8-D7E5-014E-4AFE-75AEA2010092}"/>
                  </a:ext>
                </a:extLst>
              </p:cNvPr>
              <p:cNvSpPr txBox="1">
                <a:spLocks/>
              </p:cNvSpPr>
              <p:nvPr/>
            </p:nvSpPr>
            <p:spPr>
              <a:xfrm>
                <a:off x="360000" y="1348166"/>
                <a:ext cx="5448540" cy="51498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
                        <a:rPr lang="en-AU" b="0" i="1" smtClean="0">
                          <a:latin typeface="Cambria Math" panose="02040503050406030204" pitchFamily="18" charset="0"/>
                        </a:rPr>
                        <m:t>68</m:t>
                      </m:r>
                      <m:r>
                        <a:rPr lang="en-AU" i="1">
                          <a:latin typeface="Cambria Math" panose="02040503050406030204" pitchFamily="18" charset="0"/>
                        </a:rPr>
                        <m:t>°</m:t>
                      </m:r>
                      <m:r>
                        <a:rPr lang="en-AU" b="0" i="1" smtClean="0">
                          <a:latin typeface="Cambria Math" panose="02040503050406030204" pitchFamily="18" charset="0"/>
                        </a:rPr>
                        <m:t>12</m:t>
                      </m:r>
                      <m:r>
                        <a:rPr lang="en-AU" i="1">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0</m:t>
                      </m:r>
                    </m:oMath>
                  </m:oMathPara>
                </a14:m>
                <a:endParaRPr lang="en-AU" dirty="0"/>
              </a:p>
              <a:p>
                <a:pPr marL="45243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68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0</m:t>
                      </m:r>
                    </m:oMath>
                  </m:oMathPara>
                </a14:m>
                <a:endParaRPr lang="en-AU" dirty="0"/>
              </a:p>
              <a:p>
                <a:r>
                  <a:rPr lang="en-AU" dirty="0"/>
                  <a:t>Using the unit circle or the 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oMath>
                </a14:m>
                <a:endParaRPr lang="en-AU" b="0" dirty="0"/>
              </a:p>
              <a:p>
                <a:r>
                  <a:rPr lang="en-AU" b="0" dirty="0">
                    <a:ea typeface="Cambria Math" panose="02040503050406030204" pitchFamily="18" charset="0"/>
                  </a:rPr>
                  <a:t> Related </a:t>
                </a:r>
                <a14:m>
                  <m:oMath xmlns:m="http://schemas.openxmlformats.org/officeDocument/2006/math">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90</m:t>
                    </m:r>
                    <m:r>
                      <a:rPr lang="en-AU" b="0" i="1" smtClean="0">
                        <a:latin typeface="Cambria Math" panose="02040503050406030204" pitchFamily="18" charset="0"/>
                      </a:rPr>
                      <m:t>°, </m:t>
                    </m:r>
                    <m:r>
                      <a:rPr lang="en-AU" b="0" i="1" smtClean="0">
                        <a:latin typeface="Cambria Math" panose="02040503050406030204" pitchFamily="18" charset="0"/>
                      </a:rPr>
                      <m:t>270</m:t>
                    </m:r>
                    <m:r>
                      <a:rPr lang="en-AU" b="0" i="1" smtClean="0">
                        <a:latin typeface="Cambria Math" panose="02040503050406030204" pitchFamily="18" charset="0"/>
                      </a:rPr>
                      <m:t>°, </m:t>
                    </m:r>
                    <m:r>
                      <a:rPr lang="en-AU" b="0" i="1" smtClean="0">
                        <a:latin typeface="Cambria Math" panose="02040503050406030204" pitchFamily="18" charset="0"/>
                      </a:rPr>
                      <m:t>450</m:t>
                    </m:r>
                    <m:r>
                      <a:rPr lang="en-AU" b="0" i="1" smtClean="0">
                        <a:latin typeface="Cambria Math" panose="02040503050406030204" pitchFamily="18" charset="0"/>
                      </a:rPr>
                      <m:t>°, </m:t>
                    </m:r>
                    <m:r>
                      <a:rPr lang="en-AU" b="0" i="1" smtClean="0">
                        <a:latin typeface="Cambria Math" panose="02040503050406030204" pitchFamily="18" charset="0"/>
                      </a:rPr>
                      <m:t>630</m:t>
                    </m:r>
                    <m:r>
                      <a:rPr lang="en-AU" b="0" i="1" smtClean="0">
                        <a:latin typeface="Cambria Math" panose="02040503050406030204" pitchFamily="18" charset="0"/>
                      </a:rPr>
                      <m:t>°</m:t>
                    </m:r>
                  </m:oMath>
                </a14:m>
                <a:endParaRPr lang="en-AU" dirty="0"/>
              </a:p>
              <a:p>
                <a:endParaRPr lang="en-AU" dirty="0"/>
              </a:p>
              <a:p>
                <a:endParaRPr lang="en-AU" dirty="0"/>
              </a:p>
            </p:txBody>
          </p:sp>
        </mc:Choice>
        <mc:Fallback xmlns="">
          <p:sp>
            <p:nvSpPr>
              <p:cNvPr id="18" name="Text Placeholder 7">
                <a:extLst>
                  <a:ext uri="{FF2B5EF4-FFF2-40B4-BE49-F238E27FC236}">
                    <a16:creationId xmlns:a16="http://schemas.microsoft.com/office/drawing/2014/main" id="{DAFBE4B8-D7E5-014E-4AFE-75AEA2010092}"/>
                  </a:ext>
                </a:extLst>
              </p:cNvPr>
              <p:cNvSpPr txBox="1">
                <a:spLocks noRot="1" noChangeAspect="1" noMove="1" noResize="1" noEditPoints="1" noAdjustHandles="1" noChangeArrowheads="1" noChangeShapeType="1" noTextEdit="1"/>
              </p:cNvSpPr>
              <p:nvPr/>
            </p:nvSpPr>
            <p:spPr>
              <a:xfrm>
                <a:off x="360000" y="1348166"/>
                <a:ext cx="5448540" cy="5149834"/>
              </a:xfrm>
              <a:prstGeom prst="rect">
                <a:avLst/>
              </a:prstGeom>
              <a:blipFill>
                <a:blip r:embed="rId4"/>
                <a:stretch>
                  <a:fillRect l="-27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7">
                <a:extLst>
                  <a:ext uri="{FF2B5EF4-FFF2-40B4-BE49-F238E27FC236}">
                    <a16:creationId xmlns:a16="http://schemas.microsoft.com/office/drawing/2014/main" id="{88F148B1-6BDD-E0DA-E64B-CCDAED4F671F}"/>
                  </a:ext>
                </a:extLst>
              </p:cNvPr>
              <p:cNvSpPr txBox="1">
                <a:spLocks/>
              </p:cNvSpPr>
              <p:nvPr/>
            </p:nvSpPr>
            <p:spPr>
              <a:xfrm>
                <a:off x="6582440" y="1348166"/>
                <a:ext cx="5448540" cy="514983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Adjust the domain:</a:t>
                </a:r>
              </a:p>
              <a:p>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360</m:t>
                    </m:r>
                    <m:r>
                      <a:rPr lang="en-AU" i="1">
                        <a:latin typeface="Cambria Math" panose="02040503050406030204" pitchFamily="18" charset="0"/>
                      </a:rPr>
                      <m:t>°</m:t>
                    </m:r>
                  </m:oMath>
                </a14:m>
                <a:r>
                  <a:rPr lang="en-AU" dirty="0"/>
                  <a:t> becomes: </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68</m:t>
                      </m:r>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2</m:t>
                      </m:r>
                      <m:r>
                        <a:rPr lang="en-AU" i="1">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68</m:t>
                      </m:r>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651</m:t>
                      </m:r>
                      <m:r>
                        <a:rPr lang="en-AU" i="1">
                          <a:latin typeface="Cambria Math" panose="02040503050406030204" pitchFamily="18" charset="0"/>
                        </a:rPr>
                        <m:t>°</m:t>
                      </m:r>
                      <m:r>
                        <a:rPr lang="en-AU" b="0" i="1" smtClean="0">
                          <a:latin typeface="Cambria Math" panose="02040503050406030204" pitchFamily="18" charset="0"/>
                        </a:rPr>
                        <m:t>48</m:t>
                      </m:r>
                      <m:r>
                        <a:rPr lang="en-AU" b="0" i="1" smtClean="0">
                          <a:latin typeface="Cambria Math" panose="02040503050406030204" pitchFamily="18" charset="0"/>
                        </a:rPr>
                        <m:t>′</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68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i="1">
                          <a:latin typeface="Cambria Math" panose="02040503050406030204" pitchFamily="18" charset="0"/>
                        </a:rPr>
                        <m:t>90</m:t>
                      </m:r>
                      <m:r>
                        <a:rPr lang="en-AU" i="1">
                          <a:latin typeface="Cambria Math" panose="02040503050406030204" pitchFamily="18" charset="0"/>
                        </a:rPr>
                        <m:t>°, </m:t>
                      </m:r>
                      <m:r>
                        <a:rPr lang="en-AU" i="1">
                          <a:latin typeface="Cambria Math" panose="02040503050406030204" pitchFamily="18" charset="0"/>
                        </a:rPr>
                        <m:t>270</m:t>
                      </m:r>
                      <m:r>
                        <a:rPr lang="en-AU" i="1">
                          <a:latin typeface="Cambria Math" panose="02040503050406030204" pitchFamily="18" charset="0"/>
                        </a:rPr>
                        <m:t>°, </m:t>
                      </m:r>
                      <m:r>
                        <a:rPr lang="en-AU" i="1">
                          <a:latin typeface="Cambria Math" panose="02040503050406030204" pitchFamily="18" charset="0"/>
                        </a:rPr>
                        <m:t>450</m:t>
                      </m:r>
                      <m:r>
                        <a:rPr lang="en-AU" i="1">
                          <a:latin typeface="Cambria Math" panose="02040503050406030204" pitchFamily="18" charset="0"/>
                        </a:rPr>
                        <m:t>°, </m:t>
                      </m:r>
                      <m:r>
                        <a:rPr lang="en-AU" i="1">
                          <a:latin typeface="Cambria Math" panose="02040503050406030204" pitchFamily="18" charset="0"/>
                        </a:rPr>
                        <m:t>630</m:t>
                      </m:r>
                      <m:r>
                        <a:rPr lang="en-AU" i="1">
                          <a:latin typeface="Cambria Math" panose="02040503050406030204" pitchFamily="18" charset="0"/>
                        </a:rPr>
                        <m:t>°</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158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b="0" i="1" smtClean="0">
                          <a:latin typeface="Cambria Math" panose="02040503050406030204" pitchFamily="18" charset="0"/>
                        </a:rPr>
                        <m:t>338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518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698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79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169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259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349</m:t>
                      </m:r>
                      <m:r>
                        <a:rPr lang="en-AU" b="0" i="1" smtClean="0">
                          <a:latin typeface="Cambria Math" panose="02040503050406030204" pitchFamily="18" charset="0"/>
                        </a:rPr>
                        <m:t>°</m:t>
                      </m:r>
                      <m:r>
                        <a:rPr lang="en-AU" b="0" i="1" smtClean="0">
                          <a:latin typeface="Cambria Math" panose="02040503050406030204" pitchFamily="18" charset="0"/>
                        </a:rPr>
                        <m:t>6</m:t>
                      </m:r>
                      <m:r>
                        <a:rPr lang="en-AU" b="0" i="1" smtClean="0">
                          <a:latin typeface="Cambria Math" panose="02040503050406030204" pitchFamily="18" charset="0"/>
                        </a:rPr>
                        <m:t>′</m:t>
                      </m:r>
                    </m:oMath>
                  </m:oMathPara>
                </a14:m>
                <a:endParaRPr lang="en-AU" dirty="0"/>
              </a:p>
              <a:p>
                <a:endParaRPr lang="en-AU" dirty="0"/>
              </a:p>
              <a:p>
                <a:endParaRPr lang="en-AU" dirty="0"/>
              </a:p>
            </p:txBody>
          </p:sp>
        </mc:Choice>
        <mc:Fallback xmlns="">
          <p:sp>
            <p:nvSpPr>
              <p:cNvPr id="9" name="Text Placeholder 7">
                <a:extLst>
                  <a:ext uri="{FF2B5EF4-FFF2-40B4-BE49-F238E27FC236}">
                    <a16:creationId xmlns:a16="http://schemas.microsoft.com/office/drawing/2014/main" id="{88F148B1-6BDD-E0DA-E64B-CCDAED4F671F}"/>
                  </a:ext>
                </a:extLst>
              </p:cNvPr>
              <p:cNvSpPr txBox="1">
                <a:spLocks noRot="1" noChangeAspect="1" noMove="1" noResize="1" noEditPoints="1" noAdjustHandles="1" noChangeArrowheads="1" noChangeShapeType="1" noTextEdit="1"/>
              </p:cNvSpPr>
              <p:nvPr/>
            </p:nvSpPr>
            <p:spPr>
              <a:xfrm>
                <a:off x="6582440" y="1348166"/>
                <a:ext cx="5448540" cy="5149834"/>
              </a:xfrm>
              <a:prstGeom prst="rect">
                <a:avLst/>
              </a:prstGeom>
              <a:blipFill>
                <a:blip r:embed="rId5"/>
                <a:stretch>
                  <a:fillRect l="-2908"/>
                </a:stretch>
              </a:blipFill>
            </p:spPr>
            <p:txBody>
              <a:bodyPr/>
              <a:lstStyle/>
              <a:p>
                <a:r>
                  <a:rPr lang="en-AU">
                    <a:noFill/>
                  </a:rPr>
                  <a:t> </a:t>
                </a:r>
              </a:p>
            </p:txBody>
          </p:sp>
        </mc:Fallback>
      </mc:AlternateContent>
      <p:cxnSp>
        <p:nvCxnSpPr>
          <p:cNvPr id="20" name="Straight Connector 19">
            <a:extLst>
              <a:ext uri="{FF2B5EF4-FFF2-40B4-BE49-F238E27FC236}">
                <a16:creationId xmlns:a16="http://schemas.microsoft.com/office/drawing/2014/main" id="{998BF844-3604-0FCF-2BCF-E0B207F31B89}"/>
              </a:ext>
              <a:ext uri="{C183D7F6-B498-43B3-948B-1728B52AA6E4}">
                <adec:decorative xmlns:adec="http://schemas.microsoft.com/office/drawing/2017/decorative" val="1"/>
              </a:ext>
            </a:extLst>
          </p:cNvPr>
          <p:cNvCxnSpPr/>
          <p:nvPr/>
        </p:nvCxnSpPr>
        <p:spPr>
          <a:xfrm>
            <a:off x="6193277" y="1459150"/>
            <a:ext cx="0" cy="501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EC97D-92F7-1FD0-C754-184137502C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88B8A7-F082-5EE4-AE2E-4AA161EF60D7}"/>
              </a:ext>
            </a:extLst>
          </p:cNvPr>
          <p:cNvSpPr>
            <a:spLocks noGrp="1"/>
          </p:cNvSpPr>
          <p:nvPr>
            <p:ph type="title"/>
          </p:nvPr>
        </p:nvSpPr>
        <p:spPr/>
        <p:txBody>
          <a:bodyPr/>
          <a:lstStyle/>
          <a:p>
            <a:r>
              <a:rPr lang="en-AU">
                <a:latin typeface="+mj-lt"/>
              </a:rPr>
              <a:t>Scenario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A4974A3-2383-F209-DA49-312AE18E20DD}"/>
                  </a:ext>
                </a:extLst>
              </p:cNvPr>
              <p:cNvSpPr>
                <a:spLocks noGrp="1"/>
              </p:cNvSpPr>
              <p:nvPr>
                <p:ph type="body" sz="quarter" idx="17"/>
              </p:nvPr>
            </p:nvSpPr>
            <p:spPr>
              <a:xfrm>
                <a:off x="348000" y="1021486"/>
                <a:ext cx="11484000" cy="2642251"/>
              </a:xfrm>
              <a:prstGeom prst="roundRect">
                <a:avLst>
                  <a:gd name="adj" fmla="val 12719"/>
                </a:avLst>
              </a:prstGeom>
            </p:spPr>
            <p:style>
              <a:lnRef idx="3">
                <a:schemeClr val="lt1"/>
              </a:lnRef>
              <a:fillRef idx="1">
                <a:schemeClr val="accent6"/>
              </a:fillRef>
              <a:effectRef idx="1">
                <a:schemeClr val="accent6"/>
              </a:effectRef>
              <a:fontRef idx="minor">
                <a:schemeClr val="lt1"/>
              </a:fontRef>
            </p:style>
            <p:txBody>
              <a:bodyPr anchor="ctr" anchorCtr="1"/>
              <a:lstStyle/>
              <a:p>
                <a:pPr>
                  <a:spcAft>
                    <a:spcPts val="600"/>
                  </a:spcAft>
                </a:pPr>
                <a:r>
                  <a:rPr lang="en-AU" sz="1800" dirty="0">
                    <a:solidFill>
                      <a:schemeClr val="tx1"/>
                    </a:solidFill>
                  </a:rPr>
                  <a:t>Due to atmospheric conditions, the signals from both satellites are slightly delayed, introducing a phase shift in the signal patterns.</a:t>
                </a:r>
              </a:p>
              <a:p>
                <a:pPr marL="342900" indent="-342900">
                  <a:spcAft>
                    <a:spcPts val="600"/>
                  </a:spcAft>
                  <a:buFont typeface="Arial" panose="020B0604020202020204" pitchFamily="34" charset="0"/>
                  <a:buChar char="•"/>
                </a:pPr>
                <a:r>
                  <a:rPr lang="en-AU" sz="1800" dirty="0">
                    <a:solidFill>
                      <a:schemeClr val="tx1"/>
                    </a:solidFill>
                  </a:rPr>
                  <a:t>Satellite A now produces a signal strength of </a:t>
                </a:r>
                <a14:m>
                  <m:oMath xmlns:m="http://schemas.openxmlformats.org/officeDocument/2006/math">
                    <m:r>
                      <a:rPr lang="en-AU" sz="1800" b="0" i="1" smtClean="0">
                        <a:solidFill>
                          <a:schemeClr val="tx1"/>
                        </a:solidFill>
                        <a:latin typeface="Cambria Math" panose="02040503050406030204" pitchFamily="18" charset="0"/>
                      </a:rPr>
                      <m:t>5</m:t>
                    </m:r>
                    <m:func>
                      <m:funcPr>
                        <m:ctrlPr>
                          <a:rPr lang="en-AU" sz="180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sin</m:t>
                        </m:r>
                      </m:fName>
                      <m:e>
                        <m:d>
                          <m:dPr>
                            <m:ctrlPr>
                              <a:rPr lang="en-AU" sz="180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𝜃</m:t>
                            </m:r>
                            <m:r>
                              <a:rPr lang="en-AU" sz="1800" b="0" i="1" smtClean="0">
                                <a:solidFill>
                                  <a:schemeClr val="tx1"/>
                                </a:solidFill>
                                <a:latin typeface="Cambria Math" panose="02040503050406030204" pitchFamily="18" charset="0"/>
                              </a:rPr>
                              <m:t>+22.5°</m:t>
                            </m:r>
                          </m:e>
                        </m:d>
                      </m:e>
                    </m:func>
                  </m:oMath>
                </a14:m>
                <a:endParaRPr lang="en-AU" sz="1800" dirty="0">
                  <a:solidFill>
                    <a:schemeClr val="tx1"/>
                  </a:solidFill>
                </a:endParaRPr>
              </a:p>
              <a:p>
                <a:pPr marL="342900" indent="-342900">
                  <a:spcAft>
                    <a:spcPts val="600"/>
                  </a:spcAft>
                  <a:buFont typeface="Arial" panose="020B0604020202020204" pitchFamily="34" charset="0"/>
                  <a:buChar char="•"/>
                </a:pPr>
                <a:r>
                  <a:rPr lang="en-AU" sz="1800" dirty="0">
                    <a:solidFill>
                      <a:schemeClr val="tx1"/>
                    </a:solidFill>
                  </a:rPr>
                  <a:t>Satellite B now produces a signal strength of </a:t>
                </a:r>
                <a14:m>
                  <m:oMath xmlns:m="http://schemas.openxmlformats.org/officeDocument/2006/math">
                    <m:r>
                      <a:rPr lang="en-AU" sz="1800" b="0" i="1" smtClean="0">
                        <a:solidFill>
                          <a:schemeClr val="tx1"/>
                        </a:solidFill>
                        <a:latin typeface="Cambria Math" panose="02040503050406030204" pitchFamily="18" charset="0"/>
                      </a:rPr>
                      <m:t>2</m:t>
                    </m:r>
                    <m:func>
                      <m:funcPr>
                        <m:ctrlPr>
                          <a:rPr lang="en-AU" sz="180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cos</m:t>
                        </m:r>
                      </m:fName>
                      <m:e>
                        <m:d>
                          <m:dPr>
                            <m:ctrlPr>
                              <a:rPr lang="en-AU" sz="180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𝜃</m:t>
                            </m:r>
                            <m:r>
                              <a:rPr lang="en-AU" sz="1800" b="0" i="1" smtClean="0">
                                <a:solidFill>
                                  <a:schemeClr val="tx1"/>
                                </a:solidFill>
                                <a:latin typeface="Cambria Math" panose="02040503050406030204" pitchFamily="18" charset="0"/>
                              </a:rPr>
                              <m:t>+22.5°</m:t>
                            </m:r>
                          </m:e>
                        </m:d>
                      </m:e>
                    </m:func>
                  </m:oMath>
                </a14:m>
                <a:endParaRPr lang="en-AU" sz="1800" dirty="0">
                  <a:solidFill>
                    <a:schemeClr val="tx1"/>
                  </a:solidFill>
                </a:endParaRPr>
              </a:p>
              <a:p>
                <a:pPr>
                  <a:spcAft>
                    <a:spcPts val="600"/>
                  </a:spcAft>
                </a:pPr>
                <a:r>
                  <a:rPr lang="en-AU" sz="1800" dirty="0">
                    <a:solidFill>
                      <a:schemeClr val="tx1"/>
                    </a:solidFill>
                  </a:rPr>
                  <a:t>The total data download signal, </a:t>
                </a:r>
                <a14:m>
                  <m:oMath xmlns:m="http://schemas.openxmlformats.org/officeDocument/2006/math">
                    <m:r>
                      <a:rPr lang="en-AU" sz="1800" b="0" i="1" smtClean="0">
                        <a:solidFill>
                          <a:schemeClr val="tx1"/>
                        </a:solidFill>
                        <a:latin typeface="Cambria Math" panose="02040503050406030204" pitchFamily="18" charset="0"/>
                      </a:rPr>
                      <m:t>𝑆</m:t>
                    </m:r>
                    <m:d>
                      <m:dPr>
                        <m:ctrlPr>
                          <a:rPr lang="ar-AE" sz="1800" i="1">
                            <a:solidFill>
                              <a:schemeClr val="tx1"/>
                            </a:solidFill>
                            <a:latin typeface="Cambria Math" panose="02040503050406030204" pitchFamily="18" charset="0"/>
                          </a:rPr>
                        </m:ctrlPr>
                      </m:dPr>
                      <m:e>
                        <m:r>
                          <a:rPr lang="ar-AE" sz="1800" b="0" i="1" smtClean="0">
                            <a:solidFill>
                              <a:schemeClr val="tx1"/>
                            </a:solidFill>
                            <a:latin typeface="Cambria Math" panose="02040503050406030204" pitchFamily="18" charset="0"/>
                          </a:rPr>
                          <m:t>𝜃</m:t>
                        </m:r>
                      </m:e>
                    </m:d>
                  </m:oMath>
                </a14:m>
                <a:r>
                  <a:rPr lang="en-AU" sz="1800" dirty="0">
                    <a:solidFill>
                      <a:schemeClr val="tx1"/>
                    </a:solidFill>
                  </a:rPr>
                  <a:t>,</a:t>
                </a:r>
                <a:r>
                  <a:rPr lang="ar-AE" sz="1800" dirty="0">
                    <a:solidFill>
                      <a:schemeClr val="tx1"/>
                    </a:solidFill>
                  </a:rPr>
                  <a:t> </a:t>
                </a:r>
                <a:r>
                  <a:rPr lang="en-AU" sz="1800" dirty="0">
                    <a:solidFill>
                      <a:schemeClr val="tx1"/>
                    </a:solidFill>
                  </a:rPr>
                  <a:t>is again the sum of the 2 signals.</a:t>
                </a:r>
              </a:p>
            </p:txBody>
          </p:sp>
        </mc:Choice>
        <mc:Fallback xmlns="">
          <p:sp>
            <p:nvSpPr>
              <p:cNvPr id="12" name="Text Placeholder 11">
                <a:extLst>
                  <a:ext uri="{FF2B5EF4-FFF2-40B4-BE49-F238E27FC236}">
                    <a16:creationId xmlns:a16="http://schemas.microsoft.com/office/drawing/2014/main" id="{2A4974A3-2383-F209-DA49-312AE18E20DD}"/>
                  </a:ext>
                </a:extLst>
              </p:cNvPr>
              <p:cNvSpPr>
                <a:spLocks noGrp="1" noRot="1" noChangeAspect="1" noMove="1" noResize="1" noEditPoints="1" noAdjustHandles="1" noChangeArrowheads="1" noChangeShapeType="1" noTextEdit="1"/>
              </p:cNvSpPr>
              <p:nvPr>
                <p:ph type="body" sz="quarter" idx="17"/>
              </p:nvPr>
            </p:nvSpPr>
            <p:spPr>
              <a:xfrm>
                <a:off x="348000" y="1021486"/>
                <a:ext cx="11484000" cy="2642251"/>
              </a:xfrm>
              <a:prstGeom prst="roundRect">
                <a:avLst>
                  <a:gd name="adj" fmla="val 12719"/>
                </a:avLst>
              </a:prstGeom>
              <a:blipFill>
                <a:blip r:embed="rId3"/>
                <a:stretch>
                  <a:fillRect r="-22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A62B928-B59F-7BE1-F012-2DB44E7580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pic>
        <p:nvPicPr>
          <p:cNvPr id="2050" name="Picture 2" descr="The graph of y=5sin(theta+22.5degrees)+2cos(theta+22.5degrees). ">
            <a:extLst>
              <a:ext uri="{FF2B5EF4-FFF2-40B4-BE49-F238E27FC236}">
                <a16:creationId xmlns:a16="http://schemas.microsoft.com/office/drawing/2014/main" id="{8F1B7C4D-4E0B-1EE7-612C-0D03C5B202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4960" y="3987591"/>
            <a:ext cx="4062613" cy="270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FE38E-FB8E-E82C-478D-F4BD944F643D}"/>
              </a:ext>
            </a:extLst>
          </p:cNvPr>
          <p:cNvSpPr>
            <a:spLocks noGrp="1"/>
          </p:cNvSpPr>
          <p:nvPr>
            <p:ph type="title"/>
          </p:nvPr>
        </p:nvSpPr>
        <p:spPr/>
        <p:txBody>
          <a:bodyPr/>
          <a:lstStyle/>
          <a:p>
            <a:r>
              <a:rPr lang="en-AU"/>
              <a:t>Scenario (3) solution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854951F7-3098-28E0-363C-DCFC7EC87686}"/>
                  </a:ext>
                </a:extLst>
              </p:cNvPr>
              <p:cNvSpPr>
                <a:spLocks noGrp="1"/>
              </p:cNvSpPr>
              <p:nvPr>
                <p:ph type="body" sz="quarter" idx="18"/>
              </p:nvPr>
            </p:nvSpPr>
            <p:spPr/>
            <p:txBody>
              <a:bodyPr/>
              <a:lstStyle/>
              <a:p>
                <a14:m>
                  <m:oMath xmlns:m="http://schemas.openxmlformats.org/officeDocument/2006/math">
                    <m:r>
                      <a:rPr lang="en-AU" i="1">
                        <a:latin typeface="Cambria Math" panose="02040503050406030204" pitchFamily="18" charset="0"/>
                      </a:rPr>
                      <m:t>𝜃</m:t>
                    </m:r>
                  </m:oMath>
                </a14:m>
                <a:r>
                  <a:rPr lang="en-AU"/>
                  <a:t> is a bearing, so assume </a:t>
                </a:r>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360</m:t>
                    </m:r>
                    <m:r>
                      <a:rPr lang="en-AU" i="1">
                        <a:latin typeface="Cambria Math" panose="02040503050406030204" pitchFamily="18" charset="0"/>
                      </a:rPr>
                      <m:t>°</m:t>
                    </m:r>
                  </m:oMath>
                </a14:m>
                <a:endParaRPr lang="en-AU"/>
              </a:p>
            </p:txBody>
          </p:sp>
        </mc:Choice>
        <mc:Fallback xmlns="">
          <p:sp>
            <p:nvSpPr>
              <p:cNvPr id="6" name="Text Placeholder 5">
                <a:extLst>
                  <a:ext uri="{FF2B5EF4-FFF2-40B4-BE49-F238E27FC236}">
                    <a16:creationId xmlns:a16="http://schemas.microsoft.com/office/drawing/2014/main" id="{854951F7-3098-28E0-363C-DCFC7EC87686}"/>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796" t="-23529"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2D03E4A-25F9-4DBD-3EFD-A1CD42C85F3A}"/>
                  </a:ext>
                </a:extLst>
              </p:cNvPr>
              <p:cNvSpPr>
                <a:spLocks noGrp="1"/>
              </p:cNvSpPr>
              <p:nvPr>
                <p:ph type="body" sz="quarter" idx="17"/>
              </p:nvPr>
            </p:nvSpPr>
            <p:spPr>
              <a:xfrm>
                <a:off x="360000" y="1567086"/>
                <a:ext cx="7654447" cy="4807835"/>
              </a:xfrm>
            </p:spPr>
            <p:txBody>
              <a:bodyPr/>
              <a:lstStyle/>
              <a:p>
                <a:r>
                  <a:rPr lang="en-AU"/>
                  <a:t>To solve: </a:t>
                </a:r>
                <a14:m>
                  <m:oMath xmlns:m="http://schemas.openxmlformats.org/officeDocument/2006/math">
                    <m:r>
                      <a:rPr lang="en-AU" b="0" i="1" smtClean="0">
                        <a:latin typeface="Cambria Math" panose="02040503050406030204" pitchFamily="18" charset="0"/>
                      </a:rPr>
                      <m:t>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22</m:t>
                        </m:r>
                        <m:r>
                          <a:rPr lang="en-AU" b="0" i="1" smtClean="0">
                            <a:latin typeface="Cambria Math" panose="02040503050406030204" pitchFamily="18" charset="0"/>
                          </a:rPr>
                          <m:t>.</m:t>
                        </m:r>
                        <m:r>
                          <a:rPr lang="en-AU" b="0" i="1" smtClean="0">
                            <a:latin typeface="Cambria Math" panose="02040503050406030204" pitchFamily="18" charset="0"/>
                          </a:rPr>
                          <m:t>5</m:t>
                        </m:r>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22</m:t>
                        </m:r>
                        <m:r>
                          <a:rPr lang="en-AU" b="0" i="1" smtClean="0">
                            <a:latin typeface="Cambria Math" panose="02040503050406030204" pitchFamily="18" charset="0"/>
                          </a:rPr>
                          <m:t>.</m:t>
                        </m:r>
                        <m:r>
                          <a:rPr lang="en-AU" b="0" i="1" smtClean="0">
                            <a:latin typeface="Cambria Math" panose="02040503050406030204" pitchFamily="18" charset="0"/>
                          </a:rPr>
                          <m:t>5</m:t>
                        </m:r>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0</m:t>
                    </m:r>
                  </m:oMath>
                </a14:m>
                <a:endParaRPr lang="en-AU"/>
              </a:p>
              <a:p>
                <a:r>
                  <a:rPr lang="en-AU"/>
                  <a:t>From the previous solution:</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22</m:t>
                          </m:r>
                          <m:r>
                            <a:rPr lang="en-AU" i="1">
                              <a:latin typeface="Cambria Math" panose="02040503050406030204" pitchFamily="18" charset="0"/>
                            </a:rPr>
                            <m:t>.</m:t>
                          </m:r>
                          <m:r>
                            <a:rPr lang="en-AU" i="1">
                              <a:latin typeface="Cambria Math" panose="02040503050406030204" pitchFamily="18" charset="0"/>
                            </a:rPr>
                            <m:t>5</m:t>
                          </m:r>
                          <m:r>
                            <a:rPr lang="en-AU" i="1">
                              <a:latin typeface="Cambria Math" panose="02040503050406030204" pitchFamily="18" charset="0"/>
                            </a:rPr>
                            <m:t>°)</m:t>
                          </m:r>
                        </m:e>
                      </m:func>
                      <m:r>
                        <a:rPr lang="en-AU" i="1">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22</m:t>
                          </m:r>
                          <m:r>
                            <a:rPr lang="en-AU" i="1">
                              <a:latin typeface="Cambria Math" panose="02040503050406030204" pitchFamily="18" charset="0"/>
                            </a:rPr>
                            <m:t>.</m:t>
                          </m:r>
                          <m:r>
                            <a:rPr lang="en-AU" i="1">
                              <a:latin typeface="Cambria Math" panose="02040503050406030204" pitchFamily="18" charset="0"/>
                            </a:rPr>
                            <m:t>5</m:t>
                          </m:r>
                          <m:r>
                            <a:rPr lang="en-AU" i="1">
                              <a:latin typeface="Cambria Math" panose="02040503050406030204" pitchFamily="18" charset="0"/>
                            </a:rPr>
                            <m:t>°)</m:t>
                          </m:r>
                        </m:e>
                      </m:func>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m:t>
                          </m:r>
                          <m:r>
                            <a:rPr lang="en-AU" i="1">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22</m:t>
                          </m:r>
                          <m:r>
                            <a:rPr lang="en-AU" b="0" i="1" smtClean="0">
                              <a:latin typeface="Cambria Math" panose="02040503050406030204" pitchFamily="18" charset="0"/>
                            </a:rPr>
                            <m:t>.</m:t>
                          </m:r>
                          <m:r>
                            <a:rPr lang="en-AU" b="0" i="1" smtClean="0">
                              <a:latin typeface="Cambria Math" panose="02040503050406030204" pitchFamily="18" charset="0"/>
                            </a:rPr>
                            <m:t>5</m:t>
                          </m:r>
                          <m:r>
                            <a:rPr lang="en-AU" b="0" i="1" smtClean="0">
                              <a:latin typeface="Cambria Math" panose="02040503050406030204" pitchFamily="18" charset="0"/>
                            </a:rPr>
                            <m:t>°)</m:t>
                          </m:r>
                        </m:e>
                      </m:func>
                      <m:r>
                        <a:rPr lang="en-AU" i="1">
                          <a:latin typeface="Cambria Math" panose="02040503050406030204" pitchFamily="18" charset="0"/>
                        </a:rPr>
                        <m:t>+</m:t>
                      </m:r>
                      <m:r>
                        <a:rPr lang="en-AU" i="1">
                          <a:latin typeface="Cambria Math" panose="02040503050406030204" pitchFamily="18" charset="0"/>
                        </a:rPr>
                        <m:t>21</m:t>
                      </m:r>
                      <m:r>
                        <a:rPr lang="en-AU" i="1">
                          <a:latin typeface="Cambria Math" panose="02040503050406030204" pitchFamily="18" charset="0"/>
                        </a:rPr>
                        <m:t>°</m:t>
                      </m:r>
                      <m:r>
                        <a:rPr lang="en-AU" i="1">
                          <a:latin typeface="Cambria Math" panose="02040503050406030204" pitchFamily="18" charset="0"/>
                        </a:rPr>
                        <m:t>48</m:t>
                      </m:r>
                      <m:r>
                        <a:rPr lang="en-AU" i="1">
                          <a:latin typeface="Cambria Math" panose="02040503050406030204" pitchFamily="18" charset="0"/>
                        </a:rPr>
                        <m:t>′</m:t>
                      </m:r>
                      <m:r>
                        <a:rPr lang="en-AU" b="0" i="1" smtClean="0">
                          <a:latin typeface="Cambria Math" panose="02040503050406030204" pitchFamily="18" charset="0"/>
                        </a:rPr>
                        <m:t>]</m:t>
                      </m:r>
                    </m:oMath>
                  </m:oMathPara>
                </a14:m>
                <a:endParaRPr lang="en-AU" b="0"/>
              </a:p>
              <a:p>
                <a14:m>
                  <m:oMath xmlns:m="http://schemas.openxmlformats.org/officeDocument/2006/math">
                    <m:r>
                      <a:rPr lang="en-AU" b="0" i="1" smtClean="0">
                        <a:latin typeface="Cambria Math" panose="02040503050406030204" pitchFamily="18" charset="0"/>
                      </a:rPr>
                      <m:t>∴</m:t>
                    </m:r>
                  </m:oMath>
                </a14:m>
                <a:r>
                  <a:rPr lang="en-AU"/>
                  <a:t>Solve </a:t>
                </a:r>
                <a14:m>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44</m:t>
                        </m:r>
                        <m:r>
                          <a:rPr lang="en-AU" i="1">
                            <a:latin typeface="Cambria Math" panose="02040503050406030204" pitchFamily="18" charset="0"/>
                          </a:rPr>
                          <m:t>°</m:t>
                        </m:r>
                        <m:r>
                          <a:rPr lang="en-AU" i="1">
                            <a:latin typeface="Cambria Math" panose="02040503050406030204" pitchFamily="18" charset="0"/>
                          </a:rPr>
                          <m:t>18</m:t>
                        </m:r>
                        <m:r>
                          <a:rPr lang="en-AU" i="1">
                            <a:latin typeface="Cambria Math" panose="02040503050406030204" pitchFamily="18" charset="0"/>
                          </a:rPr>
                          <m:t>′</m:t>
                        </m:r>
                        <m:r>
                          <a:rPr lang="en-AU" i="1">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0</m:t>
                    </m:r>
                  </m:oMath>
                </a14:m>
                <a:endParaRPr lang="en-AU"/>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44</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18</m:t>
                                  </m:r>
                                </m:e>
                                <m:sup>
                                  <m:r>
                                    <a:rPr lang="en-AU" i="1">
                                      <a:latin typeface="Cambria Math" panose="02040503050406030204" pitchFamily="18" charset="0"/>
                                    </a:rPr>
                                    <m:t>′</m:t>
                                  </m:r>
                                </m:sup>
                              </m:sSup>
                            </m:e>
                          </m:d>
                          <m:r>
                            <a:rPr lang="en-AU" b="0" i="1" smtClean="0">
                              <a:latin typeface="Cambria Math" panose="02040503050406030204" pitchFamily="18" charset="0"/>
                            </a:rPr>
                            <m:t>=</m:t>
                          </m:r>
                          <m:r>
                            <a:rPr lang="en-AU" b="0" i="1" smtClean="0">
                              <a:latin typeface="Cambria Math" panose="02040503050406030204" pitchFamily="18" charset="0"/>
                            </a:rPr>
                            <m:t>0</m:t>
                          </m:r>
                        </m:e>
                      </m:func>
                    </m:oMath>
                  </m:oMathPara>
                </a14:m>
                <a:endParaRPr lang="en-AU" b="0"/>
              </a:p>
              <a:p>
                <a:r>
                  <a:rPr lang="en-AU"/>
                  <a:t>Related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0</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180</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360</m:t>
                    </m:r>
                    <m:r>
                      <a:rPr lang="en-AU" b="0" i="1" smtClean="0">
                        <a:latin typeface="Cambria Math" panose="02040503050406030204" pitchFamily="18" charset="0"/>
                        <a:ea typeface="Cambria Math" panose="02040503050406030204" pitchFamily="18" charset="0"/>
                      </a:rPr>
                      <m:t>°</m:t>
                    </m:r>
                  </m:oMath>
                </a14:m>
                <a:endParaRPr lang="en-AU"/>
              </a:p>
              <a:p>
                <a:r>
                  <a:rPr lang="en-AU"/>
                  <a:t>Adjust the domain</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44</m:t>
                      </m:r>
                      <m:r>
                        <a:rPr lang="en-AU" b="0" i="1" smtClean="0">
                          <a:latin typeface="Cambria Math" panose="02040503050406030204" pitchFamily="18" charset="0"/>
                        </a:rPr>
                        <m:t>°</m:t>
                      </m:r>
                      <m:r>
                        <a:rPr lang="en-AU" b="0" i="1" smtClean="0">
                          <a:latin typeface="Cambria Math" panose="02040503050406030204" pitchFamily="18" charset="0"/>
                        </a:rPr>
                        <m:t>18</m:t>
                      </m:r>
                      <m:r>
                        <a:rPr lang="en-AU" b="0"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404</m:t>
                      </m:r>
                      <m:r>
                        <a:rPr lang="en-AU" b="0" i="1" smtClean="0">
                          <a:latin typeface="Cambria Math" panose="02040503050406030204" pitchFamily="18" charset="0"/>
                        </a:rPr>
                        <m:t>°</m:t>
                      </m:r>
                      <m:r>
                        <a:rPr lang="en-AU" b="0" i="1" smtClean="0">
                          <a:latin typeface="Cambria Math" panose="02040503050406030204" pitchFamily="18" charset="0"/>
                        </a:rPr>
                        <m:t>18</m:t>
                      </m:r>
                      <m:r>
                        <a:rPr lang="en-AU" b="0" i="1" smtClean="0">
                          <a:latin typeface="Cambria Math" panose="02040503050406030204" pitchFamily="18" charset="0"/>
                        </a:rPr>
                        <m:t>′</m:t>
                      </m:r>
                    </m:oMath>
                  </m:oMathPara>
                </a14:m>
                <a:endParaRPr lang="en-AU"/>
              </a:p>
            </p:txBody>
          </p:sp>
        </mc:Choice>
        <mc:Fallback xmlns="">
          <p:sp>
            <p:nvSpPr>
              <p:cNvPr id="5" name="Text Placeholder 4">
                <a:extLst>
                  <a:ext uri="{FF2B5EF4-FFF2-40B4-BE49-F238E27FC236}">
                    <a16:creationId xmlns:a16="http://schemas.microsoft.com/office/drawing/2014/main" id="{62D03E4A-25F9-4DBD-3EFD-A1CD42C85F3A}"/>
                  </a:ext>
                </a:extLst>
              </p:cNvPr>
              <p:cNvSpPr>
                <a:spLocks noGrp="1" noRot="1" noChangeAspect="1" noMove="1" noResize="1" noEditPoints="1" noAdjustHandles="1" noChangeArrowheads="1" noChangeShapeType="1" noTextEdit="1"/>
              </p:cNvSpPr>
              <p:nvPr>
                <p:ph type="body" sz="quarter" idx="17"/>
              </p:nvPr>
            </p:nvSpPr>
            <p:spPr>
              <a:xfrm>
                <a:off x="360000" y="1567086"/>
                <a:ext cx="7654447" cy="4807835"/>
              </a:xfrm>
              <a:blipFill>
                <a:blip r:embed="rId4"/>
                <a:stretch>
                  <a:fillRect l="-1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DF3AED9B-8865-8AA9-8B7E-00757873EB18}"/>
                  </a:ext>
                </a:extLst>
              </p:cNvPr>
              <p:cNvSpPr txBox="1">
                <a:spLocks/>
              </p:cNvSpPr>
              <p:nvPr/>
            </p:nvSpPr>
            <p:spPr>
              <a:xfrm>
                <a:off x="8136175" y="1406983"/>
                <a:ext cx="3940885" cy="23301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44</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18</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180</m:t>
                      </m:r>
                      <m:r>
                        <a:rPr lang="en-AU" i="1">
                          <a:latin typeface="Cambria Math" panose="02040503050406030204" pitchFamily="18" charset="0"/>
                          <a:ea typeface="Cambria Math" panose="02040503050406030204" pitchFamily="18" charset="0"/>
                        </a:rPr>
                        <m:t>°, </m:t>
                      </m:r>
                      <m:r>
                        <a:rPr lang="en-AU" i="1">
                          <a:latin typeface="Cambria Math" panose="02040503050406030204" pitchFamily="18" charset="0"/>
                          <a:ea typeface="Cambria Math" panose="02040503050406030204" pitchFamily="18" charset="0"/>
                        </a:rPr>
                        <m:t>360</m:t>
                      </m:r>
                      <m:r>
                        <a:rPr lang="en-AU" i="1">
                          <a:latin typeface="Cambria Math" panose="02040503050406030204" pitchFamily="18" charset="0"/>
                          <a:ea typeface="Cambria Math" panose="02040503050406030204" pitchFamily="18" charset="0"/>
                        </a:rPr>
                        <m:t>°</m:t>
                      </m:r>
                    </m:oMath>
                  </m:oMathPara>
                </a14:m>
                <a:endParaRPr lang="en-AU"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135</m:t>
                      </m:r>
                      <m:r>
                        <a:rPr lang="en-AU" b="0" i="1" smtClean="0">
                          <a:latin typeface="Cambria Math" panose="02040503050406030204" pitchFamily="18" charset="0"/>
                        </a:rPr>
                        <m:t>°</m:t>
                      </m:r>
                      <m:r>
                        <a:rPr lang="en-AU" b="0" i="1" smtClean="0">
                          <a:latin typeface="Cambria Math" panose="02040503050406030204" pitchFamily="18" charset="0"/>
                        </a:rPr>
                        <m:t>42</m:t>
                      </m:r>
                      <m:r>
                        <a:rPr lang="en-AU" b="0" i="1" smtClean="0">
                          <a:latin typeface="Cambria Math" panose="02040503050406030204" pitchFamily="18" charset="0"/>
                        </a:rPr>
                        <m:t>′</m:t>
                      </m:r>
                      <m:r>
                        <a:rPr lang="en-AU" b="0" i="1" smtClean="0">
                          <a:latin typeface="Cambria Math" panose="02040503050406030204" pitchFamily="18" charset="0"/>
                        </a:rPr>
                        <m:t>, </m:t>
                      </m:r>
                      <m:r>
                        <a:rPr lang="en-AU" b="0" i="1" smtClean="0">
                          <a:latin typeface="Cambria Math" panose="02040503050406030204" pitchFamily="18" charset="0"/>
                        </a:rPr>
                        <m:t>315</m:t>
                      </m:r>
                      <m:r>
                        <a:rPr lang="en-AU" b="0" i="1" smtClean="0">
                          <a:latin typeface="Cambria Math" panose="02040503050406030204" pitchFamily="18" charset="0"/>
                        </a:rPr>
                        <m:t>°</m:t>
                      </m:r>
                      <m:r>
                        <a:rPr lang="en-AU" b="0" i="1" smtClean="0">
                          <a:latin typeface="Cambria Math" panose="02040503050406030204" pitchFamily="18" charset="0"/>
                        </a:rPr>
                        <m:t>42</m:t>
                      </m:r>
                      <m:r>
                        <a:rPr lang="en-AU" b="0" i="1" smtClean="0">
                          <a:latin typeface="Cambria Math" panose="02040503050406030204" pitchFamily="18" charset="0"/>
                        </a:rPr>
                        <m:t>′</m:t>
                      </m:r>
                    </m:oMath>
                  </m:oMathPara>
                </a14:m>
                <a:endParaRPr lang="en-AU" dirty="0"/>
              </a:p>
              <a:p>
                <a:endParaRPr lang="en-AU" dirty="0"/>
              </a:p>
              <a:p>
                <a:r>
                  <a:rPr lang="en-AU" dirty="0"/>
                  <a:t>Confirm solution, using the graph</a:t>
                </a:r>
              </a:p>
            </p:txBody>
          </p:sp>
        </mc:Choice>
        <mc:Fallback xmlns="">
          <p:sp>
            <p:nvSpPr>
              <p:cNvPr id="8" name="Text Placeholder 4">
                <a:extLst>
                  <a:ext uri="{FF2B5EF4-FFF2-40B4-BE49-F238E27FC236}">
                    <a16:creationId xmlns:a16="http://schemas.microsoft.com/office/drawing/2014/main" id="{DF3AED9B-8865-8AA9-8B7E-00757873EB18}"/>
                  </a:ext>
                </a:extLst>
              </p:cNvPr>
              <p:cNvSpPr txBox="1">
                <a:spLocks noRot="1" noChangeAspect="1" noMove="1" noResize="1" noEditPoints="1" noAdjustHandles="1" noChangeArrowheads="1" noChangeShapeType="1" noTextEdit="1"/>
              </p:cNvSpPr>
              <p:nvPr/>
            </p:nvSpPr>
            <p:spPr>
              <a:xfrm>
                <a:off x="8136175" y="1406983"/>
                <a:ext cx="3940885" cy="2330187"/>
              </a:xfrm>
              <a:prstGeom prst="rect">
                <a:avLst/>
              </a:prstGeom>
              <a:blipFill>
                <a:blip r:embed="rId5"/>
                <a:stretch>
                  <a:fillRect l="-4025" b="-2356"/>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C6742F2C-F8C5-FD03-7624-06776273347C}"/>
              </a:ext>
              <a:ext uri="{C183D7F6-B498-43B3-948B-1728B52AA6E4}">
                <adec:decorative xmlns:adec="http://schemas.microsoft.com/office/drawing/2017/decorative" val="1"/>
              </a:ext>
            </a:extLst>
          </p:cNvPr>
          <p:cNvCxnSpPr/>
          <p:nvPr/>
        </p:nvCxnSpPr>
        <p:spPr>
          <a:xfrm>
            <a:off x="7867302" y="1369454"/>
            <a:ext cx="0" cy="5326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CE857C0-75A3-DD90-FDC0-800BF03056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8914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a:solidFill>
                  <a:srgbClr val="2F5496"/>
                </a:solidFill>
                <a:effectLst/>
                <a:latin typeface="Arial" panose="020B0604020202020204" pitchFamily="34" charset="0"/>
                <a:ea typeface="Arial" panose="020B0604020202020204" pitchFamily="34" charset="0"/>
                <a:hlinkClick r:id="rId6"/>
              </a:rPr>
              <a:t>Mathematics Extension 1 11–12 Syllabus</a:t>
            </a:r>
            <a:r>
              <a:rPr lang="en-AU">
                <a:solidFill>
                  <a:srgbClr val="000000"/>
                </a:solidFill>
                <a:effectLst/>
                <a:latin typeface="Arial" panose="020B0604020202020204" pitchFamily="34" charset="0"/>
                <a:ea typeface="Arial" panose="020B0604020202020204" pitchFamily="34" charset="0"/>
              </a:rPr>
              <a:t>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50013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spcAft>
                <a:spcPts val="1200"/>
              </a:spcAft>
            </a:pPr>
            <a:r>
              <a:rPr lang="en-AU" sz="2000" b="1">
                <a:solidFill>
                  <a:schemeClr val="accent1"/>
                </a:solidFill>
                <a:latin typeface="+mj-lt"/>
                <a:cs typeface="Arial" panose="020B0604020202020204" pitchFamily="34" charset="0"/>
              </a:rPr>
              <a:t>Learning intentions</a:t>
            </a:r>
          </a:p>
          <a:p>
            <a:pPr marL="342900" lvl="0" indent="-342900">
              <a:spcBef>
                <a:spcPts val="600"/>
              </a:spcBef>
              <a:spcAft>
                <a:spcPts val="1200"/>
              </a:spcAft>
              <a:buFont typeface="Arial" panose="020B0604020202020204" pitchFamily="34" charset="0"/>
              <a:buChar char="•"/>
            </a:pPr>
            <a:r>
              <a:rPr lang="en-AU" sz="2000"/>
              <a:t>To understand how combined sine and cosine functions can model real-world phenomena.</a:t>
            </a:r>
          </a:p>
          <a:p>
            <a:pPr marL="342900" lvl="0" indent="-342900">
              <a:spcBef>
                <a:spcPts val="600"/>
              </a:spcBef>
              <a:spcAft>
                <a:spcPts val="1200"/>
              </a:spcAft>
              <a:buFont typeface="Arial" panose="020B0604020202020204" pitchFamily="34" charset="0"/>
              <a:buChar char="•"/>
            </a:pPr>
            <a:r>
              <a:rPr lang="en-AU" sz="2000"/>
              <a:t>To be able to solve trigonometric equations and interpret their solutions in context.</a:t>
            </a:r>
            <a:endParaRPr lang="en-AU" sz="2000" b="1">
              <a:solidFill>
                <a:schemeClr val="accent1"/>
              </a:solidFill>
              <a:latin typeface="+mj-lt"/>
              <a:ea typeface="+mn-lt"/>
              <a:cs typeface="Arial" panose="020B0604020202020204" pitchFamily="34" charset="0"/>
            </a:endParaRPr>
          </a:p>
          <a:p>
            <a:pPr>
              <a:lnSpc>
                <a:spcPct val="150000"/>
              </a:lnSpc>
              <a:spcBef>
                <a:spcPts val="600"/>
              </a:spcBef>
              <a:spcAft>
                <a:spcPts val="1200"/>
              </a:spcAft>
            </a:pPr>
            <a:r>
              <a:rPr lang="en-AU" sz="2000" b="1">
                <a:solidFill>
                  <a:schemeClr val="accent1"/>
                </a:solidFill>
                <a:latin typeface="+mj-lt"/>
                <a:cs typeface="Arial" panose="020B0604020202020204" pitchFamily="34" charset="0"/>
              </a:rPr>
              <a:t>Success criteria</a:t>
            </a:r>
          </a:p>
          <a:p>
            <a:pPr marL="342900" lvl="0" indent="-342900">
              <a:spcBef>
                <a:spcPts val="600"/>
              </a:spcBef>
              <a:spcAft>
                <a:spcPts val="1200"/>
              </a:spcAft>
              <a:buFont typeface="Arial" panose="020B0604020202020204" pitchFamily="34" charset="0"/>
              <a:buChar char="•"/>
            </a:pPr>
            <a:r>
              <a:rPr lang="en-AU" sz="2000"/>
              <a:t>I can explain what the graph of a combined sine and cosine function shows in the context of the problem.</a:t>
            </a:r>
          </a:p>
          <a:p>
            <a:pPr marL="342900" lvl="0" indent="-342900">
              <a:spcBef>
                <a:spcPts val="600"/>
              </a:spcBef>
              <a:spcAft>
                <a:spcPts val="1200"/>
              </a:spcAft>
              <a:buFont typeface="Arial" panose="020B0604020202020204" pitchFamily="34" charset="0"/>
              <a:buChar char="•"/>
            </a:pPr>
            <a:r>
              <a:rPr lang="en-AU" sz="2000"/>
              <a:t>I can justify where the maximum or minimum values occur using both the algebraic equation and the graph.</a:t>
            </a:r>
          </a:p>
          <a:p>
            <a:pPr marL="342900" lvl="0" indent="-342900">
              <a:spcBef>
                <a:spcPts val="600"/>
              </a:spcBef>
              <a:spcAft>
                <a:spcPts val="1200"/>
              </a:spcAft>
              <a:buFont typeface="Arial" panose="020B0604020202020204" pitchFamily="34" charset="0"/>
              <a:buChar char="•"/>
            </a:pPr>
            <a:r>
              <a:rPr lang="en-AU" sz="2000"/>
              <a:t>I can manipulate and solve trigonometric equations to find specific values relevant to the context.</a:t>
            </a:r>
          </a:p>
          <a:p>
            <a:pPr>
              <a:spcBef>
                <a:spcPts val="600"/>
              </a:spcBef>
              <a:spcAft>
                <a:spcPts val="1200"/>
              </a:spcAft>
            </a:pPr>
            <a:endParaRPr lang="en-US" sz="2000">
              <a:solidFill>
                <a:schemeClr val="accent1"/>
              </a:solidFill>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Scenario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4000" y="1021486"/>
                <a:ext cx="11484000" cy="1904594"/>
              </a:xfrm>
              <a:prstGeom prst="roundRect">
                <a:avLst/>
              </a:prstGeom>
            </p:spPr>
            <p:style>
              <a:lnRef idx="3">
                <a:schemeClr val="lt1"/>
              </a:lnRef>
              <a:fillRef idx="1">
                <a:schemeClr val="accent6"/>
              </a:fillRef>
              <a:effectRef idx="1">
                <a:schemeClr val="accent6"/>
              </a:effectRef>
              <a:fontRef idx="minor">
                <a:schemeClr val="lt1"/>
              </a:fontRef>
            </p:style>
            <p:txBody>
              <a:bodyPr/>
              <a:lstStyle/>
              <a:p>
                <a:pPr marL="92075"/>
                <a:r>
                  <a:rPr lang="en-AU" dirty="0">
                    <a:solidFill>
                      <a:schemeClr val="tx1"/>
                    </a:solidFill>
                    <a:latin typeface="+mn-lt"/>
                  </a:rPr>
                  <a:t> </a:t>
                </a:r>
                <a:r>
                  <a:rPr lang="en-AU" dirty="0">
                    <a:solidFill>
                      <a:schemeClr val="tx1"/>
                    </a:solidFill>
                  </a:rPr>
                  <a:t>At a surf beach, 2 different swell directions combine to create a single resulting wave pattern. One swell comes from the south-east and the other from the east. </a:t>
                </a:r>
              </a:p>
              <a:p>
                <a:pPr marL="92075"/>
                <a:r>
                  <a:rPr lang="en-AU" dirty="0">
                    <a:solidFill>
                      <a:schemeClr val="tx1"/>
                    </a:solidFill>
                  </a:rPr>
                  <a:t>The total wave height, in metres, at time </a:t>
                </a:r>
                <a14:m>
                  <m:oMath xmlns:m="http://schemas.openxmlformats.org/officeDocument/2006/math">
                    <m:r>
                      <a:rPr lang="en-AU" i="1">
                        <a:solidFill>
                          <a:schemeClr val="tx1"/>
                        </a:solidFill>
                        <a:latin typeface="Cambria Math" panose="02040503050406030204" pitchFamily="18" charset="0"/>
                      </a:rPr>
                      <m:t>𝑡</m:t>
                    </m:r>
                  </m:oMath>
                </a14:m>
                <a:r>
                  <a:rPr lang="en-AU" dirty="0">
                    <a:solidFill>
                      <a:schemeClr val="tx1"/>
                    </a:solidFill>
                  </a:rPr>
                  <a:t> seconds is modelled by: </a:t>
                </a:r>
                <a14:m>
                  <m:oMath xmlns:m="http://schemas.openxmlformats.org/officeDocument/2006/math">
                    <m:r>
                      <a:rPr lang="en-AU" i="1">
                        <a:solidFill>
                          <a:schemeClr val="tx1"/>
                        </a:solidFill>
                        <a:latin typeface="Cambria Math" panose="02040503050406030204" pitchFamily="18" charset="0"/>
                      </a:rPr>
                      <m:t>h</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𝑡</m:t>
                        </m:r>
                      </m:e>
                    </m:d>
                    <m:r>
                      <a:rPr lang="en-AU" b="0" i="0" smtClean="0">
                        <a:solidFill>
                          <a:schemeClr val="tx1"/>
                        </a:solidFill>
                        <a:latin typeface="Cambria Math" panose="02040503050406030204" pitchFamily="18" charset="0"/>
                      </a:rPr>
                      <m:t>=</m:t>
                    </m:r>
                    <m:r>
                      <a:rPr lang="en-AU" b="0" i="0" smtClean="0">
                        <a:solidFill>
                          <a:schemeClr val="tx1"/>
                        </a:solidFill>
                        <a:latin typeface="Cambria Math" panose="02040503050406030204" pitchFamily="18" charset="0"/>
                      </a:rPr>
                      <m:t>3</m:t>
                    </m:r>
                    <m:func>
                      <m:funcPr>
                        <m:ctrlPr>
                          <a:rPr lang="en-AU" b="0" i="1" smtClean="0">
                            <a:solidFill>
                              <a:schemeClr val="tx1"/>
                            </a:solidFill>
                            <a:latin typeface="Cambria Math" panose="02040503050406030204" pitchFamily="18" charset="0"/>
                          </a:rPr>
                        </m:ctrlPr>
                      </m:funcPr>
                      <m:fName>
                        <m:r>
                          <m:rPr>
                            <m:sty m:val="p"/>
                          </m:rPr>
                          <a:rPr lang="en-AU" b="0" i="0" smtClean="0">
                            <a:solidFill>
                              <a:schemeClr val="tx1"/>
                            </a:solidFill>
                            <a:latin typeface="Cambria Math" panose="02040503050406030204" pitchFamily="18" charset="0"/>
                          </a:rPr>
                          <m:t>sin</m:t>
                        </m:r>
                      </m:fName>
                      <m:e>
                        <m:r>
                          <a:rPr lang="en-AU" b="0" i="1" smtClean="0">
                            <a:solidFill>
                              <a:schemeClr val="tx1"/>
                            </a:solidFill>
                            <a:latin typeface="Cambria Math" panose="02040503050406030204" pitchFamily="18" charset="0"/>
                          </a:rPr>
                          <m:t>𝑡</m:t>
                        </m:r>
                      </m:e>
                    </m:func>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4</m:t>
                    </m:r>
                    <m:func>
                      <m:funcPr>
                        <m:ctrlPr>
                          <a:rPr lang="en-AU" b="0" i="1" smtClean="0">
                            <a:solidFill>
                              <a:schemeClr val="tx1"/>
                            </a:solidFill>
                            <a:latin typeface="Cambria Math" panose="02040503050406030204" pitchFamily="18" charset="0"/>
                          </a:rPr>
                        </m:ctrlPr>
                      </m:funcPr>
                      <m:fName>
                        <m:r>
                          <m:rPr>
                            <m:sty m:val="p"/>
                          </m:rPr>
                          <a:rPr lang="en-AU" b="0" i="0" smtClean="0">
                            <a:solidFill>
                              <a:schemeClr val="tx1"/>
                            </a:solidFill>
                            <a:latin typeface="Cambria Math" panose="02040503050406030204" pitchFamily="18" charset="0"/>
                          </a:rPr>
                          <m:t>cos</m:t>
                        </m:r>
                      </m:fName>
                      <m:e>
                        <m:r>
                          <a:rPr lang="en-AU" b="0" i="1" smtClean="0">
                            <a:solidFill>
                              <a:schemeClr val="tx1"/>
                            </a:solidFill>
                            <a:latin typeface="Cambria Math" panose="02040503050406030204" pitchFamily="18" charset="0"/>
                          </a:rPr>
                          <m:t>𝑡</m:t>
                        </m:r>
                      </m:e>
                    </m:func>
                  </m:oMath>
                </a14:m>
                <a:endParaRPr lang="en-AU" dirty="0">
                  <a:solidFill>
                    <a:schemeClr val="tx1"/>
                  </a:solidFill>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54000" y="1021486"/>
                <a:ext cx="11484000" cy="1904594"/>
              </a:xfrm>
              <a:prstGeom prst="round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pic>
        <p:nvPicPr>
          <p:cNvPr id="1026" name="Picture 2" descr="The graph of h(t)=3sint+4cost.">
            <a:extLst>
              <a:ext uri="{FF2B5EF4-FFF2-40B4-BE49-F238E27FC236}">
                <a16:creationId xmlns:a16="http://schemas.microsoft.com/office/drawing/2014/main" id="{13F76E0F-76C5-48FD-8C82-5279A1F5C7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33775" y="3099700"/>
            <a:ext cx="5124450" cy="3416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F7A0D4A-16A3-36AD-BB6A-E53CC73E8F0F}"/>
                  </a:ext>
                </a:extLst>
              </p:cNvPr>
              <p:cNvSpPr txBox="1"/>
              <p:nvPr/>
            </p:nvSpPr>
            <p:spPr>
              <a:xfrm>
                <a:off x="8809884" y="3154680"/>
                <a:ext cx="2162456" cy="914400"/>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h</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𝑡</m:t>
                          </m:r>
                        </m:e>
                      </m:d>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3</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sin</m:t>
                          </m:r>
                        </m:fName>
                        <m:e>
                          <m:r>
                            <a:rPr lang="en-AU" sz="1800" b="0" i="1" smtClean="0">
                              <a:solidFill>
                                <a:schemeClr val="tx1"/>
                              </a:solidFill>
                              <a:latin typeface="Cambria Math" panose="02040503050406030204" pitchFamily="18" charset="0"/>
                            </a:rPr>
                            <m:t>𝑡</m:t>
                          </m:r>
                        </m:e>
                      </m:func>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4</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cos</m:t>
                          </m:r>
                        </m:fName>
                        <m:e>
                          <m:r>
                            <a:rPr lang="en-AU" sz="1800" b="0" i="1" smtClean="0">
                              <a:solidFill>
                                <a:schemeClr val="tx1"/>
                              </a:solidFill>
                              <a:latin typeface="Cambria Math" panose="02040503050406030204" pitchFamily="18" charset="0"/>
                            </a:rPr>
                            <m:t>𝑡</m:t>
                          </m:r>
                        </m:e>
                      </m:func>
                    </m:oMath>
                  </m:oMathPara>
                </a14:m>
                <a:endParaRPr lang="en-AU" sz="1800" b="0" dirty="0">
                  <a:solidFill>
                    <a:schemeClr val="tx1"/>
                  </a:solidFill>
                </a:endParaRPr>
              </a:p>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h</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𝑡</m:t>
                          </m:r>
                        </m:e>
                      </m:d>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5</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sin</m:t>
                          </m:r>
                        </m:fName>
                        <m:e>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𝑡</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0</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927</m:t>
                          </m:r>
                          <m:r>
                            <a:rPr lang="en-AU" sz="1800" b="0" i="1" smtClean="0">
                              <a:solidFill>
                                <a:schemeClr val="tx1"/>
                              </a:solidFill>
                              <a:latin typeface="Cambria Math" panose="02040503050406030204" pitchFamily="18" charset="0"/>
                            </a:rPr>
                            <m:t>)</m:t>
                          </m:r>
                        </m:e>
                      </m:func>
                    </m:oMath>
                  </m:oMathPara>
                </a14:m>
                <a:endParaRPr lang="en-AU" sz="1800" b="0" dirty="0">
                  <a:solidFill>
                    <a:schemeClr val="tx1"/>
                  </a:solidFill>
                </a:endParaRPr>
              </a:p>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h</m:t>
                      </m:r>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𝑡</m:t>
                          </m:r>
                        </m:e>
                      </m:d>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5</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cos</m:t>
                          </m:r>
                        </m:fName>
                        <m:e>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𝑡</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0</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645</m:t>
                          </m:r>
                          <m:r>
                            <a:rPr lang="en-AU" sz="1800" b="0" i="1" smtClean="0">
                              <a:solidFill>
                                <a:schemeClr val="tx1"/>
                              </a:solidFill>
                              <a:latin typeface="Cambria Math" panose="02040503050406030204" pitchFamily="18" charset="0"/>
                            </a:rPr>
                            <m:t>)</m:t>
                          </m:r>
                        </m:e>
                      </m:func>
                    </m:oMath>
                  </m:oMathPara>
                </a14:m>
                <a:endParaRPr lang="en-AU" sz="1800" dirty="0">
                  <a:solidFill>
                    <a:schemeClr val="tx1"/>
                  </a:solidFill>
                </a:endParaRPr>
              </a:p>
            </p:txBody>
          </p:sp>
        </mc:Choice>
        <mc:Fallback xmlns="">
          <p:sp>
            <p:nvSpPr>
              <p:cNvPr id="2" name="TextBox 1">
                <a:extLst>
                  <a:ext uri="{FF2B5EF4-FFF2-40B4-BE49-F238E27FC236}">
                    <a16:creationId xmlns:a16="http://schemas.microsoft.com/office/drawing/2014/main" id="{0F7A0D4A-16A3-36AD-BB6A-E53CC73E8F0F}"/>
                  </a:ext>
                </a:extLst>
              </p:cNvPr>
              <p:cNvSpPr txBox="1">
                <a:spLocks noRot="1" noChangeAspect="1" noMove="1" noResize="1" noEditPoints="1" noAdjustHandles="1" noChangeArrowheads="1" noChangeShapeType="1" noTextEdit="1"/>
              </p:cNvSpPr>
              <p:nvPr/>
            </p:nvSpPr>
            <p:spPr>
              <a:xfrm>
                <a:off x="8809884" y="3154680"/>
                <a:ext cx="2162456" cy="914400"/>
              </a:xfrm>
              <a:prstGeom prst="rect">
                <a:avLst/>
              </a:prstGeom>
              <a:blipFill>
                <a:blip r:embed="rId5"/>
                <a:stretch>
                  <a:fillRect l="-4070" r="-11628" b="-72603"/>
                </a:stretch>
              </a:blipFill>
            </p:spPr>
            <p:txBody>
              <a:bodyPr/>
              <a:lstStyle/>
              <a:p>
                <a:r>
                  <a:rPr lang="en-US">
                    <a:noFill/>
                  </a:rPr>
                  <a:t> </a:t>
                </a:r>
              </a:p>
            </p:txBody>
          </p:sp>
        </mc:Fallback>
      </mc:AlternateContent>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538A2-F6D3-245E-68AA-355CB58764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79A78-81E4-2D79-B6EE-1821A5040AE9}"/>
              </a:ext>
            </a:extLst>
          </p:cNvPr>
          <p:cNvSpPr>
            <a:spLocks noGrp="1"/>
          </p:cNvSpPr>
          <p:nvPr>
            <p:ph type="title"/>
          </p:nvPr>
        </p:nvSpPr>
        <p:spPr/>
        <p:txBody>
          <a:bodyPr/>
          <a:lstStyle/>
          <a:p>
            <a:r>
              <a:rPr lang="en-AU">
                <a:latin typeface="+mj-lt"/>
              </a:rPr>
              <a:t>Scenario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03DA678-BB0B-1EE8-46D9-69871A13315A}"/>
                  </a:ext>
                </a:extLst>
              </p:cNvPr>
              <p:cNvSpPr>
                <a:spLocks noGrp="1"/>
              </p:cNvSpPr>
              <p:nvPr>
                <p:ph type="body" sz="quarter" idx="17"/>
              </p:nvPr>
            </p:nvSpPr>
            <p:spPr>
              <a:xfrm>
                <a:off x="354000" y="1021486"/>
                <a:ext cx="11484000" cy="2811466"/>
              </a:xfrm>
              <a:prstGeom prst="roundRect">
                <a:avLst/>
              </a:prstGeom>
            </p:spPr>
            <p:style>
              <a:lnRef idx="3">
                <a:schemeClr val="lt1"/>
              </a:lnRef>
              <a:fillRef idx="1">
                <a:schemeClr val="accent6"/>
              </a:fillRef>
              <a:effectRef idx="1">
                <a:schemeClr val="accent6"/>
              </a:effectRef>
              <a:fontRef idx="minor">
                <a:schemeClr val="lt1"/>
              </a:fontRef>
            </p:style>
            <p:txBody>
              <a:bodyPr/>
              <a:lstStyle/>
              <a:p>
                <a:r>
                  <a:rPr lang="en-AU" sz="1800">
                    <a:solidFill>
                      <a:schemeClr val="tx1"/>
                    </a:solidFill>
                  </a:rPr>
                  <a:t>A mobile phone receives signals from 2 satellites. The strength of each signal depends on the phone’s bearing </a:t>
                </a:r>
                <a14:m>
                  <m:oMath xmlns:m="http://schemas.openxmlformats.org/officeDocument/2006/math">
                    <m:r>
                      <a:rPr lang="en-AU" sz="1800" i="1">
                        <a:solidFill>
                          <a:schemeClr val="tx1"/>
                        </a:solidFill>
                        <a:latin typeface="Cambria Math" panose="02040503050406030204" pitchFamily="18" charset="0"/>
                      </a:rPr>
                      <m:t>𝜃</m:t>
                    </m:r>
                  </m:oMath>
                </a14:m>
                <a:r>
                  <a:rPr lang="en-AU" sz="1800">
                    <a:solidFill>
                      <a:schemeClr val="tx1"/>
                    </a:solidFill>
                  </a:rPr>
                  <a:t> relative to the satellites.</a:t>
                </a:r>
              </a:p>
              <a:p>
                <a:pPr marL="342900" lvl="0" indent="-342900">
                  <a:buFont typeface="Arial" panose="020B0604020202020204" pitchFamily="34" charset="0"/>
                  <a:buChar char="•"/>
                </a:pPr>
                <a:r>
                  <a:rPr lang="en-AU" sz="1800">
                    <a:solidFill>
                      <a:schemeClr val="tx1"/>
                    </a:solidFill>
                  </a:rPr>
                  <a:t>Satellite A produces a signal strength of </a:t>
                </a:r>
                <a14:m>
                  <m:oMath xmlns:m="http://schemas.openxmlformats.org/officeDocument/2006/math">
                    <m:r>
                      <a:rPr lang="en-AU" sz="1800" b="0" i="1" smtClean="0">
                        <a:solidFill>
                          <a:schemeClr val="tx1"/>
                        </a:solidFill>
                        <a:latin typeface="Cambria Math" panose="02040503050406030204" pitchFamily="18" charset="0"/>
                      </a:rPr>
                      <m:t>5</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sin</m:t>
                        </m:r>
                      </m:fName>
                      <m:e>
                        <m:r>
                          <a:rPr lang="en-AU" sz="1800" b="0" i="1" smtClean="0">
                            <a:solidFill>
                              <a:schemeClr val="tx1"/>
                            </a:solidFill>
                            <a:latin typeface="Cambria Math" panose="02040503050406030204" pitchFamily="18" charset="0"/>
                          </a:rPr>
                          <m:t>2</m:t>
                        </m:r>
                        <m:r>
                          <a:rPr lang="en-AU" sz="1800" b="0" i="1" smtClean="0">
                            <a:solidFill>
                              <a:schemeClr val="tx1"/>
                            </a:solidFill>
                            <a:latin typeface="Cambria Math" panose="02040503050406030204" pitchFamily="18" charset="0"/>
                          </a:rPr>
                          <m:t>𝜃</m:t>
                        </m:r>
                      </m:e>
                    </m:func>
                  </m:oMath>
                </a14:m>
                <a:endParaRPr lang="en-AU" sz="1800">
                  <a:solidFill>
                    <a:schemeClr val="tx1"/>
                  </a:solidFill>
                </a:endParaRPr>
              </a:p>
              <a:p>
                <a:pPr marL="342900" lvl="0" indent="-342900">
                  <a:buFont typeface="Arial" panose="020B0604020202020204" pitchFamily="34" charset="0"/>
                  <a:buChar char="•"/>
                </a:pPr>
                <a:r>
                  <a:rPr lang="en-AU" sz="1800">
                    <a:solidFill>
                      <a:schemeClr val="tx1"/>
                    </a:solidFill>
                  </a:rPr>
                  <a:t>Satellite B produces a signal strength of </a:t>
                </a:r>
                <a14:m>
                  <m:oMath xmlns:m="http://schemas.openxmlformats.org/officeDocument/2006/math">
                    <m:r>
                      <a:rPr lang="en-AU" sz="1800" b="0" i="1" smtClean="0">
                        <a:solidFill>
                          <a:schemeClr val="tx1"/>
                        </a:solidFill>
                        <a:latin typeface="Cambria Math" panose="02040503050406030204" pitchFamily="18" charset="0"/>
                      </a:rPr>
                      <m:t>2</m:t>
                    </m:r>
                    <m:func>
                      <m:funcPr>
                        <m:ctrlPr>
                          <a:rPr lang="en-AU" sz="1800" b="0" i="1" smtClean="0">
                            <a:solidFill>
                              <a:schemeClr val="tx1"/>
                            </a:solidFill>
                            <a:latin typeface="Cambria Math" panose="02040503050406030204" pitchFamily="18" charset="0"/>
                          </a:rPr>
                        </m:ctrlPr>
                      </m:funcPr>
                      <m:fName>
                        <m:r>
                          <m:rPr>
                            <m:sty m:val="p"/>
                          </m:rPr>
                          <a:rPr lang="en-AU" sz="1800" b="0" i="0" smtClean="0">
                            <a:solidFill>
                              <a:schemeClr val="tx1"/>
                            </a:solidFill>
                            <a:latin typeface="Cambria Math" panose="02040503050406030204" pitchFamily="18" charset="0"/>
                          </a:rPr>
                          <m:t>cos</m:t>
                        </m:r>
                      </m:fName>
                      <m:e>
                        <m:r>
                          <a:rPr lang="en-AU" sz="1800" b="0" i="1" smtClean="0">
                            <a:solidFill>
                              <a:schemeClr val="tx1"/>
                            </a:solidFill>
                            <a:latin typeface="Cambria Math" panose="02040503050406030204" pitchFamily="18" charset="0"/>
                          </a:rPr>
                          <m:t>2</m:t>
                        </m:r>
                        <m:r>
                          <a:rPr lang="en-AU" sz="1800" b="0" i="1" smtClean="0">
                            <a:solidFill>
                              <a:schemeClr val="tx1"/>
                            </a:solidFill>
                            <a:latin typeface="Cambria Math" panose="02040503050406030204" pitchFamily="18" charset="0"/>
                          </a:rPr>
                          <m:t>𝜃</m:t>
                        </m:r>
                      </m:e>
                    </m:func>
                  </m:oMath>
                </a14:m>
                <a:endParaRPr lang="en-AU" sz="1800">
                  <a:solidFill>
                    <a:schemeClr val="tx1"/>
                  </a:solidFill>
                </a:endParaRPr>
              </a:p>
              <a:p>
                <a:r>
                  <a:rPr lang="en-AU" sz="1800">
                    <a:solidFill>
                      <a:schemeClr val="tx1"/>
                    </a:solidFill>
                  </a:rPr>
                  <a:t>The total data download signal, </a:t>
                </a:r>
                <a14:m>
                  <m:oMath xmlns:m="http://schemas.openxmlformats.org/officeDocument/2006/math">
                    <m:r>
                      <a:rPr lang="en-AU" sz="1800" i="1">
                        <a:solidFill>
                          <a:schemeClr val="tx1"/>
                        </a:solidFill>
                        <a:latin typeface="Cambria Math" panose="02040503050406030204" pitchFamily="18" charset="0"/>
                      </a:rPr>
                      <m:t>𝑆</m:t>
                    </m:r>
                    <m:r>
                      <a:rPr lang="en-AU" sz="1800" i="1">
                        <a:solidFill>
                          <a:schemeClr val="tx1"/>
                        </a:solidFill>
                        <a:latin typeface="Cambria Math" panose="02040503050406030204" pitchFamily="18" charset="0"/>
                      </a:rPr>
                      <m:t>(</m:t>
                    </m:r>
                    <m:r>
                      <a:rPr lang="en-AU" sz="1800" i="1">
                        <a:solidFill>
                          <a:schemeClr val="tx1"/>
                        </a:solidFill>
                        <a:latin typeface="Cambria Math" panose="02040503050406030204" pitchFamily="18" charset="0"/>
                      </a:rPr>
                      <m:t>𝜃</m:t>
                    </m:r>
                    <m:r>
                      <a:rPr lang="en-AU" sz="1800" i="1">
                        <a:solidFill>
                          <a:schemeClr val="tx1"/>
                        </a:solidFill>
                        <a:latin typeface="Cambria Math" panose="02040503050406030204" pitchFamily="18" charset="0"/>
                      </a:rPr>
                      <m:t>)</m:t>
                    </m:r>
                  </m:oMath>
                </a14:m>
                <a:r>
                  <a:rPr lang="en-AU" sz="1800">
                    <a:solidFill>
                      <a:schemeClr val="tx1"/>
                    </a:solidFill>
                  </a:rPr>
                  <a:t>, is the sum of the 2 signals.</a:t>
                </a:r>
              </a:p>
            </p:txBody>
          </p:sp>
        </mc:Choice>
        <mc:Fallback xmlns="">
          <p:sp>
            <p:nvSpPr>
              <p:cNvPr id="12" name="Text Placeholder 11">
                <a:extLst>
                  <a:ext uri="{FF2B5EF4-FFF2-40B4-BE49-F238E27FC236}">
                    <a16:creationId xmlns:a16="http://schemas.microsoft.com/office/drawing/2014/main" id="{403DA678-BB0B-1EE8-46D9-69871A13315A}"/>
                  </a:ext>
                </a:extLst>
              </p:cNvPr>
              <p:cNvSpPr>
                <a:spLocks noGrp="1" noRot="1" noChangeAspect="1" noMove="1" noResize="1" noEditPoints="1" noAdjustHandles="1" noChangeArrowheads="1" noChangeShapeType="1" noTextEdit="1"/>
              </p:cNvSpPr>
              <p:nvPr>
                <p:ph type="body" sz="quarter" idx="17"/>
              </p:nvPr>
            </p:nvSpPr>
            <p:spPr>
              <a:xfrm>
                <a:off x="354000" y="1021486"/>
                <a:ext cx="11484000" cy="2811466"/>
              </a:xfrm>
              <a:prstGeom prst="round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9563503-5770-024B-CAB9-89657FB311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pic>
        <p:nvPicPr>
          <p:cNvPr id="1026" name="Picture 2" descr="The graph of y= 5 sin⁡2𝜃+2 cos⁡2𝜃.">
            <a:extLst>
              <a:ext uri="{FF2B5EF4-FFF2-40B4-BE49-F238E27FC236}">
                <a16:creationId xmlns:a16="http://schemas.microsoft.com/office/drawing/2014/main" id="{49BF37DF-C1FA-EB66-1601-C0605FAAE0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03595" y="3832952"/>
            <a:ext cx="4362291" cy="29081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DC9D6BF-043A-8559-5CA6-0F91310EE7F5}"/>
                  </a:ext>
                </a:extLst>
              </p:cNvPr>
              <p:cNvSpPr txBox="1"/>
              <p:nvPr/>
            </p:nvSpPr>
            <p:spPr>
              <a:xfrm>
                <a:off x="8273343" y="4632960"/>
                <a:ext cx="914400" cy="91440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rPr>
                        <m:t>𝑆</m:t>
                      </m:r>
                      <m:d>
                        <m:dPr>
                          <m:ctrlPr>
                            <a:rPr lang="en-AU" sz="1600" i="1">
                              <a:latin typeface="Cambria Math" panose="02040503050406030204" pitchFamily="18" charset="0"/>
                            </a:rPr>
                          </m:ctrlPr>
                        </m:dPr>
                        <m:e>
                          <m:r>
                            <a:rPr lang="en-AU" sz="1600" i="1">
                              <a:latin typeface="Cambria Math" panose="02040503050406030204" pitchFamily="18" charset="0"/>
                            </a:rPr>
                            <m:t>𝜃</m:t>
                          </m:r>
                        </m:e>
                      </m:d>
                      <m:r>
                        <a:rPr lang="en-AU" sz="1600" i="1">
                          <a:latin typeface="Cambria Math" panose="02040503050406030204" pitchFamily="18" charset="0"/>
                        </a:rPr>
                        <m:t>=</m:t>
                      </m:r>
                      <m:r>
                        <a:rPr lang="en-AU" sz="1600" i="1">
                          <a:latin typeface="Cambria Math" panose="02040503050406030204" pitchFamily="18" charset="0"/>
                        </a:rPr>
                        <m:t>5</m:t>
                      </m:r>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sin</m:t>
                          </m:r>
                        </m:fName>
                        <m:e>
                          <m:r>
                            <a:rPr lang="en-AU" sz="1600" i="1">
                              <a:latin typeface="Cambria Math" panose="02040503050406030204" pitchFamily="18" charset="0"/>
                            </a:rPr>
                            <m:t>2</m:t>
                          </m:r>
                          <m:r>
                            <a:rPr lang="en-AU" sz="1600" i="1">
                              <a:latin typeface="Cambria Math" panose="02040503050406030204" pitchFamily="18" charset="0"/>
                            </a:rPr>
                            <m:t>𝜃</m:t>
                          </m:r>
                        </m:e>
                      </m:func>
                      <m:r>
                        <a:rPr lang="en-AU" sz="1600" i="1">
                          <a:latin typeface="Cambria Math" panose="02040503050406030204" pitchFamily="18" charset="0"/>
                        </a:rPr>
                        <m:t>+</m:t>
                      </m:r>
                      <m:r>
                        <a:rPr lang="en-AU" sz="1600" i="1">
                          <a:latin typeface="Cambria Math" panose="02040503050406030204" pitchFamily="18" charset="0"/>
                        </a:rPr>
                        <m:t>2</m:t>
                      </m:r>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cos</m:t>
                          </m:r>
                        </m:fName>
                        <m:e>
                          <m:r>
                            <a:rPr lang="en-AU" sz="1600" i="1">
                              <a:latin typeface="Cambria Math" panose="02040503050406030204" pitchFamily="18" charset="0"/>
                            </a:rPr>
                            <m:t>2</m:t>
                          </m:r>
                          <m:r>
                            <a:rPr lang="en-AU" sz="1600" i="1">
                              <a:latin typeface="Cambria Math" panose="02040503050406030204" pitchFamily="18" charset="0"/>
                            </a:rPr>
                            <m:t>𝜃</m:t>
                          </m:r>
                        </m:e>
                      </m:func>
                    </m:oMath>
                  </m:oMathPara>
                </a14:m>
                <a:endParaRPr lang="en-AU" sz="1200"/>
              </a:p>
            </p:txBody>
          </p:sp>
        </mc:Choice>
        <mc:Fallback xmlns="">
          <p:sp>
            <p:nvSpPr>
              <p:cNvPr id="2" name="TextBox 1">
                <a:extLst>
                  <a:ext uri="{FF2B5EF4-FFF2-40B4-BE49-F238E27FC236}">
                    <a16:creationId xmlns:a16="http://schemas.microsoft.com/office/drawing/2014/main" id="{8DC9D6BF-043A-8559-5CA6-0F91310EE7F5}"/>
                  </a:ext>
                </a:extLst>
              </p:cNvPr>
              <p:cNvSpPr txBox="1">
                <a:spLocks noRot="1" noChangeAspect="1" noMove="1" noResize="1" noEditPoints="1" noAdjustHandles="1" noChangeArrowheads="1" noChangeShapeType="1" noTextEdit="1"/>
              </p:cNvSpPr>
              <p:nvPr/>
            </p:nvSpPr>
            <p:spPr>
              <a:xfrm>
                <a:off x="8273343" y="4632960"/>
                <a:ext cx="914400" cy="914400"/>
              </a:xfrm>
              <a:prstGeom prst="rect">
                <a:avLst/>
              </a:prstGeom>
              <a:blipFill>
                <a:blip r:embed="rId5"/>
                <a:stretch>
                  <a:fillRect l="-7333" r="-156000"/>
                </a:stretch>
              </a:blipFill>
            </p:spPr>
            <p:txBody>
              <a:bodyPr/>
              <a:lstStyle/>
              <a:p>
                <a:r>
                  <a:rPr lang="en-US">
                    <a:noFill/>
                  </a:rPr>
                  <a:t> </a:t>
                </a:r>
              </a:p>
            </p:txBody>
          </p:sp>
        </mc:Fallback>
      </mc:AlternateContent>
    </p:spTree>
    <p:extLst>
      <p:ext uri="{BB962C8B-B14F-4D97-AF65-F5344CB8AC3E}">
        <p14:creationId xmlns:p14="http://schemas.microsoft.com/office/powerpoint/2010/main" val="23352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Solution using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latin typeface="+mj-lt"/>
                  </a:rPr>
                  <a:t> (1)</a:t>
                </a:r>
              </a:p>
            </p:txBody>
          </p:sp>
        </mc:Choice>
        <mc:Fallback xmlns="">
          <p:sp>
            <p:nvSpPr>
              <p:cNvPr id="4" name="Title 3">
                <a:extLst>
                  <a:ext uri="{FF2B5EF4-FFF2-40B4-BE49-F238E27FC236}">
                    <a16:creationId xmlns:a16="http://schemas.microsoft.com/office/drawing/2014/main" id="{A96CC305-1E98-FB0A-3EA0-B3CA71624764}"/>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3F96CFF-85F7-E6DF-5E93-DD80FC1E7C3B}"/>
                  </a:ext>
                </a:extLst>
              </p:cNvPr>
              <p:cNvSpPr>
                <a:spLocks noGrp="1"/>
              </p:cNvSpPr>
              <p:nvPr>
                <p:ph type="body" sz="quarter" idx="18"/>
              </p:nvPr>
            </p:nvSpPr>
            <p:spPr/>
            <p:txBody>
              <a:bodyPr/>
              <a:lstStyle/>
              <a:p>
                <a:r>
                  <a:rPr lang="en-AU" dirty="0"/>
                  <a:t>Expressing as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endParaRPr lang="en-AU" dirty="0"/>
              </a:p>
            </p:txBody>
          </p:sp>
        </mc:Choice>
        <mc:Fallback xmlns="">
          <p:sp>
            <p:nvSpPr>
              <p:cNvPr id="2" name="Text Placeholder 1">
                <a:extLst>
                  <a:ext uri="{FF2B5EF4-FFF2-40B4-BE49-F238E27FC236}">
                    <a16:creationId xmlns:a16="http://schemas.microsoft.com/office/drawing/2014/main" id="{F3F96CFF-85F7-E6DF-5E93-DD80FC1E7C3B}"/>
                  </a:ext>
                </a:extLst>
              </p:cNvPr>
              <p:cNvSpPr>
                <a:spLocks noGrp="1" noRot="1" noChangeAspect="1" noMove="1" noResize="1" noEditPoints="1" noAdjustHandles="1" noChangeArrowheads="1" noChangeShapeType="1" noTextEdit="1"/>
              </p:cNvSpPr>
              <p:nvPr>
                <p:ph type="body" sz="quarter" idx="18"/>
              </p:nvPr>
            </p:nvSpPr>
            <p:spPr>
              <a:blipFill>
                <a:blip r:embed="rId4"/>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06728ADF-4067-849B-E5AC-7BC5465C8EB6}"/>
                  </a:ext>
                </a:extLst>
              </p:cNvPr>
              <p:cNvSpPr>
                <a:spLocks noGrp="1"/>
              </p:cNvSpPr>
              <p:nvPr>
                <p:ph type="body" sz="quarter" idx="17"/>
              </p:nvPr>
            </p:nvSpPr>
            <p:spPr>
              <a:xfrm>
                <a:off x="360000" y="1567086"/>
                <a:ext cx="6416936" cy="5397918"/>
              </a:xfrm>
            </p:spPr>
            <p:txBody>
              <a:bodyPr/>
              <a:lstStyle/>
              <a:p>
                <a:pPr>
                  <a:lnSpc>
                    <a:spcPct val="130000"/>
                  </a:lnSpc>
                </a:pPr>
                <a:r>
                  <a:rPr lang="en-AU" dirty="0"/>
                  <a:t>Express </a:t>
                </a:r>
                <a14:m>
                  <m:oMath xmlns:m="http://schemas.openxmlformats.org/officeDocument/2006/math">
                    <m:r>
                      <a:rPr lang="en-AU" b="0" i="1" smtClean="0">
                        <a:latin typeface="Cambria Math" panose="02040503050406030204" pitchFamily="18" charset="0"/>
                      </a:rPr>
                      <m:t>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oMath>
                </a14:m>
                <a:r>
                  <a:rPr lang="en-AU" dirty="0"/>
                  <a:t> as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endParaRPr lang="en-AU" b="0" dirty="0"/>
              </a:p>
              <a:p>
                <a:pPr>
                  <a:lnSpc>
                    <a:spcPct val="130000"/>
                  </a:lnSpc>
                </a:pPr>
                <a14:m>
                  <m:oMath xmlns:m="http://schemas.openxmlformats.org/officeDocument/2006/math">
                    <m:r>
                      <a:rPr lang="en-AU" b="0" i="1" smtClean="0">
                        <a:latin typeface="Cambria Math" panose="02040503050406030204" pitchFamily="18" charset="0"/>
                      </a:rPr>
                      <m:t>𝜃</m:t>
                    </m:r>
                  </m:oMath>
                </a14:m>
                <a:r>
                  <a:rPr lang="en-AU" dirty="0"/>
                  <a:t> is a bearing, so assume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rPr>
                      <m:t>𝜃</m:t>
                    </m:r>
                    <m:r>
                      <a:rPr lang="en-AU" b="0" i="1" smtClean="0">
                        <a:latin typeface="Cambria Math" panose="02040503050406030204" pitchFamily="18" charset="0"/>
                      </a:rPr>
                      <m:t>≤360°</m:t>
                    </m:r>
                  </m:oMath>
                </a14:m>
                <a:endParaRPr lang="en-AU" dirty="0"/>
              </a:p>
              <a:p>
                <a:pPr>
                  <a:lnSpc>
                    <a:spcPct val="130000"/>
                  </a:lnSpc>
                </a:pPr>
                <a:endParaRPr lang="en-AU"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𝑅</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e>
                      </m:d>
                    </m:oMath>
                  </m:oMathPara>
                </a14:m>
                <a:endParaRPr lang="en-AU" b="0" dirty="0"/>
              </a:p>
              <a:p>
                <a:pPr>
                  <a:lnSpc>
                    <a:spcPct val="130000"/>
                  </a:lnSpc>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solidFill>
                            <a:schemeClr val="accent2"/>
                          </a:solidFill>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cos</m:t>
                          </m:r>
                        </m:fName>
                        <m:e>
                          <m:r>
                            <a:rPr lang="en-AU" i="1">
                              <a:solidFill>
                                <a:schemeClr val="tx2"/>
                              </a:solidFill>
                              <a:latin typeface="Cambria Math" panose="02040503050406030204" pitchFamily="18" charset="0"/>
                            </a:rPr>
                            <m:t>𝛼</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𝜃</m:t>
                          </m:r>
                        </m:e>
                      </m:func>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sin</m:t>
                          </m:r>
                        </m:fName>
                        <m:e>
                          <m:r>
                            <a:rPr lang="en-AU" i="1">
                              <a:solidFill>
                                <a:schemeClr val="accent2"/>
                              </a:solidFill>
                              <a:latin typeface="Cambria Math" panose="02040503050406030204" pitchFamily="18" charset="0"/>
                            </a:rPr>
                            <m:t>𝛼</m:t>
                          </m:r>
                        </m:e>
                      </m:func>
                    </m:oMath>
                  </m:oMathPara>
                </a14:m>
                <a:endParaRPr lang="en-AU" i="1" dirty="0">
                  <a:solidFill>
                    <a:schemeClr val="accent2"/>
                  </a:solidFill>
                  <a:latin typeface="Cambria Math" panose="02040503050406030204" pitchFamily="18" charset="0"/>
                </a:endParaRPr>
              </a:p>
              <a:p>
                <a:pPr>
                  <a:lnSpc>
                    <a:spcPct val="130000"/>
                  </a:lnSpc>
                </a:pPr>
                <a:endParaRPr lang="en-AU" b="0" i="1" dirty="0">
                  <a:solidFill>
                    <a:schemeClr val="tx2"/>
                  </a:solidFill>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tx2"/>
                          </a:solidFill>
                          <a:latin typeface="Cambria Math" panose="02040503050406030204" pitchFamily="18" charset="0"/>
                        </a:rPr>
                        <m:t>=5</m:t>
                      </m:r>
                    </m:oMath>
                  </m:oMathPara>
                </a14:m>
                <a:endParaRPr lang="en-AU" dirty="0">
                  <a:solidFill>
                    <a:schemeClr val="tx2"/>
                  </a:solidFill>
                </a:endParaRPr>
              </a:p>
              <a:p>
                <a:pPr>
                  <a:lnSpc>
                    <a:spcPct val="13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𝑅</m:t>
                          </m:r>
                        </m:den>
                      </m:f>
                    </m:oMath>
                  </m:oMathPara>
                </a14:m>
                <a:endParaRPr lang="en-AU" b="0" dirty="0"/>
              </a:p>
            </p:txBody>
          </p:sp>
        </mc:Choice>
        <mc:Fallback xmlns="">
          <p:sp>
            <p:nvSpPr>
              <p:cNvPr id="8" name="Text Placeholder 7">
                <a:extLst>
                  <a:ext uri="{FF2B5EF4-FFF2-40B4-BE49-F238E27FC236}">
                    <a16:creationId xmlns:a16="http://schemas.microsoft.com/office/drawing/2014/main" id="{06728ADF-4067-849B-E5AC-7BC5465C8EB6}"/>
                  </a:ext>
                </a:extLst>
              </p:cNvPr>
              <p:cNvSpPr>
                <a:spLocks noGrp="1" noRot="1" noChangeAspect="1" noMove="1" noResize="1" noEditPoints="1" noAdjustHandles="1" noChangeArrowheads="1" noChangeShapeType="1" noTextEdit="1"/>
              </p:cNvSpPr>
              <p:nvPr>
                <p:ph type="body" sz="quarter" idx="17"/>
              </p:nvPr>
            </p:nvSpPr>
            <p:spPr>
              <a:xfrm>
                <a:off x="360000" y="1567086"/>
                <a:ext cx="6416936" cy="5397918"/>
              </a:xfrm>
              <a:blipFill>
                <a:blip r:embed="rId5"/>
                <a:stretch>
                  <a:fillRect l="-2374" t="-45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7">
                <a:extLst>
                  <a:ext uri="{FF2B5EF4-FFF2-40B4-BE49-F238E27FC236}">
                    <a16:creationId xmlns:a16="http://schemas.microsoft.com/office/drawing/2014/main" id="{73198631-3DD5-4A35-7FBB-933512789CF8}"/>
                  </a:ext>
                </a:extLst>
              </p:cNvPr>
              <p:cNvSpPr txBox="1">
                <a:spLocks/>
              </p:cNvSpPr>
              <p:nvPr/>
            </p:nvSpPr>
            <p:spPr>
              <a:xfrm>
                <a:off x="3409451" y="4865853"/>
                <a:ext cx="1914821" cy="14742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14:m>
                  <m:oMathPara xmlns:m="http://schemas.openxmlformats.org/officeDocument/2006/math">
                    <m:oMathParaPr>
                      <m:jc m:val="left"/>
                    </m:oMathParaPr>
                    <m:oMath xmlns:m="http://schemas.openxmlformats.org/officeDocument/2006/math">
                      <m:r>
                        <a:rPr lang="en-AU" i="1" smtClean="0">
                          <a:solidFill>
                            <a:schemeClr val="accent2"/>
                          </a:solidFill>
                          <a:latin typeface="Cambria Math" panose="02040503050406030204" pitchFamily="18" charset="0"/>
                        </a:rPr>
                        <m:t>𝑅</m:t>
                      </m:r>
                      <m:func>
                        <m:funcPr>
                          <m:ctrlPr>
                            <a:rPr lang="en-AU" i="1" smtClean="0">
                              <a:solidFill>
                                <a:schemeClr val="accent2"/>
                              </a:solidFill>
                              <a:latin typeface="Cambria Math" panose="02040503050406030204" pitchFamily="18" charset="0"/>
                            </a:rPr>
                          </m:ctrlPr>
                        </m:funcPr>
                        <m:fName>
                          <m:r>
                            <m:rPr>
                              <m:sty m:val="p"/>
                            </m:rPr>
                            <a:rPr lang="en-AU" smtClean="0">
                              <a:solidFill>
                                <a:schemeClr val="accent2"/>
                              </a:solidFill>
                              <a:latin typeface="Cambria Math" panose="02040503050406030204" pitchFamily="18" charset="0"/>
                            </a:rPr>
                            <m:t>sin</m:t>
                          </m:r>
                        </m:fName>
                        <m:e>
                          <m:r>
                            <a:rPr lang="en-AU" i="1" smtClean="0">
                              <a:solidFill>
                                <a:schemeClr val="accent2"/>
                              </a:solidFill>
                              <a:latin typeface="Cambria Math" panose="02040503050406030204" pitchFamily="18" charset="0"/>
                            </a:rPr>
                            <m:t>𝛼</m:t>
                          </m:r>
                        </m:e>
                      </m:func>
                      <m:r>
                        <a:rPr lang="en-AU" i="1" smtClean="0">
                          <a:solidFill>
                            <a:schemeClr val="accent2"/>
                          </a:solidFill>
                          <a:latin typeface="Cambria Math" panose="02040503050406030204" pitchFamily="18" charset="0"/>
                        </a:rPr>
                        <m:t>=+2</m:t>
                      </m:r>
                    </m:oMath>
                  </m:oMathPara>
                </a14:m>
                <a:endParaRPr lang="en-AU" dirty="0">
                  <a:solidFill>
                    <a:schemeClr val="accent2"/>
                  </a:solidFill>
                </a:endParaRPr>
              </a:p>
              <a:p>
                <a:pPr>
                  <a:lnSpc>
                    <a:spcPct val="130000"/>
                  </a:lnSpc>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2</m:t>
                          </m:r>
                        </m:num>
                        <m:den>
                          <m:r>
                            <a:rPr lang="en-AU" i="1" smtClean="0">
                              <a:latin typeface="Cambria Math" panose="02040503050406030204" pitchFamily="18" charset="0"/>
                            </a:rPr>
                            <m:t>𝑅</m:t>
                          </m:r>
                        </m:den>
                      </m:f>
                    </m:oMath>
                  </m:oMathPara>
                </a14:m>
                <a:endParaRPr lang="en-AU" dirty="0"/>
              </a:p>
              <a:p>
                <a:pPr>
                  <a:lnSpc>
                    <a:spcPct val="130000"/>
                  </a:lnSpc>
                </a:pPr>
                <a:endParaRPr lang="en-AU" dirty="0"/>
              </a:p>
            </p:txBody>
          </p:sp>
        </mc:Choice>
        <mc:Fallback xmlns="">
          <p:sp>
            <p:nvSpPr>
              <p:cNvPr id="5" name="Text Placeholder 7">
                <a:extLst>
                  <a:ext uri="{FF2B5EF4-FFF2-40B4-BE49-F238E27FC236}">
                    <a16:creationId xmlns:a16="http://schemas.microsoft.com/office/drawing/2014/main" id="{73198631-3DD5-4A35-7FBB-933512789CF8}"/>
                  </a:ext>
                </a:extLst>
              </p:cNvPr>
              <p:cNvSpPr txBox="1">
                <a:spLocks noRot="1" noChangeAspect="1" noMove="1" noResize="1" noEditPoints="1" noAdjustHandles="1" noChangeArrowheads="1" noChangeShapeType="1" noTextEdit="1"/>
              </p:cNvSpPr>
              <p:nvPr/>
            </p:nvSpPr>
            <p:spPr>
              <a:xfrm>
                <a:off x="3409451" y="4865853"/>
                <a:ext cx="1914821" cy="1474240"/>
              </a:xfrm>
              <a:prstGeom prst="rect">
                <a:avLst/>
              </a:prstGeom>
              <a:blipFill>
                <a:blip r:embed="rId6"/>
                <a:stretch>
                  <a:fillRect/>
                </a:stretch>
              </a:blipFill>
            </p:spPr>
            <p:txBody>
              <a:bodyPr/>
              <a:lstStyle/>
              <a:p>
                <a:r>
                  <a:rPr lang="en-AU">
                    <a:noFill/>
                  </a:rPr>
                  <a:t> </a:t>
                </a:r>
              </a:p>
            </p:txBody>
          </p:sp>
        </mc:Fallback>
      </mc:AlternateContent>
      <p:grpSp>
        <p:nvGrpSpPr>
          <p:cNvPr id="16" name="Group 15" descr="Right angled triangle with an anlge marked alpha. The side opposite alpha is 2, the hypotenuse is R and the remaining side is 5. ">
            <a:extLst>
              <a:ext uri="{FF2B5EF4-FFF2-40B4-BE49-F238E27FC236}">
                <a16:creationId xmlns:a16="http://schemas.microsoft.com/office/drawing/2014/main" id="{03861EAD-E6A7-5F10-1CDA-E57CF262AF00}"/>
              </a:ext>
            </a:extLst>
          </p:cNvPr>
          <p:cNvGrpSpPr/>
          <p:nvPr/>
        </p:nvGrpSpPr>
        <p:grpSpPr>
          <a:xfrm>
            <a:off x="6619283" y="1780821"/>
            <a:ext cx="2449648" cy="1736512"/>
            <a:chOff x="2377439" y="4367605"/>
            <a:chExt cx="1185260" cy="1736512"/>
          </a:xfrm>
        </p:grpSpPr>
        <p:grpSp>
          <p:nvGrpSpPr>
            <p:cNvPr id="10" name="Group 9">
              <a:extLst>
                <a:ext uri="{FF2B5EF4-FFF2-40B4-BE49-F238E27FC236}">
                  <a16:creationId xmlns:a16="http://schemas.microsoft.com/office/drawing/2014/main" id="{06B718A3-2316-548C-EB52-304F24531C68}"/>
                </a:ext>
              </a:extLst>
            </p:cNvPr>
            <p:cNvGrpSpPr/>
            <p:nvPr/>
          </p:nvGrpSpPr>
          <p:grpSpPr>
            <a:xfrm>
              <a:off x="2377440" y="4367605"/>
              <a:ext cx="851441" cy="1355463"/>
              <a:chOff x="2377440" y="4367605"/>
              <a:chExt cx="851441" cy="1355463"/>
            </a:xfrm>
          </p:grpSpPr>
          <p:sp>
            <p:nvSpPr>
              <p:cNvPr id="6" name="Right Triangle 5">
                <a:extLst>
                  <a:ext uri="{FF2B5EF4-FFF2-40B4-BE49-F238E27FC236}">
                    <a16:creationId xmlns:a16="http://schemas.microsoft.com/office/drawing/2014/main" id="{70EA67A0-499C-96F4-74BD-28BDD2489EA3}"/>
                  </a:ext>
                </a:extLst>
              </p:cNvPr>
              <p:cNvSpPr/>
              <p:nvPr/>
            </p:nvSpPr>
            <p:spPr>
              <a:xfrm flipH="1">
                <a:off x="2377440" y="4367605"/>
                <a:ext cx="849854" cy="1355463"/>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BDBDE5B7-053A-3A81-6327-D11D261D74C2}"/>
                  </a:ext>
                </a:extLst>
              </p:cNvPr>
              <p:cNvSpPr/>
              <p:nvPr/>
            </p:nvSpPr>
            <p:spPr>
              <a:xfrm>
                <a:off x="3176625" y="5604735"/>
                <a:ext cx="52256" cy="10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5923E8-D993-4DFB-DE94-0C638A70A3EF}"/>
                    </a:ext>
                  </a:extLst>
                </p:cNvPr>
                <p:cNvSpPr txBox="1"/>
                <p:nvPr/>
              </p:nvSpPr>
              <p:spPr>
                <a:xfrm>
                  <a:off x="2605407" y="5756148"/>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oMath>
                    </m:oMathPara>
                  </a14:m>
                  <a:endParaRPr lang="en-AU" sz="1800"/>
                </a:p>
              </p:txBody>
            </p:sp>
          </mc:Choice>
          <mc:Fallback xmlns="">
            <p:sp>
              <p:nvSpPr>
                <p:cNvPr id="11" name="TextBox 10">
                  <a:extLst>
                    <a:ext uri="{FF2B5EF4-FFF2-40B4-BE49-F238E27FC236}">
                      <a16:creationId xmlns:a16="http://schemas.microsoft.com/office/drawing/2014/main" id="{7E5923E8-D993-4DFB-DE94-0C638A70A3EF}"/>
                    </a:ext>
                  </a:extLst>
                </p:cNvPr>
                <p:cNvSpPr txBox="1">
                  <a:spLocks noRot="1" noChangeAspect="1" noMove="1" noResize="1" noEditPoints="1" noAdjustHandles="1" noChangeArrowheads="1" noChangeShapeType="1" noTextEdit="1"/>
                </p:cNvSpPr>
                <p:nvPr/>
              </p:nvSpPr>
              <p:spPr>
                <a:xfrm>
                  <a:off x="2605407" y="5756148"/>
                  <a:ext cx="496361" cy="3479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A0EF07-8CE7-588A-BD40-219EAD2F176E}"/>
                    </a:ext>
                  </a:extLst>
                </p:cNvPr>
                <p:cNvSpPr txBox="1"/>
                <p:nvPr/>
              </p:nvSpPr>
              <p:spPr>
                <a:xfrm>
                  <a:off x="3066338" y="4943250"/>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a:p>
              </p:txBody>
            </p:sp>
          </mc:Choice>
          <mc:Fallback xmlns="">
            <p:sp>
              <p:nvSpPr>
                <p:cNvPr id="13" name="TextBox 12">
                  <a:extLst>
                    <a:ext uri="{FF2B5EF4-FFF2-40B4-BE49-F238E27FC236}">
                      <a16:creationId xmlns:a16="http://schemas.microsoft.com/office/drawing/2014/main" id="{CCA0EF07-8CE7-588A-BD40-219EAD2F176E}"/>
                    </a:ext>
                  </a:extLst>
                </p:cNvPr>
                <p:cNvSpPr txBox="1">
                  <a:spLocks noRot="1" noChangeAspect="1" noMove="1" noResize="1" noEditPoints="1" noAdjustHandles="1" noChangeArrowheads="1" noChangeShapeType="1" noTextEdit="1"/>
                </p:cNvSpPr>
                <p:nvPr/>
              </p:nvSpPr>
              <p:spPr>
                <a:xfrm>
                  <a:off x="3066338" y="4943250"/>
                  <a:ext cx="496361" cy="3479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A038E2-55B7-73EB-50BD-6F37896738E3}"/>
                    </a:ext>
                  </a:extLst>
                </p:cNvPr>
                <p:cNvSpPr txBox="1"/>
                <p:nvPr/>
              </p:nvSpPr>
              <p:spPr>
                <a:xfrm>
                  <a:off x="2377439" y="5408179"/>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oMath>
                    </m:oMathPara>
                  </a14:m>
                  <a:endParaRPr lang="en-AU" sz="1800"/>
                </a:p>
              </p:txBody>
            </p:sp>
          </mc:Choice>
          <mc:Fallback xmlns="">
            <p:sp>
              <p:nvSpPr>
                <p:cNvPr id="14" name="TextBox 13">
                  <a:extLst>
                    <a:ext uri="{FF2B5EF4-FFF2-40B4-BE49-F238E27FC236}">
                      <a16:creationId xmlns:a16="http://schemas.microsoft.com/office/drawing/2014/main" id="{CDA038E2-55B7-73EB-50BD-6F37896738E3}"/>
                    </a:ext>
                  </a:extLst>
                </p:cNvPr>
                <p:cNvSpPr txBox="1">
                  <a:spLocks noRot="1" noChangeAspect="1" noMove="1" noResize="1" noEditPoints="1" noAdjustHandles="1" noChangeArrowheads="1" noChangeShapeType="1" noTextEdit="1"/>
                </p:cNvSpPr>
                <p:nvPr/>
              </p:nvSpPr>
              <p:spPr>
                <a:xfrm>
                  <a:off x="2377439" y="5408179"/>
                  <a:ext cx="496361" cy="3479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E3B886-37F3-238E-D543-28F3BF3557F5}"/>
                    </a:ext>
                  </a:extLst>
                </p:cNvPr>
                <p:cNvSpPr txBox="1"/>
                <p:nvPr/>
              </p:nvSpPr>
              <p:spPr>
                <a:xfrm>
                  <a:off x="2465037" y="4807171"/>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a:p>
              </p:txBody>
            </p:sp>
          </mc:Choice>
          <mc:Fallback xmlns="">
            <p:sp>
              <p:nvSpPr>
                <p:cNvPr id="15" name="TextBox 14">
                  <a:extLst>
                    <a:ext uri="{FF2B5EF4-FFF2-40B4-BE49-F238E27FC236}">
                      <a16:creationId xmlns:a16="http://schemas.microsoft.com/office/drawing/2014/main" id="{7AE3B886-37F3-238E-D543-28F3BF3557F5}"/>
                    </a:ext>
                  </a:extLst>
                </p:cNvPr>
                <p:cNvSpPr txBox="1">
                  <a:spLocks noRot="1" noChangeAspect="1" noMove="1" noResize="1" noEditPoints="1" noAdjustHandles="1" noChangeArrowheads="1" noChangeShapeType="1" noTextEdit="1"/>
                </p:cNvSpPr>
                <p:nvPr/>
              </p:nvSpPr>
              <p:spPr>
                <a:xfrm>
                  <a:off x="2465037" y="4807171"/>
                  <a:ext cx="496361" cy="347969"/>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 Placeholder 7">
                <a:extLst>
                  <a:ext uri="{FF2B5EF4-FFF2-40B4-BE49-F238E27FC236}">
                    <a16:creationId xmlns:a16="http://schemas.microsoft.com/office/drawing/2014/main" id="{0120D186-779C-7D43-1B83-12613AC6A7EF}"/>
                  </a:ext>
                </a:extLst>
              </p:cNvPr>
              <p:cNvSpPr txBox="1">
                <a:spLocks/>
              </p:cNvSpPr>
              <p:nvPr/>
            </p:nvSpPr>
            <p:spPr>
              <a:xfrm>
                <a:off x="6516553" y="1569085"/>
                <a:ext cx="5104757" cy="40836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0813">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e>
                      </m:rad>
                    </m:oMath>
                  </m:oMathPara>
                </a14:m>
                <a:endParaRPr lang="en-AU" dirty="0"/>
              </a:p>
              <a:p>
                <a:pPr marL="2957513">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29</m:t>
                          </m:r>
                        </m:e>
                      </m:rad>
                    </m:oMath>
                  </m:oMathPara>
                </a14:m>
                <a:endParaRPr lang="en-AU" b="0" dirty="0"/>
              </a:p>
              <a:p>
                <a:pPr marL="2690813">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tan</m:t>
                              </m:r>
                            </m:e>
                            <m:sup>
                              <m:r>
                                <a:rPr lang="en-AU" b="0" i="1" smtClean="0">
                                  <a:latin typeface="Cambria Math" panose="02040503050406030204" pitchFamily="18" charset="0"/>
                                </a:rPr>
                                <m:t>−1</m:t>
                              </m:r>
                            </m:sup>
                          </m:sSup>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5</m:t>
                                  </m:r>
                                </m:den>
                              </m:f>
                            </m:e>
                          </m:d>
                        </m:e>
                      </m:func>
                    </m:oMath>
                  </m:oMathPara>
                </a14:m>
                <a:endParaRPr lang="en-AU" dirty="0"/>
              </a:p>
              <a:p>
                <a:pPr marL="2957513">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=21°48′</m:t>
                      </m:r>
                    </m:oMath>
                  </m:oMathPara>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+21°48′)</m:t>
                      </m:r>
                    </m:oMath>
                  </m:oMathPara>
                </a14:m>
                <a:endParaRPr lang="en-AU" i="1" dirty="0">
                  <a:latin typeface="Cambria Math" panose="02040503050406030204" pitchFamily="18" charset="0"/>
                </a:endParaRPr>
              </a:p>
              <a:p>
                <a:pPr>
                  <a:lnSpc>
                    <a:spcPct val="100000"/>
                  </a:lnSpc>
                </a:pPr>
                <a:endParaRPr lang="en-AU" dirty="0"/>
              </a:p>
            </p:txBody>
          </p:sp>
        </mc:Choice>
        <mc:Fallback xmlns="">
          <p:sp>
            <p:nvSpPr>
              <p:cNvPr id="17" name="Text Placeholder 7">
                <a:extLst>
                  <a:ext uri="{FF2B5EF4-FFF2-40B4-BE49-F238E27FC236}">
                    <a16:creationId xmlns:a16="http://schemas.microsoft.com/office/drawing/2014/main" id="{0120D186-779C-7D43-1B83-12613AC6A7EF}"/>
                  </a:ext>
                </a:extLst>
              </p:cNvPr>
              <p:cNvSpPr txBox="1">
                <a:spLocks noRot="1" noChangeAspect="1" noMove="1" noResize="1" noEditPoints="1" noAdjustHandles="1" noChangeArrowheads="1" noChangeShapeType="1" noTextEdit="1"/>
              </p:cNvSpPr>
              <p:nvPr/>
            </p:nvSpPr>
            <p:spPr>
              <a:xfrm>
                <a:off x="6516553" y="1569085"/>
                <a:ext cx="5104757" cy="4083618"/>
              </a:xfrm>
              <a:prstGeom prst="rect">
                <a:avLst/>
              </a:prstGeom>
              <a:blipFill>
                <a:blip r:embed="rId11"/>
                <a:stretch>
                  <a:fillRect/>
                </a:stretch>
              </a:blipFill>
            </p:spPr>
            <p:txBody>
              <a:bodyPr/>
              <a:lstStyle/>
              <a:p>
                <a:r>
                  <a:rPr lang="en-AU">
                    <a:noFill/>
                  </a:rPr>
                  <a:t> </a:t>
                </a:r>
              </a:p>
            </p:txBody>
          </p:sp>
        </mc:Fallback>
      </mc:AlternateContent>
      <p:cxnSp>
        <p:nvCxnSpPr>
          <p:cNvPr id="12" name="Straight Connector 11">
            <a:extLst>
              <a:ext uri="{FF2B5EF4-FFF2-40B4-BE49-F238E27FC236}">
                <a16:creationId xmlns:a16="http://schemas.microsoft.com/office/drawing/2014/main" id="{7EB29A63-DB04-D4BB-B42D-68B1AAB7C74E}"/>
              </a:ext>
              <a:ext uri="{C183D7F6-B498-43B3-948B-1728B52AA6E4}">
                <adec:decorative xmlns:adec="http://schemas.microsoft.com/office/drawing/2017/decorative" val="1"/>
              </a:ext>
            </a:extLst>
          </p:cNvPr>
          <p:cNvCxnSpPr/>
          <p:nvPr/>
        </p:nvCxnSpPr>
        <p:spPr>
          <a:xfrm>
            <a:off x="6193277" y="1459150"/>
            <a:ext cx="0" cy="501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50B4-C8C8-909B-EF09-60A2A114009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C15A2947-B5FE-3FFD-B1B2-9E67E73DE579}"/>
                  </a:ext>
                </a:extLst>
              </p:cNvPr>
              <p:cNvSpPr>
                <a:spLocks noGrp="1"/>
              </p:cNvSpPr>
              <p:nvPr>
                <p:ph type="title"/>
              </p:nvPr>
            </p:nvSpPr>
            <p:spPr/>
            <p:txBody>
              <a:bodyPr/>
              <a:lstStyle/>
              <a:p>
                <a:r>
                  <a:rPr lang="en-AU" dirty="0">
                    <a:latin typeface="+mj-lt"/>
                  </a:rPr>
                  <a:t>Solution using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r>
                              <a:rPr lang="en-AU" i="1">
                                <a:latin typeface="Cambria Math" panose="02040503050406030204" pitchFamily="18" charset="0"/>
                              </a:rPr>
                              <m:t>2</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𝛼</m:t>
                            </m:r>
                          </m:e>
                        </m:d>
                      </m:e>
                    </m:func>
                  </m:oMath>
                </a14:m>
                <a:r>
                  <a:rPr lang="en-AU" dirty="0">
                    <a:latin typeface="+mj-lt"/>
                  </a:rPr>
                  <a:t> (2) </a:t>
                </a:r>
              </a:p>
            </p:txBody>
          </p:sp>
        </mc:Choice>
        <mc:Fallback xmlns="">
          <p:sp>
            <p:nvSpPr>
              <p:cNvPr id="4" name="Title 3">
                <a:extLst>
                  <a:ext uri="{FF2B5EF4-FFF2-40B4-BE49-F238E27FC236}">
                    <a16:creationId xmlns:a16="http://schemas.microsoft.com/office/drawing/2014/main" id="{C15A2947-B5FE-3FFD-B1B2-9E67E73DE579}"/>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AU">
                    <a:noFill/>
                  </a:rPr>
                  <a:t> </a:t>
                </a:r>
              </a:p>
            </p:txBody>
          </p:sp>
        </mc:Fallback>
      </mc:AlternateContent>
      <p:sp>
        <p:nvSpPr>
          <p:cNvPr id="2" name="Text Placeholder 1">
            <a:extLst>
              <a:ext uri="{FF2B5EF4-FFF2-40B4-BE49-F238E27FC236}">
                <a16:creationId xmlns:a16="http://schemas.microsoft.com/office/drawing/2014/main" id="{2B5D6D7B-8D2C-1982-BC78-527AE0B3BFEB}"/>
              </a:ext>
            </a:extLst>
          </p:cNvPr>
          <p:cNvSpPr>
            <a:spLocks noGrp="1"/>
          </p:cNvSpPr>
          <p:nvPr>
            <p:ph type="body" sz="quarter" idx="18"/>
          </p:nvPr>
        </p:nvSpPr>
        <p:spPr/>
        <p:txBody>
          <a:bodyPr/>
          <a:lstStyle/>
          <a:p>
            <a:r>
              <a:rPr lang="en-AU" dirty="0"/>
              <a:t>Solving the equation</a:t>
            </a:r>
          </a:p>
        </p:txBody>
      </p:sp>
      <mc:AlternateContent xmlns:mc="http://schemas.openxmlformats.org/markup-compatibility/2006" xmlns:a14="http://schemas.microsoft.com/office/drawing/2010/main">
        <mc:Choice Requires="a14">
          <p:sp>
            <p:nvSpPr>
              <p:cNvPr id="12" name="Text Placeholder 7">
                <a:extLst>
                  <a:ext uri="{FF2B5EF4-FFF2-40B4-BE49-F238E27FC236}">
                    <a16:creationId xmlns:a16="http://schemas.microsoft.com/office/drawing/2014/main" id="{36EF6F08-1EEF-E1F8-4910-FF251F5628C7}"/>
                  </a:ext>
                </a:extLst>
              </p:cNvPr>
              <p:cNvSpPr txBox="1">
                <a:spLocks/>
              </p:cNvSpPr>
              <p:nvPr/>
            </p:nvSpPr>
            <p:spPr>
              <a:xfrm>
                <a:off x="359999" y="1470832"/>
                <a:ext cx="4993133" cy="456031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
                        <a:rPr lang="en-AU" b="0" i="1" smtClean="0">
                          <a:latin typeface="Cambria Math" panose="02040503050406030204" pitchFamily="18" charset="0"/>
                        </a:rPr>
                        <m:t>21</m:t>
                      </m:r>
                      <m:r>
                        <a:rPr lang="en-AU" i="1">
                          <a:latin typeface="Cambria Math" panose="02040503050406030204" pitchFamily="18" charset="0"/>
                        </a:rPr>
                        <m:t>°</m:t>
                      </m:r>
                      <m:r>
                        <a:rPr lang="en-AU" b="0" i="1" smtClean="0">
                          <a:latin typeface="Cambria Math" panose="02040503050406030204" pitchFamily="18" charset="0"/>
                        </a:rPr>
                        <m:t>48</m:t>
                      </m:r>
                      <m:r>
                        <a:rPr lang="en-AU" i="1">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0</m:t>
                      </m:r>
                    </m:oMath>
                  </m:oMathPara>
                </a14:m>
                <a:endParaRPr lang="en-AU" dirty="0"/>
              </a:p>
              <a:p>
                <a:pPr marL="452438"/>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48</m:t>
                              </m:r>
                            </m:e>
                            <m:sup>
                              <m:r>
                                <a:rPr lang="en-AU" b="0" i="1" smtClean="0">
                                  <a:latin typeface="Cambria Math" panose="02040503050406030204" pitchFamily="18" charset="0"/>
                                </a:rPr>
                                <m:t>′</m:t>
                              </m:r>
                            </m:sup>
                          </m:sSup>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0</m:t>
                      </m:r>
                    </m:oMath>
                  </m:oMathPara>
                </a14:m>
                <a:endParaRPr lang="en-AU" dirty="0"/>
              </a:p>
              <a:p>
                <a:r>
                  <a:rPr lang="en-AU" dirty="0"/>
                  <a:t>Using the unit circle or the 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oMath>
                </a14:m>
                <a:endParaRPr lang="en-AU" b="0" dirty="0"/>
              </a:p>
              <a:p>
                <a:r>
                  <a:rPr lang="en-AU" b="0" dirty="0">
                    <a:ea typeface="Cambria Math" panose="02040503050406030204" pitchFamily="18" charset="0"/>
                  </a:rPr>
                  <a:t> Related </a:t>
                </a:r>
                <a14:m>
                  <m:oMath xmlns:m="http://schemas.openxmlformats.org/officeDocument/2006/math">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 </m:t>
                    </m:r>
                    <m:r>
                      <a:rPr lang="en-AU" b="0" i="1" smtClean="0">
                        <a:latin typeface="Cambria Math" panose="02040503050406030204" pitchFamily="18" charset="0"/>
                      </a:rPr>
                      <m:t>180</m:t>
                    </m:r>
                    <m:r>
                      <a:rPr lang="en-AU" b="0" i="1" smtClean="0">
                        <a:latin typeface="Cambria Math" panose="02040503050406030204" pitchFamily="18" charset="0"/>
                      </a:rPr>
                      <m:t>°, </m:t>
                    </m:r>
                    <m:r>
                      <a:rPr lang="en-AU" b="0" i="1" smtClean="0">
                        <a:latin typeface="Cambria Math" panose="02040503050406030204" pitchFamily="18" charset="0"/>
                      </a:rPr>
                      <m:t>360</m:t>
                    </m:r>
                    <m:r>
                      <a:rPr lang="en-AU" b="0" i="1" smtClean="0">
                        <a:latin typeface="Cambria Math" panose="02040503050406030204" pitchFamily="18" charset="0"/>
                      </a:rPr>
                      <m:t>°,</m:t>
                    </m:r>
                    <m:r>
                      <a:rPr lang="en-AU" b="0" i="1" smtClean="0">
                        <a:latin typeface="Cambria Math" panose="02040503050406030204" pitchFamily="18" charset="0"/>
                      </a:rPr>
                      <m:t>540</m:t>
                    </m:r>
                    <m:r>
                      <a:rPr lang="en-AU" b="0" i="1" smtClean="0">
                        <a:latin typeface="Cambria Math" panose="02040503050406030204" pitchFamily="18" charset="0"/>
                      </a:rPr>
                      <m:t>°, </m:t>
                    </m:r>
                    <m:r>
                      <a:rPr lang="en-AU" b="0" i="1" smtClean="0">
                        <a:latin typeface="Cambria Math" panose="02040503050406030204" pitchFamily="18" charset="0"/>
                      </a:rPr>
                      <m:t>720</m:t>
                    </m:r>
                    <m:r>
                      <a:rPr lang="en-AU" b="0" i="1" smtClean="0">
                        <a:latin typeface="Cambria Math" panose="02040503050406030204" pitchFamily="18" charset="0"/>
                      </a:rPr>
                      <m:t>°</m:t>
                    </m:r>
                  </m:oMath>
                </a14:m>
                <a:endParaRPr lang="en-AU" dirty="0"/>
              </a:p>
              <a:p>
                <a:endParaRPr lang="en-AU" dirty="0"/>
              </a:p>
              <a:p>
                <a:endParaRPr lang="en-AU" dirty="0"/>
              </a:p>
            </p:txBody>
          </p:sp>
        </mc:Choice>
        <mc:Fallback xmlns="">
          <p:sp>
            <p:nvSpPr>
              <p:cNvPr id="12" name="Text Placeholder 7">
                <a:extLst>
                  <a:ext uri="{FF2B5EF4-FFF2-40B4-BE49-F238E27FC236}">
                    <a16:creationId xmlns:a16="http://schemas.microsoft.com/office/drawing/2014/main" id="{36EF6F08-1EEF-E1F8-4910-FF251F5628C7}"/>
                  </a:ext>
                </a:extLst>
              </p:cNvPr>
              <p:cNvSpPr txBox="1">
                <a:spLocks noRot="1" noChangeAspect="1" noMove="1" noResize="1" noEditPoints="1" noAdjustHandles="1" noChangeArrowheads="1" noChangeShapeType="1" noTextEdit="1"/>
              </p:cNvSpPr>
              <p:nvPr/>
            </p:nvSpPr>
            <p:spPr>
              <a:xfrm>
                <a:off x="359999" y="1470832"/>
                <a:ext cx="4993133" cy="4560317"/>
              </a:xfrm>
              <a:prstGeom prst="rect">
                <a:avLst/>
              </a:prstGeom>
              <a:blipFill>
                <a:blip r:embed="rId5"/>
                <a:stretch>
                  <a:fillRect l="-305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 Placeholder 7">
                <a:extLst>
                  <a:ext uri="{FF2B5EF4-FFF2-40B4-BE49-F238E27FC236}">
                    <a16:creationId xmlns:a16="http://schemas.microsoft.com/office/drawing/2014/main" id="{BF365954-A09D-3C04-0E13-A355F69B755C}"/>
                  </a:ext>
                </a:extLst>
              </p:cNvPr>
              <p:cNvSpPr txBox="1">
                <a:spLocks/>
              </p:cNvSpPr>
              <p:nvPr/>
            </p:nvSpPr>
            <p:spPr>
              <a:xfrm>
                <a:off x="6743460" y="1470832"/>
                <a:ext cx="4993133" cy="399935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Adjust the domain:</a:t>
                </a:r>
              </a:p>
              <a:p>
                <a14:m>
                  <m:oMath xmlns:m="http://schemas.openxmlformats.org/officeDocument/2006/math">
                    <m:r>
                      <a:rPr lang="en-AU" i="1">
                        <a:latin typeface="Cambria Math" panose="02040503050406030204" pitchFamily="18" charset="0"/>
                      </a:rPr>
                      <m:t>0</m:t>
                    </m:r>
                    <m:r>
                      <a:rPr lang="en-AU" i="1">
                        <a:latin typeface="Cambria Math" panose="02040503050406030204" pitchFamily="18" charset="0"/>
                      </a:rPr>
                      <m:t>°≤</m:t>
                    </m:r>
                    <m:r>
                      <a:rPr lang="en-AU" i="1">
                        <a:latin typeface="Cambria Math" panose="02040503050406030204" pitchFamily="18" charset="0"/>
                      </a:rPr>
                      <m:t>𝜃</m:t>
                    </m:r>
                    <m:r>
                      <a:rPr lang="en-AU" i="1">
                        <a:latin typeface="Cambria Math" panose="02040503050406030204" pitchFamily="18" charset="0"/>
                      </a:rPr>
                      <m:t>≤</m:t>
                    </m:r>
                    <m:r>
                      <a:rPr lang="en-AU" i="1">
                        <a:latin typeface="Cambria Math" panose="02040503050406030204" pitchFamily="18" charset="0"/>
                      </a:rPr>
                      <m:t>360</m:t>
                    </m:r>
                    <m:r>
                      <a:rPr lang="en-AU" i="1">
                        <a:latin typeface="Cambria Math" panose="02040503050406030204" pitchFamily="18" charset="0"/>
                      </a:rPr>
                      <m:t>°</m:t>
                    </m:r>
                  </m:oMath>
                </a14:m>
                <a:r>
                  <a:rPr lang="en-AU" dirty="0"/>
                  <a:t> becomes: </a:t>
                </a:r>
              </a:p>
              <a:p>
                <a:pPr/>
                <a14:m>
                  <m:oMathPara xmlns:m="http://schemas.openxmlformats.org/officeDocument/2006/math">
                    <m:oMathParaPr>
                      <m:jc m:val="centerGroup"/>
                    </m:oMathParaPr>
                    <m:oMath xmlns:m="http://schemas.openxmlformats.org/officeDocument/2006/math">
                      <m:r>
                        <a:rPr lang="en-AU" i="1" dirty="0">
                          <a:latin typeface="Cambria Math" panose="02040503050406030204" pitchFamily="18" charset="0"/>
                        </a:rPr>
                        <m:t>2</m:t>
                      </m:r>
                      <m:r>
                        <a:rPr lang="en-AU" b="0" i="1" dirty="0" smtClean="0">
                          <a:latin typeface="Cambria Math" panose="02040503050406030204" pitchFamily="18" charset="0"/>
                        </a:rPr>
                        <m:t>1</m:t>
                      </m:r>
                      <m: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48</m:t>
                          </m:r>
                        </m:e>
                        <m:sup>
                          <m:r>
                            <a:rPr lang="en-AU" b="0" i="1" smtClean="0">
                              <a:latin typeface="Cambria Math" panose="02040503050406030204" pitchFamily="18" charset="0"/>
                            </a:rPr>
                            <m:t>′</m:t>
                          </m:r>
                        </m:sup>
                      </m:sSup>
                      <m:r>
                        <a:rPr lang="en-AU" i="1">
                          <a:latin typeface="Cambria Math" panose="02040503050406030204" pitchFamily="18" charset="0"/>
                        </a:rPr>
                        <m:t>≤</m:t>
                      </m:r>
                      <m:r>
                        <a:rPr lang="en-AU" b="0" i="1" smtClean="0">
                          <a:latin typeface="Cambria Math" panose="02040503050406030204" pitchFamily="18" charset="0"/>
                        </a:rPr>
                        <m:t>2</m:t>
                      </m:r>
                      <m:r>
                        <a:rPr lang="en-AU" i="1">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48</m:t>
                          </m:r>
                        </m:e>
                        <m:sup>
                          <m:r>
                            <a:rPr lang="en-AU" b="0" i="1" smtClean="0">
                              <a:latin typeface="Cambria Math" panose="02040503050406030204" pitchFamily="18" charset="0"/>
                            </a:rPr>
                            <m:t>′</m:t>
                          </m:r>
                        </m:sup>
                      </m:sSup>
                      <m:r>
                        <a:rPr lang="en-AU" i="1">
                          <a:latin typeface="Cambria Math" panose="02040503050406030204" pitchFamily="18" charset="0"/>
                        </a:rPr>
                        <m:t>≤</m:t>
                      </m:r>
                      <m:r>
                        <a:rPr lang="en-AU" b="0" i="1" smtClean="0">
                          <a:latin typeface="Cambria Math" panose="02040503050406030204" pitchFamily="18" charset="0"/>
                        </a:rPr>
                        <m:t>741</m:t>
                      </m:r>
                      <m:r>
                        <a:rPr lang="en-AU" i="1">
                          <a:latin typeface="Cambria Math" panose="02040503050406030204" pitchFamily="18" charset="0"/>
                        </a:rPr>
                        <m:t>°</m:t>
                      </m:r>
                      <m:r>
                        <a:rPr lang="en-AU" b="0" i="1" smtClean="0">
                          <a:latin typeface="Cambria Math" panose="02040503050406030204" pitchFamily="18" charset="0"/>
                        </a:rPr>
                        <m:t>48</m:t>
                      </m:r>
                      <m:r>
                        <a:rPr lang="en-AU" b="0" i="1" smtClean="0">
                          <a:latin typeface="Cambria Math" panose="02040503050406030204" pitchFamily="18" charset="0"/>
                        </a:rPr>
                        <m:t>′</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21</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48</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i="1">
                          <a:latin typeface="Cambria Math" panose="02040503050406030204" pitchFamily="18" charset="0"/>
                        </a:rPr>
                        <m:t>180</m:t>
                      </m:r>
                      <m:r>
                        <a:rPr lang="en-AU" i="1">
                          <a:latin typeface="Cambria Math" panose="02040503050406030204" pitchFamily="18" charset="0"/>
                        </a:rPr>
                        <m:t>°, </m:t>
                      </m:r>
                      <m:r>
                        <a:rPr lang="en-AU" i="1">
                          <a:latin typeface="Cambria Math" panose="02040503050406030204" pitchFamily="18" charset="0"/>
                        </a:rPr>
                        <m:t>360</m:t>
                      </m:r>
                      <m:r>
                        <a:rPr lang="en-AU" i="1">
                          <a:latin typeface="Cambria Math" panose="02040503050406030204" pitchFamily="18" charset="0"/>
                        </a:rPr>
                        <m:t>°,</m:t>
                      </m:r>
                      <m:r>
                        <a:rPr lang="en-AU" i="1">
                          <a:latin typeface="Cambria Math" panose="02040503050406030204" pitchFamily="18" charset="0"/>
                        </a:rPr>
                        <m:t>540</m:t>
                      </m:r>
                      <m:r>
                        <a:rPr lang="en-AU" i="1">
                          <a:latin typeface="Cambria Math" panose="02040503050406030204" pitchFamily="18" charset="0"/>
                        </a:rPr>
                        <m:t>°, </m:t>
                      </m:r>
                      <m:r>
                        <a:rPr lang="en-AU" i="1">
                          <a:latin typeface="Cambria Math" panose="02040503050406030204" pitchFamily="18" charset="0"/>
                        </a:rPr>
                        <m:t>720</m:t>
                      </m:r>
                      <m:r>
                        <a:rPr lang="en-AU" i="1">
                          <a:latin typeface="Cambria Math" panose="02040503050406030204" pitchFamily="18" charset="0"/>
                        </a:rPr>
                        <m:t>°</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158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m:t>
                      </m:r>
                      <m:r>
                        <a:rPr lang="en-AU" b="0" i="1" smtClean="0">
                          <a:latin typeface="Cambria Math" panose="02040503050406030204" pitchFamily="18" charset="0"/>
                        </a:rPr>
                        <m:t>338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518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698</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m:t>
                          </m:r>
                        </m:sup>
                      </m:sSup>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79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169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259</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6</m:t>
                          </m:r>
                        </m:e>
                        <m:sup>
                          <m:r>
                            <a:rPr lang="en-AU" b="0" i="1" smtClean="0">
                              <a:latin typeface="Cambria Math" panose="02040503050406030204" pitchFamily="18" charset="0"/>
                            </a:rPr>
                            <m:t>′</m:t>
                          </m:r>
                        </m:sup>
                      </m:sSup>
                      <m:r>
                        <a:rPr lang="en-AU" b="0" i="1" smtClean="0">
                          <a:latin typeface="Cambria Math" panose="02040503050406030204" pitchFamily="18" charset="0"/>
                        </a:rPr>
                        <m:t>, </m:t>
                      </m:r>
                      <m:r>
                        <a:rPr lang="en-AU" b="0" i="1" smtClean="0">
                          <a:latin typeface="Cambria Math" panose="02040503050406030204" pitchFamily="18" charset="0"/>
                        </a:rPr>
                        <m:t>349</m:t>
                      </m:r>
                      <m:r>
                        <a:rPr lang="en-AU" b="0" i="1" smtClean="0">
                          <a:latin typeface="Cambria Math" panose="02040503050406030204" pitchFamily="18" charset="0"/>
                        </a:rPr>
                        <m:t>°</m:t>
                      </m:r>
                      <m:r>
                        <a:rPr lang="en-AU" b="0" i="1" smtClean="0">
                          <a:latin typeface="Cambria Math" panose="02040503050406030204" pitchFamily="18" charset="0"/>
                        </a:rPr>
                        <m:t>6</m:t>
                      </m:r>
                      <m:r>
                        <a:rPr lang="en-AU" b="0" i="1" smtClean="0">
                          <a:latin typeface="Cambria Math" panose="02040503050406030204" pitchFamily="18" charset="0"/>
                        </a:rPr>
                        <m:t>′</m:t>
                      </m:r>
                    </m:oMath>
                  </m:oMathPara>
                </a14:m>
                <a:endParaRPr lang="en-AU" dirty="0"/>
              </a:p>
              <a:p>
                <a:endParaRPr lang="en-AU" dirty="0"/>
              </a:p>
              <a:p>
                <a:endParaRPr lang="en-AU" dirty="0"/>
              </a:p>
            </p:txBody>
          </p:sp>
        </mc:Choice>
        <mc:Fallback xmlns="">
          <p:sp>
            <p:nvSpPr>
              <p:cNvPr id="18" name="Text Placeholder 7">
                <a:extLst>
                  <a:ext uri="{FF2B5EF4-FFF2-40B4-BE49-F238E27FC236}">
                    <a16:creationId xmlns:a16="http://schemas.microsoft.com/office/drawing/2014/main" id="{BF365954-A09D-3C04-0E13-A355F69B755C}"/>
                  </a:ext>
                </a:extLst>
              </p:cNvPr>
              <p:cNvSpPr txBox="1">
                <a:spLocks noRot="1" noChangeAspect="1" noMove="1" noResize="1" noEditPoints="1" noAdjustHandles="1" noChangeArrowheads="1" noChangeShapeType="1" noTextEdit="1"/>
              </p:cNvSpPr>
              <p:nvPr/>
            </p:nvSpPr>
            <p:spPr>
              <a:xfrm>
                <a:off x="6743460" y="1470832"/>
                <a:ext cx="4993133" cy="3999355"/>
              </a:xfrm>
              <a:prstGeom prst="rect">
                <a:avLst/>
              </a:prstGeom>
              <a:blipFill>
                <a:blip r:embed="rId6"/>
                <a:stretch>
                  <a:fillRect l="-3053"/>
                </a:stretch>
              </a:blipFill>
            </p:spPr>
            <p:txBody>
              <a:bodyPr/>
              <a:lstStyle/>
              <a:p>
                <a:r>
                  <a:rPr lang="en-AU">
                    <a:noFill/>
                  </a:rPr>
                  <a:t> </a:t>
                </a:r>
              </a:p>
            </p:txBody>
          </p:sp>
        </mc:Fallback>
      </mc:AlternateContent>
      <p:cxnSp>
        <p:nvCxnSpPr>
          <p:cNvPr id="19" name="Straight Connector 18">
            <a:extLst>
              <a:ext uri="{FF2B5EF4-FFF2-40B4-BE49-F238E27FC236}">
                <a16:creationId xmlns:a16="http://schemas.microsoft.com/office/drawing/2014/main" id="{7E6F59B8-FEDA-055F-17BD-0E051C2A94D0}"/>
              </a:ext>
              <a:ext uri="{C183D7F6-B498-43B3-948B-1728B52AA6E4}">
                <adec:decorative xmlns:adec="http://schemas.microsoft.com/office/drawing/2017/decorative" val="1"/>
              </a:ext>
            </a:extLst>
          </p:cNvPr>
          <p:cNvCxnSpPr/>
          <p:nvPr/>
        </p:nvCxnSpPr>
        <p:spPr>
          <a:xfrm>
            <a:off x="6193277" y="1459150"/>
            <a:ext cx="0" cy="501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A294F93-EA11-F975-3198-8D6A3F9F21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9754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2342D-BDF2-25A1-2AE1-DD040FEF583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4DA071-D597-C33C-840A-4D68C57813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9172230-76AF-1A57-2CB5-AA5FA87A9601}"/>
                  </a:ext>
                </a:extLst>
              </p:cNvPr>
              <p:cNvSpPr>
                <a:spLocks noGrp="1"/>
              </p:cNvSpPr>
              <p:nvPr>
                <p:ph type="title"/>
              </p:nvPr>
            </p:nvSpPr>
            <p:spPr/>
            <p:txBody>
              <a:bodyPr/>
              <a:lstStyle/>
              <a:p>
                <a:r>
                  <a:rPr lang="en-AU" dirty="0">
                    <a:latin typeface="+mj-lt"/>
                  </a:rPr>
                  <a:t>Solution using </a:t>
                </a:r>
                <a14:m>
                  <m:oMath xmlns:m="http://schemas.openxmlformats.org/officeDocument/2006/math">
                    <m:r>
                      <a:rPr lang="en-AU" i="1">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𝜃</m:t>
                        </m:r>
                        <m:r>
                          <a:rPr lang="en-AU" b="0" i="1" smtClean="0">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e>
                    </m:func>
                  </m:oMath>
                </a14:m>
                <a:r>
                  <a:rPr lang="en-AU" dirty="0">
                    <a:latin typeface="+mj-lt"/>
                  </a:rPr>
                  <a:t> (1)</a:t>
                </a:r>
              </a:p>
            </p:txBody>
          </p:sp>
        </mc:Choice>
        <mc:Fallback xmlns="">
          <p:sp>
            <p:nvSpPr>
              <p:cNvPr id="4" name="Title 3">
                <a:extLst>
                  <a:ext uri="{FF2B5EF4-FFF2-40B4-BE49-F238E27FC236}">
                    <a16:creationId xmlns:a16="http://schemas.microsoft.com/office/drawing/2014/main" id="{19172230-76AF-1A57-2CB5-AA5FA87A9601}"/>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153D8B6-80C9-00ED-68F1-4A4DC1D34E51}"/>
                  </a:ext>
                </a:extLst>
              </p:cNvPr>
              <p:cNvSpPr>
                <a:spLocks noGrp="1"/>
              </p:cNvSpPr>
              <p:nvPr>
                <p:ph type="body" sz="quarter" idx="18"/>
              </p:nvPr>
            </p:nvSpPr>
            <p:spPr/>
            <p:txBody>
              <a:bodyPr/>
              <a:lstStyle/>
              <a:p>
                <a:r>
                  <a:rPr lang="en-AU" dirty="0"/>
                  <a:t>Expressing as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endParaRPr lang="en-AU" dirty="0"/>
              </a:p>
            </p:txBody>
          </p:sp>
        </mc:Choice>
        <mc:Fallback xmlns="">
          <p:sp>
            <p:nvSpPr>
              <p:cNvPr id="5" name="Text Placeholder 4">
                <a:extLst>
                  <a:ext uri="{FF2B5EF4-FFF2-40B4-BE49-F238E27FC236}">
                    <a16:creationId xmlns:a16="http://schemas.microsoft.com/office/drawing/2014/main" id="{1153D8B6-80C9-00ED-68F1-4A4DC1D34E51}"/>
                  </a:ext>
                </a:extLst>
              </p:cNvPr>
              <p:cNvSpPr>
                <a:spLocks noGrp="1" noRot="1" noChangeAspect="1" noMove="1" noResize="1" noEditPoints="1" noAdjustHandles="1" noChangeArrowheads="1" noChangeShapeType="1" noTextEdit="1"/>
              </p:cNvSpPr>
              <p:nvPr>
                <p:ph type="body" sz="quarter" idx="18"/>
              </p:nvPr>
            </p:nvSpPr>
            <p:spPr>
              <a:blipFill>
                <a:blip r:embed="rId4"/>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BC38E6F7-0B20-2010-6D71-EA756BE1A1DF}"/>
                  </a:ext>
                </a:extLst>
              </p:cNvPr>
              <p:cNvSpPr>
                <a:spLocks noGrp="1"/>
              </p:cNvSpPr>
              <p:nvPr>
                <p:ph type="body" sz="quarter" idx="17"/>
              </p:nvPr>
            </p:nvSpPr>
            <p:spPr>
              <a:xfrm>
                <a:off x="360000" y="1567086"/>
                <a:ext cx="5735999" cy="4807835"/>
              </a:xfrm>
            </p:spPr>
            <p:txBody>
              <a:bodyPr/>
              <a:lstStyle/>
              <a:p>
                <a:r>
                  <a:rPr lang="en-AU" dirty="0"/>
                  <a:t>Express </a:t>
                </a:r>
                <a14:m>
                  <m:oMath xmlns:m="http://schemas.openxmlformats.org/officeDocument/2006/math">
                    <m:r>
                      <a:rPr lang="en-AU" b="0" i="1" smtClean="0">
                        <a:latin typeface="Cambria Math" panose="02040503050406030204" pitchFamily="18" charset="0"/>
                      </a:rPr>
                      <m:t>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latin typeface="Cambria Math" panose="02040503050406030204" pitchFamily="18" charset="0"/>
                      </a:rPr>
                      <m:t>+</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oMath>
                </a14:m>
                <a:r>
                  <a:rPr lang="en-AU" dirty="0"/>
                  <a:t> as </a:t>
                </a:r>
                <a14:m>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oMath>
                </a14:m>
                <a:endParaRPr lang="en-AU" b="0" dirty="0"/>
              </a:p>
              <a:p>
                <a14:m>
                  <m:oMath xmlns:m="http://schemas.openxmlformats.org/officeDocument/2006/math">
                    <m:r>
                      <a:rPr lang="en-AU" b="0" i="1" smtClean="0">
                        <a:latin typeface="Cambria Math" panose="02040503050406030204" pitchFamily="18" charset="0"/>
                      </a:rPr>
                      <m:t>𝜃</m:t>
                    </m:r>
                  </m:oMath>
                </a14:m>
                <a:r>
                  <a:rPr lang="en-AU" dirty="0"/>
                  <a:t> is a bearing, so assume </a:t>
                </a:r>
                <a14:m>
                  <m:oMath xmlns:m="http://schemas.openxmlformats.org/officeDocument/2006/math">
                    <m:r>
                      <a:rPr lang="en-AU" b="0" i="1" smtClean="0">
                        <a:latin typeface="Cambria Math" panose="02040503050406030204" pitchFamily="18" charset="0"/>
                      </a:rPr>
                      <m:t>0</m:t>
                    </m:r>
                    <m:r>
                      <a:rPr lang="en-AU" b="0" i="1" smtClean="0">
                        <a:latin typeface="Cambria Math" panose="02040503050406030204" pitchFamily="18" charset="0"/>
                      </a:rPr>
                      <m:t>°≤</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360</m:t>
                    </m:r>
                    <m:r>
                      <a:rPr lang="en-AU" b="0" i="1" smtClean="0">
                        <a:latin typeface="Cambria Math" panose="02040503050406030204" pitchFamily="18" charset="0"/>
                      </a:rPr>
                      <m:t>°</m:t>
                    </m:r>
                  </m:oMath>
                </a14:m>
                <a:endParaRPr lang="en-AU" dirty="0"/>
              </a:p>
              <a:p>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𝜃</m:t>
                          </m:r>
                          <m:r>
                            <a:rPr lang="en-AU" b="0" i="1" smtClean="0">
                              <a:latin typeface="Cambria Math" panose="02040503050406030204" pitchFamily="18" charset="0"/>
                            </a:rPr>
                            <m:t>−</m:t>
                          </m:r>
                          <m:r>
                            <a:rPr lang="en-AU" b="0" i="1" smtClean="0">
                              <a:latin typeface="Cambria Math" panose="02040503050406030204" pitchFamily="18" charset="0"/>
                            </a:rPr>
                            <m:t>𝛼</m:t>
                          </m:r>
                          <m:r>
                            <a:rPr lang="en-AU" b="0" i="1" smtClean="0">
                              <a:latin typeface="Cambria Math" panose="02040503050406030204" pitchFamily="18" charset="0"/>
                            </a:rPr>
                            <m:t>)</m:t>
                          </m:r>
                        </m:e>
                      </m:func>
                      <m:r>
                        <a:rPr lang="en-AU" b="0" i="1" smtClean="0">
                          <a:latin typeface="Cambria Math" panose="02040503050406030204" pitchFamily="18" charset="0"/>
                        </a:rPr>
                        <m:t>=</m:t>
                      </m:r>
                      <m:r>
                        <a:rPr lang="en-AU" b="0" i="1" smtClean="0">
                          <a:latin typeface="Cambria Math" panose="02040503050406030204" pitchFamily="18" charset="0"/>
                        </a:rPr>
                        <m:t>𝑅</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𝛼</m:t>
                              </m:r>
                            </m:e>
                          </m:func>
                        </m:e>
                      </m:d>
                    </m:oMath>
                  </m:oMathPara>
                </a14:m>
                <a:endParaRPr lang="en-AU" b="0" dirty="0"/>
              </a:p>
              <a:p>
                <a:pPr/>
                <a14:m>
                  <m:oMathPara xmlns:m="http://schemas.openxmlformats.org/officeDocument/2006/math">
                    <m:oMathParaPr>
                      <m:jc m:val="left"/>
                    </m:oMathParaPr>
                    <m:oMath xmlns:m="http://schemas.openxmlformats.org/officeDocument/2006/math">
                      <m:r>
                        <a:rPr lang="en-AU" b="0" i="1" smtClean="0">
                          <a:solidFill>
                            <a:schemeClr val="accent2"/>
                          </a:solidFill>
                          <a:latin typeface="Cambria Math" panose="02040503050406030204" pitchFamily="18" charset="0"/>
                        </a:rPr>
                        <m:t>5</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𝜃</m:t>
                          </m:r>
                        </m:e>
                      </m:func>
                      <m:r>
                        <a:rPr lang="en-AU" b="0" i="1" smtClean="0">
                          <a:latin typeface="Cambria Math" panose="02040503050406030204" pitchFamily="18" charset="0"/>
                        </a:rPr>
                        <m:t>=</m:t>
                      </m:r>
                      <m:r>
                        <a:rPr lang="en-AU" b="0" i="1" smtClean="0">
                          <a:solidFill>
                            <a:schemeClr val="tx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𝜃</m:t>
                          </m:r>
                        </m:e>
                      </m:func>
                      <m:func>
                        <m:funcPr>
                          <m:ctrlPr>
                            <a:rPr lang="en-AU" i="1" smtClean="0">
                              <a:solidFill>
                                <a:schemeClr val="tx2"/>
                              </a:solidFill>
                              <a:latin typeface="Cambria Math" panose="02040503050406030204" pitchFamily="18" charset="0"/>
                            </a:rPr>
                          </m:ctrlPr>
                        </m:funcPr>
                        <m:fName>
                          <m:r>
                            <m:rPr>
                              <m:sty m:val="p"/>
                            </m:rPr>
                            <a:rPr lang="en-AU">
                              <a:solidFill>
                                <a:schemeClr val="tx2"/>
                              </a:solidFill>
                              <a:latin typeface="Cambria Math" panose="02040503050406030204" pitchFamily="18" charset="0"/>
                            </a:rPr>
                            <m:t>cos</m:t>
                          </m:r>
                        </m:fName>
                        <m:e>
                          <m:r>
                            <a:rPr lang="en-AU" i="1">
                              <a:solidFill>
                                <a:schemeClr val="tx2"/>
                              </a:solidFill>
                              <a:latin typeface="Cambria Math" panose="02040503050406030204" pitchFamily="18" charset="0"/>
                            </a:rPr>
                            <m:t>𝛼</m:t>
                          </m:r>
                        </m:e>
                      </m:func>
                      <m:r>
                        <a:rPr lang="en-AU"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𝑅</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e>
                      </m:func>
                      <m:func>
                        <m:funcPr>
                          <m:ctrlPr>
                            <a:rPr lang="en-AU" i="1" smtClean="0">
                              <a:solidFill>
                                <a:schemeClr val="accent2"/>
                              </a:solidFill>
                              <a:latin typeface="Cambria Math" panose="02040503050406030204" pitchFamily="18" charset="0"/>
                            </a:rPr>
                          </m:ctrlPr>
                        </m:funcPr>
                        <m:fName>
                          <m:r>
                            <m:rPr>
                              <m:sty m:val="p"/>
                            </m:rPr>
                            <a:rPr lang="en-AU">
                              <a:solidFill>
                                <a:schemeClr val="accent2"/>
                              </a:solidFill>
                              <a:latin typeface="Cambria Math" panose="02040503050406030204" pitchFamily="18" charset="0"/>
                            </a:rPr>
                            <m:t>sin</m:t>
                          </m:r>
                        </m:fName>
                        <m:e>
                          <m:r>
                            <a:rPr lang="en-AU" i="1">
                              <a:solidFill>
                                <a:schemeClr val="accent2"/>
                              </a:solidFill>
                              <a:latin typeface="Cambria Math" panose="02040503050406030204" pitchFamily="18" charset="0"/>
                            </a:rPr>
                            <m:t>𝛼</m:t>
                          </m:r>
                        </m:e>
                      </m:func>
                    </m:oMath>
                  </m:oMathPara>
                </a14:m>
                <a:endParaRPr lang="en-AU" dirty="0"/>
              </a:p>
              <a:p>
                <a:pPr/>
                <a14:m>
                  <m:oMathPara xmlns:m="http://schemas.openxmlformats.org/officeDocument/2006/math">
                    <m:oMathParaPr>
                      <m:jc m:val="left"/>
                    </m:oMathParaPr>
                    <m:oMath xmlns:m="http://schemas.openxmlformats.org/officeDocument/2006/math">
                      <m:r>
                        <a:rPr lang="en-AU" b="0" i="1" smtClean="0">
                          <a:solidFill>
                            <a:schemeClr val="tx2"/>
                          </a:solidFill>
                          <a:latin typeface="Cambria Math" panose="02040503050406030204" pitchFamily="18" charset="0"/>
                        </a:rPr>
                        <m:t>𝑅</m:t>
                      </m:r>
                      <m:func>
                        <m:funcPr>
                          <m:ctrlPr>
                            <a:rPr lang="en-AU" b="0" i="1" smtClean="0">
                              <a:solidFill>
                                <a:schemeClr val="tx2"/>
                              </a:solidFill>
                              <a:latin typeface="Cambria Math" panose="02040503050406030204" pitchFamily="18" charset="0"/>
                            </a:rPr>
                          </m:ctrlPr>
                        </m:funcPr>
                        <m:fName>
                          <m:r>
                            <m:rPr>
                              <m:sty m:val="p"/>
                            </m:rPr>
                            <a:rPr lang="en-AU" b="0" i="0" smtClean="0">
                              <a:solidFill>
                                <a:schemeClr val="tx2"/>
                              </a:solidFill>
                              <a:latin typeface="Cambria Math" panose="02040503050406030204" pitchFamily="18" charset="0"/>
                            </a:rPr>
                            <m:t>cos</m:t>
                          </m:r>
                        </m:fName>
                        <m:e>
                          <m:r>
                            <a:rPr lang="en-AU" b="0" i="1" smtClean="0">
                              <a:solidFill>
                                <a:schemeClr val="tx2"/>
                              </a:solidFill>
                              <a:latin typeface="Cambria Math" panose="02040503050406030204" pitchFamily="18" charset="0"/>
                            </a:rPr>
                            <m:t>𝛼</m:t>
                          </m:r>
                        </m:e>
                      </m:func>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2</m:t>
                      </m:r>
                    </m:oMath>
                  </m:oMathPara>
                </a14:m>
                <a:endParaRPr lang="en-AU" dirty="0">
                  <a:solidFill>
                    <a:schemeClr val="tx2"/>
                  </a:solidFill>
                </a:endParaRPr>
              </a:p>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𝛼</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𝑅</m:t>
                          </m:r>
                        </m:den>
                      </m:f>
                    </m:oMath>
                  </m:oMathPara>
                </a14:m>
                <a:endParaRPr lang="en-AU" b="0" dirty="0"/>
              </a:p>
            </p:txBody>
          </p:sp>
        </mc:Choice>
        <mc:Fallback xmlns="">
          <p:sp>
            <p:nvSpPr>
              <p:cNvPr id="8" name="Text Placeholder 7">
                <a:extLst>
                  <a:ext uri="{FF2B5EF4-FFF2-40B4-BE49-F238E27FC236}">
                    <a16:creationId xmlns:a16="http://schemas.microsoft.com/office/drawing/2014/main" id="{BC38E6F7-0B20-2010-6D71-EA756BE1A1DF}"/>
                  </a:ext>
                </a:extLst>
              </p:cNvPr>
              <p:cNvSpPr>
                <a:spLocks noGrp="1" noRot="1" noChangeAspect="1" noMove="1" noResize="1" noEditPoints="1" noAdjustHandles="1" noChangeArrowheads="1" noChangeShapeType="1" noTextEdit="1"/>
              </p:cNvSpPr>
              <p:nvPr>
                <p:ph type="body" sz="quarter" idx="17"/>
              </p:nvPr>
            </p:nvSpPr>
            <p:spPr>
              <a:xfrm>
                <a:off x="360000" y="1567086"/>
                <a:ext cx="5735999" cy="4807835"/>
              </a:xfrm>
              <a:blipFill>
                <a:blip r:embed="rId5"/>
                <a:stretch>
                  <a:fillRect l="-2657"/>
                </a:stretch>
              </a:blipFill>
            </p:spPr>
            <p:txBody>
              <a:bodyPr/>
              <a:lstStyle/>
              <a:p>
                <a:r>
                  <a:rPr lang="en-AU">
                    <a:noFill/>
                  </a:rPr>
                  <a:t> </a:t>
                </a:r>
              </a:p>
            </p:txBody>
          </p:sp>
        </mc:Fallback>
      </mc:AlternateContent>
      <p:grpSp>
        <p:nvGrpSpPr>
          <p:cNvPr id="16" name="Group 15" descr="Right angled triangle with an anlge marked alpha. The side opposite alpha is 5, the hypotenuse is R and the remaining side is 2. ">
            <a:extLst>
              <a:ext uri="{FF2B5EF4-FFF2-40B4-BE49-F238E27FC236}">
                <a16:creationId xmlns:a16="http://schemas.microsoft.com/office/drawing/2014/main" id="{AF6148C8-4DF1-468D-A6A0-38FD7FA7F78E}"/>
              </a:ext>
            </a:extLst>
          </p:cNvPr>
          <p:cNvGrpSpPr/>
          <p:nvPr/>
        </p:nvGrpSpPr>
        <p:grpSpPr>
          <a:xfrm>
            <a:off x="6724210" y="1704631"/>
            <a:ext cx="1884117" cy="1724369"/>
            <a:chOff x="2626568" y="4367605"/>
            <a:chExt cx="911628" cy="1724369"/>
          </a:xfrm>
        </p:grpSpPr>
        <p:grpSp>
          <p:nvGrpSpPr>
            <p:cNvPr id="10" name="Group 9">
              <a:extLst>
                <a:ext uri="{FF2B5EF4-FFF2-40B4-BE49-F238E27FC236}">
                  <a16:creationId xmlns:a16="http://schemas.microsoft.com/office/drawing/2014/main" id="{81FAB76A-8451-C29C-6420-C6DE6715F634}"/>
                </a:ext>
              </a:extLst>
            </p:cNvPr>
            <p:cNvGrpSpPr/>
            <p:nvPr/>
          </p:nvGrpSpPr>
          <p:grpSpPr>
            <a:xfrm>
              <a:off x="2793655" y="4367605"/>
              <a:ext cx="435226" cy="1355463"/>
              <a:chOff x="2793655" y="4367605"/>
              <a:chExt cx="435226" cy="1355463"/>
            </a:xfrm>
          </p:grpSpPr>
          <p:sp>
            <p:nvSpPr>
              <p:cNvPr id="6" name="Right Triangle 5">
                <a:extLst>
                  <a:ext uri="{FF2B5EF4-FFF2-40B4-BE49-F238E27FC236}">
                    <a16:creationId xmlns:a16="http://schemas.microsoft.com/office/drawing/2014/main" id="{794DDAA0-86D2-0773-64C4-C953F724C76B}"/>
                  </a:ext>
                </a:extLst>
              </p:cNvPr>
              <p:cNvSpPr/>
              <p:nvPr/>
            </p:nvSpPr>
            <p:spPr>
              <a:xfrm flipH="1">
                <a:off x="2793655" y="4367605"/>
                <a:ext cx="433639" cy="1355463"/>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F6906C2-232C-7EE5-CC4B-9C8B4DC85256}"/>
                  </a:ext>
                </a:extLst>
              </p:cNvPr>
              <p:cNvSpPr/>
              <p:nvPr/>
            </p:nvSpPr>
            <p:spPr>
              <a:xfrm>
                <a:off x="3176625" y="5604735"/>
                <a:ext cx="52256" cy="10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21BCFE-9D14-E50F-E920-2B49C8ADEAFB}"/>
                    </a:ext>
                  </a:extLst>
                </p:cNvPr>
                <p:cNvSpPr txBox="1"/>
                <p:nvPr/>
              </p:nvSpPr>
              <p:spPr>
                <a:xfrm>
                  <a:off x="3041835" y="4969568"/>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5</m:t>
                        </m:r>
                      </m:oMath>
                    </m:oMathPara>
                  </a14:m>
                  <a:endParaRPr lang="en-AU" sz="1800"/>
                </a:p>
              </p:txBody>
            </p:sp>
          </mc:Choice>
          <mc:Fallback xmlns="">
            <p:sp>
              <p:nvSpPr>
                <p:cNvPr id="11" name="TextBox 10">
                  <a:extLst>
                    <a:ext uri="{FF2B5EF4-FFF2-40B4-BE49-F238E27FC236}">
                      <a16:creationId xmlns:a16="http://schemas.microsoft.com/office/drawing/2014/main" id="{AC21BCFE-9D14-E50F-E920-2B49C8ADEAFB}"/>
                    </a:ext>
                  </a:extLst>
                </p:cNvPr>
                <p:cNvSpPr txBox="1">
                  <a:spLocks noRot="1" noChangeAspect="1" noMove="1" noResize="1" noEditPoints="1" noAdjustHandles="1" noChangeArrowheads="1" noChangeShapeType="1" noTextEdit="1"/>
                </p:cNvSpPr>
                <p:nvPr/>
              </p:nvSpPr>
              <p:spPr>
                <a:xfrm>
                  <a:off x="3041835" y="4969568"/>
                  <a:ext cx="496361" cy="34796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8458E0-1085-F357-0FD4-147D658468D5}"/>
                    </a:ext>
                  </a:extLst>
                </p:cNvPr>
                <p:cNvSpPr txBox="1"/>
                <p:nvPr/>
              </p:nvSpPr>
              <p:spPr>
                <a:xfrm>
                  <a:off x="2760214" y="5744005"/>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a:p>
              </p:txBody>
            </p:sp>
          </mc:Choice>
          <mc:Fallback xmlns="">
            <p:sp>
              <p:nvSpPr>
                <p:cNvPr id="13" name="TextBox 12">
                  <a:extLst>
                    <a:ext uri="{FF2B5EF4-FFF2-40B4-BE49-F238E27FC236}">
                      <a16:creationId xmlns:a16="http://schemas.microsoft.com/office/drawing/2014/main" id="{9A8458E0-1085-F357-0FD4-147D658468D5}"/>
                    </a:ext>
                  </a:extLst>
                </p:cNvPr>
                <p:cNvSpPr txBox="1">
                  <a:spLocks noRot="1" noChangeAspect="1" noMove="1" noResize="1" noEditPoints="1" noAdjustHandles="1" noChangeArrowheads="1" noChangeShapeType="1" noTextEdit="1"/>
                </p:cNvSpPr>
                <p:nvPr/>
              </p:nvSpPr>
              <p:spPr>
                <a:xfrm>
                  <a:off x="2760214" y="5744005"/>
                  <a:ext cx="496361" cy="3479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5F54AC-8D24-9868-5513-844F492FFEF7}"/>
                    </a:ext>
                  </a:extLst>
                </p:cNvPr>
                <p:cNvSpPr txBox="1"/>
                <p:nvPr/>
              </p:nvSpPr>
              <p:spPr>
                <a:xfrm>
                  <a:off x="2663752" y="5397529"/>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oMath>
                    </m:oMathPara>
                  </a14:m>
                  <a:endParaRPr lang="en-AU" sz="1800"/>
                </a:p>
              </p:txBody>
            </p:sp>
          </mc:Choice>
          <mc:Fallback xmlns="">
            <p:sp>
              <p:nvSpPr>
                <p:cNvPr id="14" name="TextBox 13">
                  <a:extLst>
                    <a:ext uri="{FF2B5EF4-FFF2-40B4-BE49-F238E27FC236}">
                      <a16:creationId xmlns:a16="http://schemas.microsoft.com/office/drawing/2014/main" id="{605F54AC-8D24-9868-5513-844F492FFEF7}"/>
                    </a:ext>
                  </a:extLst>
                </p:cNvPr>
                <p:cNvSpPr txBox="1">
                  <a:spLocks noRot="1" noChangeAspect="1" noMove="1" noResize="1" noEditPoints="1" noAdjustHandles="1" noChangeArrowheads="1" noChangeShapeType="1" noTextEdit="1"/>
                </p:cNvSpPr>
                <p:nvPr/>
              </p:nvSpPr>
              <p:spPr>
                <a:xfrm>
                  <a:off x="2663752" y="5397529"/>
                  <a:ext cx="496361" cy="3479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5474C3-E132-1A37-33AA-116669E972F8}"/>
                    </a:ext>
                  </a:extLst>
                </p:cNvPr>
                <p:cNvSpPr txBox="1"/>
                <p:nvPr/>
              </p:nvSpPr>
              <p:spPr>
                <a:xfrm>
                  <a:off x="2626568" y="4907235"/>
                  <a:ext cx="496361" cy="34796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oMath>
                    </m:oMathPara>
                  </a14:m>
                  <a:endParaRPr lang="en-AU" sz="1800"/>
                </a:p>
              </p:txBody>
            </p:sp>
          </mc:Choice>
          <mc:Fallback xmlns="">
            <p:sp>
              <p:nvSpPr>
                <p:cNvPr id="15" name="TextBox 14">
                  <a:extLst>
                    <a:ext uri="{FF2B5EF4-FFF2-40B4-BE49-F238E27FC236}">
                      <a16:creationId xmlns:a16="http://schemas.microsoft.com/office/drawing/2014/main" id="{345474C3-E132-1A37-33AA-116669E972F8}"/>
                    </a:ext>
                  </a:extLst>
                </p:cNvPr>
                <p:cNvSpPr txBox="1">
                  <a:spLocks noRot="1" noChangeAspect="1" noMove="1" noResize="1" noEditPoints="1" noAdjustHandles="1" noChangeArrowheads="1" noChangeShapeType="1" noTextEdit="1"/>
                </p:cNvSpPr>
                <p:nvPr/>
              </p:nvSpPr>
              <p:spPr>
                <a:xfrm>
                  <a:off x="2626568" y="4907235"/>
                  <a:ext cx="496361" cy="347969"/>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 Placeholder 7">
                <a:extLst>
                  <a:ext uri="{FF2B5EF4-FFF2-40B4-BE49-F238E27FC236}">
                    <a16:creationId xmlns:a16="http://schemas.microsoft.com/office/drawing/2014/main" id="{A32588EC-3CDF-D64A-4741-01EA4826E192}"/>
                  </a:ext>
                </a:extLst>
              </p:cNvPr>
              <p:cNvSpPr txBox="1">
                <a:spLocks/>
              </p:cNvSpPr>
              <p:nvPr/>
            </p:nvSpPr>
            <p:spPr>
              <a:xfrm>
                <a:off x="6394316" y="1459150"/>
                <a:ext cx="5246447" cy="39948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03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e>
                      </m:rad>
                    </m:oMath>
                  </m:oMathPara>
                </a14:m>
                <a:endParaRPr lang="en-AU" dirty="0"/>
              </a:p>
              <a:p>
                <a:pPr marL="2873375" indent="-26003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29</m:t>
                          </m:r>
                        </m:e>
                      </m:rad>
                    </m:oMath>
                  </m:oMathPara>
                </a14:m>
                <a:endParaRPr lang="en-AU" b="0" dirty="0"/>
              </a:p>
              <a:p>
                <a:pPr marL="2600325" indent="-26003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𝛼</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tan</m:t>
                              </m:r>
                            </m:e>
                            <m:sup>
                              <m:r>
                                <a:rPr lang="en-AU" b="0" i="1" smtClean="0">
                                  <a:latin typeface="Cambria Math" panose="02040503050406030204" pitchFamily="18" charset="0"/>
                                </a:rPr>
                                <m:t>−</m:t>
                              </m:r>
                              <m:r>
                                <a:rPr lang="en-AU" b="0" i="1" smtClean="0">
                                  <a:latin typeface="Cambria Math" panose="02040503050406030204" pitchFamily="18" charset="0"/>
                                </a:rPr>
                                <m:t>1</m:t>
                              </m:r>
                            </m:sup>
                          </m:sSup>
                        </m:fName>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den>
                              </m:f>
                            </m:e>
                          </m:d>
                        </m:e>
                      </m:func>
                    </m:oMath>
                  </m:oMathPara>
                </a14:m>
                <a:endParaRPr lang="en-AU" dirty="0"/>
              </a:p>
              <a:p>
                <a:pPr marL="2873375" indent="-260032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68</m:t>
                      </m:r>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5</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29</m:t>
                          </m:r>
                        </m:e>
                      </m:rad>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2</m:t>
                          </m:r>
                          <m:r>
                            <a:rPr lang="en-AU" i="1">
                              <a:latin typeface="Cambria Math" panose="02040503050406030204" pitchFamily="18" charset="0"/>
                            </a:rPr>
                            <m:t>𝜃</m:t>
                          </m:r>
                        </m:e>
                      </m:func>
                      <m:r>
                        <a:rPr lang="en-AU" i="1">
                          <a:latin typeface="Cambria Math" panose="02040503050406030204" pitchFamily="18" charset="0"/>
                        </a:rPr>
                        <m:t>−</m:t>
                      </m:r>
                      <m:r>
                        <a:rPr lang="en-AU" i="1">
                          <a:latin typeface="Cambria Math" panose="02040503050406030204" pitchFamily="18" charset="0"/>
                        </a:rPr>
                        <m:t>68</m:t>
                      </m:r>
                      <m:r>
                        <a:rPr lang="en-AU" i="1">
                          <a:latin typeface="Cambria Math" panose="02040503050406030204" pitchFamily="18" charset="0"/>
                        </a:rPr>
                        <m:t>°</m:t>
                      </m:r>
                      <m:r>
                        <a:rPr lang="en-AU" i="1">
                          <a:latin typeface="Cambria Math" panose="02040503050406030204" pitchFamily="18" charset="0"/>
                        </a:rPr>
                        <m:t>12</m:t>
                      </m:r>
                      <m:r>
                        <a:rPr lang="en-AU" i="1">
                          <a:latin typeface="Cambria Math" panose="02040503050406030204" pitchFamily="18" charset="0"/>
                        </a:rPr>
                        <m:t>′</m:t>
                      </m:r>
                      <m:r>
                        <a:rPr lang="en-AU" i="1">
                          <a:latin typeface="Cambria Math" panose="02040503050406030204" pitchFamily="18" charset="0"/>
                        </a:rPr>
                        <m:t>)</m:t>
                      </m:r>
                    </m:oMath>
                  </m:oMathPara>
                </a14:m>
                <a:endParaRPr lang="en-AU" i="1" dirty="0">
                  <a:latin typeface="Cambria Math" panose="02040503050406030204" pitchFamily="18" charset="0"/>
                </a:endParaRPr>
              </a:p>
              <a:p>
                <a:endParaRPr lang="en-AU" dirty="0"/>
              </a:p>
            </p:txBody>
          </p:sp>
        </mc:Choice>
        <mc:Fallback xmlns="">
          <p:sp>
            <p:nvSpPr>
              <p:cNvPr id="17" name="Text Placeholder 7">
                <a:extLst>
                  <a:ext uri="{FF2B5EF4-FFF2-40B4-BE49-F238E27FC236}">
                    <a16:creationId xmlns:a16="http://schemas.microsoft.com/office/drawing/2014/main" id="{A32588EC-3CDF-D64A-4741-01EA4826E192}"/>
                  </a:ext>
                </a:extLst>
              </p:cNvPr>
              <p:cNvSpPr txBox="1">
                <a:spLocks noRot="1" noChangeAspect="1" noMove="1" noResize="1" noEditPoints="1" noAdjustHandles="1" noChangeArrowheads="1" noChangeShapeType="1" noTextEdit="1"/>
              </p:cNvSpPr>
              <p:nvPr/>
            </p:nvSpPr>
            <p:spPr>
              <a:xfrm>
                <a:off x="6394316" y="1459150"/>
                <a:ext cx="5246447" cy="3994824"/>
              </a:xfrm>
              <a:prstGeom prst="rect">
                <a:avLst/>
              </a:prstGeom>
              <a:blipFill>
                <a:blip r:embed="rId10"/>
                <a:stretch>
                  <a:fillRect/>
                </a:stretch>
              </a:blipFill>
            </p:spPr>
            <p:txBody>
              <a:bodyPr/>
              <a:lstStyle/>
              <a:p>
                <a:r>
                  <a:rPr lang="en-AU">
                    <a:noFill/>
                  </a:rPr>
                  <a:t> </a:t>
                </a:r>
              </a:p>
            </p:txBody>
          </p:sp>
        </mc:Fallback>
      </mc:AlternateContent>
      <p:cxnSp>
        <p:nvCxnSpPr>
          <p:cNvPr id="2" name="Straight Connector 1">
            <a:extLst>
              <a:ext uri="{FF2B5EF4-FFF2-40B4-BE49-F238E27FC236}">
                <a16:creationId xmlns:a16="http://schemas.microsoft.com/office/drawing/2014/main" id="{7AA940F1-CF0D-B4F5-BEB1-E967D6A180E6}"/>
              </a:ext>
              <a:ext uri="{C183D7F6-B498-43B3-948B-1728B52AA6E4}">
                <adec:decorative xmlns:adec="http://schemas.microsoft.com/office/drawing/2017/decorative" val="1"/>
              </a:ext>
            </a:extLst>
          </p:cNvPr>
          <p:cNvCxnSpPr/>
          <p:nvPr/>
        </p:nvCxnSpPr>
        <p:spPr>
          <a:xfrm>
            <a:off x="6193277" y="1459150"/>
            <a:ext cx="0" cy="501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 Placeholder 7">
                <a:extLst>
                  <a:ext uri="{FF2B5EF4-FFF2-40B4-BE49-F238E27FC236}">
                    <a16:creationId xmlns:a16="http://schemas.microsoft.com/office/drawing/2014/main" id="{952CEAC3-7FEC-1716-A90D-24DDB985CDDB}"/>
                  </a:ext>
                </a:extLst>
              </p:cNvPr>
              <p:cNvSpPr txBox="1">
                <a:spLocks/>
              </p:cNvSpPr>
              <p:nvPr/>
            </p:nvSpPr>
            <p:spPr>
              <a:xfrm>
                <a:off x="3592826" y="4608633"/>
                <a:ext cx="2114068" cy="27518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solidFill>
                            <a:schemeClr val="accent2"/>
                          </a:solidFill>
                          <a:latin typeface="Cambria Math" panose="02040503050406030204" pitchFamily="18" charset="0"/>
                        </a:rPr>
                        <m:t>+</m:t>
                      </m:r>
                      <m:r>
                        <a:rPr lang="en-AU" i="1" smtClean="0">
                          <a:solidFill>
                            <a:schemeClr val="accent2"/>
                          </a:solidFill>
                          <a:latin typeface="Cambria Math" panose="02040503050406030204" pitchFamily="18" charset="0"/>
                        </a:rPr>
                        <m:t>𝑅</m:t>
                      </m:r>
                      <m:func>
                        <m:funcPr>
                          <m:ctrlPr>
                            <a:rPr lang="en-AU" i="1" smtClean="0">
                              <a:solidFill>
                                <a:schemeClr val="accent2"/>
                              </a:solidFill>
                              <a:latin typeface="Cambria Math" panose="02040503050406030204" pitchFamily="18" charset="0"/>
                            </a:rPr>
                          </m:ctrlPr>
                        </m:funcPr>
                        <m:fName>
                          <m:r>
                            <m:rPr>
                              <m:sty m:val="p"/>
                            </m:rPr>
                            <a:rPr lang="en-AU" smtClean="0">
                              <a:solidFill>
                                <a:schemeClr val="accent2"/>
                              </a:solidFill>
                              <a:latin typeface="Cambria Math" panose="02040503050406030204" pitchFamily="18" charset="0"/>
                            </a:rPr>
                            <m:t>sin</m:t>
                          </m:r>
                        </m:fName>
                        <m:e>
                          <m:r>
                            <a:rPr lang="en-AU" i="1" smtClean="0">
                              <a:solidFill>
                                <a:schemeClr val="accent2"/>
                              </a:solidFill>
                              <a:latin typeface="Cambria Math" panose="02040503050406030204" pitchFamily="18" charset="0"/>
                            </a:rPr>
                            <m:t>𝛼</m:t>
                          </m:r>
                        </m:e>
                      </m:func>
                      <m:r>
                        <a:rPr lang="en-AU" i="1" smtClean="0">
                          <a:solidFill>
                            <a:schemeClr val="accent2"/>
                          </a:solidFill>
                          <a:latin typeface="Cambria Math" panose="02040503050406030204" pitchFamily="18" charset="0"/>
                        </a:rPr>
                        <m:t>=</m:t>
                      </m:r>
                      <m:r>
                        <a:rPr lang="en-AU" i="1" smtClean="0">
                          <a:solidFill>
                            <a:schemeClr val="accent2"/>
                          </a:solidFill>
                          <a:latin typeface="Cambria Math" panose="02040503050406030204" pitchFamily="18" charset="0"/>
                        </a:rPr>
                        <m:t>5</m:t>
                      </m:r>
                    </m:oMath>
                  </m:oMathPara>
                </a14:m>
                <a:endParaRPr lang="en-AU" dirty="0">
                  <a:solidFill>
                    <a:schemeClr val="accent2"/>
                  </a:solidFill>
                </a:endParaRPr>
              </a:p>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𝛼</m:t>
                          </m:r>
                        </m:e>
                      </m:func>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5</m:t>
                          </m:r>
                        </m:num>
                        <m:den>
                          <m:r>
                            <a:rPr lang="en-AU" i="1" smtClean="0">
                              <a:latin typeface="Cambria Math" panose="02040503050406030204" pitchFamily="18" charset="0"/>
                            </a:rPr>
                            <m:t>𝑅</m:t>
                          </m:r>
                        </m:den>
                      </m:f>
                    </m:oMath>
                  </m:oMathPara>
                </a14:m>
                <a:endParaRPr lang="en-AU" dirty="0"/>
              </a:p>
            </p:txBody>
          </p:sp>
        </mc:Choice>
        <mc:Fallback xmlns="">
          <p:sp>
            <p:nvSpPr>
              <p:cNvPr id="9" name="Text Placeholder 7">
                <a:extLst>
                  <a:ext uri="{FF2B5EF4-FFF2-40B4-BE49-F238E27FC236}">
                    <a16:creationId xmlns:a16="http://schemas.microsoft.com/office/drawing/2014/main" id="{952CEAC3-7FEC-1716-A90D-24DDB985CDDB}"/>
                  </a:ext>
                </a:extLst>
              </p:cNvPr>
              <p:cNvSpPr txBox="1">
                <a:spLocks noRot="1" noChangeAspect="1" noMove="1" noResize="1" noEditPoints="1" noAdjustHandles="1" noChangeArrowheads="1" noChangeShapeType="1" noTextEdit="1"/>
              </p:cNvSpPr>
              <p:nvPr/>
            </p:nvSpPr>
            <p:spPr>
              <a:xfrm>
                <a:off x="3592826" y="4608633"/>
                <a:ext cx="2114068" cy="2751887"/>
              </a:xfrm>
              <a:prstGeom prst="rect">
                <a:avLst/>
              </a:prstGeom>
              <a:blipFill>
                <a:blip r:embed="rId11"/>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13791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44E93AC9-957F-4613-9D9A-ED281DC46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C5C77-DD3D-49AE-802D-8B5C7ACD7317}">
  <ds:schemaRefs>
    <ds:schemaRef ds:uri="http://schemas.microsoft.com/sharepoint/v3/contenttype/forms"/>
  </ds:schemaRefs>
</ds:datastoreItem>
</file>

<file path=customXml/itemProps3.xml><?xml version="1.0" encoding="utf-8"?>
<ds:datastoreItem xmlns:ds="http://schemas.openxmlformats.org/officeDocument/2006/customXml" ds:itemID="{95849A31-5AC6-4C5C-99E5-B6E245A18781}">
  <ds:schemaRefs>
    <ds:schemaRef ds:uri="http://schemas.openxmlformats.org/package/2006/metadata/core-properties"/>
    <ds:schemaRef ds:uri="http://schemas.microsoft.com/office/2006/documentManagement/types"/>
    <ds:schemaRef ds:uri="http://purl.org/dc/terms/"/>
    <ds:schemaRef ds:uri="http://purl.org/dc/elements/1.1/"/>
    <ds:schemaRef ds:uri="9191b990-ddf9-46cb-8ffe-20db9d3a58aa"/>
    <ds:schemaRef ds:uri="95386ad3-46d6-4eb6-bbc1-9b19b13a5756"/>
    <ds:schemaRef ds:uri="http://purl.org/dc/dcmitype/"/>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1376</Words>
  <Application>Microsoft Office PowerPoint</Application>
  <PresentationFormat>Widescreen</PresentationFormat>
  <Paragraphs>153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Public Sans</vt:lpstr>
      <vt:lpstr>Times New Roman</vt:lpstr>
      <vt:lpstr>NSWG Corporate</vt:lpstr>
      <vt:lpstr>Modelling and solving problems using trigonometry</vt:lpstr>
      <vt:lpstr>Learning intentions and success criteria</vt:lpstr>
      <vt:lpstr>Activating prior knowledge</vt:lpstr>
      <vt:lpstr>Scenario (1)</vt:lpstr>
      <vt:lpstr>Connecting learning</vt:lpstr>
      <vt:lpstr>Scenario (2)</vt:lpstr>
      <vt:lpstr>Solution using R sin⁡〖(2θ+α)〗 (1)</vt:lpstr>
      <vt:lpstr>Solution using R sin⁡(2θ+α) (2) </vt:lpstr>
      <vt:lpstr>Solution using R cos⁡〖(2θ-α)〗 (1)</vt:lpstr>
      <vt:lpstr>Solution using R cos⁡〖(2θ-α)〗 (2)</vt:lpstr>
      <vt:lpstr>Scenario (3)</vt:lpstr>
      <vt:lpstr>Scenario (3) solution</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Modelling and solving problems using trigonometry – Stage 6, extension</dc:title>
  <dc:creator>NSW Department of Education</dc:creator>
  <dcterms:created xsi:type="dcterms:W3CDTF">2026-04-20T00:43:05Z</dcterms:created>
  <dcterms:modified xsi:type="dcterms:W3CDTF">2026-05-04T01:11:52Z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2026-04-20T00:42:32Z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a58a3b9e-4ecd-4f1f-bb2c-bcb755023df4</vt:lpwstr>
  </property>
</Properties>
</file>