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diagrams/data2.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handoutMasterIdLst>
    <p:handoutMasterId r:id="rId21"/>
  </p:handoutMasterIdLst>
  <p:sldIdLst>
    <p:sldId id="26505" r:id="rId5"/>
    <p:sldId id="26383" r:id="rId6"/>
    <p:sldId id="271" r:id="rId7"/>
    <p:sldId id="289" r:id="rId8"/>
    <p:sldId id="26533" r:id="rId9"/>
    <p:sldId id="26531" r:id="rId10"/>
    <p:sldId id="26532" r:id="rId11"/>
    <p:sldId id="26508" r:id="rId12"/>
    <p:sldId id="26525" r:id="rId13"/>
    <p:sldId id="26509" r:id="rId14"/>
    <p:sldId id="26526" r:id="rId15"/>
    <p:sldId id="26528" r:id="rId16"/>
    <p:sldId id="26529"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9CDB2-BEC3-461B-AB73-D2F18C7B2835}" v="2" dt="2026-05-04T01:10:52.53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1" autoAdjust="0"/>
    <p:restoredTop sz="86480" autoAdjust="0"/>
  </p:normalViewPr>
  <p:slideViewPr>
    <p:cSldViewPr snapToGrid="0">
      <p:cViewPr varScale="1">
        <p:scale>
          <a:sx n="84" d="100"/>
          <a:sy n="84" d="100"/>
        </p:scale>
        <p:origin x="240" y="64"/>
      </p:cViewPr>
      <p:guideLst>
        <p:guide orient="horz" pos="2160"/>
        <p:guide pos="3863"/>
      </p:guideLst>
    </p:cSldViewPr>
  </p:slideViewPr>
  <p:outlineViewPr>
    <p:cViewPr>
      <p:scale>
        <a:sx n="33" d="100"/>
        <a:sy n="33" d="100"/>
      </p:scale>
      <p:origin x="0" y="-85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image" Target="../media/image131.png"/><Relationship Id="rId4" Type="http://schemas.openxmlformats.org/officeDocument/2006/relationships/image" Target="../media/image1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3CC55-782F-4CE8-B9AC-64C2036B022E}" type="doc">
      <dgm:prSet loTypeId="urn:microsoft.com/office/officeart/2005/8/layout/default" loCatId="list" qsTypeId="urn:microsoft.com/office/officeart/2005/8/quickstyle/simple1" qsCatId="simple" csTypeId="urn:microsoft.com/office/officeart/2005/8/colors/accent1_2" csCatId="accent1" phldr="1"/>
      <dgm:spPr/>
    </dgm:pt>
    <mc:AlternateContent xmlns:mc="http://schemas.openxmlformats.org/markup-compatibility/2006" xmlns:a14="http://schemas.microsoft.com/office/drawing/2010/main">
      <mc:Choice Requires="a14">
        <dgm:pt modelId="{137A6A7E-B57F-4693-847E-D425D1832201}">
          <dgm:prSet phldrT="[Text]" custT="1"/>
          <dgm:spPr/>
          <dgm: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𝑅</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𝛼</m:t>
                        </m:r>
                        <m:r>
                          <a:rPr lang="en-AU" sz="2000" b="0" i="1" smtClean="0">
                            <a:latin typeface="Cambria Math" panose="02040503050406030204" pitchFamily="18" charset="0"/>
                          </a:rPr>
                          <m:t>)</m:t>
                        </m:r>
                      </m:e>
                    </m:func>
                  </m:oMath>
                </m:oMathPara>
              </a14:m>
              <a:endParaRPr lang="en-AU" sz="2000" dirty="0"/>
            </a:p>
          </dgm:t>
          <dgm:extLst>
            <a:ext uri="{E40237B7-FDA0-4F09-8148-C483321AD2D9}">
              <dgm14:cNvPr xmlns:dgm14="http://schemas.microsoft.com/office/drawing/2010/diagram" id="0" name="" descr="𝑅 sin (𝑥+𝛼) &#10;𝑅 sin (𝑥−𝛼) &#10;𝑅 cos (𝑥+𝛼) &#10;𝑅 cos (𝑥−𝛼) "/>
            </a:ext>
          </dgm:extLst>
        </dgm:pt>
      </mc:Choice>
      <mc:Fallback xmlns="">
        <dgm:pt modelId="{137A6A7E-B57F-4693-847E-D425D1832201}">
          <dgm:prSet phldrT="[Text]" custT="1"/>
          <dgm:spPr/>
          <dgm:t>
            <a:bodyPr/>
            <a:lstStyle/>
            <a:p>
              <a:r>
                <a:rPr lang="en-AU" sz="2000" b="0" i="0">
                  <a:latin typeface="Cambria Math" panose="02040503050406030204" pitchFamily="18" charset="0"/>
                </a:rPr>
                <a:t>𝑅 sin⁡〖(𝑥+𝛼)〗</a:t>
              </a:r>
              <a:endParaRPr lang="en-AU" sz="2000" dirty="0"/>
            </a:p>
          </dgm:t>
        </dgm:pt>
      </mc:Fallback>
    </mc:AlternateContent>
    <dgm:pt modelId="{BD694D1F-1DE6-4080-A3D8-3CCAB3296730}" type="parTrans" cxnId="{E3594332-BA94-410D-8495-F78675D5E828}">
      <dgm:prSet/>
      <dgm:spPr/>
      <dgm:t>
        <a:bodyPr/>
        <a:lstStyle/>
        <a:p>
          <a:endParaRPr lang="en-AU" sz="2000"/>
        </a:p>
      </dgm:t>
    </dgm:pt>
    <dgm:pt modelId="{336A384F-2E0A-4872-931D-B6C46D180D62}" type="sibTrans" cxnId="{E3594332-BA94-410D-8495-F78675D5E828}">
      <dgm:prSet/>
      <dgm:spPr/>
      <dgm:t>
        <a:bodyPr/>
        <a:lstStyle/>
        <a:p>
          <a:endParaRPr lang="en-AU" sz="2000"/>
        </a:p>
      </dgm:t>
    </dgm:pt>
    <mc:AlternateContent xmlns:mc="http://schemas.openxmlformats.org/markup-compatibility/2006" xmlns:a14="http://schemas.microsoft.com/office/drawing/2010/main">
      <mc:Choice Requires="a14">
        <dgm:pt modelId="{86DE3EB6-DDBF-425C-96AF-43EB19AF1327}">
          <dgm:prSet phldrT="[Text]" custT="1"/>
          <dgm:spPr/>
          <dgm: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𝑅</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𝛼</m:t>
                        </m:r>
                        <m:r>
                          <a:rPr lang="en-AU" sz="2000" b="0" i="1" smtClean="0">
                            <a:latin typeface="Cambria Math" panose="02040503050406030204" pitchFamily="18" charset="0"/>
                          </a:rPr>
                          <m:t>)</m:t>
                        </m:r>
                      </m:e>
                    </m:func>
                  </m:oMath>
                </m:oMathPara>
              </a14:m>
              <a:endParaRPr lang="en-AU" sz="2000" dirty="0"/>
            </a:p>
          </dgm:t>
          <dgm:extLst>
            <a:ext uri="{E40237B7-FDA0-4F09-8148-C483321AD2D9}">
              <dgm14:cNvPr xmlns:dgm14="http://schemas.microsoft.com/office/drawing/2010/diagram" id="0" name="" descr="𝑅 sin (𝑥+𝛼) &#10;𝑅 sin (𝑥−𝛼) &#10;𝑅 cos (𝑥+𝛼) &#10;𝑅 cos (𝑥−𝛼) "/>
            </a:ext>
          </dgm:extLst>
        </dgm:pt>
      </mc:Choice>
      <mc:Fallback xmlns="">
        <dgm:pt modelId="{86DE3EB6-DDBF-425C-96AF-43EB19AF1327}">
          <dgm:prSet phldrT="[Text]" custT="1"/>
          <dgm:spPr/>
          <dgm:t>
            <a:bodyPr/>
            <a:lstStyle/>
            <a:p>
              <a:r>
                <a:rPr lang="en-AU" sz="2000" b="0" i="0">
                  <a:latin typeface="Cambria Math" panose="02040503050406030204" pitchFamily="18" charset="0"/>
                </a:rPr>
                <a:t>𝑅 sin⁡〖(𝑥−𝛼)〗</a:t>
              </a:r>
              <a:endParaRPr lang="en-AU" sz="2000" dirty="0"/>
            </a:p>
          </dgm:t>
        </dgm:pt>
      </mc:Fallback>
    </mc:AlternateContent>
    <dgm:pt modelId="{3B761936-8B53-41E6-A02B-5F16B2DB697C}" type="parTrans" cxnId="{5AFD6981-E136-4858-BEE5-28110458DDCF}">
      <dgm:prSet/>
      <dgm:spPr/>
      <dgm:t>
        <a:bodyPr/>
        <a:lstStyle/>
        <a:p>
          <a:endParaRPr lang="en-AU" sz="2000"/>
        </a:p>
      </dgm:t>
    </dgm:pt>
    <dgm:pt modelId="{10B20F6C-468D-4375-BA4A-669041427F53}" type="sibTrans" cxnId="{5AFD6981-E136-4858-BEE5-28110458DDCF}">
      <dgm:prSet/>
      <dgm:spPr/>
      <dgm:t>
        <a:bodyPr/>
        <a:lstStyle/>
        <a:p>
          <a:endParaRPr lang="en-AU" sz="2000"/>
        </a:p>
      </dgm:t>
    </dgm:pt>
    <mc:AlternateContent xmlns:mc="http://schemas.openxmlformats.org/markup-compatibility/2006" xmlns:a14="http://schemas.microsoft.com/office/drawing/2010/main">
      <mc:Choice Requires="a14">
        <dgm:pt modelId="{A18EE2BD-A8DD-4D04-81CB-422246B0DCFC}">
          <dgm:prSet phldrT="[Text]" custT="1"/>
          <dgm:spPr/>
          <dgm: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𝑅</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𝛼</m:t>
                        </m:r>
                        <m:r>
                          <a:rPr lang="en-AU" sz="2000" b="0" i="1" smtClean="0">
                            <a:latin typeface="Cambria Math" panose="02040503050406030204" pitchFamily="18" charset="0"/>
                          </a:rPr>
                          <m:t>)</m:t>
                        </m:r>
                      </m:e>
                    </m:func>
                  </m:oMath>
                </m:oMathPara>
              </a14:m>
              <a:endParaRPr lang="en-AU" sz="2000" dirty="0"/>
            </a:p>
          </dgm:t>
          <dgm:extLst>
            <a:ext uri="{E40237B7-FDA0-4F09-8148-C483321AD2D9}">
              <dgm14:cNvPr xmlns:dgm14="http://schemas.microsoft.com/office/drawing/2010/diagram" id="0" name="" descr="𝑅 sin (𝑥+𝛼) &#10;𝑅 sin (𝑥−𝛼) &#10;𝑅 cos (𝑥+𝛼) &#10;𝑅 cos (𝑥−𝛼) "/>
            </a:ext>
          </dgm:extLst>
        </dgm:pt>
      </mc:Choice>
      <mc:Fallback xmlns="">
        <dgm:pt modelId="{A18EE2BD-A8DD-4D04-81CB-422246B0DCFC}">
          <dgm:prSet phldrT="[Text]" custT="1"/>
          <dgm:spPr/>
          <dgm:t>
            <a:bodyPr/>
            <a:lstStyle/>
            <a:p>
              <a:r>
                <a:rPr lang="en-AU" sz="2000" b="0" i="0">
                  <a:latin typeface="Cambria Math" panose="02040503050406030204" pitchFamily="18" charset="0"/>
                </a:rPr>
                <a:t>𝑅 cos⁡〖(𝑥+𝛼)〗</a:t>
              </a:r>
              <a:endParaRPr lang="en-AU" sz="2000" dirty="0"/>
            </a:p>
          </dgm:t>
        </dgm:pt>
      </mc:Fallback>
    </mc:AlternateContent>
    <dgm:pt modelId="{D8BF6339-0B1B-4D46-8368-DA8F35382DB2}" type="parTrans" cxnId="{2A23DEB8-D241-4D82-868E-5A03D49C8EF1}">
      <dgm:prSet/>
      <dgm:spPr/>
      <dgm:t>
        <a:bodyPr/>
        <a:lstStyle/>
        <a:p>
          <a:endParaRPr lang="en-AU" sz="2000"/>
        </a:p>
      </dgm:t>
    </dgm:pt>
    <dgm:pt modelId="{9DD5B491-6FD3-4CEC-B35B-1ECF608D3A8E}" type="sibTrans" cxnId="{2A23DEB8-D241-4D82-868E-5A03D49C8EF1}">
      <dgm:prSet/>
      <dgm:spPr/>
      <dgm:t>
        <a:bodyPr/>
        <a:lstStyle/>
        <a:p>
          <a:endParaRPr lang="en-AU" sz="2000"/>
        </a:p>
      </dgm:t>
    </dgm:pt>
    <mc:AlternateContent xmlns:mc="http://schemas.openxmlformats.org/markup-compatibility/2006" xmlns:a14="http://schemas.microsoft.com/office/drawing/2010/main">
      <mc:Choice Requires="a14">
        <dgm:pt modelId="{4AFEA4ED-F7B3-497D-8771-F898BDE76807}">
          <dgm:prSet phldrT="[Text]" custT="1"/>
          <dgm:spPr/>
          <dgm: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𝑅</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𝛼</m:t>
                        </m:r>
                        <m:r>
                          <a:rPr lang="en-AU" sz="2000" b="0" i="1" smtClean="0">
                            <a:latin typeface="Cambria Math" panose="02040503050406030204" pitchFamily="18" charset="0"/>
                          </a:rPr>
                          <m:t>)</m:t>
                        </m:r>
                      </m:e>
                    </m:func>
                  </m:oMath>
                </m:oMathPara>
              </a14:m>
              <a:endParaRPr lang="en-AU" sz="2000" dirty="0"/>
            </a:p>
          </dgm:t>
          <dgm:extLst>
            <a:ext uri="{E40237B7-FDA0-4F09-8148-C483321AD2D9}">
              <dgm14:cNvPr xmlns:dgm14="http://schemas.microsoft.com/office/drawing/2010/diagram" id="0" name="" descr="𝑅 sin (𝑥+𝛼) &#10;𝑅 sin (𝑥−𝛼) &#10;𝑅 cos (𝑥+𝛼) &#10;𝑅 cos (𝑥−𝛼) "/>
            </a:ext>
          </dgm:extLst>
        </dgm:pt>
      </mc:Choice>
      <mc:Fallback xmlns="">
        <dgm:pt modelId="{4AFEA4ED-F7B3-497D-8771-F898BDE76807}">
          <dgm:prSet phldrT="[Text]" custT="1"/>
          <dgm:spPr/>
          <dgm:t>
            <a:bodyPr/>
            <a:lstStyle/>
            <a:p>
              <a:r>
                <a:rPr lang="en-AU" sz="2000" b="0" i="0">
                  <a:latin typeface="Cambria Math" panose="02040503050406030204" pitchFamily="18" charset="0"/>
                </a:rPr>
                <a:t>𝑅 cos⁡〖(𝑥−𝛼)〗</a:t>
              </a:r>
              <a:endParaRPr lang="en-AU" sz="2000" dirty="0"/>
            </a:p>
          </dgm:t>
        </dgm:pt>
      </mc:Fallback>
    </mc:AlternateContent>
    <dgm:pt modelId="{C74ED849-D05F-407B-A018-7A594E13F78D}" type="parTrans" cxnId="{11ABEAC7-639B-464F-86C6-202B062859FF}">
      <dgm:prSet/>
      <dgm:spPr/>
      <dgm:t>
        <a:bodyPr/>
        <a:lstStyle/>
        <a:p>
          <a:endParaRPr lang="en-AU" sz="2000"/>
        </a:p>
      </dgm:t>
    </dgm:pt>
    <dgm:pt modelId="{9F12B7AA-5A0C-4CB1-A0D4-09E758B9E152}" type="sibTrans" cxnId="{11ABEAC7-639B-464F-86C6-202B062859FF}">
      <dgm:prSet/>
      <dgm:spPr/>
      <dgm:t>
        <a:bodyPr/>
        <a:lstStyle/>
        <a:p>
          <a:endParaRPr lang="en-AU" sz="2000"/>
        </a:p>
      </dgm:t>
    </dgm:pt>
    <dgm:pt modelId="{18701D34-9A4D-4E0D-833A-995B0FC4E9FA}" type="pres">
      <dgm:prSet presAssocID="{1703CC55-782F-4CE8-B9AC-64C2036B022E}" presName="diagram" presStyleCnt="0">
        <dgm:presLayoutVars>
          <dgm:dir/>
          <dgm:resizeHandles val="exact"/>
        </dgm:presLayoutVars>
      </dgm:prSet>
      <dgm:spPr/>
    </dgm:pt>
    <dgm:pt modelId="{3005CF7B-7ABA-478B-AF4C-B23E6F0EB0E8}" type="pres">
      <dgm:prSet presAssocID="{137A6A7E-B57F-4693-847E-D425D1832201}" presName="node" presStyleLbl="node1" presStyleIdx="0" presStyleCnt="4">
        <dgm:presLayoutVars>
          <dgm:bulletEnabled val="1"/>
        </dgm:presLayoutVars>
      </dgm:prSet>
      <dgm:spPr/>
    </dgm:pt>
    <dgm:pt modelId="{956714AC-C05D-47C1-B179-DEB033F7A6C7}" type="pres">
      <dgm:prSet presAssocID="{336A384F-2E0A-4872-931D-B6C46D180D62}" presName="sibTrans" presStyleCnt="0"/>
      <dgm:spPr/>
    </dgm:pt>
    <dgm:pt modelId="{78C686A0-995D-42D5-A5F6-DBBFF411D149}" type="pres">
      <dgm:prSet presAssocID="{86DE3EB6-DDBF-425C-96AF-43EB19AF1327}" presName="node" presStyleLbl="node1" presStyleIdx="1" presStyleCnt="4">
        <dgm:presLayoutVars>
          <dgm:bulletEnabled val="1"/>
        </dgm:presLayoutVars>
      </dgm:prSet>
      <dgm:spPr/>
    </dgm:pt>
    <dgm:pt modelId="{33E0D304-A991-418B-B3B5-E822D8F9834D}" type="pres">
      <dgm:prSet presAssocID="{10B20F6C-468D-4375-BA4A-669041427F53}" presName="sibTrans" presStyleCnt="0"/>
      <dgm:spPr/>
    </dgm:pt>
    <dgm:pt modelId="{C4CAA30D-D1F2-4655-9571-E4CCEFFCA97E}" type="pres">
      <dgm:prSet presAssocID="{A18EE2BD-A8DD-4D04-81CB-422246B0DCFC}" presName="node" presStyleLbl="node1" presStyleIdx="2" presStyleCnt="4">
        <dgm:presLayoutVars>
          <dgm:bulletEnabled val="1"/>
        </dgm:presLayoutVars>
      </dgm:prSet>
      <dgm:spPr/>
    </dgm:pt>
    <dgm:pt modelId="{289ED43B-7DE2-434B-A96A-951B228F077C}" type="pres">
      <dgm:prSet presAssocID="{9DD5B491-6FD3-4CEC-B35B-1ECF608D3A8E}" presName="sibTrans" presStyleCnt="0"/>
      <dgm:spPr/>
    </dgm:pt>
    <dgm:pt modelId="{5B0B64F1-CE2B-49A9-9D43-A570675E6934}" type="pres">
      <dgm:prSet presAssocID="{4AFEA4ED-F7B3-497D-8771-F898BDE76807}" presName="node" presStyleLbl="node1" presStyleIdx="3" presStyleCnt="4">
        <dgm:presLayoutVars>
          <dgm:bulletEnabled val="1"/>
        </dgm:presLayoutVars>
      </dgm:prSet>
      <dgm:spPr/>
    </dgm:pt>
  </dgm:ptLst>
  <dgm:cxnLst>
    <dgm:cxn modelId="{72A42C25-EA20-4E92-A4B4-E58BFB801D04}" type="presOf" srcId="{4AFEA4ED-F7B3-497D-8771-F898BDE76807}" destId="{5B0B64F1-CE2B-49A9-9D43-A570675E6934}" srcOrd="0" destOrd="0" presId="urn:microsoft.com/office/officeart/2005/8/layout/default"/>
    <dgm:cxn modelId="{E3594332-BA94-410D-8495-F78675D5E828}" srcId="{1703CC55-782F-4CE8-B9AC-64C2036B022E}" destId="{137A6A7E-B57F-4693-847E-D425D1832201}" srcOrd="0" destOrd="0" parTransId="{BD694D1F-1DE6-4080-A3D8-3CCAB3296730}" sibTransId="{336A384F-2E0A-4872-931D-B6C46D180D62}"/>
    <dgm:cxn modelId="{623B387E-5F19-4669-B03F-7537FD6B1515}" type="presOf" srcId="{86DE3EB6-DDBF-425C-96AF-43EB19AF1327}" destId="{78C686A0-995D-42D5-A5F6-DBBFF411D149}" srcOrd="0" destOrd="0" presId="urn:microsoft.com/office/officeart/2005/8/layout/default"/>
    <dgm:cxn modelId="{5AFD6981-E136-4858-BEE5-28110458DDCF}" srcId="{1703CC55-782F-4CE8-B9AC-64C2036B022E}" destId="{86DE3EB6-DDBF-425C-96AF-43EB19AF1327}" srcOrd="1" destOrd="0" parTransId="{3B761936-8B53-41E6-A02B-5F16B2DB697C}" sibTransId="{10B20F6C-468D-4375-BA4A-669041427F53}"/>
    <dgm:cxn modelId="{2A23DEB8-D241-4D82-868E-5A03D49C8EF1}" srcId="{1703CC55-782F-4CE8-B9AC-64C2036B022E}" destId="{A18EE2BD-A8DD-4D04-81CB-422246B0DCFC}" srcOrd="2" destOrd="0" parTransId="{D8BF6339-0B1B-4D46-8368-DA8F35382DB2}" sibTransId="{9DD5B491-6FD3-4CEC-B35B-1ECF608D3A8E}"/>
    <dgm:cxn modelId="{4A012EC2-7854-4325-BC56-0C35088F8DC6}" type="presOf" srcId="{137A6A7E-B57F-4693-847E-D425D1832201}" destId="{3005CF7B-7ABA-478B-AF4C-B23E6F0EB0E8}" srcOrd="0" destOrd="0" presId="urn:microsoft.com/office/officeart/2005/8/layout/default"/>
    <dgm:cxn modelId="{11ABEAC7-639B-464F-86C6-202B062859FF}" srcId="{1703CC55-782F-4CE8-B9AC-64C2036B022E}" destId="{4AFEA4ED-F7B3-497D-8771-F898BDE76807}" srcOrd="3" destOrd="0" parTransId="{C74ED849-D05F-407B-A018-7A594E13F78D}" sibTransId="{9F12B7AA-5A0C-4CB1-A0D4-09E758B9E152}"/>
    <dgm:cxn modelId="{C3641AF4-6BE3-4B21-A92C-BE0D097FFF56}" type="presOf" srcId="{A18EE2BD-A8DD-4D04-81CB-422246B0DCFC}" destId="{C4CAA30D-D1F2-4655-9571-E4CCEFFCA97E}" srcOrd="0" destOrd="0" presId="urn:microsoft.com/office/officeart/2005/8/layout/default"/>
    <dgm:cxn modelId="{430D06F9-D128-4227-B6B9-6702675AD34B}" type="presOf" srcId="{1703CC55-782F-4CE8-B9AC-64C2036B022E}" destId="{18701D34-9A4D-4E0D-833A-995B0FC4E9FA}" srcOrd="0" destOrd="0" presId="urn:microsoft.com/office/officeart/2005/8/layout/default"/>
    <dgm:cxn modelId="{FD657742-50E9-4B44-B8E4-D119AD6C3FB9}" type="presParOf" srcId="{18701D34-9A4D-4E0D-833A-995B0FC4E9FA}" destId="{3005CF7B-7ABA-478B-AF4C-B23E6F0EB0E8}" srcOrd="0" destOrd="0" presId="urn:microsoft.com/office/officeart/2005/8/layout/default"/>
    <dgm:cxn modelId="{C83C4B78-291E-4F4B-B717-B87E5D5667D2}" type="presParOf" srcId="{18701D34-9A4D-4E0D-833A-995B0FC4E9FA}" destId="{956714AC-C05D-47C1-B179-DEB033F7A6C7}" srcOrd="1" destOrd="0" presId="urn:microsoft.com/office/officeart/2005/8/layout/default"/>
    <dgm:cxn modelId="{A7660B3E-6DB8-43CA-94E4-35479991B699}" type="presParOf" srcId="{18701D34-9A4D-4E0D-833A-995B0FC4E9FA}" destId="{78C686A0-995D-42D5-A5F6-DBBFF411D149}" srcOrd="2" destOrd="0" presId="urn:microsoft.com/office/officeart/2005/8/layout/default"/>
    <dgm:cxn modelId="{C4064AFE-4BCD-425F-A704-A48BDC66BEB5}" type="presParOf" srcId="{18701D34-9A4D-4E0D-833A-995B0FC4E9FA}" destId="{33E0D304-A991-418B-B3B5-E822D8F9834D}" srcOrd="3" destOrd="0" presId="urn:microsoft.com/office/officeart/2005/8/layout/default"/>
    <dgm:cxn modelId="{36035B4E-45C3-4B5B-8AAD-F4CDC14DA270}" type="presParOf" srcId="{18701D34-9A4D-4E0D-833A-995B0FC4E9FA}" destId="{C4CAA30D-D1F2-4655-9571-E4CCEFFCA97E}" srcOrd="4" destOrd="0" presId="urn:microsoft.com/office/officeart/2005/8/layout/default"/>
    <dgm:cxn modelId="{241A7277-6792-46A6-9D33-4E5B1A28DFB9}" type="presParOf" srcId="{18701D34-9A4D-4E0D-833A-995B0FC4E9FA}" destId="{289ED43B-7DE2-434B-A96A-951B228F077C}" srcOrd="5" destOrd="0" presId="urn:microsoft.com/office/officeart/2005/8/layout/default"/>
    <dgm:cxn modelId="{FC9B7A85-B9F2-4D2A-8C66-18B490B7FD07}" type="presParOf" srcId="{18701D34-9A4D-4E0D-833A-995B0FC4E9FA}" destId="{5B0B64F1-CE2B-49A9-9D43-A570675E693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3CC55-782F-4CE8-B9AC-64C2036B022E}" type="doc">
      <dgm:prSet loTypeId="urn:microsoft.com/office/officeart/2005/8/layout/default" loCatId="list" qsTypeId="urn:microsoft.com/office/officeart/2005/8/quickstyle/simple1" qsCatId="simple" csTypeId="urn:microsoft.com/office/officeart/2005/8/colors/accent1_2" csCatId="accent1" phldr="1"/>
      <dgm:spPr/>
    </dgm:pt>
    <dgm:pt modelId="{137A6A7E-B57F-4693-847E-D425D1832201}">
      <dgm:prSet phldrT="[Text]" custT="1"/>
      <dgm:spPr>
        <a:blipFill>
          <a:blip xmlns:r="http://schemas.openxmlformats.org/officeDocument/2006/relationships" r:embed="rId1"/>
          <a:stretch>
            <a:fillRect/>
          </a:stretch>
        </a:blipFill>
      </dgm:spPr>
      <dgm:t>
        <a:bodyPr/>
        <a:lstStyle/>
        <a:p>
          <a:r>
            <a:rPr lang="en-AU">
              <a:noFill/>
            </a:rPr>
            <a:t> </a:t>
          </a:r>
        </a:p>
      </dgm:t>
      <dgm:extLst>
        <a:ext uri="{E40237B7-FDA0-4F09-8148-C483321AD2D9}">
          <dgm14:cNvPr xmlns:dgm14="http://schemas.microsoft.com/office/drawing/2010/diagram" id="0" name="" descr="𝑅 sin (𝑥+𝛼) &#10;𝑅 sin (𝑥−𝛼) &#10;𝑅 cos (𝑥+𝛼) &#10;𝑅 cos (𝑥−𝛼) "/>
        </a:ext>
      </dgm:extLst>
    </dgm:pt>
    <dgm:pt modelId="{BD694D1F-1DE6-4080-A3D8-3CCAB3296730}" type="parTrans" cxnId="{E3594332-BA94-410D-8495-F78675D5E828}">
      <dgm:prSet/>
      <dgm:spPr/>
      <dgm:t>
        <a:bodyPr/>
        <a:lstStyle/>
        <a:p>
          <a:endParaRPr lang="en-AU" sz="2000"/>
        </a:p>
      </dgm:t>
    </dgm:pt>
    <dgm:pt modelId="{336A384F-2E0A-4872-931D-B6C46D180D62}" type="sibTrans" cxnId="{E3594332-BA94-410D-8495-F78675D5E828}">
      <dgm:prSet/>
      <dgm:spPr/>
      <dgm:t>
        <a:bodyPr/>
        <a:lstStyle/>
        <a:p>
          <a:endParaRPr lang="en-AU" sz="2000"/>
        </a:p>
      </dgm:t>
    </dgm:pt>
    <dgm:pt modelId="{86DE3EB6-DDBF-425C-96AF-43EB19AF1327}">
      <dgm:prSet phldrT="[Text]" custT="1"/>
      <dgm:spPr>
        <a:blipFill>
          <a:blip xmlns:r="http://schemas.openxmlformats.org/officeDocument/2006/relationships" r:embed="rId2"/>
          <a:stretch>
            <a:fillRect/>
          </a:stretch>
        </a:blipFill>
      </dgm:spPr>
      <dgm:t>
        <a:bodyPr/>
        <a:lstStyle/>
        <a:p>
          <a:r>
            <a:rPr lang="en-AU">
              <a:noFill/>
            </a:rPr>
            <a:t> </a:t>
          </a:r>
        </a:p>
      </dgm:t>
      <dgm:extLst>
        <a:ext uri="{E40237B7-FDA0-4F09-8148-C483321AD2D9}">
          <dgm14:cNvPr xmlns:dgm14="http://schemas.microsoft.com/office/drawing/2010/diagram" id="0" name="" descr="𝑅 sin (𝑥+𝛼) &#10;𝑅 sin (𝑥−𝛼) &#10;𝑅 cos (𝑥+𝛼) &#10;𝑅 cos (𝑥−𝛼) "/>
        </a:ext>
      </dgm:extLst>
    </dgm:pt>
    <dgm:pt modelId="{3B761936-8B53-41E6-A02B-5F16B2DB697C}" type="parTrans" cxnId="{5AFD6981-E136-4858-BEE5-28110458DDCF}">
      <dgm:prSet/>
      <dgm:spPr/>
      <dgm:t>
        <a:bodyPr/>
        <a:lstStyle/>
        <a:p>
          <a:endParaRPr lang="en-AU" sz="2000"/>
        </a:p>
      </dgm:t>
    </dgm:pt>
    <dgm:pt modelId="{10B20F6C-468D-4375-BA4A-669041427F53}" type="sibTrans" cxnId="{5AFD6981-E136-4858-BEE5-28110458DDCF}">
      <dgm:prSet/>
      <dgm:spPr/>
      <dgm:t>
        <a:bodyPr/>
        <a:lstStyle/>
        <a:p>
          <a:endParaRPr lang="en-AU" sz="2000"/>
        </a:p>
      </dgm:t>
    </dgm:pt>
    <dgm:pt modelId="{A18EE2BD-A8DD-4D04-81CB-422246B0DCFC}">
      <dgm:prSet phldrT="[Text]" custT="1"/>
      <dgm:spPr>
        <a:blipFill>
          <a:blip xmlns:r="http://schemas.openxmlformats.org/officeDocument/2006/relationships" r:embed="rId3"/>
          <a:stretch>
            <a:fillRect/>
          </a:stretch>
        </a:blipFill>
      </dgm:spPr>
      <dgm:t>
        <a:bodyPr/>
        <a:lstStyle/>
        <a:p>
          <a:r>
            <a:rPr lang="en-AU">
              <a:noFill/>
            </a:rPr>
            <a:t> </a:t>
          </a:r>
        </a:p>
      </dgm:t>
      <dgm:extLst>
        <a:ext uri="{E40237B7-FDA0-4F09-8148-C483321AD2D9}">
          <dgm14:cNvPr xmlns:dgm14="http://schemas.microsoft.com/office/drawing/2010/diagram" id="0" name="" descr="𝑅 sin (𝑥+𝛼) &#10;𝑅 sin (𝑥−𝛼) &#10;𝑅 cos (𝑥+𝛼) &#10;𝑅 cos (𝑥−𝛼) "/>
        </a:ext>
      </dgm:extLst>
    </dgm:pt>
    <dgm:pt modelId="{D8BF6339-0B1B-4D46-8368-DA8F35382DB2}" type="parTrans" cxnId="{2A23DEB8-D241-4D82-868E-5A03D49C8EF1}">
      <dgm:prSet/>
      <dgm:spPr/>
      <dgm:t>
        <a:bodyPr/>
        <a:lstStyle/>
        <a:p>
          <a:endParaRPr lang="en-AU" sz="2000"/>
        </a:p>
      </dgm:t>
    </dgm:pt>
    <dgm:pt modelId="{9DD5B491-6FD3-4CEC-B35B-1ECF608D3A8E}" type="sibTrans" cxnId="{2A23DEB8-D241-4D82-868E-5A03D49C8EF1}">
      <dgm:prSet/>
      <dgm:spPr/>
      <dgm:t>
        <a:bodyPr/>
        <a:lstStyle/>
        <a:p>
          <a:endParaRPr lang="en-AU" sz="2000"/>
        </a:p>
      </dgm:t>
    </dgm:pt>
    <dgm:pt modelId="{4AFEA4ED-F7B3-497D-8771-F898BDE76807}">
      <dgm:prSet phldrT="[Text]" custT="1"/>
      <dgm:spPr>
        <a:blipFill>
          <a:blip xmlns:r="http://schemas.openxmlformats.org/officeDocument/2006/relationships" r:embed="rId4"/>
          <a:stretch>
            <a:fillRect/>
          </a:stretch>
        </a:blipFill>
      </dgm:spPr>
      <dgm:t>
        <a:bodyPr/>
        <a:lstStyle/>
        <a:p>
          <a:r>
            <a:rPr lang="en-AU">
              <a:noFill/>
            </a:rPr>
            <a:t> </a:t>
          </a:r>
        </a:p>
      </dgm:t>
      <dgm:extLst>
        <a:ext uri="{E40237B7-FDA0-4F09-8148-C483321AD2D9}">
          <dgm14:cNvPr xmlns:dgm14="http://schemas.microsoft.com/office/drawing/2010/diagram" id="0" name="" descr="𝑅 sin (𝑥+𝛼) &#10;𝑅 sin (𝑥−𝛼) &#10;𝑅 cos (𝑥+𝛼) &#10;𝑅 cos (𝑥−𝛼) "/>
        </a:ext>
      </dgm:extLst>
    </dgm:pt>
    <dgm:pt modelId="{C74ED849-D05F-407B-A018-7A594E13F78D}" type="parTrans" cxnId="{11ABEAC7-639B-464F-86C6-202B062859FF}">
      <dgm:prSet/>
      <dgm:spPr/>
      <dgm:t>
        <a:bodyPr/>
        <a:lstStyle/>
        <a:p>
          <a:endParaRPr lang="en-AU" sz="2000"/>
        </a:p>
      </dgm:t>
    </dgm:pt>
    <dgm:pt modelId="{9F12B7AA-5A0C-4CB1-A0D4-09E758B9E152}" type="sibTrans" cxnId="{11ABEAC7-639B-464F-86C6-202B062859FF}">
      <dgm:prSet/>
      <dgm:spPr/>
      <dgm:t>
        <a:bodyPr/>
        <a:lstStyle/>
        <a:p>
          <a:endParaRPr lang="en-AU" sz="2000"/>
        </a:p>
      </dgm:t>
    </dgm:pt>
    <dgm:pt modelId="{18701D34-9A4D-4E0D-833A-995B0FC4E9FA}" type="pres">
      <dgm:prSet presAssocID="{1703CC55-782F-4CE8-B9AC-64C2036B022E}" presName="diagram" presStyleCnt="0">
        <dgm:presLayoutVars>
          <dgm:dir/>
          <dgm:resizeHandles val="exact"/>
        </dgm:presLayoutVars>
      </dgm:prSet>
      <dgm:spPr/>
    </dgm:pt>
    <dgm:pt modelId="{3005CF7B-7ABA-478B-AF4C-B23E6F0EB0E8}" type="pres">
      <dgm:prSet presAssocID="{137A6A7E-B57F-4693-847E-D425D1832201}" presName="node" presStyleLbl="node1" presStyleIdx="0" presStyleCnt="4">
        <dgm:presLayoutVars>
          <dgm:bulletEnabled val="1"/>
        </dgm:presLayoutVars>
      </dgm:prSet>
      <dgm:spPr/>
    </dgm:pt>
    <dgm:pt modelId="{956714AC-C05D-47C1-B179-DEB033F7A6C7}" type="pres">
      <dgm:prSet presAssocID="{336A384F-2E0A-4872-931D-B6C46D180D62}" presName="sibTrans" presStyleCnt="0"/>
      <dgm:spPr/>
    </dgm:pt>
    <dgm:pt modelId="{78C686A0-995D-42D5-A5F6-DBBFF411D149}" type="pres">
      <dgm:prSet presAssocID="{86DE3EB6-DDBF-425C-96AF-43EB19AF1327}" presName="node" presStyleLbl="node1" presStyleIdx="1" presStyleCnt="4">
        <dgm:presLayoutVars>
          <dgm:bulletEnabled val="1"/>
        </dgm:presLayoutVars>
      </dgm:prSet>
      <dgm:spPr/>
    </dgm:pt>
    <dgm:pt modelId="{33E0D304-A991-418B-B3B5-E822D8F9834D}" type="pres">
      <dgm:prSet presAssocID="{10B20F6C-468D-4375-BA4A-669041427F53}" presName="sibTrans" presStyleCnt="0"/>
      <dgm:spPr/>
    </dgm:pt>
    <dgm:pt modelId="{C4CAA30D-D1F2-4655-9571-E4CCEFFCA97E}" type="pres">
      <dgm:prSet presAssocID="{A18EE2BD-A8DD-4D04-81CB-422246B0DCFC}" presName="node" presStyleLbl="node1" presStyleIdx="2" presStyleCnt="4">
        <dgm:presLayoutVars>
          <dgm:bulletEnabled val="1"/>
        </dgm:presLayoutVars>
      </dgm:prSet>
      <dgm:spPr/>
    </dgm:pt>
    <dgm:pt modelId="{289ED43B-7DE2-434B-A96A-951B228F077C}" type="pres">
      <dgm:prSet presAssocID="{9DD5B491-6FD3-4CEC-B35B-1ECF608D3A8E}" presName="sibTrans" presStyleCnt="0"/>
      <dgm:spPr/>
    </dgm:pt>
    <dgm:pt modelId="{5B0B64F1-CE2B-49A9-9D43-A570675E6934}" type="pres">
      <dgm:prSet presAssocID="{4AFEA4ED-F7B3-497D-8771-F898BDE76807}" presName="node" presStyleLbl="node1" presStyleIdx="3" presStyleCnt="4">
        <dgm:presLayoutVars>
          <dgm:bulletEnabled val="1"/>
        </dgm:presLayoutVars>
      </dgm:prSet>
      <dgm:spPr/>
    </dgm:pt>
  </dgm:ptLst>
  <dgm:cxnLst>
    <dgm:cxn modelId="{72A42C25-EA20-4E92-A4B4-E58BFB801D04}" type="presOf" srcId="{4AFEA4ED-F7B3-497D-8771-F898BDE76807}" destId="{5B0B64F1-CE2B-49A9-9D43-A570675E6934}" srcOrd="0" destOrd="0" presId="urn:microsoft.com/office/officeart/2005/8/layout/default"/>
    <dgm:cxn modelId="{E3594332-BA94-410D-8495-F78675D5E828}" srcId="{1703CC55-782F-4CE8-B9AC-64C2036B022E}" destId="{137A6A7E-B57F-4693-847E-D425D1832201}" srcOrd="0" destOrd="0" parTransId="{BD694D1F-1DE6-4080-A3D8-3CCAB3296730}" sibTransId="{336A384F-2E0A-4872-931D-B6C46D180D62}"/>
    <dgm:cxn modelId="{623B387E-5F19-4669-B03F-7537FD6B1515}" type="presOf" srcId="{86DE3EB6-DDBF-425C-96AF-43EB19AF1327}" destId="{78C686A0-995D-42D5-A5F6-DBBFF411D149}" srcOrd="0" destOrd="0" presId="urn:microsoft.com/office/officeart/2005/8/layout/default"/>
    <dgm:cxn modelId="{5AFD6981-E136-4858-BEE5-28110458DDCF}" srcId="{1703CC55-782F-4CE8-B9AC-64C2036B022E}" destId="{86DE3EB6-DDBF-425C-96AF-43EB19AF1327}" srcOrd="1" destOrd="0" parTransId="{3B761936-8B53-41E6-A02B-5F16B2DB697C}" sibTransId="{10B20F6C-468D-4375-BA4A-669041427F53}"/>
    <dgm:cxn modelId="{2A23DEB8-D241-4D82-868E-5A03D49C8EF1}" srcId="{1703CC55-782F-4CE8-B9AC-64C2036B022E}" destId="{A18EE2BD-A8DD-4D04-81CB-422246B0DCFC}" srcOrd="2" destOrd="0" parTransId="{D8BF6339-0B1B-4D46-8368-DA8F35382DB2}" sibTransId="{9DD5B491-6FD3-4CEC-B35B-1ECF608D3A8E}"/>
    <dgm:cxn modelId="{4A012EC2-7854-4325-BC56-0C35088F8DC6}" type="presOf" srcId="{137A6A7E-B57F-4693-847E-D425D1832201}" destId="{3005CF7B-7ABA-478B-AF4C-B23E6F0EB0E8}" srcOrd="0" destOrd="0" presId="urn:microsoft.com/office/officeart/2005/8/layout/default"/>
    <dgm:cxn modelId="{11ABEAC7-639B-464F-86C6-202B062859FF}" srcId="{1703CC55-782F-4CE8-B9AC-64C2036B022E}" destId="{4AFEA4ED-F7B3-497D-8771-F898BDE76807}" srcOrd="3" destOrd="0" parTransId="{C74ED849-D05F-407B-A018-7A594E13F78D}" sibTransId="{9F12B7AA-5A0C-4CB1-A0D4-09E758B9E152}"/>
    <dgm:cxn modelId="{C3641AF4-6BE3-4B21-A92C-BE0D097FFF56}" type="presOf" srcId="{A18EE2BD-A8DD-4D04-81CB-422246B0DCFC}" destId="{C4CAA30D-D1F2-4655-9571-E4CCEFFCA97E}" srcOrd="0" destOrd="0" presId="urn:microsoft.com/office/officeart/2005/8/layout/default"/>
    <dgm:cxn modelId="{430D06F9-D128-4227-B6B9-6702675AD34B}" type="presOf" srcId="{1703CC55-782F-4CE8-B9AC-64C2036B022E}" destId="{18701D34-9A4D-4E0D-833A-995B0FC4E9FA}" srcOrd="0" destOrd="0" presId="urn:microsoft.com/office/officeart/2005/8/layout/default"/>
    <dgm:cxn modelId="{FD657742-50E9-4B44-B8E4-D119AD6C3FB9}" type="presParOf" srcId="{18701D34-9A4D-4E0D-833A-995B0FC4E9FA}" destId="{3005CF7B-7ABA-478B-AF4C-B23E6F0EB0E8}" srcOrd="0" destOrd="0" presId="urn:microsoft.com/office/officeart/2005/8/layout/default"/>
    <dgm:cxn modelId="{C83C4B78-291E-4F4B-B717-B87E5D5667D2}" type="presParOf" srcId="{18701D34-9A4D-4E0D-833A-995B0FC4E9FA}" destId="{956714AC-C05D-47C1-B179-DEB033F7A6C7}" srcOrd="1" destOrd="0" presId="urn:microsoft.com/office/officeart/2005/8/layout/default"/>
    <dgm:cxn modelId="{A7660B3E-6DB8-43CA-94E4-35479991B699}" type="presParOf" srcId="{18701D34-9A4D-4E0D-833A-995B0FC4E9FA}" destId="{78C686A0-995D-42D5-A5F6-DBBFF411D149}" srcOrd="2" destOrd="0" presId="urn:microsoft.com/office/officeart/2005/8/layout/default"/>
    <dgm:cxn modelId="{C4064AFE-4BCD-425F-A704-A48BDC66BEB5}" type="presParOf" srcId="{18701D34-9A4D-4E0D-833A-995B0FC4E9FA}" destId="{33E0D304-A991-418B-B3B5-E822D8F9834D}" srcOrd="3" destOrd="0" presId="urn:microsoft.com/office/officeart/2005/8/layout/default"/>
    <dgm:cxn modelId="{36035B4E-45C3-4B5B-8AAD-F4CDC14DA270}" type="presParOf" srcId="{18701D34-9A4D-4E0D-833A-995B0FC4E9FA}" destId="{C4CAA30D-D1F2-4655-9571-E4CCEFFCA97E}" srcOrd="4" destOrd="0" presId="urn:microsoft.com/office/officeart/2005/8/layout/default"/>
    <dgm:cxn modelId="{241A7277-6792-46A6-9D33-4E5B1A28DFB9}" type="presParOf" srcId="{18701D34-9A4D-4E0D-833A-995B0FC4E9FA}" destId="{289ED43B-7DE2-434B-A96A-951B228F077C}" srcOrd="5" destOrd="0" presId="urn:microsoft.com/office/officeart/2005/8/layout/default"/>
    <dgm:cxn modelId="{FC9B7A85-B9F2-4D2A-8C66-18B490B7FD07}" type="presParOf" srcId="{18701D34-9A4D-4E0D-833A-995B0FC4E9FA}" destId="{5B0B64F1-CE2B-49A9-9D43-A570675E693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5CF7B-7ABA-478B-AF4C-B23E6F0EB0E8}">
      <dsp:nvSpPr>
        <dsp:cNvPr id="0" name=""/>
        <dsp:cNvSpPr/>
      </dsp:nvSpPr>
      <dsp:spPr>
        <a:xfrm>
          <a:off x="933841" y="1947"/>
          <a:ext cx="1764808" cy="1058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AU" sz="2000" b="0" i="1" kern="1200" smtClean="0">
                    <a:latin typeface="Cambria Math" panose="02040503050406030204" pitchFamily="18" charset="0"/>
                  </a:rPr>
                  <m:t>𝑅</m:t>
                </m:r>
                <m:func>
                  <m:funcPr>
                    <m:ctrlPr>
                      <a:rPr lang="en-AU" sz="2000" b="0" i="1" kern="1200" smtClean="0">
                        <a:latin typeface="Cambria Math" panose="02040503050406030204" pitchFamily="18" charset="0"/>
                      </a:rPr>
                    </m:ctrlPr>
                  </m:funcPr>
                  <m:fName>
                    <m:r>
                      <m:rPr>
                        <m:sty m:val="p"/>
                      </m:rPr>
                      <a:rPr lang="en-AU" sz="2000" b="0" i="0" kern="1200" smtClean="0">
                        <a:latin typeface="Cambria Math" panose="02040503050406030204" pitchFamily="18" charset="0"/>
                      </a:rPr>
                      <m:t>sin</m:t>
                    </m:r>
                  </m:fName>
                  <m:e>
                    <m:r>
                      <a:rPr lang="en-AU" sz="2000" b="0" i="1" kern="1200" smtClean="0">
                        <a:latin typeface="Cambria Math" panose="02040503050406030204" pitchFamily="18" charset="0"/>
                      </a:rPr>
                      <m:t>(</m:t>
                    </m:r>
                    <m:r>
                      <a:rPr lang="en-AU" sz="2000" b="0" i="1" kern="1200" smtClean="0">
                        <a:latin typeface="Cambria Math" panose="02040503050406030204" pitchFamily="18" charset="0"/>
                      </a:rPr>
                      <m:t>𝑥</m:t>
                    </m:r>
                    <m:r>
                      <a:rPr lang="en-AU" sz="2000" b="0" i="1" kern="1200" smtClean="0">
                        <a:latin typeface="Cambria Math" panose="02040503050406030204" pitchFamily="18" charset="0"/>
                      </a:rPr>
                      <m:t>+</m:t>
                    </m:r>
                    <m:r>
                      <a:rPr lang="en-AU" sz="2000" b="0" i="1" kern="1200" smtClean="0">
                        <a:latin typeface="Cambria Math" panose="02040503050406030204" pitchFamily="18" charset="0"/>
                      </a:rPr>
                      <m:t>𝛼</m:t>
                    </m:r>
                    <m:r>
                      <a:rPr lang="en-AU" sz="2000" b="0" i="1" kern="1200" smtClean="0">
                        <a:latin typeface="Cambria Math" panose="02040503050406030204" pitchFamily="18" charset="0"/>
                      </a:rPr>
                      <m:t>)</m:t>
                    </m:r>
                  </m:e>
                </m:func>
              </m:oMath>
            </m:oMathPara>
          </a14:m>
          <a:endParaRPr lang="en-AU" sz="2000" kern="1200" dirty="0"/>
        </a:p>
      </dsp:txBody>
      <dsp:txXfrm>
        <a:off x="933841" y="1947"/>
        <a:ext cx="1764808" cy="1058885"/>
      </dsp:txXfrm>
    </dsp:sp>
    <dsp:sp modelId="{78C686A0-995D-42D5-A5F6-DBBFF411D149}">
      <dsp:nvSpPr>
        <dsp:cNvPr id="0" name=""/>
        <dsp:cNvSpPr/>
      </dsp:nvSpPr>
      <dsp:spPr>
        <a:xfrm>
          <a:off x="933841" y="1237313"/>
          <a:ext cx="1764808" cy="1058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AU" sz="2000" b="0" i="1" kern="1200" smtClean="0">
                    <a:latin typeface="Cambria Math" panose="02040503050406030204" pitchFamily="18" charset="0"/>
                  </a:rPr>
                  <m:t>𝑅</m:t>
                </m:r>
                <m:func>
                  <m:funcPr>
                    <m:ctrlPr>
                      <a:rPr lang="en-AU" sz="2000" b="0" i="1" kern="1200" smtClean="0">
                        <a:latin typeface="Cambria Math" panose="02040503050406030204" pitchFamily="18" charset="0"/>
                      </a:rPr>
                    </m:ctrlPr>
                  </m:funcPr>
                  <m:fName>
                    <m:r>
                      <m:rPr>
                        <m:sty m:val="p"/>
                      </m:rPr>
                      <a:rPr lang="en-AU" sz="2000" b="0" i="0" kern="1200" smtClean="0">
                        <a:latin typeface="Cambria Math" panose="02040503050406030204" pitchFamily="18" charset="0"/>
                      </a:rPr>
                      <m:t>sin</m:t>
                    </m:r>
                  </m:fName>
                  <m:e>
                    <m:r>
                      <a:rPr lang="en-AU" sz="2000" b="0" i="1" kern="1200" smtClean="0">
                        <a:latin typeface="Cambria Math" panose="02040503050406030204" pitchFamily="18" charset="0"/>
                      </a:rPr>
                      <m:t>(</m:t>
                    </m:r>
                    <m:r>
                      <a:rPr lang="en-AU" sz="2000" b="0" i="1" kern="1200" smtClean="0">
                        <a:latin typeface="Cambria Math" panose="02040503050406030204" pitchFamily="18" charset="0"/>
                      </a:rPr>
                      <m:t>𝑥</m:t>
                    </m:r>
                    <m:r>
                      <a:rPr lang="en-AU" sz="2000" b="0" i="1" kern="1200" smtClean="0">
                        <a:latin typeface="Cambria Math" panose="02040503050406030204" pitchFamily="18" charset="0"/>
                      </a:rPr>
                      <m:t>−</m:t>
                    </m:r>
                    <m:r>
                      <a:rPr lang="en-AU" sz="2000" b="0" i="1" kern="1200" smtClean="0">
                        <a:latin typeface="Cambria Math" panose="02040503050406030204" pitchFamily="18" charset="0"/>
                      </a:rPr>
                      <m:t>𝛼</m:t>
                    </m:r>
                    <m:r>
                      <a:rPr lang="en-AU" sz="2000" b="0" i="1" kern="1200" smtClean="0">
                        <a:latin typeface="Cambria Math" panose="02040503050406030204" pitchFamily="18" charset="0"/>
                      </a:rPr>
                      <m:t>)</m:t>
                    </m:r>
                  </m:e>
                </m:func>
              </m:oMath>
            </m:oMathPara>
          </a14:m>
          <a:endParaRPr lang="en-AU" sz="2000" kern="1200" dirty="0"/>
        </a:p>
      </dsp:txBody>
      <dsp:txXfrm>
        <a:off x="933841" y="1237313"/>
        <a:ext cx="1764808" cy="1058885"/>
      </dsp:txXfrm>
    </dsp:sp>
    <dsp:sp modelId="{C4CAA30D-D1F2-4655-9571-E4CCEFFCA97E}">
      <dsp:nvSpPr>
        <dsp:cNvPr id="0" name=""/>
        <dsp:cNvSpPr/>
      </dsp:nvSpPr>
      <dsp:spPr>
        <a:xfrm>
          <a:off x="933841" y="2472679"/>
          <a:ext cx="1764808" cy="1058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AU" sz="2000" b="0" i="1" kern="1200" smtClean="0">
                    <a:latin typeface="Cambria Math" panose="02040503050406030204" pitchFamily="18" charset="0"/>
                  </a:rPr>
                  <m:t>𝑅</m:t>
                </m:r>
                <m:func>
                  <m:funcPr>
                    <m:ctrlPr>
                      <a:rPr lang="en-AU" sz="2000" b="0" i="1" kern="1200" smtClean="0">
                        <a:latin typeface="Cambria Math" panose="02040503050406030204" pitchFamily="18" charset="0"/>
                      </a:rPr>
                    </m:ctrlPr>
                  </m:funcPr>
                  <m:fName>
                    <m:r>
                      <m:rPr>
                        <m:sty m:val="p"/>
                      </m:rPr>
                      <a:rPr lang="en-AU" sz="2000" b="0" i="0" kern="1200" smtClean="0">
                        <a:latin typeface="Cambria Math" panose="02040503050406030204" pitchFamily="18" charset="0"/>
                      </a:rPr>
                      <m:t>cos</m:t>
                    </m:r>
                  </m:fName>
                  <m:e>
                    <m:r>
                      <a:rPr lang="en-AU" sz="2000" b="0" i="1" kern="1200" smtClean="0">
                        <a:latin typeface="Cambria Math" panose="02040503050406030204" pitchFamily="18" charset="0"/>
                      </a:rPr>
                      <m:t>(</m:t>
                    </m:r>
                    <m:r>
                      <a:rPr lang="en-AU" sz="2000" b="0" i="1" kern="1200" smtClean="0">
                        <a:latin typeface="Cambria Math" panose="02040503050406030204" pitchFamily="18" charset="0"/>
                      </a:rPr>
                      <m:t>𝑥</m:t>
                    </m:r>
                    <m:r>
                      <a:rPr lang="en-AU" sz="2000" b="0" i="1" kern="1200" smtClean="0">
                        <a:latin typeface="Cambria Math" panose="02040503050406030204" pitchFamily="18" charset="0"/>
                      </a:rPr>
                      <m:t>+</m:t>
                    </m:r>
                    <m:r>
                      <a:rPr lang="en-AU" sz="2000" b="0" i="1" kern="1200" smtClean="0">
                        <a:latin typeface="Cambria Math" panose="02040503050406030204" pitchFamily="18" charset="0"/>
                      </a:rPr>
                      <m:t>𝛼</m:t>
                    </m:r>
                    <m:r>
                      <a:rPr lang="en-AU" sz="2000" b="0" i="1" kern="1200" smtClean="0">
                        <a:latin typeface="Cambria Math" panose="02040503050406030204" pitchFamily="18" charset="0"/>
                      </a:rPr>
                      <m:t>)</m:t>
                    </m:r>
                  </m:e>
                </m:func>
              </m:oMath>
            </m:oMathPara>
          </a14:m>
          <a:endParaRPr lang="en-AU" sz="2000" kern="1200" dirty="0"/>
        </a:p>
      </dsp:txBody>
      <dsp:txXfrm>
        <a:off x="933841" y="2472679"/>
        <a:ext cx="1764808" cy="1058885"/>
      </dsp:txXfrm>
    </dsp:sp>
    <dsp:sp modelId="{5B0B64F1-CE2B-49A9-9D43-A570675E6934}">
      <dsp:nvSpPr>
        <dsp:cNvPr id="0" name=""/>
        <dsp:cNvSpPr/>
      </dsp:nvSpPr>
      <dsp:spPr>
        <a:xfrm>
          <a:off x="933841" y="3708046"/>
          <a:ext cx="1764808" cy="1058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AU" sz="2000" b="0" i="1" kern="1200" smtClean="0">
                    <a:latin typeface="Cambria Math" panose="02040503050406030204" pitchFamily="18" charset="0"/>
                  </a:rPr>
                  <m:t>𝑅</m:t>
                </m:r>
                <m:func>
                  <m:funcPr>
                    <m:ctrlPr>
                      <a:rPr lang="en-AU" sz="2000" b="0" i="1" kern="1200" smtClean="0">
                        <a:latin typeface="Cambria Math" panose="02040503050406030204" pitchFamily="18" charset="0"/>
                      </a:rPr>
                    </m:ctrlPr>
                  </m:funcPr>
                  <m:fName>
                    <m:r>
                      <m:rPr>
                        <m:sty m:val="p"/>
                      </m:rPr>
                      <a:rPr lang="en-AU" sz="2000" b="0" i="0" kern="1200" smtClean="0">
                        <a:latin typeface="Cambria Math" panose="02040503050406030204" pitchFamily="18" charset="0"/>
                      </a:rPr>
                      <m:t>cos</m:t>
                    </m:r>
                  </m:fName>
                  <m:e>
                    <m:r>
                      <a:rPr lang="en-AU" sz="2000" b="0" i="1" kern="1200" smtClean="0">
                        <a:latin typeface="Cambria Math" panose="02040503050406030204" pitchFamily="18" charset="0"/>
                      </a:rPr>
                      <m:t>(</m:t>
                    </m:r>
                    <m:r>
                      <a:rPr lang="en-AU" sz="2000" b="0" i="1" kern="1200" smtClean="0">
                        <a:latin typeface="Cambria Math" panose="02040503050406030204" pitchFamily="18" charset="0"/>
                      </a:rPr>
                      <m:t>𝑥</m:t>
                    </m:r>
                    <m:r>
                      <a:rPr lang="en-AU" sz="2000" b="0" i="1" kern="1200" smtClean="0">
                        <a:latin typeface="Cambria Math" panose="02040503050406030204" pitchFamily="18" charset="0"/>
                      </a:rPr>
                      <m:t>−</m:t>
                    </m:r>
                    <m:r>
                      <a:rPr lang="en-AU" sz="2000" b="0" i="1" kern="1200" smtClean="0">
                        <a:latin typeface="Cambria Math" panose="02040503050406030204" pitchFamily="18" charset="0"/>
                      </a:rPr>
                      <m:t>𝛼</m:t>
                    </m:r>
                    <m:r>
                      <a:rPr lang="en-AU" sz="2000" b="0" i="1" kern="1200" smtClean="0">
                        <a:latin typeface="Cambria Math" panose="02040503050406030204" pitchFamily="18" charset="0"/>
                      </a:rPr>
                      <m:t>)</m:t>
                    </m:r>
                  </m:e>
                </m:func>
              </m:oMath>
            </m:oMathPara>
          </a14:m>
          <a:endParaRPr lang="en-AU" sz="2000" kern="1200" dirty="0"/>
        </a:p>
      </dsp:txBody>
      <dsp:txXfrm>
        <a:off x="933841" y="3708046"/>
        <a:ext cx="1764808" cy="10588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C362E-05CB-3A23-2BF8-F7F68E738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DFBC3-F8A1-6613-BCDD-5AF78852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A15F0-9549-1F7D-141C-ADBCB7950E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BBB7DC4-7E5F-4FA4-2693-18F068479AE7}"/>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99034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4C2B6-9618-6C46-556D-79E8D8CEF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F1AD0-B84D-A214-D6C4-9BFD9E427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88B80-EA60-913A-7083-70E22EC91BB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443556E-3B0E-C0DA-F2CD-11F8B11F8CC4}"/>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93896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08CFD-E2FA-91F2-D7A3-DE3DCE40D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49A0C-1193-BF29-8C48-4306612CE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D74BB-BBC3-EAD0-065E-D074F1429E6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EC7FA37-662C-AB64-A31D-0B44BE0AF148}"/>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89685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8C668-CB5E-FD29-A874-FB2E9A890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31076-998F-B6CE-EDE0-5F20A9EE8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F9D32-4B64-86FE-915E-4466814904C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11435A8-EFFF-AA99-8F7E-B95529DF6533}"/>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87096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CD93D-95EE-B7B9-879A-5DE8BB06C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C2EB9-7F72-2363-AF3E-CEA0EBF27F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7FDE3-0C8D-48C0-7E66-0BC7F0E5233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BABA14E-18F8-9D58-0968-005D1E202515}"/>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510131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png"/><Relationship Id="rId7" Type="http://schemas.openxmlformats.org/officeDocument/2006/relationships/image" Target="../media/image180.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11" Type="http://schemas.openxmlformats.org/officeDocument/2006/relationships/image" Target="../media/image220.png"/><Relationship Id="rId10" Type="http://schemas.openxmlformats.org/officeDocument/2006/relationships/image" Target="../media/image210.png"/><Relationship Id="rId9" Type="http://schemas.openxmlformats.org/officeDocument/2006/relationships/image" Target="../media/image20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0.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30.png"/><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diagramColors" Target="../diagrams/colors10.xml"/><Relationship Id="rId2" Type="http://schemas.openxmlformats.org/officeDocument/2006/relationships/image" Target="../media/image11.png"/><Relationship Id="rId16"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diagramQuickStyle" Target="../diagrams/quickStyle10.xml"/><Relationship Id="rId5" Type="http://schemas.openxmlformats.org/officeDocument/2006/relationships/diagramLayout" Target="../diagrams/layout1.xml"/><Relationship Id="rId15" Type="http://schemas.openxmlformats.org/officeDocument/2006/relationships/image" Target="../media/image19.png"/><Relationship Id="rId10" Type="http://schemas.openxmlformats.org/officeDocument/2006/relationships/diagramLayout" Target="../diagrams/layout10.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Using </a:t>
                </a:r>
                <a14:m>
                  <m:oMath xmlns:m="http://schemas.openxmlformats.org/officeDocument/2006/math">
                    <m:r>
                      <a:rPr lang="en-AU" i="1">
                        <a:latin typeface="Cambria Math" panose="02040503050406030204" pitchFamily="18" charset="0"/>
                      </a:rPr>
                      <m:t>𝑅</m:t>
                    </m:r>
                    <m:r>
                      <m:rPr>
                        <m:sty m:val="p"/>
                      </m:rPr>
                      <a:rPr lang="en-AU">
                        <a:latin typeface="Cambria Math" panose="02040503050406030204" pitchFamily="18" charset="0"/>
                      </a:rPr>
                      <m:t>sin</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oMath>
                </a14:m>
                <a:r>
                  <a:rPr lang="en-AU" dirty="0"/>
                  <a:t>or </a:t>
                </a:r>
                <a14:m>
                  <m:oMath xmlns:m="http://schemas.openxmlformats.org/officeDocument/2006/math">
                    <m:r>
                      <a:rPr lang="en-AU" i="1">
                        <a:latin typeface="Cambria Math" panose="02040503050406030204" pitchFamily="18" charset="0"/>
                      </a:rPr>
                      <m:t>𝑅</m:t>
                    </m:r>
                    <m:r>
                      <m:rPr>
                        <m:sty m:val="p"/>
                      </m:rPr>
                      <a:rPr lang="en-AU">
                        <a:latin typeface="Cambria Math" panose="02040503050406030204" pitchFamily="18" charset="0"/>
                      </a:rPr>
                      <m:t>cos</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 </m:t>
                    </m:r>
                  </m:oMath>
                </a14:m>
                <a:r>
                  <a:rPr lang="en-AU" dirty="0">
                    <a:effectLst/>
                    <a:latin typeface="+mj-lt"/>
                    <a:ea typeface="Times New Roman" panose="02020603050405020304" pitchFamily="18" charset="0"/>
                  </a:rPr>
                  <a:t>to solve equations</a:t>
                </a:r>
                <a:endParaRPr lang="en-AU" dirty="0">
                  <a:latin typeface="+mj-lt"/>
                </a:endParaRPr>
              </a:p>
            </p:txBody>
          </p:sp>
        </mc:Choice>
        <mc:Fallback xmlns="">
          <p:sp>
            <p:nvSpPr>
              <p:cNvPr id="3" name="Title 2">
                <a:extLst>
                  <a:ext uri="{FF2B5EF4-FFF2-40B4-BE49-F238E27FC236}">
                    <a16:creationId xmlns:a16="http://schemas.microsoft.com/office/drawing/2014/main" id="{2EF38185-B00A-9878-8E80-7D55E5647711}"/>
                  </a:ext>
                </a:extLst>
              </p:cNvPr>
              <p:cNvSpPr>
                <a:spLocks noGrp="1" noRot="1" noChangeAspect="1" noMove="1" noResize="1" noEditPoints="1" noAdjustHandles="1" noChangeArrowheads="1" noChangeShapeType="1" noTextEdit="1"/>
              </p:cNvSpPr>
              <p:nvPr>
                <p:ph type="ctrTitle"/>
              </p:nvPr>
            </p:nvSpPr>
            <p:spPr>
              <a:blipFill>
                <a:blip r:embed="rId3"/>
                <a:stretch>
                  <a:fillRect l="-5945" t="-17417" b="-18018"/>
                </a:stretch>
              </a:blipFill>
            </p:spPr>
            <p:txBody>
              <a:bodyPr/>
              <a:lstStyle/>
              <a:p>
                <a:r>
                  <a:rPr lang="en-AU">
                    <a:noFill/>
                  </a:rPr>
                  <a:t> </a:t>
                </a:r>
              </a:p>
            </p:txBody>
          </p:sp>
        </mc:Fallback>
      </mc:AlternateContent>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trigonometry</a:t>
            </a:r>
          </a:p>
        </p:txBody>
      </p:sp>
      <p:pic>
        <p:nvPicPr>
          <p:cNvPr id="5" name="Picture Placeholder 5">
            <a:extLst>
              <a:ext uri="{FF2B5EF4-FFF2-40B4-BE49-F238E27FC236}">
                <a16:creationId xmlns:a16="http://schemas.microsoft.com/office/drawing/2014/main" id="{A6CDDE32-46CF-58D6-65BC-71B4EC3CDC6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27875" y="0"/>
            <a:ext cx="5064125"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Using auxiliary angles to solve equations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 – Part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5736000" cy="4688241"/>
              </a:xfrm>
            </p:spPr>
            <p:txBody>
              <a:bodyPr/>
              <a:lstStyle/>
              <a:p>
                <a:r>
                  <a:rPr lang="en-AU" dirty="0">
                    <a:latin typeface="+mn-lt"/>
                  </a:rPr>
                  <a:t>Solve </a:t>
                </a:r>
                <a14:m>
                  <m:oMath xmlns:m="http://schemas.openxmlformats.org/officeDocument/2006/math">
                    <m:r>
                      <a:rPr lang="en-AU" b="0" i="1" smtClean="0">
                        <a:latin typeface="Cambria Math" panose="02040503050406030204" pitchFamily="18" charset="0"/>
                      </a:rPr>
                      <m:t>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−10</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=−1</m:t>
                    </m:r>
                  </m:oMath>
                </a14:m>
                <a:r>
                  <a:rPr lang="en-AU" dirty="0">
                    <a:latin typeface="+mn-lt"/>
                  </a:rPr>
                  <a:t>, where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oMath>
                </a14:m>
                <a:r>
                  <a:rPr lang="en-AU" dirty="0">
                    <a:latin typeface="+mn-lt"/>
                  </a:rPr>
                  <a:t>.</a:t>
                </a:r>
              </a:p>
              <a:p>
                <a:r>
                  <a:rPr lang="en-AU" b="1" dirty="0">
                    <a:latin typeface="+mn-lt"/>
                  </a:rPr>
                  <a:t>Express in auxiliary form</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−10</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solidFill>
                            <a:schemeClr val="accent2"/>
                          </a:solidFill>
                          <a:latin typeface="Cambria Math" panose="02040503050406030204" pitchFamily="18" charset="0"/>
                        </a:rPr>
                        <m:t>−10</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cos</m:t>
                          </m:r>
                        </m:fName>
                        <m:e>
                          <m:r>
                            <a:rPr lang="en-AU" b="0" i="1" smtClean="0">
                              <a:solidFill>
                                <a:schemeClr val="tx2"/>
                              </a:solidFill>
                              <a:latin typeface="Cambria Math" panose="02040503050406030204" pitchFamily="18" charset="0"/>
                            </a:rPr>
                            <m:t>𝛼</m:t>
                          </m:r>
                        </m:e>
                      </m:func>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sin</m:t>
                          </m:r>
                        </m:fName>
                        <m:e>
                          <m:r>
                            <a:rPr lang="en-AU" b="0" i="1" smtClean="0">
                              <a:solidFill>
                                <a:schemeClr val="accent2"/>
                              </a:solidFill>
                              <a:latin typeface="Cambria Math" panose="02040503050406030204" pitchFamily="18" charset="0"/>
                            </a:rPr>
                            <m:t>𝛼</m:t>
                          </m:r>
                        </m:e>
                      </m:func>
                    </m:oMath>
                  </m:oMathPara>
                </a14:m>
                <a:endParaRPr lang="en-AU"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cos</m:t>
                          </m:r>
                        </m:fName>
                        <m:e>
                          <m:r>
                            <a:rPr lang="en-AU" b="0" i="1" smtClean="0">
                              <a:solidFill>
                                <a:schemeClr val="tx2"/>
                              </a:solidFill>
                              <a:latin typeface="Cambria Math" panose="02040503050406030204" pitchFamily="18" charset="0"/>
                            </a:rPr>
                            <m:t>𝛼</m:t>
                          </m:r>
                        </m:e>
                      </m:func>
                      <m:r>
                        <a:rPr lang="en-AU" b="0" i="1" smtClean="0">
                          <a:solidFill>
                            <a:schemeClr val="tx2"/>
                          </a:solidFill>
                          <a:latin typeface="Cambria Math" panose="02040503050406030204" pitchFamily="18" charset="0"/>
                        </a:rPr>
                        <m:t>=6</m:t>
                      </m:r>
                    </m:oMath>
                  </m:oMathPara>
                </a14:m>
                <a:endParaRPr lang="en-AU" b="0" dirty="0">
                  <a:solidFill>
                    <a:schemeClr val="tx2"/>
                  </a:solidFill>
                  <a:latin typeface="+mn-lt"/>
                </a:endParaRPr>
              </a:p>
              <a:p>
                <a:pPr>
                  <a:lnSpc>
                    <a:spcPct val="1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𝛼</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m:t>
                              </m:r>
                            </m:num>
                            <m:den>
                              <m:r>
                                <a:rPr lang="en-AU" b="0" i="1" smtClean="0">
                                  <a:latin typeface="Cambria Math" panose="02040503050406030204" pitchFamily="18" charset="0"/>
                                </a:rPr>
                                <m:t>𝑅</m:t>
                              </m:r>
                            </m:den>
                          </m:f>
                        </m:e>
                      </m:func>
                    </m:oMath>
                  </m:oMathPara>
                </a14:m>
                <a:endParaRPr lang="en-AU"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sin</m:t>
                          </m:r>
                        </m:fName>
                        <m:e>
                          <m:r>
                            <a:rPr lang="en-AU" b="0" i="1" smtClean="0">
                              <a:solidFill>
                                <a:schemeClr val="accent2"/>
                              </a:solidFill>
                              <a:latin typeface="Cambria Math" panose="02040503050406030204" pitchFamily="18" charset="0"/>
                            </a:rPr>
                            <m:t>𝛼</m:t>
                          </m:r>
                        </m:e>
                      </m:func>
                      <m:r>
                        <a:rPr lang="en-AU" b="0" i="1" smtClean="0">
                          <a:solidFill>
                            <a:schemeClr val="accent2"/>
                          </a:solidFill>
                          <a:latin typeface="Cambria Math" panose="02040503050406030204" pitchFamily="18" charset="0"/>
                        </a:rPr>
                        <m:t>=−10</m:t>
                      </m:r>
                    </m:oMath>
                  </m:oMathPara>
                </a14:m>
                <a:endParaRPr lang="en-AU" b="0" dirty="0">
                  <a:solidFill>
                    <a:schemeClr val="accent2"/>
                  </a:solidFill>
                  <a:latin typeface="+mn-lt"/>
                </a:endParaRPr>
              </a:p>
              <a:p>
                <a:pPr>
                  <a:lnSpc>
                    <a:spcPct val="1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latin typeface="Cambria Math" panose="02040503050406030204" pitchFamily="18" charset="0"/>
                                </a:rPr>
                                <m:t>𝑅</m:t>
                              </m:r>
                            </m:den>
                          </m:f>
                        </m:e>
                      </m:func>
                    </m:oMath>
                  </m:oMathPara>
                </a14:m>
                <a:endParaRPr lang="en-AU" b="0"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5736000" cy="4688241"/>
              </a:xfrm>
              <a:blipFill>
                <a:blip r:embed="rId3"/>
                <a:stretch>
                  <a:fillRect l="-2657"/>
                </a:stretch>
              </a:blipFill>
            </p:spPr>
            <p:txBody>
              <a:bodyPr/>
              <a:lstStyle/>
              <a:p>
                <a:r>
                  <a:rPr lang="en-AU">
                    <a:noFill/>
                  </a:rPr>
                  <a:t> </a:t>
                </a:r>
              </a:p>
            </p:txBody>
          </p:sp>
        </mc:Fallback>
      </mc:AlternateContent>
      <p:grpSp>
        <p:nvGrpSpPr>
          <p:cNvPr id="16" name="Group 15" descr="A right angled triangle with the angle alpha shown. R is the hypotentuse, the side opposite alpha is 10 and the remaining shorter side is 6. ">
            <a:extLst>
              <a:ext uri="{FF2B5EF4-FFF2-40B4-BE49-F238E27FC236}">
                <a16:creationId xmlns:a16="http://schemas.microsoft.com/office/drawing/2014/main" id="{C2B81D9E-B24E-9BAD-8E1F-6A65E2C36DB9}"/>
              </a:ext>
            </a:extLst>
          </p:cNvPr>
          <p:cNvGrpSpPr/>
          <p:nvPr/>
        </p:nvGrpSpPr>
        <p:grpSpPr>
          <a:xfrm flipH="1">
            <a:off x="3302679" y="4251305"/>
            <a:ext cx="1828800" cy="1624175"/>
            <a:chOff x="1911926" y="4091810"/>
            <a:chExt cx="1828800" cy="1624175"/>
          </a:xfrm>
        </p:grpSpPr>
        <p:grpSp>
          <p:nvGrpSpPr>
            <p:cNvPr id="7" name="Group 6">
              <a:extLst>
                <a:ext uri="{FF2B5EF4-FFF2-40B4-BE49-F238E27FC236}">
                  <a16:creationId xmlns:a16="http://schemas.microsoft.com/office/drawing/2014/main" id="{A9260DC7-9542-A3C0-0133-01C7EE62D647}"/>
                </a:ext>
              </a:extLst>
            </p:cNvPr>
            <p:cNvGrpSpPr/>
            <p:nvPr/>
          </p:nvGrpSpPr>
          <p:grpSpPr>
            <a:xfrm>
              <a:off x="2556163" y="4091810"/>
              <a:ext cx="1111827" cy="1302327"/>
              <a:chOff x="2566554" y="4351585"/>
              <a:chExt cx="1111827" cy="1302327"/>
            </a:xfrm>
          </p:grpSpPr>
          <p:sp>
            <p:nvSpPr>
              <p:cNvPr id="5" name="Right Triangle 4">
                <a:extLst>
                  <a:ext uri="{FF2B5EF4-FFF2-40B4-BE49-F238E27FC236}">
                    <a16:creationId xmlns:a16="http://schemas.microsoft.com/office/drawing/2014/main" id="{A1D5A2C7-BE17-EE82-378C-5E8241293B0A}"/>
                  </a:ext>
                </a:extLst>
              </p:cNvPr>
              <p:cNvSpPr/>
              <p:nvPr/>
            </p:nvSpPr>
            <p:spPr>
              <a:xfrm>
                <a:off x="2566554" y="4351585"/>
                <a:ext cx="1111827" cy="1298864"/>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84A9C47D-9A6D-3FBE-8395-87E4C08A1723}"/>
                  </a:ext>
                </a:extLst>
              </p:cNvPr>
              <p:cNvSpPr/>
              <p:nvPr/>
            </p:nvSpPr>
            <p:spPr>
              <a:xfrm>
                <a:off x="2566555" y="5517573"/>
                <a:ext cx="103909" cy="1363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720D66-7EED-14F0-ABF5-0EBBA05D5216}"/>
                    </a:ext>
                  </a:extLst>
                </p:cNvPr>
                <p:cNvSpPr txBox="1"/>
                <p:nvPr/>
              </p:nvSpPr>
              <p:spPr>
                <a:xfrm>
                  <a:off x="1911926" y="4614101"/>
                  <a:ext cx="914400" cy="315599"/>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10</m:t>
                        </m:r>
                      </m:oMath>
                    </m:oMathPara>
                  </a14:m>
                  <a:endParaRPr lang="en-AU" sz="1800" dirty="0"/>
                </a:p>
              </p:txBody>
            </p:sp>
          </mc:Choice>
          <mc:Fallback xmlns="">
            <p:sp>
              <p:nvSpPr>
                <p:cNvPr id="8" name="TextBox 7">
                  <a:extLst>
                    <a:ext uri="{FF2B5EF4-FFF2-40B4-BE49-F238E27FC236}">
                      <a16:creationId xmlns:a16="http://schemas.microsoft.com/office/drawing/2014/main" id="{7B720D66-7EED-14F0-ABF5-0EBBA05D5216}"/>
                    </a:ext>
                  </a:extLst>
                </p:cNvPr>
                <p:cNvSpPr txBox="1">
                  <a:spLocks noRot="1" noChangeAspect="1" noMove="1" noResize="1" noEditPoints="1" noAdjustHandles="1" noChangeArrowheads="1" noChangeShapeType="1" noTextEdit="1"/>
                </p:cNvSpPr>
                <p:nvPr/>
              </p:nvSpPr>
              <p:spPr>
                <a:xfrm>
                  <a:off x="1911926" y="4614101"/>
                  <a:ext cx="914400" cy="315599"/>
                </a:xfrm>
                <a:prstGeom prst="rect">
                  <a:avLst/>
                </a:prstGeom>
                <a:blipFill>
                  <a:blip r:embed="rId7"/>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EC9FA18-C2B5-D32D-77F5-729BEAFB0366}"/>
                    </a:ext>
                  </a:extLst>
                </p:cNvPr>
                <p:cNvSpPr txBox="1"/>
                <p:nvPr/>
              </p:nvSpPr>
              <p:spPr>
                <a:xfrm>
                  <a:off x="2556163" y="5400386"/>
                  <a:ext cx="914400" cy="315599"/>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m:t>
                        </m:r>
                      </m:oMath>
                    </m:oMathPara>
                  </a14:m>
                  <a:endParaRPr lang="en-AU" sz="1800" dirty="0"/>
                </a:p>
              </p:txBody>
            </p:sp>
          </mc:Choice>
          <mc:Fallback xmlns="">
            <p:sp>
              <p:nvSpPr>
                <p:cNvPr id="9" name="TextBox 8">
                  <a:extLst>
                    <a:ext uri="{FF2B5EF4-FFF2-40B4-BE49-F238E27FC236}">
                      <a16:creationId xmlns:a16="http://schemas.microsoft.com/office/drawing/2014/main" id="{8EC9FA18-C2B5-D32D-77F5-729BEAFB0366}"/>
                    </a:ext>
                  </a:extLst>
                </p:cNvPr>
                <p:cNvSpPr txBox="1">
                  <a:spLocks noRot="1" noChangeAspect="1" noMove="1" noResize="1" noEditPoints="1" noAdjustHandles="1" noChangeArrowheads="1" noChangeShapeType="1" noTextEdit="1"/>
                </p:cNvSpPr>
                <p:nvPr/>
              </p:nvSpPr>
              <p:spPr>
                <a:xfrm>
                  <a:off x="2556163" y="5400386"/>
                  <a:ext cx="914400" cy="315599"/>
                </a:xfrm>
                <a:prstGeom prst="rect">
                  <a:avLst/>
                </a:prstGeom>
                <a:blipFill>
                  <a:blip r:embed="rId8"/>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6BCDBF0-890A-4D5F-B57F-750A6AC8AAEA}"/>
                    </a:ext>
                  </a:extLst>
                </p:cNvPr>
                <p:cNvSpPr txBox="1"/>
                <p:nvPr/>
              </p:nvSpPr>
              <p:spPr>
                <a:xfrm>
                  <a:off x="2826326" y="4509745"/>
                  <a:ext cx="914400" cy="315599"/>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dirty="0"/>
                </a:p>
              </p:txBody>
            </p:sp>
          </mc:Choice>
          <mc:Fallback xmlns="">
            <p:sp>
              <p:nvSpPr>
                <p:cNvPr id="10" name="TextBox 9">
                  <a:extLst>
                    <a:ext uri="{FF2B5EF4-FFF2-40B4-BE49-F238E27FC236}">
                      <a16:creationId xmlns:a16="http://schemas.microsoft.com/office/drawing/2014/main" id="{86BCDBF0-890A-4D5F-B57F-750A6AC8AAEA}"/>
                    </a:ext>
                  </a:extLst>
                </p:cNvPr>
                <p:cNvSpPr txBox="1">
                  <a:spLocks noRot="1" noChangeAspect="1" noMove="1" noResize="1" noEditPoints="1" noAdjustHandles="1" noChangeArrowheads="1" noChangeShapeType="1" noTextEdit="1"/>
                </p:cNvSpPr>
                <p:nvPr/>
              </p:nvSpPr>
              <p:spPr>
                <a:xfrm>
                  <a:off x="2826326" y="4509745"/>
                  <a:ext cx="914400" cy="315599"/>
                </a:xfrm>
                <a:prstGeom prst="rect">
                  <a:avLst/>
                </a:prstGeom>
                <a:blipFill>
                  <a:blip r:embed="rId9"/>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F202645-19FD-A4E8-57BD-B685F1189639}"/>
                    </a:ext>
                  </a:extLst>
                </p:cNvPr>
                <p:cNvSpPr txBox="1"/>
                <p:nvPr/>
              </p:nvSpPr>
              <p:spPr>
                <a:xfrm>
                  <a:off x="2800348" y="5085479"/>
                  <a:ext cx="914400" cy="315599"/>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oMath>
                    </m:oMathPara>
                  </a14:m>
                  <a:endParaRPr lang="en-AU" sz="1800" dirty="0"/>
                </a:p>
              </p:txBody>
            </p:sp>
          </mc:Choice>
          <mc:Fallback xmlns="">
            <p:sp>
              <p:nvSpPr>
                <p:cNvPr id="14" name="TextBox 13">
                  <a:extLst>
                    <a:ext uri="{FF2B5EF4-FFF2-40B4-BE49-F238E27FC236}">
                      <a16:creationId xmlns:a16="http://schemas.microsoft.com/office/drawing/2014/main" id="{0F202645-19FD-A4E8-57BD-B685F1189639}"/>
                    </a:ext>
                  </a:extLst>
                </p:cNvPr>
                <p:cNvSpPr txBox="1">
                  <a:spLocks noRot="1" noChangeAspect="1" noMove="1" noResize="1" noEditPoints="1" noAdjustHandles="1" noChangeArrowheads="1" noChangeShapeType="1" noTextEdit="1"/>
                </p:cNvSpPr>
                <p:nvPr/>
              </p:nvSpPr>
              <p:spPr>
                <a:xfrm>
                  <a:off x="2800348" y="5085479"/>
                  <a:ext cx="914400" cy="315599"/>
                </a:xfrm>
                <a:prstGeom prst="rect">
                  <a:avLst/>
                </a:prstGeom>
                <a:blipFill>
                  <a:blip r:embed="rId10"/>
                  <a:stretch>
                    <a:fillRect/>
                  </a:stretch>
                </a:blipFill>
                <a:ln>
                  <a:noFill/>
                </a:ln>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8" name="Text Placeholder 11">
                <a:extLst>
                  <a:ext uri="{FF2B5EF4-FFF2-40B4-BE49-F238E27FC236}">
                    <a16:creationId xmlns:a16="http://schemas.microsoft.com/office/drawing/2014/main" id="{B74A0FFB-0C65-D8B8-A166-51884A0D05AC}"/>
                  </a:ext>
                </a:extLst>
              </p:cNvPr>
              <p:cNvSpPr txBox="1">
                <a:spLocks/>
              </p:cNvSpPr>
              <p:nvPr/>
            </p:nvSpPr>
            <p:spPr>
              <a:xfrm>
                <a:off x="7302769" y="1415862"/>
                <a:ext cx="4889231" cy="508213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2</m:t>
                              </m:r>
                            </m:sup>
                          </m:sSup>
                        </m:e>
                      </m:rad>
                    </m:oMath>
                  </m:oMathPara>
                </a14:m>
                <a:endParaRPr lang="en-AU" b="0" dirty="0">
                  <a:latin typeface="+mn-lt"/>
                </a:endParaRPr>
              </a:p>
              <a:p>
                <a:pPr marL="265113" indent="-2651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136</m:t>
                          </m:r>
                        </m:e>
                      </m:rad>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34</m:t>
                          </m:r>
                        </m:e>
                      </m:rad>
                    </m:oMath>
                  </m:oMathPara>
                </a14:m>
                <a:endParaRPr lang="en-AU" dirty="0">
                  <a:latin typeface="+mn-lt"/>
                </a:endParaRPr>
              </a:p>
              <a:p>
                <a:pPr marL="265113" indent="-265113"/>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latin typeface="Cambria Math" panose="02040503050406030204" pitchFamily="18" charset="0"/>
                            </a:rPr>
                            <m:t>6</m:t>
                          </m:r>
                        </m:den>
                      </m:f>
                    </m:oMath>
                  </m:oMathPara>
                </a14:m>
                <a:endParaRPr lang="en-AU" dirty="0">
                  <a:latin typeface="+mn-lt"/>
                </a:endParaRPr>
              </a:p>
              <a:p>
                <a:pPr marL="265113" indent="-2651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tan</m:t>
                              </m:r>
                            </m:e>
                            <m:sup>
                              <m:r>
                                <a:rPr lang="en-AU" b="0" i="1" smtClean="0">
                                  <a:latin typeface="Cambria Math" panose="02040503050406030204" pitchFamily="18" charset="0"/>
                                </a:rPr>
                                <m:t>−</m:t>
                              </m:r>
                              <m:r>
                                <a:rPr lang="en-AU" b="0" i="0" smtClean="0">
                                  <a:latin typeface="Cambria Math" panose="02040503050406030204" pitchFamily="18" charset="0"/>
                                </a:rPr>
                                <m:t>1</m:t>
                              </m:r>
                            </m:sup>
                          </m:sSup>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latin typeface="Cambria Math" panose="02040503050406030204" pitchFamily="18" charset="0"/>
                                    </a:rPr>
                                    <m:t>6</m:t>
                                  </m:r>
                                </m:den>
                              </m:f>
                            </m:e>
                          </m:d>
                        </m:e>
                      </m:func>
                    </m:oMath>
                  </m:oMathPara>
                </a14:m>
                <a:endParaRPr lang="en-AU" dirty="0">
                  <a:latin typeface="+mn-lt"/>
                </a:endParaRPr>
              </a:p>
              <a:p>
                <a:pPr marL="265113" indent="-265113"/>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=1.03</m:t>
                    </m:r>
                  </m:oMath>
                </a14:m>
                <a:r>
                  <a:rPr lang="en-AU" dirty="0">
                    <a:latin typeface="+mn-lt"/>
                  </a:rPr>
                  <a:t> (correct to 2 decimal places)</a:t>
                </a:r>
              </a:p>
              <a:p>
                <a:pPr marL="265113" indent="-265113"/>
                <a14:m>
                  <m:oMath xmlns:m="http://schemas.openxmlformats.org/officeDocument/2006/math">
                    <m:r>
                      <a:rPr lang="en-AU" b="0" i="1" smtClean="0">
                        <a:latin typeface="Cambria Math" panose="02040503050406030204" pitchFamily="18" charset="0"/>
                      </a:rPr>
                      <m:t>∴</m:t>
                    </m:r>
                    <m:r>
                      <a:rPr lang="en-AU" b="0" i="0" smtClean="0">
                        <a:latin typeface="Cambria Math" panose="02040503050406030204" pitchFamily="18" charset="0"/>
                      </a:rPr>
                      <m:t>6</m:t>
                    </m:r>
                  </m:oMath>
                </a14:m>
                <a:r>
                  <a:rPr lang="en-AU" dirty="0"/>
                  <a:t>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−10</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b="0" i="1" smtClean="0">
                        <a:latin typeface="Cambria Math" panose="02040503050406030204" pitchFamily="18" charset="0"/>
                      </a:rPr>
                      <m:t>=</m:t>
                    </m:r>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34</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+1.03)</m:t>
                        </m:r>
                      </m:e>
                    </m:func>
                  </m:oMath>
                </a14:m>
                <a:endParaRPr lang="en-AU" dirty="0">
                  <a:latin typeface="+mn-lt"/>
                </a:endParaRPr>
              </a:p>
            </p:txBody>
          </p:sp>
        </mc:Choice>
        <mc:Fallback xmlns="">
          <p:sp>
            <p:nvSpPr>
              <p:cNvPr id="18" name="Text Placeholder 11">
                <a:extLst>
                  <a:ext uri="{FF2B5EF4-FFF2-40B4-BE49-F238E27FC236}">
                    <a16:creationId xmlns:a16="http://schemas.microsoft.com/office/drawing/2014/main" id="{B74A0FFB-0C65-D8B8-A166-51884A0D05AC}"/>
                  </a:ext>
                </a:extLst>
              </p:cNvPr>
              <p:cNvSpPr txBox="1">
                <a:spLocks noRot="1" noChangeAspect="1" noMove="1" noResize="1" noEditPoints="1" noAdjustHandles="1" noChangeArrowheads="1" noChangeShapeType="1" noTextEdit="1"/>
              </p:cNvSpPr>
              <p:nvPr/>
            </p:nvSpPr>
            <p:spPr>
              <a:xfrm>
                <a:off x="7302769" y="1415862"/>
                <a:ext cx="4889231" cy="5082138"/>
              </a:xfrm>
              <a:prstGeom prst="rect">
                <a:avLst/>
              </a:prstGeom>
              <a:blipFill>
                <a:blip r:embed="rId11"/>
                <a:stretch>
                  <a:fillRect l="-1496"/>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4505230" y="2117852"/>
            <a:ext cx="2003944" cy="1142211"/>
          </a:xfrm>
          <a:prstGeom prst="wedgeRoundRectCallout">
            <a:avLst>
              <a:gd name="adj1" fmla="val -73902"/>
              <a:gd name="adj2" fmla="val 310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was this form chosen over the other forms?</a:t>
            </a:r>
          </a:p>
        </p:txBody>
      </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B844ACDF-4742-F2AE-F466-EA3F6FE3C670}"/>
                  </a:ext>
                </a:extLst>
              </p:cNvPr>
              <p:cNvSpPr/>
              <p:nvPr/>
            </p:nvSpPr>
            <p:spPr>
              <a:xfrm>
                <a:off x="9760225" y="3260063"/>
                <a:ext cx="2199711" cy="667701"/>
              </a:xfrm>
              <a:prstGeom prst="wedgeRoundRectCallout">
                <a:avLst>
                  <a:gd name="adj1" fmla="val -81544"/>
                  <a:gd name="adj2" fmla="val -140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is </a:t>
                </a:r>
                <a14:m>
                  <m:oMath xmlns:m="http://schemas.openxmlformats.org/officeDocument/2006/math">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r>
                          <a:rPr lang="en-AU" sz="1600" b="0" i="1" smtClean="0">
                            <a:latin typeface="Cambria Math" panose="02040503050406030204" pitchFamily="18" charset="0"/>
                          </a:rPr>
                          <m:t>𝛼</m:t>
                        </m:r>
                      </m:e>
                    </m:func>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10</m:t>
                        </m:r>
                      </m:num>
                      <m:den>
                        <m:r>
                          <a:rPr lang="en-AU" sz="1600" b="0" i="1" smtClean="0">
                            <a:latin typeface="Cambria Math" panose="02040503050406030204" pitchFamily="18" charset="0"/>
                          </a:rPr>
                          <m:t>6</m:t>
                        </m:r>
                      </m:den>
                    </m:f>
                  </m:oMath>
                </a14:m>
                <a:r>
                  <a:rPr lang="en-AU" sz="1600" dirty="0"/>
                  <a:t>?</a:t>
                </a:r>
              </a:p>
            </p:txBody>
          </p:sp>
        </mc:Choice>
        <mc:Fallback xmlns="">
          <p:sp>
            <p:nvSpPr>
              <p:cNvPr id="11" name="Speech Bubble: Rectangle with Corners Rounded 10">
                <a:extLst>
                  <a:ext uri="{FF2B5EF4-FFF2-40B4-BE49-F238E27FC236}">
                    <a16:creationId xmlns:a16="http://schemas.microsoft.com/office/drawing/2014/main" id="{B844ACDF-4742-F2AE-F466-EA3F6FE3C670}"/>
                  </a:ext>
                </a:extLst>
              </p:cNvPr>
              <p:cNvSpPr>
                <a:spLocks noRot="1" noChangeAspect="1" noMove="1" noResize="1" noEditPoints="1" noAdjustHandles="1" noChangeArrowheads="1" noChangeShapeType="1" noTextEdit="1"/>
              </p:cNvSpPr>
              <p:nvPr/>
            </p:nvSpPr>
            <p:spPr>
              <a:xfrm>
                <a:off x="9760225" y="3260063"/>
                <a:ext cx="2199711" cy="667701"/>
              </a:xfrm>
              <a:prstGeom prst="wedgeRoundRectCallout">
                <a:avLst>
                  <a:gd name="adj1" fmla="val -81544"/>
                  <a:gd name="adj2" fmla="val -14059"/>
                  <a:gd name="adj3" fmla="val 16667"/>
                </a:avLst>
              </a:prstGeom>
              <a:blipFill>
                <a:blip r:embed="rId12"/>
                <a:stretch>
                  <a:fillRect/>
                </a:stretch>
              </a:blipFill>
            </p:spPr>
            <p:txBody>
              <a:bodyPr/>
              <a:lstStyle/>
              <a:p>
                <a:r>
                  <a:rPr lang="en-AU">
                    <a:noFill/>
                  </a:rPr>
                  <a:t> </a:t>
                </a:r>
              </a:p>
            </p:txBody>
          </p:sp>
        </mc:Fallback>
      </mc:AlternateContent>
      <p:cxnSp>
        <p:nvCxnSpPr>
          <p:cNvPr id="21" name="Straight Connector 20">
            <a:extLst>
              <a:ext uri="{FF2B5EF4-FFF2-40B4-BE49-F238E27FC236}">
                <a16:creationId xmlns:a16="http://schemas.microsoft.com/office/drawing/2014/main" id="{7965BAE8-2F56-4D15-728E-FCA873FDE7B6}"/>
              </a:ext>
              <a:ext uri="{C183D7F6-B498-43B3-948B-1728B52AA6E4}">
                <adec:decorative xmlns:adec="http://schemas.microsoft.com/office/drawing/2017/decorative" val="1"/>
              </a:ext>
            </a:extLst>
          </p:cNvPr>
          <p:cNvCxnSpPr/>
          <p:nvPr/>
        </p:nvCxnSpPr>
        <p:spPr>
          <a:xfrm>
            <a:off x="6660573" y="1567086"/>
            <a:ext cx="0" cy="4688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A305E-FBD0-2195-5384-E48696DDF5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DD620B-C40B-B188-DE1F-0E4C86DF1DD4}"/>
              </a:ext>
            </a:extLst>
          </p:cNvPr>
          <p:cNvSpPr>
            <a:spLocks noGrp="1"/>
          </p:cNvSpPr>
          <p:nvPr>
            <p:ph type="title"/>
          </p:nvPr>
        </p:nvSpPr>
        <p:spPr/>
        <p:txBody>
          <a:bodyPr/>
          <a:lstStyle/>
          <a:p>
            <a:r>
              <a:rPr lang="en-AU" dirty="0">
                <a:latin typeface="+mj-lt"/>
              </a:rPr>
              <a:t>Using auxiliary angles to solve equations (2)</a:t>
            </a:r>
          </a:p>
        </p:txBody>
      </p:sp>
      <p:sp>
        <p:nvSpPr>
          <p:cNvPr id="13" name="Text Placeholder 12">
            <a:extLst>
              <a:ext uri="{FF2B5EF4-FFF2-40B4-BE49-F238E27FC236}">
                <a16:creationId xmlns:a16="http://schemas.microsoft.com/office/drawing/2014/main" id="{B773904F-561F-CFD3-FEC7-5B3B2CF122F9}"/>
              </a:ext>
            </a:extLst>
          </p:cNvPr>
          <p:cNvSpPr>
            <a:spLocks noGrp="1"/>
          </p:cNvSpPr>
          <p:nvPr>
            <p:ph type="body" sz="quarter" idx="18"/>
          </p:nvPr>
        </p:nvSpPr>
        <p:spPr>
          <a:xfrm>
            <a:off x="360000" y="982520"/>
            <a:ext cx="11483998" cy="356423"/>
          </a:xfrm>
        </p:spPr>
        <p:txBody>
          <a:bodyPr/>
          <a:lstStyle/>
          <a:p>
            <a:r>
              <a:rPr lang="en-AU" dirty="0">
                <a:latin typeface="+mj-lt"/>
              </a:rPr>
              <a:t>Worked example 1 – Part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1B5BC92-64F2-37F7-10E5-749E37639574}"/>
                  </a:ext>
                </a:extLst>
              </p:cNvPr>
              <p:cNvSpPr>
                <a:spLocks noGrp="1"/>
              </p:cNvSpPr>
              <p:nvPr>
                <p:ph type="body" sz="quarter" idx="17"/>
              </p:nvPr>
            </p:nvSpPr>
            <p:spPr>
              <a:xfrm>
                <a:off x="360000" y="1567086"/>
                <a:ext cx="5736000" cy="4948914"/>
              </a:xfrm>
            </p:spPr>
            <p:txBody>
              <a:bodyPr/>
              <a:lstStyle/>
              <a:p>
                <a:r>
                  <a:rPr lang="en-AU" dirty="0">
                    <a:latin typeface="+mn-lt"/>
                  </a:rPr>
                  <a:t>Solve </a:t>
                </a:r>
                <a14:m>
                  <m:oMath xmlns:m="http://schemas.openxmlformats.org/officeDocument/2006/math">
                    <m:r>
                      <a:rPr lang="en-AU" b="0" i="1" smtClean="0">
                        <a:latin typeface="Cambria Math" panose="02040503050406030204" pitchFamily="18" charset="0"/>
                      </a:rPr>
                      <m:t>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−10</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=−1</m:t>
                    </m:r>
                  </m:oMath>
                </a14:m>
                <a:r>
                  <a:rPr lang="en-AU" dirty="0">
                    <a:latin typeface="+mn-lt"/>
                  </a:rPr>
                  <a:t>, where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oMath>
                </a14:m>
                <a:r>
                  <a:rPr lang="en-AU" dirty="0">
                    <a:latin typeface="+mn-lt"/>
                  </a:rPr>
                  <a:t>.</a:t>
                </a:r>
              </a:p>
              <a:p>
                <a:r>
                  <a:rPr lang="en-AU" b="1" dirty="0">
                    <a:latin typeface="+mn-lt"/>
                  </a:rPr>
                  <a:t>Solve the equation:</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34</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+1.03)</m:t>
                          </m:r>
                        </m:e>
                      </m:func>
                      <m:r>
                        <a:rPr lang="en-AU" i="1">
                          <a:latin typeface="Cambria Math" panose="02040503050406030204" pitchFamily="18" charset="0"/>
                        </a:rPr>
                        <m:t>=−1</m:t>
                      </m:r>
                    </m:oMath>
                  </m:oMathPara>
                </a14:m>
                <a:endParaRPr lang="en-AU" sz="1800" dirty="0"/>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+1.03)</m:t>
                          </m:r>
                        </m:e>
                      </m:func>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34</m:t>
                              </m:r>
                            </m:e>
                          </m:rad>
                        </m:den>
                      </m:f>
                    </m:oMath>
                  </m:oMathPara>
                </a14:m>
                <a:endParaRPr lang="en-AU" sz="1800" dirty="0"/>
              </a:p>
              <a:p>
                <a:r>
                  <a:rPr lang="en-AU" sz="1800" dirty="0"/>
                  <a:t>Related angle </a:t>
                </a:r>
                <a14:m>
                  <m:oMath xmlns:m="http://schemas.openxmlformats.org/officeDocument/2006/math">
                    <m:r>
                      <a:rPr lang="en-AU" i="1">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−1</m:t>
                            </m:r>
                          </m:sup>
                        </m:sSup>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34</m:t>
                                    </m:r>
                                  </m:e>
                                </m:rad>
                              </m:den>
                            </m:f>
                          </m:e>
                        </m:d>
                      </m:e>
                    </m:func>
                  </m:oMath>
                </a14:m>
                <a:endParaRPr lang="en-AU" sz="1800" dirty="0"/>
              </a:p>
              <a:p>
                <a:pPr marL="14351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=1.4849…</m:t>
                      </m:r>
                    </m:oMath>
                  </m:oMathPara>
                </a14:m>
                <a:endParaRPr lang="en-AU" sz="1800" dirty="0"/>
              </a:p>
              <a:p>
                <a:r>
                  <a:rPr lang="en-AU" sz="1800" dirty="0"/>
                  <a:t>Cosine is negative in the 2</a:t>
                </a:r>
                <a:r>
                  <a:rPr lang="en-AU" sz="1800" baseline="30000" dirty="0"/>
                  <a:t>nd</a:t>
                </a:r>
                <a:r>
                  <a:rPr lang="en-AU" sz="1800" dirty="0"/>
                  <a:t> and 3</a:t>
                </a:r>
                <a:r>
                  <a:rPr lang="en-AU" sz="1800" baseline="30000" dirty="0"/>
                  <a:t>rd</a:t>
                </a:r>
                <a:r>
                  <a:rPr lang="en-AU" sz="1800" dirty="0"/>
                  <a:t> quadrant</a:t>
                </a:r>
              </a:p>
              <a:p>
                <a:endParaRPr lang="en-AU" dirty="0">
                  <a:latin typeface="+mn-lt"/>
                </a:endParaRPr>
              </a:p>
            </p:txBody>
          </p:sp>
        </mc:Choice>
        <mc:Fallback xmlns="">
          <p:sp>
            <p:nvSpPr>
              <p:cNvPr id="12" name="Text Placeholder 11">
                <a:extLst>
                  <a:ext uri="{FF2B5EF4-FFF2-40B4-BE49-F238E27FC236}">
                    <a16:creationId xmlns:a16="http://schemas.microsoft.com/office/drawing/2014/main" id="{51B5BC92-64F2-37F7-10E5-749E37639574}"/>
                  </a:ext>
                </a:extLst>
              </p:cNvPr>
              <p:cNvSpPr>
                <a:spLocks noGrp="1" noRot="1" noChangeAspect="1" noMove="1" noResize="1" noEditPoints="1" noAdjustHandles="1" noChangeArrowheads="1" noChangeShapeType="1" noTextEdit="1"/>
              </p:cNvSpPr>
              <p:nvPr>
                <p:ph type="body" sz="quarter" idx="17"/>
              </p:nvPr>
            </p:nvSpPr>
            <p:spPr>
              <a:xfrm>
                <a:off x="360000" y="1567086"/>
                <a:ext cx="5736000" cy="4948914"/>
              </a:xfrm>
              <a:blipFill>
                <a:blip r:embed="rId3"/>
                <a:stretch>
                  <a:fillRect l="-265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AB2080D-ECC5-9D13-6469-1538BB7A74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2" name="Speech Bubble: Rectangle with Corners Rounded 1">
            <a:extLst>
              <a:ext uri="{FF2B5EF4-FFF2-40B4-BE49-F238E27FC236}">
                <a16:creationId xmlns:a16="http://schemas.microsoft.com/office/drawing/2014/main" id="{1027D103-284F-4B38-B230-EB45966F9A03}"/>
              </a:ext>
            </a:extLst>
          </p:cNvPr>
          <p:cNvSpPr/>
          <p:nvPr/>
        </p:nvSpPr>
        <p:spPr>
          <a:xfrm>
            <a:off x="9751283" y="219414"/>
            <a:ext cx="2322950" cy="941317"/>
          </a:xfrm>
          <a:prstGeom prst="wedgeRoundRectCallout">
            <a:avLst>
              <a:gd name="adj1" fmla="val -44606"/>
              <a:gd name="adj2" fmla="val 1035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was the domain adjusted?</a:t>
            </a:r>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A2140925-9E96-7E40-401B-B333F70C4629}"/>
                  </a:ext>
                </a:extLst>
              </p:cNvPr>
              <p:cNvSpPr txBox="1">
                <a:spLocks/>
              </p:cNvSpPr>
              <p:nvPr/>
            </p:nvSpPr>
            <p:spPr>
              <a:xfrm>
                <a:off x="6894593" y="1547145"/>
                <a:ext cx="5179640" cy="494891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New domain is </a:t>
                </a:r>
                <a14:m>
                  <m:oMath xmlns:m="http://schemas.openxmlformats.org/officeDocument/2006/math">
                    <m:r>
                      <a:rPr lang="en-AU" b="0" i="1" smtClean="0">
                        <a:latin typeface="Cambria Math" panose="02040503050406030204" pitchFamily="18" charset="0"/>
                      </a:rPr>
                      <m:t>1.03≤</m:t>
                    </m:r>
                    <m:r>
                      <a:rPr lang="en-AU" b="0" i="1" smtClean="0">
                        <a:latin typeface="Cambria Math" panose="02040503050406030204" pitchFamily="18" charset="0"/>
                      </a:rPr>
                      <m:t>𝑥</m:t>
                    </m:r>
                    <m:r>
                      <a:rPr lang="en-AU" b="0" i="1" smtClean="0">
                        <a:latin typeface="Cambria Math" panose="02040503050406030204" pitchFamily="18" charset="0"/>
                      </a:rPr>
                      <m:t>+1.03≤2</m:t>
                    </m:r>
                    <m:r>
                      <a:rPr lang="en-AU" b="0" i="1" smtClean="0">
                        <a:latin typeface="Cambria Math" panose="02040503050406030204" pitchFamily="18" charset="0"/>
                      </a:rPr>
                      <m:t>𝜋</m:t>
                    </m:r>
                    <m:r>
                      <a:rPr lang="en-AU" b="0" i="1" smtClean="0">
                        <a:latin typeface="Cambria Math" panose="02040503050406030204" pitchFamily="18" charset="0"/>
                      </a:rPr>
                      <m:t>+1.03</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+1.03=</m:t>
                      </m:r>
                      <m:r>
                        <a:rPr lang="en-AU" sz="1800" b="0" i="1" smtClean="0">
                          <a:latin typeface="Cambria Math" panose="02040503050406030204" pitchFamily="18" charset="0"/>
                        </a:rPr>
                        <m:t>𝜋</m:t>
                      </m:r>
                      <m:r>
                        <a:rPr lang="en-AU" sz="1800" b="0" i="1" smtClean="0">
                          <a:latin typeface="Cambria Math" panose="02040503050406030204" pitchFamily="18" charset="0"/>
                        </a:rPr>
                        <m:t>−1.4849…, </m:t>
                      </m:r>
                      <m:r>
                        <a:rPr lang="en-AU" sz="1800" b="0" i="1" smtClean="0">
                          <a:latin typeface="Cambria Math" panose="02040503050406030204" pitchFamily="18" charset="0"/>
                        </a:rPr>
                        <m:t>𝜋</m:t>
                      </m:r>
                      <m:r>
                        <a:rPr lang="en-AU" sz="1800" b="0" i="1" smtClean="0">
                          <a:latin typeface="Cambria Math" panose="02040503050406030204" pitchFamily="18" charset="0"/>
                        </a:rPr>
                        <m:t>+1.4849…</m:t>
                      </m:r>
                    </m:oMath>
                  </m:oMathPara>
                </a14:m>
                <a:endParaRPr lang="en-AU" sz="1800" b="0" dirty="0"/>
              </a:p>
              <a:p>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=0.627, 3.597</m:t>
                    </m:r>
                  </m:oMath>
                </a14:m>
                <a:r>
                  <a:rPr lang="en-AU" sz="1800" dirty="0"/>
                  <a:t> (correct to 3 decimal places)</a:t>
                </a:r>
              </a:p>
              <a:p>
                <a:endParaRPr lang="en-AU" sz="1050" dirty="0"/>
              </a:p>
              <a:p>
                <a:r>
                  <a:rPr lang="en-AU" sz="1800" b="1" dirty="0"/>
                  <a:t>Check solution through substitution:</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6</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0.627</m:t>
                          </m:r>
                        </m:e>
                      </m:func>
                      <m:r>
                        <a:rPr lang="en-AU" sz="1800" b="0" i="1" smtClean="0">
                          <a:latin typeface="Cambria Math" panose="02040503050406030204" pitchFamily="18" charset="0"/>
                        </a:rPr>
                        <m:t>−10</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0.627</m:t>
                          </m:r>
                        </m:e>
                      </m:func>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rPr>
                        <m:t>−1</m:t>
                      </m:r>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6</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3.597</m:t>
                          </m:r>
                        </m:e>
                      </m:func>
                      <m:r>
                        <a:rPr lang="en-AU" sz="1800" b="0" i="1" smtClean="0">
                          <a:latin typeface="Cambria Math" panose="02040503050406030204" pitchFamily="18" charset="0"/>
                        </a:rPr>
                        <m:t>−10</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3.597</m:t>
                          </m:r>
                        </m:e>
                      </m:func>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rPr>
                        <m:t>−1</m:t>
                      </m:r>
                    </m:oMath>
                  </m:oMathPara>
                </a14:m>
                <a:endParaRPr lang="en-AU" sz="1800" dirty="0"/>
              </a:p>
              <a:p>
                <a:endParaRPr lang="en-AU" sz="1100" dirty="0"/>
              </a:p>
              <a:p>
                <a14:m>
                  <m:oMath xmlns:m="http://schemas.openxmlformats.org/officeDocument/2006/math">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=0.627, 3.597</m:t>
                    </m:r>
                  </m:oMath>
                </a14:m>
                <a:r>
                  <a:rPr lang="en-AU" sz="1800" dirty="0"/>
                  <a:t> (correct to 3 decimal places)</a:t>
                </a:r>
              </a:p>
              <a:p>
                <a:endParaRPr lang="en-AU" dirty="0">
                  <a:latin typeface="+mn-lt"/>
                </a:endParaRPr>
              </a:p>
            </p:txBody>
          </p:sp>
        </mc:Choice>
        <mc:Fallback xmlns="">
          <p:sp>
            <p:nvSpPr>
              <p:cNvPr id="6" name="Text Placeholder 11">
                <a:extLst>
                  <a:ext uri="{FF2B5EF4-FFF2-40B4-BE49-F238E27FC236}">
                    <a16:creationId xmlns:a16="http://schemas.microsoft.com/office/drawing/2014/main" id="{A2140925-9E96-7E40-401B-B333F70C4629}"/>
                  </a:ext>
                </a:extLst>
              </p:cNvPr>
              <p:cNvSpPr txBox="1">
                <a:spLocks noRot="1" noChangeAspect="1" noMove="1" noResize="1" noEditPoints="1" noAdjustHandles="1" noChangeArrowheads="1" noChangeShapeType="1" noTextEdit="1"/>
              </p:cNvSpPr>
              <p:nvPr/>
            </p:nvSpPr>
            <p:spPr>
              <a:xfrm>
                <a:off x="6894593" y="1547145"/>
                <a:ext cx="5179640" cy="4948914"/>
              </a:xfrm>
              <a:prstGeom prst="rect">
                <a:avLst/>
              </a:prstGeom>
              <a:blipFill>
                <a:blip r:embed="rId4"/>
                <a:stretch>
                  <a:fillRect l="-2941"/>
                </a:stretch>
              </a:blipFill>
            </p:spPr>
            <p:txBody>
              <a:bodyPr/>
              <a:lstStyle/>
              <a:p>
                <a:r>
                  <a:rPr lang="en-AU">
                    <a:noFill/>
                  </a:rPr>
                  <a:t> </a:t>
                </a:r>
              </a:p>
            </p:txBody>
          </p:sp>
        </mc:Fallback>
      </mc:AlternateContent>
      <p:cxnSp>
        <p:nvCxnSpPr>
          <p:cNvPr id="7" name="Straight Connector 6">
            <a:extLst>
              <a:ext uri="{FF2B5EF4-FFF2-40B4-BE49-F238E27FC236}">
                <a16:creationId xmlns:a16="http://schemas.microsoft.com/office/drawing/2014/main" id="{3B13EC8B-D455-3C0D-CCFB-75007CA1327E}"/>
              </a:ext>
              <a:ext uri="{C183D7F6-B498-43B3-948B-1728B52AA6E4}">
                <adec:decorative xmlns:adec="http://schemas.microsoft.com/office/drawing/2017/decorative" val="1"/>
              </a:ext>
            </a:extLst>
          </p:cNvPr>
          <p:cNvCxnSpPr/>
          <p:nvPr/>
        </p:nvCxnSpPr>
        <p:spPr>
          <a:xfrm>
            <a:off x="6660573" y="1567086"/>
            <a:ext cx="0" cy="4688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6AF31F5F-A5E2-E855-88AD-CC5D99AEB48A}"/>
                  </a:ext>
                </a:extLst>
              </p:cNvPr>
              <p:cNvSpPr/>
              <p:nvPr/>
            </p:nvSpPr>
            <p:spPr>
              <a:xfrm>
                <a:off x="3852018" y="2424494"/>
                <a:ext cx="2478001" cy="1617050"/>
              </a:xfrm>
              <a:prstGeom prst="wedgeRoundRectCallout">
                <a:avLst>
                  <a:gd name="adj1" fmla="val 69505"/>
                  <a:gd name="adj2" fmla="val 716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These expression aren’t exactly equal to </a:t>
                </a:r>
                <a14:m>
                  <m:oMath xmlns:m="http://schemas.openxmlformats.org/officeDocument/2006/math">
                    <m:r>
                      <a:rPr lang="en-AU" sz="1800" b="0" i="1" smtClean="0">
                        <a:latin typeface="Cambria Math" panose="02040503050406030204" pitchFamily="18" charset="0"/>
                      </a:rPr>
                      <m:t>−1</m:t>
                    </m:r>
                  </m:oMath>
                </a14:m>
                <a:r>
                  <a:rPr lang="en-AU" sz="1800" dirty="0"/>
                  <a:t>. Why might this be?</a:t>
                </a:r>
              </a:p>
            </p:txBody>
          </p:sp>
        </mc:Choice>
        <mc:Fallback xmlns="">
          <p:sp>
            <p:nvSpPr>
              <p:cNvPr id="9" name="Speech Bubble: Rectangle with Corners Rounded 8">
                <a:extLst>
                  <a:ext uri="{FF2B5EF4-FFF2-40B4-BE49-F238E27FC236}">
                    <a16:creationId xmlns:a16="http://schemas.microsoft.com/office/drawing/2014/main" id="{6AF31F5F-A5E2-E855-88AD-CC5D99AEB48A}"/>
                  </a:ext>
                </a:extLst>
              </p:cNvPr>
              <p:cNvSpPr>
                <a:spLocks noRot="1" noChangeAspect="1" noMove="1" noResize="1" noEditPoints="1" noAdjustHandles="1" noChangeArrowheads="1" noChangeShapeType="1" noTextEdit="1"/>
              </p:cNvSpPr>
              <p:nvPr/>
            </p:nvSpPr>
            <p:spPr>
              <a:xfrm>
                <a:off x="3852018" y="2424494"/>
                <a:ext cx="2478001" cy="1617050"/>
              </a:xfrm>
              <a:prstGeom prst="wedgeRoundRectCallout">
                <a:avLst>
                  <a:gd name="adj1" fmla="val 69505"/>
                  <a:gd name="adj2" fmla="val 71660"/>
                  <a:gd name="adj3" fmla="val 16667"/>
                </a:avLst>
              </a:pr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99288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39D37-3DD7-8792-1C02-A44B2BFBC4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84DDD6-3854-03FE-EB49-4A04F8F157E1}"/>
              </a:ext>
            </a:extLst>
          </p:cNvPr>
          <p:cNvSpPr>
            <a:spLocks noGrp="1"/>
          </p:cNvSpPr>
          <p:nvPr>
            <p:ph type="title"/>
          </p:nvPr>
        </p:nvSpPr>
        <p:spPr/>
        <p:txBody>
          <a:bodyPr/>
          <a:lstStyle/>
          <a:p>
            <a:r>
              <a:rPr lang="en-AU" dirty="0">
                <a:latin typeface="+mj-lt"/>
              </a:rPr>
              <a:t>Using auxiliary angles to solve equations (4)</a:t>
            </a:r>
          </a:p>
        </p:txBody>
      </p:sp>
      <p:sp>
        <p:nvSpPr>
          <p:cNvPr id="13" name="Text Placeholder 12">
            <a:extLst>
              <a:ext uri="{FF2B5EF4-FFF2-40B4-BE49-F238E27FC236}">
                <a16:creationId xmlns:a16="http://schemas.microsoft.com/office/drawing/2014/main" id="{743707B5-29D0-1FAE-6D1A-AAFDAAAEFA62}"/>
              </a:ext>
            </a:extLst>
          </p:cNvPr>
          <p:cNvSpPr>
            <a:spLocks noGrp="1"/>
          </p:cNvSpPr>
          <p:nvPr>
            <p:ph type="body" sz="quarter" idx="18"/>
          </p:nvPr>
        </p:nvSpPr>
        <p:spPr>
          <a:xfrm>
            <a:off x="360000" y="982520"/>
            <a:ext cx="11483998" cy="356423"/>
          </a:xfrm>
        </p:spPr>
        <p:txBody>
          <a:bodyPr/>
          <a:lstStyle/>
          <a:p>
            <a:r>
              <a:rPr lang="en-AU" dirty="0"/>
              <a:t>Your turn – Question 1 Part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5853BD8-2729-5487-9FE8-419DE8AB9803}"/>
                  </a:ext>
                </a:extLst>
              </p:cNvPr>
              <p:cNvSpPr>
                <a:spLocks noGrp="1"/>
              </p:cNvSpPr>
              <p:nvPr>
                <p:ph type="body" sz="quarter" idx="17"/>
              </p:nvPr>
            </p:nvSpPr>
            <p:spPr>
              <a:xfrm>
                <a:off x="360000" y="1567086"/>
                <a:ext cx="5736000" cy="4688241"/>
              </a:xfrm>
            </p:spPr>
            <p:txBody>
              <a:bodyPr/>
              <a:lstStyle/>
              <a:p>
                <a:r>
                  <a:rPr lang="en-AU" dirty="0"/>
                  <a:t>Solve </a:t>
                </a:r>
                <a14:m>
                  <m:oMath xmlns:m="http://schemas.openxmlformats.org/officeDocument/2006/math">
                    <m:r>
                      <a:rPr lang="en-AU" i="1">
                        <a:latin typeface="Cambria Math" panose="02040503050406030204" pitchFamily="18" charset="0"/>
                      </a:rPr>
                      <m:t>4</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𝜃</m:t>
                        </m:r>
                      </m:e>
                    </m:func>
                    <m:r>
                      <a:rPr lang="en-AU" i="1">
                        <a:latin typeface="Cambria Math" panose="02040503050406030204" pitchFamily="18" charset="0"/>
                      </a:rPr>
                      <m:t>−5</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𝜃</m:t>
                        </m:r>
                      </m:e>
                    </m:func>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oMath>
                </a14:m>
                <a:r>
                  <a:rPr lang="en-AU" dirty="0"/>
                  <a:t>, where </a:t>
                </a:r>
                <a14:m>
                  <m:oMath xmlns:m="http://schemas.openxmlformats.org/officeDocument/2006/math">
                    <m:r>
                      <a:rPr lang="en-AU" i="1">
                        <a:latin typeface="Cambria Math" panose="02040503050406030204" pitchFamily="18" charset="0"/>
                      </a:rPr>
                      <m:t>0</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𝜃</m:t>
                    </m:r>
                    <m:r>
                      <a:rPr lang="en-AU" i="1">
                        <a:latin typeface="Cambria Math" panose="02040503050406030204" pitchFamily="18" charset="0"/>
                        <a:ea typeface="Cambria Math" panose="02040503050406030204" pitchFamily="18" charset="0"/>
                      </a:rPr>
                      <m:t>≤360°</m:t>
                    </m:r>
                  </m:oMath>
                </a14:m>
                <a:endParaRPr lang="en-AU" dirty="0"/>
              </a:p>
              <a:p>
                <a:r>
                  <a:rPr lang="en-AU" b="1" dirty="0">
                    <a:latin typeface="+mn-lt"/>
                  </a:rPr>
                  <a:t>Express in auxiliary form</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4</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𝜃</m:t>
                          </m:r>
                        </m:e>
                      </m:func>
                      <m:r>
                        <a:rPr lang="en-AU" i="1">
                          <a:latin typeface="Cambria Math" panose="02040503050406030204" pitchFamily="18" charset="0"/>
                        </a:rPr>
                        <m:t>−5</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𝜃</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i="1" smtClean="0">
                          <a:solidFill>
                            <a:schemeClr val="tx2"/>
                          </a:solidFill>
                          <a:latin typeface="Cambria Math" panose="02040503050406030204" pitchFamily="18" charset="0"/>
                        </a:rPr>
                        <m:t>4</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𝜃</m:t>
                          </m:r>
                        </m:e>
                      </m:func>
                      <m:r>
                        <a:rPr lang="en-AU" i="1" smtClean="0">
                          <a:solidFill>
                            <a:schemeClr val="accent2"/>
                          </a:solidFill>
                          <a:latin typeface="Cambria Math" panose="02040503050406030204" pitchFamily="18" charset="0"/>
                        </a:rPr>
                        <m:t>−5</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𝜃</m:t>
                          </m:r>
                        </m:e>
                      </m:func>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𝜃</m:t>
                          </m:r>
                        </m:e>
                      </m:func>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cos</m:t>
                          </m:r>
                        </m:fName>
                        <m:e>
                          <m:r>
                            <a:rPr lang="en-AU" b="0" i="1" smtClean="0">
                              <a:solidFill>
                                <a:schemeClr val="tx2"/>
                              </a:solidFill>
                              <a:latin typeface="Cambria Math" panose="02040503050406030204" pitchFamily="18" charset="0"/>
                            </a:rPr>
                            <m:t>𝛼</m:t>
                          </m:r>
                        </m:e>
                      </m:func>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𝜃</m:t>
                          </m:r>
                        </m:e>
                      </m:func>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sin</m:t>
                          </m:r>
                        </m:fName>
                        <m:e>
                          <m:r>
                            <a:rPr lang="en-AU" b="0" i="1" smtClean="0">
                              <a:solidFill>
                                <a:schemeClr val="accent2"/>
                              </a:solidFill>
                              <a:latin typeface="Cambria Math" panose="02040503050406030204" pitchFamily="18" charset="0"/>
                            </a:rPr>
                            <m:t>𝛼</m:t>
                          </m:r>
                        </m:e>
                      </m:func>
                    </m:oMath>
                  </m:oMathPara>
                </a14:m>
                <a:endParaRPr lang="en-AU"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cos</m:t>
                          </m:r>
                        </m:fName>
                        <m:e>
                          <m:r>
                            <a:rPr lang="en-AU" b="0" i="1" smtClean="0">
                              <a:solidFill>
                                <a:schemeClr val="tx2"/>
                              </a:solidFill>
                              <a:latin typeface="Cambria Math" panose="02040503050406030204" pitchFamily="18" charset="0"/>
                            </a:rPr>
                            <m:t>𝛼</m:t>
                          </m:r>
                        </m:e>
                      </m:func>
                      <m:r>
                        <a:rPr lang="en-AU" b="0" i="1" smtClean="0">
                          <a:solidFill>
                            <a:schemeClr val="tx2"/>
                          </a:solidFill>
                          <a:latin typeface="Cambria Math" panose="02040503050406030204" pitchFamily="18" charset="0"/>
                        </a:rPr>
                        <m:t>=4</m:t>
                      </m:r>
                    </m:oMath>
                  </m:oMathPara>
                </a14:m>
                <a:endParaRPr lang="en-AU" b="0" dirty="0">
                  <a:solidFill>
                    <a:schemeClr val="tx2"/>
                  </a:solidFill>
                  <a:latin typeface="+mn-lt"/>
                </a:endParaRPr>
              </a:p>
              <a:p>
                <a:pPr>
                  <a:lnSpc>
                    <a:spcPct val="1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𝛼</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𝑅</m:t>
                              </m:r>
                            </m:den>
                          </m:f>
                        </m:e>
                      </m:func>
                    </m:oMath>
                  </m:oMathPara>
                </a14:m>
                <a:endParaRPr lang="en-AU"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sin</m:t>
                          </m:r>
                        </m:fName>
                        <m:e>
                          <m:r>
                            <a:rPr lang="en-AU" b="0" i="1" smtClean="0">
                              <a:solidFill>
                                <a:schemeClr val="accent2"/>
                              </a:solidFill>
                              <a:latin typeface="Cambria Math" panose="02040503050406030204" pitchFamily="18" charset="0"/>
                            </a:rPr>
                            <m:t>𝛼</m:t>
                          </m:r>
                        </m:e>
                      </m:func>
                      <m:r>
                        <a:rPr lang="en-AU" b="0" i="1" smtClean="0">
                          <a:solidFill>
                            <a:schemeClr val="accent2"/>
                          </a:solidFill>
                          <a:latin typeface="Cambria Math" panose="02040503050406030204" pitchFamily="18" charset="0"/>
                        </a:rPr>
                        <m:t>=−5</m:t>
                      </m:r>
                    </m:oMath>
                  </m:oMathPara>
                </a14:m>
                <a:endParaRPr lang="en-AU" b="0" dirty="0">
                  <a:solidFill>
                    <a:schemeClr val="accent2"/>
                  </a:solidFill>
                  <a:latin typeface="+mn-lt"/>
                </a:endParaRPr>
              </a:p>
              <a:p>
                <a:pPr>
                  <a:lnSpc>
                    <a:spcPct val="1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𝑅</m:t>
                              </m:r>
                            </m:den>
                          </m:f>
                        </m:e>
                      </m:func>
                    </m:oMath>
                  </m:oMathPara>
                </a14:m>
                <a:endParaRPr lang="en-AU" b="0" dirty="0">
                  <a:latin typeface="+mn-lt"/>
                </a:endParaRPr>
              </a:p>
            </p:txBody>
          </p:sp>
        </mc:Choice>
        <mc:Fallback xmlns="">
          <p:sp>
            <p:nvSpPr>
              <p:cNvPr id="12" name="Text Placeholder 11">
                <a:extLst>
                  <a:ext uri="{FF2B5EF4-FFF2-40B4-BE49-F238E27FC236}">
                    <a16:creationId xmlns:a16="http://schemas.microsoft.com/office/drawing/2014/main" id="{C5853BD8-2729-5487-9FE8-419DE8AB9803}"/>
                  </a:ext>
                </a:extLst>
              </p:cNvPr>
              <p:cNvSpPr>
                <a:spLocks noGrp="1" noRot="1" noChangeAspect="1" noMove="1" noResize="1" noEditPoints="1" noAdjustHandles="1" noChangeArrowheads="1" noChangeShapeType="1" noTextEdit="1"/>
              </p:cNvSpPr>
              <p:nvPr>
                <p:ph type="body" sz="quarter" idx="17"/>
              </p:nvPr>
            </p:nvSpPr>
            <p:spPr>
              <a:xfrm>
                <a:off x="360000" y="1567086"/>
                <a:ext cx="5736000" cy="4688241"/>
              </a:xfrm>
              <a:blipFill>
                <a:blip r:embed="rId3"/>
                <a:stretch>
                  <a:fillRect l="-2657" b="-338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4DCB499-2623-2B6A-EC13-A93AC5F6CD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grpSp>
        <p:nvGrpSpPr>
          <p:cNvPr id="16" name="Group 15" descr="A right angled triangle with the angle alpha shown. R is the hypotentuse, the side opposite alpha is 5 and the remaining shorter side is 4. ">
            <a:extLst>
              <a:ext uri="{FF2B5EF4-FFF2-40B4-BE49-F238E27FC236}">
                <a16:creationId xmlns:a16="http://schemas.microsoft.com/office/drawing/2014/main" id="{A783FA6A-CBC3-F8E3-0309-0AA098F9DCDC}"/>
              </a:ext>
            </a:extLst>
          </p:cNvPr>
          <p:cNvGrpSpPr/>
          <p:nvPr/>
        </p:nvGrpSpPr>
        <p:grpSpPr>
          <a:xfrm flipH="1">
            <a:off x="3500983" y="4251305"/>
            <a:ext cx="1828800" cy="1624175"/>
            <a:chOff x="1911926" y="4091810"/>
            <a:chExt cx="1828800" cy="1624175"/>
          </a:xfrm>
        </p:grpSpPr>
        <p:grpSp>
          <p:nvGrpSpPr>
            <p:cNvPr id="7" name="Group 6">
              <a:extLst>
                <a:ext uri="{FF2B5EF4-FFF2-40B4-BE49-F238E27FC236}">
                  <a16:creationId xmlns:a16="http://schemas.microsoft.com/office/drawing/2014/main" id="{21AD7FC9-134E-BE17-DE5C-F6EEEF7263D5}"/>
                </a:ext>
              </a:extLst>
            </p:cNvPr>
            <p:cNvGrpSpPr/>
            <p:nvPr/>
          </p:nvGrpSpPr>
          <p:grpSpPr>
            <a:xfrm>
              <a:off x="2556163" y="4091810"/>
              <a:ext cx="1111827" cy="1302327"/>
              <a:chOff x="2566554" y="4351585"/>
              <a:chExt cx="1111827" cy="1302327"/>
            </a:xfrm>
          </p:grpSpPr>
          <p:sp>
            <p:nvSpPr>
              <p:cNvPr id="5" name="Right Triangle 4">
                <a:extLst>
                  <a:ext uri="{FF2B5EF4-FFF2-40B4-BE49-F238E27FC236}">
                    <a16:creationId xmlns:a16="http://schemas.microsoft.com/office/drawing/2014/main" id="{2133D6CB-380D-A289-B510-20C92FC87FC7}"/>
                  </a:ext>
                </a:extLst>
              </p:cNvPr>
              <p:cNvSpPr/>
              <p:nvPr/>
            </p:nvSpPr>
            <p:spPr>
              <a:xfrm>
                <a:off x="2566554" y="4351585"/>
                <a:ext cx="1111827" cy="1298864"/>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094E7C3-90A0-1947-FD17-F0F295041D61}"/>
                  </a:ext>
                </a:extLst>
              </p:cNvPr>
              <p:cNvSpPr/>
              <p:nvPr/>
            </p:nvSpPr>
            <p:spPr>
              <a:xfrm>
                <a:off x="2566555" y="5517573"/>
                <a:ext cx="103909" cy="1363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5E4B7AE-65E3-4F3D-B66D-17659CC6F91B}"/>
                    </a:ext>
                  </a:extLst>
                </p:cNvPr>
                <p:cNvSpPr txBox="1"/>
                <p:nvPr/>
              </p:nvSpPr>
              <p:spPr>
                <a:xfrm>
                  <a:off x="1911926" y="4614101"/>
                  <a:ext cx="914400" cy="315599"/>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m:t>
                        </m:r>
                      </m:oMath>
                    </m:oMathPara>
                  </a14:m>
                  <a:endParaRPr lang="en-AU" sz="1800" dirty="0"/>
                </a:p>
              </p:txBody>
            </p:sp>
          </mc:Choice>
          <mc:Fallback xmlns="">
            <p:sp>
              <p:nvSpPr>
                <p:cNvPr id="8" name="TextBox 7">
                  <a:extLst>
                    <a:ext uri="{FF2B5EF4-FFF2-40B4-BE49-F238E27FC236}">
                      <a16:creationId xmlns:a16="http://schemas.microsoft.com/office/drawing/2014/main" id="{F5E4B7AE-65E3-4F3D-B66D-17659CC6F91B}"/>
                    </a:ext>
                  </a:extLst>
                </p:cNvPr>
                <p:cNvSpPr txBox="1">
                  <a:spLocks noRot="1" noChangeAspect="1" noMove="1" noResize="1" noEditPoints="1" noAdjustHandles="1" noChangeArrowheads="1" noChangeShapeType="1" noTextEdit="1"/>
                </p:cNvSpPr>
                <p:nvPr/>
              </p:nvSpPr>
              <p:spPr>
                <a:xfrm>
                  <a:off x="1911926" y="4614101"/>
                  <a:ext cx="914400" cy="315599"/>
                </a:xfrm>
                <a:prstGeom prst="rect">
                  <a:avLst/>
                </a:prstGeom>
                <a:blipFill>
                  <a:blip r:embed="rId4"/>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3438EA-4FCC-8423-DE90-9115F042B2EB}"/>
                    </a:ext>
                  </a:extLst>
                </p:cNvPr>
                <p:cNvSpPr txBox="1"/>
                <p:nvPr/>
              </p:nvSpPr>
              <p:spPr>
                <a:xfrm>
                  <a:off x="2556163" y="5400386"/>
                  <a:ext cx="914400" cy="315599"/>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4</m:t>
                        </m:r>
                      </m:oMath>
                    </m:oMathPara>
                  </a14:m>
                  <a:endParaRPr lang="en-AU" sz="1800" dirty="0"/>
                </a:p>
              </p:txBody>
            </p:sp>
          </mc:Choice>
          <mc:Fallback xmlns="">
            <p:sp>
              <p:nvSpPr>
                <p:cNvPr id="9" name="TextBox 8">
                  <a:extLst>
                    <a:ext uri="{FF2B5EF4-FFF2-40B4-BE49-F238E27FC236}">
                      <a16:creationId xmlns:a16="http://schemas.microsoft.com/office/drawing/2014/main" id="{F03438EA-4FCC-8423-DE90-9115F042B2EB}"/>
                    </a:ext>
                  </a:extLst>
                </p:cNvPr>
                <p:cNvSpPr txBox="1">
                  <a:spLocks noRot="1" noChangeAspect="1" noMove="1" noResize="1" noEditPoints="1" noAdjustHandles="1" noChangeArrowheads="1" noChangeShapeType="1" noTextEdit="1"/>
                </p:cNvSpPr>
                <p:nvPr/>
              </p:nvSpPr>
              <p:spPr>
                <a:xfrm>
                  <a:off x="2556163" y="5400386"/>
                  <a:ext cx="914400" cy="315599"/>
                </a:xfrm>
                <a:prstGeom prst="rect">
                  <a:avLst/>
                </a:pr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46CCD54-1EE1-2EBB-B530-5CD29076BDDC}"/>
                    </a:ext>
                  </a:extLst>
                </p:cNvPr>
                <p:cNvSpPr txBox="1"/>
                <p:nvPr/>
              </p:nvSpPr>
              <p:spPr>
                <a:xfrm>
                  <a:off x="2826326" y="4509745"/>
                  <a:ext cx="914400" cy="315599"/>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dirty="0"/>
                </a:p>
              </p:txBody>
            </p:sp>
          </mc:Choice>
          <mc:Fallback xmlns="">
            <p:sp>
              <p:nvSpPr>
                <p:cNvPr id="10" name="TextBox 9">
                  <a:extLst>
                    <a:ext uri="{FF2B5EF4-FFF2-40B4-BE49-F238E27FC236}">
                      <a16:creationId xmlns:a16="http://schemas.microsoft.com/office/drawing/2014/main" id="{246CCD54-1EE1-2EBB-B530-5CD29076BDDC}"/>
                    </a:ext>
                  </a:extLst>
                </p:cNvPr>
                <p:cNvSpPr txBox="1">
                  <a:spLocks noRot="1" noChangeAspect="1" noMove="1" noResize="1" noEditPoints="1" noAdjustHandles="1" noChangeArrowheads="1" noChangeShapeType="1" noTextEdit="1"/>
                </p:cNvSpPr>
                <p:nvPr/>
              </p:nvSpPr>
              <p:spPr>
                <a:xfrm>
                  <a:off x="2826326" y="4509745"/>
                  <a:ext cx="914400" cy="315599"/>
                </a:xfrm>
                <a:prstGeom prst="rect">
                  <a:avLst/>
                </a:prstGeom>
                <a:blipFill>
                  <a:blip r:embed="rId6"/>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1C17D2-783A-DA3B-21CD-1080BC9DC332}"/>
                    </a:ext>
                  </a:extLst>
                </p:cNvPr>
                <p:cNvSpPr txBox="1"/>
                <p:nvPr/>
              </p:nvSpPr>
              <p:spPr>
                <a:xfrm>
                  <a:off x="2800348" y="5085479"/>
                  <a:ext cx="914400" cy="315599"/>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oMath>
                    </m:oMathPara>
                  </a14:m>
                  <a:endParaRPr lang="en-AU" sz="1800" dirty="0"/>
                </a:p>
              </p:txBody>
            </p:sp>
          </mc:Choice>
          <mc:Fallback xmlns="">
            <p:sp>
              <p:nvSpPr>
                <p:cNvPr id="14" name="TextBox 13">
                  <a:extLst>
                    <a:ext uri="{FF2B5EF4-FFF2-40B4-BE49-F238E27FC236}">
                      <a16:creationId xmlns:a16="http://schemas.microsoft.com/office/drawing/2014/main" id="{9E1C17D2-783A-DA3B-21CD-1080BC9DC332}"/>
                    </a:ext>
                  </a:extLst>
                </p:cNvPr>
                <p:cNvSpPr txBox="1">
                  <a:spLocks noRot="1" noChangeAspect="1" noMove="1" noResize="1" noEditPoints="1" noAdjustHandles="1" noChangeArrowheads="1" noChangeShapeType="1" noTextEdit="1"/>
                </p:cNvSpPr>
                <p:nvPr/>
              </p:nvSpPr>
              <p:spPr>
                <a:xfrm>
                  <a:off x="2800348" y="5085479"/>
                  <a:ext cx="914400" cy="315599"/>
                </a:xfrm>
                <a:prstGeom prst="rect">
                  <a:avLst/>
                </a:prstGeom>
                <a:blipFill>
                  <a:blip r:embed="rId7"/>
                  <a:stretch>
                    <a:fillRect/>
                  </a:stretch>
                </a:blipFill>
                <a:ln>
                  <a:noFill/>
                </a:ln>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8" name="Text Placeholder 11">
                <a:extLst>
                  <a:ext uri="{FF2B5EF4-FFF2-40B4-BE49-F238E27FC236}">
                    <a16:creationId xmlns:a16="http://schemas.microsoft.com/office/drawing/2014/main" id="{D3CBCFDD-79DD-F6E5-C9DF-FA2013476708}"/>
                  </a:ext>
                </a:extLst>
              </p:cNvPr>
              <p:cNvSpPr txBox="1">
                <a:spLocks/>
              </p:cNvSpPr>
              <p:nvPr/>
            </p:nvSpPr>
            <p:spPr>
              <a:xfrm>
                <a:off x="6997634" y="1415862"/>
                <a:ext cx="4889231" cy="508213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2</m:t>
                              </m:r>
                            </m:sup>
                          </m:sSup>
                        </m:e>
                      </m:rad>
                    </m:oMath>
                  </m:oMathPara>
                </a14:m>
                <a:endParaRPr lang="en-AU" b="0" dirty="0">
                  <a:latin typeface="+mn-lt"/>
                </a:endParaRPr>
              </a:p>
              <a:p>
                <a:pPr marL="265113" indent="-2651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41</m:t>
                          </m:r>
                        </m:e>
                      </m:rad>
                    </m:oMath>
                  </m:oMathPara>
                </a14:m>
                <a:endParaRPr lang="en-AU" dirty="0">
                  <a:latin typeface="+mn-lt"/>
                </a:endParaRPr>
              </a:p>
              <a:p>
                <a:pPr marL="265113" indent="-265113"/>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4</m:t>
                          </m:r>
                        </m:den>
                      </m:f>
                    </m:oMath>
                  </m:oMathPara>
                </a14:m>
                <a:endParaRPr lang="en-AU" dirty="0">
                  <a:latin typeface="+mn-lt"/>
                </a:endParaRPr>
              </a:p>
              <a:p>
                <a:pPr marL="265113" indent="-2651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tan</m:t>
                              </m:r>
                            </m:e>
                            <m:sup>
                              <m:r>
                                <a:rPr lang="en-AU" b="0" i="0" smtClean="0">
                                  <a:latin typeface="Cambria Math" panose="02040503050406030204" pitchFamily="18" charset="0"/>
                                </a:rPr>
                                <m:t>1</m:t>
                              </m:r>
                            </m:sup>
                          </m:sSup>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4</m:t>
                                  </m:r>
                                </m:den>
                              </m:f>
                            </m:e>
                          </m:d>
                        </m:e>
                      </m:func>
                    </m:oMath>
                  </m:oMathPara>
                </a14:m>
                <a:endParaRPr lang="en-AU" dirty="0">
                  <a:latin typeface="+mn-lt"/>
                </a:endParaRPr>
              </a:p>
              <a:p>
                <a:pPr marL="265113" indent="-265113"/>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=51°20′</m:t>
                    </m:r>
                  </m:oMath>
                </a14:m>
                <a:r>
                  <a:rPr lang="en-AU" dirty="0">
                    <a:latin typeface="+mn-lt"/>
                  </a:rPr>
                  <a:t> (correct to the nearest minute)</a:t>
                </a:r>
              </a:p>
              <a:p>
                <a:pPr marL="265113" indent="-2651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i="1">
                          <a:latin typeface="Cambria Math" panose="02040503050406030204" pitchFamily="18" charset="0"/>
                        </a:rPr>
                        <m:t>4</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𝜃</m:t>
                          </m:r>
                        </m:e>
                      </m:func>
                      <m:r>
                        <a:rPr lang="en-AU" i="1">
                          <a:latin typeface="Cambria Math" panose="02040503050406030204" pitchFamily="18" charset="0"/>
                        </a:rPr>
                        <m:t>−5</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𝜃</m:t>
                          </m:r>
                        </m:e>
                      </m:func>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41</m:t>
                          </m:r>
                        </m:e>
                      </m:rad>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i="1">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−51°20′)</m:t>
                          </m:r>
                        </m:e>
                      </m:func>
                    </m:oMath>
                  </m:oMathPara>
                </a14:m>
                <a:endParaRPr lang="en-AU" dirty="0">
                  <a:latin typeface="+mn-lt"/>
                </a:endParaRPr>
              </a:p>
            </p:txBody>
          </p:sp>
        </mc:Choice>
        <mc:Fallback xmlns="">
          <p:sp>
            <p:nvSpPr>
              <p:cNvPr id="18" name="Text Placeholder 11">
                <a:extLst>
                  <a:ext uri="{FF2B5EF4-FFF2-40B4-BE49-F238E27FC236}">
                    <a16:creationId xmlns:a16="http://schemas.microsoft.com/office/drawing/2014/main" id="{D3CBCFDD-79DD-F6E5-C9DF-FA2013476708}"/>
                  </a:ext>
                </a:extLst>
              </p:cNvPr>
              <p:cNvSpPr txBox="1">
                <a:spLocks noRot="1" noChangeAspect="1" noMove="1" noResize="1" noEditPoints="1" noAdjustHandles="1" noChangeArrowheads="1" noChangeShapeType="1" noTextEdit="1"/>
              </p:cNvSpPr>
              <p:nvPr/>
            </p:nvSpPr>
            <p:spPr>
              <a:xfrm>
                <a:off x="6997634" y="1415862"/>
                <a:ext cx="4889231" cy="5082138"/>
              </a:xfrm>
              <a:prstGeom prst="rect">
                <a:avLst/>
              </a:prstGeom>
              <a:blipFill>
                <a:blip r:embed="rId8"/>
                <a:stretch>
                  <a:fillRect l="-1372"/>
                </a:stretch>
              </a:blipFill>
            </p:spPr>
            <p:txBody>
              <a:bodyPr/>
              <a:lstStyle/>
              <a:p>
                <a:r>
                  <a:rPr lang="en-AU">
                    <a:noFill/>
                  </a:rPr>
                  <a:t> </a:t>
                </a:r>
              </a:p>
            </p:txBody>
          </p:sp>
        </mc:Fallback>
      </mc:AlternateContent>
      <p:cxnSp>
        <p:nvCxnSpPr>
          <p:cNvPr id="21" name="Straight Connector 20">
            <a:extLst>
              <a:ext uri="{FF2B5EF4-FFF2-40B4-BE49-F238E27FC236}">
                <a16:creationId xmlns:a16="http://schemas.microsoft.com/office/drawing/2014/main" id="{07CFFA1D-F971-05F4-74C2-53D5A8739396}"/>
              </a:ext>
              <a:ext uri="{C183D7F6-B498-43B3-948B-1728B52AA6E4}">
                <adec:decorative xmlns:adec="http://schemas.microsoft.com/office/drawing/2017/decorative" val="1"/>
              </a:ext>
            </a:extLst>
          </p:cNvPr>
          <p:cNvCxnSpPr/>
          <p:nvPr/>
        </p:nvCxnSpPr>
        <p:spPr>
          <a:xfrm>
            <a:off x="6660573" y="1567086"/>
            <a:ext cx="0" cy="4688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97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B948E-4C52-03AE-4879-B1B1D47801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98D5BD-0BA5-22AA-C4FD-A3CA3ADC5B71}"/>
              </a:ext>
            </a:extLst>
          </p:cNvPr>
          <p:cNvSpPr>
            <a:spLocks noGrp="1"/>
          </p:cNvSpPr>
          <p:nvPr>
            <p:ph type="title"/>
          </p:nvPr>
        </p:nvSpPr>
        <p:spPr/>
        <p:txBody>
          <a:bodyPr/>
          <a:lstStyle/>
          <a:p>
            <a:r>
              <a:rPr lang="en-AU" dirty="0">
                <a:latin typeface="+mj-lt"/>
              </a:rPr>
              <a:t>Using auxiliary angles to solve equations (5)</a:t>
            </a:r>
          </a:p>
        </p:txBody>
      </p:sp>
      <p:sp>
        <p:nvSpPr>
          <p:cNvPr id="13" name="Text Placeholder 12">
            <a:extLst>
              <a:ext uri="{FF2B5EF4-FFF2-40B4-BE49-F238E27FC236}">
                <a16:creationId xmlns:a16="http://schemas.microsoft.com/office/drawing/2014/main" id="{3E3BE746-9AB7-FF3E-6CB5-73EE05D29BE9}"/>
              </a:ext>
            </a:extLst>
          </p:cNvPr>
          <p:cNvSpPr>
            <a:spLocks noGrp="1"/>
          </p:cNvSpPr>
          <p:nvPr>
            <p:ph type="body" sz="quarter" idx="18"/>
          </p:nvPr>
        </p:nvSpPr>
        <p:spPr>
          <a:xfrm>
            <a:off x="360000" y="982520"/>
            <a:ext cx="11483998" cy="356423"/>
          </a:xfrm>
        </p:spPr>
        <p:txBody>
          <a:bodyPr/>
          <a:lstStyle/>
          <a:p>
            <a:r>
              <a:rPr lang="en-AU" dirty="0">
                <a:latin typeface="+mj-lt"/>
              </a:rPr>
              <a:t>You turn – Question 1 Part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C364B18-AE9B-9473-1291-691B83462BB2}"/>
                  </a:ext>
                </a:extLst>
              </p:cNvPr>
              <p:cNvSpPr>
                <a:spLocks noGrp="1"/>
              </p:cNvSpPr>
              <p:nvPr>
                <p:ph type="body" sz="quarter" idx="17"/>
              </p:nvPr>
            </p:nvSpPr>
            <p:spPr>
              <a:xfrm>
                <a:off x="357291" y="1436749"/>
                <a:ext cx="5736000" cy="4948914"/>
              </a:xfrm>
            </p:spPr>
            <p:txBody>
              <a:bodyPr/>
              <a:lstStyle/>
              <a:p>
                <a:pPr>
                  <a:lnSpc>
                    <a:spcPct val="140000"/>
                  </a:lnSpc>
                </a:pPr>
                <a:r>
                  <a:rPr lang="en-AU" dirty="0"/>
                  <a:t>Solve </a:t>
                </a:r>
                <a14:m>
                  <m:oMath xmlns:m="http://schemas.openxmlformats.org/officeDocument/2006/math">
                    <m:r>
                      <a:rPr lang="en-AU" i="1">
                        <a:latin typeface="Cambria Math" panose="02040503050406030204" pitchFamily="18" charset="0"/>
                      </a:rPr>
                      <m:t>4</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𝜃</m:t>
                        </m:r>
                      </m:e>
                    </m:func>
                    <m:r>
                      <a:rPr lang="en-AU" i="1">
                        <a:latin typeface="Cambria Math" panose="02040503050406030204" pitchFamily="18" charset="0"/>
                      </a:rPr>
                      <m:t>−5</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𝜃</m:t>
                        </m:r>
                      </m:e>
                    </m:func>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oMath>
                </a14:m>
                <a:r>
                  <a:rPr lang="en-AU" dirty="0"/>
                  <a:t>, where </a:t>
                </a:r>
                <a14:m>
                  <m:oMath xmlns:m="http://schemas.openxmlformats.org/officeDocument/2006/math">
                    <m:r>
                      <a:rPr lang="en-AU" i="1">
                        <a:latin typeface="Cambria Math" panose="02040503050406030204" pitchFamily="18" charset="0"/>
                      </a:rPr>
                      <m:t>0</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𝜃</m:t>
                    </m:r>
                    <m:r>
                      <a:rPr lang="en-AU" i="1">
                        <a:latin typeface="Cambria Math" panose="02040503050406030204" pitchFamily="18" charset="0"/>
                        <a:ea typeface="Cambria Math" panose="02040503050406030204" pitchFamily="18" charset="0"/>
                      </a:rPr>
                      <m:t>≤360°</m:t>
                    </m:r>
                  </m:oMath>
                </a14:m>
                <a:endParaRPr lang="en-AU" dirty="0"/>
              </a:p>
              <a:p>
                <a:pPr>
                  <a:lnSpc>
                    <a:spcPct val="140000"/>
                  </a:lnSpc>
                </a:pPr>
                <a:r>
                  <a:rPr lang="en-AU" b="1" dirty="0">
                    <a:latin typeface="+mn-lt"/>
                  </a:rPr>
                  <a:t>Solve the equation:</a:t>
                </a:r>
              </a:p>
              <a:p>
                <a:pPr>
                  <a:lnSpc>
                    <a:spcPct val="14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41</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𝜃</m:t>
                          </m:r>
                          <m:r>
                            <a:rPr lang="en-AU" b="0" i="1" smtClean="0">
                              <a:latin typeface="Cambria Math" panose="02040503050406030204" pitchFamily="18" charset="0"/>
                            </a:rPr>
                            <m:t>−</m:t>
                          </m:r>
                          <m:r>
                            <a:rPr lang="en-AU" i="1">
                              <a:latin typeface="Cambria Math" panose="02040503050406030204" pitchFamily="18" charset="0"/>
                            </a:rPr>
                            <m:t>51°20′)</m:t>
                          </m:r>
                        </m:e>
                      </m:func>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m:oMathPara>
                </a14:m>
                <a:endParaRPr lang="en-AU" sz="1800" dirty="0"/>
              </a:p>
              <a:p>
                <a:pPr>
                  <a:lnSpc>
                    <a:spcPct val="140000"/>
                  </a:lnSpc>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i="1">
                              <a:latin typeface="Cambria Math" panose="02040503050406030204" pitchFamily="18" charset="0"/>
                            </a:rPr>
                            <m:t>(</m:t>
                          </m:r>
                          <m:r>
                            <a:rPr lang="en-AU" b="0" i="1" smtClean="0">
                              <a:latin typeface="Cambria Math" panose="02040503050406030204" pitchFamily="18" charset="0"/>
                            </a:rPr>
                            <m:t>𝜃</m:t>
                          </m:r>
                          <m:r>
                            <a:rPr lang="en-AU" i="1">
                              <a:latin typeface="Cambria Math" panose="02040503050406030204" pitchFamily="18" charset="0"/>
                            </a:rPr>
                            <m:t>+51°20</m:t>
                          </m:r>
                          <m:r>
                            <a:rPr lang="en-AU" b="0" i="1" smtClean="0">
                              <a:latin typeface="Cambria Math" panose="02040503050406030204" pitchFamily="18" charset="0"/>
                            </a:rPr>
                            <m:t>′</m:t>
                          </m:r>
                          <m:r>
                            <a:rPr lang="en-AU" i="1">
                              <a:latin typeface="Cambria Math" panose="02040503050406030204" pitchFamily="18" charset="0"/>
                            </a:rPr>
                            <m:t>)</m:t>
                          </m:r>
                        </m:e>
                      </m:func>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41</m:t>
                              </m:r>
                            </m:e>
                          </m:rad>
                        </m:den>
                      </m:f>
                    </m:oMath>
                  </m:oMathPara>
                </a14:m>
                <a:endParaRPr lang="en-AU" sz="1800" dirty="0"/>
              </a:p>
              <a:p>
                <a:pPr>
                  <a:lnSpc>
                    <a:spcPct val="140000"/>
                  </a:lnSpc>
                </a:pPr>
                <a:r>
                  <a:rPr lang="en-AU" sz="1800" dirty="0"/>
                  <a:t>Related angle </a:t>
                </a:r>
                <a14:m>
                  <m:oMath xmlns:m="http://schemas.openxmlformats.org/officeDocument/2006/math">
                    <m:r>
                      <a:rPr lang="en-AU" i="1">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b="0" i="0" smtClean="0">
                                <a:latin typeface="Cambria Math" panose="02040503050406030204" pitchFamily="18" charset="0"/>
                              </a:rPr>
                              <m:t>sin</m:t>
                            </m:r>
                          </m:e>
                          <m:sup>
                            <m:r>
                              <a:rPr lang="en-AU" i="1">
                                <a:latin typeface="Cambria Math" panose="02040503050406030204" pitchFamily="18" charset="0"/>
                              </a:rPr>
                              <m:t>−1</m:t>
                            </m:r>
                          </m:sup>
                        </m:sSup>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4</m:t>
                                    </m:r>
                                    <m:r>
                                      <a:rPr lang="en-AU" b="0" i="1" smtClean="0">
                                        <a:latin typeface="Cambria Math" panose="02040503050406030204" pitchFamily="18" charset="0"/>
                                      </a:rPr>
                                      <m:t>1</m:t>
                                    </m:r>
                                  </m:e>
                                </m:rad>
                              </m:den>
                            </m:f>
                          </m:e>
                        </m:d>
                      </m:e>
                    </m:func>
                  </m:oMath>
                </a14:m>
                <a:endParaRPr lang="en-AU" sz="1800" dirty="0"/>
              </a:p>
              <a:p>
                <a:pPr marL="1435100">
                  <a:lnSpc>
                    <a:spcPct val="140000"/>
                  </a:lnSpc>
                </a:pPr>
                <a14:m>
                  <m:oMath xmlns:m="http://schemas.openxmlformats.org/officeDocument/2006/math">
                    <m:r>
                      <a:rPr lang="en-AU" sz="1800" b="0" i="1" smtClean="0">
                        <a:latin typeface="Cambria Math" panose="02040503050406030204" pitchFamily="18" charset="0"/>
                      </a:rPr>
                      <m:t>=4°29′</m:t>
                    </m:r>
                  </m:oMath>
                </a14:m>
                <a:r>
                  <a:rPr lang="en-AU" sz="1800" dirty="0"/>
                  <a:t> (nearest minute)</a:t>
                </a:r>
              </a:p>
              <a:p>
                <a:pPr>
                  <a:lnSpc>
                    <a:spcPct val="140000"/>
                  </a:lnSpc>
                </a:pPr>
                <a:r>
                  <a:rPr lang="en-AU" sz="1800" dirty="0"/>
                  <a:t>Sine is positive in the 1</a:t>
                </a:r>
                <a:r>
                  <a:rPr lang="en-AU" sz="1800" baseline="30000" dirty="0"/>
                  <a:t>st</a:t>
                </a:r>
                <a:r>
                  <a:rPr lang="en-AU" sz="1800" dirty="0"/>
                  <a:t> and 2</a:t>
                </a:r>
                <a:r>
                  <a:rPr lang="en-AU" sz="1800" baseline="30000" dirty="0"/>
                  <a:t>nd</a:t>
                </a:r>
                <a:r>
                  <a:rPr lang="en-AU" sz="1800" dirty="0"/>
                  <a:t> quadrant</a:t>
                </a:r>
              </a:p>
              <a:p>
                <a:pPr>
                  <a:lnSpc>
                    <a:spcPct val="140000"/>
                  </a:lnSpc>
                </a:pPr>
                <a:endParaRPr lang="en-AU" dirty="0">
                  <a:latin typeface="+mn-lt"/>
                </a:endParaRPr>
              </a:p>
            </p:txBody>
          </p:sp>
        </mc:Choice>
        <mc:Fallback xmlns="">
          <p:sp>
            <p:nvSpPr>
              <p:cNvPr id="12" name="Text Placeholder 11">
                <a:extLst>
                  <a:ext uri="{FF2B5EF4-FFF2-40B4-BE49-F238E27FC236}">
                    <a16:creationId xmlns:a16="http://schemas.microsoft.com/office/drawing/2014/main" id="{1C364B18-AE9B-9473-1291-691B83462BB2}"/>
                  </a:ext>
                </a:extLst>
              </p:cNvPr>
              <p:cNvSpPr>
                <a:spLocks noGrp="1" noRot="1" noChangeAspect="1" noMove="1" noResize="1" noEditPoints="1" noAdjustHandles="1" noChangeArrowheads="1" noChangeShapeType="1" noTextEdit="1"/>
              </p:cNvSpPr>
              <p:nvPr>
                <p:ph type="body" sz="quarter" idx="17"/>
              </p:nvPr>
            </p:nvSpPr>
            <p:spPr>
              <a:xfrm>
                <a:off x="357291" y="1436749"/>
                <a:ext cx="5736000" cy="4948914"/>
              </a:xfrm>
              <a:blipFill>
                <a:blip r:embed="rId3"/>
                <a:stretch>
                  <a:fillRect l="-2763" b="-394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6265F7B-8C6D-656C-451F-6CA3477F95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05FF0879-5EEF-6818-0101-579CD47EC4A7}"/>
                  </a:ext>
                </a:extLst>
              </p:cNvPr>
              <p:cNvSpPr txBox="1">
                <a:spLocks/>
              </p:cNvSpPr>
              <p:nvPr/>
            </p:nvSpPr>
            <p:spPr>
              <a:xfrm>
                <a:off x="6450581" y="1482245"/>
                <a:ext cx="5550915" cy="494891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New domain is </a:t>
                </a:r>
                <a14:m>
                  <m:oMath xmlns:m="http://schemas.openxmlformats.org/officeDocument/2006/math">
                    <m:r>
                      <a:rPr lang="en-AU" b="0" i="0" smtClean="0">
                        <a:latin typeface="Cambria Math" panose="02040503050406030204" pitchFamily="18" charset="0"/>
                      </a:rPr>
                      <m:t>−51</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20</m:t>
                        </m:r>
                      </m:e>
                      <m:sup>
                        <m:r>
                          <a:rPr lang="en-AU" b="0" i="1" smtClean="0">
                            <a:latin typeface="Cambria Math" panose="02040503050406030204" pitchFamily="18" charset="0"/>
                          </a:rPr>
                          <m:t>′</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−51°</m:t>
                    </m:r>
                    <m:sSup>
                      <m:sSupPr>
                        <m:ctrlPr>
                          <a:rPr lang="en-AU" b="0" i="1" smtClean="0">
                            <a:latin typeface="Cambria Math" panose="02040503050406030204" pitchFamily="18" charset="0"/>
                          </a:rPr>
                        </m:ctrlPr>
                      </m:sSupPr>
                      <m:e>
                        <m:r>
                          <a:rPr lang="en-AU" b="0" i="1" smtClean="0">
                            <a:latin typeface="Cambria Math" panose="02040503050406030204" pitchFamily="18" charset="0"/>
                          </a:rPr>
                          <m:t>20</m:t>
                        </m:r>
                      </m:e>
                      <m:sup>
                        <m:r>
                          <a:rPr lang="en-AU" b="0" i="1" smtClean="0">
                            <a:latin typeface="Cambria Math" panose="02040503050406030204" pitchFamily="18" charset="0"/>
                          </a:rPr>
                          <m:t>′</m:t>
                        </m:r>
                      </m:sup>
                    </m:sSup>
                    <m:r>
                      <a:rPr lang="en-AU" b="0" i="1" smtClean="0">
                        <a:latin typeface="Cambria Math" panose="02040503050406030204" pitchFamily="18" charset="0"/>
                      </a:rPr>
                      <m:t>≤308°40′</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−51°</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20</m:t>
                          </m:r>
                        </m:e>
                        <m:sup>
                          <m:r>
                            <a:rPr lang="en-AU" sz="1800" b="0" i="1" smtClean="0">
                              <a:latin typeface="Cambria Math" panose="02040503050406030204" pitchFamily="18" charset="0"/>
                            </a:rPr>
                            <m:t>′</m:t>
                          </m:r>
                        </m:sup>
                      </m:sSup>
                      <m:r>
                        <a:rPr lang="en-AU" sz="1800" b="0" i="1" smtClean="0">
                          <a:latin typeface="Cambria Math" panose="02040503050406030204" pitchFamily="18" charset="0"/>
                        </a:rPr>
                        <m:t>=</m:t>
                      </m:r>
                      <m:r>
                        <a:rPr lang="en-AU" sz="1800" i="1">
                          <a:latin typeface="Cambria Math" panose="02040503050406030204" pitchFamily="18" charset="0"/>
                        </a:rPr>
                        <m:t>4°</m:t>
                      </m:r>
                      <m:sSup>
                        <m:sSupPr>
                          <m:ctrlPr>
                            <a:rPr lang="en-AU" sz="1800" i="1">
                              <a:latin typeface="Cambria Math" panose="02040503050406030204" pitchFamily="18" charset="0"/>
                            </a:rPr>
                          </m:ctrlPr>
                        </m:sSupPr>
                        <m:e>
                          <m:r>
                            <a:rPr lang="en-AU" sz="1800" i="1">
                              <a:latin typeface="Cambria Math" panose="02040503050406030204" pitchFamily="18" charset="0"/>
                            </a:rPr>
                            <m:t>29</m:t>
                          </m:r>
                        </m:e>
                        <m:sup>
                          <m:r>
                            <a:rPr lang="en-AU" sz="1800" i="1">
                              <a:latin typeface="Cambria Math" panose="02040503050406030204" pitchFamily="18" charset="0"/>
                            </a:rPr>
                            <m:t>′</m:t>
                          </m:r>
                        </m:sup>
                      </m:sSup>
                      <m:r>
                        <a:rPr lang="en-AU" sz="1800" b="0" i="1" smtClean="0">
                          <a:latin typeface="Cambria Math" panose="02040503050406030204" pitchFamily="18" charset="0"/>
                        </a:rPr>
                        <m:t>, 180°−</m:t>
                      </m:r>
                      <m:r>
                        <a:rPr lang="en-AU" sz="1800" i="1">
                          <a:latin typeface="Cambria Math" panose="02040503050406030204" pitchFamily="18" charset="0"/>
                        </a:rPr>
                        <m:t>4°29′</m:t>
                      </m:r>
                    </m:oMath>
                  </m:oMathPara>
                </a14:m>
                <a:endParaRPr lang="en-AU" sz="1800" i="1" dirty="0">
                  <a:latin typeface="Cambria Math" panose="02040503050406030204" pitchFamily="18" charset="0"/>
                </a:endParaRPr>
              </a:p>
              <a:p>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=55°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49</m:t>
                        </m:r>
                      </m:e>
                      <m:sup>
                        <m:r>
                          <a:rPr lang="en-AU" sz="1800" b="0" i="1" smtClean="0">
                            <a:latin typeface="Cambria Math" panose="02040503050406030204" pitchFamily="18" charset="0"/>
                          </a:rPr>
                          <m:t>′</m:t>
                        </m:r>
                      </m:sup>
                    </m:sSup>
                    <m:r>
                      <a:rPr lang="en-AU" sz="1800" b="0" i="1" smtClean="0">
                        <a:latin typeface="Cambria Math" panose="02040503050406030204" pitchFamily="18" charset="0"/>
                      </a:rPr>
                      <m:t>, 226°51′ </m:t>
                    </m:r>
                  </m:oMath>
                </a14:m>
                <a:r>
                  <a:rPr lang="en-AU" sz="1800" dirty="0"/>
                  <a:t>(nearest minute)</a:t>
                </a:r>
              </a:p>
              <a:p>
                <a:endParaRPr lang="en-AU" sz="1050" dirty="0"/>
              </a:p>
              <a:p>
                <a:r>
                  <a:rPr lang="en-AU" sz="1800" b="1" dirty="0"/>
                  <a:t>Check solution through substitution:</a:t>
                </a:r>
              </a:p>
              <a:p>
                <a:pPr>
                  <a:lnSpc>
                    <a:spcPct val="10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4</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55°</m:t>
                          </m:r>
                          <m:sSup>
                            <m:sSupPr>
                              <m:ctrlPr>
                                <a:rPr lang="en-AU" sz="1800" i="1">
                                  <a:latin typeface="Cambria Math" panose="02040503050406030204" pitchFamily="18" charset="0"/>
                                </a:rPr>
                              </m:ctrlPr>
                            </m:sSupPr>
                            <m:e>
                              <m:r>
                                <a:rPr lang="en-AU" sz="1800" i="1">
                                  <a:latin typeface="Cambria Math" panose="02040503050406030204" pitchFamily="18" charset="0"/>
                                </a:rPr>
                                <m:t>49</m:t>
                              </m:r>
                            </m:e>
                            <m:sup>
                              <m:r>
                                <a:rPr lang="en-AU" sz="1800" i="1">
                                  <a:latin typeface="Cambria Math" panose="02040503050406030204" pitchFamily="18" charset="0"/>
                                </a:rPr>
                                <m:t>′</m:t>
                              </m:r>
                            </m:sup>
                          </m:sSup>
                        </m:e>
                      </m:func>
                      <m:r>
                        <a:rPr lang="en-AU" sz="1800" i="1">
                          <a:latin typeface="Cambria Math" panose="02040503050406030204" pitchFamily="18" charset="0"/>
                        </a:rPr>
                        <m:t>−5</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55°</m:t>
                          </m:r>
                          <m:sSup>
                            <m:sSupPr>
                              <m:ctrlPr>
                                <a:rPr lang="en-AU" sz="1800" i="1">
                                  <a:latin typeface="Cambria Math" panose="02040503050406030204" pitchFamily="18" charset="0"/>
                                </a:rPr>
                              </m:ctrlPr>
                            </m:sSupPr>
                            <m:e>
                              <m:r>
                                <a:rPr lang="en-AU" sz="1800" i="1">
                                  <a:latin typeface="Cambria Math" panose="02040503050406030204" pitchFamily="18" charset="0"/>
                                </a:rPr>
                                <m:t>49</m:t>
                              </m:r>
                            </m:e>
                            <m:sup>
                              <m:r>
                                <a:rPr lang="en-AU" sz="1800" i="1">
                                  <a:latin typeface="Cambria Math" panose="02040503050406030204" pitchFamily="18" charset="0"/>
                                </a:rPr>
                                <m:t>′</m:t>
                              </m:r>
                            </m:sup>
                          </m:sSup>
                        </m:e>
                      </m:func>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0.5</m:t>
                      </m:r>
                    </m:oMath>
                  </m:oMathPara>
                </a14:m>
                <a:endParaRPr lang="en-AU" sz="1800" i="1" dirty="0">
                  <a:latin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4</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226°51′</m:t>
                          </m:r>
                        </m:e>
                      </m:func>
                      <m:r>
                        <a:rPr lang="en-AU" sz="1800" i="1">
                          <a:latin typeface="Cambria Math" panose="02040503050406030204" pitchFamily="18" charset="0"/>
                        </a:rPr>
                        <m:t>−5</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226°51′</m:t>
                          </m:r>
                        </m:e>
                      </m:func>
                      <m:r>
                        <a:rPr lang="en-AU" sz="1800" i="1">
                          <a:latin typeface="Cambria Math" panose="02040503050406030204" pitchFamily="18" charset="0"/>
                          <a:ea typeface="Cambria Math" panose="02040503050406030204" pitchFamily="18" charset="0"/>
                        </a:rPr>
                        <m:t>≈0.5</m:t>
                      </m:r>
                    </m:oMath>
                  </m:oMathPara>
                </a14:m>
                <a:endParaRPr lang="en-AU" sz="1800" dirty="0"/>
              </a:p>
              <a:p>
                <a:pPr>
                  <a:lnSpc>
                    <a:spcPct val="100000"/>
                  </a:lnSpc>
                </a:pPr>
                <a:endParaRPr lang="en-AU" sz="1800" dirty="0"/>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=55°</m:t>
                      </m:r>
                      <m:sSup>
                        <m:sSupPr>
                          <m:ctrlPr>
                            <a:rPr lang="en-AU" sz="1800" i="1">
                              <a:latin typeface="Cambria Math" panose="02040503050406030204" pitchFamily="18" charset="0"/>
                            </a:rPr>
                          </m:ctrlPr>
                        </m:sSupPr>
                        <m:e>
                          <m:r>
                            <a:rPr lang="en-AU" sz="1800" i="1">
                              <a:latin typeface="Cambria Math" panose="02040503050406030204" pitchFamily="18" charset="0"/>
                            </a:rPr>
                            <m:t>49</m:t>
                          </m:r>
                        </m:e>
                        <m:sup>
                          <m:r>
                            <a:rPr lang="en-AU" sz="1800" i="1">
                              <a:latin typeface="Cambria Math" panose="02040503050406030204" pitchFamily="18" charset="0"/>
                            </a:rPr>
                            <m:t>′</m:t>
                          </m:r>
                        </m:sup>
                      </m:sSup>
                      <m:r>
                        <a:rPr lang="en-AU" sz="1800" i="1">
                          <a:latin typeface="Cambria Math" panose="02040503050406030204" pitchFamily="18" charset="0"/>
                        </a:rPr>
                        <m:t>, 226°51′ </m:t>
                      </m:r>
                      <m:r>
                        <m:rPr>
                          <m:nor/>
                        </m:rPr>
                        <a:rPr lang="en-AU" sz="1800" dirty="0"/>
                        <m:t>(</m:t>
                      </m:r>
                      <m:r>
                        <m:rPr>
                          <m:nor/>
                        </m:rPr>
                        <a:rPr lang="en-AU" sz="1800" dirty="0"/>
                        <m:t>nearest</m:t>
                      </m:r>
                      <m:r>
                        <m:rPr>
                          <m:nor/>
                        </m:rPr>
                        <a:rPr lang="en-AU" sz="1800" dirty="0"/>
                        <m:t> </m:t>
                      </m:r>
                      <m:r>
                        <m:rPr>
                          <m:nor/>
                        </m:rPr>
                        <a:rPr lang="en-AU" sz="1800" dirty="0"/>
                        <m:t>minute</m:t>
                      </m:r>
                      <m:r>
                        <m:rPr>
                          <m:nor/>
                        </m:rPr>
                        <a:rPr lang="en-AU" sz="1800" dirty="0"/>
                        <m:t>)</m:t>
                      </m:r>
                    </m:oMath>
                  </m:oMathPara>
                </a14:m>
                <a:endParaRPr lang="en-AU" sz="1800" dirty="0"/>
              </a:p>
            </p:txBody>
          </p:sp>
        </mc:Choice>
        <mc:Fallback xmlns="">
          <p:sp>
            <p:nvSpPr>
              <p:cNvPr id="6" name="Text Placeholder 11">
                <a:extLst>
                  <a:ext uri="{FF2B5EF4-FFF2-40B4-BE49-F238E27FC236}">
                    <a16:creationId xmlns:a16="http://schemas.microsoft.com/office/drawing/2014/main" id="{05FF0879-5EEF-6818-0101-579CD47EC4A7}"/>
                  </a:ext>
                </a:extLst>
              </p:cNvPr>
              <p:cNvSpPr txBox="1">
                <a:spLocks noRot="1" noChangeAspect="1" noMove="1" noResize="1" noEditPoints="1" noAdjustHandles="1" noChangeArrowheads="1" noChangeShapeType="1" noTextEdit="1"/>
              </p:cNvSpPr>
              <p:nvPr/>
            </p:nvSpPr>
            <p:spPr>
              <a:xfrm>
                <a:off x="6450581" y="1482245"/>
                <a:ext cx="5550915" cy="4948914"/>
              </a:xfrm>
              <a:prstGeom prst="rect">
                <a:avLst/>
              </a:prstGeom>
              <a:blipFill>
                <a:blip r:embed="rId4"/>
                <a:stretch>
                  <a:fillRect l="-2744"/>
                </a:stretch>
              </a:blipFill>
            </p:spPr>
            <p:txBody>
              <a:bodyPr/>
              <a:lstStyle/>
              <a:p>
                <a:r>
                  <a:rPr lang="en-AU">
                    <a:noFill/>
                  </a:rPr>
                  <a:t> </a:t>
                </a:r>
              </a:p>
            </p:txBody>
          </p:sp>
        </mc:Fallback>
      </mc:AlternateContent>
      <p:cxnSp>
        <p:nvCxnSpPr>
          <p:cNvPr id="7" name="Straight Connector 6">
            <a:extLst>
              <a:ext uri="{FF2B5EF4-FFF2-40B4-BE49-F238E27FC236}">
                <a16:creationId xmlns:a16="http://schemas.microsoft.com/office/drawing/2014/main" id="{5C6226D6-8DFB-9D3C-7C98-7084874148F5}"/>
              </a:ext>
              <a:ext uri="{C183D7F6-B498-43B3-948B-1728B52AA6E4}">
                <adec:decorative xmlns:adec="http://schemas.microsoft.com/office/drawing/2017/decorative" val="1"/>
              </a:ext>
            </a:extLst>
          </p:cNvPr>
          <p:cNvCxnSpPr/>
          <p:nvPr/>
        </p:nvCxnSpPr>
        <p:spPr>
          <a:xfrm>
            <a:off x="6114073" y="1567086"/>
            <a:ext cx="0" cy="4688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62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Stage 6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48000" y="1732333"/>
                <a:ext cx="11303000" cy="38671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p>
              <a:p>
                <a:pPr marL="342900" lvl="0" indent="-342900">
                  <a:lnSpc>
                    <a:spcPct val="150000"/>
                  </a:lnSpc>
                  <a:buFont typeface="Arial" panose="020B0604020202020204" pitchFamily="34" charset="0"/>
                  <a:buChar char="•"/>
                </a:pPr>
                <a:r>
                  <a:rPr lang="en-AU" sz="2000" dirty="0"/>
                  <a:t>To be able to apply </a:t>
                </a:r>
                <a14:m>
                  <m:oMath xmlns:m="http://schemas.openxmlformats.org/officeDocument/2006/math">
                    <m:r>
                      <a:rPr lang="en-AU" sz="2000" i="1">
                        <a:latin typeface="Cambria Math" panose="02040503050406030204" pitchFamily="18" charset="0"/>
                      </a:rPr>
                      <m:t>𝑅</m:t>
                    </m:r>
                    <m:r>
                      <m:rPr>
                        <m:sty m:val="p"/>
                      </m:rPr>
                      <a:rPr lang="en-AU" sz="2000">
                        <a:latin typeface="Cambria Math" panose="02040503050406030204" pitchFamily="18" charset="0"/>
                      </a:rPr>
                      <m:t>sin</m:t>
                    </m:r>
                    <m:r>
                      <a:rPr lang="en-AU" sz="2000" i="1">
                        <a:latin typeface="Cambria Math" panose="02040503050406030204" pitchFamily="18" charset="0"/>
                      </a:rPr>
                      <m:t>(</m:t>
                    </m:r>
                    <m:r>
                      <a:rPr lang="en-AU" sz="2000" i="1">
                        <a:latin typeface="Cambria Math" panose="02040503050406030204" pitchFamily="18" charset="0"/>
                      </a:rPr>
                      <m:t>𝑥</m:t>
                    </m:r>
                    <m:r>
                      <a:rPr lang="en-AU"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oMath>
                </a14:m>
                <a:r>
                  <a:rPr lang="en-AU" sz="2000" dirty="0"/>
                  <a:t>or </a:t>
                </a:r>
                <a14:m>
                  <m:oMath xmlns:m="http://schemas.openxmlformats.org/officeDocument/2006/math">
                    <m:r>
                      <a:rPr lang="en-AU" sz="2000" i="1">
                        <a:latin typeface="Cambria Math" panose="02040503050406030204" pitchFamily="18" charset="0"/>
                      </a:rPr>
                      <m:t>𝑅</m:t>
                    </m:r>
                    <m:r>
                      <m:rPr>
                        <m:sty m:val="p"/>
                      </m:rPr>
                      <a:rPr lang="en-AU" sz="2000">
                        <a:latin typeface="Cambria Math" panose="02040503050406030204" pitchFamily="18" charset="0"/>
                      </a:rPr>
                      <m:t>cos</m:t>
                    </m:r>
                    <m:d>
                      <m:dPr>
                        <m:ctrlPr>
                          <a:rPr lang="en-AU" sz="2000" i="1">
                            <a:latin typeface="Cambria Math" panose="02040503050406030204" pitchFamily="18" charset="0"/>
                          </a:rPr>
                        </m:ctrlPr>
                      </m:dPr>
                      <m:e>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e>
                    </m:d>
                  </m:oMath>
                </a14:m>
                <a:r>
                  <a:rPr lang="en-AU" sz="2000" dirty="0"/>
                  <a:t> to solve trigonometric equations.</a:t>
                </a:r>
              </a:p>
              <a:p>
                <a:pPr marL="342900" lvl="0" indent="-342900">
                  <a:lnSpc>
                    <a:spcPct val="150000"/>
                  </a:lnSpc>
                  <a:buFont typeface="Arial" panose="020B0604020202020204" pitchFamily="34" charset="0"/>
                  <a:buChar char="•"/>
                </a:pPr>
                <a:r>
                  <a:rPr lang="en-AU" sz="2000" dirty="0"/>
                  <a:t>To understand how graphs can be used to interpret and check solutions.</a:t>
                </a:r>
              </a:p>
              <a:p>
                <a:pPr>
                  <a:lnSpc>
                    <a:spcPct val="150000"/>
                  </a:lnSpc>
                  <a:spcAft>
                    <a:spcPts val="600"/>
                  </a:spcAft>
                </a:pPr>
                <a:endParaRPr lang="en-AU" sz="2000" b="1" dirty="0">
                  <a:solidFill>
                    <a:schemeClr val="accent1"/>
                  </a:solidFill>
                  <a:latin typeface="+mj-lt"/>
                  <a:ea typeface="+mn-lt"/>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p>
              <a:p>
                <a:pPr marL="342900" lvl="0" indent="-342900">
                  <a:lnSpc>
                    <a:spcPct val="150000"/>
                  </a:lnSpc>
                  <a:buFont typeface="Arial" panose="020B0604020202020204" pitchFamily="34" charset="0"/>
                  <a:buChar char="•"/>
                </a:pPr>
                <a:r>
                  <a:rPr lang="en-AU" sz="2000" dirty="0"/>
                  <a:t>I can manipulate </a:t>
                </a:r>
                <a14:m>
                  <m:oMath xmlns:m="http://schemas.openxmlformats.org/officeDocument/2006/math">
                    <m:r>
                      <a:rPr lang="en-AU" sz="2000" i="1">
                        <a:latin typeface="Cambria Math" panose="02040503050406030204" pitchFamily="18" charset="0"/>
                      </a:rPr>
                      <m:t>𝑎</m:t>
                    </m:r>
                    <m:r>
                      <m:rPr>
                        <m:sty m:val="p"/>
                      </m:rPr>
                      <a:rPr lang="en-AU" sz="2000">
                        <a:latin typeface="Cambria Math" panose="02040503050406030204" pitchFamily="18" charset="0"/>
                      </a:rPr>
                      <m:t>cos</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𝑏</m:t>
                    </m:r>
                    <m:r>
                      <m:rPr>
                        <m:sty m:val="p"/>
                      </m:rPr>
                      <a:rPr lang="en-AU" sz="2000">
                        <a:latin typeface="Cambria Math" panose="02040503050406030204" pitchFamily="18" charset="0"/>
                      </a:rPr>
                      <m:t>sin</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𝑐</m:t>
                    </m:r>
                  </m:oMath>
                </a14:m>
                <a:r>
                  <a:rPr lang="en-AU" sz="2000" dirty="0"/>
                  <a:t> into the form </a:t>
                </a:r>
                <a14:m>
                  <m:oMath xmlns:m="http://schemas.openxmlformats.org/officeDocument/2006/math">
                    <m:r>
                      <a:rPr lang="en-AU" sz="2000" i="1">
                        <a:latin typeface="Cambria Math" panose="02040503050406030204" pitchFamily="18" charset="0"/>
                      </a:rPr>
                      <m:t>𝑅</m:t>
                    </m:r>
                    <m:r>
                      <m:rPr>
                        <m:sty m:val="p"/>
                      </m:rPr>
                      <a:rPr lang="en-AU" sz="2000">
                        <a:latin typeface="Cambria Math" panose="02040503050406030204" pitchFamily="18" charset="0"/>
                      </a:rPr>
                      <m:t>sin</m:t>
                    </m:r>
                    <m:r>
                      <a:rPr lang="en-AU" sz="2000" i="1">
                        <a:latin typeface="Cambria Math" panose="02040503050406030204" pitchFamily="18" charset="0"/>
                      </a:rPr>
                      <m:t>(</m:t>
                    </m:r>
                    <m:r>
                      <a:rPr lang="en-AU" sz="2000" i="1">
                        <a:latin typeface="Cambria Math" panose="02040503050406030204" pitchFamily="18" charset="0"/>
                      </a:rPr>
                      <m:t>𝑥</m:t>
                    </m:r>
                    <m:r>
                      <a:rPr lang="en-AU"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oMath>
                </a14:m>
                <a:r>
                  <a:rPr lang="en-AU" sz="2000" dirty="0"/>
                  <a:t> or </a:t>
                </a:r>
                <a14:m>
                  <m:oMath xmlns:m="http://schemas.openxmlformats.org/officeDocument/2006/math">
                    <m:r>
                      <a:rPr lang="en-AU" sz="2000" i="1">
                        <a:latin typeface="Cambria Math" panose="02040503050406030204" pitchFamily="18" charset="0"/>
                      </a:rPr>
                      <m:t>𝑅</m:t>
                    </m:r>
                    <m:r>
                      <m:rPr>
                        <m:sty m:val="p"/>
                      </m:rPr>
                      <a:rPr lang="en-AU" sz="2000">
                        <a:latin typeface="Cambria Math" panose="02040503050406030204" pitchFamily="18" charset="0"/>
                      </a:rPr>
                      <m:t>cos</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oMath>
                </a14:m>
                <a:r>
                  <a:rPr lang="en-AU" sz="2000" dirty="0"/>
                  <a:t> to solve equations.</a:t>
                </a:r>
              </a:p>
              <a:p>
                <a:pPr marL="342900" lvl="0" indent="-342900">
                  <a:lnSpc>
                    <a:spcPct val="150000"/>
                  </a:lnSpc>
                  <a:buFont typeface="Arial" panose="020B0604020202020204" pitchFamily="34" charset="0"/>
                  <a:buChar char="•"/>
                </a:pPr>
                <a:r>
                  <a:rPr lang="en-AU" sz="2000" dirty="0"/>
                  <a:t>I can justify each step in solving the equation, including why the chosen form works.</a:t>
                </a:r>
              </a:p>
              <a:p>
                <a:pPr marL="342900" lvl="0" indent="-342900">
                  <a:lnSpc>
                    <a:spcPct val="150000"/>
                  </a:lnSpc>
                  <a:buFont typeface="Arial" panose="020B0604020202020204" pitchFamily="34" charset="0"/>
                  <a:buChar char="•"/>
                </a:pPr>
                <a:r>
                  <a:rPr lang="en-AU" sz="2000" dirty="0"/>
                  <a:t>I can explain how graphs can be used to check and interpret the solutions.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48000" y="1732333"/>
                <a:ext cx="11303000" cy="3867149"/>
              </a:xfrm>
              <a:prstGeom prst="rect">
                <a:avLst/>
              </a:prstGeom>
              <a:blipFill>
                <a:blip r:embed="rId3"/>
                <a:stretch>
                  <a:fillRect l="-1348" b="-315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Solving trigonometric equations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159582"/>
                <a:ext cx="5553780" cy="4807835"/>
              </a:xfrm>
            </p:spPr>
            <p:txBody>
              <a:bodyPr/>
              <a:lstStyle/>
              <a:p>
                <a:pPr marL="457200" indent="-457200">
                  <a:buFont typeface="+mj-lt"/>
                  <a:buAutoNum type="arabicPeriod"/>
                </a:pPr>
                <a:r>
                  <a:rPr lang="en-AU" dirty="0">
                    <a:latin typeface="+mn-lt"/>
                  </a:rPr>
                  <a:t>Solve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=0</m:t>
                    </m:r>
                  </m:oMath>
                </a14:m>
                <a:r>
                  <a:rPr lang="en-AU" dirty="0">
                    <a:latin typeface="+mn-lt"/>
                  </a:rPr>
                  <a:t> where </a:t>
                </a:r>
                <a14:m>
                  <m:oMath xmlns:m="http://schemas.openxmlformats.org/officeDocument/2006/math">
                    <m:r>
                      <a:rPr lang="en-AU" i="1">
                        <a:latin typeface="Cambria Math" panose="02040503050406030204" pitchFamily="18" charset="0"/>
                      </a:rPr>
                      <m:t>0</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≤360°</m:t>
                    </m:r>
                  </m:oMath>
                </a14:m>
                <a:endParaRPr lang="en-AU" dirty="0">
                  <a:latin typeface="+mn-lt"/>
                </a:endParaRPr>
              </a:p>
              <a:p>
                <a:r>
                  <a:rPr lang="en-AU" b="1" dirty="0">
                    <a:latin typeface="+mn-lt"/>
                  </a:rPr>
                  <a:t>Method 1</a:t>
                </a:r>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m:rPr>
                          <m:aln/>
                        </m:rPr>
                        <a:rPr lang="en-AU">
                          <a:latin typeface="Cambria Math" panose="02040503050406030204" pitchFamily="18" charset="0"/>
                        </a:rPr>
                        <m:t>=</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oMath>
                    <m:oMath xmlns:m="http://schemas.openxmlformats.org/officeDocument/2006/math">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num>
                        <m:den>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den>
                      </m:f>
                      <m:r>
                        <m:rPr>
                          <m:aln/>
                        </m:rPr>
                        <a:rPr lang="en-AU">
                          <a:latin typeface="Cambria Math" panose="02040503050406030204" pitchFamily="18" charset="0"/>
                        </a:rPr>
                        <m:t>=</m:t>
                      </m:r>
                      <m:r>
                        <a:rPr lang="en-AU" i="1">
                          <a:latin typeface="Cambria Math" panose="02040503050406030204" pitchFamily="18" charset="0"/>
                        </a:rPr>
                        <m:t>−</m:t>
                      </m:r>
                      <m:r>
                        <a:rPr lang="en-AU">
                          <a:latin typeface="Cambria Math" panose="02040503050406030204" pitchFamily="18" charset="0"/>
                        </a:rPr>
                        <m:t>1</m:t>
                      </m:r>
                    </m:oMath>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𝑥</m:t>
                          </m:r>
                        </m:e>
                      </m:func>
                      <m:r>
                        <m:rPr>
                          <m:aln/>
                        </m:rPr>
                        <a:rPr lang="en-AU">
                          <a:latin typeface="Cambria Math" panose="02040503050406030204" pitchFamily="18" charset="0"/>
                        </a:rPr>
                        <m:t>=</m:t>
                      </m:r>
                      <m:r>
                        <a:rPr lang="en-AU" i="1">
                          <a:latin typeface="Cambria Math" panose="02040503050406030204" pitchFamily="18" charset="0"/>
                        </a:rPr>
                        <m:t>−</m:t>
                      </m:r>
                      <m:r>
                        <a:rPr lang="en-AU">
                          <a:latin typeface="Cambria Math" panose="02040503050406030204" pitchFamily="18" charset="0"/>
                        </a:rPr>
                        <m:t>1</m:t>
                      </m:r>
                    </m:oMath>
                  </m:oMathPara>
                </a14:m>
                <a:endParaRPr lang="en-AU" dirty="0"/>
              </a:p>
              <a:p>
                <a:r>
                  <a:rPr lang="en-AU" dirty="0"/>
                  <a:t>Related angle </a:t>
                </a:r>
                <a14:m>
                  <m:oMath xmlns:m="http://schemas.openxmlformats.org/officeDocument/2006/math">
                    <m:r>
                      <a:rPr lang="en-AU" b="0" i="1" smtClean="0">
                        <a:latin typeface="Cambria Math" panose="02040503050406030204" pitchFamily="18" charset="0"/>
                      </a:rPr>
                      <m:t>=45</m:t>
                    </m:r>
                    <m:r>
                      <a:rPr lang="en-AU" b="0" i="1" smtClean="0">
                        <a:latin typeface="Cambria Math" panose="02040503050406030204" pitchFamily="18" charset="0"/>
                        <a:ea typeface="Cambria Math" panose="02040503050406030204" pitchFamily="18" charset="0"/>
                      </a:rPr>
                      <m:t>°</m:t>
                    </m:r>
                  </m:oMath>
                </a14:m>
                <a:endParaRPr lang="en-AU" dirty="0"/>
              </a:p>
              <a:p>
                <a:r>
                  <a:rPr lang="en-AU" i="1" dirty="0"/>
                  <a:t>Tan is negative in Quadrant 2 and 4</a:t>
                </a:r>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=135°</m:t>
                    </m:r>
                  </m:oMath>
                </a14:m>
                <a:r>
                  <a:rPr lang="en-AU" dirty="0"/>
                  <a:t> or </a:t>
                </a:r>
                <a14:m>
                  <m:oMath xmlns:m="http://schemas.openxmlformats.org/officeDocument/2006/math">
                    <m:r>
                      <a:rPr lang="en-AU" b="0" i="1" smtClean="0">
                        <a:latin typeface="Cambria Math" panose="02040503050406030204" pitchFamily="18" charset="0"/>
                      </a:rPr>
                      <m:t>315</m:t>
                    </m:r>
                    <m:r>
                      <a:rPr lang="en-AU" b="0" i="1" smtClean="0">
                        <a:latin typeface="Cambria Math" panose="02040503050406030204" pitchFamily="18" charset="0"/>
                        <a:ea typeface="Cambria Math" panose="02040503050406030204" pitchFamily="18" charset="0"/>
                      </a:rPr>
                      <m:t>°</m:t>
                    </m:r>
                  </m:oMath>
                </a14:m>
                <a:r>
                  <a:rPr lang="en-AU" dirty="0"/>
                  <a:t>.</a:t>
                </a:r>
              </a:p>
              <a:p>
                <a:endParaRPr lang="en-AU"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360000" y="1159582"/>
                <a:ext cx="5553780" cy="4807835"/>
              </a:xfrm>
              <a:blipFill>
                <a:blip r:embed="rId3"/>
                <a:stretch>
                  <a:fillRect l="-2744" b="-228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91E3EA58-544B-9A06-B591-F4294B0DD652}"/>
                  </a:ext>
                </a:extLst>
              </p:cNvPr>
              <p:cNvSpPr txBox="1">
                <a:spLocks/>
              </p:cNvSpPr>
              <p:nvPr/>
            </p:nvSpPr>
            <p:spPr>
              <a:xfrm>
                <a:off x="6383241" y="1159582"/>
                <a:ext cx="5210220" cy="54909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dirty="0"/>
                  <a:t>Method 2</a:t>
                </a: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0</m:t>
                          </m:r>
                        </m:e>
                        <m:sup>
                          <m:r>
                            <a:rPr lang="en-AU" b="0" i="1" smtClean="0">
                              <a:latin typeface="Cambria Math" panose="02040503050406030204" pitchFamily="18" charset="0"/>
                            </a:rPr>
                            <m:t>2</m:t>
                          </m:r>
                        </m:sup>
                      </m:sSup>
                    </m:oMath>
                    <m:oMath xmlns:m="http://schemas.openxmlformats.org/officeDocument/2006/math">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r>
                        <a:rPr lang="en-AU" b="0" i="1" smtClean="0">
                          <a:latin typeface="Cambria Math" panose="02040503050406030204" pitchFamily="18" charset="0"/>
                        </a:rPr>
                        <m:t>=0</m:t>
                      </m:r>
                    </m:oMath>
                  </m:oMathPara>
                </a14:m>
                <a:br>
                  <a:rPr lang="en-AU" dirty="0"/>
                </a:br>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r>
                        <a:rPr lang="en-AU" b="0" i="1" smtClean="0">
                          <a:latin typeface="Cambria Math" panose="02040503050406030204" pitchFamily="18" charset="0"/>
                        </a:rPr>
                        <m:t>1</m:t>
                      </m:r>
                      <m:r>
                        <a:rPr lang="en-AU" i="1">
                          <a:latin typeface="Cambria Math" panose="02040503050406030204" pitchFamily="18" charset="0"/>
                        </a:rPr>
                        <m:t>=</m:t>
                      </m:r>
                      <m:r>
                        <a:rPr lang="en-AU" b="0" i="1" smtClean="0">
                          <a:latin typeface="Cambria Math" panose="02040503050406030204" pitchFamily="18" charset="0"/>
                        </a:rPr>
                        <m:t>0</m:t>
                      </m:r>
                    </m:oMath>
                  </m:oMathPara>
                </a14:m>
                <a:br>
                  <a:rPr lang="en-AU" dirty="0"/>
                </a:br>
                <a:endParaRPr lang="en-AU" i="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=−1</m:t>
                      </m:r>
                    </m:oMath>
                  </m:oMathPara>
                </a14:m>
                <a:endParaRPr lang="en-AU" b="0" dirty="0"/>
              </a:p>
              <a:p>
                <a14:m>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e>
                    </m:func>
                  </m:oMath>
                </a14:m>
                <a:r>
                  <a:rPr lang="en-AU" b="0" dirty="0"/>
                  <a:t> </a:t>
                </a:r>
              </a:p>
              <a:p>
                <a:r>
                  <a:rPr lang="en-AU" dirty="0"/>
                  <a:t>Using the graph, related angle </a:t>
                </a:r>
                <a14:m>
                  <m:oMath xmlns:m="http://schemas.openxmlformats.org/officeDocument/2006/math">
                    <m:r>
                      <a:rPr lang="en-AU" b="0" i="1" smtClean="0">
                        <a:latin typeface="Cambria Math" panose="02040503050406030204" pitchFamily="18" charset="0"/>
                      </a:rPr>
                      <m:t>=270°</m:t>
                    </m:r>
                  </m:oMath>
                </a14:m>
                <a:endParaRPr lang="en-AU" b="0" dirty="0"/>
              </a:p>
              <a:p>
                <a:r>
                  <a:rPr lang="en-AU" dirty="0"/>
                  <a:t>Adjust the domain to </a:t>
                </a:r>
                <a14:m>
                  <m:oMath xmlns:m="http://schemas.openxmlformats.org/officeDocument/2006/math">
                    <m:r>
                      <a:rPr lang="en-AU" b="0" i="1" smtClean="0">
                        <a:latin typeface="Cambria Math" panose="02040503050406030204" pitchFamily="18" charset="0"/>
                      </a:rPr>
                      <m:t>0°≤2</m:t>
                    </m:r>
                    <m:r>
                      <a:rPr lang="en-AU" b="0" i="1" smtClean="0">
                        <a:latin typeface="Cambria Math" panose="02040503050406030204" pitchFamily="18" charset="0"/>
                      </a:rPr>
                      <m:t>𝑥</m:t>
                    </m:r>
                    <m:r>
                      <a:rPr lang="en-AU" b="0" i="1" smtClean="0">
                        <a:latin typeface="Cambria Math" panose="02040503050406030204" pitchFamily="18" charset="0"/>
                      </a:rPr>
                      <m:t>≤720°</m:t>
                    </m:r>
                  </m:oMath>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=270°, 360+270°</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=135°, 315°</m:t>
                      </m:r>
                    </m:oMath>
                  </m:oMathPara>
                </a14:m>
                <a:endParaRPr lang="en-AU" dirty="0">
                  <a:latin typeface="+mn-lt"/>
                </a:endParaRPr>
              </a:p>
            </p:txBody>
          </p:sp>
        </mc:Choice>
        <mc:Fallback xmlns="">
          <p:sp>
            <p:nvSpPr>
              <p:cNvPr id="2" name="Text Placeholder 11">
                <a:extLst>
                  <a:ext uri="{FF2B5EF4-FFF2-40B4-BE49-F238E27FC236}">
                    <a16:creationId xmlns:a16="http://schemas.microsoft.com/office/drawing/2014/main" id="{91E3EA58-544B-9A06-B591-F4294B0DD652}"/>
                  </a:ext>
                </a:extLst>
              </p:cNvPr>
              <p:cNvSpPr txBox="1">
                <a:spLocks noRot="1" noChangeAspect="1" noMove="1" noResize="1" noEditPoints="1" noAdjustHandles="1" noChangeArrowheads="1" noChangeShapeType="1" noTextEdit="1"/>
              </p:cNvSpPr>
              <p:nvPr/>
            </p:nvSpPr>
            <p:spPr>
              <a:xfrm>
                <a:off x="6383241" y="1159582"/>
                <a:ext cx="5210220" cy="5490918"/>
              </a:xfrm>
              <a:prstGeom prst="rect">
                <a:avLst/>
              </a:prstGeom>
              <a:blipFill>
                <a:blip r:embed="rId4"/>
                <a:stretch>
                  <a:fillRect l="-2924"/>
                </a:stretch>
              </a:blipFill>
            </p:spPr>
            <p:txBody>
              <a:bodyPr/>
              <a:lstStyle/>
              <a:p>
                <a:r>
                  <a:rPr lang="en-AU">
                    <a:noFill/>
                  </a:rPr>
                  <a:t> </a:t>
                </a:r>
              </a:p>
            </p:txBody>
          </p:sp>
        </mc:Fallback>
      </mc:AlternateContent>
      <p:cxnSp>
        <p:nvCxnSpPr>
          <p:cNvPr id="6" name="Straight Connector 5">
            <a:extLst>
              <a:ext uri="{FF2B5EF4-FFF2-40B4-BE49-F238E27FC236}">
                <a16:creationId xmlns:a16="http://schemas.microsoft.com/office/drawing/2014/main" id="{97285BF7-AB01-4488-73F8-0099B310F4BA}"/>
              </a:ext>
              <a:ext uri="{C183D7F6-B498-43B3-948B-1728B52AA6E4}">
                <adec:decorative xmlns:adec="http://schemas.microsoft.com/office/drawing/2017/decorative" val="1"/>
              </a:ext>
            </a:extLst>
          </p:cNvPr>
          <p:cNvCxnSpPr/>
          <p:nvPr/>
        </p:nvCxnSpPr>
        <p:spPr>
          <a:xfrm>
            <a:off x="5913780" y="1159582"/>
            <a:ext cx="0" cy="504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60B1-6D3C-F2EB-715E-81ECF58911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43DDC0-4BCC-50B4-CF2E-6381C7B6672E}"/>
              </a:ext>
            </a:extLst>
          </p:cNvPr>
          <p:cNvSpPr>
            <a:spLocks noGrp="1"/>
          </p:cNvSpPr>
          <p:nvPr>
            <p:ph type="title"/>
          </p:nvPr>
        </p:nvSpPr>
        <p:spPr/>
        <p:txBody>
          <a:bodyPr/>
          <a:lstStyle/>
          <a:p>
            <a:r>
              <a:rPr lang="en-AU" dirty="0">
                <a:latin typeface="+mj-lt"/>
              </a:rPr>
              <a:t>Solving trigonometric equations (2)</a:t>
            </a:r>
          </a:p>
        </p:txBody>
      </p:sp>
      <p:sp>
        <p:nvSpPr>
          <p:cNvPr id="3" name="Slide Number Placeholder 2">
            <a:extLst>
              <a:ext uri="{FF2B5EF4-FFF2-40B4-BE49-F238E27FC236}">
                <a16:creationId xmlns:a16="http://schemas.microsoft.com/office/drawing/2014/main" id="{09F2081D-0DC6-5A53-B5F6-3BE0DA11B0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E9EA157E-7ECD-DEF3-D7B4-1998562D91F9}"/>
                  </a:ext>
                </a:extLst>
              </p:cNvPr>
              <p:cNvSpPr txBox="1">
                <a:spLocks/>
              </p:cNvSpPr>
              <p:nvPr/>
            </p:nvSpPr>
            <p:spPr>
              <a:xfrm>
                <a:off x="461673" y="1025082"/>
                <a:ext cx="6088214"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AU" dirty="0">
                    <a:latin typeface="+mn-lt"/>
                  </a:rPr>
                  <a:t>Solve </a:t>
                </a:r>
                <a14:m>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𝑥</m:t>
                        </m:r>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𝑥</m:t>
                        </m:r>
                      </m:e>
                    </m:func>
                    <m:r>
                      <a:rPr lang="en-AU" i="1" smtClean="0">
                        <a:latin typeface="Cambria Math" panose="02040503050406030204" pitchFamily="18" charset="0"/>
                      </a:rPr>
                      <m:t>=</m:t>
                    </m:r>
                    <m:r>
                      <a:rPr lang="en-AU" b="0" i="1" smtClean="0">
                        <a:latin typeface="Cambria Math" panose="02040503050406030204" pitchFamily="18" charset="0"/>
                      </a:rPr>
                      <m:t>1</m:t>
                    </m:r>
                    <m:r>
                      <a:rPr lang="en-AU" b="0" i="0" smtClean="0">
                        <a:latin typeface="Cambria Math" panose="02040503050406030204" pitchFamily="18" charset="0"/>
                      </a:rPr>
                      <m:t>,</m:t>
                    </m:r>
                    <m:r>
                      <m:rPr>
                        <m:nor/>
                      </m:rPr>
                      <a:rPr lang="en-AU" b="0" i="0" smtClean="0">
                        <a:latin typeface="Cambria Math" panose="02040503050406030204" pitchFamily="18" charset="0"/>
                      </a:rPr>
                      <m:t>w</m:t>
                    </m:r>
                    <m:r>
                      <m:rPr>
                        <m:nor/>
                      </m:rPr>
                      <a:rPr lang="en-AU" dirty="0"/>
                      <m:t>here</m:t>
                    </m:r>
                    <m:r>
                      <m:rPr>
                        <m:nor/>
                      </m:rPr>
                      <a:rPr lang="en-AU" dirty="0"/>
                      <m:t> </m:t>
                    </m:r>
                    <m:r>
                      <a:rPr lang="en-AU" i="1">
                        <a:latin typeface="Cambria Math" panose="02040503050406030204" pitchFamily="18" charset="0"/>
                      </a:rPr>
                      <m:t>0</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≤360°</m:t>
                    </m:r>
                  </m:oMath>
                </a14:m>
                <a:endParaRPr lang="en-AU" dirty="0">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oMath>
                    <m:oMath xmlns:m="http://schemas.openxmlformats.org/officeDocument/2006/math">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r>
                        <a:rPr lang="en-AU" b="0" i="1" smtClean="0">
                          <a:latin typeface="Cambria Math" panose="02040503050406030204" pitchFamily="18" charset="0"/>
                        </a:rPr>
                        <m:t>=1</m:t>
                      </m:r>
                    </m:oMath>
                  </m:oMathPara>
                </a14:m>
                <a:br>
                  <a:rPr lang="en-AU" dirty="0"/>
                </a:br>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r>
                        <a:rPr lang="en-AU" b="0" i="1" smtClean="0">
                          <a:latin typeface="Cambria Math" panose="02040503050406030204" pitchFamily="18" charset="0"/>
                        </a:rPr>
                        <m:t>1</m:t>
                      </m:r>
                      <m:r>
                        <a:rPr lang="en-AU" i="1">
                          <a:latin typeface="Cambria Math" panose="02040503050406030204" pitchFamily="18" charset="0"/>
                        </a:rPr>
                        <m:t>=1</m:t>
                      </m:r>
                    </m:oMath>
                  </m:oMathPara>
                </a14:m>
                <a:br>
                  <a:rPr lang="en-AU" dirty="0"/>
                </a:br>
                <a:endParaRPr lang="en-AU" i="1" dirty="0"/>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=0</m:t>
                      </m:r>
                    </m:oMath>
                  </m:oMathPara>
                </a14:m>
                <a:endParaRPr lang="en-AU" b="0" dirty="0"/>
              </a:p>
              <a:p>
                <a14:m>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r>
                          <a:rPr lang="en-AU" b="0" i="1" smtClean="0">
                            <a:latin typeface="Cambria Math" panose="02040503050406030204" pitchFamily="18" charset="0"/>
                          </a:rPr>
                          <m:t>=0</m:t>
                        </m:r>
                      </m:e>
                    </m:func>
                  </m:oMath>
                </a14:m>
                <a:r>
                  <a:rPr lang="en-AU" b="0" dirty="0"/>
                  <a:t> or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=0</m:t>
                    </m:r>
                  </m:oMath>
                </a14:m>
                <a:endParaRPr lang="en-AU" b="0" dirty="0"/>
              </a:p>
              <a:p>
                <a:r>
                  <a:rPr lang="en-AU" i="1" dirty="0"/>
                  <a:t>Using the unit circle or the graphs</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r>
                        <a:rPr lang="en-AU" i="1" smtClean="0">
                          <a:latin typeface="Cambria Math" panose="02040503050406030204" pitchFamily="18" charset="0"/>
                        </a:rPr>
                        <m:t>𝑥</m:t>
                      </m:r>
                      <m:r>
                        <a:rPr lang="en-AU" i="1" smtClean="0">
                          <a:latin typeface="Cambria Math" panose="02040503050406030204" pitchFamily="18" charset="0"/>
                        </a:rPr>
                        <m:t>=0°, 90°, 180°, 270°,360°</m:t>
                      </m:r>
                    </m:oMath>
                  </m:oMathPara>
                </a14:m>
                <a:endParaRPr lang="en-AU" dirty="0"/>
              </a:p>
              <a:p>
                <a:r>
                  <a:rPr lang="en-AU" dirty="0"/>
                  <a:t>Test all solutions by substitution into original</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 90°, 360°</m:t>
                      </m:r>
                    </m:oMath>
                  </m:oMathPara>
                </a14:m>
                <a:endParaRPr lang="en-AU" dirty="0"/>
              </a:p>
              <a:p>
                <a:endParaRPr lang="en-AU" dirty="0">
                  <a:latin typeface="+mn-lt"/>
                </a:endParaRPr>
              </a:p>
            </p:txBody>
          </p:sp>
        </mc:Choice>
        <mc:Fallback xmlns="">
          <p:sp>
            <p:nvSpPr>
              <p:cNvPr id="2" name="Text Placeholder 11">
                <a:extLst>
                  <a:ext uri="{FF2B5EF4-FFF2-40B4-BE49-F238E27FC236}">
                    <a16:creationId xmlns:a16="http://schemas.microsoft.com/office/drawing/2014/main" id="{E9EA157E-7ECD-DEF3-D7B4-1998562D91F9}"/>
                  </a:ext>
                </a:extLst>
              </p:cNvPr>
              <p:cNvSpPr txBox="1">
                <a:spLocks noRot="1" noChangeAspect="1" noMove="1" noResize="1" noEditPoints="1" noAdjustHandles="1" noChangeArrowheads="1" noChangeShapeType="1" noTextEdit="1"/>
              </p:cNvSpPr>
              <p:nvPr/>
            </p:nvSpPr>
            <p:spPr>
              <a:xfrm>
                <a:off x="461673" y="1025082"/>
                <a:ext cx="6088214" cy="4807835"/>
              </a:xfrm>
              <a:prstGeom prst="rect">
                <a:avLst/>
              </a:prstGeom>
              <a:blipFill>
                <a:blip r:embed="rId3"/>
                <a:stretch>
                  <a:fillRect l="-2605" b="-124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2BFF189A-8249-2D17-1F5D-6E3EA1067216}"/>
                  </a:ext>
                </a:extLst>
              </p:cNvPr>
              <p:cNvSpPr/>
              <p:nvPr/>
            </p:nvSpPr>
            <p:spPr>
              <a:xfrm>
                <a:off x="7348331" y="4425602"/>
                <a:ext cx="3281569" cy="1763495"/>
              </a:xfrm>
              <a:prstGeom prst="wedgeRoundRectCallout">
                <a:avLst>
                  <a:gd name="adj1" fmla="val -86664"/>
                  <a:gd name="adj2" fmla="val -304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Can this method be used to solve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=1</m:t>
                    </m:r>
                  </m:oMath>
                </a14:m>
                <a:r>
                  <a:rPr lang="en-AU" sz="1800" dirty="0"/>
                  <a:t>? Why or why not?</a:t>
                </a:r>
              </a:p>
            </p:txBody>
          </p:sp>
        </mc:Choice>
        <mc:Fallback xmlns="">
          <p:sp>
            <p:nvSpPr>
              <p:cNvPr id="7" name="Speech Bubble: Rectangle with Corners Rounded 6">
                <a:extLst>
                  <a:ext uri="{FF2B5EF4-FFF2-40B4-BE49-F238E27FC236}">
                    <a16:creationId xmlns:a16="http://schemas.microsoft.com/office/drawing/2014/main" id="{2BFF189A-8249-2D17-1F5D-6E3EA1067216}"/>
                  </a:ext>
                </a:extLst>
              </p:cNvPr>
              <p:cNvSpPr>
                <a:spLocks noRot="1" noChangeAspect="1" noMove="1" noResize="1" noEditPoints="1" noAdjustHandles="1" noChangeArrowheads="1" noChangeShapeType="1" noTextEdit="1"/>
              </p:cNvSpPr>
              <p:nvPr/>
            </p:nvSpPr>
            <p:spPr>
              <a:xfrm>
                <a:off x="7348331" y="4425602"/>
                <a:ext cx="3281569" cy="1763495"/>
              </a:xfrm>
              <a:prstGeom prst="wedgeRoundRectCallout">
                <a:avLst>
                  <a:gd name="adj1" fmla="val -86664"/>
                  <a:gd name="adj2" fmla="val -3048"/>
                  <a:gd name="adj3" fmla="val 16667"/>
                </a:avLst>
              </a:prstGeom>
              <a:blipFill>
                <a:blip r:embed="rId4"/>
                <a:stretch>
                  <a:fillRect/>
                </a:stretch>
              </a:blipFill>
              <a:ln>
                <a:noFill/>
              </a:ln>
            </p:spPr>
            <p:txBody>
              <a:bodyPr/>
              <a:lstStyle/>
              <a:p>
                <a:r>
                  <a:rPr lang="en-AU">
                    <a:noFill/>
                  </a:rPr>
                  <a:t> </a:t>
                </a:r>
              </a:p>
            </p:txBody>
          </p:sp>
        </mc:Fallback>
      </mc:AlternateContent>
      <p:grpSp>
        <p:nvGrpSpPr>
          <p:cNvPr id="17" name="Group 16" descr="2 crosses that go through the values of 180 degrees and 270 degrees. ">
            <a:extLst>
              <a:ext uri="{FF2B5EF4-FFF2-40B4-BE49-F238E27FC236}">
                <a16:creationId xmlns:a16="http://schemas.microsoft.com/office/drawing/2014/main" id="{A5F303D5-606A-E460-12B2-FF9675EA6894}"/>
              </a:ext>
            </a:extLst>
          </p:cNvPr>
          <p:cNvGrpSpPr/>
          <p:nvPr/>
        </p:nvGrpSpPr>
        <p:grpSpPr>
          <a:xfrm>
            <a:off x="1994625" y="4881159"/>
            <a:ext cx="969198" cy="409074"/>
            <a:chOff x="7411451" y="4920915"/>
            <a:chExt cx="969198" cy="409074"/>
          </a:xfrm>
        </p:grpSpPr>
        <p:grpSp>
          <p:nvGrpSpPr>
            <p:cNvPr id="11" name="Group 10">
              <a:extLst>
                <a:ext uri="{FF2B5EF4-FFF2-40B4-BE49-F238E27FC236}">
                  <a16:creationId xmlns:a16="http://schemas.microsoft.com/office/drawing/2014/main" id="{17E243E6-5117-1DFC-0E17-67852454CF93}"/>
                </a:ext>
              </a:extLst>
            </p:cNvPr>
            <p:cNvGrpSpPr/>
            <p:nvPr/>
          </p:nvGrpSpPr>
          <p:grpSpPr>
            <a:xfrm>
              <a:off x="7411451" y="4920915"/>
              <a:ext cx="969198" cy="409074"/>
              <a:chOff x="7459577" y="4884821"/>
              <a:chExt cx="969198" cy="409074"/>
            </a:xfrm>
          </p:grpSpPr>
          <p:cxnSp>
            <p:nvCxnSpPr>
              <p:cNvPr id="9" name="Straight Connector 8">
                <a:extLst>
                  <a:ext uri="{FF2B5EF4-FFF2-40B4-BE49-F238E27FC236}">
                    <a16:creationId xmlns:a16="http://schemas.microsoft.com/office/drawing/2014/main" id="{9278C845-763E-4AD8-D436-067205E19E6D}"/>
                  </a:ext>
                </a:extLst>
              </p:cNvPr>
              <p:cNvCxnSpPr/>
              <p:nvPr/>
            </p:nvCxnSpPr>
            <p:spPr>
              <a:xfrm flipH="1">
                <a:off x="7459577" y="4884821"/>
                <a:ext cx="360947" cy="40907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A5B1EF-B584-6CF5-4DC5-95C223404E46}"/>
                  </a:ext>
                </a:extLst>
              </p:cNvPr>
              <p:cNvCxnSpPr/>
              <p:nvPr/>
            </p:nvCxnSpPr>
            <p:spPr>
              <a:xfrm flipH="1">
                <a:off x="8067828" y="4884821"/>
                <a:ext cx="360947" cy="40907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D2B49A8-9011-067B-7B62-0BB73995BFCD}"/>
                </a:ext>
              </a:extLst>
            </p:cNvPr>
            <p:cNvGrpSpPr/>
            <p:nvPr/>
          </p:nvGrpSpPr>
          <p:grpSpPr>
            <a:xfrm flipH="1">
              <a:off x="7411451" y="4920915"/>
              <a:ext cx="969198" cy="409074"/>
              <a:chOff x="7459577" y="4884821"/>
              <a:chExt cx="969198" cy="409074"/>
            </a:xfrm>
          </p:grpSpPr>
          <p:cxnSp>
            <p:nvCxnSpPr>
              <p:cNvPr id="15" name="Straight Connector 14">
                <a:extLst>
                  <a:ext uri="{FF2B5EF4-FFF2-40B4-BE49-F238E27FC236}">
                    <a16:creationId xmlns:a16="http://schemas.microsoft.com/office/drawing/2014/main" id="{66ABA2DD-E395-EC00-AF81-D93D29B4B574}"/>
                  </a:ext>
                </a:extLst>
              </p:cNvPr>
              <p:cNvCxnSpPr/>
              <p:nvPr/>
            </p:nvCxnSpPr>
            <p:spPr>
              <a:xfrm flipH="1">
                <a:off x="7459577" y="4884821"/>
                <a:ext cx="360947" cy="40907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55CC8D-82E6-AB99-0EA4-6066A03A7608}"/>
                  </a:ext>
                </a:extLst>
              </p:cNvPr>
              <p:cNvCxnSpPr/>
              <p:nvPr/>
            </p:nvCxnSpPr>
            <p:spPr>
              <a:xfrm flipH="1">
                <a:off x="8067828" y="4884821"/>
                <a:ext cx="360947" cy="40907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8" name="Speech Bubble: Rectangle with Corners Rounded 17">
            <a:extLst>
              <a:ext uri="{FF2B5EF4-FFF2-40B4-BE49-F238E27FC236}">
                <a16:creationId xmlns:a16="http://schemas.microsoft.com/office/drawing/2014/main" id="{61E904BD-7B94-878C-F904-1D9A05A1572A}"/>
              </a:ext>
            </a:extLst>
          </p:cNvPr>
          <p:cNvSpPr/>
          <p:nvPr/>
        </p:nvSpPr>
        <p:spPr>
          <a:xfrm>
            <a:off x="5999922" y="1566444"/>
            <a:ext cx="2925433" cy="1763495"/>
          </a:xfrm>
          <a:prstGeom prst="wedgeRoundRectCallout">
            <a:avLst>
              <a:gd name="adj1" fmla="val -86664"/>
              <a:gd name="adj2" fmla="val -304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did the change from 0 to 1 in the equation restrict the methods of solving?</a:t>
            </a:r>
          </a:p>
        </p:txBody>
      </p:sp>
    </p:spTree>
    <p:extLst>
      <p:ext uri="{BB962C8B-B14F-4D97-AF65-F5344CB8AC3E}">
        <p14:creationId xmlns:p14="http://schemas.microsoft.com/office/powerpoint/2010/main" val="200688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0A0D0-8324-C311-936C-A9BE1544B29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1EDE7A1-1856-8513-02DE-7C01AF3A4AE2}"/>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8283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F7D38DF3-1C5C-9342-1EE1-DA2394F8ABE4}"/>
                  </a:ext>
                </a:extLst>
              </p:cNvPr>
              <p:cNvSpPr>
                <a:spLocks noGrp="1"/>
              </p:cNvSpPr>
              <p:nvPr>
                <p:ph type="title"/>
              </p:nvPr>
            </p:nvSpPr>
            <p:spPr/>
            <p:txBody>
              <a:bodyPr/>
              <a:lstStyle/>
              <a:p>
                <a:r>
                  <a:rPr lang="en-AU" dirty="0"/>
                  <a:t>Comparing forms of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r>
                  <a:rPr lang="en-AU" dirty="0"/>
                  <a:t> and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endParaRPr lang="en-AU" dirty="0"/>
              </a:p>
            </p:txBody>
          </p:sp>
        </mc:Choice>
        <mc:Fallback xmlns="">
          <p:sp>
            <p:nvSpPr>
              <p:cNvPr id="3" name="Title 2">
                <a:extLst>
                  <a:ext uri="{FF2B5EF4-FFF2-40B4-BE49-F238E27FC236}">
                    <a16:creationId xmlns:a16="http://schemas.microsoft.com/office/drawing/2014/main" id="{F7D38DF3-1C5C-9342-1EE1-DA2394F8ABE4}"/>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B346699-F985-B56A-E31F-65A9E5221FFD}"/>
                  </a:ext>
                </a:extLst>
              </p:cNvPr>
              <p:cNvSpPr>
                <a:spLocks noGrp="1"/>
              </p:cNvSpPr>
              <p:nvPr>
                <p:ph type="body" sz="quarter" idx="18"/>
              </p:nvPr>
            </p:nvSpPr>
            <p:spPr/>
            <p:txBody>
              <a:bodyPr/>
              <a:lstStyle/>
              <a:p>
                <a:r>
                  <a:rPr lang="en-AU" b="0" dirty="0"/>
                  <a:t>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endParaRPr lang="en-AU" dirty="0"/>
              </a:p>
            </p:txBody>
          </p:sp>
        </mc:Choice>
        <mc:Fallback xmlns="">
          <p:sp>
            <p:nvSpPr>
              <p:cNvPr id="4" name="Text Placeholder 3">
                <a:extLst>
                  <a:ext uri="{FF2B5EF4-FFF2-40B4-BE49-F238E27FC236}">
                    <a16:creationId xmlns:a16="http://schemas.microsoft.com/office/drawing/2014/main" id="{2B346699-F985-B56A-E31F-65A9E5221FFD}"/>
                  </a:ext>
                </a:extLst>
              </p:cNvPr>
              <p:cNvSpPr>
                <a:spLocks noGrp="1" noRot="1" noChangeAspect="1" noMove="1" noResize="1" noEditPoints="1" noAdjustHandles="1" noChangeArrowheads="1" noChangeShapeType="1" noTextEdit="1"/>
              </p:cNvSpPr>
              <p:nvPr>
                <p:ph type="body" sz="quarter" idx="18"/>
              </p:nvPr>
            </p:nvSpPr>
            <p:spPr>
              <a:blipFill>
                <a:blip r:embed="rId3"/>
                <a:stretch>
                  <a:fillRect l="-159" b="-1176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Diagram 5" descr="𝑅 sin (𝑥+𝛼) &#10;𝑅 sin (𝑥−𝛼) &#10;𝑅 cos (𝑥+𝛼) &#10;𝑅 cos (𝑥−𝛼) ">
                <a:extLst>
                  <a:ext uri="{FF2B5EF4-FFF2-40B4-BE49-F238E27FC236}">
                    <a16:creationId xmlns:a16="http://schemas.microsoft.com/office/drawing/2014/main" id="{606DACA0-9D9A-10AC-98EF-3F3DCA5F168E}"/>
                  </a:ext>
                </a:extLst>
              </p:cNvPr>
              <p:cNvGraphicFramePr/>
              <p:nvPr>
                <p:extLst>
                  <p:ext uri="{D42A27DB-BD31-4B8C-83A1-F6EECF244321}">
                    <p14:modId xmlns:p14="http://schemas.microsoft.com/office/powerpoint/2010/main" val="1133791021"/>
                  </p:ext>
                </p:extLst>
              </p:nvPr>
            </p:nvGraphicFramePr>
            <p:xfrm>
              <a:off x="1432560" y="1567086"/>
              <a:ext cx="3632491" cy="47688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6" name="Diagram 5" descr="𝑅 sin (𝑥+𝛼) &#10;𝑅 sin (𝑥−𝛼) &#10;𝑅 cos (𝑥+𝛼) &#10;𝑅 cos (𝑥−𝛼) ">
                <a:extLst>
                  <a:ext uri="{FF2B5EF4-FFF2-40B4-BE49-F238E27FC236}">
                    <a16:creationId xmlns:a16="http://schemas.microsoft.com/office/drawing/2014/main" id="{606DACA0-9D9A-10AC-98EF-3F3DCA5F168E}"/>
                  </a:ext>
                </a:extLst>
              </p:cNvPr>
              <p:cNvGraphicFramePr/>
              <p:nvPr>
                <p:extLst>
                  <p:ext uri="{D42A27DB-BD31-4B8C-83A1-F6EECF244321}">
                    <p14:modId xmlns:p14="http://schemas.microsoft.com/office/powerpoint/2010/main" val="1133791021"/>
                  </p:ext>
                </p:extLst>
              </p:nvPr>
            </p:nvGraphicFramePr>
            <p:xfrm>
              <a:off x="1432560" y="1567086"/>
              <a:ext cx="3632491" cy="47688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8E14DF7-2C1F-CCDC-CBED-3CB793C02386}"/>
                  </a:ext>
                </a:extLst>
              </p:cNvPr>
              <p:cNvSpPr>
                <a:spLocks noGrp="1"/>
              </p:cNvSpPr>
              <p:nvPr>
                <p:ph type="body" sz="quarter" idx="17"/>
              </p:nvPr>
            </p:nvSpPr>
            <p:spPr>
              <a:xfrm>
                <a:off x="4146271" y="1751251"/>
                <a:ext cx="5961360" cy="603329"/>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𝛼</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m:oMathPara>
                </a14:m>
                <a:endParaRPr lang="en-AU" dirty="0"/>
              </a:p>
            </p:txBody>
          </p:sp>
        </mc:Choice>
        <mc:Fallback xmlns="">
          <p:sp>
            <p:nvSpPr>
              <p:cNvPr id="5" name="Text Placeholder 4">
                <a:extLst>
                  <a:ext uri="{FF2B5EF4-FFF2-40B4-BE49-F238E27FC236}">
                    <a16:creationId xmlns:a16="http://schemas.microsoft.com/office/drawing/2014/main" id="{18E14DF7-2C1F-CCDC-CBED-3CB793C02386}"/>
                  </a:ext>
                </a:extLst>
              </p:cNvPr>
              <p:cNvSpPr>
                <a:spLocks noGrp="1" noRot="1" noChangeAspect="1" noMove="1" noResize="1" noEditPoints="1" noAdjustHandles="1" noChangeArrowheads="1" noChangeShapeType="1" noTextEdit="1"/>
              </p:cNvSpPr>
              <p:nvPr>
                <p:ph type="body" sz="quarter" idx="17"/>
              </p:nvPr>
            </p:nvSpPr>
            <p:spPr>
              <a:xfrm>
                <a:off x="4146271" y="1751251"/>
                <a:ext cx="5961360" cy="603329"/>
              </a:xfrm>
              <a:blipFill>
                <a:blip r:embed="rId1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21C98278-8F70-5674-0233-8D9404E4FF53}"/>
                  </a:ext>
                </a:extLst>
              </p:cNvPr>
              <p:cNvSpPr txBox="1">
                <a:spLocks/>
              </p:cNvSpPr>
              <p:nvPr/>
            </p:nvSpPr>
            <p:spPr>
              <a:xfrm>
                <a:off x="4146271" y="2999274"/>
                <a:ext cx="5961360" cy="6033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𝑥</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𝛼</m:t>
                          </m:r>
                        </m:e>
                      </m:func>
                      <m:r>
                        <a:rPr lang="en-AU" b="0" i="1" smtClean="0">
                          <a:latin typeface="Cambria Math" panose="02040503050406030204" pitchFamily="18" charset="0"/>
                        </a:rPr>
                        <m:t>−</m:t>
                      </m:r>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𝑥</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𝛼</m:t>
                          </m:r>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𝑥</m:t>
                          </m:r>
                        </m:e>
                      </m:func>
                      <m:r>
                        <a:rPr lang="en-AU" i="1" smtClean="0">
                          <a:latin typeface="Cambria Math" panose="02040503050406030204" pitchFamily="18" charset="0"/>
                        </a:rPr>
                        <m:t>−</m:t>
                      </m:r>
                      <m:rad>
                        <m:radPr>
                          <m:degHide m:val="on"/>
                          <m:ctrlPr>
                            <a:rPr lang="en-AU" i="1" smtClean="0">
                              <a:latin typeface="Cambria Math" panose="02040503050406030204" pitchFamily="18" charset="0"/>
                            </a:rPr>
                          </m:ctrlPr>
                        </m:radPr>
                        <m:deg/>
                        <m:e>
                          <m:r>
                            <a:rPr lang="en-AU" i="1" smtClean="0">
                              <a:latin typeface="Cambria Math" panose="02040503050406030204" pitchFamily="18" charset="0"/>
                            </a:rPr>
                            <m:t>3</m:t>
                          </m:r>
                        </m:e>
                      </m:rad>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𝑥</m:t>
                          </m:r>
                        </m:e>
                      </m:func>
                    </m:oMath>
                  </m:oMathPara>
                </a14:m>
                <a:endParaRPr lang="en-AU" dirty="0"/>
              </a:p>
            </p:txBody>
          </p:sp>
        </mc:Choice>
        <mc:Fallback xmlns="">
          <p:sp>
            <p:nvSpPr>
              <p:cNvPr id="7" name="Text Placeholder 4">
                <a:extLst>
                  <a:ext uri="{FF2B5EF4-FFF2-40B4-BE49-F238E27FC236}">
                    <a16:creationId xmlns:a16="http://schemas.microsoft.com/office/drawing/2014/main" id="{21C98278-8F70-5674-0233-8D9404E4FF53}"/>
                  </a:ext>
                </a:extLst>
              </p:cNvPr>
              <p:cNvSpPr txBox="1">
                <a:spLocks noRot="1" noChangeAspect="1" noMove="1" noResize="1" noEditPoints="1" noAdjustHandles="1" noChangeArrowheads="1" noChangeShapeType="1" noTextEdit="1"/>
              </p:cNvSpPr>
              <p:nvPr/>
            </p:nvSpPr>
            <p:spPr>
              <a:xfrm>
                <a:off x="4146271" y="2999274"/>
                <a:ext cx="5961360" cy="603329"/>
              </a:xfrm>
              <a:prstGeom prst="rect">
                <a:avLst/>
              </a:prstGeom>
              <a:blipFill>
                <a:blip r:embed="rId1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E7CA74A0-16F4-4748-9B73-98DD80FFC508}"/>
                  </a:ext>
                </a:extLst>
              </p:cNvPr>
              <p:cNvSpPr txBox="1">
                <a:spLocks/>
              </p:cNvSpPr>
              <p:nvPr/>
            </p:nvSpPr>
            <p:spPr>
              <a:xfrm>
                <a:off x="4146271" y="4247297"/>
                <a:ext cx="5961360" cy="6033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smtClean="0">
                              <a:latin typeface="Cambria Math" panose="02040503050406030204" pitchFamily="18" charset="0"/>
                            </a:rPr>
                            <m:t>𝑥</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𝛼</m:t>
                          </m:r>
                        </m:e>
                      </m:func>
                      <m:r>
                        <a:rPr lang="en-AU" b="0" i="1" smtClean="0">
                          <a:latin typeface="Cambria Math" panose="02040503050406030204" pitchFamily="18" charset="0"/>
                        </a:rPr>
                        <m:t>−</m:t>
                      </m:r>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i="1" smtClean="0">
                              <a:latin typeface="Cambria Math" panose="02040503050406030204" pitchFamily="18" charset="0"/>
                            </a:rPr>
                            <m:t>𝑥</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𝛼</m:t>
                          </m:r>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𝑥</m:t>
                          </m:r>
                        </m:e>
                      </m:func>
                      <m:r>
                        <a:rPr lang="en-AU" i="1" smtClean="0">
                          <a:latin typeface="Cambria Math" panose="02040503050406030204" pitchFamily="18" charset="0"/>
                        </a:rPr>
                        <m:t>−</m:t>
                      </m:r>
                      <m:rad>
                        <m:radPr>
                          <m:degHide m:val="on"/>
                          <m:ctrlPr>
                            <a:rPr lang="en-AU" i="1" smtClean="0">
                              <a:latin typeface="Cambria Math" panose="02040503050406030204" pitchFamily="18" charset="0"/>
                            </a:rPr>
                          </m:ctrlPr>
                        </m:radPr>
                        <m:deg/>
                        <m:e>
                          <m:r>
                            <a:rPr lang="en-AU" i="1" smtClean="0">
                              <a:latin typeface="Cambria Math" panose="02040503050406030204" pitchFamily="18" charset="0"/>
                            </a:rPr>
                            <m:t>3</m:t>
                          </m:r>
                        </m:e>
                      </m:rad>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𝑥</m:t>
                          </m:r>
                        </m:e>
                      </m:func>
                    </m:oMath>
                  </m:oMathPara>
                </a14:m>
                <a:endParaRPr lang="en-AU" dirty="0"/>
              </a:p>
            </p:txBody>
          </p:sp>
        </mc:Choice>
        <mc:Fallback xmlns="">
          <p:sp>
            <p:nvSpPr>
              <p:cNvPr id="8" name="Text Placeholder 4">
                <a:extLst>
                  <a:ext uri="{FF2B5EF4-FFF2-40B4-BE49-F238E27FC236}">
                    <a16:creationId xmlns:a16="http://schemas.microsoft.com/office/drawing/2014/main" id="{E7CA74A0-16F4-4748-9B73-98DD80FFC508}"/>
                  </a:ext>
                </a:extLst>
              </p:cNvPr>
              <p:cNvSpPr txBox="1">
                <a:spLocks noRot="1" noChangeAspect="1" noMove="1" noResize="1" noEditPoints="1" noAdjustHandles="1" noChangeArrowheads="1" noChangeShapeType="1" noTextEdit="1"/>
              </p:cNvSpPr>
              <p:nvPr/>
            </p:nvSpPr>
            <p:spPr>
              <a:xfrm>
                <a:off x="4146271" y="4247297"/>
                <a:ext cx="5961360" cy="603329"/>
              </a:xfrm>
              <a:prstGeom prst="rect">
                <a:avLst/>
              </a:prstGeom>
              <a:blipFill>
                <a:blip r:embed="rId1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DE51B826-19CA-FE08-E595-4A51C0FD898B}"/>
                  </a:ext>
                </a:extLst>
              </p:cNvPr>
              <p:cNvSpPr txBox="1">
                <a:spLocks/>
              </p:cNvSpPr>
              <p:nvPr/>
            </p:nvSpPr>
            <p:spPr>
              <a:xfrm>
                <a:off x="4146271" y="5495320"/>
                <a:ext cx="5961360" cy="6033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smtClean="0">
                              <a:latin typeface="Cambria Math" panose="02040503050406030204" pitchFamily="18" charset="0"/>
                            </a:rPr>
                            <m:t>𝑥</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𝛼</m:t>
                          </m:r>
                        </m:e>
                      </m:func>
                      <m:r>
                        <a:rPr lang="en-AU" b="0" i="1" smtClean="0">
                          <a:latin typeface="Cambria Math" panose="02040503050406030204" pitchFamily="18" charset="0"/>
                        </a:rPr>
                        <m:t>+</m:t>
                      </m:r>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i="1" smtClean="0">
                              <a:latin typeface="Cambria Math" panose="02040503050406030204" pitchFamily="18" charset="0"/>
                            </a:rPr>
                            <m:t>𝑥</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𝛼</m:t>
                          </m:r>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𝑥</m:t>
                          </m:r>
                        </m:e>
                      </m:func>
                      <m:r>
                        <a:rPr lang="en-AU" i="1" smtClean="0">
                          <a:latin typeface="Cambria Math" panose="02040503050406030204" pitchFamily="18" charset="0"/>
                        </a:rPr>
                        <m:t>−</m:t>
                      </m:r>
                      <m:rad>
                        <m:radPr>
                          <m:degHide m:val="on"/>
                          <m:ctrlPr>
                            <a:rPr lang="en-AU" i="1" smtClean="0">
                              <a:latin typeface="Cambria Math" panose="02040503050406030204" pitchFamily="18" charset="0"/>
                            </a:rPr>
                          </m:ctrlPr>
                        </m:radPr>
                        <m:deg/>
                        <m:e>
                          <m:r>
                            <a:rPr lang="en-AU" i="1" smtClean="0">
                              <a:latin typeface="Cambria Math" panose="02040503050406030204" pitchFamily="18" charset="0"/>
                            </a:rPr>
                            <m:t>3</m:t>
                          </m:r>
                        </m:e>
                      </m:rad>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𝑥</m:t>
                          </m:r>
                        </m:e>
                      </m:func>
                    </m:oMath>
                  </m:oMathPara>
                </a14:m>
                <a:endParaRPr lang="en-AU" dirty="0"/>
              </a:p>
            </p:txBody>
          </p:sp>
        </mc:Choice>
        <mc:Fallback xmlns="">
          <p:sp>
            <p:nvSpPr>
              <p:cNvPr id="9" name="Text Placeholder 4">
                <a:extLst>
                  <a:ext uri="{FF2B5EF4-FFF2-40B4-BE49-F238E27FC236}">
                    <a16:creationId xmlns:a16="http://schemas.microsoft.com/office/drawing/2014/main" id="{DE51B826-19CA-FE08-E595-4A51C0FD898B}"/>
                  </a:ext>
                </a:extLst>
              </p:cNvPr>
              <p:cNvSpPr txBox="1">
                <a:spLocks noRot="1" noChangeAspect="1" noMove="1" noResize="1" noEditPoints="1" noAdjustHandles="1" noChangeArrowheads="1" noChangeShapeType="1" noTextEdit="1"/>
              </p:cNvSpPr>
              <p:nvPr/>
            </p:nvSpPr>
            <p:spPr>
              <a:xfrm>
                <a:off x="4146271" y="5495320"/>
                <a:ext cx="5961360" cy="603329"/>
              </a:xfrm>
              <a:prstGeom prst="rect">
                <a:avLst/>
              </a:prstGeom>
              <a:blipFill>
                <a:blip r:embed="rId16"/>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DA84016A-92E7-5672-237A-5F0EB39E178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65018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33E44C-A356-634E-F049-5B0DFB35827A}"/>
              </a:ext>
            </a:extLst>
          </p:cNvPr>
          <p:cNvSpPr>
            <a:spLocks noGrp="1"/>
          </p:cNvSpPr>
          <p:nvPr>
            <p:ph type="title"/>
          </p:nvPr>
        </p:nvSpPr>
        <p:spPr/>
        <p:txBody>
          <a:bodyPr/>
          <a:lstStyle/>
          <a:p>
            <a:r>
              <a:rPr lang="en-AU" dirty="0"/>
              <a:t>Solving equations using the graph</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6993028-EBA6-2617-7F2D-7F8B1CD3172F}"/>
                  </a:ext>
                </a:extLst>
              </p:cNvPr>
              <p:cNvSpPr>
                <a:spLocks noGrp="1"/>
              </p:cNvSpPr>
              <p:nvPr>
                <p:ph type="body" sz="quarter" idx="18"/>
              </p:nvPr>
            </p:nvSpPr>
            <p:spPr/>
            <p:txBody>
              <a:bodyPr/>
              <a:lstStyle/>
              <a:p>
                <a:r>
                  <a:rPr lang="en-AU" dirty="0"/>
                  <a:t>For the domain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rPr>
                      <m:t>𝑥</m:t>
                    </m:r>
                    <m:r>
                      <a:rPr lang="en-AU" b="0" i="1" smtClean="0">
                        <a:latin typeface="Cambria Math" panose="02040503050406030204" pitchFamily="18" charset="0"/>
                      </a:rPr>
                      <m:t>≤360°</m:t>
                    </m:r>
                  </m:oMath>
                </a14:m>
                <a:endParaRPr lang="en-AU" dirty="0"/>
              </a:p>
            </p:txBody>
          </p:sp>
        </mc:Choice>
        <mc:Fallback xmlns="">
          <p:sp>
            <p:nvSpPr>
              <p:cNvPr id="4" name="Text Placeholder 3">
                <a:extLst>
                  <a:ext uri="{FF2B5EF4-FFF2-40B4-BE49-F238E27FC236}">
                    <a16:creationId xmlns:a16="http://schemas.microsoft.com/office/drawing/2014/main" id="{26993028-EBA6-2617-7F2D-7F8B1CD3172F}"/>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7" t="-23529" b="-50980"/>
                </a:stretch>
              </a:blipFill>
            </p:spPr>
            <p:txBody>
              <a:bodyPr/>
              <a:lstStyle/>
              <a:p>
                <a:r>
                  <a:rPr lang="en-AU">
                    <a:noFill/>
                  </a:rPr>
                  <a:t> </a:t>
                </a:r>
              </a:p>
            </p:txBody>
          </p:sp>
        </mc:Fallback>
      </mc:AlternateContent>
      <p:grpSp>
        <p:nvGrpSpPr>
          <p:cNvPr id="7" name="Group 6" descr="The graph of y=1 and y=cosx-3sinx graphed on the same set of axes. ">
            <a:extLst>
              <a:ext uri="{FF2B5EF4-FFF2-40B4-BE49-F238E27FC236}">
                <a16:creationId xmlns:a16="http://schemas.microsoft.com/office/drawing/2014/main" id="{CF5D5D51-ADD6-8E4D-C1DF-EBA78AE846AF}"/>
              </a:ext>
            </a:extLst>
          </p:cNvPr>
          <p:cNvGrpSpPr/>
          <p:nvPr/>
        </p:nvGrpSpPr>
        <p:grpSpPr>
          <a:xfrm>
            <a:off x="1466186" y="1369454"/>
            <a:ext cx="10183939" cy="5346148"/>
            <a:chOff x="1466186" y="1369454"/>
            <a:chExt cx="10183939" cy="5346148"/>
          </a:xfrm>
        </p:grpSpPr>
        <p:pic>
          <p:nvPicPr>
            <p:cNvPr id="3076" name="Picture 4" descr="Graph Preview">
              <a:extLst>
                <a:ext uri="{FF2B5EF4-FFF2-40B4-BE49-F238E27FC236}">
                  <a16:creationId xmlns:a16="http://schemas.microsoft.com/office/drawing/2014/main" id="{04CEB2A5-361B-DC87-23FE-889DFE2FA6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6186" y="1369454"/>
              <a:ext cx="8019222" cy="53461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D45270-0467-4322-1245-685F6D5CE9B0}"/>
                    </a:ext>
                  </a:extLst>
                </p:cNvPr>
                <p:cNvSpPr txBox="1"/>
                <p:nvPr/>
              </p:nvSpPr>
              <p:spPr>
                <a:xfrm>
                  <a:off x="9605425" y="3128128"/>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tx2"/>
                            </a:solidFill>
                            <a:latin typeface="Cambria Math" panose="02040503050406030204" pitchFamily="18" charset="0"/>
                          </a:rPr>
                          <m:t>𝑦</m:t>
                        </m:r>
                        <m:r>
                          <a:rPr lang="en-AU" sz="1800" b="0" i="1" smtClean="0">
                            <a:solidFill>
                              <a:schemeClr val="tx2"/>
                            </a:solidFill>
                            <a:latin typeface="Cambria Math" panose="02040503050406030204" pitchFamily="18" charset="0"/>
                          </a:rPr>
                          <m:t>=1</m:t>
                        </m:r>
                      </m:oMath>
                    </m:oMathPara>
                  </a14:m>
                  <a:endParaRPr lang="en-AU" sz="1800" dirty="0">
                    <a:solidFill>
                      <a:schemeClr val="tx2"/>
                    </a:solidFill>
                  </a:endParaRPr>
                </a:p>
              </p:txBody>
            </p:sp>
          </mc:Choice>
          <mc:Fallback xmlns="">
            <p:sp>
              <p:nvSpPr>
                <p:cNvPr id="5" name="TextBox 4">
                  <a:extLst>
                    <a:ext uri="{FF2B5EF4-FFF2-40B4-BE49-F238E27FC236}">
                      <a16:creationId xmlns:a16="http://schemas.microsoft.com/office/drawing/2014/main" id="{99D45270-0467-4322-1245-685F6D5CE9B0}"/>
                    </a:ext>
                  </a:extLst>
                </p:cNvPr>
                <p:cNvSpPr txBox="1">
                  <a:spLocks noRot="1" noChangeAspect="1" noMove="1" noResize="1" noEditPoints="1" noAdjustHandles="1" noChangeArrowheads="1" noChangeShapeType="1" noTextEdit="1"/>
                </p:cNvSpPr>
                <p:nvPr/>
              </p:nvSpPr>
              <p:spPr>
                <a:xfrm>
                  <a:off x="9605425" y="3128128"/>
                  <a:ext cx="914400" cy="91440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1B7625-9B6C-7645-D768-D86FEBBE328A}"/>
                    </a:ext>
                  </a:extLst>
                </p:cNvPr>
                <p:cNvSpPr txBox="1"/>
                <p:nvPr/>
              </p:nvSpPr>
              <p:spPr>
                <a:xfrm>
                  <a:off x="9605425" y="3766007"/>
                  <a:ext cx="2044700" cy="539684"/>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𝑥</m:t>
                            </m:r>
                          </m:e>
                        </m:func>
                        <m:r>
                          <a:rPr lang="en-AU" sz="1800" i="1">
                            <a:latin typeface="Cambria Math" panose="02040503050406030204" pitchFamily="18" charset="0"/>
                          </a:rPr>
                          <m:t>−3</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𝑥</m:t>
                            </m:r>
                          </m:e>
                        </m:func>
                      </m:oMath>
                    </m:oMathPara>
                  </a14:m>
                  <a:endParaRPr lang="en-AU" sz="1800" dirty="0"/>
                </a:p>
              </p:txBody>
            </p:sp>
          </mc:Choice>
          <mc:Fallback xmlns="">
            <p:sp>
              <p:nvSpPr>
                <p:cNvPr id="6" name="TextBox 5">
                  <a:extLst>
                    <a:ext uri="{FF2B5EF4-FFF2-40B4-BE49-F238E27FC236}">
                      <a16:creationId xmlns:a16="http://schemas.microsoft.com/office/drawing/2014/main" id="{561B7625-9B6C-7645-D768-D86FEBBE328A}"/>
                    </a:ext>
                  </a:extLst>
                </p:cNvPr>
                <p:cNvSpPr txBox="1">
                  <a:spLocks noRot="1" noChangeAspect="1" noMove="1" noResize="1" noEditPoints="1" noAdjustHandles="1" noChangeArrowheads="1" noChangeShapeType="1" noTextEdit="1"/>
                </p:cNvSpPr>
                <p:nvPr/>
              </p:nvSpPr>
              <p:spPr>
                <a:xfrm>
                  <a:off x="9605425" y="3766007"/>
                  <a:ext cx="2044700" cy="539684"/>
                </a:xfrm>
                <a:prstGeom prst="rect">
                  <a:avLst/>
                </a:prstGeom>
                <a:blipFill>
                  <a:blip r:embed="rId5"/>
                  <a:stretch>
                    <a:fillRect/>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D6F39981-829C-5071-BC07-D0665D94A6C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95302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DF4A68B8-BE79-4FD2-8A35-03453208A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BE48E8-632D-41C7-9CF7-76B0A81F5E9B}">
  <ds:schemaRefs>
    <ds:schemaRef ds:uri="http://schemas.microsoft.com/sharepoint/v3/contenttype/forms"/>
  </ds:schemaRefs>
</ds:datastoreItem>
</file>

<file path=customXml/itemProps3.xml><?xml version="1.0" encoding="utf-8"?>
<ds:datastoreItem xmlns:ds="http://schemas.openxmlformats.org/officeDocument/2006/customXml" ds:itemID="{6FC675C2-AE4C-4637-A69E-52E13AF9157A}">
  <ds:schemaRefs>
    <ds:schemaRef ds:uri="http://schemas.openxmlformats.org/package/2006/metadata/core-properties"/>
    <ds:schemaRef ds:uri="95386ad3-46d6-4eb6-bbc1-9b19b13a5756"/>
    <ds:schemaRef ds:uri="http://www.w3.org/XML/1998/namespace"/>
    <ds:schemaRef ds:uri="http://purl.org/dc/terms/"/>
    <ds:schemaRef ds:uri="9191b990-ddf9-46cb-8ffe-20db9d3a58aa"/>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1531</Words>
  <Application>Microsoft Office PowerPoint</Application>
  <PresentationFormat>Widescreen</PresentationFormat>
  <Paragraphs>177</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Cambria Math</vt:lpstr>
      <vt:lpstr>Public Sans</vt:lpstr>
      <vt:lpstr>Times New Roman</vt:lpstr>
      <vt:lpstr>Calibri</vt:lpstr>
      <vt:lpstr>NSWG Corporate</vt:lpstr>
      <vt:lpstr>Using Rsin(x±α)or Rcos(x±α) to solve equations</vt:lpstr>
      <vt:lpstr>Learning intentions and success criteria</vt:lpstr>
      <vt:lpstr>Activating prior knowledge</vt:lpstr>
      <vt:lpstr>Solving trigonometric equations (1)</vt:lpstr>
      <vt:lpstr>Solving trigonometric equations (2)</vt:lpstr>
      <vt:lpstr>Connecting learning</vt:lpstr>
      <vt:lpstr>Comparing forms of R cos⁡〖(x±α)〗 and R sin⁡〖(x±α)〗</vt:lpstr>
      <vt:lpstr>Releasing responsibility</vt:lpstr>
      <vt:lpstr>Solving equations using the graph</vt:lpstr>
      <vt:lpstr>Using auxiliary angles to solve equations (1)</vt:lpstr>
      <vt:lpstr>Using auxiliary angles to solve equations (2)</vt:lpstr>
      <vt:lpstr>Using auxiliary angles to solve equations (4)</vt:lpstr>
      <vt:lpstr>Using auxiliary angles to solve equations (5)</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 Using Rsin or Rcos to solve equations – Stage 6, extension</dc:title>
  <dc:creator>NSW Department of Education</dc:creator>
  <dcterms:created xsi:type="dcterms:W3CDTF">2026-04-20T00:40:40Z</dcterms:created>
  <dcterms:modified xsi:type="dcterms:W3CDTF">2026-05-04T01:11:00Z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0x0101004A1D8124FFB2A1438B815462E05615AB</vt:lpwstr>
  </property>
  <property fmtid="{D5CDD505-2E9C-101B-9397-08002B2CF9AE}" pid="6" name="MSIP_Label_b603dfd7-d93a-4381-a340-2995d8282205_ContentBits">
    <vt:lpwstr>0</vt:lpwstr>
  </property>
  <property fmtid="{D5CDD505-2E9C-101B-9397-08002B2CF9AE}" pid="7" name="MSIP_Label_b603dfd7-d93a-4381-a340-2995d8282205_SetDate">
    <vt:lpwstr>2026-04-20T00:40:20Z</vt:lpwstr>
  </property>
  <property fmtid="{D5CDD505-2E9C-101B-9397-08002B2CF9AE}" pid="8" name="MSIP_Label_b603dfd7-d93a-4381-a340-2995d8282205_Name">
    <vt:lpwstr>OFFICIAL</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Method">
    <vt:lpwstr>Standard</vt:lpwstr>
  </property>
  <property fmtid="{D5CDD505-2E9C-101B-9397-08002B2CF9AE}" pid="11" name="MSIP_Label_b603dfd7-d93a-4381-a340-2995d8282205_ActionId">
    <vt:lpwstr>616b0eb0-22ea-4920-aaf5-f9fa57c6be2e</vt:lpwstr>
  </property>
</Properties>
</file>