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6506" r:id="rId7"/>
    <p:sldId id="26526" r:id="rId8"/>
    <p:sldId id="26528" r:id="rId9"/>
    <p:sldId id="26529" r:id="rId10"/>
    <p:sldId id="26527" r:id="rId11"/>
    <p:sldId id="26508" r:id="rId12"/>
    <p:sldId id="26513" r:id="rId13"/>
    <p:sldId id="26512"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48478-9D3C-4D02-B429-C42768840049}" v="2" dt="2026-05-04T01:10:40.19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0"/>
    <p:restoredTop sz="94720"/>
  </p:normalViewPr>
  <p:slideViewPr>
    <p:cSldViewPr snapToGrid="0">
      <p:cViewPr varScale="1">
        <p:scale>
          <a:sx n="92" d="100"/>
          <a:sy n="92" d="100"/>
        </p:scale>
        <p:origin x="76" y="6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57565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F1FEF-21FC-83F8-6322-84A2E826B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3CB76-67A3-8A05-26EC-805E6AEE5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EA61D-14CA-BA4B-EACC-D4FA7AA04FE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31F5C5D-2A10-0B74-A02D-E88BF332CA25}"/>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3912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0BC3-B8A7-253C-5682-F3C9F3B31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A98ED-F43C-0145-289F-6A7EC3F9B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E1E34-F2AA-AEAA-186E-41F3D0B745A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4B425E5-D34E-19A5-2BC5-C4A8D771B17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72737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7217E-782A-E8A7-14D7-DAB089B55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F6C11-D7D5-BF1E-DB87-272959983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B959D-4220-3C35-D7B5-836AA14F7C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5E21F35-1314-4A48-3105-428B23682E60}"/>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2429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6785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1307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36.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0.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Simplifying sums of sine and cosine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5" name="Picture Placeholder 5">
            <a:extLst>
              <a:ext uri="{FF2B5EF4-FFF2-40B4-BE49-F238E27FC236}">
                <a16:creationId xmlns:a16="http://schemas.microsoft.com/office/drawing/2014/main" id="{D88B3FAD-C990-8C57-2FB4-6482F35DA1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Expression in the form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t> or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t> (2)</a:t>
                </a:r>
              </a:p>
            </p:txBody>
          </p:sp>
        </mc:Choice>
        <mc:Fallback xmlns="">
          <p:sp>
            <p:nvSpPr>
              <p:cNvPr id="3" name="Title 2">
                <a:extLst>
                  <a:ext uri="{FF2B5EF4-FFF2-40B4-BE49-F238E27FC236}">
                    <a16:creationId xmlns:a16="http://schemas.microsoft.com/office/drawing/2014/main" id="{3C62A30F-6710-05FB-60E3-B80C6F844834}"/>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F3AA294E-508B-095C-1B14-27E33CC6E500}"/>
                  </a:ext>
                </a:extLst>
              </p:cNvPr>
              <p:cNvSpPr>
                <a:spLocks noGrp="1"/>
              </p:cNvSpPr>
              <p:nvPr>
                <p:ph type="body" sz="quarter" idx="17"/>
              </p:nvPr>
            </p:nvSpPr>
            <p:spPr>
              <a:xfrm>
                <a:off x="360000" y="1567087"/>
                <a:ext cx="7079891" cy="625396"/>
              </a:xfrm>
            </p:spPr>
            <p:txBody>
              <a:bodyPr/>
              <a:lstStyle/>
              <a:p>
                <a:r>
                  <a:rPr lang="en-AU" dirty="0"/>
                  <a:t>Write </a:t>
                </a:r>
                <a14:m>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3</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 </m:t>
                    </m:r>
                  </m:oMath>
                </a14:m>
                <a:r>
                  <a:rPr lang="en-AU" dirty="0"/>
                  <a:t>in the form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r>
                  <a:rPr lang="en-AU" dirty="0"/>
                  <a:t>, for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𝜋</m:t>
                        </m:r>
                      </m:num>
                      <m:den>
                        <m:r>
                          <a:rPr lang="en-AU" b="0" i="1" smtClean="0">
                            <a:latin typeface="Cambria Math" panose="02040503050406030204" pitchFamily="18" charset="0"/>
                            <a:ea typeface="Cambria Math" panose="02040503050406030204" pitchFamily="18" charset="0"/>
                          </a:rPr>
                          <m:t>2</m:t>
                        </m:r>
                      </m:den>
                    </m:f>
                  </m:oMath>
                </a14:m>
                <a:r>
                  <a:rPr lang="en-AU" dirty="0"/>
                  <a:t>. </a:t>
                </a:r>
              </a:p>
            </p:txBody>
          </p:sp>
        </mc:Choice>
        <mc:Fallback xmlns="">
          <p:sp>
            <p:nvSpPr>
              <p:cNvPr id="8" name="Text Placeholder 4">
                <a:extLst>
                  <a:ext uri="{FF2B5EF4-FFF2-40B4-BE49-F238E27FC236}">
                    <a16:creationId xmlns:a16="http://schemas.microsoft.com/office/drawing/2014/main" id="{F3AA294E-508B-095C-1B14-27E33CC6E500}"/>
                  </a:ext>
                </a:extLst>
              </p:cNvPr>
              <p:cNvSpPr>
                <a:spLocks noGrp="1" noRot="1" noChangeAspect="1" noMove="1" noResize="1" noEditPoints="1" noAdjustHandles="1" noChangeArrowheads="1" noChangeShapeType="1" noTextEdit="1"/>
              </p:cNvSpPr>
              <p:nvPr>
                <p:ph type="body" sz="quarter" idx="17"/>
              </p:nvPr>
            </p:nvSpPr>
            <p:spPr>
              <a:xfrm>
                <a:off x="360000" y="1567087"/>
                <a:ext cx="7079891" cy="625396"/>
              </a:xfrm>
              <a:blipFill>
                <a:blip r:embed="rId3"/>
                <a:stretch>
                  <a:fillRect l="-2153"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3DD714C4-48B5-DCAF-FF51-25C6EF9A9850}"/>
                  </a:ext>
                </a:extLst>
              </p:cNvPr>
              <p:cNvSpPr txBox="1">
                <a:spLocks/>
              </p:cNvSpPr>
              <p:nvPr/>
            </p:nvSpPr>
            <p:spPr>
              <a:xfrm>
                <a:off x="360000" y="2192482"/>
                <a:ext cx="6391320" cy="418243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Solution:</a:t>
                </a:r>
              </a:p>
              <a:p>
                <a:pPr/>
                <a14:m>
                  <m:oMathPara xmlns:m="http://schemas.openxmlformats.org/officeDocument/2006/math">
                    <m:oMathParaPr>
                      <m:jc m:val="left"/>
                    </m:oMathParaPr>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m:oMathPara>
                </a14:m>
                <a:endParaRPr lang="en-AU" dirty="0"/>
              </a:p>
              <a:p>
                <a:pPr/>
                <a14:m>
                  <m:oMathPara xmlns:m="http://schemas.openxmlformats.org/officeDocument/2006/math">
                    <m:oMathParaPr>
                      <m:jc m:val="left"/>
                    </m:oMathParaPr>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𝛼</m:t>
                          </m:r>
                        </m:e>
                      </m:func>
                      <m:r>
                        <a:rPr lang="en-AU" b="0"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ad>
                        <m:radPr>
                          <m:degHide m:val="on"/>
                          <m:ctrlPr>
                            <a:rPr lang="en-AU" i="1" smtClean="0">
                              <a:solidFill>
                                <a:schemeClr val="accent2"/>
                              </a:solidFill>
                              <a:latin typeface="Cambria Math" panose="02040503050406030204" pitchFamily="18" charset="0"/>
                            </a:rPr>
                          </m:ctrlPr>
                        </m:radPr>
                        <m:deg/>
                        <m:e>
                          <m:r>
                            <a:rPr lang="en-AU" i="1">
                              <a:solidFill>
                                <a:schemeClr val="accent2"/>
                              </a:solidFill>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cos</m:t>
                          </m:r>
                        </m:fName>
                        <m:e>
                          <m:r>
                            <a:rPr lang="en-AU" i="1">
                              <a:solidFill>
                                <a:schemeClr val="accent2"/>
                              </a:solidFill>
                              <a:latin typeface="Cambria Math" panose="02040503050406030204" pitchFamily="18" charset="0"/>
                            </a:rPr>
                            <m:t>𝛼</m:t>
                          </m:r>
                        </m:e>
                      </m:func>
                      <m:r>
                        <a:rPr lang="en-AU" b="0" i="1" smtClean="0">
                          <a:solidFill>
                            <a:schemeClr val="tx2"/>
                          </a:solidFill>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sin</m:t>
                          </m:r>
                        </m:fName>
                        <m:e>
                          <m:r>
                            <a:rPr lang="en-AU" i="1">
                              <a:solidFill>
                                <a:schemeClr val="tx2"/>
                              </a:solidFill>
                              <a:latin typeface="Cambria Math" panose="02040503050406030204" pitchFamily="18" charset="0"/>
                            </a:rPr>
                            <m:t>𝛼</m:t>
                          </m:r>
                        </m:e>
                      </m:func>
                    </m:oMath>
                  </m:oMathPara>
                </a14:m>
                <a:endParaRPr lang="en-AU" dirty="0"/>
              </a:p>
            </p:txBody>
          </p:sp>
        </mc:Choice>
        <mc:Fallback xmlns="">
          <p:sp>
            <p:nvSpPr>
              <p:cNvPr id="9" name="Text Placeholder 4">
                <a:extLst>
                  <a:ext uri="{FF2B5EF4-FFF2-40B4-BE49-F238E27FC236}">
                    <a16:creationId xmlns:a16="http://schemas.microsoft.com/office/drawing/2014/main" id="{3DD714C4-48B5-DCAF-FF51-25C6EF9A9850}"/>
                  </a:ext>
                </a:extLst>
              </p:cNvPr>
              <p:cNvSpPr txBox="1">
                <a:spLocks noRot="1" noChangeAspect="1" noMove="1" noResize="1" noEditPoints="1" noAdjustHandles="1" noChangeArrowheads="1" noChangeShapeType="1" noTextEdit="1"/>
              </p:cNvSpPr>
              <p:nvPr/>
            </p:nvSpPr>
            <p:spPr>
              <a:xfrm>
                <a:off x="360000" y="2192482"/>
                <a:ext cx="6391320" cy="4182439"/>
              </a:xfrm>
              <a:prstGeom prst="rect">
                <a:avLst/>
              </a:prstGeom>
              <a:blipFill>
                <a:blip r:embed="rId4"/>
                <a:stretch>
                  <a:fillRect l="-2383"/>
                </a:stretch>
              </a:blipFill>
            </p:spPr>
            <p:txBody>
              <a:bodyPr/>
              <a:lstStyle/>
              <a:p>
                <a:r>
                  <a:rPr lang="en-AU">
                    <a:noFill/>
                  </a:rPr>
                  <a:t> </a:t>
                </a:r>
              </a:p>
            </p:txBody>
          </p:sp>
        </mc:Fallback>
      </mc:AlternateContent>
      <p:grpSp>
        <p:nvGrpSpPr>
          <p:cNvPr id="13" name="Group 12" descr="A right angled triangle with an angle marked alpha. The hypotenuse is R, the shorter side opposite alpha is 1 and the remaining side is sqrt(3).">
            <a:extLst>
              <a:ext uri="{FF2B5EF4-FFF2-40B4-BE49-F238E27FC236}">
                <a16:creationId xmlns:a16="http://schemas.microsoft.com/office/drawing/2014/main" id="{C75845A1-D755-6E4D-0F7B-62BCC563F75C}"/>
              </a:ext>
            </a:extLst>
          </p:cNvPr>
          <p:cNvGrpSpPr/>
          <p:nvPr/>
        </p:nvGrpSpPr>
        <p:grpSpPr>
          <a:xfrm flipH="1">
            <a:off x="341027" y="4762751"/>
            <a:ext cx="1970949" cy="1960166"/>
            <a:chOff x="6084321" y="1463176"/>
            <a:chExt cx="1970949" cy="1960166"/>
          </a:xfrm>
        </p:grpSpPr>
        <p:grpSp>
          <p:nvGrpSpPr>
            <p:cNvPr id="14" name="Group 13">
              <a:extLst>
                <a:ext uri="{FF2B5EF4-FFF2-40B4-BE49-F238E27FC236}">
                  <a16:creationId xmlns:a16="http://schemas.microsoft.com/office/drawing/2014/main" id="{9A3BAE43-FDCE-11F6-BF92-F4FF267F7F6B}"/>
                </a:ext>
              </a:extLst>
            </p:cNvPr>
            <p:cNvGrpSpPr/>
            <p:nvPr/>
          </p:nvGrpSpPr>
          <p:grpSpPr>
            <a:xfrm>
              <a:off x="6577445" y="1463176"/>
              <a:ext cx="1477825" cy="1476000"/>
              <a:chOff x="6577445" y="1463176"/>
              <a:chExt cx="1477825" cy="1476000"/>
            </a:xfrm>
          </p:grpSpPr>
          <p:sp>
            <p:nvSpPr>
              <p:cNvPr id="19" name="Right Triangle 18">
                <a:extLst>
                  <a:ext uri="{FF2B5EF4-FFF2-40B4-BE49-F238E27FC236}">
                    <a16:creationId xmlns:a16="http://schemas.microsoft.com/office/drawing/2014/main" id="{8816D076-07B2-5757-AA82-6D8089B28FF5}"/>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AE01AD50-D0EE-BD54-DCF4-928E5ED78CD3}"/>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9429B8-E601-3F47-D8AC-5D7AA2F86B3F}"/>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5" name="TextBox 14">
                  <a:extLst>
                    <a:ext uri="{FF2B5EF4-FFF2-40B4-BE49-F238E27FC236}">
                      <a16:creationId xmlns:a16="http://schemas.microsoft.com/office/drawing/2014/main" id="{439429B8-E601-3F47-D8AC-5D7AA2F86B3F}"/>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5182764-03FB-A1B8-5284-2CF5F57C0105}"/>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6" name="TextBox 15">
                  <a:extLst>
                    <a:ext uri="{FF2B5EF4-FFF2-40B4-BE49-F238E27FC236}">
                      <a16:creationId xmlns:a16="http://schemas.microsoft.com/office/drawing/2014/main" id="{35182764-03FB-A1B8-5284-2CF5F57C0105}"/>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AB135A-F9DD-F2E2-294B-276248AD5C71}"/>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oMath>
                    </m:oMathPara>
                  </a14:m>
                  <a:endParaRPr lang="en-AU" sz="1800" b="0" dirty="0"/>
                </a:p>
              </p:txBody>
            </p:sp>
          </mc:Choice>
          <mc:Fallback xmlns="">
            <p:sp>
              <p:nvSpPr>
                <p:cNvPr id="17" name="TextBox 16">
                  <a:extLst>
                    <a:ext uri="{FF2B5EF4-FFF2-40B4-BE49-F238E27FC236}">
                      <a16:creationId xmlns:a16="http://schemas.microsoft.com/office/drawing/2014/main" id="{37AB135A-F9DD-F2E2-294B-276248AD5C71}"/>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7"/>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1E28C6F-B42B-D550-3313-CFECAA6A8633}"/>
                </a:ext>
              </a:extLst>
            </p:cNvPr>
            <p:cNvSpPr txBox="1"/>
            <p:nvPr/>
          </p:nvSpPr>
          <p:spPr>
            <a:xfrm>
              <a:off x="6084321" y="2049620"/>
              <a:ext cx="389331" cy="428983"/>
            </a:xfrm>
            <a:prstGeom prst="rect">
              <a:avLst/>
            </a:prstGeom>
            <a:noFill/>
          </p:spPr>
          <p:txBody>
            <a:bodyPr wrap="none" lIns="0" tIns="0" rIns="0" bIns="0" rtlCol="0">
              <a:noAutofit/>
            </a:bodyPr>
            <a:lstStyle/>
            <a:p>
              <a:pPr algn="l"/>
              <a:r>
                <a:rPr lang="en-AU" sz="1800" b="0" dirty="0"/>
                <a:t>1</a:t>
              </a:r>
            </a:p>
          </p:txBody>
        </p:sp>
      </p:grp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4173309A-F649-DBB2-1D59-E2E050F1DA24}"/>
                  </a:ext>
                </a:extLst>
              </p:cNvPr>
              <p:cNvSpPr txBox="1">
                <a:spLocks/>
              </p:cNvSpPr>
              <p:nvPr/>
            </p:nvSpPr>
            <p:spPr>
              <a:xfrm>
                <a:off x="2678213" y="4962294"/>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cos</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m:t>
                      </m:r>
                      <m:rad>
                        <m:radPr>
                          <m:degHide m:val="on"/>
                          <m:ctrlPr>
                            <a:rPr lang="en-AU" b="0" i="1" smtClean="0">
                              <a:solidFill>
                                <a:schemeClr val="accent2"/>
                              </a:solidFill>
                              <a:latin typeface="Cambria Math" panose="02040503050406030204" pitchFamily="18" charset="0"/>
                            </a:rPr>
                          </m:ctrlPr>
                        </m:radPr>
                        <m:deg/>
                        <m:e>
                          <m:r>
                            <a:rPr lang="en-AU" b="0" i="1" smtClean="0">
                              <a:solidFill>
                                <a:schemeClr val="accent2"/>
                              </a:solidFill>
                              <a:latin typeface="Cambria Math" panose="02040503050406030204" pitchFamily="18" charset="0"/>
                            </a:rPr>
                            <m:t>3</m:t>
                          </m:r>
                        </m:e>
                      </m:rad>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num>
                        <m:den>
                          <m:r>
                            <a:rPr lang="en-AU" b="0" i="1" smtClean="0">
                              <a:latin typeface="Cambria Math" panose="02040503050406030204" pitchFamily="18" charset="0"/>
                            </a:rPr>
                            <m:t>𝑅</m:t>
                          </m:r>
                        </m:den>
                      </m:f>
                    </m:oMath>
                  </m:oMathPara>
                </a14:m>
                <a:endParaRPr lang="en-AU" dirty="0"/>
              </a:p>
            </p:txBody>
          </p:sp>
        </mc:Choice>
        <mc:Fallback xmlns="">
          <p:sp>
            <p:nvSpPr>
              <p:cNvPr id="12" name="Text Placeholder 4">
                <a:extLst>
                  <a:ext uri="{FF2B5EF4-FFF2-40B4-BE49-F238E27FC236}">
                    <a16:creationId xmlns:a16="http://schemas.microsoft.com/office/drawing/2014/main" id="{4173309A-F649-DBB2-1D59-E2E050F1DA24}"/>
                  </a:ext>
                </a:extLst>
              </p:cNvPr>
              <p:cNvSpPr txBox="1">
                <a:spLocks noRot="1" noChangeAspect="1" noMove="1" noResize="1" noEditPoints="1" noAdjustHandles="1" noChangeArrowheads="1" noChangeShapeType="1" noTextEdit="1"/>
              </p:cNvSpPr>
              <p:nvPr/>
            </p:nvSpPr>
            <p:spPr>
              <a:xfrm>
                <a:off x="2678213" y="4962294"/>
                <a:ext cx="1950246" cy="16437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EAA06173-4C35-4A5F-A5F6-650627BD57D0}"/>
                  </a:ext>
                </a:extLst>
              </p:cNvPr>
              <p:cNvSpPr txBox="1">
                <a:spLocks/>
              </p:cNvSpPr>
              <p:nvPr/>
            </p:nvSpPr>
            <p:spPr>
              <a:xfrm>
                <a:off x="4801074" y="5018880"/>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sin</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=−1</m:t>
                      </m:r>
                    </m:oMath>
                  </m:oMathPara>
                </a14:m>
                <a:endParaRPr lang="en-AU" dirty="0">
                  <a:solidFill>
                    <a:schemeClr val="tx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11" name="Text Placeholder 4">
                <a:extLst>
                  <a:ext uri="{FF2B5EF4-FFF2-40B4-BE49-F238E27FC236}">
                    <a16:creationId xmlns:a16="http://schemas.microsoft.com/office/drawing/2014/main" id="{EAA06173-4C35-4A5F-A5F6-650627BD57D0}"/>
                  </a:ext>
                </a:extLst>
              </p:cNvPr>
              <p:cNvSpPr txBox="1">
                <a:spLocks noRot="1" noChangeAspect="1" noMove="1" noResize="1" noEditPoints="1" noAdjustHandles="1" noChangeArrowheads="1" noChangeShapeType="1" noTextEdit="1"/>
              </p:cNvSpPr>
              <p:nvPr/>
            </p:nvSpPr>
            <p:spPr>
              <a:xfrm>
                <a:off x="4801074" y="5018880"/>
                <a:ext cx="1950246" cy="164370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A259967B-CE7A-C0DB-391C-B7954E590F35}"/>
                  </a:ext>
                </a:extLst>
              </p:cNvPr>
              <p:cNvSpPr txBox="1">
                <a:spLocks/>
              </p:cNvSpPr>
              <p:nvPr/>
            </p:nvSpPr>
            <p:spPr>
              <a:xfrm>
                <a:off x="7434342" y="2206628"/>
                <a:ext cx="4158889" cy="33751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den>
                      </m:f>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−1</m:t>
                              </m:r>
                            </m:sup>
                          </m:sSup>
                        </m:fName>
                        <m:e>
                          <m:d>
                            <m:dPr>
                              <m:ctrlPr>
                                <a:rPr lang="en-AU" b="0" i="1" smtClean="0">
                                  <a:latin typeface="Cambria Math" panose="02040503050406030204" pitchFamily="18" charset="0"/>
                                  <a:ea typeface="Cambria Math" panose="02040503050406030204" pitchFamily="18" charset="0"/>
                                </a:rPr>
                              </m:ctrlPr>
                            </m:dPr>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3</m:t>
                                      </m:r>
                                    </m:e>
                                  </m:rad>
                                </m:den>
                              </m:f>
                            </m:e>
                          </m:d>
                        </m:e>
                      </m:func>
                    </m:oMath>
                  </m:oMathPara>
                </a14:m>
                <a:endParaRPr lang="en-AU" b="0" i="1" dirty="0">
                  <a:latin typeface="Cambria Math" panose="02040503050406030204" pitchFamily="18" charset="0"/>
                  <a:ea typeface="Cambria Math" panose="02040503050406030204" pitchFamily="18" charset="0"/>
                </a:endParaRPr>
              </a:p>
              <a:p>
                <a:pPr marL="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𝜋</m:t>
                          </m:r>
                        </m:num>
                        <m:den>
                          <m:r>
                            <a:rPr lang="en-AU" b="0" i="1" smtClean="0">
                              <a:latin typeface="Cambria Math" panose="02040503050406030204" pitchFamily="18" charset="0"/>
                              <a:ea typeface="Cambria Math" panose="02040503050406030204" pitchFamily="18" charset="0"/>
                            </a:rPr>
                            <m:t>6</m:t>
                          </m:r>
                        </m:den>
                      </m:f>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e>
                          </m:d>
                        </m:e>
                      </m:func>
                    </m:oMath>
                  </m:oMathPara>
                </a14:m>
                <a:endParaRPr lang="en-AU" dirty="0"/>
              </a:p>
            </p:txBody>
          </p:sp>
        </mc:Choice>
        <mc:Fallback xmlns="">
          <p:sp>
            <p:nvSpPr>
              <p:cNvPr id="10" name="Text Placeholder 4">
                <a:extLst>
                  <a:ext uri="{FF2B5EF4-FFF2-40B4-BE49-F238E27FC236}">
                    <a16:creationId xmlns:a16="http://schemas.microsoft.com/office/drawing/2014/main" id="{A259967B-CE7A-C0DB-391C-B7954E590F35}"/>
                  </a:ext>
                </a:extLst>
              </p:cNvPr>
              <p:cNvSpPr txBox="1">
                <a:spLocks noRot="1" noChangeAspect="1" noMove="1" noResize="1" noEditPoints="1" noAdjustHandles="1" noChangeArrowheads="1" noChangeShapeType="1" noTextEdit="1"/>
              </p:cNvSpPr>
              <p:nvPr/>
            </p:nvSpPr>
            <p:spPr>
              <a:xfrm>
                <a:off x="7434342" y="2206628"/>
                <a:ext cx="4158889" cy="3375105"/>
              </a:xfrm>
              <a:prstGeom prst="rect">
                <a:avLst/>
              </a:prstGeom>
              <a:blipFill>
                <a:blip r:embed="rId10"/>
                <a:stretch>
                  <a:fillRect b="-26173"/>
                </a:stretch>
              </a:blipFill>
            </p:spPr>
            <p:txBody>
              <a:bodyPr/>
              <a:lstStyle/>
              <a:p>
                <a:r>
                  <a:rPr lang="en-AU">
                    <a:noFill/>
                  </a:rPr>
                  <a:t> </a:t>
                </a:r>
              </a:p>
            </p:txBody>
          </p:sp>
        </mc:Fallback>
      </mc:AlternateContent>
      <p:pic>
        <p:nvPicPr>
          <p:cNvPr id="22" name="Picture 21" descr="A right angled triangle with angles 30 degrees and 60 degrees. The hypotenuse is 2, the side opposite 30 degrees is 1 and the side opposite 60 degrees sqrt(3).">
            <a:extLst>
              <a:ext uri="{FF2B5EF4-FFF2-40B4-BE49-F238E27FC236}">
                <a16:creationId xmlns:a16="http://schemas.microsoft.com/office/drawing/2014/main" id="{958F065E-17E3-769D-D191-4C1FA8BC0CF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86837" y="3358003"/>
            <a:ext cx="1145625" cy="1647640"/>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a:t>
            </a:r>
            <a:r>
              <a:rPr lang="en-US" u="sng" dirty="0">
                <a:solidFill>
                  <a:srgbClr val="2F5496"/>
                </a:solidFill>
                <a:ea typeface="Arial" panose="020B0604020202020204" pitchFamily="34" charset="0"/>
                <a:hlinkClick r:id="rId6"/>
              </a:rPr>
              <a:t>11-12 </a:t>
            </a:r>
            <a:r>
              <a:rPr lang="en-US" u="sng" dirty="0">
                <a:solidFill>
                  <a:srgbClr val="2F5496"/>
                </a:solidFill>
                <a:effectLst/>
                <a:latin typeface="Arial" panose="020B0604020202020204" pitchFamily="34" charset="0"/>
                <a:ea typeface="Arial" panose="020B0604020202020204" pitchFamily="34" charset="0"/>
                <a:hlinkClick r:id="rId6"/>
              </a:rPr>
              <a:t>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59998" y="1729275"/>
                <a:ext cx="11303000" cy="44980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30000"/>
                  </a:lnSpc>
                  <a:spcAft>
                    <a:spcPts val="600"/>
                  </a:spcAft>
                  <a:buFont typeface="Arial" panose="020B0604020202020204" pitchFamily="34" charset="0"/>
                  <a:buChar char="•"/>
                </a:pPr>
                <a:r>
                  <a:rPr lang="en-AU" sz="2000" dirty="0"/>
                  <a:t>To understand how </a:t>
                </a:r>
                <a14:m>
                  <m:oMath xmlns:m="http://schemas.openxmlformats.org/officeDocument/2006/math">
                    <m:r>
                      <a:rPr lang="en-AU" sz="2000" i="1">
                        <a:latin typeface="Cambria Math" panose="02040503050406030204" pitchFamily="18" charset="0"/>
                      </a:rPr>
                      <m:t>𝑎</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𝑥</m:t>
                        </m:r>
                      </m:e>
                    </m:func>
                    <m:r>
                      <a:rPr lang="en-AU" sz="2000" i="1">
                        <a:latin typeface="Cambria Math" panose="02040503050406030204" pitchFamily="18" charset="0"/>
                      </a:rPr>
                      <m:t>+</m:t>
                    </m:r>
                    <m:r>
                      <a:rPr lang="en-AU" sz="2000" i="1">
                        <a:latin typeface="Cambria Math" panose="02040503050406030204" pitchFamily="18" charset="0"/>
                      </a:rPr>
                      <m:t>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𝑥</m:t>
                        </m:r>
                      </m:e>
                    </m:func>
                  </m:oMath>
                </a14:m>
                <a:r>
                  <a:rPr lang="en-AU" sz="2000" dirty="0"/>
                  <a:t> can be expressed as a single sine or cosine function.</a:t>
                </a:r>
              </a:p>
              <a:p>
                <a:pPr marL="342900" lvl="0" indent="-342900">
                  <a:lnSpc>
                    <a:spcPct val="130000"/>
                  </a:lnSpc>
                  <a:spcAft>
                    <a:spcPts val="600"/>
                  </a:spcAft>
                  <a:buFont typeface="Arial" panose="020B0604020202020204" pitchFamily="34" charset="0"/>
                  <a:buChar char="•"/>
                </a:pPr>
                <a:r>
                  <a:rPr lang="en-AU" sz="2000" dirty="0"/>
                  <a:t>To be able to compare the relationship between the algebraic and graphical forms of trigonometric functions.</a:t>
                </a:r>
              </a:p>
              <a:p>
                <a:pPr>
                  <a:lnSpc>
                    <a:spcPct val="13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30000"/>
                  </a:lnSpc>
                  <a:spcAft>
                    <a:spcPts val="600"/>
                  </a:spcAft>
                  <a:buFont typeface="Arial" panose="020B0604020202020204" pitchFamily="34" charset="0"/>
                  <a:buChar char="•"/>
                </a:pPr>
                <a:r>
                  <a:rPr lang="en-AU" sz="2000" dirty="0"/>
                  <a:t>I can compare the graph of </a:t>
                </a:r>
                <a14:m>
                  <m:oMath xmlns:m="http://schemas.openxmlformats.org/officeDocument/2006/math">
                    <m:r>
                      <a:rPr lang="en-AU" sz="2000" i="1">
                        <a:latin typeface="Cambria Math" panose="02040503050406030204" pitchFamily="18" charset="0"/>
                      </a:rPr>
                      <m:t>𝑎</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𝑥</m:t>
                        </m:r>
                      </m:e>
                    </m:func>
                    <m:r>
                      <a:rPr lang="en-AU" sz="2000" i="1">
                        <a:latin typeface="Cambria Math" panose="02040503050406030204" pitchFamily="18" charset="0"/>
                      </a:rPr>
                      <m:t>+</m:t>
                    </m:r>
                    <m:r>
                      <a:rPr lang="en-AU" sz="2000" i="1">
                        <a:latin typeface="Cambria Math" panose="02040503050406030204" pitchFamily="18" charset="0"/>
                      </a:rPr>
                      <m:t>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𝑥</m:t>
                        </m:r>
                      </m:e>
                    </m:func>
                  </m:oMath>
                </a14:m>
                <a:r>
                  <a:rPr lang="en-AU" sz="2000" dirty="0"/>
                  <a:t> with the corresponding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or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function.</a:t>
                </a:r>
              </a:p>
              <a:p>
                <a:pPr marL="342900" lvl="0" indent="-342900">
                  <a:lnSpc>
                    <a:spcPct val="130000"/>
                  </a:lnSpc>
                  <a:spcAft>
                    <a:spcPts val="600"/>
                  </a:spcAft>
                  <a:buFont typeface="Arial" panose="020B0604020202020204" pitchFamily="34" charset="0"/>
                  <a:buChar char="•"/>
                </a:pPr>
                <a:r>
                  <a:rPr lang="en-AU" sz="2000" dirty="0"/>
                  <a:t>I can convert </a:t>
                </a:r>
                <a14:m>
                  <m:oMath xmlns:m="http://schemas.openxmlformats.org/officeDocument/2006/math">
                    <m:r>
                      <a:rPr lang="en-AU" sz="2000" i="1">
                        <a:latin typeface="Cambria Math" panose="02040503050406030204" pitchFamily="18" charset="0"/>
                      </a:rPr>
                      <m:t>𝑎</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𝑥</m:t>
                        </m:r>
                      </m:e>
                    </m:func>
                    <m:r>
                      <a:rPr lang="en-AU" sz="2000" i="1">
                        <a:latin typeface="Cambria Math" panose="02040503050406030204" pitchFamily="18" charset="0"/>
                      </a:rPr>
                      <m:t>+</m:t>
                    </m:r>
                    <m:r>
                      <a:rPr lang="en-AU" sz="2000" i="1">
                        <a:latin typeface="Cambria Math" panose="02040503050406030204" pitchFamily="18" charset="0"/>
                      </a:rPr>
                      <m:t>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𝑥</m:t>
                        </m:r>
                      </m:e>
                    </m:func>
                  </m:oMath>
                </a14:m>
                <a:r>
                  <a:rPr lang="en-AU" sz="2000" dirty="0"/>
                  <a:t> into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or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algebraically.</a:t>
                </a:r>
              </a:p>
              <a:p>
                <a:pPr marL="342900" lvl="0" indent="-342900">
                  <a:lnSpc>
                    <a:spcPct val="130000"/>
                  </a:lnSpc>
                  <a:spcAft>
                    <a:spcPts val="600"/>
                  </a:spcAft>
                  <a:buFont typeface="Arial" panose="020B0604020202020204" pitchFamily="34" charset="0"/>
                  <a:buChar char="•"/>
                </a:pPr>
                <a:r>
                  <a:rPr lang="en-AU" sz="2000" dirty="0"/>
                  <a:t>I can calculate </a:t>
                </a:r>
                <a14:m>
                  <m:oMath xmlns:m="http://schemas.openxmlformats.org/officeDocument/2006/math">
                    <m:r>
                      <a:rPr lang="en-AU" sz="2000" i="1">
                        <a:latin typeface="Cambria Math" panose="02040503050406030204" pitchFamily="18" charset="0"/>
                      </a:rPr>
                      <m:t>𝑅</m:t>
                    </m:r>
                  </m:oMath>
                </a14:m>
                <a:r>
                  <a:rPr lang="en-AU" sz="2000" dirty="0"/>
                  <a:t> and </a:t>
                </a:r>
                <a14:m>
                  <m:oMath xmlns:m="http://schemas.openxmlformats.org/officeDocument/2006/math">
                    <m:r>
                      <a:rPr lang="en-AU" sz="2000" i="1">
                        <a:latin typeface="Cambria Math" panose="02040503050406030204" pitchFamily="18" charset="0"/>
                      </a:rPr>
                      <m:t>𝛼</m:t>
                    </m:r>
                  </m:oMath>
                </a14:m>
                <a:r>
                  <a:rPr lang="en-AU" sz="2000" dirty="0"/>
                  <a:t> from given coefficients.</a:t>
                </a:r>
              </a:p>
              <a:p>
                <a:pPr marL="342900" indent="-342900">
                  <a:lnSpc>
                    <a:spcPct val="130000"/>
                  </a:lnSpc>
                  <a:spcAft>
                    <a:spcPts val="600"/>
                  </a:spcAft>
                  <a:buFont typeface="Arial" panose="020B0604020202020204" pitchFamily="34" charset="0"/>
                  <a:buChar char="•"/>
                </a:pPr>
                <a:r>
                  <a:rPr lang="en-AU" sz="2000" dirty="0"/>
                  <a:t>I can use the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or </a:t>
                </a:r>
                <a14:m>
                  <m:oMath xmlns:m="http://schemas.openxmlformats.org/officeDocument/2006/math">
                    <m:r>
                      <a:rPr lang="en-AU" sz="2000" i="1">
                        <a:latin typeface="Cambria Math" panose="02040503050406030204" pitchFamily="18" charset="0"/>
                      </a:rPr>
                      <m:t>𝑅</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e>
                    </m:func>
                  </m:oMath>
                </a14:m>
                <a:r>
                  <a:rPr lang="en-AU" sz="2000" dirty="0"/>
                  <a:t> form to graph functions more accurately and efficiently.</a:t>
                </a:r>
                <a:endParaRPr lang="en-AU" dirty="0"/>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59998" y="1729275"/>
                <a:ext cx="11303000" cy="4498091"/>
              </a:xfrm>
              <a:prstGeom prst="rect">
                <a:avLst/>
              </a:prstGeom>
              <a:blipFill>
                <a:blip r:embed="rId3"/>
                <a:stretch>
                  <a:fillRect l="-1348" t="-542" r="-324" b="-243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E11419B-40E0-9C6C-0506-391A3C69C290}"/>
                  </a:ext>
                </a:extLst>
              </p:cNvPr>
              <p:cNvSpPr>
                <a:spLocks noGrp="1"/>
              </p:cNvSpPr>
              <p:nvPr>
                <p:ph type="title"/>
              </p:nvPr>
            </p:nvSpPr>
            <p:spPr/>
            <p:txBody>
              <a:bodyPr/>
              <a:lstStyle/>
              <a:p>
                <a:r>
                  <a:rPr lang="en-AU" dirty="0"/>
                  <a:t>Deriving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endParaRPr lang="en-AU" dirty="0"/>
              </a:p>
            </p:txBody>
          </p:sp>
        </mc:Choice>
        <mc:Fallback xmlns="">
          <p:sp>
            <p:nvSpPr>
              <p:cNvPr id="3" name="Title 2">
                <a:extLst>
                  <a:ext uri="{FF2B5EF4-FFF2-40B4-BE49-F238E27FC236}">
                    <a16:creationId xmlns:a16="http://schemas.microsoft.com/office/drawing/2014/main" id="{EE11419B-40E0-9C6C-0506-391A3C69C290}"/>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BC20C95-F86F-752D-33CF-0E649D1F7BA1}"/>
                  </a:ext>
                </a:extLst>
              </p:cNvPr>
              <p:cNvSpPr>
                <a:spLocks noGrp="1"/>
              </p:cNvSpPr>
              <p:nvPr>
                <p:ph type="body" sz="quarter" idx="17"/>
              </p:nvPr>
            </p:nvSpPr>
            <p:spPr>
              <a:xfrm>
                <a:off x="360000" y="1567086"/>
                <a:ext cx="6391320" cy="4807835"/>
              </a:xfrm>
            </p:spPr>
            <p:txBody>
              <a:body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a:rPr lang="en-AU" b="0" i="1" smtClean="0">
                              <a:latin typeface="Cambria Math" panose="02040503050406030204" pitchFamily="18" charset="0"/>
                            </a:rPr>
                            <m:t>[</m:t>
                          </m:r>
                          <m:r>
                            <m:rPr>
                              <m:sty m:val="p"/>
                            </m:rPr>
                            <a:rPr lang="en-AU" smtClean="0">
                              <a:latin typeface="Cambria Math" panose="02040503050406030204" pitchFamily="18" charset="0"/>
                            </a:rPr>
                            <m:t>s</m:t>
                          </m:r>
                          <m:r>
                            <m:rPr>
                              <m:sty m:val="p"/>
                            </m:rPr>
                            <a:rPr lang="en-AU">
                              <a:latin typeface="Cambria Math" panose="02040503050406030204" pitchFamily="18" charset="0"/>
                            </a:rPr>
                            <m:t>in</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r>
                        <a:rPr lang="en-AU" i="1">
                          <a:latin typeface="Cambria Math" panose="02040503050406030204" pitchFamily="18" charset="0"/>
                        </a:rPr>
                        <m:t>=</m:t>
                      </m:r>
                      <m:r>
                        <a:rPr lang="en-AU" b="0" i="1" smtClean="0">
                          <a:latin typeface="Cambria Math" panose="02040503050406030204" pitchFamily="18" charset="0"/>
                        </a:rPr>
                        <m:t>𝑅</m:t>
                      </m:r>
                      <m:d>
                        <m:dPr>
                          <m:begChr m:val="["/>
                          <m:endChr m:val="]"/>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e>
                      </m:d>
                    </m:oMath>
                  </m:oMathPara>
                </a14:m>
                <a:endParaRPr lang="en-AU" i="1" dirty="0">
                  <a:latin typeface="Cambria Math" panose="02040503050406030204" pitchFamily="18" charset="0"/>
                </a:endParaRPr>
              </a:p>
              <a:p>
                <a:pPr marL="16113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oMath>
                  </m:oMathPara>
                </a14:m>
                <a:endParaRPr lang="en-AU" dirty="0"/>
              </a:p>
              <a:p>
                <a:r>
                  <a:rPr lang="en-AU" dirty="0"/>
                  <a:t>Convert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dirty="0"/>
                  <a:t> to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m:oMathPara>
                </a14:m>
                <a:endParaRPr lang="en-AU"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cos</m:t>
                          </m:r>
                        </m:fName>
                        <m:e>
                          <m:r>
                            <a:rPr lang="en-AU" i="1">
                              <a:solidFill>
                                <a:schemeClr val="tx2"/>
                              </a:solidFill>
                              <a:latin typeface="Cambria Math" panose="02040503050406030204" pitchFamily="18" charset="0"/>
                            </a:rPr>
                            <m:t>𝛼</m:t>
                          </m:r>
                        </m:e>
                      </m:func>
                      <m:r>
                        <a:rPr lang="en-AU" i="1" smtClean="0">
                          <a:solidFill>
                            <a:schemeClr val="accent2"/>
                          </a:solidFill>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sin</m:t>
                          </m:r>
                        </m:fName>
                        <m:e>
                          <m:r>
                            <a:rPr lang="en-AU" i="1">
                              <a:solidFill>
                                <a:schemeClr val="accent2"/>
                              </a:solidFill>
                              <a:latin typeface="Cambria Math" panose="02040503050406030204" pitchFamily="18" charset="0"/>
                            </a:rPr>
                            <m:t>𝛼</m:t>
                          </m:r>
                        </m:e>
                      </m:func>
                      <m:func>
                        <m:funcPr>
                          <m:ctrlPr>
                            <a:rPr lang="en-AU" i="1" smtClean="0">
                              <a:solidFill>
                                <a:schemeClr val="tx1"/>
                              </a:solidFill>
                              <a:latin typeface="Cambria Math" panose="02040503050406030204" pitchFamily="18" charset="0"/>
                            </a:rPr>
                          </m:ctrlPr>
                        </m:funcPr>
                        <m:fName>
                          <m:r>
                            <m:rPr>
                              <m:sty m:val="p"/>
                            </m:rPr>
                            <a:rPr lang="en-AU">
                              <a:solidFill>
                                <a:schemeClr val="tx1"/>
                              </a:solidFill>
                              <a:latin typeface="Cambria Math" panose="02040503050406030204" pitchFamily="18" charset="0"/>
                            </a:rPr>
                            <m:t>cos</m:t>
                          </m:r>
                        </m:fName>
                        <m:e>
                          <m:r>
                            <a:rPr lang="en-AU" i="1">
                              <a:solidFill>
                                <a:schemeClr val="tx1"/>
                              </a:solidFill>
                              <a:latin typeface="Cambria Math" panose="02040503050406030204" pitchFamily="18" charset="0"/>
                            </a:rPr>
                            <m:t>𝑥</m:t>
                          </m:r>
                        </m:e>
                      </m:func>
                    </m:oMath>
                  </m:oMathPara>
                </a14:m>
                <a:endParaRPr lang="en-AU" dirty="0"/>
              </a:p>
            </p:txBody>
          </p:sp>
        </mc:Choice>
        <mc:Fallback xmlns="">
          <p:sp>
            <p:nvSpPr>
              <p:cNvPr id="5" name="Text Placeholder 4">
                <a:extLst>
                  <a:ext uri="{FF2B5EF4-FFF2-40B4-BE49-F238E27FC236}">
                    <a16:creationId xmlns:a16="http://schemas.microsoft.com/office/drawing/2014/main" id="{4BC20C95-F86F-752D-33CF-0E649D1F7BA1}"/>
                  </a:ext>
                </a:extLst>
              </p:cNvPr>
              <p:cNvSpPr>
                <a:spLocks noGrp="1" noRot="1" noChangeAspect="1" noMove="1" noResize="1" noEditPoints="1" noAdjustHandles="1" noChangeArrowheads="1" noChangeShapeType="1" noTextEdit="1"/>
              </p:cNvSpPr>
              <p:nvPr>
                <p:ph type="body" sz="quarter" idx="17"/>
              </p:nvPr>
            </p:nvSpPr>
            <p:spPr>
              <a:xfrm>
                <a:off x="360000" y="1567086"/>
                <a:ext cx="6391320" cy="4807835"/>
              </a:xfrm>
              <a:blipFill>
                <a:blip r:embed="rId5"/>
                <a:stretch>
                  <a:fillRect l="-2383"/>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257575B6-FFCF-03AE-C94A-6BDFF027D2EA}"/>
              </a:ext>
            </a:extLst>
          </p:cNvPr>
          <p:cNvSpPr/>
          <p:nvPr/>
        </p:nvSpPr>
        <p:spPr>
          <a:xfrm>
            <a:off x="6577446" y="205563"/>
            <a:ext cx="2779206" cy="905846"/>
          </a:xfrm>
          <a:prstGeom prst="wedgeRoundRectCallout">
            <a:avLst>
              <a:gd name="adj1" fmla="val 64670"/>
              <a:gd name="adj2" fmla="val 1010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We are equating the coefficients of which terms here?</a:t>
            </a:r>
          </a:p>
        </p:txBody>
      </p:sp>
      <p:grpSp>
        <p:nvGrpSpPr>
          <p:cNvPr id="18" name="Group 17" descr="A right angled triangle with an angle marked alpha. The hypotenuse is R and the shorter sides are both 1. ">
            <a:extLst>
              <a:ext uri="{FF2B5EF4-FFF2-40B4-BE49-F238E27FC236}">
                <a16:creationId xmlns:a16="http://schemas.microsoft.com/office/drawing/2014/main" id="{A96E5F42-4043-23B1-5405-5266C7212F3B}"/>
              </a:ext>
            </a:extLst>
          </p:cNvPr>
          <p:cNvGrpSpPr/>
          <p:nvPr/>
        </p:nvGrpSpPr>
        <p:grpSpPr>
          <a:xfrm flipH="1">
            <a:off x="5904561" y="1463176"/>
            <a:ext cx="2150709" cy="1960166"/>
            <a:chOff x="5904561" y="1463176"/>
            <a:chExt cx="2150709" cy="1960166"/>
          </a:xfrm>
        </p:grpSpPr>
        <p:grpSp>
          <p:nvGrpSpPr>
            <p:cNvPr id="10" name="Group 9">
              <a:extLst>
                <a:ext uri="{FF2B5EF4-FFF2-40B4-BE49-F238E27FC236}">
                  <a16:creationId xmlns:a16="http://schemas.microsoft.com/office/drawing/2014/main" id="{8CE1238D-3C57-E827-0998-93CFF1686CC6}"/>
                </a:ext>
              </a:extLst>
            </p:cNvPr>
            <p:cNvGrpSpPr/>
            <p:nvPr/>
          </p:nvGrpSpPr>
          <p:grpSpPr>
            <a:xfrm>
              <a:off x="6577445" y="1463176"/>
              <a:ext cx="1477825" cy="1476000"/>
              <a:chOff x="6577445" y="1463176"/>
              <a:chExt cx="1477825" cy="1476000"/>
            </a:xfrm>
          </p:grpSpPr>
          <p:sp>
            <p:nvSpPr>
              <p:cNvPr id="8" name="Right Triangle 7">
                <a:extLst>
                  <a:ext uri="{FF2B5EF4-FFF2-40B4-BE49-F238E27FC236}">
                    <a16:creationId xmlns:a16="http://schemas.microsoft.com/office/drawing/2014/main" id="{13070CF2-FEF0-502B-EB40-7207C4F3DF97}"/>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8F5305F-BDB0-DD18-8679-4111CD652704}"/>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30D416-9FDB-8930-596F-FC0DF9906E36}"/>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1" name="TextBox 10">
                  <a:extLst>
                    <a:ext uri="{FF2B5EF4-FFF2-40B4-BE49-F238E27FC236}">
                      <a16:creationId xmlns:a16="http://schemas.microsoft.com/office/drawing/2014/main" id="{3130D416-9FDB-8930-596F-FC0DF9906E36}"/>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D2C9611-F3D1-BE4A-945A-2B64FD6F550E}"/>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2" name="TextBox 11">
                  <a:extLst>
                    <a:ext uri="{FF2B5EF4-FFF2-40B4-BE49-F238E27FC236}">
                      <a16:creationId xmlns:a16="http://schemas.microsoft.com/office/drawing/2014/main" id="{AD2C9611-F3D1-BE4A-945A-2B64FD6F550E}"/>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56D235-B851-89DE-29B7-929E681E7AE7}"/>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3" name="TextBox 12">
                  <a:extLst>
                    <a:ext uri="{FF2B5EF4-FFF2-40B4-BE49-F238E27FC236}">
                      <a16:creationId xmlns:a16="http://schemas.microsoft.com/office/drawing/2014/main" id="{5C56D235-B851-89DE-29B7-929E681E7AE7}"/>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0AA7D9-58FE-6A05-61BE-1ACC8AC69DAD}"/>
                    </a:ext>
                  </a:extLst>
                </p:cNvPr>
                <p:cNvSpPr txBox="1"/>
                <p:nvPr/>
              </p:nvSpPr>
              <p:spPr>
                <a:xfrm>
                  <a:off x="5904561" y="2014404"/>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4" name="TextBox 13">
                  <a:extLst>
                    <a:ext uri="{FF2B5EF4-FFF2-40B4-BE49-F238E27FC236}">
                      <a16:creationId xmlns:a16="http://schemas.microsoft.com/office/drawing/2014/main" id="{4F0AA7D9-58FE-6A05-61BE-1ACC8AC69DAD}"/>
                    </a:ext>
                  </a:extLst>
                </p:cNvPr>
                <p:cNvSpPr txBox="1">
                  <a:spLocks noRot="1" noChangeAspect="1" noMove="1" noResize="1" noEditPoints="1" noAdjustHandles="1" noChangeArrowheads="1" noChangeShapeType="1" noTextEdit="1"/>
                </p:cNvSpPr>
                <p:nvPr/>
              </p:nvSpPr>
              <p:spPr>
                <a:xfrm>
                  <a:off x="5904561" y="2014404"/>
                  <a:ext cx="914400" cy="42898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1833E4E-99EC-1B39-B730-D04CA19ACFD4}"/>
                  </a:ext>
                </a:extLst>
              </p:cNvPr>
              <p:cNvSpPr txBox="1">
                <a:spLocks/>
              </p:cNvSpPr>
              <p:nvPr/>
            </p:nvSpPr>
            <p:spPr>
              <a:xfrm>
                <a:off x="8128006" y="15651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oMath>
                  </m:oMathPara>
                </a14:m>
                <a:endParaRPr lang="en-AU" dirty="0">
                  <a:solidFill>
                    <a:schemeClr val="tx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6" name="Text Placeholder 4">
                <a:extLst>
                  <a:ext uri="{FF2B5EF4-FFF2-40B4-BE49-F238E27FC236}">
                    <a16:creationId xmlns:a16="http://schemas.microsoft.com/office/drawing/2014/main" id="{71833E4E-99EC-1B39-B730-D04CA19ACFD4}"/>
                  </a:ext>
                </a:extLst>
              </p:cNvPr>
              <p:cNvSpPr txBox="1">
                <a:spLocks noRot="1" noChangeAspect="1" noMove="1" noResize="1" noEditPoints="1" noAdjustHandles="1" noChangeArrowheads="1" noChangeShapeType="1" noTextEdit="1"/>
              </p:cNvSpPr>
              <p:nvPr/>
            </p:nvSpPr>
            <p:spPr>
              <a:xfrm>
                <a:off x="8128006" y="1565145"/>
                <a:ext cx="1950246" cy="164370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0FB66408-2995-223E-57F1-4D6DE2BBB37B}"/>
                  </a:ext>
                </a:extLst>
              </p:cNvPr>
              <p:cNvSpPr txBox="1">
                <a:spLocks/>
              </p:cNvSpPr>
              <p:nvPr/>
            </p:nvSpPr>
            <p:spPr>
              <a:xfrm>
                <a:off x="10066494" y="15651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oMath>
                  </m:oMathPara>
                </a14:m>
                <a:endParaRPr lang="en-AU" dirty="0">
                  <a:solidFill>
                    <a:schemeClr val="accent2"/>
                  </a:solidFill>
                </a:endParaRPr>
              </a:p>
              <a:p>
                <a:pPr marL="625475" indent="-1793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7" name="Text Placeholder 4">
                <a:extLst>
                  <a:ext uri="{FF2B5EF4-FFF2-40B4-BE49-F238E27FC236}">
                    <a16:creationId xmlns:a16="http://schemas.microsoft.com/office/drawing/2014/main" id="{0FB66408-2995-223E-57F1-4D6DE2BBB37B}"/>
                  </a:ext>
                </a:extLst>
              </p:cNvPr>
              <p:cNvSpPr txBox="1">
                <a:spLocks noRot="1" noChangeAspect="1" noMove="1" noResize="1" noEditPoints="1" noAdjustHandles="1" noChangeArrowheads="1" noChangeShapeType="1" noTextEdit="1"/>
              </p:cNvSpPr>
              <p:nvPr/>
            </p:nvSpPr>
            <p:spPr>
              <a:xfrm>
                <a:off x="10066494" y="1565145"/>
                <a:ext cx="1950246" cy="164370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4">
                <a:extLst>
                  <a:ext uri="{FF2B5EF4-FFF2-40B4-BE49-F238E27FC236}">
                    <a16:creationId xmlns:a16="http://schemas.microsoft.com/office/drawing/2014/main" id="{083DEB52-4C8D-4A7E-42D1-B4E0958D889E}"/>
                  </a:ext>
                </a:extLst>
              </p:cNvPr>
              <p:cNvSpPr txBox="1">
                <a:spLocks/>
              </p:cNvSpPr>
              <p:nvPr/>
            </p:nvSpPr>
            <p:spPr>
              <a:xfrm>
                <a:off x="8320593" y="3347812"/>
                <a:ext cx="3842321" cy="33751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m:t>
                          </m:r>
                        </m:den>
                      </m:f>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m:t>
                              </m:r>
                            </m:sup>
                          </m:sSup>
                        </m:fName>
                        <m:e>
                          <m:r>
                            <a:rPr lang="en-AU" b="0" i="1" smtClean="0">
                              <a:latin typeface="Cambria Math" panose="02040503050406030204" pitchFamily="18" charset="0"/>
                              <a:ea typeface="Cambria Math" panose="02040503050406030204" pitchFamily="18" charset="0"/>
                            </a:rPr>
                            <m:t>1</m:t>
                          </m:r>
                        </m:e>
                      </m:func>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𝜋</m:t>
                          </m:r>
                        </m:num>
                        <m:den>
                          <m:r>
                            <a:rPr lang="en-AU" b="0" i="1" smtClean="0">
                              <a:latin typeface="Cambria Math" panose="02040503050406030204" pitchFamily="18" charset="0"/>
                              <a:ea typeface="Cambria Math" panose="02040503050406030204" pitchFamily="18" charset="0"/>
                            </a:rPr>
                            <m:t>4</m:t>
                          </m:r>
                        </m:den>
                      </m:f>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func>
                    </m:oMath>
                  </m:oMathPara>
                </a14:m>
                <a:endParaRPr lang="en-AU" dirty="0"/>
              </a:p>
            </p:txBody>
          </p:sp>
        </mc:Choice>
        <mc:Fallback xmlns="">
          <p:sp>
            <p:nvSpPr>
              <p:cNvPr id="15" name="Text Placeholder 4">
                <a:extLst>
                  <a:ext uri="{FF2B5EF4-FFF2-40B4-BE49-F238E27FC236}">
                    <a16:creationId xmlns:a16="http://schemas.microsoft.com/office/drawing/2014/main" id="{083DEB52-4C8D-4A7E-42D1-B4E0958D889E}"/>
                  </a:ext>
                </a:extLst>
              </p:cNvPr>
              <p:cNvSpPr txBox="1">
                <a:spLocks noRot="1" noChangeAspect="1" noMove="1" noResize="1" noEditPoints="1" noAdjustHandles="1" noChangeArrowheads="1" noChangeShapeType="1" noTextEdit="1"/>
              </p:cNvSpPr>
              <p:nvPr/>
            </p:nvSpPr>
            <p:spPr>
              <a:xfrm>
                <a:off x="8320593" y="3347812"/>
                <a:ext cx="3842321" cy="337510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47D78F36-17E1-BE43-6E2E-8468257A1565}"/>
                  </a:ext>
                </a:extLst>
              </p:cNvPr>
              <p:cNvSpPr/>
              <p:nvPr/>
            </p:nvSpPr>
            <p:spPr>
              <a:xfrm>
                <a:off x="10003699" y="3594474"/>
                <a:ext cx="2159215" cy="1114686"/>
              </a:xfrm>
              <a:prstGeom prst="wedgeRoundRectCallout">
                <a:avLst>
                  <a:gd name="adj1" fmla="val -61941"/>
                  <a:gd name="adj2" fmla="val 518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Which quadrant was </a:t>
                </a:r>
                <a14:m>
                  <m:oMath xmlns:m="http://schemas.openxmlformats.org/officeDocument/2006/math">
                    <m:r>
                      <a:rPr lang="en-AU" sz="1800" b="0" i="1" smtClean="0">
                        <a:latin typeface="Cambria Math" panose="02040503050406030204" pitchFamily="18" charset="0"/>
                      </a:rPr>
                      <m:t>𝛼</m:t>
                    </m:r>
                  </m:oMath>
                </a14:m>
                <a:r>
                  <a:rPr lang="en-AU" sz="1800" dirty="0"/>
                  <a:t> in? How do you know?</a:t>
                </a:r>
              </a:p>
            </p:txBody>
          </p:sp>
        </mc:Choice>
        <mc:Fallback xmlns="">
          <p:sp>
            <p:nvSpPr>
              <p:cNvPr id="4" name="Speech Bubble: Rectangle with Corners Rounded 3">
                <a:extLst>
                  <a:ext uri="{FF2B5EF4-FFF2-40B4-BE49-F238E27FC236}">
                    <a16:creationId xmlns:a16="http://schemas.microsoft.com/office/drawing/2014/main" id="{47D78F36-17E1-BE43-6E2E-8468257A1565}"/>
                  </a:ext>
                </a:extLst>
              </p:cNvPr>
              <p:cNvSpPr>
                <a:spLocks noRot="1" noChangeAspect="1" noMove="1" noResize="1" noEditPoints="1" noAdjustHandles="1" noChangeArrowheads="1" noChangeShapeType="1" noTextEdit="1"/>
              </p:cNvSpPr>
              <p:nvPr/>
            </p:nvSpPr>
            <p:spPr>
              <a:xfrm>
                <a:off x="10003699" y="3594474"/>
                <a:ext cx="2159215" cy="1114686"/>
              </a:xfrm>
              <a:prstGeom prst="wedgeRoundRectCallout">
                <a:avLst>
                  <a:gd name="adj1" fmla="val -61941"/>
                  <a:gd name="adj2" fmla="val 51846"/>
                  <a:gd name="adj3" fmla="val 16667"/>
                </a:avLst>
              </a:prstGeom>
              <a:blipFill>
                <a:blip r:embed="rId12"/>
                <a:stretch>
                  <a:fillRect r="-249"/>
                </a:stretch>
              </a:blipFill>
            </p:spPr>
            <p:txBody>
              <a:bodyPr/>
              <a:lstStyle/>
              <a:p>
                <a:r>
                  <a:rPr lang="en-AU">
                    <a:noFill/>
                  </a:rPr>
                  <a:t> </a:t>
                </a:r>
              </a:p>
            </p:txBody>
          </p:sp>
        </mc:Fallback>
      </mc:AlternateContent>
      <p:cxnSp>
        <p:nvCxnSpPr>
          <p:cNvPr id="17" name="Straight Connector 16">
            <a:extLst>
              <a:ext uri="{FF2B5EF4-FFF2-40B4-BE49-F238E27FC236}">
                <a16:creationId xmlns:a16="http://schemas.microsoft.com/office/drawing/2014/main" id="{DC07E8D6-B22C-5178-DECA-62DE0E35732A}"/>
              </a:ext>
              <a:ext uri="{C183D7F6-B498-43B3-948B-1728B52AA6E4}">
                <adec:decorative xmlns:adec="http://schemas.microsoft.com/office/drawing/2017/decorative" val="1"/>
              </a:ext>
            </a:extLst>
          </p:cNvPr>
          <p:cNvCxnSpPr/>
          <p:nvPr/>
        </p:nvCxnSpPr>
        <p:spPr>
          <a:xfrm>
            <a:off x="7140870" y="3516860"/>
            <a:ext cx="0" cy="29515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2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534D2-EA39-BA94-1997-06C3E06A1E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42BE8BE-0377-5B44-1DEF-66368C9E0012}"/>
                  </a:ext>
                </a:extLst>
              </p:cNvPr>
              <p:cNvSpPr>
                <a:spLocks noGrp="1"/>
              </p:cNvSpPr>
              <p:nvPr>
                <p:ph type="title"/>
              </p:nvPr>
            </p:nvSpPr>
            <p:spPr/>
            <p:txBody>
              <a:bodyPr/>
              <a:lstStyle/>
              <a:p>
                <a:r>
                  <a:rPr lang="en-AU" dirty="0"/>
                  <a:t>Deriving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endParaRPr lang="en-AU" dirty="0"/>
              </a:p>
            </p:txBody>
          </p:sp>
        </mc:Choice>
        <mc:Fallback xmlns="">
          <p:sp>
            <p:nvSpPr>
              <p:cNvPr id="3" name="Title 2">
                <a:extLst>
                  <a:ext uri="{FF2B5EF4-FFF2-40B4-BE49-F238E27FC236}">
                    <a16:creationId xmlns:a16="http://schemas.microsoft.com/office/drawing/2014/main" id="{842BE8BE-0377-5B44-1DEF-66368C9E0012}"/>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5174C7E-BABA-93E3-720A-B7E1EC13C97E}"/>
                  </a:ext>
                </a:extLst>
              </p:cNvPr>
              <p:cNvSpPr>
                <a:spLocks noGrp="1"/>
              </p:cNvSpPr>
              <p:nvPr>
                <p:ph type="body" sz="quarter" idx="17"/>
              </p:nvPr>
            </p:nvSpPr>
            <p:spPr>
              <a:xfrm>
                <a:off x="360000" y="1155229"/>
                <a:ext cx="6391320" cy="4807835"/>
              </a:xfrm>
            </p:spPr>
            <p:txBody>
              <a:body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a:rPr lang="en-AU" b="0" i="1" smtClean="0">
                              <a:latin typeface="Cambria Math" panose="02040503050406030204" pitchFamily="18" charset="0"/>
                            </a:rPr>
                            <m:t>[</m:t>
                          </m:r>
                          <m:r>
                            <m:rPr>
                              <m:sty m:val="p"/>
                            </m:rPr>
                            <a:rPr lang="en-AU" smtClean="0">
                              <a:latin typeface="Cambria Math" panose="02040503050406030204" pitchFamily="18" charset="0"/>
                            </a:rPr>
                            <m:t>s</m:t>
                          </m:r>
                          <m:r>
                            <m:rPr>
                              <m:sty m:val="p"/>
                            </m:rPr>
                            <a:rPr lang="en-AU">
                              <a:latin typeface="Cambria Math" panose="02040503050406030204" pitchFamily="18" charset="0"/>
                            </a:rPr>
                            <m:t>in</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r>
                        <a:rPr lang="en-AU" i="1">
                          <a:latin typeface="Cambria Math" panose="02040503050406030204" pitchFamily="18" charset="0"/>
                        </a:rPr>
                        <m:t>=</m:t>
                      </m:r>
                      <m:r>
                        <a:rPr lang="en-AU" b="0" i="1" smtClean="0">
                          <a:latin typeface="Cambria Math" panose="02040503050406030204" pitchFamily="18" charset="0"/>
                        </a:rPr>
                        <m:t>𝑅</m:t>
                      </m:r>
                      <m:d>
                        <m:dPr>
                          <m:begChr m:val="["/>
                          <m:endChr m:val="]"/>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e>
                      </m:d>
                    </m:oMath>
                  </m:oMathPara>
                </a14:m>
                <a:endParaRPr lang="en-AU" i="1" dirty="0">
                  <a:latin typeface="Cambria Math" panose="02040503050406030204" pitchFamily="18" charset="0"/>
                </a:endParaRPr>
              </a:p>
              <a:p>
                <a:pPr marL="16113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oMath>
                  </m:oMathPara>
                </a14:m>
                <a:endParaRPr lang="en-AU" dirty="0"/>
              </a:p>
              <a:p>
                <a:r>
                  <a:rPr lang="en-AU" dirty="0"/>
                  <a:t>Convert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dirty="0"/>
                  <a:t> to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m:oMathPara>
                </a14:m>
                <a:endParaRPr lang="en-AU"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cos</m:t>
                          </m:r>
                        </m:fName>
                        <m:e>
                          <m:r>
                            <a:rPr lang="en-AU" i="1">
                              <a:solidFill>
                                <a:schemeClr val="tx2"/>
                              </a:solidFill>
                              <a:latin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sin</m:t>
                          </m:r>
                        </m:fName>
                        <m:e>
                          <m:r>
                            <a:rPr lang="en-AU" i="1">
                              <a:solidFill>
                                <a:schemeClr val="accent2"/>
                              </a:solidFill>
                              <a:latin typeface="Cambria Math" panose="02040503050406030204" pitchFamily="18" charset="0"/>
                            </a:rPr>
                            <m:t>𝛼</m:t>
                          </m:r>
                        </m:e>
                      </m:func>
                      <m:func>
                        <m:funcPr>
                          <m:ctrlPr>
                            <a:rPr lang="en-AU" i="1" smtClean="0">
                              <a:solidFill>
                                <a:schemeClr val="tx1"/>
                              </a:solidFill>
                              <a:latin typeface="Cambria Math" panose="02040503050406030204" pitchFamily="18" charset="0"/>
                            </a:rPr>
                          </m:ctrlPr>
                        </m:funcPr>
                        <m:fName>
                          <m:r>
                            <m:rPr>
                              <m:sty m:val="p"/>
                            </m:rPr>
                            <a:rPr lang="en-AU">
                              <a:solidFill>
                                <a:schemeClr val="tx1"/>
                              </a:solidFill>
                              <a:latin typeface="Cambria Math" panose="02040503050406030204" pitchFamily="18" charset="0"/>
                            </a:rPr>
                            <m:t>cos</m:t>
                          </m:r>
                        </m:fName>
                        <m:e>
                          <m:r>
                            <a:rPr lang="en-AU" i="1">
                              <a:solidFill>
                                <a:schemeClr val="tx1"/>
                              </a:solidFill>
                              <a:latin typeface="Cambria Math" panose="02040503050406030204" pitchFamily="18" charset="0"/>
                            </a:rPr>
                            <m:t>𝑥</m:t>
                          </m:r>
                        </m:e>
                      </m:func>
                    </m:oMath>
                  </m:oMathPara>
                </a14:m>
                <a:endParaRPr lang="en-AU" dirty="0"/>
              </a:p>
            </p:txBody>
          </p:sp>
        </mc:Choice>
        <mc:Fallback xmlns="">
          <p:sp>
            <p:nvSpPr>
              <p:cNvPr id="5" name="Text Placeholder 4">
                <a:extLst>
                  <a:ext uri="{FF2B5EF4-FFF2-40B4-BE49-F238E27FC236}">
                    <a16:creationId xmlns:a16="http://schemas.microsoft.com/office/drawing/2014/main" id="{85174C7E-BABA-93E3-720A-B7E1EC13C97E}"/>
                  </a:ext>
                </a:extLst>
              </p:cNvPr>
              <p:cNvSpPr>
                <a:spLocks noGrp="1" noRot="1" noChangeAspect="1" noMove="1" noResize="1" noEditPoints="1" noAdjustHandles="1" noChangeArrowheads="1" noChangeShapeType="1" noTextEdit="1"/>
              </p:cNvSpPr>
              <p:nvPr>
                <p:ph type="body" sz="quarter" idx="17"/>
              </p:nvPr>
            </p:nvSpPr>
            <p:spPr>
              <a:xfrm>
                <a:off x="360000" y="1155229"/>
                <a:ext cx="6391320" cy="4807835"/>
              </a:xfrm>
              <a:blipFill>
                <a:blip r:embed="rId4"/>
                <a:stretch>
                  <a:fillRect l="-2383"/>
                </a:stretch>
              </a:blipFill>
            </p:spPr>
            <p:txBody>
              <a:bodyPr/>
              <a:lstStyle/>
              <a:p>
                <a:r>
                  <a:rPr lang="en-AU">
                    <a:noFill/>
                  </a:rPr>
                  <a:t> </a:t>
                </a:r>
              </a:p>
            </p:txBody>
          </p:sp>
        </mc:Fallback>
      </mc:AlternateContent>
      <p:grpSp>
        <p:nvGrpSpPr>
          <p:cNvPr id="18" name="Group 17" descr="A right angled triangle with an angle marked alpha. The hypotenuse is R and the shorter sides are both 1. ">
            <a:extLst>
              <a:ext uri="{FF2B5EF4-FFF2-40B4-BE49-F238E27FC236}">
                <a16:creationId xmlns:a16="http://schemas.microsoft.com/office/drawing/2014/main" id="{8B420A83-5DBA-A6EF-C7F5-DFD481693AF5}"/>
              </a:ext>
            </a:extLst>
          </p:cNvPr>
          <p:cNvGrpSpPr/>
          <p:nvPr/>
        </p:nvGrpSpPr>
        <p:grpSpPr>
          <a:xfrm flipH="1">
            <a:off x="5951218" y="905601"/>
            <a:ext cx="2150709" cy="1960166"/>
            <a:chOff x="5904561" y="1463176"/>
            <a:chExt cx="2150709" cy="1960166"/>
          </a:xfrm>
        </p:grpSpPr>
        <p:grpSp>
          <p:nvGrpSpPr>
            <p:cNvPr id="10" name="Group 9">
              <a:extLst>
                <a:ext uri="{FF2B5EF4-FFF2-40B4-BE49-F238E27FC236}">
                  <a16:creationId xmlns:a16="http://schemas.microsoft.com/office/drawing/2014/main" id="{041FB578-4659-4DE1-E141-96E2FEAF6D32}"/>
                </a:ext>
              </a:extLst>
            </p:cNvPr>
            <p:cNvGrpSpPr/>
            <p:nvPr/>
          </p:nvGrpSpPr>
          <p:grpSpPr>
            <a:xfrm>
              <a:off x="6577445" y="1463176"/>
              <a:ext cx="1477825" cy="1476000"/>
              <a:chOff x="6577445" y="1463176"/>
              <a:chExt cx="1477825" cy="1476000"/>
            </a:xfrm>
          </p:grpSpPr>
          <p:sp>
            <p:nvSpPr>
              <p:cNvPr id="8" name="Right Triangle 7">
                <a:extLst>
                  <a:ext uri="{FF2B5EF4-FFF2-40B4-BE49-F238E27FC236}">
                    <a16:creationId xmlns:a16="http://schemas.microsoft.com/office/drawing/2014/main" id="{13B3A363-BF95-EC31-091A-C351320A5B03}"/>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465C5981-2119-651D-2A55-92D4AC2B61FB}"/>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10C9FA-95F8-2624-57BC-661F84E40D4D}"/>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1" name="TextBox 10">
                  <a:extLst>
                    <a:ext uri="{FF2B5EF4-FFF2-40B4-BE49-F238E27FC236}">
                      <a16:creationId xmlns:a16="http://schemas.microsoft.com/office/drawing/2014/main" id="{3130D416-9FDB-8930-596F-FC0DF9906E36}"/>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DB8740E-E095-CB1B-1D93-40D362BA3036}"/>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2" name="TextBox 11">
                  <a:extLst>
                    <a:ext uri="{FF2B5EF4-FFF2-40B4-BE49-F238E27FC236}">
                      <a16:creationId xmlns:a16="http://schemas.microsoft.com/office/drawing/2014/main" id="{AD2C9611-F3D1-BE4A-945A-2B64FD6F550E}"/>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BACBD1-3B88-C4F1-F5C0-AA9BE604C58B}"/>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3" name="TextBox 12">
                  <a:extLst>
                    <a:ext uri="{FF2B5EF4-FFF2-40B4-BE49-F238E27FC236}">
                      <a16:creationId xmlns:a16="http://schemas.microsoft.com/office/drawing/2014/main" id="{5C56D235-B851-89DE-29B7-929E681E7AE7}"/>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741DA7-595F-9A9F-8222-FFA1D8E19492}"/>
                    </a:ext>
                  </a:extLst>
                </p:cNvPr>
                <p:cNvSpPr txBox="1"/>
                <p:nvPr/>
              </p:nvSpPr>
              <p:spPr>
                <a:xfrm>
                  <a:off x="5904561" y="2014404"/>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4" name="TextBox 13">
                  <a:extLst>
                    <a:ext uri="{FF2B5EF4-FFF2-40B4-BE49-F238E27FC236}">
                      <a16:creationId xmlns:a16="http://schemas.microsoft.com/office/drawing/2014/main" id="{4F0AA7D9-58FE-6A05-61BE-1ACC8AC69DAD}"/>
                    </a:ext>
                  </a:extLst>
                </p:cNvPr>
                <p:cNvSpPr txBox="1">
                  <a:spLocks noRot="1" noChangeAspect="1" noMove="1" noResize="1" noEditPoints="1" noAdjustHandles="1" noChangeArrowheads="1" noChangeShapeType="1" noTextEdit="1"/>
                </p:cNvSpPr>
                <p:nvPr/>
              </p:nvSpPr>
              <p:spPr>
                <a:xfrm>
                  <a:off x="5904561" y="2014404"/>
                  <a:ext cx="914400" cy="428983"/>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E21CAEDE-6B22-D8CF-75DE-E333E1DC9ADF}"/>
                  </a:ext>
                </a:extLst>
              </p:cNvPr>
              <p:cNvSpPr txBox="1">
                <a:spLocks/>
              </p:cNvSpPr>
              <p:nvPr/>
            </p:nvSpPr>
            <p:spPr>
              <a:xfrm>
                <a:off x="8109087" y="823269"/>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oMath>
                  </m:oMathPara>
                </a14:m>
                <a:endParaRPr lang="en-AU" dirty="0">
                  <a:solidFill>
                    <a:schemeClr val="tx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6" name="Text Placeholder 4">
                <a:extLst>
                  <a:ext uri="{FF2B5EF4-FFF2-40B4-BE49-F238E27FC236}">
                    <a16:creationId xmlns:a16="http://schemas.microsoft.com/office/drawing/2014/main" id="{E21CAEDE-6B22-D8CF-75DE-E333E1DC9ADF}"/>
                  </a:ext>
                </a:extLst>
              </p:cNvPr>
              <p:cNvSpPr txBox="1">
                <a:spLocks noRot="1" noChangeAspect="1" noMove="1" noResize="1" noEditPoints="1" noAdjustHandles="1" noChangeArrowheads="1" noChangeShapeType="1" noTextEdit="1"/>
              </p:cNvSpPr>
              <p:nvPr/>
            </p:nvSpPr>
            <p:spPr>
              <a:xfrm>
                <a:off x="8109087" y="823269"/>
                <a:ext cx="1950246" cy="1643706"/>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A78932F0-80E8-034D-06EF-7CB954F482A7}"/>
                  </a:ext>
                </a:extLst>
              </p:cNvPr>
              <p:cNvSpPr txBox="1">
                <a:spLocks/>
              </p:cNvSpPr>
              <p:nvPr/>
            </p:nvSpPr>
            <p:spPr>
              <a:xfrm>
                <a:off x="10066493" y="793078"/>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oMath>
                  </m:oMathPara>
                </a14:m>
                <a:endParaRPr lang="en-AU" dirty="0">
                  <a:solidFill>
                    <a:schemeClr val="accent2"/>
                  </a:solidFill>
                </a:endParaRPr>
              </a:p>
              <a:p>
                <a:pPr marL="625475" indent="-1793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7" name="Text Placeholder 4">
                <a:extLst>
                  <a:ext uri="{FF2B5EF4-FFF2-40B4-BE49-F238E27FC236}">
                    <a16:creationId xmlns:a16="http://schemas.microsoft.com/office/drawing/2014/main" id="{A78932F0-80E8-034D-06EF-7CB954F482A7}"/>
                  </a:ext>
                </a:extLst>
              </p:cNvPr>
              <p:cNvSpPr txBox="1">
                <a:spLocks noRot="1" noChangeAspect="1" noMove="1" noResize="1" noEditPoints="1" noAdjustHandles="1" noChangeArrowheads="1" noChangeShapeType="1" noTextEdit="1"/>
              </p:cNvSpPr>
              <p:nvPr/>
            </p:nvSpPr>
            <p:spPr>
              <a:xfrm>
                <a:off x="10066493" y="793078"/>
                <a:ext cx="1950246" cy="1643706"/>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 Placeholder 4">
                <a:extLst>
                  <a:ext uri="{FF2B5EF4-FFF2-40B4-BE49-F238E27FC236}">
                    <a16:creationId xmlns:a16="http://schemas.microsoft.com/office/drawing/2014/main" id="{9A5F4166-5478-6DA3-ADFE-EACCEDE01932}"/>
                  </a:ext>
                </a:extLst>
              </p:cNvPr>
              <p:cNvSpPr txBox="1">
                <a:spLocks/>
              </p:cNvSpPr>
              <p:nvPr/>
            </p:nvSpPr>
            <p:spPr>
              <a:xfrm>
                <a:off x="7427218" y="2587959"/>
                <a:ext cx="4523989" cy="33751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b="0" i="1" dirty="0"/>
                  <a:t>Sine is negative and cosine is positive in Quadrant 4 </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b="0" dirty="0"/>
              </a:p>
              <a:p>
                <a:pPr>
                  <a:lnSpc>
                    <a:spcPct val="100000"/>
                  </a:lnSpc>
                </a:pPr>
                <a:r>
                  <a:rPr lang="en-AU" b="0" dirty="0"/>
                  <a:t>Related angle </a:t>
                </a:r>
                <a14:m>
                  <m:oMath xmlns:m="http://schemas.openxmlformats.org/officeDocument/2006/math">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m:t>
                            </m:r>
                          </m:sup>
                        </m:sSup>
                      </m:fName>
                      <m:e>
                        <m:r>
                          <a:rPr lang="en-AU" b="0" i="1" smtClean="0">
                            <a:latin typeface="Cambria Math" panose="02040503050406030204" pitchFamily="18" charset="0"/>
                            <a:ea typeface="Cambria Math" panose="02040503050406030204" pitchFamily="18" charset="0"/>
                          </a:rPr>
                          <m:t>1</m:t>
                        </m:r>
                      </m:e>
                    </m:func>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𝜋</m:t>
                        </m:r>
                      </m:num>
                      <m:den>
                        <m:r>
                          <a:rPr lang="en-AU" b="0" i="1" smtClean="0">
                            <a:latin typeface="Cambria Math" panose="02040503050406030204" pitchFamily="18" charset="0"/>
                            <a:ea typeface="Cambria Math" panose="02040503050406030204" pitchFamily="18" charset="0"/>
                          </a:rPr>
                          <m:t>4</m:t>
                        </m:r>
                      </m:den>
                    </m:f>
                  </m:oMath>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func>
                    </m:oMath>
                  </m:oMathPara>
                </a14:m>
                <a:endParaRPr lang="en-AU" dirty="0"/>
              </a:p>
            </p:txBody>
          </p:sp>
        </mc:Choice>
        <mc:Fallback xmlns="">
          <p:sp>
            <p:nvSpPr>
              <p:cNvPr id="15" name="Text Placeholder 4">
                <a:extLst>
                  <a:ext uri="{FF2B5EF4-FFF2-40B4-BE49-F238E27FC236}">
                    <a16:creationId xmlns:a16="http://schemas.microsoft.com/office/drawing/2014/main" id="{9A5F4166-5478-6DA3-ADFE-EACCEDE01932}"/>
                  </a:ext>
                </a:extLst>
              </p:cNvPr>
              <p:cNvSpPr txBox="1">
                <a:spLocks noRot="1" noChangeAspect="1" noMove="1" noResize="1" noEditPoints="1" noAdjustHandles="1" noChangeArrowheads="1" noChangeShapeType="1" noTextEdit="1"/>
              </p:cNvSpPr>
              <p:nvPr/>
            </p:nvSpPr>
            <p:spPr>
              <a:xfrm>
                <a:off x="7427218" y="2587959"/>
                <a:ext cx="4523989" cy="3375105"/>
              </a:xfrm>
              <a:prstGeom prst="rect">
                <a:avLst/>
              </a:prstGeom>
              <a:blipFill>
                <a:blip r:embed="rId10"/>
                <a:stretch>
                  <a:fillRect l="-3369" t="-2170" b="-18807"/>
                </a:stretch>
              </a:blipFill>
            </p:spPr>
            <p:txBody>
              <a:bodyPr/>
              <a:lstStyle/>
              <a:p>
                <a:r>
                  <a:rPr lang="en-AU">
                    <a:noFill/>
                  </a:rPr>
                  <a:t> </a:t>
                </a:r>
              </a:p>
            </p:txBody>
          </p:sp>
        </mc:Fallback>
      </mc:AlternateContent>
      <p:cxnSp>
        <p:nvCxnSpPr>
          <p:cNvPr id="17" name="Straight Connector 16">
            <a:extLst>
              <a:ext uri="{FF2B5EF4-FFF2-40B4-BE49-F238E27FC236}">
                <a16:creationId xmlns:a16="http://schemas.microsoft.com/office/drawing/2014/main" id="{F51C6FE5-7C59-3B61-5B3F-45DE903014F5}"/>
              </a:ext>
              <a:ext uri="{C183D7F6-B498-43B3-948B-1728B52AA6E4}">
                <adec:decorative xmlns:adec="http://schemas.microsoft.com/office/drawing/2017/decorative" val="1"/>
              </a:ext>
            </a:extLst>
          </p:cNvPr>
          <p:cNvCxnSpPr>
            <a:cxnSpLocks/>
            <a:stCxn id="13" idx="1"/>
          </p:cNvCxnSpPr>
          <p:nvPr/>
        </p:nvCxnSpPr>
        <p:spPr>
          <a:xfrm flipH="1">
            <a:off x="7140870" y="2651276"/>
            <a:ext cx="0" cy="38171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77FF-632F-6BD7-14DD-D6EB9EA467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4B587E95-E51D-BBD0-2A1A-5A46DD875FB8}"/>
                  </a:ext>
                </a:extLst>
              </p:cNvPr>
              <p:cNvSpPr>
                <a:spLocks noGrp="1"/>
              </p:cNvSpPr>
              <p:nvPr>
                <p:ph type="title"/>
              </p:nvPr>
            </p:nvSpPr>
            <p:spPr/>
            <p:txBody>
              <a:bodyPr/>
              <a:lstStyle/>
              <a:p>
                <a:r>
                  <a:rPr lang="en-AU" dirty="0"/>
                  <a:t>Deriving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endParaRPr lang="en-AU" dirty="0"/>
              </a:p>
            </p:txBody>
          </p:sp>
        </mc:Choice>
        <mc:Fallback xmlns="">
          <p:sp>
            <p:nvSpPr>
              <p:cNvPr id="3" name="Title 2">
                <a:extLst>
                  <a:ext uri="{FF2B5EF4-FFF2-40B4-BE49-F238E27FC236}">
                    <a16:creationId xmlns:a16="http://schemas.microsoft.com/office/drawing/2014/main" id="{4B587E95-E51D-BBD0-2A1A-5A46DD875FB8}"/>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6DC9AF-F397-D76D-045B-ED1A84E5AA7C}"/>
                  </a:ext>
                </a:extLst>
              </p:cNvPr>
              <p:cNvSpPr>
                <a:spLocks noGrp="1"/>
              </p:cNvSpPr>
              <p:nvPr>
                <p:ph type="body" sz="quarter" idx="17"/>
              </p:nvPr>
            </p:nvSpPr>
            <p:spPr>
              <a:xfrm>
                <a:off x="360000" y="1567086"/>
                <a:ext cx="6391320" cy="4807835"/>
              </a:xfrm>
            </p:spPr>
            <p:txBody>
              <a:body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𝑅</m:t>
                      </m:r>
                      <m:d>
                        <m:dPr>
                          <m:begChr m:val="["/>
                          <m:endChr m:val="]"/>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e>
                              </m:d>
                            </m:e>
                          </m:func>
                        </m:e>
                      </m:d>
                      <m:r>
                        <a:rPr lang="en-AU" i="1">
                          <a:latin typeface="Cambria Math" panose="02040503050406030204" pitchFamily="18" charset="0"/>
                        </a:rPr>
                        <m:t>=</m:t>
                      </m:r>
                      <m:r>
                        <a:rPr lang="en-AU" b="0" i="1" smtClean="0">
                          <a:latin typeface="Cambria Math" panose="02040503050406030204" pitchFamily="18" charset="0"/>
                        </a:rPr>
                        <m:t>𝑅</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r>
                        <a:rPr lang="en-AU" b="0" i="1" smtClean="0">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r>
                        <a:rPr lang="en-AU" b="0" i="1" smtClean="0">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oMath>
                  </m:oMathPara>
                </a14:m>
                <a:endParaRPr lang="en-AU" dirty="0"/>
              </a:p>
              <a:p>
                <a:r>
                  <a:rPr lang="en-AU" dirty="0"/>
                  <a:t>Convert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dirty="0"/>
                  <a:t> to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cos</m:t>
                          </m:r>
                        </m:fName>
                        <m:e>
                          <m:r>
                            <a:rPr lang="en-AU" i="1">
                              <a:solidFill>
                                <a:schemeClr val="accent2"/>
                              </a:solidFill>
                              <a:latin typeface="Cambria Math" panose="02040503050406030204" pitchFamily="18" charset="0"/>
                            </a:rPr>
                            <m:t>𝛼</m:t>
                          </m:r>
                        </m:e>
                      </m:func>
                      <m:r>
                        <a:rPr lang="en-AU" b="0" i="1" smtClean="0">
                          <a:solidFill>
                            <a:schemeClr val="tx2"/>
                          </a:solidFill>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sin</m:t>
                          </m:r>
                        </m:fName>
                        <m:e>
                          <m:r>
                            <a:rPr lang="en-AU" i="1">
                              <a:solidFill>
                                <a:schemeClr val="tx2"/>
                              </a:solidFill>
                              <a:latin typeface="Cambria Math" panose="02040503050406030204" pitchFamily="18" charset="0"/>
                            </a:rPr>
                            <m:t>𝛼</m:t>
                          </m:r>
                        </m:e>
                      </m:func>
                    </m:oMath>
                  </m:oMathPara>
                </a14:m>
                <a:endParaRPr lang="en-AU" dirty="0"/>
              </a:p>
            </p:txBody>
          </p:sp>
        </mc:Choice>
        <mc:Fallback xmlns="">
          <p:sp>
            <p:nvSpPr>
              <p:cNvPr id="5" name="Text Placeholder 4">
                <a:extLst>
                  <a:ext uri="{FF2B5EF4-FFF2-40B4-BE49-F238E27FC236}">
                    <a16:creationId xmlns:a16="http://schemas.microsoft.com/office/drawing/2014/main" id="{186DC9AF-F397-D76D-045B-ED1A84E5AA7C}"/>
                  </a:ext>
                </a:extLst>
              </p:cNvPr>
              <p:cNvSpPr>
                <a:spLocks noGrp="1" noRot="1" noChangeAspect="1" noMove="1" noResize="1" noEditPoints="1" noAdjustHandles="1" noChangeArrowheads="1" noChangeShapeType="1" noTextEdit="1"/>
              </p:cNvSpPr>
              <p:nvPr>
                <p:ph type="body" sz="quarter" idx="17"/>
              </p:nvPr>
            </p:nvSpPr>
            <p:spPr>
              <a:xfrm>
                <a:off x="360000" y="1567086"/>
                <a:ext cx="6391320" cy="4807835"/>
              </a:xfrm>
              <a:blipFill>
                <a:blip r:embed="rId4"/>
                <a:stretch>
                  <a:fillRect l="-2383"/>
                </a:stretch>
              </a:blipFill>
            </p:spPr>
            <p:txBody>
              <a:bodyPr/>
              <a:lstStyle/>
              <a:p>
                <a:r>
                  <a:rPr lang="en-AU">
                    <a:noFill/>
                  </a:rPr>
                  <a:t> </a:t>
                </a:r>
              </a:p>
            </p:txBody>
          </p:sp>
        </mc:Fallback>
      </mc:AlternateContent>
      <p:grpSp>
        <p:nvGrpSpPr>
          <p:cNvPr id="18" name="Group 17" descr="A right angled triangle with an angle marked alpha. The hypotenuse is R and the shorter sides are both 1. ">
            <a:extLst>
              <a:ext uri="{FF2B5EF4-FFF2-40B4-BE49-F238E27FC236}">
                <a16:creationId xmlns:a16="http://schemas.microsoft.com/office/drawing/2014/main" id="{FED5346C-35D2-3244-E932-5C01BB70F8AB}"/>
              </a:ext>
            </a:extLst>
          </p:cNvPr>
          <p:cNvGrpSpPr/>
          <p:nvPr/>
        </p:nvGrpSpPr>
        <p:grpSpPr>
          <a:xfrm flipH="1">
            <a:off x="5904561" y="853576"/>
            <a:ext cx="2150709" cy="1960166"/>
            <a:chOff x="5904561" y="1463176"/>
            <a:chExt cx="2150709" cy="1960166"/>
          </a:xfrm>
        </p:grpSpPr>
        <p:grpSp>
          <p:nvGrpSpPr>
            <p:cNvPr id="10" name="Group 9">
              <a:extLst>
                <a:ext uri="{FF2B5EF4-FFF2-40B4-BE49-F238E27FC236}">
                  <a16:creationId xmlns:a16="http://schemas.microsoft.com/office/drawing/2014/main" id="{444F9E5F-B173-DBAB-2103-248F8C364F93}"/>
                </a:ext>
              </a:extLst>
            </p:cNvPr>
            <p:cNvGrpSpPr/>
            <p:nvPr/>
          </p:nvGrpSpPr>
          <p:grpSpPr>
            <a:xfrm>
              <a:off x="6577445" y="1463176"/>
              <a:ext cx="1477825" cy="1476000"/>
              <a:chOff x="6577445" y="1463176"/>
              <a:chExt cx="1477825" cy="1476000"/>
            </a:xfrm>
          </p:grpSpPr>
          <p:sp>
            <p:nvSpPr>
              <p:cNvPr id="8" name="Right Triangle 7">
                <a:extLst>
                  <a:ext uri="{FF2B5EF4-FFF2-40B4-BE49-F238E27FC236}">
                    <a16:creationId xmlns:a16="http://schemas.microsoft.com/office/drawing/2014/main" id="{6B88E967-C76E-D637-5F11-D253A9491BF1}"/>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473F3398-904D-0FB6-F78C-18626D10C4DE}"/>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37B105-4E49-0064-BEFA-BB581754FE98}"/>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1" name="TextBox 10">
                  <a:extLst>
                    <a:ext uri="{FF2B5EF4-FFF2-40B4-BE49-F238E27FC236}">
                      <a16:creationId xmlns:a16="http://schemas.microsoft.com/office/drawing/2014/main" id="{2705A81C-A0D8-FC4B-0029-7C63411F0837}"/>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055F73-8AC4-8C4E-18A1-F22386F061C4}"/>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2" name="TextBox 11">
                  <a:extLst>
                    <a:ext uri="{FF2B5EF4-FFF2-40B4-BE49-F238E27FC236}">
                      <a16:creationId xmlns:a16="http://schemas.microsoft.com/office/drawing/2014/main" id="{4E3E9686-F615-3D4A-8EA4-798B33D4340C}"/>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9BCCBF-48F4-447A-36EE-C53DA0BA740B}"/>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3" name="TextBox 12">
                  <a:extLst>
                    <a:ext uri="{FF2B5EF4-FFF2-40B4-BE49-F238E27FC236}">
                      <a16:creationId xmlns:a16="http://schemas.microsoft.com/office/drawing/2014/main" id="{8ECBBF22-4A1F-5C7F-C297-22A252C45EC4}"/>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8D0C92-AA00-B2B5-2A99-FF622B04C3F8}"/>
                    </a:ext>
                  </a:extLst>
                </p:cNvPr>
                <p:cNvSpPr txBox="1"/>
                <p:nvPr/>
              </p:nvSpPr>
              <p:spPr>
                <a:xfrm>
                  <a:off x="5904561" y="2014404"/>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4" name="TextBox 13">
                  <a:extLst>
                    <a:ext uri="{FF2B5EF4-FFF2-40B4-BE49-F238E27FC236}">
                      <a16:creationId xmlns:a16="http://schemas.microsoft.com/office/drawing/2014/main" id="{8971F778-2473-4811-5EFB-52D27E2519A2}"/>
                    </a:ext>
                  </a:extLst>
                </p:cNvPr>
                <p:cNvSpPr txBox="1">
                  <a:spLocks noRot="1" noChangeAspect="1" noMove="1" noResize="1" noEditPoints="1" noAdjustHandles="1" noChangeArrowheads="1" noChangeShapeType="1" noTextEdit="1"/>
                </p:cNvSpPr>
                <p:nvPr/>
              </p:nvSpPr>
              <p:spPr>
                <a:xfrm>
                  <a:off x="5904561" y="2014404"/>
                  <a:ext cx="914400" cy="428983"/>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A710098-4F43-8B5A-6A5C-E07A223236CC}"/>
                  </a:ext>
                </a:extLst>
              </p:cNvPr>
              <p:cNvSpPr txBox="1">
                <a:spLocks/>
              </p:cNvSpPr>
              <p:nvPr/>
            </p:nvSpPr>
            <p:spPr>
              <a:xfrm>
                <a:off x="8128006" y="9555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cos</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6" name="Text Placeholder 4">
                <a:extLst>
                  <a:ext uri="{FF2B5EF4-FFF2-40B4-BE49-F238E27FC236}">
                    <a16:creationId xmlns:a16="http://schemas.microsoft.com/office/drawing/2014/main" id="{CA710098-4F43-8B5A-6A5C-E07A223236CC}"/>
                  </a:ext>
                </a:extLst>
              </p:cNvPr>
              <p:cNvSpPr txBox="1">
                <a:spLocks noRot="1" noChangeAspect="1" noMove="1" noResize="1" noEditPoints="1" noAdjustHandles="1" noChangeArrowheads="1" noChangeShapeType="1" noTextEdit="1"/>
              </p:cNvSpPr>
              <p:nvPr/>
            </p:nvSpPr>
            <p:spPr>
              <a:xfrm>
                <a:off x="8128006" y="955545"/>
                <a:ext cx="1950246" cy="1643706"/>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37CDFD8D-797B-AA17-858D-2FF811B79F74}"/>
                  </a:ext>
                </a:extLst>
              </p:cNvPr>
              <p:cNvSpPr txBox="1">
                <a:spLocks/>
              </p:cNvSpPr>
              <p:nvPr/>
            </p:nvSpPr>
            <p:spPr>
              <a:xfrm>
                <a:off x="10241754" y="9555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sin</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7" name="Text Placeholder 4">
                <a:extLst>
                  <a:ext uri="{FF2B5EF4-FFF2-40B4-BE49-F238E27FC236}">
                    <a16:creationId xmlns:a16="http://schemas.microsoft.com/office/drawing/2014/main" id="{37CDFD8D-797B-AA17-858D-2FF811B79F74}"/>
                  </a:ext>
                </a:extLst>
              </p:cNvPr>
              <p:cNvSpPr txBox="1">
                <a:spLocks noRot="1" noChangeAspect="1" noMove="1" noResize="1" noEditPoints="1" noAdjustHandles="1" noChangeArrowheads="1" noChangeShapeType="1" noTextEdit="1"/>
              </p:cNvSpPr>
              <p:nvPr/>
            </p:nvSpPr>
            <p:spPr>
              <a:xfrm>
                <a:off x="10241754" y="955545"/>
                <a:ext cx="1950246" cy="1643706"/>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 Placeholder 4">
                <a:extLst>
                  <a:ext uri="{FF2B5EF4-FFF2-40B4-BE49-F238E27FC236}">
                    <a16:creationId xmlns:a16="http://schemas.microsoft.com/office/drawing/2014/main" id="{26FB185B-607A-A38E-D88B-7C618A067AA9}"/>
                  </a:ext>
                </a:extLst>
              </p:cNvPr>
              <p:cNvSpPr txBox="1">
                <a:spLocks/>
              </p:cNvSpPr>
              <p:nvPr/>
            </p:nvSpPr>
            <p:spPr>
              <a:xfrm>
                <a:off x="7672893" y="2667452"/>
                <a:ext cx="3842321" cy="39091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i="1" dirty="0"/>
                  <a:t>Sine is negative and cosine is positive in Quadrant 4 </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b="0" dirty="0"/>
              </a:p>
              <a:p>
                <a:pPr>
                  <a:lnSpc>
                    <a:spcPct val="100000"/>
                  </a:lnSpc>
                </a:pPr>
                <a:r>
                  <a:rPr lang="en-AU" dirty="0"/>
                  <a:t>Related angle </a:t>
                </a:r>
                <a14:m>
                  <m:oMath xmlns:m="http://schemas.openxmlformats.org/officeDocument/2006/math">
                    <m:func>
                      <m:funcPr>
                        <m:ctrlPr>
                          <a:rPr lang="en-AU" i="1">
                            <a:latin typeface="Cambria Math" panose="02040503050406030204" pitchFamily="18" charset="0"/>
                            <a:ea typeface="Cambria Math" panose="02040503050406030204" pitchFamily="18" charset="0"/>
                          </a:rPr>
                        </m:ctrlPr>
                      </m:funcPr>
                      <m:fNa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tan</m:t>
                            </m:r>
                          </m:e>
                          <m: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1</m:t>
                            </m:r>
                          </m:sup>
                        </m:sSup>
                      </m:fName>
                      <m:e>
                        <m:r>
                          <a:rPr lang="en-AU" i="1">
                            <a:latin typeface="Cambria Math" panose="02040503050406030204" pitchFamily="18" charset="0"/>
                            <a:ea typeface="Cambria Math" panose="02040503050406030204" pitchFamily="18" charset="0"/>
                          </a:rPr>
                          <m:t>1</m:t>
                        </m:r>
                      </m:e>
                    </m:func>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𝜋</m:t>
                        </m:r>
                      </m:num>
                      <m:den>
                        <m:r>
                          <a:rPr lang="en-AU" i="1">
                            <a:latin typeface="Cambria Math" panose="02040503050406030204" pitchFamily="18" charset="0"/>
                            <a:ea typeface="Cambria Math" panose="02040503050406030204" pitchFamily="18" charset="0"/>
                          </a:rPr>
                          <m:t>4</m:t>
                        </m:r>
                      </m:den>
                    </m:f>
                  </m:oMath>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𝛼</m:t>
                      </m:r>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7</m:t>
                          </m:r>
                          <m:r>
                            <a:rPr lang="en-AU" i="1">
                              <a:latin typeface="Cambria Math" panose="02040503050406030204" pitchFamily="18" charset="0"/>
                            </a:rPr>
                            <m:t>𝜋</m:t>
                          </m:r>
                        </m:num>
                        <m:den>
                          <m:r>
                            <a:rPr lang="en-AU" i="1">
                              <a:latin typeface="Cambria Math" panose="02040503050406030204" pitchFamily="18" charset="0"/>
                            </a:rPr>
                            <m:t>4</m:t>
                          </m:r>
                        </m:den>
                      </m:f>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func>
                    </m:oMath>
                  </m:oMathPara>
                </a14:m>
                <a:endParaRPr lang="en-AU" dirty="0"/>
              </a:p>
            </p:txBody>
          </p:sp>
        </mc:Choice>
        <mc:Fallback xmlns="">
          <p:sp>
            <p:nvSpPr>
              <p:cNvPr id="15" name="Text Placeholder 4">
                <a:extLst>
                  <a:ext uri="{FF2B5EF4-FFF2-40B4-BE49-F238E27FC236}">
                    <a16:creationId xmlns:a16="http://schemas.microsoft.com/office/drawing/2014/main" id="{26FB185B-607A-A38E-D88B-7C618A067AA9}"/>
                  </a:ext>
                </a:extLst>
              </p:cNvPr>
              <p:cNvSpPr txBox="1">
                <a:spLocks noRot="1" noChangeAspect="1" noMove="1" noResize="1" noEditPoints="1" noAdjustHandles="1" noChangeArrowheads="1" noChangeShapeType="1" noTextEdit="1"/>
              </p:cNvSpPr>
              <p:nvPr/>
            </p:nvSpPr>
            <p:spPr>
              <a:xfrm>
                <a:off x="7672893" y="2667452"/>
                <a:ext cx="3842321" cy="3909175"/>
              </a:xfrm>
              <a:prstGeom prst="rect">
                <a:avLst/>
              </a:prstGeom>
              <a:blipFill>
                <a:blip r:embed="rId10"/>
                <a:stretch>
                  <a:fillRect l="-4127" t="-1872" b="-2496"/>
                </a:stretch>
              </a:blipFill>
            </p:spPr>
            <p:txBody>
              <a:bodyPr/>
              <a:lstStyle/>
              <a:p>
                <a:r>
                  <a:rPr lang="en-AU">
                    <a:noFill/>
                  </a:rPr>
                  <a:t> </a:t>
                </a:r>
              </a:p>
            </p:txBody>
          </p:sp>
        </mc:Fallback>
      </mc:AlternateContent>
      <p:cxnSp>
        <p:nvCxnSpPr>
          <p:cNvPr id="17" name="Straight Connector 16">
            <a:extLst>
              <a:ext uri="{FF2B5EF4-FFF2-40B4-BE49-F238E27FC236}">
                <a16:creationId xmlns:a16="http://schemas.microsoft.com/office/drawing/2014/main" id="{0CAF8A6C-5858-9CD0-3257-0D4C8CCD70CE}"/>
              </a:ext>
              <a:ext uri="{C183D7F6-B498-43B3-948B-1728B52AA6E4}">
                <adec:decorative xmlns:adec="http://schemas.microsoft.com/office/drawing/2017/decorative" val="1"/>
              </a:ext>
            </a:extLst>
          </p:cNvPr>
          <p:cNvCxnSpPr>
            <a:cxnSpLocks/>
          </p:cNvCxnSpPr>
          <p:nvPr/>
        </p:nvCxnSpPr>
        <p:spPr>
          <a:xfrm>
            <a:off x="7135775" y="2813742"/>
            <a:ext cx="5095" cy="36546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0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E956-7C78-3B98-2106-EDE275CEC15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4CBE873-C172-65D7-1BD6-31726B1B520E}"/>
                  </a:ext>
                </a:extLst>
              </p:cNvPr>
              <p:cNvSpPr>
                <a:spLocks noGrp="1"/>
              </p:cNvSpPr>
              <p:nvPr>
                <p:ph type="title"/>
              </p:nvPr>
            </p:nvSpPr>
            <p:spPr/>
            <p:txBody>
              <a:bodyPr/>
              <a:lstStyle/>
              <a:p>
                <a:r>
                  <a:rPr lang="en-AU" dirty="0"/>
                  <a:t>Deriving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endParaRPr lang="en-AU" dirty="0"/>
              </a:p>
            </p:txBody>
          </p:sp>
        </mc:Choice>
        <mc:Fallback xmlns="">
          <p:sp>
            <p:nvSpPr>
              <p:cNvPr id="3" name="Title 2">
                <a:extLst>
                  <a:ext uri="{FF2B5EF4-FFF2-40B4-BE49-F238E27FC236}">
                    <a16:creationId xmlns:a16="http://schemas.microsoft.com/office/drawing/2014/main" id="{A4CBE873-C172-65D7-1BD6-31726B1B520E}"/>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A062EF2-FF50-D7BA-469F-30272D1894E3}"/>
                  </a:ext>
                </a:extLst>
              </p:cNvPr>
              <p:cNvSpPr>
                <a:spLocks noGrp="1"/>
              </p:cNvSpPr>
              <p:nvPr>
                <p:ph type="body" sz="quarter" idx="17"/>
              </p:nvPr>
            </p:nvSpPr>
            <p:spPr>
              <a:xfrm>
                <a:off x="360000" y="1567086"/>
                <a:ext cx="6391320" cy="4807835"/>
              </a:xfrm>
            </p:spPr>
            <p:txBody>
              <a:body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a:rPr lang="en-AU" b="0" i="1" smtClean="0">
                              <a:latin typeface="Cambria Math" panose="02040503050406030204" pitchFamily="18" charset="0"/>
                            </a:rPr>
                            <m:t>[</m:t>
                          </m:r>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m:t>
                      </m:r>
                      <m:r>
                        <a:rPr lang="en-AU" b="0" i="1" smtClean="0">
                          <a:latin typeface="Cambria Math" panose="02040503050406030204" pitchFamily="18" charset="0"/>
                        </a:rPr>
                        <m:t>𝑅</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r>
                        <a:rPr lang="en-AU" b="0" i="1" smtClean="0">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r>
                        <a:rPr lang="en-AU" b="0" i="1" smtClean="0">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oMath>
                  </m:oMathPara>
                </a14:m>
                <a:endParaRPr lang="en-AU" dirty="0"/>
              </a:p>
              <a:p>
                <a:r>
                  <a:rPr lang="en-AU" dirty="0"/>
                  <a:t>Convert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dirty="0"/>
                  <a:t> to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m:oMathPara>
                </a14:m>
                <a:endParaRPr lang="en-AU" b="0" dirty="0"/>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r>
                        <a:rPr lang="en-AU" b="0" i="1" smtClean="0">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𝛼</m:t>
                          </m:r>
                        </m:e>
                      </m:func>
                      <m:r>
                        <a:rPr lang="en-AU" i="1">
                          <a:latin typeface="Cambria Math" panose="02040503050406030204" pitchFamily="18" charset="0"/>
                        </a:rPr>
                        <m:t>+</m:t>
                      </m:r>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cos</m:t>
                          </m:r>
                        </m:fName>
                        <m:e>
                          <m:r>
                            <a:rPr lang="en-AU" i="1">
                              <a:solidFill>
                                <a:schemeClr val="accent2"/>
                              </a:solidFill>
                              <a:latin typeface="Cambria Math" panose="02040503050406030204" pitchFamily="18" charset="0"/>
                            </a:rPr>
                            <m:t>𝛼</m:t>
                          </m:r>
                        </m:e>
                      </m:func>
                      <m:r>
                        <a:rPr lang="en-AU" i="1" smtClean="0">
                          <a:solidFill>
                            <a:schemeClr val="tx2"/>
                          </a:solidFill>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sin</m:t>
                          </m:r>
                        </m:fName>
                        <m:e>
                          <m:r>
                            <a:rPr lang="en-AU" i="1">
                              <a:solidFill>
                                <a:schemeClr val="tx2"/>
                              </a:solidFill>
                              <a:latin typeface="Cambria Math" panose="02040503050406030204" pitchFamily="18" charset="0"/>
                            </a:rPr>
                            <m:t>𝛼</m:t>
                          </m:r>
                        </m:e>
                      </m:func>
                    </m:oMath>
                  </m:oMathPara>
                </a14:m>
                <a:endParaRPr lang="en-AU" dirty="0"/>
              </a:p>
            </p:txBody>
          </p:sp>
        </mc:Choice>
        <mc:Fallback xmlns="">
          <p:sp>
            <p:nvSpPr>
              <p:cNvPr id="5" name="Text Placeholder 4">
                <a:extLst>
                  <a:ext uri="{FF2B5EF4-FFF2-40B4-BE49-F238E27FC236}">
                    <a16:creationId xmlns:a16="http://schemas.microsoft.com/office/drawing/2014/main" id="{8A062EF2-FF50-D7BA-469F-30272D1894E3}"/>
                  </a:ext>
                </a:extLst>
              </p:cNvPr>
              <p:cNvSpPr>
                <a:spLocks noGrp="1" noRot="1" noChangeAspect="1" noMove="1" noResize="1" noEditPoints="1" noAdjustHandles="1" noChangeArrowheads="1" noChangeShapeType="1" noTextEdit="1"/>
              </p:cNvSpPr>
              <p:nvPr>
                <p:ph type="body" sz="quarter" idx="17"/>
              </p:nvPr>
            </p:nvSpPr>
            <p:spPr>
              <a:xfrm>
                <a:off x="360000" y="1567086"/>
                <a:ext cx="6391320" cy="4807835"/>
              </a:xfrm>
              <a:blipFill>
                <a:blip r:embed="rId4"/>
                <a:stretch>
                  <a:fillRect l="-2383"/>
                </a:stretch>
              </a:blipFill>
            </p:spPr>
            <p:txBody>
              <a:bodyPr/>
              <a:lstStyle/>
              <a:p>
                <a:r>
                  <a:rPr lang="en-AU">
                    <a:noFill/>
                  </a:rPr>
                  <a:t> </a:t>
                </a:r>
              </a:p>
            </p:txBody>
          </p:sp>
        </mc:Fallback>
      </mc:AlternateContent>
      <p:grpSp>
        <p:nvGrpSpPr>
          <p:cNvPr id="18" name="Group 17" descr="A right angled triangle with an angle marked alpha. The hypotenuse is R and the shorter sides are both 1. ">
            <a:extLst>
              <a:ext uri="{FF2B5EF4-FFF2-40B4-BE49-F238E27FC236}">
                <a16:creationId xmlns:a16="http://schemas.microsoft.com/office/drawing/2014/main" id="{93A575E4-36F2-ADA0-3F60-6A222604C087}"/>
              </a:ext>
            </a:extLst>
          </p:cNvPr>
          <p:cNvGrpSpPr/>
          <p:nvPr/>
        </p:nvGrpSpPr>
        <p:grpSpPr>
          <a:xfrm flipH="1">
            <a:off x="5904561" y="1463176"/>
            <a:ext cx="2150709" cy="1960166"/>
            <a:chOff x="5904561" y="1463176"/>
            <a:chExt cx="2150709" cy="1960166"/>
          </a:xfrm>
        </p:grpSpPr>
        <p:grpSp>
          <p:nvGrpSpPr>
            <p:cNvPr id="10" name="Group 9">
              <a:extLst>
                <a:ext uri="{FF2B5EF4-FFF2-40B4-BE49-F238E27FC236}">
                  <a16:creationId xmlns:a16="http://schemas.microsoft.com/office/drawing/2014/main" id="{CD64D934-6DCF-B70F-0601-610FBABC80E4}"/>
                </a:ext>
              </a:extLst>
            </p:cNvPr>
            <p:cNvGrpSpPr/>
            <p:nvPr/>
          </p:nvGrpSpPr>
          <p:grpSpPr>
            <a:xfrm>
              <a:off x="6577445" y="1463176"/>
              <a:ext cx="1477825" cy="1476000"/>
              <a:chOff x="6577445" y="1463176"/>
              <a:chExt cx="1477825" cy="1476000"/>
            </a:xfrm>
          </p:grpSpPr>
          <p:sp>
            <p:nvSpPr>
              <p:cNvPr id="8" name="Right Triangle 7">
                <a:extLst>
                  <a:ext uri="{FF2B5EF4-FFF2-40B4-BE49-F238E27FC236}">
                    <a16:creationId xmlns:a16="http://schemas.microsoft.com/office/drawing/2014/main" id="{55D0CC55-2D11-AD1E-38C1-49163D2CD71D}"/>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1662D88C-F700-01C3-5B0B-01A6B759217B}"/>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05A81C-A0D8-FC4B-0029-7C63411F0837}"/>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1" name="TextBox 10">
                  <a:extLst>
                    <a:ext uri="{FF2B5EF4-FFF2-40B4-BE49-F238E27FC236}">
                      <a16:creationId xmlns:a16="http://schemas.microsoft.com/office/drawing/2014/main" id="{2705A81C-A0D8-FC4B-0029-7C63411F0837}"/>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3E9686-F615-3D4A-8EA4-798B33D4340C}"/>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2" name="TextBox 11">
                  <a:extLst>
                    <a:ext uri="{FF2B5EF4-FFF2-40B4-BE49-F238E27FC236}">
                      <a16:creationId xmlns:a16="http://schemas.microsoft.com/office/drawing/2014/main" id="{4E3E9686-F615-3D4A-8EA4-798B33D4340C}"/>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ECBBF22-4A1F-5C7F-C297-22A252C45EC4}"/>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3" name="TextBox 12">
                  <a:extLst>
                    <a:ext uri="{FF2B5EF4-FFF2-40B4-BE49-F238E27FC236}">
                      <a16:creationId xmlns:a16="http://schemas.microsoft.com/office/drawing/2014/main" id="{8ECBBF22-4A1F-5C7F-C297-22A252C45EC4}"/>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971F778-2473-4811-5EFB-52D27E2519A2}"/>
                    </a:ext>
                  </a:extLst>
                </p:cNvPr>
                <p:cNvSpPr txBox="1"/>
                <p:nvPr/>
              </p:nvSpPr>
              <p:spPr>
                <a:xfrm>
                  <a:off x="5904561" y="2014404"/>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4" name="TextBox 13">
                  <a:extLst>
                    <a:ext uri="{FF2B5EF4-FFF2-40B4-BE49-F238E27FC236}">
                      <a16:creationId xmlns:a16="http://schemas.microsoft.com/office/drawing/2014/main" id="{8971F778-2473-4811-5EFB-52D27E2519A2}"/>
                    </a:ext>
                  </a:extLst>
                </p:cNvPr>
                <p:cNvSpPr txBox="1">
                  <a:spLocks noRot="1" noChangeAspect="1" noMove="1" noResize="1" noEditPoints="1" noAdjustHandles="1" noChangeArrowheads="1" noChangeShapeType="1" noTextEdit="1"/>
                </p:cNvSpPr>
                <p:nvPr/>
              </p:nvSpPr>
              <p:spPr>
                <a:xfrm>
                  <a:off x="5904561" y="2014404"/>
                  <a:ext cx="914400" cy="428983"/>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2CF3A56-AB90-CEAC-AD7B-1D9303FBCC45}"/>
                  </a:ext>
                </a:extLst>
              </p:cNvPr>
              <p:cNvSpPr txBox="1">
                <a:spLocks/>
              </p:cNvSpPr>
              <p:nvPr/>
            </p:nvSpPr>
            <p:spPr>
              <a:xfrm>
                <a:off x="8128006" y="15651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cos</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=1</m:t>
                      </m:r>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6" name="Text Placeholder 4">
                <a:extLst>
                  <a:ext uri="{FF2B5EF4-FFF2-40B4-BE49-F238E27FC236}">
                    <a16:creationId xmlns:a16="http://schemas.microsoft.com/office/drawing/2014/main" id="{F2CF3A56-AB90-CEAC-AD7B-1D9303FBCC45}"/>
                  </a:ext>
                </a:extLst>
              </p:cNvPr>
              <p:cNvSpPr txBox="1">
                <a:spLocks noRot="1" noChangeAspect="1" noMove="1" noResize="1" noEditPoints="1" noAdjustHandles="1" noChangeArrowheads="1" noChangeShapeType="1" noTextEdit="1"/>
              </p:cNvSpPr>
              <p:nvPr/>
            </p:nvSpPr>
            <p:spPr>
              <a:xfrm>
                <a:off x="8128006" y="1565145"/>
                <a:ext cx="1950246" cy="16437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C714D020-6F0A-2972-E9D4-F5C19A29CD6F}"/>
                  </a:ext>
                </a:extLst>
              </p:cNvPr>
              <p:cNvSpPr txBox="1">
                <a:spLocks/>
              </p:cNvSpPr>
              <p:nvPr/>
            </p:nvSpPr>
            <p:spPr>
              <a:xfrm>
                <a:off x="10241754" y="1565145"/>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sin</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=1</m:t>
                      </m:r>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7" name="Text Placeholder 4">
                <a:extLst>
                  <a:ext uri="{FF2B5EF4-FFF2-40B4-BE49-F238E27FC236}">
                    <a16:creationId xmlns:a16="http://schemas.microsoft.com/office/drawing/2014/main" id="{C714D020-6F0A-2972-E9D4-F5C19A29CD6F}"/>
                  </a:ext>
                </a:extLst>
              </p:cNvPr>
              <p:cNvSpPr txBox="1">
                <a:spLocks noRot="1" noChangeAspect="1" noMove="1" noResize="1" noEditPoints="1" noAdjustHandles="1" noChangeArrowheads="1" noChangeShapeType="1" noTextEdit="1"/>
              </p:cNvSpPr>
              <p:nvPr/>
            </p:nvSpPr>
            <p:spPr>
              <a:xfrm>
                <a:off x="10241754" y="1565145"/>
                <a:ext cx="1950246" cy="164370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4">
                <a:extLst>
                  <a:ext uri="{FF2B5EF4-FFF2-40B4-BE49-F238E27FC236}">
                    <a16:creationId xmlns:a16="http://schemas.microsoft.com/office/drawing/2014/main" id="{50769409-D373-8FEC-A8B9-43146ECD293A}"/>
                  </a:ext>
                </a:extLst>
              </p:cNvPr>
              <p:cNvSpPr txBox="1">
                <a:spLocks/>
              </p:cNvSpPr>
              <p:nvPr/>
            </p:nvSpPr>
            <p:spPr>
              <a:xfrm>
                <a:off x="8320593" y="3347812"/>
                <a:ext cx="3842321" cy="33751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m:t>
                          </m:r>
                        </m:den>
                      </m:f>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−1</m:t>
                              </m:r>
                            </m:sup>
                          </m:sSup>
                        </m:fName>
                        <m:e>
                          <m:r>
                            <a:rPr lang="en-AU" b="0" i="1" smtClean="0">
                              <a:latin typeface="Cambria Math" panose="02040503050406030204" pitchFamily="18" charset="0"/>
                              <a:ea typeface="Cambria Math" panose="02040503050406030204" pitchFamily="18" charset="0"/>
                            </a:rPr>
                            <m:t>1</m:t>
                          </m:r>
                        </m:e>
                      </m:func>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𝜋</m:t>
                          </m:r>
                        </m:num>
                        <m:den>
                          <m:r>
                            <a:rPr lang="en-AU" b="0" i="1" smtClean="0">
                              <a:latin typeface="Cambria Math" panose="02040503050406030204" pitchFamily="18" charset="0"/>
                              <a:ea typeface="Cambria Math" panose="02040503050406030204" pitchFamily="18" charset="0"/>
                            </a:rPr>
                            <m:t>4</m:t>
                          </m:r>
                        </m:den>
                      </m:f>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func>
                    </m:oMath>
                  </m:oMathPara>
                </a14:m>
                <a:endParaRPr lang="en-AU" dirty="0"/>
              </a:p>
            </p:txBody>
          </p:sp>
        </mc:Choice>
        <mc:Fallback xmlns="">
          <p:sp>
            <p:nvSpPr>
              <p:cNvPr id="15" name="Text Placeholder 4">
                <a:extLst>
                  <a:ext uri="{FF2B5EF4-FFF2-40B4-BE49-F238E27FC236}">
                    <a16:creationId xmlns:a16="http://schemas.microsoft.com/office/drawing/2014/main" id="{50769409-D373-8FEC-A8B9-43146ECD293A}"/>
                  </a:ext>
                </a:extLst>
              </p:cNvPr>
              <p:cNvSpPr txBox="1">
                <a:spLocks noRot="1" noChangeAspect="1" noMove="1" noResize="1" noEditPoints="1" noAdjustHandles="1" noChangeArrowheads="1" noChangeShapeType="1" noTextEdit="1"/>
              </p:cNvSpPr>
              <p:nvPr/>
            </p:nvSpPr>
            <p:spPr>
              <a:xfrm>
                <a:off x="8320593" y="3347812"/>
                <a:ext cx="3842321" cy="3375105"/>
              </a:xfrm>
              <a:prstGeom prst="rect">
                <a:avLst/>
              </a:prstGeom>
              <a:blipFill>
                <a:blip r:embed="rId10"/>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3C01CCF3-16B8-9AB6-2F26-CFE6C64B2D47}"/>
              </a:ext>
              <a:ext uri="{C183D7F6-B498-43B3-948B-1728B52AA6E4}">
                <adec:decorative xmlns:adec="http://schemas.microsoft.com/office/drawing/2017/decorative" val="1"/>
              </a:ext>
            </a:extLst>
          </p:cNvPr>
          <p:cNvCxnSpPr/>
          <p:nvPr/>
        </p:nvCxnSpPr>
        <p:spPr>
          <a:xfrm>
            <a:off x="7140870" y="3516860"/>
            <a:ext cx="0" cy="29515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4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Expression in the form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e>
                    </m:func>
                  </m:oMath>
                </a14:m>
                <a:r>
                  <a:rPr lang="en-AU" dirty="0"/>
                  <a:t> or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r>
                  <a:rPr lang="en-AU" dirty="0"/>
                  <a:t> (1)</a:t>
                </a:r>
              </a:p>
            </p:txBody>
          </p:sp>
        </mc:Choice>
        <mc:Fallback xmlns="">
          <p:sp>
            <p:nvSpPr>
              <p:cNvPr id="3" name="Title 2">
                <a:extLst>
                  <a:ext uri="{FF2B5EF4-FFF2-40B4-BE49-F238E27FC236}">
                    <a16:creationId xmlns:a16="http://schemas.microsoft.com/office/drawing/2014/main" id="{EB3133E1-BB75-4767-3CCE-D43014F20BFA}"/>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7"/>
                <a:ext cx="7079891" cy="625396"/>
              </a:xfrm>
            </p:spPr>
            <p:txBody>
              <a:bodyPr/>
              <a:lstStyle/>
              <a:p>
                <a:r>
                  <a:rPr lang="en-AU" dirty="0"/>
                  <a:t>Write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dirty="0"/>
                  <a:t> in the form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r>
                  <a:rPr lang="en-AU" dirty="0"/>
                  <a:t>, for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≤90°</m:t>
                    </m:r>
                  </m:oMath>
                </a14:m>
                <a:r>
                  <a:rPr lang="en-AU" dirty="0"/>
                  <a:t>.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7"/>
                <a:ext cx="7079891" cy="625396"/>
              </a:xfrm>
              <a:blipFill>
                <a:blip r:embed="rId5"/>
                <a:stretch>
                  <a:fillRect l="-2153" r="-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C9245967-7A09-0371-0894-70A2F3C478DA}"/>
                  </a:ext>
                </a:extLst>
              </p:cNvPr>
              <p:cNvSpPr txBox="1">
                <a:spLocks/>
              </p:cNvSpPr>
              <p:nvPr/>
            </p:nvSpPr>
            <p:spPr>
              <a:xfrm>
                <a:off x="360000" y="2192482"/>
                <a:ext cx="6391320" cy="418243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Solution:</a:t>
                </a:r>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b="0" i="1" smtClean="0">
                          <a:latin typeface="Cambria Math" panose="02040503050406030204" pitchFamily="18" charset="0"/>
                        </a:rPr>
                        <m:t>−2</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r>
                        <a:rPr lang="en-AU"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d>
                            <m:dPr>
                              <m:ctrlPr>
                                <a:rPr lang="en-AU" i="1" smtClean="0">
                                  <a:latin typeface="Cambria Math" panose="02040503050406030204" pitchFamily="18" charset="0"/>
                                </a:rPr>
                              </m:ctrlPr>
                            </m:dPr>
                            <m:e>
                              <m:r>
                                <a:rPr lang="en-AU" i="1" smtClean="0">
                                  <a:latin typeface="Cambria Math" panose="02040503050406030204" pitchFamily="18" charset="0"/>
                                </a:rPr>
                                <m:t>𝑥</m:t>
                              </m:r>
                              <m:r>
                                <a:rPr lang="en-AU" b="0" i="1" smtClean="0">
                                  <a:latin typeface="Cambria Math" panose="02040503050406030204" pitchFamily="18" charset="0"/>
                                </a:rPr>
                                <m:t>−</m:t>
                              </m:r>
                              <m:r>
                                <a:rPr lang="en-AU" i="1" smtClean="0">
                                  <a:latin typeface="Cambria Math" panose="02040503050406030204" pitchFamily="18" charset="0"/>
                                </a:rPr>
                                <m:t>𝛼</m:t>
                              </m:r>
                            </m:e>
                          </m:d>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r>
                        <a:rPr lang="en-AU" b="0" i="1" smtClean="0">
                          <a:latin typeface="Cambria Math" panose="02040503050406030204" pitchFamily="18" charset="0"/>
                        </a:rPr>
                        <m:t>−2</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r>
                        <a:rPr lang="en-AU"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𝑥</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𝛼</m:t>
                          </m:r>
                        </m:e>
                      </m:func>
                      <m:r>
                        <a:rPr lang="en-AU" b="0" i="1" smtClean="0">
                          <a:latin typeface="Cambria Math" panose="02040503050406030204" pitchFamily="18" charset="0"/>
                        </a:rPr>
                        <m:t>−</m:t>
                      </m:r>
                      <m:r>
                        <a:rPr lang="en-AU" i="1" smtClean="0">
                          <a:latin typeface="Cambria Math" panose="02040503050406030204" pitchFamily="18" charset="0"/>
                        </a:rPr>
                        <m:t>𝑅</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𝑥</m:t>
                          </m:r>
                        </m:e>
                      </m:func>
                    </m:oMath>
                  </m:oMathPara>
                </a14:m>
                <a:endParaRPr lang="en-AU"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i="1">
                          <a:latin typeface="Cambria Math" panose="02040503050406030204" pitchFamily="18" charset="0"/>
                        </a:rPr>
                        <m:t>=</m:t>
                      </m:r>
                      <m:r>
                        <a:rPr lang="en-AU"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cos</m:t>
                          </m:r>
                        </m:fName>
                        <m:e>
                          <m:r>
                            <a:rPr lang="en-AU" i="1">
                              <a:solidFill>
                                <a:schemeClr val="tx2"/>
                              </a:solidFill>
                              <a:latin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sin</m:t>
                          </m:r>
                        </m:fName>
                        <m:e>
                          <m:r>
                            <a:rPr lang="en-AU" i="1">
                              <a:solidFill>
                                <a:schemeClr val="accent2"/>
                              </a:solidFill>
                              <a:latin typeface="Cambria Math" panose="02040503050406030204" pitchFamily="18" charset="0"/>
                            </a:rPr>
                            <m:t>𝛼</m:t>
                          </m:r>
                        </m:e>
                      </m:func>
                      <m:func>
                        <m:funcPr>
                          <m:ctrlPr>
                            <a:rPr lang="en-AU" i="1" smtClean="0">
                              <a:solidFill>
                                <a:schemeClr val="tx1"/>
                              </a:solidFill>
                              <a:latin typeface="Cambria Math" panose="02040503050406030204" pitchFamily="18" charset="0"/>
                            </a:rPr>
                          </m:ctrlPr>
                        </m:funcPr>
                        <m:fName>
                          <m:r>
                            <m:rPr>
                              <m:sty m:val="p"/>
                            </m:rPr>
                            <a:rPr lang="en-AU">
                              <a:solidFill>
                                <a:schemeClr val="tx1"/>
                              </a:solidFill>
                              <a:latin typeface="Cambria Math" panose="02040503050406030204" pitchFamily="18" charset="0"/>
                            </a:rPr>
                            <m:t>cos</m:t>
                          </m:r>
                        </m:fName>
                        <m:e>
                          <m:r>
                            <a:rPr lang="en-AU" i="1">
                              <a:solidFill>
                                <a:schemeClr val="tx1"/>
                              </a:solidFill>
                              <a:latin typeface="Cambria Math" panose="02040503050406030204" pitchFamily="18" charset="0"/>
                            </a:rPr>
                            <m:t>𝑥</m:t>
                          </m:r>
                        </m:e>
                      </m:func>
                    </m:oMath>
                  </m:oMathPara>
                </a14:m>
                <a:endParaRPr lang="en-AU" dirty="0"/>
              </a:p>
            </p:txBody>
          </p:sp>
        </mc:Choice>
        <mc:Fallback xmlns="">
          <p:sp>
            <p:nvSpPr>
              <p:cNvPr id="7" name="Text Placeholder 4">
                <a:extLst>
                  <a:ext uri="{FF2B5EF4-FFF2-40B4-BE49-F238E27FC236}">
                    <a16:creationId xmlns:a16="http://schemas.microsoft.com/office/drawing/2014/main" id="{C9245967-7A09-0371-0894-70A2F3C478DA}"/>
                  </a:ext>
                </a:extLst>
              </p:cNvPr>
              <p:cNvSpPr txBox="1">
                <a:spLocks noRot="1" noChangeAspect="1" noMove="1" noResize="1" noEditPoints="1" noAdjustHandles="1" noChangeArrowheads="1" noChangeShapeType="1" noTextEdit="1"/>
              </p:cNvSpPr>
              <p:nvPr/>
            </p:nvSpPr>
            <p:spPr>
              <a:xfrm>
                <a:off x="360000" y="2192482"/>
                <a:ext cx="6391320" cy="4182439"/>
              </a:xfrm>
              <a:prstGeom prst="rect">
                <a:avLst/>
              </a:prstGeom>
              <a:blipFill>
                <a:blip r:embed="rId6"/>
                <a:stretch>
                  <a:fillRect l="-2383"/>
                </a:stretch>
              </a:blipFill>
            </p:spPr>
            <p:txBody>
              <a:bodyPr/>
              <a:lstStyle/>
              <a:p>
                <a:r>
                  <a:rPr lang="en-AU">
                    <a:noFill/>
                  </a:rPr>
                  <a:t> </a:t>
                </a:r>
              </a:p>
            </p:txBody>
          </p:sp>
        </mc:Fallback>
      </mc:AlternateContent>
      <p:grpSp>
        <p:nvGrpSpPr>
          <p:cNvPr id="10" name="Group 9" descr="A right angled triangle with an angle marked alpha. The hypotenuse is R, the shorter side opposite alpha is 2 and the remaining side is 1.">
            <a:extLst>
              <a:ext uri="{FF2B5EF4-FFF2-40B4-BE49-F238E27FC236}">
                <a16:creationId xmlns:a16="http://schemas.microsoft.com/office/drawing/2014/main" id="{25438238-5CBB-8A72-4723-2C892B3CB6A8}"/>
              </a:ext>
            </a:extLst>
          </p:cNvPr>
          <p:cNvGrpSpPr/>
          <p:nvPr/>
        </p:nvGrpSpPr>
        <p:grpSpPr>
          <a:xfrm flipH="1">
            <a:off x="394858" y="4762751"/>
            <a:ext cx="2150709" cy="1960166"/>
            <a:chOff x="5904561" y="1463176"/>
            <a:chExt cx="2150709" cy="1960166"/>
          </a:xfrm>
        </p:grpSpPr>
        <p:grpSp>
          <p:nvGrpSpPr>
            <p:cNvPr id="11" name="Group 10">
              <a:extLst>
                <a:ext uri="{FF2B5EF4-FFF2-40B4-BE49-F238E27FC236}">
                  <a16:creationId xmlns:a16="http://schemas.microsoft.com/office/drawing/2014/main" id="{90EB92ED-634C-9FBF-D067-4E048FDB698C}"/>
                </a:ext>
              </a:extLst>
            </p:cNvPr>
            <p:cNvGrpSpPr/>
            <p:nvPr/>
          </p:nvGrpSpPr>
          <p:grpSpPr>
            <a:xfrm>
              <a:off x="6577445" y="1463176"/>
              <a:ext cx="1477825" cy="1476000"/>
              <a:chOff x="6577445" y="1463176"/>
              <a:chExt cx="1477825" cy="1476000"/>
            </a:xfrm>
          </p:grpSpPr>
          <p:sp>
            <p:nvSpPr>
              <p:cNvPr id="16" name="Right Triangle 15">
                <a:extLst>
                  <a:ext uri="{FF2B5EF4-FFF2-40B4-BE49-F238E27FC236}">
                    <a16:creationId xmlns:a16="http://schemas.microsoft.com/office/drawing/2014/main" id="{63597FCD-F3D6-50A9-6FFE-7BAF2E838582}"/>
                  </a:ext>
                </a:extLst>
              </p:cNvPr>
              <p:cNvSpPr/>
              <p:nvPr/>
            </p:nvSpPr>
            <p:spPr>
              <a:xfrm>
                <a:off x="6579270" y="1463176"/>
                <a:ext cx="1476000" cy="1476000"/>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556A8C18-4A0F-B27F-693B-BF467BFDDF21}"/>
                  </a:ext>
                </a:extLst>
              </p:cNvPr>
              <p:cNvSpPr/>
              <p:nvPr/>
            </p:nvSpPr>
            <p:spPr>
              <a:xfrm>
                <a:off x="6577445" y="2795154"/>
                <a:ext cx="144000" cy="14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C41050-6BAA-8FB5-8847-E88D21101E40}"/>
                    </a:ext>
                  </a:extLst>
                </p:cNvPr>
                <p:cNvSpPr txBox="1"/>
                <p:nvPr/>
              </p:nvSpPr>
              <p:spPr>
                <a:xfrm>
                  <a:off x="7140870" y="2605162"/>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𝛼</m:t>
                        </m:r>
                      </m:oMath>
                    </m:oMathPara>
                  </a14:m>
                  <a:endParaRPr lang="en-AU" sz="1800" b="0" dirty="0"/>
                </a:p>
              </p:txBody>
            </p:sp>
          </mc:Choice>
          <mc:Fallback xmlns="">
            <p:sp>
              <p:nvSpPr>
                <p:cNvPr id="12" name="TextBox 11">
                  <a:extLst>
                    <a:ext uri="{FF2B5EF4-FFF2-40B4-BE49-F238E27FC236}">
                      <a16:creationId xmlns:a16="http://schemas.microsoft.com/office/drawing/2014/main" id="{05C41050-6BAA-8FB5-8847-E88D21101E40}"/>
                    </a:ext>
                  </a:extLst>
                </p:cNvPr>
                <p:cNvSpPr txBox="1">
                  <a:spLocks noRot="1" noChangeAspect="1" noMove="1" noResize="1" noEditPoints="1" noAdjustHandles="1" noChangeArrowheads="1" noChangeShapeType="1" noTextEdit="1"/>
                </p:cNvSpPr>
                <p:nvPr/>
              </p:nvSpPr>
              <p:spPr>
                <a:xfrm>
                  <a:off x="7140870" y="2605162"/>
                  <a:ext cx="914400" cy="428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0B2779-8958-0AA5-BD74-6434DAE0DB92}"/>
                    </a:ext>
                  </a:extLst>
                </p:cNvPr>
                <p:cNvSpPr txBox="1"/>
                <p:nvPr/>
              </p:nvSpPr>
              <p:spPr>
                <a:xfrm>
                  <a:off x="6982463" y="1958015"/>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b="0" dirty="0"/>
                </a:p>
              </p:txBody>
            </p:sp>
          </mc:Choice>
          <mc:Fallback xmlns="">
            <p:sp>
              <p:nvSpPr>
                <p:cNvPr id="13" name="TextBox 12">
                  <a:extLst>
                    <a:ext uri="{FF2B5EF4-FFF2-40B4-BE49-F238E27FC236}">
                      <a16:creationId xmlns:a16="http://schemas.microsoft.com/office/drawing/2014/main" id="{610B2779-8958-0AA5-BD74-6434DAE0DB92}"/>
                    </a:ext>
                  </a:extLst>
                </p:cNvPr>
                <p:cNvSpPr txBox="1">
                  <a:spLocks noRot="1" noChangeAspect="1" noMove="1" noResize="1" noEditPoints="1" noAdjustHandles="1" noChangeArrowheads="1" noChangeShapeType="1" noTextEdit="1"/>
                </p:cNvSpPr>
                <p:nvPr/>
              </p:nvSpPr>
              <p:spPr>
                <a:xfrm>
                  <a:off x="6982463" y="1958015"/>
                  <a:ext cx="914400" cy="4289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DE46623-8F9A-F0B3-E726-4AF2AE8BE983}"/>
                    </a:ext>
                  </a:extLst>
                </p:cNvPr>
                <p:cNvSpPr txBox="1"/>
                <p:nvPr/>
              </p:nvSpPr>
              <p:spPr>
                <a:xfrm>
                  <a:off x="6824056" y="2994359"/>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b="0" dirty="0"/>
                </a:p>
              </p:txBody>
            </p:sp>
          </mc:Choice>
          <mc:Fallback xmlns="">
            <p:sp>
              <p:nvSpPr>
                <p:cNvPr id="14" name="TextBox 13">
                  <a:extLst>
                    <a:ext uri="{FF2B5EF4-FFF2-40B4-BE49-F238E27FC236}">
                      <a16:creationId xmlns:a16="http://schemas.microsoft.com/office/drawing/2014/main" id="{EDE46623-8F9A-F0B3-E726-4AF2AE8BE983}"/>
                    </a:ext>
                  </a:extLst>
                </p:cNvPr>
                <p:cNvSpPr txBox="1">
                  <a:spLocks noRot="1" noChangeAspect="1" noMove="1" noResize="1" noEditPoints="1" noAdjustHandles="1" noChangeArrowheads="1" noChangeShapeType="1" noTextEdit="1"/>
                </p:cNvSpPr>
                <p:nvPr/>
              </p:nvSpPr>
              <p:spPr>
                <a:xfrm>
                  <a:off x="6824056" y="2994359"/>
                  <a:ext cx="914400" cy="4289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08B40C7-9501-BE8D-47F2-DCB526E30E42}"/>
                    </a:ext>
                  </a:extLst>
                </p:cNvPr>
                <p:cNvSpPr txBox="1"/>
                <p:nvPr/>
              </p:nvSpPr>
              <p:spPr>
                <a:xfrm>
                  <a:off x="5904561" y="2014404"/>
                  <a:ext cx="914400" cy="42898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b="0" dirty="0"/>
                </a:p>
              </p:txBody>
            </p:sp>
          </mc:Choice>
          <mc:Fallback xmlns="">
            <p:sp>
              <p:nvSpPr>
                <p:cNvPr id="15" name="TextBox 14">
                  <a:extLst>
                    <a:ext uri="{FF2B5EF4-FFF2-40B4-BE49-F238E27FC236}">
                      <a16:creationId xmlns:a16="http://schemas.microsoft.com/office/drawing/2014/main" id="{008B40C7-9501-BE8D-47F2-DCB526E30E42}"/>
                    </a:ext>
                  </a:extLst>
                </p:cNvPr>
                <p:cNvSpPr txBox="1">
                  <a:spLocks noRot="1" noChangeAspect="1" noMove="1" noResize="1" noEditPoints="1" noAdjustHandles="1" noChangeArrowheads="1" noChangeShapeType="1" noTextEdit="1"/>
                </p:cNvSpPr>
                <p:nvPr/>
              </p:nvSpPr>
              <p:spPr>
                <a:xfrm>
                  <a:off x="5904561" y="2014404"/>
                  <a:ext cx="914400" cy="428983"/>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7D968F0-8C0D-89BE-66BE-06EC9980D812}"/>
                  </a:ext>
                </a:extLst>
              </p:cNvPr>
              <p:cNvSpPr txBox="1">
                <a:spLocks/>
              </p:cNvSpPr>
              <p:nvPr/>
            </p:nvSpPr>
            <p:spPr>
              <a:xfrm>
                <a:off x="2260610" y="4854294"/>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ea typeface="Cambria Math" panose="02040503050406030204" pitchFamily="18" charset="0"/>
                            </a:rPr>
                            <m:t>𝛼</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oMath>
                  </m:oMathPara>
                </a14:m>
                <a:endParaRPr lang="en-AU" dirty="0">
                  <a:solidFill>
                    <a:schemeClr val="tx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𝑅</m:t>
                          </m:r>
                        </m:den>
                      </m:f>
                    </m:oMath>
                  </m:oMathPara>
                </a14:m>
                <a:endParaRPr lang="en-AU" dirty="0"/>
              </a:p>
            </p:txBody>
          </p:sp>
        </mc:Choice>
        <mc:Fallback xmlns="">
          <p:sp>
            <p:nvSpPr>
              <p:cNvPr id="8" name="Text Placeholder 4">
                <a:extLst>
                  <a:ext uri="{FF2B5EF4-FFF2-40B4-BE49-F238E27FC236}">
                    <a16:creationId xmlns:a16="http://schemas.microsoft.com/office/drawing/2014/main" id="{17D968F0-8C0D-89BE-66BE-06EC9980D812}"/>
                  </a:ext>
                </a:extLst>
              </p:cNvPr>
              <p:cNvSpPr txBox="1">
                <a:spLocks noRot="1" noChangeAspect="1" noMove="1" noResize="1" noEditPoints="1" noAdjustHandles="1" noChangeArrowheads="1" noChangeShapeType="1" noTextEdit="1"/>
              </p:cNvSpPr>
              <p:nvPr/>
            </p:nvSpPr>
            <p:spPr>
              <a:xfrm>
                <a:off x="2260610" y="4854294"/>
                <a:ext cx="1950246" cy="164370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736C00EF-AD5F-28C7-33C3-AAC1AFC664FB}"/>
                  </a:ext>
                </a:extLst>
              </p:cNvPr>
              <p:cNvSpPr txBox="1">
                <a:spLocks/>
              </p:cNvSpPr>
              <p:nvPr/>
            </p:nvSpPr>
            <p:spPr>
              <a:xfrm>
                <a:off x="4374358" y="4854294"/>
                <a:ext cx="1950246" cy="1643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b="0" i="1" smtClean="0">
                              <a:solidFill>
                                <a:schemeClr val="accent2"/>
                              </a:solidFill>
                              <a:latin typeface="Cambria Math" panose="02040503050406030204" pitchFamily="18" charset="0"/>
                            </a:rPr>
                          </m:ctrlPr>
                        </m:funcPr>
                        <m:fName>
                          <m:r>
                            <m:rPr>
                              <m:sty m:val="p"/>
                            </m:rPr>
                            <a:rPr lang="en-AU" b="0" i="0" smtClean="0">
                              <a:solidFill>
                                <a:schemeClr val="accent2"/>
                              </a:solidFill>
                              <a:latin typeface="Cambria Math" panose="02040503050406030204" pitchFamily="18" charset="0"/>
                            </a:rPr>
                            <m:t>sin</m:t>
                          </m:r>
                        </m:fName>
                        <m:e>
                          <m:r>
                            <a:rPr lang="en-AU" b="0" i="1" smtClean="0">
                              <a:solidFill>
                                <a:schemeClr val="accent2"/>
                              </a:solidFill>
                              <a:latin typeface="Cambria Math" panose="02040503050406030204" pitchFamily="18" charset="0"/>
                              <a:ea typeface="Cambria Math" panose="02040503050406030204" pitchFamily="18" charset="0"/>
                            </a:rPr>
                            <m:t>𝛼</m:t>
                          </m:r>
                        </m:e>
                      </m:func>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2</m:t>
                      </m:r>
                    </m:oMath>
                  </m:oMathPara>
                </a14:m>
                <a:endParaRPr lang="en-AU" dirty="0">
                  <a:solidFill>
                    <a:schemeClr val="accent2"/>
                  </a:solidFill>
                </a:endParaRPr>
              </a:p>
              <a:p>
                <a:pPr marL="44608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𝑅</m:t>
                          </m:r>
                        </m:den>
                      </m:f>
                    </m:oMath>
                  </m:oMathPara>
                </a14:m>
                <a:endParaRPr lang="en-AU" dirty="0"/>
              </a:p>
            </p:txBody>
          </p:sp>
        </mc:Choice>
        <mc:Fallback xmlns="">
          <p:sp>
            <p:nvSpPr>
              <p:cNvPr id="9" name="Text Placeholder 4">
                <a:extLst>
                  <a:ext uri="{FF2B5EF4-FFF2-40B4-BE49-F238E27FC236}">
                    <a16:creationId xmlns:a16="http://schemas.microsoft.com/office/drawing/2014/main" id="{736C00EF-AD5F-28C7-33C3-AAC1AFC664FB}"/>
                  </a:ext>
                </a:extLst>
              </p:cNvPr>
              <p:cNvSpPr txBox="1">
                <a:spLocks noRot="1" noChangeAspect="1" noMove="1" noResize="1" noEditPoints="1" noAdjustHandles="1" noChangeArrowheads="1" noChangeShapeType="1" noTextEdit="1"/>
              </p:cNvSpPr>
              <p:nvPr/>
            </p:nvSpPr>
            <p:spPr>
              <a:xfrm>
                <a:off x="4374358" y="4854294"/>
                <a:ext cx="1950246" cy="164370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E145EF7A-FBC6-8AA6-9CB8-0E9222063A9F}"/>
                  </a:ext>
                </a:extLst>
              </p:cNvPr>
              <p:cNvSpPr txBox="1">
                <a:spLocks/>
              </p:cNvSpPr>
              <p:nvPr/>
            </p:nvSpPr>
            <p:spPr>
              <a:xfrm>
                <a:off x="7439891" y="2192482"/>
                <a:ext cx="4158889" cy="33751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e>
                      </m:rad>
                    </m:oMath>
                  </m:oMathPara>
                </a14:m>
                <a:endParaRPr lang="en-AU" b="0" dirty="0"/>
              </a:p>
              <a:p>
                <a:pPr marL="269875" indent="-269875">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e>
                      </m:rad>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ea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1</m:t>
                          </m:r>
                        </m:den>
                      </m:f>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m:t>
                              </m:r>
                            </m:sup>
                          </m:sSup>
                        </m:fName>
                        <m:e>
                          <m:r>
                            <a:rPr lang="en-AU" b="0" i="1" smtClean="0">
                              <a:latin typeface="Cambria Math" panose="02040503050406030204" pitchFamily="18" charset="0"/>
                              <a:ea typeface="Cambria Math" panose="02040503050406030204" pitchFamily="18" charset="0"/>
                            </a:rPr>
                            <m:t>2</m:t>
                          </m:r>
                        </m:e>
                      </m:func>
                    </m:oMath>
                  </m:oMathPara>
                </a14:m>
                <a:endParaRPr lang="en-AU" b="0" i="1" dirty="0">
                  <a:latin typeface="Cambria Math" panose="02040503050406030204" pitchFamily="18" charset="0"/>
                  <a:ea typeface="Cambria Math" panose="02040503050406030204" pitchFamily="18" charset="0"/>
                </a:endParaRPr>
              </a:p>
              <a:p>
                <a:pPr marL="269875">
                  <a:lnSpc>
                    <a:spcPct val="100000"/>
                  </a:lnSpc>
                </a:pPr>
                <a14:m>
                  <m:oMath xmlns:m="http://schemas.openxmlformats.org/officeDocument/2006/math">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26</m:t>
                    </m:r>
                    <m:r>
                      <a:rPr lang="en-AU" b="0" i="1" smtClean="0">
                        <a:latin typeface="Cambria Math" panose="02040503050406030204" pitchFamily="18" charset="0"/>
                        <a:ea typeface="Cambria Math" panose="02040503050406030204" pitchFamily="18" charset="0"/>
                      </a:rPr>
                      <m:t>′</m:t>
                    </m:r>
                  </m:oMath>
                </a14:m>
                <a:r>
                  <a:rPr lang="en-AU" dirty="0"/>
                  <a:t> (nearest minute)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b="0" i="1" smtClean="0">
                          <a:latin typeface="Cambria Math" panose="02040503050406030204" pitchFamily="18" charset="0"/>
                        </a:rPr>
                        <m:t>−</m:t>
                      </m:r>
                      <m:r>
                        <a:rPr lang="en-AU" b="0" i="1" smtClean="0">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e>
                      </m:ra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63</m:t>
                              </m:r>
                              <m:r>
                                <a:rPr lang="en-AU" b="0" i="1" smtClean="0">
                                  <a:latin typeface="Cambria Math" panose="02040503050406030204" pitchFamily="18" charset="0"/>
                                </a:rPr>
                                <m:t>°</m:t>
                              </m:r>
                              <m:r>
                                <a:rPr lang="en-AU" b="0" i="1" smtClean="0">
                                  <a:latin typeface="Cambria Math" panose="02040503050406030204" pitchFamily="18" charset="0"/>
                                </a:rPr>
                                <m:t>26</m:t>
                              </m:r>
                              <m:r>
                                <a:rPr lang="en-AU" b="0" i="1" smtClean="0">
                                  <a:latin typeface="Cambria Math" panose="02040503050406030204" pitchFamily="18" charset="0"/>
                                </a:rPr>
                                <m:t>′</m:t>
                              </m:r>
                            </m:e>
                          </m:d>
                        </m:e>
                      </m:func>
                    </m:oMath>
                  </m:oMathPara>
                </a14:m>
                <a:endParaRPr lang="en-AU" dirty="0"/>
              </a:p>
            </p:txBody>
          </p:sp>
        </mc:Choice>
        <mc:Fallback xmlns="">
          <p:sp>
            <p:nvSpPr>
              <p:cNvPr id="18" name="Text Placeholder 4">
                <a:extLst>
                  <a:ext uri="{FF2B5EF4-FFF2-40B4-BE49-F238E27FC236}">
                    <a16:creationId xmlns:a16="http://schemas.microsoft.com/office/drawing/2014/main" id="{E145EF7A-FBC6-8AA6-9CB8-0E9222063A9F}"/>
                  </a:ext>
                </a:extLst>
              </p:cNvPr>
              <p:cNvSpPr txBox="1">
                <a:spLocks noRot="1" noChangeAspect="1" noMove="1" noResize="1" noEditPoints="1" noAdjustHandles="1" noChangeArrowheads="1" noChangeShapeType="1" noTextEdit="1"/>
              </p:cNvSpPr>
              <p:nvPr/>
            </p:nvSpPr>
            <p:spPr>
              <a:xfrm>
                <a:off x="7439891" y="2192482"/>
                <a:ext cx="4158889" cy="3375105"/>
              </a:xfrm>
              <a:prstGeom prst="rect">
                <a:avLst/>
              </a:prstGeom>
              <a:blipFill>
                <a:blip r:embed="rId13"/>
                <a:stretch>
                  <a:fillRect/>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891366CD-BAB1-D30F-83F8-42CD55E743B3}"/>
              </a:ext>
            </a:extLst>
          </p:cNvPr>
          <p:cNvSpPr/>
          <p:nvPr/>
        </p:nvSpPr>
        <p:spPr>
          <a:xfrm>
            <a:off x="5551536" y="3796808"/>
            <a:ext cx="1782076" cy="1117720"/>
          </a:xfrm>
          <a:prstGeom prst="wedgeRoundRectCallout">
            <a:avLst>
              <a:gd name="adj1" fmla="val -147731"/>
              <a:gd name="adj2" fmla="val 567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is the right-angled triangle formed?</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152FBF5-580E-88FC-F131-0CA6E0BBFA62}"/>
                  </a:ext>
                </a:extLst>
              </p:cNvPr>
              <p:cNvSpPr/>
              <p:nvPr/>
            </p:nvSpPr>
            <p:spPr>
              <a:xfrm>
                <a:off x="6192146" y="5686573"/>
                <a:ext cx="4773447" cy="984295"/>
              </a:xfrm>
              <a:prstGeom prst="wedgeRoundRectCallout">
                <a:avLst>
                  <a:gd name="adj1" fmla="val 22454"/>
                  <a:gd name="adj2" fmla="val -852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might the values </a:t>
                </a:r>
                <a14:m>
                  <m:oMath xmlns:m="http://schemas.openxmlformats.org/officeDocument/2006/math">
                    <m:rad>
                      <m:radPr>
                        <m:degHide m:val="on"/>
                        <m:ctrlPr>
                          <a:rPr lang="en-AU" sz="1600" i="1" smtClean="0">
                            <a:latin typeface="Cambria Math" panose="02040503050406030204" pitchFamily="18" charset="0"/>
                          </a:rPr>
                        </m:ctrlPr>
                      </m:radPr>
                      <m:deg/>
                      <m:e>
                        <m:r>
                          <a:rPr lang="en-AU" sz="1600" b="0" i="1" smtClean="0">
                            <a:latin typeface="Cambria Math" panose="02040503050406030204" pitchFamily="18" charset="0"/>
                          </a:rPr>
                          <m:t>5</m:t>
                        </m:r>
                      </m:e>
                    </m:rad>
                  </m:oMath>
                </a14:m>
                <a:r>
                  <a:rPr lang="en-AU" sz="1600" dirty="0"/>
                  <a:t> and </a:t>
                </a:r>
                <a14:m>
                  <m:oMath xmlns:m="http://schemas.openxmlformats.org/officeDocument/2006/math">
                    <m:r>
                      <a:rPr lang="en-AU" sz="1600" b="0" i="1" smtClean="0">
                        <a:latin typeface="Cambria Math" panose="02040503050406030204" pitchFamily="18" charset="0"/>
                      </a:rPr>
                      <m:t>63</m:t>
                    </m:r>
                    <m:r>
                      <a:rPr lang="en-AU" sz="1600" b="0" i="1" smtClean="0">
                        <a:latin typeface="Cambria Math" panose="02040503050406030204" pitchFamily="18" charset="0"/>
                      </a:rPr>
                      <m:t>°</m:t>
                    </m:r>
                    <m:r>
                      <a:rPr lang="en-AU" sz="1600" b="0" i="1" smtClean="0">
                        <a:latin typeface="Cambria Math" panose="02040503050406030204" pitchFamily="18" charset="0"/>
                      </a:rPr>
                      <m:t>26</m:t>
                    </m:r>
                    <m:r>
                      <a:rPr lang="en-AU" sz="1600" b="0" i="1" smtClean="0">
                        <a:latin typeface="Cambria Math" panose="02040503050406030204" pitchFamily="18" charset="0"/>
                      </a:rPr>
                      <m:t>′</m:t>
                    </m:r>
                  </m:oMath>
                </a14:m>
                <a:r>
                  <a:rPr lang="en-AU" sz="1600" dirty="0"/>
                  <a:t> relate to the position of the graph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rad>
                      <m:radPr>
                        <m:degHide m:val="on"/>
                        <m:ctrlPr>
                          <a:rPr lang="en-AU" sz="1600" i="1">
                            <a:latin typeface="Cambria Math" panose="02040503050406030204" pitchFamily="18" charset="0"/>
                          </a:rPr>
                        </m:ctrlPr>
                      </m:radPr>
                      <m:deg/>
                      <m:e>
                        <m:r>
                          <a:rPr lang="en-AU" sz="1600" i="1">
                            <a:latin typeface="Cambria Math" panose="02040503050406030204" pitchFamily="18" charset="0"/>
                          </a:rPr>
                          <m:t>5</m:t>
                        </m:r>
                      </m:e>
                    </m:rad>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sin</m:t>
                        </m:r>
                      </m:fName>
                      <m:e>
                        <m:d>
                          <m:dPr>
                            <m:ctrlPr>
                              <a:rPr lang="en-AU" sz="1600" i="1">
                                <a:latin typeface="Cambria Math" panose="02040503050406030204" pitchFamily="18" charset="0"/>
                              </a:rPr>
                            </m:ctrlPr>
                          </m:dPr>
                          <m:e>
                            <m:r>
                              <a:rPr lang="en-AU" sz="1600" i="1">
                                <a:latin typeface="Cambria Math" panose="02040503050406030204" pitchFamily="18" charset="0"/>
                              </a:rPr>
                              <m:t>𝑥</m:t>
                            </m:r>
                            <m:r>
                              <a:rPr lang="en-AU" sz="1600" i="1">
                                <a:latin typeface="Cambria Math" panose="02040503050406030204" pitchFamily="18" charset="0"/>
                              </a:rPr>
                              <m:t>−</m:t>
                            </m:r>
                            <m:r>
                              <a:rPr lang="en-AU" sz="1600" i="1">
                                <a:latin typeface="Cambria Math" panose="02040503050406030204" pitchFamily="18" charset="0"/>
                              </a:rPr>
                              <m:t>63</m:t>
                            </m:r>
                            <m:r>
                              <a:rPr lang="en-AU" sz="1600" i="1">
                                <a:latin typeface="Cambria Math" panose="02040503050406030204" pitchFamily="18" charset="0"/>
                              </a:rPr>
                              <m:t>°</m:t>
                            </m:r>
                            <m:r>
                              <a:rPr lang="en-AU" sz="1600" i="1">
                                <a:latin typeface="Cambria Math" panose="02040503050406030204" pitchFamily="18" charset="0"/>
                              </a:rPr>
                              <m:t>26</m:t>
                            </m:r>
                            <m:r>
                              <a:rPr lang="en-AU" sz="1600" i="1">
                                <a:latin typeface="Cambria Math" panose="02040503050406030204" pitchFamily="18" charset="0"/>
                              </a:rPr>
                              <m:t>′</m:t>
                            </m:r>
                          </m:e>
                        </m:d>
                      </m:e>
                    </m:func>
                  </m:oMath>
                </a14:m>
                <a:endParaRPr lang="en-AU" sz="1400" dirty="0"/>
              </a:p>
            </p:txBody>
          </p:sp>
        </mc:Choice>
        <mc:Fallback xmlns="">
          <p:sp>
            <p:nvSpPr>
              <p:cNvPr id="6" name="Speech Bubble: Rectangle with Corners Rounded 5">
                <a:extLst>
                  <a:ext uri="{FF2B5EF4-FFF2-40B4-BE49-F238E27FC236}">
                    <a16:creationId xmlns:a16="http://schemas.microsoft.com/office/drawing/2014/main" id="{9152FBF5-580E-88FC-F131-0CA6E0BBFA62}"/>
                  </a:ext>
                </a:extLst>
              </p:cNvPr>
              <p:cNvSpPr>
                <a:spLocks noRot="1" noChangeAspect="1" noMove="1" noResize="1" noEditPoints="1" noAdjustHandles="1" noChangeArrowheads="1" noChangeShapeType="1" noTextEdit="1"/>
              </p:cNvSpPr>
              <p:nvPr/>
            </p:nvSpPr>
            <p:spPr>
              <a:xfrm>
                <a:off x="6192146" y="5686573"/>
                <a:ext cx="4773447" cy="984295"/>
              </a:xfrm>
              <a:prstGeom prst="wedgeRoundRectCallout">
                <a:avLst>
                  <a:gd name="adj1" fmla="val 22454"/>
                  <a:gd name="adj2" fmla="val -85210"/>
                  <a:gd name="adj3" fmla="val 16667"/>
                </a:avLst>
              </a:prstGeom>
              <a:blipFill>
                <a:blip r:embed="rId14"/>
                <a:stretch>
                  <a:fillRect b="-94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5C10D066-7E92-451A-9E92-536B1130B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864AA-7C32-4158-9543-014F8AFE8C66}">
  <ds:schemaRefs>
    <ds:schemaRef ds:uri="http://schemas.microsoft.com/sharepoint/v3/contenttype/forms"/>
  </ds:schemaRefs>
</ds:datastoreItem>
</file>

<file path=customXml/itemProps3.xml><?xml version="1.0" encoding="utf-8"?>
<ds:datastoreItem xmlns:ds="http://schemas.openxmlformats.org/officeDocument/2006/customXml" ds:itemID="{0E5AB5F0-B501-4937-A122-8CC96219EC0F}">
  <ds:schemaRefs>
    <ds:schemaRef ds:uri="95386ad3-46d6-4eb6-bbc1-9b19b13a5756"/>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9191b990-ddf9-46cb-8ffe-20db9d3a58aa"/>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1394</Words>
  <Application>Microsoft Office PowerPoint</Application>
  <PresentationFormat>Widescreen</PresentationFormat>
  <Paragraphs>182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 Math</vt:lpstr>
      <vt:lpstr>Public Sans</vt:lpstr>
      <vt:lpstr>Times New Roman</vt:lpstr>
      <vt:lpstr>NSWG Corporate</vt:lpstr>
      <vt:lpstr>Simplifying sums of sine and cosine functions</vt:lpstr>
      <vt:lpstr>Learning intentions and success criteria</vt:lpstr>
      <vt:lpstr>Connecting learning</vt:lpstr>
      <vt:lpstr>Deriving R sin⁡〖(x+α)〗</vt:lpstr>
      <vt:lpstr>Deriving R sin⁡〖(x-α)〗</vt:lpstr>
      <vt:lpstr>Deriving R cos⁡〖(x+α)〗</vt:lpstr>
      <vt:lpstr>Deriving R cos⁡〖(x-α)〗</vt:lpstr>
      <vt:lpstr>Releasing responsibility</vt:lpstr>
      <vt:lpstr>Expression in the form R sin⁡(x±α) or R cos⁡〖(x±α)〗 (1)</vt:lpstr>
      <vt:lpstr>Expression in the form R sin⁡〖(x±α)〗 or R cos⁡〖(x±α)〗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Simplifying sums of sine and cosine functions – Stage 6, extension</dc:title>
  <dc:creator>NSW Department of Education</dc:creator>
  <dcterms:created xsi:type="dcterms:W3CDTF">2026-04-20T00:38:57Z</dcterms:created>
  <dcterms:modified xsi:type="dcterms:W3CDTF">2026-05-04T01:11:55Z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2026-04-20T00:38:31Z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d7cf19b3-f5e3-412e-9097-b21af3760a08</vt:lpwstr>
  </property>
</Properties>
</file>