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16"/>
  </p:notesMasterIdLst>
  <p:handoutMasterIdLst>
    <p:handoutMasterId r:id="rId17"/>
  </p:handoutMasterIdLst>
  <p:sldIdLst>
    <p:sldId id="26505" r:id="rId5"/>
    <p:sldId id="26383" r:id="rId6"/>
    <p:sldId id="26506" r:id="rId7"/>
    <p:sldId id="26527" r:id="rId8"/>
    <p:sldId id="289" r:id="rId9"/>
    <p:sldId id="26525" r:id="rId10"/>
    <p:sldId id="26526" r:id="rId11"/>
    <p:sldId id="26510" r:id="rId12"/>
    <p:sldId id="26511" r:id="rId13"/>
    <p:sldId id="360" r:id="rId14"/>
    <p:sldId id="361" r:id="rId15"/>
  </p:sldIdLst>
  <p:sldSz cx="12192000" cy="6858000"/>
  <p:notesSz cx="6858000" cy="9144000"/>
  <p:embeddedFontLst>
    <p:embeddedFont>
      <p:font typeface="Cambria Math" panose="02040503050406030204" pitchFamily="18" charset="0"/>
      <p:regular r:id="rId18"/>
    </p:embeddedFont>
    <p:embeddedFont>
      <p:font typeface="Public Sans" pitchFamily="2" charset="0"/>
      <p:regular r:id="rId19"/>
      <p:bold r:id="rId20"/>
      <p:italic r:id="rId21"/>
      <p:boldItalic r:id="rId22"/>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3EA91D-9CD3-4761-9B44-7041E7001DFA}" v="2" dt="2026-05-04T01:10:19.917"/>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60"/>
    <p:restoredTop sz="94720"/>
  </p:normalViewPr>
  <p:slideViewPr>
    <p:cSldViewPr snapToGrid="0">
      <p:cViewPr varScale="1">
        <p:scale>
          <a:sx n="92" d="100"/>
          <a:sy n="92" d="100"/>
        </p:scale>
        <p:origin x="76" y="64"/>
      </p:cViewPr>
      <p:guideLst>
        <p:guide orient="horz" pos="2160"/>
        <p:guide pos="386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4/05/2026</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4/05/2026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3997742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3205D9-5A2C-1376-F9B4-1F40C3C47B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8667AE-07CB-0AB1-4DAC-688678524479}"/>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2307986F-CF2B-BD9C-D628-7FB4D6DCAE98}"/>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4F31D31F-396B-1A52-49F9-35CA090991C8}"/>
              </a:ext>
            </a:extLst>
          </p:cNvPr>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314972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961419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3113671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E4107-B50C-CAAD-EAA3-24CB5F90A0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1ECE98-7DCF-EA92-181B-751D9A544889}"/>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4691AC27-6E5B-3113-C6A6-D76BD6B34430}"/>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BA77FB46-2018-3725-95BA-F5F9B2A84CAC}"/>
              </a:ext>
            </a:extLst>
          </p:cNvPr>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3138858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6E49E-9E01-C633-E9C3-19C502F0AC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E8F8A4-5F33-BB46-C152-7B2FAB4D7605}"/>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B0134824-CB21-D8A7-1F84-37DA2FD78CFB}"/>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A511ACA4-C441-E4EF-92EF-EB5FE39426C1}"/>
              </a:ext>
            </a:extLst>
          </p:cNvPr>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3231249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22855752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extension-1-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Solving trigonometric equations</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a:latin typeface="+mj-lt"/>
              </a:rPr>
              <a:t>Mathematics Extension 1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a:latin typeface="+mj-lt"/>
              </a:rPr>
              <a:t>Further trigonometry</a:t>
            </a:r>
          </a:p>
        </p:txBody>
      </p:sp>
      <p:pic>
        <p:nvPicPr>
          <p:cNvPr id="5" name="Picture Placeholder 5">
            <a:extLst>
              <a:ext uri="{FF2B5EF4-FFF2-40B4-BE49-F238E27FC236}">
                <a16:creationId xmlns:a16="http://schemas.microsoft.com/office/drawing/2014/main" id="{41C03654-53AC-E9C4-F9A1-9B389E3D228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127875" y="0"/>
            <a:ext cx="5064125" cy="6858000"/>
          </a:xfrm>
          <a:prstGeom prst="rect">
            <a:avLst/>
          </a:prstGeom>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a:ln>
                  <a:noFill/>
                </a:ln>
                <a:solidFill>
                  <a:srgbClr val="CBEDFD"/>
                </a:solidFill>
                <a:effectLst/>
                <a:uLnTx/>
                <a:uFillTx/>
                <a:ea typeface="+mn-ea"/>
                <a:cs typeface="+mn-cs"/>
              </a:rPr>
              <a:t> </a:t>
            </a:r>
            <a:r>
              <a:rPr kumimoji="0" lang="en-AU" sz="1200" b="0" i="0" u="none" strike="noStrike" kern="1200" cap="none" spc="0" normalizeH="0" baseline="0" noProof="0">
                <a:ln>
                  <a:noFill/>
                </a:ln>
                <a:solidFill>
                  <a:srgbClr val="FFFFFF"/>
                </a:solidFill>
                <a:effectLst/>
                <a:uLnTx/>
                <a:uFillTx/>
                <a:ea typeface="+mn-ea"/>
                <a:cs typeface="+mn-cs"/>
              </a:rPr>
              <a:t>and the NSW Curriculum website </a:t>
            </a:r>
            <a:r>
              <a:rPr kumimoji="0" lang="en-AU" sz="1200" b="0" i="0" u="none" strike="noStrike" kern="1200" cap="none" spc="0" normalizeH="0" baseline="0" noProof="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US" u="sng" dirty="0">
                <a:solidFill>
                  <a:srgbClr val="2F5496"/>
                </a:solidFill>
                <a:effectLst/>
                <a:latin typeface="Arial" panose="020B0604020202020204" pitchFamily="34" charset="0"/>
                <a:ea typeface="Arial" panose="020B0604020202020204" pitchFamily="34" charset="0"/>
                <a:hlinkClick r:id="rId6"/>
              </a:rPr>
              <a:t>Mathematics Extension 1 11–12 Syllabus</a:t>
            </a:r>
            <a:r>
              <a:rPr lang="en-AU" dirty="0">
                <a:solidFill>
                  <a:srgbClr val="000000"/>
                </a:solidFill>
                <a:effectLst/>
                <a:latin typeface="Arial" panose="020B0604020202020204" pitchFamily="34" charset="0"/>
                <a:ea typeface="Arial" panose="020B0604020202020204" pitchFamily="34" charset="0"/>
              </a:rPr>
              <a:t> </a:t>
            </a:r>
            <a:r>
              <a:rPr lang="en-AU" dirty="0">
                <a:effectLst/>
                <a:latin typeface="Arial" panose="020B0604020202020204" pitchFamily="34" charset="0"/>
                <a:ea typeface="Calibri" panose="020F0502020204030204" pitchFamily="34" charset="0"/>
              </a:rPr>
              <a:t>© NSW Education Standards Authority (NESA) for and on behalf of the Crown in right of the State of New South Wales, 2024.</a:t>
            </a:r>
            <a:endParaRPr lang="en-AU" sz="1800" dirty="0">
              <a:effectLst/>
              <a:latin typeface="Arial" panose="020B0604020202020204" pitchFamily="34" charset="0"/>
              <a:ea typeface="Calibri" panose="020F0502020204030204" pitchFamily="34" charset="0"/>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10</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latin typeface="+mj-lt"/>
              </a:rPr>
              <a:t>© State of New South Wales (Department of Education), 2026</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a:solidFill>
                  <a:schemeClr val="bg1"/>
                </a:solidFill>
              </a:rPr>
              <a:t>Attribution should be given to © State of New South Wales (Department of Education), 2026.</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a:latin typeface="+mj-lt"/>
              </a:rPr>
              <a:t>Learning intention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48000" y="1732333"/>
            <a:ext cx="11303000" cy="392415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600"/>
              </a:spcBef>
              <a:spcAft>
                <a:spcPts val="1200"/>
              </a:spcAft>
            </a:pPr>
            <a:r>
              <a:rPr lang="en-AU" sz="2000" b="1">
                <a:solidFill>
                  <a:schemeClr val="accent1"/>
                </a:solidFill>
                <a:latin typeface="+mj-lt"/>
                <a:cs typeface="Arial" panose="020B0604020202020204" pitchFamily="34" charset="0"/>
              </a:rPr>
              <a:t>Learning intention</a:t>
            </a:r>
            <a:endParaRPr lang="en-AU" sz="2000" b="1">
              <a:solidFill>
                <a:schemeClr val="accent1"/>
              </a:solidFill>
              <a:latin typeface="+mj-lt"/>
              <a:ea typeface="+mn-lt"/>
              <a:cs typeface="Arial" panose="020B0604020202020204" pitchFamily="34" charset="0"/>
            </a:endParaRPr>
          </a:p>
          <a:p>
            <a:pPr marL="342900" indent="-342900">
              <a:spcBef>
                <a:spcPts val="600"/>
              </a:spcBef>
              <a:spcAft>
                <a:spcPts val="1200"/>
              </a:spcAft>
              <a:buFont typeface="Arial" panose="020B0604020202020204" pitchFamily="34" charset="0"/>
              <a:buChar char="•"/>
            </a:pPr>
            <a:r>
              <a:rPr lang="en-AU" sz="2000"/>
              <a:t>To be able to solve trigonometric equations accurately over restricted domains.</a:t>
            </a:r>
          </a:p>
          <a:p>
            <a:pPr>
              <a:spcBef>
                <a:spcPts val="600"/>
              </a:spcBef>
              <a:spcAft>
                <a:spcPts val="1200"/>
              </a:spcAft>
            </a:pPr>
            <a:r>
              <a:rPr lang="en-AU" sz="2000" b="1">
                <a:solidFill>
                  <a:schemeClr val="accent1"/>
                </a:solidFill>
                <a:latin typeface="+mj-lt"/>
                <a:cs typeface="Arial" panose="020B0604020202020204" pitchFamily="34" charset="0"/>
              </a:rPr>
              <a:t>Success criteria</a:t>
            </a:r>
            <a:endParaRPr lang="en-US" sz="2000">
              <a:solidFill>
                <a:schemeClr val="accent1"/>
              </a:solidFill>
              <a:latin typeface="+mj-lt"/>
              <a:cs typeface="Arial" panose="020B0604020202020204" pitchFamily="34" charset="0"/>
            </a:endParaRPr>
          </a:p>
          <a:p>
            <a:pPr marL="342900" lvl="0" indent="-342900">
              <a:spcBef>
                <a:spcPts val="600"/>
              </a:spcBef>
              <a:spcAft>
                <a:spcPts val="1200"/>
              </a:spcAft>
              <a:buFont typeface="Arial" panose="020B0604020202020204" pitchFamily="34" charset="0"/>
              <a:buChar char="•"/>
            </a:pPr>
            <a:r>
              <a:rPr lang="en-AU" sz="2000"/>
              <a:t>I can manipulate trigonometric equations using factorisation and substitution of identities to create solvable equations.</a:t>
            </a:r>
          </a:p>
          <a:p>
            <a:pPr marL="342900" lvl="0" indent="-342900">
              <a:spcBef>
                <a:spcPts val="600"/>
              </a:spcBef>
              <a:spcAft>
                <a:spcPts val="1200"/>
              </a:spcAft>
              <a:buFont typeface="Arial" panose="020B0604020202020204" pitchFamily="34" charset="0"/>
              <a:buChar char="•"/>
            </a:pPr>
            <a:r>
              <a:rPr lang="en-AU" sz="2000"/>
              <a:t>I can explain how restricted domains affect the number and validity of solutions of a trigonometric equation.</a:t>
            </a:r>
          </a:p>
          <a:p>
            <a:pPr marL="342900" indent="-342900">
              <a:spcBef>
                <a:spcPts val="600"/>
              </a:spcBef>
              <a:spcAft>
                <a:spcPts val="1200"/>
              </a:spcAft>
              <a:buFont typeface="Arial" panose="020B0604020202020204" pitchFamily="34" charset="0"/>
              <a:buChar char="•"/>
            </a:pPr>
            <a:r>
              <a:rPr lang="en-AU" sz="2000"/>
              <a:t>I can justify my solutions of trigonometric equations by showing that all possible values within the domain have been found and checked.</a:t>
            </a: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a:latin typeface="+mj-lt"/>
              </a:rPr>
              <a:t>Connecting learning</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37A0B8-0816-59A7-4B47-DC29BE213B0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30B4727-F9AF-21F5-049E-9EDAE22DA75E}"/>
              </a:ext>
            </a:extLst>
          </p:cNvPr>
          <p:cNvSpPr>
            <a:spLocks noGrp="1"/>
          </p:cNvSpPr>
          <p:nvPr>
            <p:ph type="title"/>
          </p:nvPr>
        </p:nvSpPr>
        <p:spPr/>
        <p:txBody>
          <a:bodyPr/>
          <a:lstStyle/>
          <a:p>
            <a:r>
              <a:rPr lang="en-AU">
                <a:latin typeface="+mj-lt"/>
              </a:rPr>
              <a:t>Solving trigonometric equations – graphically </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4B518ACF-6C9E-9AB8-A8FE-6C263B107672}"/>
                  </a:ext>
                </a:extLst>
              </p:cNvPr>
              <p:cNvSpPr>
                <a:spLocks noGrp="1"/>
              </p:cNvSpPr>
              <p:nvPr>
                <p:ph type="body" sz="quarter" idx="17"/>
              </p:nvPr>
            </p:nvSpPr>
            <p:spPr>
              <a:xfrm>
                <a:off x="360000" y="1037124"/>
                <a:ext cx="11484000" cy="776586"/>
              </a:xfrm>
            </p:spPr>
            <p:txBody>
              <a:bodyPr/>
              <a:lstStyle/>
              <a:p>
                <a:pPr marL="457200" indent="-457200">
                  <a:buFont typeface="+mj-lt"/>
                  <a:buAutoNum type="arabicPeriod"/>
                </a:pPr>
                <a:r>
                  <a:rPr lang="en-AU">
                    <a:latin typeface="+mn-lt"/>
                  </a:rPr>
                  <a:t> Solve </a:t>
                </a:r>
                <a14:m>
                  <m:oMath xmlns:m="http://schemas.openxmlformats.org/officeDocument/2006/math">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2</m:t>
                        </m:r>
                        <m:r>
                          <a:rPr lang="en-AU" b="0" i="1" smtClean="0">
                            <a:latin typeface="Cambria Math" panose="02040503050406030204" pitchFamily="18" charset="0"/>
                          </a:rPr>
                          <m:t>𝑥</m:t>
                        </m:r>
                      </m:e>
                    </m:func>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𝑥</m:t>
                        </m:r>
                      </m:e>
                    </m:func>
                  </m:oMath>
                </a14:m>
                <a:r>
                  <a:rPr lang="en-AU">
                    <a:latin typeface="+mn-lt"/>
                  </a:rPr>
                  <a:t> for </a:t>
                </a:r>
                <a14:m>
                  <m:oMath xmlns:m="http://schemas.openxmlformats.org/officeDocument/2006/math">
                    <m:r>
                      <a:rPr lang="en-AU" b="0" i="1" smtClean="0">
                        <a:latin typeface="Cambria Math" panose="02040503050406030204" pitchFamily="18" charset="0"/>
                      </a:rPr>
                      <m:t>0</m:t>
                    </m:r>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𝑥</m:t>
                    </m:r>
                    <m:r>
                      <a:rPr lang="en-AU" b="0" i="1" smtClean="0">
                        <a:latin typeface="Cambria Math" panose="02040503050406030204" pitchFamily="18" charset="0"/>
                        <a:ea typeface="Cambria Math" panose="02040503050406030204" pitchFamily="18" charset="0"/>
                      </a:rPr>
                      <m:t>≤</m:t>
                    </m:r>
                    <m:r>
                      <a:rPr lang="en-AU" b="0" i="0" smtClean="0">
                        <a:latin typeface="Cambria Math" panose="02040503050406030204" pitchFamily="18" charset="0"/>
                        <a:ea typeface="Cambria Math" panose="02040503050406030204" pitchFamily="18" charset="0"/>
                      </a:rPr>
                      <m:t>360</m:t>
                    </m:r>
                    <m:r>
                      <a:rPr lang="en-AU" b="0" i="1" smtClean="0">
                        <a:latin typeface="Cambria Math" panose="02040503050406030204" pitchFamily="18" charset="0"/>
                        <a:ea typeface="Cambria Math" panose="02040503050406030204" pitchFamily="18" charset="0"/>
                      </a:rPr>
                      <m:t>°</m:t>
                    </m:r>
                  </m:oMath>
                </a14:m>
                <a:r>
                  <a:rPr lang="en-AU">
                    <a:latin typeface="+mn-lt"/>
                  </a:rPr>
                  <a:t>.</a:t>
                </a:r>
              </a:p>
            </p:txBody>
          </p:sp>
        </mc:Choice>
        <mc:Fallback xmlns="">
          <p:sp>
            <p:nvSpPr>
              <p:cNvPr id="12" name="Text Placeholder 11">
                <a:extLst>
                  <a:ext uri="{FF2B5EF4-FFF2-40B4-BE49-F238E27FC236}">
                    <a16:creationId xmlns:a16="http://schemas.microsoft.com/office/drawing/2014/main" id="{4B518ACF-6C9E-9AB8-A8FE-6C263B107672}"/>
                  </a:ext>
                </a:extLst>
              </p:cNvPr>
              <p:cNvSpPr>
                <a:spLocks noGrp="1" noRot="1" noChangeAspect="1" noMove="1" noResize="1" noEditPoints="1" noAdjustHandles="1" noChangeArrowheads="1" noChangeShapeType="1" noTextEdit="1"/>
              </p:cNvSpPr>
              <p:nvPr>
                <p:ph type="body" sz="quarter" idx="17"/>
              </p:nvPr>
            </p:nvSpPr>
            <p:spPr>
              <a:xfrm>
                <a:off x="360000" y="1037124"/>
                <a:ext cx="11484000" cy="776586"/>
              </a:xfrm>
              <a:blipFill>
                <a:blip r:embed="rId3"/>
                <a:stretch>
                  <a:fillRect l="-1274"/>
                </a:stretch>
              </a:blipFill>
            </p:spPr>
            <p:txBody>
              <a:bodyPr/>
              <a:lstStyle/>
              <a:p>
                <a:r>
                  <a:rPr lang="en-US">
                    <a:noFill/>
                  </a:rPr>
                  <a:t> </a:t>
                </a:r>
              </a:p>
            </p:txBody>
          </p:sp>
        </mc:Fallback>
      </mc:AlternateContent>
      <p:pic>
        <p:nvPicPr>
          <p:cNvPr id="10" name="Picture 9" descr="The graph of y=cosx and y=sin2x on the same set of axes across the domain -360 degrees to 360 degrees. ">
            <a:extLst>
              <a:ext uri="{FF2B5EF4-FFF2-40B4-BE49-F238E27FC236}">
                <a16:creationId xmlns:a16="http://schemas.microsoft.com/office/drawing/2014/main" id="{1497963A-8F80-B668-325F-6F692DDFAFA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13660" y="1801417"/>
            <a:ext cx="7222950" cy="4815300"/>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906A280-7E22-D010-DD64-80F787CAD428}"/>
                  </a:ext>
                </a:extLst>
              </p:cNvPr>
              <p:cNvSpPr txBox="1"/>
              <p:nvPr/>
            </p:nvSpPr>
            <p:spPr>
              <a:xfrm>
                <a:off x="9779796" y="2852554"/>
                <a:ext cx="1401018" cy="523031"/>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2000" b="0" i="1" smtClean="0">
                          <a:solidFill>
                            <a:schemeClr val="accent1">
                              <a:lumMod val="75000"/>
                              <a:lumOff val="25000"/>
                            </a:schemeClr>
                          </a:solidFill>
                          <a:latin typeface="Cambria Math" panose="02040503050406030204" pitchFamily="18" charset="0"/>
                        </a:rPr>
                        <m:t>𝑦</m:t>
                      </m:r>
                      <m:r>
                        <a:rPr lang="en-AU" sz="2000" b="0" i="1" smtClean="0">
                          <a:solidFill>
                            <a:schemeClr val="accent1">
                              <a:lumMod val="75000"/>
                              <a:lumOff val="25000"/>
                            </a:schemeClr>
                          </a:solidFill>
                          <a:latin typeface="Cambria Math" panose="02040503050406030204" pitchFamily="18" charset="0"/>
                        </a:rPr>
                        <m:t>=</m:t>
                      </m:r>
                      <m:func>
                        <m:funcPr>
                          <m:ctrlPr>
                            <a:rPr lang="en-AU" sz="2000" b="0" i="1" smtClean="0">
                              <a:solidFill>
                                <a:schemeClr val="accent1">
                                  <a:lumMod val="75000"/>
                                  <a:lumOff val="25000"/>
                                </a:schemeClr>
                              </a:solidFill>
                              <a:latin typeface="Cambria Math" panose="02040503050406030204" pitchFamily="18" charset="0"/>
                            </a:rPr>
                          </m:ctrlPr>
                        </m:funcPr>
                        <m:fName>
                          <m:r>
                            <m:rPr>
                              <m:sty m:val="p"/>
                            </m:rPr>
                            <a:rPr lang="en-AU" sz="2000" b="0" i="0" smtClean="0">
                              <a:solidFill>
                                <a:schemeClr val="accent1">
                                  <a:lumMod val="75000"/>
                                  <a:lumOff val="25000"/>
                                </a:schemeClr>
                              </a:solidFill>
                              <a:latin typeface="Cambria Math" panose="02040503050406030204" pitchFamily="18" charset="0"/>
                            </a:rPr>
                            <m:t>cos</m:t>
                          </m:r>
                        </m:fName>
                        <m:e>
                          <m:r>
                            <a:rPr lang="en-AU" sz="2000" b="0" i="1" smtClean="0">
                              <a:solidFill>
                                <a:schemeClr val="accent1">
                                  <a:lumMod val="75000"/>
                                  <a:lumOff val="25000"/>
                                </a:schemeClr>
                              </a:solidFill>
                              <a:latin typeface="Cambria Math" panose="02040503050406030204" pitchFamily="18" charset="0"/>
                            </a:rPr>
                            <m:t>𝑥</m:t>
                          </m:r>
                        </m:e>
                      </m:func>
                    </m:oMath>
                  </m:oMathPara>
                </a14:m>
                <a:endParaRPr lang="en-AU" sz="2000">
                  <a:solidFill>
                    <a:schemeClr val="accent1">
                      <a:lumMod val="75000"/>
                      <a:lumOff val="25000"/>
                    </a:schemeClr>
                  </a:solidFill>
                </a:endParaRPr>
              </a:p>
            </p:txBody>
          </p:sp>
        </mc:Choice>
        <mc:Fallback xmlns="">
          <p:sp>
            <p:nvSpPr>
              <p:cNvPr id="8" name="TextBox 7">
                <a:extLst>
                  <a:ext uri="{FF2B5EF4-FFF2-40B4-BE49-F238E27FC236}">
                    <a16:creationId xmlns:a16="http://schemas.microsoft.com/office/drawing/2014/main" id="{7906A280-7E22-D010-DD64-80F787CAD428}"/>
                  </a:ext>
                </a:extLst>
              </p:cNvPr>
              <p:cNvSpPr txBox="1">
                <a:spLocks noRot="1" noChangeAspect="1" noMove="1" noResize="1" noEditPoints="1" noAdjustHandles="1" noChangeArrowheads="1" noChangeShapeType="1" noTextEdit="1"/>
              </p:cNvSpPr>
              <p:nvPr/>
            </p:nvSpPr>
            <p:spPr>
              <a:xfrm>
                <a:off x="9779796" y="2852554"/>
                <a:ext cx="1401018" cy="52303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05FBD9C-13D1-BC94-2F44-C23580B72CFF}"/>
                  </a:ext>
                </a:extLst>
              </p:cNvPr>
              <p:cNvSpPr txBox="1"/>
              <p:nvPr/>
            </p:nvSpPr>
            <p:spPr>
              <a:xfrm>
                <a:off x="9808203" y="3941790"/>
                <a:ext cx="1401018" cy="484932"/>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2000" b="0" i="1" smtClean="0">
                          <a:solidFill>
                            <a:srgbClr val="C00000"/>
                          </a:solidFill>
                          <a:latin typeface="Cambria Math" panose="02040503050406030204" pitchFamily="18" charset="0"/>
                        </a:rPr>
                        <m:t>𝑦</m:t>
                      </m:r>
                      <m:r>
                        <a:rPr lang="en-AU" sz="2000" b="0" i="1" smtClean="0">
                          <a:solidFill>
                            <a:srgbClr val="C00000"/>
                          </a:solidFill>
                          <a:latin typeface="Cambria Math" panose="02040503050406030204" pitchFamily="18" charset="0"/>
                        </a:rPr>
                        <m:t>=</m:t>
                      </m:r>
                      <m:func>
                        <m:funcPr>
                          <m:ctrlPr>
                            <a:rPr lang="en-AU" sz="2000" b="0" i="1" smtClean="0">
                              <a:solidFill>
                                <a:srgbClr val="C00000"/>
                              </a:solidFill>
                              <a:latin typeface="Cambria Math" panose="02040503050406030204" pitchFamily="18" charset="0"/>
                            </a:rPr>
                          </m:ctrlPr>
                        </m:funcPr>
                        <m:fName>
                          <m:r>
                            <m:rPr>
                              <m:sty m:val="p"/>
                            </m:rPr>
                            <a:rPr lang="en-AU" sz="2000" b="0" i="0" smtClean="0">
                              <a:solidFill>
                                <a:srgbClr val="C00000"/>
                              </a:solidFill>
                              <a:latin typeface="Cambria Math" panose="02040503050406030204" pitchFamily="18" charset="0"/>
                            </a:rPr>
                            <m:t>sin</m:t>
                          </m:r>
                        </m:fName>
                        <m:e>
                          <m:r>
                            <a:rPr lang="en-AU" sz="2000" b="0" i="1" smtClean="0">
                              <a:solidFill>
                                <a:srgbClr val="C00000"/>
                              </a:solidFill>
                              <a:latin typeface="Cambria Math" panose="02040503050406030204" pitchFamily="18" charset="0"/>
                            </a:rPr>
                            <m:t>2</m:t>
                          </m:r>
                          <m:r>
                            <a:rPr lang="en-AU" sz="2000" b="0" i="1" smtClean="0">
                              <a:solidFill>
                                <a:srgbClr val="C00000"/>
                              </a:solidFill>
                              <a:latin typeface="Cambria Math" panose="02040503050406030204" pitchFamily="18" charset="0"/>
                            </a:rPr>
                            <m:t>𝑥</m:t>
                          </m:r>
                        </m:e>
                      </m:func>
                    </m:oMath>
                  </m:oMathPara>
                </a14:m>
                <a:endParaRPr lang="en-AU" sz="2000" b="0">
                  <a:solidFill>
                    <a:srgbClr val="C00000"/>
                  </a:solidFill>
                </a:endParaRPr>
              </a:p>
            </p:txBody>
          </p:sp>
        </mc:Choice>
        <mc:Fallback xmlns="">
          <p:sp>
            <p:nvSpPr>
              <p:cNvPr id="7" name="TextBox 6">
                <a:extLst>
                  <a:ext uri="{FF2B5EF4-FFF2-40B4-BE49-F238E27FC236}">
                    <a16:creationId xmlns:a16="http://schemas.microsoft.com/office/drawing/2014/main" id="{A05FBD9C-13D1-BC94-2F44-C23580B72CFF}"/>
                  </a:ext>
                </a:extLst>
              </p:cNvPr>
              <p:cNvSpPr txBox="1">
                <a:spLocks noRot="1" noChangeAspect="1" noMove="1" noResize="1" noEditPoints="1" noAdjustHandles="1" noChangeArrowheads="1" noChangeShapeType="1" noTextEdit="1"/>
              </p:cNvSpPr>
              <p:nvPr/>
            </p:nvSpPr>
            <p:spPr>
              <a:xfrm>
                <a:off x="9808203" y="3941790"/>
                <a:ext cx="1401018" cy="484932"/>
              </a:xfrm>
              <a:prstGeom prst="rect">
                <a:avLst/>
              </a:prstGeom>
              <a:blipFill>
                <a:blip r:embed="rId6"/>
                <a:stretch>
                  <a:fillRect/>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AA8BB12E-D3F5-7AB0-1402-FF3C735FA18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369257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a:t>
            </a:fld>
            <a:endParaRPr lang="en-AU"/>
          </a:p>
        </p:txBody>
      </p:sp>
      <p:sp>
        <p:nvSpPr>
          <p:cNvPr id="4" name="Title 3">
            <a:extLst>
              <a:ext uri="{FF2B5EF4-FFF2-40B4-BE49-F238E27FC236}">
                <a16:creationId xmlns:a16="http://schemas.microsoft.com/office/drawing/2014/main" id="{CECF6B04-29EE-AC15-4D22-5531060EB517}"/>
              </a:ext>
            </a:extLst>
          </p:cNvPr>
          <p:cNvSpPr>
            <a:spLocks noGrp="1"/>
          </p:cNvSpPr>
          <p:nvPr>
            <p:ph type="title"/>
          </p:nvPr>
        </p:nvSpPr>
        <p:spPr/>
        <p:txBody>
          <a:bodyPr/>
          <a:lstStyle/>
          <a:p>
            <a:r>
              <a:rPr lang="en-AU">
                <a:latin typeface="+mj-lt"/>
              </a:rPr>
              <a:t>Solving trigonometric equations – algebraically </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a:xfrm>
                <a:off x="360001" y="1567086"/>
                <a:ext cx="6345600" cy="4930914"/>
              </a:xfrm>
            </p:spPr>
            <p:txBody>
              <a:bodyPr/>
              <a:lstStyle/>
              <a:p>
                <a:r>
                  <a:rPr lang="en-AU" sz="1800" dirty="0">
                    <a:latin typeface="+mn-lt"/>
                  </a:rPr>
                  <a:t>Solve </a:t>
                </a:r>
                <a14:m>
                  <m:oMath xmlns:m="http://schemas.openxmlformats.org/officeDocument/2006/math">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sin</m:t>
                        </m:r>
                      </m:fName>
                      <m:e>
                        <m:r>
                          <a:rPr lang="en-AU" sz="1800" b="0" i="1" smtClean="0">
                            <a:latin typeface="Cambria Math" panose="02040503050406030204" pitchFamily="18" charset="0"/>
                          </a:rPr>
                          <m:t>2</m:t>
                        </m:r>
                        <m:r>
                          <a:rPr lang="en-AU" sz="1800" b="0" i="1" smtClean="0">
                            <a:latin typeface="Cambria Math" panose="02040503050406030204" pitchFamily="18" charset="0"/>
                          </a:rPr>
                          <m:t>𝑥</m:t>
                        </m:r>
                      </m:e>
                    </m:func>
                    <m:r>
                      <a:rPr lang="en-AU" sz="1800" b="0" i="1" smtClean="0">
                        <a:latin typeface="Cambria Math" panose="02040503050406030204" pitchFamily="18" charset="0"/>
                      </a:rPr>
                      <m:t>=</m:t>
                    </m:r>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cos</m:t>
                        </m:r>
                      </m:fName>
                      <m:e>
                        <m:r>
                          <a:rPr lang="en-AU" sz="1800" b="0" i="1" smtClean="0">
                            <a:latin typeface="Cambria Math" panose="02040503050406030204" pitchFamily="18" charset="0"/>
                          </a:rPr>
                          <m:t>𝑥</m:t>
                        </m:r>
                      </m:e>
                    </m:func>
                  </m:oMath>
                </a14:m>
                <a:r>
                  <a:rPr lang="en-AU" sz="1800" dirty="0">
                    <a:latin typeface="+mn-lt"/>
                  </a:rPr>
                  <a:t> for </a:t>
                </a:r>
                <a14:m>
                  <m:oMath xmlns:m="http://schemas.openxmlformats.org/officeDocument/2006/math">
                    <m:r>
                      <a:rPr lang="en-AU" sz="1800" b="0" i="1" smtClean="0">
                        <a:latin typeface="Cambria Math" panose="02040503050406030204" pitchFamily="18" charset="0"/>
                      </a:rPr>
                      <m:t>0</m:t>
                    </m:r>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𝑥</m:t>
                    </m:r>
                    <m:r>
                      <a:rPr lang="en-AU" sz="1800" b="0" i="1" smtClean="0">
                        <a:latin typeface="Cambria Math" panose="02040503050406030204" pitchFamily="18" charset="0"/>
                        <a:ea typeface="Cambria Math" panose="02040503050406030204" pitchFamily="18" charset="0"/>
                      </a:rPr>
                      <m:t>≤</m:t>
                    </m:r>
                    <m:r>
                      <a:rPr lang="en-AU" sz="1800" b="0" i="0" smtClean="0">
                        <a:latin typeface="Cambria Math" panose="02040503050406030204" pitchFamily="18" charset="0"/>
                        <a:ea typeface="Cambria Math" panose="02040503050406030204" pitchFamily="18" charset="0"/>
                      </a:rPr>
                      <m:t>360</m:t>
                    </m:r>
                    <m:r>
                      <a:rPr lang="en-AU" sz="1800" b="0" i="1" smtClean="0">
                        <a:latin typeface="Cambria Math" panose="02040503050406030204" pitchFamily="18" charset="0"/>
                        <a:ea typeface="Cambria Math" panose="02040503050406030204" pitchFamily="18" charset="0"/>
                      </a:rPr>
                      <m:t>°</m:t>
                    </m:r>
                  </m:oMath>
                </a14:m>
                <a:r>
                  <a:rPr lang="en-AU" sz="1800" dirty="0">
                    <a:latin typeface="+mn-lt"/>
                  </a:rPr>
                  <a:t>.</a:t>
                </a:r>
              </a:p>
              <a:p>
                <a:pPr marL="895350" indent="-895350"/>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2</m:t>
                      </m:r>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sin</m:t>
                          </m:r>
                        </m:fName>
                        <m:e>
                          <m:r>
                            <a:rPr lang="en-AU" sz="1800" b="0" i="1" smtClean="0">
                              <a:latin typeface="Cambria Math" panose="02040503050406030204" pitchFamily="18" charset="0"/>
                            </a:rPr>
                            <m:t>𝑥</m:t>
                          </m:r>
                        </m:e>
                      </m:func>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cos</m:t>
                          </m:r>
                        </m:fName>
                        <m:e>
                          <m:r>
                            <a:rPr lang="en-AU" sz="1800" b="0" i="1" smtClean="0">
                              <a:latin typeface="Cambria Math" panose="02040503050406030204" pitchFamily="18" charset="0"/>
                            </a:rPr>
                            <m:t>𝑥</m:t>
                          </m:r>
                        </m:e>
                      </m:func>
                      <m:r>
                        <a:rPr lang="en-AU" sz="1800" b="0" i="1" smtClean="0">
                          <a:latin typeface="Cambria Math" panose="02040503050406030204" pitchFamily="18" charset="0"/>
                        </a:rPr>
                        <m:t>=</m:t>
                      </m:r>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cos</m:t>
                          </m:r>
                        </m:fName>
                        <m:e>
                          <m:r>
                            <a:rPr lang="en-AU" sz="1800" b="0" i="1" smtClean="0">
                              <a:latin typeface="Cambria Math" panose="02040503050406030204" pitchFamily="18" charset="0"/>
                            </a:rPr>
                            <m:t>𝑥</m:t>
                          </m:r>
                        </m:e>
                      </m:func>
                    </m:oMath>
                  </m:oMathPara>
                </a14:m>
                <a:endParaRPr lang="en-AU" sz="1800" b="0" dirty="0">
                  <a:latin typeface="+mn-lt"/>
                </a:endParaRPr>
              </a:p>
              <a:p>
                <a:pPr marL="87313"/>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2</m:t>
                      </m:r>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sin</m:t>
                          </m:r>
                        </m:fName>
                        <m:e>
                          <m:r>
                            <a:rPr lang="en-AU" sz="1800" b="0" i="1" smtClean="0">
                              <a:latin typeface="Cambria Math" panose="02040503050406030204" pitchFamily="18" charset="0"/>
                            </a:rPr>
                            <m:t>𝑥</m:t>
                          </m:r>
                        </m:e>
                      </m:func>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cos</m:t>
                          </m:r>
                        </m:fName>
                        <m:e>
                          <m:r>
                            <a:rPr lang="en-AU" sz="1800" b="0" i="1" smtClean="0">
                              <a:latin typeface="Cambria Math" panose="02040503050406030204" pitchFamily="18" charset="0"/>
                            </a:rPr>
                            <m:t>𝑥</m:t>
                          </m:r>
                        </m:e>
                      </m:func>
                      <m:r>
                        <a:rPr lang="en-AU" sz="1800" b="0" i="1" smtClean="0">
                          <a:latin typeface="Cambria Math" panose="02040503050406030204" pitchFamily="18" charset="0"/>
                        </a:rPr>
                        <m:t>−</m:t>
                      </m:r>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cos</m:t>
                          </m:r>
                        </m:fName>
                        <m:e>
                          <m:r>
                            <a:rPr lang="en-AU" sz="1800" b="0" i="1" smtClean="0">
                              <a:latin typeface="Cambria Math" panose="02040503050406030204" pitchFamily="18" charset="0"/>
                            </a:rPr>
                            <m:t>𝑥</m:t>
                          </m:r>
                        </m:e>
                      </m:func>
                      <m:r>
                        <a:rPr lang="en-AU" sz="1800" b="0" i="1" smtClean="0">
                          <a:latin typeface="Cambria Math" panose="02040503050406030204" pitchFamily="18" charset="0"/>
                        </a:rPr>
                        <m:t>=0</m:t>
                      </m:r>
                    </m:oMath>
                  </m:oMathPara>
                </a14:m>
                <a:endParaRPr lang="en-AU" sz="1800" b="0" dirty="0">
                  <a:latin typeface="+mn-lt"/>
                </a:endParaRPr>
              </a:p>
              <a:p>
                <a:pPr marL="269875"/>
                <a14:m>
                  <m:oMathPara xmlns:m="http://schemas.openxmlformats.org/officeDocument/2006/math">
                    <m:oMathParaPr>
                      <m:jc m:val="left"/>
                    </m:oMathParaPr>
                    <m:oMath xmlns:m="http://schemas.openxmlformats.org/officeDocument/2006/math">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cos</m:t>
                          </m:r>
                        </m:fName>
                        <m:e>
                          <m:r>
                            <a:rPr lang="en-AU" sz="1800" b="0" i="1" smtClean="0">
                              <a:latin typeface="Cambria Math" panose="02040503050406030204" pitchFamily="18" charset="0"/>
                            </a:rPr>
                            <m:t>𝑥</m:t>
                          </m:r>
                        </m:e>
                      </m:func>
                      <m:d>
                        <m:dPr>
                          <m:ctrlPr>
                            <a:rPr lang="en-AU" sz="1800" b="0" i="1" smtClean="0">
                              <a:latin typeface="Cambria Math" panose="02040503050406030204" pitchFamily="18" charset="0"/>
                            </a:rPr>
                          </m:ctrlPr>
                        </m:dPr>
                        <m:e>
                          <m:r>
                            <a:rPr lang="en-AU" sz="1800" b="0" i="1" smtClean="0">
                              <a:latin typeface="Cambria Math" panose="02040503050406030204" pitchFamily="18" charset="0"/>
                            </a:rPr>
                            <m:t>2</m:t>
                          </m:r>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sin</m:t>
                              </m:r>
                            </m:fName>
                            <m:e>
                              <m:r>
                                <a:rPr lang="en-AU" sz="1800" b="0" i="1" smtClean="0">
                                  <a:latin typeface="Cambria Math" panose="02040503050406030204" pitchFamily="18" charset="0"/>
                                </a:rPr>
                                <m:t>𝑥</m:t>
                              </m:r>
                            </m:e>
                          </m:func>
                          <m:r>
                            <a:rPr lang="en-AU" sz="1800" b="0" i="1" smtClean="0">
                              <a:latin typeface="Cambria Math" panose="02040503050406030204" pitchFamily="18" charset="0"/>
                            </a:rPr>
                            <m:t>−1</m:t>
                          </m:r>
                        </m:e>
                      </m:d>
                      <m:r>
                        <a:rPr lang="en-AU" sz="1800" b="0" i="1" smtClean="0">
                          <a:latin typeface="Cambria Math" panose="02040503050406030204" pitchFamily="18" charset="0"/>
                        </a:rPr>
                        <m:t>=0</m:t>
                      </m:r>
                    </m:oMath>
                  </m:oMathPara>
                </a14:m>
                <a:endParaRPr lang="en-AU" sz="1800" dirty="0">
                  <a:latin typeface="+mn-lt"/>
                </a:endParaRPr>
              </a:p>
              <a:p>
                <a:pPr>
                  <a:lnSpc>
                    <a:spcPct val="120000"/>
                  </a:lnSpc>
                </a:pPr>
                <a14:m>
                  <m:oMath xmlns:m="http://schemas.openxmlformats.org/officeDocument/2006/math">
                    <m:r>
                      <a:rPr lang="en-AU" sz="1800" b="0" i="1" smtClean="0">
                        <a:latin typeface="Cambria Math" panose="02040503050406030204" pitchFamily="18" charset="0"/>
                      </a:rPr>
                      <m:t>∴</m:t>
                    </m:r>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cos</m:t>
                        </m:r>
                      </m:fName>
                      <m:e>
                        <m:r>
                          <a:rPr lang="en-AU" sz="1800" b="0" i="1" smtClean="0">
                            <a:latin typeface="Cambria Math" panose="02040503050406030204" pitchFamily="18" charset="0"/>
                          </a:rPr>
                          <m:t>𝑥</m:t>
                        </m:r>
                      </m:e>
                    </m:func>
                    <m:r>
                      <a:rPr lang="en-AU" sz="1800" b="0" i="1" smtClean="0">
                        <a:latin typeface="Cambria Math" panose="02040503050406030204" pitchFamily="18" charset="0"/>
                      </a:rPr>
                      <m:t>=0</m:t>
                    </m:r>
                  </m:oMath>
                </a14:m>
                <a:r>
                  <a:rPr lang="en-AU" sz="1800" dirty="0">
                    <a:latin typeface="+mn-lt"/>
                  </a:rPr>
                  <a:t>	or 	</a:t>
                </a:r>
                <a14:m>
                  <m:oMath xmlns:m="http://schemas.openxmlformats.org/officeDocument/2006/math">
                    <m:r>
                      <a:rPr lang="en-AU" sz="1800" b="0" i="1" smtClean="0">
                        <a:latin typeface="Cambria Math" panose="02040503050406030204" pitchFamily="18" charset="0"/>
                      </a:rPr>
                      <m:t>2</m:t>
                    </m:r>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sin</m:t>
                        </m:r>
                      </m:fName>
                      <m:e>
                        <m:r>
                          <a:rPr lang="en-AU" sz="1800" b="0" i="1" smtClean="0">
                            <a:latin typeface="Cambria Math" panose="02040503050406030204" pitchFamily="18" charset="0"/>
                          </a:rPr>
                          <m:t>𝑥</m:t>
                        </m:r>
                      </m:e>
                    </m:func>
                    <m:r>
                      <a:rPr lang="en-AU" sz="1800" b="0" i="1" smtClean="0">
                        <a:latin typeface="Cambria Math" panose="02040503050406030204" pitchFamily="18" charset="0"/>
                      </a:rPr>
                      <m:t>−1=0</m:t>
                    </m:r>
                  </m:oMath>
                </a14:m>
                <a:endParaRPr lang="en-AU" sz="1800" b="0" dirty="0">
                  <a:latin typeface="+mn-lt"/>
                </a:endParaRPr>
              </a:p>
              <a:p>
                <a:pPr>
                  <a:lnSpc>
                    <a:spcPct val="120000"/>
                  </a:lnSpc>
                </a:pPr>
                <a14:m>
                  <m:oMath xmlns:m="http://schemas.openxmlformats.org/officeDocument/2006/math">
                    <m:r>
                      <a:rPr lang="en-AU" sz="1800" i="1">
                        <a:latin typeface="Cambria Math" panose="02040503050406030204" pitchFamily="18" charset="0"/>
                      </a:rPr>
                      <m:t>𝑥</m:t>
                    </m:r>
                    <m:r>
                      <a:rPr lang="en-AU" sz="1800" i="1">
                        <a:latin typeface="Cambria Math" panose="02040503050406030204" pitchFamily="18" charset="0"/>
                      </a:rPr>
                      <m:t>=90°,270° </m:t>
                    </m:r>
                  </m:oMath>
                </a14:m>
                <a:r>
                  <a:rPr lang="en-AU" sz="1600" dirty="0">
                    <a:latin typeface="+mn-lt"/>
                  </a:rPr>
                  <a:t>		</a:t>
                </a:r>
                <a14:m>
                  <m:oMath xmlns:m="http://schemas.openxmlformats.org/officeDocument/2006/math">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sin</m:t>
                        </m:r>
                      </m:fName>
                      <m:e>
                        <m:r>
                          <a:rPr lang="en-AU" sz="1800" b="0" i="1" smtClean="0">
                            <a:latin typeface="Cambria Math" panose="02040503050406030204" pitchFamily="18" charset="0"/>
                          </a:rPr>
                          <m:t>𝑥</m:t>
                        </m:r>
                      </m:e>
                    </m:func>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m:t>
                        </m:r>
                      </m:num>
                      <m:den>
                        <m:r>
                          <a:rPr lang="en-AU" sz="1800" b="0" i="1" smtClean="0">
                            <a:latin typeface="Cambria Math" panose="02040503050406030204" pitchFamily="18" charset="0"/>
                          </a:rPr>
                          <m:t>2</m:t>
                        </m:r>
                      </m:den>
                    </m:f>
                  </m:oMath>
                </a14:m>
                <a:endParaRPr lang="en-AU" sz="1600" b="0" dirty="0">
                  <a:latin typeface="+mn-lt"/>
                </a:endParaRPr>
              </a:p>
              <a:p>
                <a:pPr>
                  <a:lnSpc>
                    <a:spcPct val="120000"/>
                  </a:lnSpc>
                </a:pPr>
                <a:r>
                  <a:rPr lang="en-AU" sz="1600" dirty="0">
                    <a:latin typeface="+mn-lt"/>
                  </a:rPr>
                  <a:t>			</a:t>
                </a:r>
                <a:r>
                  <a:rPr lang="en-AU" sz="1800" dirty="0">
                    <a:latin typeface="+mn-lt"/>
                  </a:rPr>
                  <a:t>Related </a:t>
                </a:r>
                <a14:m>
                  <m:oMath xmlns:m="http://schemas.openxmlformats.org/officeDocument/2006/math">
                    <m:r>
                      <a:rPr lang="en-AU" sz="180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=30°</m:t>
                    </m:r>
                  </m:oMath>
                </a14:m>
                <a:r>
                  <a:rPr lang="en-AU" sz="1800" dirty="0">
                    <a:latin typeface="+mn-lt"/>
                  </a:rPr>
                  <a:t>, Quadrant 1 and 2</a:t>
                </a:r>
              </a:p>
              <a:p>
                <a:pPr>
                  <a:lnSpc>
                    <a:spcPct val="120000"/>
                  </a:lnSpc>
                </a:pPr>
                <a:r>
                  <a:rPr lang="en-AU" sz="1800" dirty="0">
                    <a:latin typeface="+mn-lt"/>
                  </a:rPr>
                  <a:t>			</a:t>
                </a:r>
                <a14:m>
                  <m:oMath xmlns:m="http://schemas.openxmlformats.org/officeDocument/2006/math">
                    <m:r>
                      <a:rPr lang="en-AU" sz="1800" b="0" i="1" smtClean="0">
                        <a:latin typeface="Cambria Math" panose="02040503050406030204" pitchFamily="18" charset="0"/>
                      </a:rPr>
                      <m:t>∴</m:t>
                    </m:r>
                    <m:r>
                      <a:rPr lang="en-AU" sz="1800" b="0" i="1" smtClean="0">
                        <a:latin typeface="Cambria Math" panose="02040503050406030204" pitchFamily="18" charset="0"/>
                      </a:rPr>
                      <m:t>𝑥</m:t>
                    </m:r>
                    <m:r>
                      <a:rPr lang="en-AU" sz="1800" b="0" i="1" smtClean="0">
                        <a:latin typeface="Cambria Math" panose="02040503050406030204" pitchFamily="18" charset="0"/>
                      </a:rPr>
                      <m:t>=30°, 180°−30° </m:t>
                    </m:r>
                  </m:oMath>
                </a14:m>
                <a:endParaRPr lang="en-AU" sz="1800" dirty="0">
                  <a:latin typeface="+mn-lt"/>
                </a:endParaRPr>
              </a:p>
              <a:p>
                <a:pPr/>
                <a14:m>
                  <m:oMathPara xmlns:m="http://schemas.openxmlformats.org/officeDocument/2006/math">
                    <m:oMathParaPr>
                      <m:jc m:val="left"/>
                    </m:oMathParaPr>
                    <m:oMath xmlns:m="http://schemas.openxmlformats.org/officeDocument/2006/math">
                      <m:r>
                        <a:rPr lang="en-AU" sz="1800" i="1">
                          <a:latin typeface="Cambria Math" panose="02040503050406030204" pitchFamily="18" charset="0"/>
                        </a:rPr>
                        <m:t>∴</m:t>
                      </m:r>
                      <m:r>
                        <a:rPr lang="en-AU" sz="1800" i="1">
                          <a:latin typeface="Cambria Math" panose="02040503050406030204" pitchFamily="18" charset="0"/>
                        </a:rPr>
                        <m:t>𝑥</m:t>
                      </m:r>
                      <m:r>
                        <a:rPr lang="en-AU" sz="1800" i="1">
                          <a:latin typeface="Cambria Math" panose="02040503050406030204" pitchFamily="18" charset="0"/>
                        </a:rPr>
                        <m:t>=30°, 90°, 150°, 270°</m:t>
                      </m:r>
                    </m:oMath>
                  </m:oMathPara>
                </a14:m>
                <a:endParaRPr lang="en-AU" sz="1600" dirty="0"/>
              </a:p>
            </p:txBody>
          </p:sp>
        </mc:Choice>
        <mc:Fallback xmlns="">
          <p:sp>
            <p:nvSpPr>
              <p:cNvPr id="12" name="Text Placeholder 11">
                <a:extLst>
                  <a:ext uri="{FF2B5EF4-FFF2-40B4-BE49-F238E27FC236}">
                    <a16:creationId xmlns:a16="http://schemas.microsoft.com/office/drawing/2014/main" id="{02C3478F-FB08-D7AF-5F27-8D143FA97D4C}"/>
                  </a:ext>
                </a:extLst>
              </p:cNvPr>
              <p:cNvSpPr>
                <a:spLocks noGrp="1" noRot="1" noChangeAspect="1" noMove="1" noResize="1" noEditPoints="1" noAdjustHandles="1" noChangeArrowheads="1" noChangeShapeType="1" noTextEdit="1"/>
              </p:cNvSpPr>
              <p:nvPr>
                <p:ph type="body" sz="quarter" idx="17"/>
              </p:nvPr>
            </p:nvSpPr>
            <p:spPr>
              <a:xfrm>
                <a:off x="360001" y="1567086"/>
                <a:ext cx="6345600" cy="4930914"/>
              </a:xfrm>
              <a:blipFill>
                <a:blip r:embed="rId4"/>
                <a:stretch>
                  <a:fillRect l="-2209" r="-1345"/>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 name="Text Placeholder 11">
                <a:extLst>
                  <a:ext uri="{FF2B5EF4-FFF2-40B4-BE49-F238E27FC236}">
                    <a16:creationId xmlns:a16="http://schemas.microsoft.com/office/drawing/2014/main" id="{6CE91818-F623-BF43-4EA3-0D3EC7E858DC}"/>
                  </a:ext>
                </a:extLst>
              </p:cNvPr>
              <p:cNvSpPr txBox="1">
                <a:spLocks/>
              </p:cNvSpPr>
              <p:nvPr/>
            </p:nvSpPr>
            <p:spPr>
              <a:xfrm>
                <a:off x="7017026" y="1582508"/>
                <a:ext cx="5174974" cy="4256584"/>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b="1" dirty="0">
                    <a:latin typeface="+mn-lt"/>
                  </a:rPr>
                  <a:t>Check solutions by substitution</a:t>
                </a:r>
              </a:p>
              <a:p>
                <a:r>
                  <a:rPr lang="en-AU" sz="1800" dirty="0">
                    <a:latin typeface="+mn-lt"/>
                  </a:rPr>
                  <a:t>When </a:t>
                </a:r>
                <a14:m>
                  <m:oMath xmlns:m="http://schemas.openxmlformats.org/officeDocument/2006/math">
                    <m:r>
                      <a:rPr lang="en-AU" sz="1800" b="0" i="1" smtClean="0">
                        <a:latin typeface="Cambria Math" panose="02040503050406030204" pitchFamily="18" charset="0"/>
                      </a:rPr>
                      <m:t>𝑥</m:t>
                    </m:r>
                    <m:r>
                      <a:rPr lang="en-AU" sz="1800" b="0" i="1" smtClean="0">
                        <a:latin typeface="Cambria Math" panose="02040503050406030204" pitchFamily="18" charset="0"/>
                      </a:rPr>
                      <m:t>=30°</m:t>
                    </m:r>
                  </m:oMath>
                </a14:m>
                <a:r>
                  <a:rPr lang="en-AU" sz="1800" dirty="0">
                    <a:latin typeface="+mn-lt"/>
                  </a:rPr>
                  <a:t>, </a:t>
                </a:r>
                <a14:m>
                  <m:oMath xmlns:m="http://schemas.openxmlformats.org/officeDocument/2006/math">
                    <m:r>
                      <a:rPr lang="en-AU" sz="1800" b="0" i="1" dirty="0" smtClean="0">
                        <a:latin typeface="Cambria Math" panose="02040503050406030204" pitchFamily="18" charset="0"/>
                      </a:rPr>
                      <m:t>𝐿𝐻𝑆</m:t>
                    </m:r>
                    <m:r>
                      <a:rPr lang="en-AU" sz="1800" b="0" i="1" dirty="0" smtClean="0">
                        <a:latin typeface="Cambria Math" panose="02040503050406030204" pitchFamily="18" charset="0"/>
                      </a:rPr>
                      <m:t>=</m:t>
                    </m:r>
                    <m:func>
                      <m:funcPr>
                        <m:ctrlPr>
                          <a:rPr lang="en-AU" sz="1800" b="0" i="1" dirty="0" smtClean="0">
                            <a:latin typeface="Cambria Math" panose="02040503050406030204" pitchFamily="18" charset="0"/>
                          </a:rPr>
                        </m:ctrlPr>
                      </m:funcPr>
                      <m:fName>
                        <m:r>
                          <m:rPr>
                            <m:sty m:val="p"/>
                          </m:rPr>
                          <a:rPr lang="en-AU" sz="1800" b="0" i="0" dirty="0" smtClean="0">
                            <a:latin typeface="Cambria Math" panose="02040503050406030204" pitchFamily="18" charset="0"/>
                          </a:rPr>
                          <m:t>sin</m:t>
                        </m:r>
                      </m:fName>
                      <m:e>
                        <m:r>
                          <a:rPr lang="en-AU" sz="1800" b="0" i="1" dirty="0" smtClean="0">
                            <a:latin typeface="Cambria Math" panose="02040503050406030204" pitchFamily="18" charset="0"/>
                          </a:rPr>
                          <m:t>60°</m:t>
                        </m:r>
                      </m:e>
                    </m:func>
                    <m:r>
                      <a:rPr lang="en-AU" sz="1800" b="0" i="1" dirty="0" smtClean="0">
                        <a:latin typeface="Cambria Math" panose="02040503050406030204" pitchFamily="18" charset="0"/>
                      </a:rPr>
                      <m:t> </m:t>
                    </m:r>
                    <m:r>
                      <a:rPr lang="en-AU" sz="1800" b="0" i="1" smtClean="0">
                        <a:latin typeface="Cambria Math" panose="02040503050406030204" pitchFamily="18" charset="0"/>
                      </a:rPr>
                      <m:t>=</m:t>
                    </m:r>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cos</m:t>
                        </m:r>
                      </m:fName>
                      <m:e>
                        <m:r>
                          <a:rPr lang="en-AU" sz="1800" b="0" i="1" smtClean="0">
                            <a:latin typeface="Cambria Math" panose="02040503050406030204" pitchFamily="18" charset="0"/>
                          </a:rPr>
                          <m:t>30°</m:t>
                        </m:r>
                      </m:e>
                    </m:func>
                    <m:r>
                      <a:rPr lang="en-AU" sz="1800" b="0" i="1" smtClean="0">
                        <a:latin typeface="Cambria Math" panose="02040503050406030204" pitchFamily="18" charset="0"/>
                      </a:rPr>
                      <m:t>=</m:t>
                    </m:r>
                    <m:r>
                      <a:rPr lang="en-AU" sz="1800" b="0" i="1" smtClean="0">
                        <a:latin typeface="Cambria Math" panose="02040503050406030204" pitchFamily="18" charset="0"/>
                      </a:rPr>
                      <m:t>𝑅𝐻𝑆</m:t>
                    </m:r>
                  </m:oMath>
                </a14:m>
                <a:endParaRPr lang="en-AU" sz="1800" dirty="0">
                  <a:latin typeface="+mn-lt"/>
                </a:endParaRPr>
              </a:p>
              <a:p>
                <a:r>
                  <a:rPr lang="en-AU" sz="1800" dirty="0">
                    <a:latin typeface="+mn-lt"/>
                  </a:rPr>
                  <a:t>When </a:t>
                </a:r>
                <a14:m>
                  <m:oMath xmlns:m="http://schemas.openxmlformats.org/officeDocument/2006/math">
                    <m:r>
                      <a:rPr lang="en-AU" sz="1800" i="1">
                        <a:latin typeface="Cambria Math" panose="02040503050406030204" pitchFamily="18" charset="0"/>
                      </a:rPr>
                      <m:t>𝑥</m:t>
                    </m:r>
                    <m:r>
                      <a:rPr lang="en-AU" sz="1800" i="1">
                        <a:latin typeface="Cambria Math" panose="02040503050406030204" pitchFamily="18" charset="0"/>
                      </a:rPr>
                      <m:t>=90°</m:t>
                    </m:r>
                  </m:oMath>
                </a14:m>
                <a:r>
                  <a:rPr lang="en-AU" sz="1600" dirty="0"/>
                  <a:t>, </a:t>
                </a:r>
                <a14:m>
                  <m:oMath xmlns:m="http://schemas.openxmlformats.org/officeDocument/2006/math">
                    <m:r>
                      <a:rPr lang="en-AU" sz="1800" i="1" dirty="0">
                        <a:latin typeface="Cambria Math" panose="02040503050406030204" pitchFamily="18" charset="0"/>
                      </a:rPr>
                      <m:t>𝐿𝐻𝑆</m:t>
                    </m:r>
                    <m:r>
                      <a:rPr lang="en-AU" sz="1800" i="1" dirty="0">
                        <a:latin typeface="Cambria Math" panose="02040503050406030204" pitchFamily="18" charset="0"/>
                      </a:rPr>
                      <m:t>=</m:t>
                    </m:r>
                    <m:func>
                      <m:funcPr>
                        <m:ctrlPr>
                          <a:rPr lang="en-AU" sz="1800" i="1" dirty="0">
                            <a:latin typeface="Cambria Math" panose="02040503050406030204" pitchFamily="18" charset="0"/>
                          </a:rPr>
                        </m:ctrlPr>
                      </m:funcPr>
                      <m:fName>
                        <m:r>
                          <m:rPr>
                            <m:sty m:val="p"/>
                          </m:rPr>
                          <a:rPr lang="en-AU" sz="1800" dirty="0">
                            <a:latin typeface="Cambria Math" panose="02040503050406030204" pitchFamily="18" charset="0"/>
                          </a:rPr>
                          <m:t>sin</m:t>
                        </m:r>
                      </m:fName>
                      <m:e>
                        <m:r>
                          <a:rPr lang="en-AU" sz="1800" b="0" i="1" dirty="0" smtClean="0">
                            <a:latin typeface="Cambria Math" panose="02040503050406030204" pitchFamily="18" charset="0"/>
                          </a:rPr>
                          <m:t>18</m:t>
                        </m:r>
                        <m:r>
                          <a:rPr lang="en-AU" sz="1800" i="1" dirty="0">
                            <a:latin typeface="Cambria Math" panose="02040503050406030204" pitchFamily="18" charset="0"/>
                          </a:rPr>
                          <m:t>0°</m:t>
                        </m:r>
                      </m:e>
                    </m:func>
                    <m:r>
                      <a:rPr lang="en-AU" sz="1800" i="1" dirty="0">
                        <a:latin typeface="Cambria Math" panose="02040503050406030204" pitchFamily="18" charset="0"/>
                      </a:rPr>
                      <m:t> </m:t>
                    </m:r>
                    <m:r>
                      <a:rPr lang="en-AU" sz="1800" i="1">
                        <a:latin typeface="Cambria Math" panose="02040503050406030204" pitchFamily="18" charset="0"/>
                      </a:rPr>
                      <m:t>=</m:t>
                    </m:r>
                    <m:func>
                      <m:funcPr>
                        <m:ctrlPr>
                          <a:rPr lang="en-AU" sz="1800" i="1">
                            <a:latin typeface="Cambria Math" panose="02040503050406030204" pitchFamily="18" charset="0"/>
                          </a:rPr>
                        </m:ctrlPr>
                      </m:funcPr>
                      <m:fName>
                        <m:r>
                          <m:rPr>
                            <m:sty m:val="p"/>
                          </m:rPr>
                          <a:rPr lang="en-AU" sz="1800">
                            <a:latin typeface="Cambria Math" panose="02040503050406030204" pitchFamily="18" charset="0"/>
                          </a:rPr>
                          <m:t>cos</m:t>
                        </m:r>
                      </m:fName>
                      <m:e>
                        <m:r>
                          <a:rPr lang="en-AU" sz="1800" b="0" i="1" smtClean="0">
                            <a:latin typeface="Cambria Math" panose="02040503050406030204" pitchFamily="18" charset="0"/>
                          </a:rPr>
                          <m:t>9</m:t>
                        </m:r>
                        <m:r>
                          <a:rPr lang="en-AU" sz="1800" i="1">
                            <a:latin typeface="Cambria Math" panose="02040503050406030204" pitchFamily="18" charset="0"/>
                          </a:rPr>
                          <m:t>0°</m:t>
                        </m:r>
                      </m:e>
                    </m:func>
                    <m:r>
                      <a:rPr lang="en-AU" sz="1800" i="1">
                        <a:latin typeface="Cambria Math" panose="02040503050406030204" pitchFamily="18" charset="0"/>
                      </a:rPr>
                      <m:t>=</m:t>
                    </m:r>
                    <m:r>
                      <a:rPr lang="en-AU" sz="1800" i="1">
                        <a:latin typeface="Cambria Math" panose="02040503050406030204" pitchFamily="18" charset="0"/>
                      </a:rPr>
                      <m:t>𝑅𝐻𝑆</m:t>
                    </m:r>
                  </m:oMath>
                </a14:m>
                <a:endParaRPr lang="en-AU" sz="1800" dirty="0">
                  <a:latin typeface="+mn-lt"/>
                </a:endParaRPr>
              </a:p>
              <a:p>
                <a:r>
                  <a:rPr lang="en-AU" sz="1800" dirty="0"/>
                  <a:t>When </a:t>
                </a:r>
                <a14:m>
                  <m:oMath xmlns:m="http://schemas.openxmlformats.org/officeDocument/2006/math">
                    <m:r>
                      <a:rPr lang="en-AU" sz="1800" i="1">
                        <a:latin typeface="Cambria Math" panose="02040503050406030204" pitchFamily="18" charset="0"/>
                      </a:rPr>
                      <m:t>𝑥</m:t>
                    </m:r>
                    <m:r>
                      <a:rPr lang="en-AU" sz="1800" i="1">
                        <a:latin typeface="Cambria Math" panose="02040503050406030204" pitchFamily="18" charset="0"/>
                      </a:rPr>
                      <m:t>=150°</m:t>
                    </m:r>
                  </m:oMath>
                </a14:m>
                <a:r>
                  <a:rPr lang="en-AU" sz="1600" dirty="0"/>
                  <a:t>, </a:t>
                </a:r>
                <a14:m>
                  <m:oMath xmlns:m="http://schemas.openxmlformats.org/officeDocument/2006/math">
                    <m:r>
                      <a:rPr lang="en-AU" sz="1800" i="1" dirty="0">
                        <a:latin typeface="Cambria Math" panose="02040503050406030204" pitchFamily="18" charset="0"/>
                      </a:rPr>
                      <m:t>𝐿𝐻𝑆</m:t>
                    </m:r>
                    <m:r>
                      <a:rPr lang="en-AU" sz="1800" i="1" dirty="0">
                        <a:latin typeface="Cambria Math" panose="02040503050406030204" pitchFamily="18" charset="0"/>
                      </a:rPr>
                      <m:t>=</m:t>
                    </m:r>
                    <m:func>
                      <m:funcPr>
                        <m:ctrlPr>
                          <a:rPr lang="en-AU" sz="1800" i="1" dirty="0">
                            <a:latin typeface="Cambria Math" panose="02040503050406030204" pitchFamily="18" charset="0"/>
                          </a:rPr>
                        </m:ctrlPr>
                      </m:funcPr>
                      <m:fName>
                        <m:r>
                          <m:rPr>
                            <m:sty m:val="p"/>
                          </m:rPr>
                          <a:rPr lang="en-AU" sz="1800" dirty="0">
                            <a:latin typeface="Cambria Math" panose="02040503050406030204" pitchFamily="18" charset="0"/>
                          </a:rPr>
                          <m:t>sin</m:t>
                        </m:r>
                      </m:fName>
                      <m:e>
                        <m:r>
                          <a:rPr lang="en-AU" sz="1800" b="0" i="1" dirty="0" smtClean="0">
                            <a:latin typeface="Cambria Math" panose="02040503050406030204" pitchFamily="18" charset="0"/>
                          </a:rPr>
                          <m:t>30</m:t>
                        </m:r>
                        <m:r>
                          <a:rPr lang="en-AU" sz="1800" i="1" dirty="0">
                            <a:latin typeface="Cambria Math" panose="02040503050406030204" pitchFamily="18" charset="0"/>
                          </a:rPr>
                          <m:t>0°</m:t>
                        </m:r>
                      </m:e>
                    </m:func>
                    <m:r>
                      <a:rPr lang="en-AU" sz="1800" i="1" dirty="0">
                        <a:latin typeface="Cambria Math" panose="02040503050406030204" pitchFamily="18" charset="0"/>
                      </a:rPr>
                      <m:t> </m:t>
                    </m:r>
                    <m:r>
                      <a:rPr lang="en-AU" sz="1800" i="1">
                        <a:latin typeface="Cambria Math" panose="02040503050406030204" pitchFamily="18" charset="0"/>
                      </a:rPr>
                      <m:t>=</m:t>
                    </m:r>
                    <m:func>
                      <m:funcPr>
                        <m:ctrlPr>
                          <a:rPr lang="en-AU" sz="1800" i="1">
                            <a:latin typeface="Cambria Math" panose="02040503050406030204" pitchFamily="18" charset="0"/>
                          </a:rPr>
                        </m:ctrlPr>
                      </m:funcPr>
                      <m:fName>
                        <m:r>
                          <m:rPr>
                            <m:sty m:val="p"/>
                          </m:rPr>
                          <a:rPr lang="en-AU" sz="1800">
                            <a:latin typeface="Cambria Math" panose="02040503050406030204" pitchFamily="18" charset="0"/>
                          </a:rPr>
                          <m:t>cos</m:t>
                        </m:r>
                      </m:fName>
                      <m:e>
                        <m:r>
                          <a:rPr lang="en-AU" sz="1800" b="0" i="1" smtClean="0">
                            <a:latin typeface="Cambria Math" panose="02040503050406030204" pitchFamily="18" charset="0"/>
                          </a:rPr>
                          <m:t>15</m:t>
                        </m:r>
                        <m:r>
                          <a:rPr lang="en-AU" sz="1800" i="1">
                            <a:latin typeface="Cambria Math" panose="02040503050406030204" pitchFamily="18" charset="0"/>
                          </a:rPr>
                          <m:t>0°</m:t>
                        </m:r>
                      </m:e>
                    </m:func>
                    <m:r>
                      <a:rPr lang="en-AU" sz="1800" i="1">
                        <a:latin typeface="Cambria Math" panose="02040503050406030204" pitchFamily="18" charset="0"/>
                      </a:rPr>
                      <m:t>=</m:t>
                    </m:r>
                    <m:r>
                      <a:rPr lang="en-AU" sz="1800" i="1">
                        <a:latin typeface="Cambria Math" panose="02040503050406030204" pitchFamily="18" charset="0"/>
                      </a:rPr>
                      <m:t>𝑅𝐻𝑆</m:t>
                    </m:r>
                  </m:oMath>
                </a14:m>
                <a:endParaRPr lang="en-AU" sz="1800" dirty="0"/>
              </a:p>
              <a:p>
                <a:r>
                  <a:rPr lang="en-AU" sz="1800" dirty="0">
                    <a:latin typeface="+mn-lt"/>
                  </a:rPr>
                  <a:t>When </a:t>
                </a:r>
                <a14:m>
                  <m:oMath xmlns:m="http://schemas.openxmlformats.org/officeDocument/2006/math">
                    <m:r>
                      <a:rPr lang="en-AU" sz="1800" i="1">
                        <a:latin typeface="Cambria Math" panose="02040503050406030204" pitchFamily="18" charset="0"/>
                      </a:rPr>
                      <m:t>𝑥</m:t>
                    </m:r>
                    <m:r>
                      <a:rPr lang="en-AU" sz="1800" i="1">
                        <a:latin typeface="Cambria Math" panose="02040503050406030204" pitchFamily="18" charset="0"/>
                      </a:rPr>
                      <m:t>=270°</m:t>
                    </m:r>
                  </m:oMath>
                </a14:m>
                <a:r>
                  <a:rPr lang="en-AU" sz="1600" dirty="0"/>
                  <a:t>, </a:t>
                </a:r>
                <a14:m>
                  <m:oMath xmlns:m="http://schemas.openxmlformats.org/officeDocument/2006/math">
                    <m:r>
                      <a:rPr lang="en-AU" sz="1800" i="1" dirty="0">
                        <a:latin typeface="Cambria Math" panose="02040503050406030204" pitchFamily="18" charset="0"/>
                      </a:rPr>
                      <m:t>𝐿𝐻𝑆</m:t>
                    </m:r>
                    <m:r>
                      <a:rPr lang="en-AU" sz="1800" i="1" dirty="0">
                        <a:latin typeface="Cambria Math" panose="02040503050406030204" pitchFamily="18" charset="0"/>
                      </a:rPr>
                      <m:t>=</m:t>
                    </m:r>
                    <m:func>
                      <m:funcPr>
                        <m:ctrlPr>
                          <a:rPr lang="en-AU" sz="1800" i="1" dirty="0">
                            <a:latin typeface="Cambria Math" panose="02040503050406030204" pitchFamily="18" charset="0"/>
                          </a:rPr>
                        </m:ctrlPr>
                      </m:funcPr>
                      <m:fName>
                        <m:r>
                          <m:rPr>
                            <m:sty m:val="p"/>
                          </m:rPr>
                          <a:rPr lang="en-AU" sz="1800" dirty="0">
                            <a:latin typeface="Cambria Math" panose="02040503050406030204" pitchFamily="18" charset="0"/>
                          </a:rPr>
                          <m:t>sin</m:t>
                        </m:r>
                      </m:fName>
                      <m:e>
                        <m:r>
                          <a:rPr lang="en-AU" sz="1800" b="0" i="1" dirty="0" smtClean="0">
                            <a:latin typeface="Cambria Math" panose="02040503050406030204" pitchFamily="18" charset="0"/>
                          </a:rPr>
                          <m:t>54</m:t>
                        </m:r>
                        <m:r>
                          <a:rPr lang="en-AU" sz="1800" i="1" dirty="0">
                            <a:latin typeface="Cambria Math" panose="02040503050406030204" pitchFamily="18" charset="0"/>
                          </a:rPr>
                          <m:t>0°</m:t>
                        </m:r>
                      </m:e>
                    </m:func>
                    <m:r>
                      <a:rPr lang="en-AU" sz="1800" i="1" dirty="0">
                        <a:latin typeface="Cambria Math" panose="02040503050406030204" pitchFamily="18" charset="0"/>
                      </a:rPr>
                      <m:t> </m:t>
                    </m:r>
                    <m:r>
                      <a:rPr lang="en-AU" sz="1800" i="1">
                        <a:latin typeface="Cambria Math" panose="02040503050406030204" pitchFamily="18" charset="0"/>
                      </a:rPr>
                      <m:t>=</m:t>
                    </m:r>
                    <m:func>
                      <m:funcPr>
                        <m:ctrlPr>
                          <a:rPr lang="en-AU" sz="1800" i="1">
                            <a:latin typeface="Cambria Math" panose="02040503050406030204" pitchFamily="18" charset="0"/>
                          </a:rPr>
                        </m:ctrlPr>
                      </m:funcPr>
                      <m:fName>
                        <m:r>
                          <m:rPr>
                            <m:sty m:val="p"/>
                          </m:rPr>
                          <a:rPr lang="en-AU" sz="1800">
                            <a:latin typeface="Cambria Math" panose="02040503050406030204" pitchFamily="18" charset="0"/>
                          </a:rPr>
                          <m:t>cos</m:t>
                        </m:r>
                      </m:fName>
                      <m:e>
                        <m:r>
                          <a:rPr lang="en-AU" sz="1800" b="0" i="1" smtClean="0">
                            <a:latin typeface="Cambria Math" panose="02040503050406030204" pitchFamily="18" charset="0"/>
                          </a:rPr>
                          <m:t>27</m:t>
                        </m:r>
                        <m:r>
                          <a:rPr lang="en-AU" sz="1800" i="1">
                            <a:latin typeface="Cambria Math" panose="02040503050406030204" pitchFamily="18" charset="0"/>
                          </a:rPr>
                          <m:t>0°</m:t>
                        </m:r>
                      </m:e>
                    </m:func>
                    <m:r>
                      <a:rPr lang="en-AU" sz="1800" i="1">
                        <a:latin typeface="Cambria Math" panose="02040503050406030204" pitchFamily="18" charset="0"/>
                      </a:rPr>
                      <m:t>=</m:t>
                    </m:r>
                    <m:r>
                      <a:rPr lang="en-AU" sz="1800" i="1">
                        <a:latin typeface="Cambria Math" panose="02040503050406030204" pitchFamily="18" charset="0"/>
                      </a:rPr>
                      <m:t>𝑅𝐻𝑆</m:t>
                    </m:r>
                  </m:oMath>
                </a14:m>
                <a:endParaRPr lang="en-AU" sz="1800" dirty="0">
                  <a:latin typeface="+mn-lt"/>
                </a:endParaRPr>
              </a:p>
              <a:p>
                <a:endParaRPr lang="en-AU" sz="1800" dirty="0">
                  <a:latin typeface="+mn-lt"/>
                </a:endParaRPr>
              </a:p>
              <a:p>
                <a:pPr/>
                <a14:m>
                  <m:oMathPara xmlns:m="http://schemas.openxmlformats.org/officeDocument/2006/math">
                    <m:oMathParaPr>
                      <m:jc m:val="left"/>
                    </m:oMathParaPr>
                    <m:oMath xmlns:m="http://schemas.openxmlformats.org/officeDocument/2006/math">
                      <m:r>
                        <a:rPr lang="en-AU" sz="1800" i="1">
                          <a:latin typeface="Cambria Math" panose="02040503050406030204" pitchFamily="18" charset="0"/>
                        </a:rPr>
                        <m:t>∴</m:t>
                      </m:r>
                      <m:r>
                        <a:rPr lang="en-AU" sz="1800" i="1">
                          <a:latin typeface="Cambria Math" panose="02040503050406030204" pitchFamily="18" charset="0"/>
                        </a:rPr>
                        <m:t>𝑥</m:t>
                      </m:r>
                      <m:r>
                        <a:rPr lang="en-AU" sz="1800" i="1">
                          <a:latin typeface="Cambria Math" panose="02040503050406030204" pitchFamily="18" charset="0"/>
                        </a:rPr>
                        <m:t>=30°, 90°, 150°, 270°</m:t>
                      </m:r>
                    </m:oMath>
                  </m:oMathPara>
                </a14:m>
                <a:endParaRPr lang="en-AU" sz="1600" dirty="0"/>
              </a:p>
            </p:txBody>
          </p:sp>
        </mc:Choice>
        <mc:Fallback xmlns="">
          <p:sp>
            <p:nvSpPr>
              <p:cNvPr id="6" name="Text Placeholder 11">
                <a:extLst>
                  <a:ext uri="{FF2B5EF4-FFF2-40B4-BE49-F238E27FC236}">
                    <a16:creationId xmlns:a16="http://schemas.microsoft.com/office/drawing/2014/main" id="{6CE91818-F623-BF43-4EA3-0D3EC7E858DC}"/>
                  </a:ext>
                </a:extLst>
              </p:cNvPr>
              <p:cNvSpPr txBox="1">
                <a:spLocks noRot="1" noChangeAspect="1" noMove="1" noResize="1" noEditPoints="1" noAdjustHandles="1" noChangeArrowheads="1" noChangeShapeType="1" noTextEdit="1"/>
              </p:cNvSpPr>
              <p:nvPr/>
            </p:nvSpPr>
            <p:spPr>
              <a:xfrm>
                <a:off x="7017026" y="1582508"/>
                <a:ext cx="5174974" cy="4256584"/>
              </a:xfrm>
              <a:prstGeom prst="rect">
                <a:avLst/>
              </a:prstGeom>
              <a:blipFill>
                <a:blip r:embed="rId5"/>
                <a:stretch>
                  <a:fillRect l="-2709"/>
                </a:stretch>
              </a:blipFill>
            </p:spPr>
            <p:txBody>
              <a:bodyPr/>
              <a:lstStyle/>
              <a:p>
                <a:r>
                  <a:rPr lang="en-AU">
                    <a:noFill/>
                  </a:rPr>
                  <a:t> </a:t>
                </a:r>
              </a:p>
            </p:txBody>
          </p:sp>
        </mc:Fallback>
      </mc:AlternateContent>
      <p:cxnSp>
        <p:nvCxnSpPr>
          <p:cNvPr id="8" name="Straight Connector 7">
            <a:extLst>
              <a:ext uri="{FF2B5EF4-FFF2-40B4-BE49-F238E27FC236}">
                <a16:creationId xmlns:a16="http://schemas.microsoft.com/office/drawing/2014/main" id="{791E467C-1A94-8355-BB47-5F31AD2CF201}"/>
              </a:ext>
              <a:ext uri="{C183D7F6-B498-43B3-948B-1728B52AA6E4}">
                <adec:decorative xmlns:adec="http://schemas.microsoft.com/office/drawing/2017/decorative" val="1"/>
              </a:ext>
            </a:extLst>
          </p:cNvPr>
          <p:cNvCxnSpPr>
            <a:cxnSpLocks/>
          </p:cNvCxnSpPr>
          <p:nvPr/>
        </p:nvCxnSpPr>
        <p:spPr>
          <a:xfrm>
            <a:off x="6812034" y="1567086"/>
            <a:ext cx="0" cy="458606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84DCF3F-0CAD-DF0E-CB00-0DB0C7B96929}"/>
              </a:ext>
            </a:extLst>
          </p:cNvPr>
          <p:cNvSpPr>
            <a:spLocks noGrp="1"/>
          </p:cNvSpPr>
          <p:nvPr>
            <p:ph type="title"/>
          </p:nvPr>
        </p:nvSpPr>
        <p:spPr/>
        <p:txBody>
          <a:bodyPr/>
          <a:lstStyle/>
          <a:p>
            <a:r>
              <a:rPr lang="en-AU"/>
              <a:t>Using graphs</a:t>
            </a:r>
          </a:p>
        </p:txBody>
      </p:sp>
      <p:pic>
        <p:nvPicPr>
          <p:cNvPr id="14" name="Picture 13" descr="The graph of y=cosx and y=sin2x on the same set of axes across the domain -360 degrees to 360 degrees. ">
            <a:extLst>
              <a:ext uri="{FF2B5EF4-FFF2-40B4-BE49-F238E27FC236}">
                <a16:creationId xmlns:a16="http://schemas.microsoft.com/office/drawing/2014/main" id="{20535F6A-858C-E702-8F9F-DF48E258A0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13660" y="1496617"/>
            <a:ext cx="7222950" cy="4815300"/>
          </a:xfrm>
          <a:prstGeom prst="rect">
            <a:avLst/>
          </a:prstGeom>
        </p:spPr>
      </p:pic>
      <p:sp>
        <p:nvSpPr>
          <p:cNvPr id="15" name="Oval 14" descr="The point of intersection of graph y=cosx and y=sin2x within the domain 0 to 90 degrees. ">
            <a:extLst>
              <a:ext uri="{FF2B5EF4-FFF2-40B4-BE49-F238E27FC236}">
                <a16:creationId xmlns:a16="http://schemas.microsoft.com/office/drawing/2014/main" id="{BC31B0DB-D509-6404-A35E-A9A734BAD728}"/>
              </a:ext>
            </a:extLst>
          </p:cNvPr>
          <p:cNvSpPr/>
          <p:nvPr/>
        </p:nvSpPr>
        <p:spPr>
          <a:xfrm>
            <a:off x="6489866" y="2809269"/>
            <a:ext cx="144000" cy="14400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Oval 15" descr="The point of intersection of graph y=cosx and y=sin2x at 90 degrees. ">
            <a:extLst>
              <a:ext uri="{FF2B5EF4-FFF2-40B4-BE49-F238E27FC236}">
                <a16:creationId xmlns:a16="http://schemas.microsoft.com/office/drawing/2014/main" id="{E1783453-B4A2-26F4-9CD3-6C1ECE1C98CA}"/>
              </a:ext>
            </a:extLst>
          </p:cNvPr>
          <p:cNvSpPr/>
          <p:nvPr/>
        </p:nvSpPr>
        <p:spPr>
          <a:xfrm>
            <a:off x="7084226" y="3850267"/>
            <a:ext cx="144000" cy="14400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Oval 16" descr="The point of intersection of graph y=cosx and y=sin2x within the domain 90 to 180 degrees. ">
            <a:extLst>
              <a:ext uri="{FF2B5EF4-FFF2-40B4-BE49-F238E27FC236}">
                <a16:creationId xmlns:a16="http://schemas.microsoft.com/office/drawing/2014/main" id="{7B192779-3304-73E7-8AB9-9854C0BF5348}"/>
              </a:ext>
            </a:extLst>
          </p:cNvPr>
          <p:cNvSpPr/>
          <p:nvPr/>
        </p:nvSpPr>
        <p:spPr>
          <a:xfrm>
            <a:off x="7678586" y="4878967"/>
            <a:ext cx="144000" cy="14400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Oval 17" descr="The point of intersection of graph y=cosx and y=sin2x at 270 degrees. ">
            <a:extLst>
              <a:ext uri="{FF2B5EF4-FFF2-40B4-BE49-F238E27FC236}">
                <a16:creationId xmlns:a16="http://schemas.microsoft.com/office/drawing/2014/main" id="{11381E5F-8FF4-17F3-0C4D-49345B6E60B8}"/>
              </a:ext>
            </a:extLst>
          </p:cNvPr>
          <p:cNvSpPr/>
          <p:nvPr/>
        </p:nvSpPr>
        <p:spPr>
          <a:xfrm>
            <a:off x="8905406" y="3879456"/>
            <a:ext cx="144000" cy="14400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F0ABCDB-378F-CEA6-18C7-6AD341DCB86E}"/>
                  </a:ext>
                </a:extLst>
              </p:cNvPr>
              <p:cNvSpPr txBox="1"/>
              <p:nvPr/>
            </p:nvSpPr>
            <p:spPr>
              <a:xfrm>
                <a:off x="9779796" y="2547754"/>
                <a:ext cx="1401018" cy="523031"/>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2000" b="0" i="1" smtClean="0">
                          <a:solidFill>
                            <a:schemeClr val="accent1">
                              <a:lumMod val="75000"/>
                              <a:lumOff val="25000"/>
                            </a:schemeClr>
                          </a:solidFill>
                          <a:latin typeface="Cambria Math" panose="02040503050406030204" pitchFamily="18" charset="0"/>
                        </a:rPr>
                        <m:t>𝑦</m:t>
                      </m:r>
                      <m:r>
                        <a:rPr lang="en-AU" sz="2000" b="0" i="1" smtClean="0">
                          <a:solidFill>
                            <a:schemeClr val="accent1">
                              <a:lumMod val="75000"/>
                              <a:lumOff val="25000"/>
                            </a:schemeClr>
                          </a:solidFill>
                          <a:latin typeface="Cambria Math" panose="02040503050406030204" pitchFamily="18" charset="0"/>
                        </a:rPr>
                        <m:t>=</m:t>
                      </m:r>
                      <m:func>
                        <m:funcPr>
                          <m:ctrlPr>
                            <a:rPr lang="en-AU" sz="2000" b="0" i="1" smtClean="0">
                              <a:solidFill>
                                <a:schemeClr val="accent1">
                                  <a:lumMod val="75000"/>
                                  <a:lumOff val="25000"/>
                                </a:schemeClr>
                              </a:solidFill>
                              <a:latin typeface="Cambria Math" panose="02040503050406030204" pitchFamily="18" charset="0"/>
                            </a:rPr>
                          </m:ctrlPr>
                        </m:funcPr>
                        <m:fName>
                          <m:r>
                            <m:rPr>
                              <m:sty m:val="p"/>
                            </m:rPr>
                            <a:rPr lang="en-AU" sz="2000" b="0" i="0" smtClean="0">
                              <a:solidFill>
                                <a:schemeClr val="accent1">
                                  <a:lumMod val="75000"/>
                                  <a:lumOff val="25000"/>
                                </a:schemeClr>
                              </a:solidFill>
                              <a:latin typeface="Cambria Math" panose="02040503050406030204" pitchFamily="18" charset="0"/>
                            </a:rPr>
                            <m:t>cos</m:t>
                          </m:r>
                        </m:fName>
                        <m:e>
                          <m:r>
                            <a:rPr lang="en-AU" sz="2000" b="0" i="1" smtClean="0">
                              <a:solidFill>
                                <a:schemeClr val="accent1">
                                  <a:lumMod val="75000"/>
                                  <a:lumOff val="25000"/>
                                </a:schemeClr>
                              </a:solidFill>
                              <a:latin typeface="Cambria Math" panose="02040503050406030204" pitchFamily="18" charset="0"/>
                            </a:rPr>
                            <m:t>𝑥</m:t>
                          </m:r>
                        </m:e>
                      </m:func>
                    </m:oMath>
                  </m:oMathPara>
                </a14:m>
                <a:endParaRPr lang="en-AU" sz="2000">
                  <a:solidFill>
                    <a:schemeClr val="accent1">
                      <a:lumMod val="75000"/>
                      <a:lumOff val="25000"/>
                    </a:schemeClr>
                  </a:solidFill>
                </a:endParaRPr>
              </a:p>
            </p:txBody>
          </p:sp>
        </mc:Choice>
        <mc:Fallback xmlns="">
          <p:sp>
            <p:nvSpPr>
              <p:cNvPr id="12" name="TextBox 11">
                <a:extLst>
                  <a:ext uri="{FF2B5EF4-FFF2-40B4-BE49-F238E27FC236}">
                    <a16:creationId xmlns:a16="http://schemas.microsoft.com/office/drawing/2014/main" id="{EF0ABCDB-378F-CEA6-18C7-6AD341DCB86E}"/>
                  </a:ext>
                </a:extLst>
              </p:cNvPr>
              <p:cNvSpPr txBox="1">
                <a:spLocks noRot="1" noChangeAspect="1" noMove="1" noResize="1" noEditPoints="1" noAdjustHandles="1" noChangeArrowheads="1" noChangeShapeType="1" noTextEdit="1"/>
              </p:cNvSpPr>
              <p:nvPr/>
            </p:nvSpPr>
            <p:spPr>
              <a:xfrm>
                <a:off x="9779796" y="2547754"/>
                <a:ext cx="1401018" cy="52303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7CED186-5630-9334-2CA9-0841DA2792CC}"/>
                  </a:ext>
                </a:extLst>
              </p:cNvPr>
              <p:cNvSpPr txBox="1"/>
              <p:nvPr/>
            </p:nvSpPr>
            <p:spPr>
              <a:xfrm>
                <a:off x="9808203" y="3636990"/>
                <a:ext cx="1401018" cy="484932"/>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2000" b="0" i="1" smtClean="0">
                          <a:solidFill>
                            <a:srgbClr val="C00000"/>
                          </a:solidFill>
                          <a:latin typeface="Cambria Math" panose="02040503050406030204" pitchFamily="18" charset="0"/>
                        </a:rPr>
                        <m:t>𝑦</m:t>
                      </m:r>
                      <m:r>
                        <a:rPr lang="en-AU" sz="2000" b="0" i="1" smtClean="0">
                          <a:solidFill>
                            <a:srgbClr val="C00000"/>
                          </a:solidFill>
                          <a:latin typeface="Cambria Math" panose="02040503050406030204" pitchFamily="18" charset="0"/>
                        </a:rPr>
                        <m:t>=</m:t>
                      </m:r>
                      <m:func>
                        <m:funcPr>
                          <m:ctrlPr>
                            <a:rPr lang="en-AU" sz="2000" b="0" i="1" smtClean="0">
                              <a:solidFill>
                                <a:srgbClr val="C00000"/>
                              </a:solidFill>
                              <a:latin typeface="Cambria Math" panose="02040503050406030204" pitchFamily="18" charset="0"/>
                            </a:rPr>
                          </m:ctrlPr>
                        </m:funcPr>
                        <m:fName>
                          <m:r>
                            <m:rPr>
                              <m:sty m:val="p"/>
                            </m:rPr>
                            <a:rPr lang="en-AU" sz="2000" b="0" i="0" smtClean="0">
                              <a:solidFill>
                                <a:srgbClr val="C00000"/>
                              </a:solidFill>
                              <a:latin typeface="Cambria Math" panose="02040503050406030204" pitchFamily="18" charset="0"/>
                            </a:rPr>
                            <m:t>sin</m:t>
                          </m:r>
                        </m:fName>
                        <m:e>
                          <m:r>
                            <a:rPr lang="en-AU" sz="2000" b="0" i="1" smtClean="0">
                              <a:solidFill>
                                <a:srgbClr val="C00000"/>
                              </a:solidFill>
                              <a:latin typeface="Cambria Math" panose="02040503050406030204" pitchFamily="18" charset="0"/>
                            </a:rPr>
                            <m:t>2</m:t>
                          </m:r>
                          <m:r>
                            <a:rPr lang="en-AU" sz="2000" b="0" i="1" smtClean="0">
                              <a:solidFill>
                                <a:srgbClr val="C00000"/>
                              </a:solidFill>
                              <a:latin typeface="Cambria Math" panose="02040503050406030204" pitchFamily="18" charset="0"/>
                            </a:rPr>
                            <m:t>𝑥</m:t>
                          </m:r>
                        </m:e>
                      </m:func>
                    </m:oMath>
                  </m:oMathPara>
                </a14:m>
                <a:endParaRPr lang="en-AU" sz="2000" b="0">
                  <a:solidFill>
                    <a:srgbClr val="C00000"/>
                  </a:solidFill>
                </a:endParaRPr>
              </a:p>
            </p:txBody>
          </p:sp>
        </mc:Choice>
        <mc:Fallback xmlns="">
          <p:sp>
            <p:nvSpPr>
              <p:cNvPr id="11" name="TextBox 10">
                <a:extLst>
                  <a:ext uri="{FF2B5EF4-FFF2-40B4-BE49-F238E27FC236}">
                    <a16:creationId xmlns:a16="http://schemas.microsoft.com/office/drawing/2014/main" id="{F7CED186-5630-9334-2CA9-0841DA2792CC}"/>
                  </a:ext>
                </a:extLst>
              </p:cNvPr>
              <p:cNvSpPr txBox="1">
                <a:spLocks noRot="1" noChangeAspect="1" noMove="1" noResize="1" noEditPoints="1" noAdjustHandles="1" noChangeArrowheads="1" noChangeShapeType="1" noTextEdit="1"/>
              </p:cNvSpPr>
              <p:nvPr/>
            </p:nvSpPr>
            <p:spPr>
              <a:xfrm>
                <a:off x="9808203" y="3636990"/>
                <a:ext cx="1401018" cy="484932"/>
              </a:xfrm>
              <a:prstGeom prst="rect">
                <a:avLst/>
              </a:prstGeom>
              <a:blipFill>
                <a:blip r:embed="rId5"/>
                <a:stretch>
                  <a:fillRect/>
                </a:stretch>
              </a:blipFill>
            </p:spPr>
            <p:txBody>
              <a:bodyPr/>
              <a:lstStyle/>
              <a:p>
                <a:r>
                  <a:rPr lang="en-US">
                    <a:noFill/>
                  </a:rPr>
                  <a:t> </a:t>
                </a:r>
              </a:p>
            </p:txBody>
          </p:sp>
        </mc:Fallback>
      </mc:AlternateContent>
      <p:cxnSp>
        <p:nvCxnSpPr>
          <p:cNvPr id="20" name="Straight Connector 19">
            <a:extLst>
              <a:ext uri="{FF2B5EF4-FFF2-40B4-BE49-F238E27FC236}">
                <a16:creationId xmlns:a16="http://schemas.microsoft.com/office/drawing/2014/main" id="{D453FCCE-537D-678B-91CA-2A5EE43EED72}"/>
              </a:ext>
              <a:ext uri="{C183D7F6-B498-43B3-948B-1728B52AA6E4}">
                <adec:decorative xmlns:adec="http://schemas.microsoft.com/office/drawing/2017/decorative" val="1"/>
              </a:ext>
            </a:extLst>
          </p:cNvPr>
          <p:cNvCxnSpPr/>
          <p:nvPr/>
        </p:nvCxnSpPr>
        <p:spPr>
          <a:xfrm>
            <a:off x="6561866" y="2953269"/>
            <a:ext cx="0" cy="968998"/>
          </a:xfrm>
          <a:prstGeom prst="line">
            <a:avLst/>
          </a:prstGeom>
          <a:ln w="19050">
            <a:solidFill>
              <a:schemeClr val="tx1"/>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38313F2-B7FB-B2D6-F8E0-646B843B61BC}"/>
              </a:ext>
              <a:ext uri="{C183D7F6-B498-43B3-948B-1728B52AA6E4}">
                <adec:decorative xmlns:adec="http://schemas.microsoft.com/office/drawing/2017/decorative" val="1"/>
              </a:ext>
            </a:extLst>
          </p:cNvPr>
          <p:cNvCxnSpPr>
            <a:cxnSpLocks/>
          </p:cNvCxnSpPr>
          <p:nvPr/>
        </p:nvCxnSpPr>
        <p:spPr>
          <a:xfrm flipV="1">
            <a:off x="7759252" y="3879456"/>
            <a:ext cx="0" cy="968998"/>
          </a:xfrm>
          <a:prstGeom prst="line">
            <a:avLst/>
          </a:prstGeom>
          <a:ln w="19050">
            <a:solidFill>
              <a:schemeClr val="tx1"/>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F13C8DB5-8F06-707D-CE2E-1FFD1E5A15F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a:p>
        </p:txBody>
      </p:sp>
    </p:spTree>
    <p:extLst>
      <p:ext uri="{BB962C8B-B14F-4D97-AF65-F5344CB8AC3E}">
        <p14:creationId xmlns:p14="http://schemas.microsoft.com/office/powerpoint/2010/main" val="1168062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7DA4D9-142A-6429-5221-FC657C98A36F}"/>
              </a:ext>
            </a:extLst>
          </p:cNvPr>
          <p:cNvSpPr>
            <a:spLocks noGrp="1"/>
          </p:cNvSpPr>
          <p:nvPr>
            <p:ph type="title"/>
          </p:nvPr>
        </p:nvSpPr>
        <p:spPr/>
        <p:txBody>
          <a:bodyPr/>
          <a:lstStyle/>
          <a:p>
            <a:r>
              <a:rPr lang="en-AU"/>
              <a:t>Solving trigonometric equations (2)</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3F029170-9D20-2260-5D9D-0B2C8ACBBF22}"/>
                  </a:ext>
                </a:extLst>
              </p:cNvPr>
              <p:cNvSpPr>
                <a:spLocks noGrp="1"/>
              </p:cNvSpPr>
              <p:nvPr>
                <p:ph type="body" sz="quarter" idx="17"/>
              </p:nvPr>
            </p:nvSpPr>
            <p:spPr>
              <a:xfrm>
                <a:off x="360000" y="1198698"/>
                <a:ext cx="4743628" cy="4807835"/>
              </a:xfrm>
            </p:spPr>
            <p:txBody>
              <a:bodyPr/>
              <a:lstStyle/>
              <a:p>
                <a:pPr marL="457200" indent="-457200">
                  <a:buFont typeface="+mj-lt"/>
                  <a:buAutoNum type="arabicPeriod"/>
                </a:pPr>
                <a:r>
                  <a:rPr lang="en-AU"/>
                  <a:t>Solve </a:t>
                </a:r>
                <a14:m>
                  <m:oMath xmlns:m="http://schemas.openxmlformats.org/officeDocument/2006/math">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2</m:t>
                        </m:r>
                        <m:r>
                          <a:rPr lang="en-AU" b="0" i="1" smtClean="0">
                            <a:latin typeface="Cambria Math" panose="02040503050406030204" pitchFamily="18" charset="0"/>
                          </a:rPr>
                          <m:t>𝑥</m:t>
                        </m:r>
                      </m:e>
                    </m:func>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𝑥</m:t>
                        </m:r>
                      </m:e>
                    </m:func>
                  </m:oMath>
                </a14:m>
                <a:r>
                  <a:rPr lang="en-AU"/>
                  <a:t> for </a:t>
                </a:r>
                <a14:m>
                  <m:oMath xmlns:m="http://schemas.openxmlformats.org/officeDocument/2006/math">
                    <m:r>
                      <a:rPr lang="en-AU" b="0" i="1" smtClean="0">
                        <a:latin typeface="Cambria Math" panose="02040503050406030204" pitchFamily="18" charset="0"/>
                      </a:rPr>
                      <m:t>0</m:t>
                    </m:r>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𝑥</m:t>
                    </m:r>
                    <m:r>
                      <a:rPr lang="en-AU" b="0" i="1" smtClean="0">
                        <a:latin typeface="Cambria Math" panose="02040503050406030204" pitchFamily="18" charset="0"/>
                        <a:ea typeface="Cambria Math" panose="02040503050406030204" pitchFamily="18" charset="0"/>
                      </a:rPr>
                      <m:t>≤2</m:t>
                    </m:r>
                    <m:r>
                      <a:rPr lang="en-AU" b="0" i="1" smtClean="0">
                        <a:latin typeface="Cambria Math" panose="02040503050406030204" pitchFamily="18" charset="0"/>
                        <a:ea typeface="Cambria Math" panose="02040503050406030204" pitchFamily="18" charset="0"/>
                      </a:rPr>
                      <m:t>𝜋</m:t>
                    </m:r>
                  </m:oMath>
                </a14:m>
                <a:r>
                  <a:rPr lang="en-AU"/>
                  <a:t>. </a:t>
                </a:r>
              </a:p>
              <a:p>
                <a:pPr marL="457200" indent="-457200">
                  <a:buFont typeface="+mj-lt"/>
                  <a:buAutoNum type="arabicPeriod"/>
                </a:pPr>
                <a:endParaRPr lang="en-AU"/>
              </a:p>
              <a:p>
                <a:pPr marL="457200" indent="-457200">
                  <a:buFont typeface="+mj-lt"/>
                  <a:buAutoNum type="arabicPeriod"/>
                </a:pPr>
                <a:endParaRPr lang="en-AU"/>
              </a:p>
              <a:p>
                <a:pPr marL="457200" indent="-457200">
                  <a:buFont typeface="+mj-lt"/>
                  <a:buAutoNum type="arabicPeriod"/>
                </a:pPr>
                <a:endParaRPr lang="en-AU"/>
              </a:p>
              <a:p>
                <a:pPr marL="457200" indent="-457200">
                  <a:buFont typeface="+mj-lt"/>
                  <a:buAutoNum type="arabicPeriod"/>
                </a:pPr>
                <a:r>
                  <a:rPr lang="en-AU"/>
                  <a:t>Solve </a:t>
                </a:r>
                <a14:m>
                  <m:oMath xmlns:m="http://schemas.openxmlformats.org/officeDocument/2006/math">
                    <m:func>
                      <m:funcPr>
                        <m:ctrlPr>
                          <a:rPr lang="en-AU" i="1">
                            <a:latin typeface="Cambria Math" panose="02040503050406030204" pitchFamily="18" charset="0"/>
                          </a:rPr>
                        </m:ctrlPr>
                      </m:funcPr>
                      <m:fName>
                        <m:r>
                          <m:rPr>
                            <m:sty m:val="p"/>
                          </m:rPr>
                          <a:rPr lang="en-AU" smtClean="0">
                            <a:latin typeface="Cambria Math" panose="02040503050406030204" pitchFamily="18" charset="0"/>
                          </a:rPr>
                          <m:t>co</m:t>
                        </m:r>
                        <m:r>
                          <m:rPr>
                            <m:sty m:val="p"/>
                          </m:rPr>
                          <a:rPr lang="en-AU">
                            <a:latin typeface="Cambria Math" panose="02040503050406030204" pitchFamily="18" charset="0"/>
                          </a:rPr>
                          <m:t>s</m:t>
                        </m:r>
                      </m:fName>
                      <m:e>
                        <m:r>
                          <a:rPr lang="en-AU" i="1">
                            <a:latin typeface="Cambria Math" panose="02040503050406030204" pitchFamily="18" charset="0"/>
                          </a:rPr>
                          <m:t>2</m:t>
                        </m:r>
                        <m:r>
                          <a:rPr lang="en-AU" i="1">
                            <a:latin typeface="Cambria Math" panose="02040503050406030204" pitchFamily="18" charset="0"/>
                          </a:rPr>
                          <m:t>𝑥</m:t>
                        </m:r>
                      </m:e>
                    </m:func>
                    <m:r>
                      <a:rPr lang="en-AU" i="1">
                        <a:latin typeface="Cambria Math" panose="02040503050406030204" pitchFamily="18" charset="0"/>
                      </a:rPr>
                      <m:t>=</m:t>
                    </m:r>
                    <m:func>
                      <m:funcPr>
                        <m:ctrlPr>
                          <a:rPr lang="en-AU" i="1">
                            <a:latin typeface="Cambria Math" panose="02040503050406030204" pitchFamily="18" charset="0"/>
                          </a:rPr>
                        </m:ctrlPr>
                      </m:funcPr>
                      <m:fName>
                        <m:r>
                          <m:rPr>
                            <m:sty m:val="p"/>
                          </m:rPr>
                          <a:rPr lang="en-AU">
                            <a:latin typeface="Cambria Math" panose="02040503050406030204" pitchFamily="18" charset="0"/>
                          </a:rPr>
                          <m:t>s</m:t>
                        </m:r>
                        <m:r>
                          <m:rPr>
                            <m:sty m:val="p"/>
                          </m:rPr>
                          <a:rPr lang="en-AU" b="0" i="0" smtClean="0">
                            <a:latin typeface="Cambria Math" panose="02040503050406030204" pitchFamily="18" charset="0"/>
                          </a:rPr>
                          <m:t>in</m:t>
                        </m:r>
                      </m:fName>
                      <m:e>
                        <m:r>
                          <a:rPr lang="en-AU" i="1">
                            <a:latin typeface="Cambria Math" panose="02040503050406030204" pitchFamily="18" charset="0"/>
                          </a:rPr>
                          <m:t>𝑥</m:t>
                        </m:r>
                      </m:e>
                    </m:func>
                  </m:oMath>
                </a14:m>
                <a:r>
                  <a:rPr lang="en-AU"/>
                  <a:t> for </a:t>
                </a:r>
                <a14:m>
                  <m:oMath xmlns:m="http://schemas.openxmlformats.org/officeDocument/2006/math">
                    <m:r>
                      <a:rPr lang="en-AU" i="1" dirty="0" smtClean="0">
                        <a:latin typeface="Cambria Math" panose="02040503050406030204" pitchFamily="18" charset="0"/>
                      </a:rPr>
                      <m:t>−</m:t>
                    </m:r>
                    <m:r>
                      <a:rPr lang="en-AU" b="0" i="1" dirty="0" smtClean="0">
                        <a:latin typeface="Cambria Math" panose="02040503050406030204" pitchFamily="18" charset="0"/>
                      </a:rPr>
                      <m:t>𝜋</m:t>
                    </m:r>
                    <m:r>
                      <a:rPr lang="en-AU" i="1">
                        <a:latin typeface="Cambria Math" panose="02040503050406030204" pitchFamily="18" charset="0"/>
                        <a:ea typeface="Cambria Math" panose="02040503050406030204" pitchFamily="18" charset="0"/>
                      </a:rPr>
                      <m:t>≤</m:t>
                    </m:r>
                    <m:r>
                      <a:rPr lang="en-AU" i="1">
                        <a:latin typeface="Cambria Math" panose="02040503050406030204" pitchFamily="18" charset="0"/>
                        <a:ea typeface="Cambria Math" panose="02040503050406030204" pitchFamily="18" charset="0"/>
                      </a:rPr>
                      <m:t>𝑥</m:t>
                    </m:r>
                    <m:r>
                      <a:rPr lang="en-AU" i="1">
                        <a:latin typeface="Cambria Math" panose="02040503050406030204" pitchFamily="18" charset="0"/>
                        <a:ea typeface="Cambria Math" panose="02040503050406030204" pitchFamily="18" charset="0"/>
                      </a:rPr>
                      <m:t>≤</m:t>
                    </m:r>
                    <m:r>
                      <a:rPr lang="en-AU" i="1">
                        <a:latin typeface="Cambria Math" panose="02040503050406030204" pitchFamily="18" charset="0"/>
                        <a:ea typeface="Cambria Math" panose="02040503050406030204" pitchFamily="18" charset="0"/>
                      </a:rPr>
                      <m:t>𝜋</m:t>
                    </m:r>
                  </m:oMath>
                </a14:m>
                <a:r>
                  <a:rPr lang="en-AU"/>
                  <a:t>.  </a:t>
                </a:r>
              </a:p>
            </p:txBody>
          </p:sp>
        </mc:Choice>
        <mc:Fallback xmlns="">
          <p:sp>
            <p:nvSpPr>
              <p:cNvPr id="5" name="Text Placeholder 4">
                <a:extLst>
                  <a:ext uri="{FF2B5EF4-FFF2-40B4-BE49-F238E27FC236}">
                    <a16:creationId xmlns:a16="http://schemas.microsoft.com/office/drawing/2014/main" id="{3F029170-9D20-2260-5D9D-0B2C8ACBBF22}"/>
                  </a:ext>
                </a:extLst>
              </p:cNvPr>
              <p:cNvSpPr>
                <a:spLocks noGrp="1" noRot="1" noChangeAspect="1" noMove="1" noResize="1" noEditPoints="1" noAdjustHandles="1" noChangeArrowheads="1" noChangeShapeType="1" noTextEdit="1"/>
              </p:cNvSpPr>
              <p:nvPr>
                <p:ph type="body" sz="quarter" idx="17"/>
              </p:nvPr>
            </p:nvSpPr>
            <p:spPr>
              <a:xfrm>
                <a:off x="360000" y="1198698"/>
                <a:ext cx="4743628" cy="4807835"/>
              </a:xfrm>
              <a:blipFill>
                <a:blip r:embed="rId2"/>
                <a:stretch>
                  <a:fillRect l="-3085" r="-1157"/>
                </a:stretch>
              </a:blipFill>
            </p:spPr>
            <p:txBody>
              <a:bodyPr/>
              <a:lstStyle/>
              <a:p>
                <a:r>
                  <a:rPr lang="en-US">
                    <a:noFill/>
                  </a:rPr>
                  <a:t> </a:t>
                </a:r>
              </a:p>
            </p:txBody>
          </p:sp>
        </mc:Fallback>
      </mc:AlternateContent>
      <p:pic>
        <p:nvPicPr>
          <p:cNvPr id="7" name="Picture 6" descr="The graph of y=cosx and y=cos2x on the same set of axes across the domain -2pi to 2pi. ">
            <a:extLst>
              <a:ext uri="{FF2B5EF4-FFF2-40B4-BE49-F238E27FC236}">
                <a16:creationId xmlns:a16="http://schemas.microsoft.com/office/drawing/2014/main" id="{24022B38-76FA-D398-D31C-38DDE1E67D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63610" y="1198698"/>
            <a:ext cx="3696552" cy="2464368"/>
          </a:xfrm>
          <a:prstGeom prst="rect">
            <a:avLst/>
          </a:prstGeom>
          <a:ln>
            <a:solidFill>
              <a:schemeClr val="tx1"/>
            </a:solidFill>
          </a:ln>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E4B52038-FA0D-1DD3-40FC-29C681CB95C5}"/>
                  </a:ext>
                </a:extLst>
              </p:cNvPr>
              <p:cNvSpPr txBox="1"/>
              <p:nvPr/>
            </p:nvSpPr>
            <p:spPr>
              <a:xfrm>
                <a:off x="9489172" y="1622667"/>
                <a:ext cx="1401018" cy="523031"/>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2000" b="0" i="1" smtClean="0">
                          <a:solidFill>
                            <a:schemeClr val="accent1">
                              <a:lumMod val="75000"/>
                              <a:lumOff val="25000"/>
                            </a:schemeClr>
                          </a:solidFill>
                          <a:latin typeface="Cambria Math" panose="02040503050406030204" pitchFamily="18" charset="0"/>
                        </a:rPr>
                        <m:t>𝑦</m:t>
                      </m:r>
                      <m:r>
                        <a:rPr lang="en-AU" sz="2000" b="0" i="1" smtClean="0">
                          <a:solidFill>
                            <a:schemeClr val="accent1">
                              <a:lumMod val="75000"/>
                              <a:lumOff val="25000"/>
                            </a:schemeClr>
                          </a:solidFill>
                          <a:latin typeface="Cambria Math" panose="02040503050406030204" pitchFamily="18" charset="0"/>
                        </a:rPr>
                        <m:t>=</m:t>
                      </m:r>
                      <m:func>
                        <m:funcPr>
                          <m:ctrlPr>
                            <a:rPr lang="en-AU" sz="2000" b="0" i="1" smtClean="0">
                              <a:solidFill>
                                <a:schemeClr val="accent1">
                                  <a:lumMod val="75000"/>
                                  <a:lumOff val="25000"/>
                                </a:schemeClr>
                              </a:solidFill>
                              <a:latin typeface="Cambria Math" panose="02040503050406030204" pitchFamily="18" charset="0"/>
                            </a:rPr>
                          </m:ctrlPr>
                        </m:funcPr>
                        <m:fName>
                          <m:r>
                            <m:rPr>
                              <m:sty m:val="p"/>
                            </m:rPr>
                            <a:rPr lang="en-AU" sz="2000" b="0" i="0" smtClean="0">
                              <a:solidFill>
                                <a:schemeClr val="accent1">
                                  <a:lumMod val="75000"/>
                                  <a:lumOff val="25000"/>
                                </a:schemeClr>
                              </a:solidFill>
                              <a:latin typeface="Cambria Math" panose="02040503050406030204" pitchFamily="18" charset="0"/>
                            </a:rPr>
                            <m:t>cos</m:t>
                          </m:r>
                        </m:fName>
                        <m:e>
                          <m:r>
                            <a:rPr lang="en-AU" sz="2000" b="0" i="1" smtClean="0">
                              <a:solidFill>
                                <a:schemeClr val="accent1">
                                  <a:lumMod val="75000"/>
                                  <a:lumOff val="25000"/>
                                </a:schemeClr>
                              </a:solidFill>
                              <a:latin typeface="Cambria Math" panose="02040503050406030204" pitchFamily="18" charset="0"/>
                            </a:rPr>
                            <m:t>𝑥</m:t>
                          </m:r>
                        </m:e>
                      </m:func>
                    </m:oMath>
                  </m:oMathPara>
                </a14:m>
                <a:endParaRPr lang="en-AU" sz="2000">
                  <a:solidFill>
                    <a:schemeClr val="accent1">
                      <a:lumMod val="75000"/>
                      <a:lumOff val="25000"/>
                    </a:schemeClr>
                  </a:solidFill>
                </a:endParaRPr>
              </a:p>
            </p:txBody>
          </p:sp>
        </mc:Choice>
        <mc:Fallback xmlns="">
          <p:sp>
            <p:nvSpPr>
              <p:cNvPr id="11" name="TextBox 10">
                <a:extLst>
                  <a:ext uri="{FF2B5EF4-FFF2-40B4-BE49-F238E27FC236}">
                    <a16:creationId xmlns:a16="http://schemas.microsoft.com/office/drawing/2014/main" id="{E4B52038-FA0D-1DD3-40FC-29C681CB95C5}"/>
                  </a:ext>
                </a:extLst>
              </p:cNvPr>
              <p:cNvSpPr txBox="1">
                <a:spLocks noRot="1" noChangeAspect="1" noMove="1" noResize="1" noEditPoints="1" noAdjustHandles="1" noChangeArrowheads="1" noChangeShapeType="1" noTextEdit="1"/>
              </p:cNvSpPr>
              <p:nvPr/>
            </p:nvSpPr>
            <p:spPr>
              <a:xfrm>
                <a:off x="9489172" y="1622667"/>
                <a:ext cx="1401018" cy="52303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DFB246D-2E4D-474D-18D7-F0769DDF1FE6}"/>
                  </a:ext>
                </a:extLst>
              </p:cNvPr>
              <p:cNvSpPr txBox="1"/>
              <p:nvPr/>
            </p:nvSpPr>
            <p:spPr>
              <a:xfrm>
                <a:off x="9596918" y="2041867"/>
                <a:ext cx="1401018" cy="484932"/>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2000" b="0" i="1" smtClean="0">
                          <a:solidFill>
                            <a:srgbClr val="7030A0"/>
                          </a:solidFill>
                          <a:latin typeface="Cambria Math" panose="02040503050406030204" pitchFamily="18" charset="0"/>
                        </a:rPr>
                        <m:t>𝑦</m:t>
                      </m:r>
                      <m:r>
                        <a:rPr lang="en-AU" sz="2000" b="0" i="1" smtClean="0">
                          <a:solidFill>
                            <a:srgbClr val="7030A0"/>
                          </a:solidFill>
                          <a:latin typeface="Cambria Math" panose="02040503050406030204" pitchFamily="18" charset="0"/>
                        </a:rPr>
                        <m:t>=</m:t>
                      </m:r>
                      <m:func>
                        <m:funcPr>
                          <m:ctrlPr>
                            <a:rPr lang="en-AU" sz="2000" b="0" i="1" smtClean="0">
                              <a:solidFill>
                                <a:srgbClr val="7030A0"/>
                              </a:solidFill>
                              <a:latin typeface="Cambria Math" panose="02040503050406030204" pitchFamily="18" charset="0"/>
                            </a:rPr>
                          </m:ctrlPr>
                        </m:funcPr>
                        <m:fName>
                          <m:r>
                            <m:rPr>
                              <m:sty m:val="p"/>
                            </m:rPr>
                            <a:rPr lang="en-AU" sz="2000" b="0" i="0" smtClean="0">
                              <a:solidFill>
                                <a:srgbClr val="7030A0"/>
                              </a:solidFill>
                              <a:latin typeface="Cambria Math" panose="02040503050406030204" pitchFamily="18" charset="0"/>
                            </a:rPr>
                            <m:t>cos</m:t>
                          </m:r>
                        </m:fName>
                        <m:e>
                          <m:r>
                            <a:rPr lang="en-AU" sz="2000" b="0" i="1" smtClean="0">
                              <a:solidFill>
                                <a:srgbClr val="7030A0"/>
                              </a:solidFill>
                              <a:latin typeface="Cambria Math" panose="02040503050406030204" pitchFamily="18" charset="0"/>
                            </a:rPr>
                            <m:t>2</m:t>
                          </m:r>
                          <m:r>
                            <a:rPr lang="en-AU" sz="2000" b="0" i="1" smtClean="0">
                              <a:solidFill>
                                <a:srgbClr val="7030A0"/>
                              </a:solidFill>
                              <a:latin typeface="Cambria Math" panose="02040503050406030204" pitchFamily="18" charset="0"/>
                            </a:rPr>
                            <m:t>𝑥</m:t>
                          </m:r>
                        </m:e>
                      </m:func>
                    </m:oMath>
                  </m:oMathPara>
                </a14:m>
                <a:endParaRPr lang="en-AU" sz="2000" b="0">
                  <a:solidFill>
                    <a:srgbClr val="7030A0"/>
                  </a:solidFill>
                </a:endParaRPr>
              </a:p>
            </p:txBody>
          </p:sp>
        </mc:Choice>
        <mc:Fallback xmlns="">
          <p:sp>
            <p:nvSpPr>
              <p:cNvPr id="10" name="TextBox 9">
                <a:extLst>
                  <a:ext uri="{FF2B5EF4-FFF2-40B4-BE49-F238E27FC236}">
                    <a16:creationId xmlns:a16="http://schemas.microsoft.com/office/drawing/2014/main" id="{9DFB246D-2E4D-474D-18D7-F0769DDF1FE6}"/>
                  </a:ext>
                </a:extLst>
              </p:cNvPr>
              <p:cNvSpPr txBox="1">
                <a:spLocks noRot="1" noChangeAspect="1" noMove="1" noResize="1" noEditPoints="1" noAdjustHandles="1" noChangeArrowheads="1" noChangeShapeType="1" noTextEdit="1"/>
              </p:cNvSpPr>
              <p:nvPr/>
            </p:nvSpPr>
            <p:spPr>
              <a:xfrm>
                <a:off x="9596918" y="2041867"/>
                <a:ext cx="1401018" cy="484932"/>
              </a:xfrm>
              <a:prstGeom prst="rect">
                <a:avLst/>
              </a:prstGeom>
              <a:blipFill>
                <a:blip r:embed="rId5"/>
                <a:stretch>
                  <a:fillRect/>
                </a:stretch>
              </a:blipFill>
            </p:spPr>
            <p:txBody>
              <a:bodyPr/>
              <a:lstStyle/>
              <a:p>
                <a:r>
                  <a:rPr lang="en-US">
                    <a:noFill/>
                  </a:rPr>
                  <a:t> </a:t>
                </a:r>
              </a:p>
            </p:txBody>
          </p:sp>
        </mc:Fallback>
      </mc:AlternateContent>
      <p:pic>
        <p:nvPicPr>
          <p:cNvPr id="9" name="Picture 8" descr="The graph of y=sinx and y=cos2x on the same set of axes across the domain -2pi to 2pi.">
            <a:extLst>
              <a:ext uri="{FF2B5EF4-FFF2-40B4-BE49-F238E27FC236}">
                <a16:creationId xmlns:a16="http://schemas.microsoft.com/office/drawing/2014/main" id="{9F7D03F2-18E1-0381-586A-BBF9FB58C0F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61162" y="4050000"/>
            <a:ext cx="3699000" cy="2466000"/>
          </a:xfrm>
          <a:prstGeom prst="rect">
            <a:avLst/>
          </a:prstGeom>
          <a:ln>
            <a:solidFill>
              <a:schemeClr val="tx1"/>
            </a:solidFill>
          </a:ln>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2BEDA74-002E-B421-42BD-AF75614A6072}"/>
                  </a:ext>
                </a:extLst>
              </p:cNvPr>
              <p:cNvSpPr txBox="1"/>
              <p:nvPr/>
            </p:nvSpPr>
            <p:spPr>
              <a:xfrm>
                <a:off x="9489172" y="4469837"/>
                <a:ext cx="1401018" cy="484932"/>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2000" b="0" i="1" smtClean="0">
                          <a:solidFill>
                            <a:srgbClr val="7030A0"/>
                          </a:solidFill>
                          <a:latin typeface="Cambria Math" panose="02040503050406030204" pitchFamily="18" charset="0"/>
                        </a:rPr>
                        <m:t>𝑦</m:t>
                      </m:r>
                      <m:r>
                        <a:rPr lang="en-AU" sz="2000" b="0" i="1" smtClean="0">
                          <a:solidFill>
                            <a:srgbClr val="7030A0"/>
                          </a:solidFill>
                          <a:latin typeface="Cambria Math" panose="02040503050406030204" pitchFamily="18" charset="0"/>
                        </a:rPr>
                        <m:t>=</m:t>
                      </m:r>
                      <m:func>
                        <m:funcPr>
                          <m:ctrlPr>
                            <a:rPr lang="en-AU" sz="2000" b="0" i="1" smtClean="0">
                              <a:solidFill>
                                <a:srgbClr val="7030A0"/>
                              </a:solidFill>
                              <a:latin typeface="Cambria Math" panose="02040503050406030204" pitchFamily="18" charset="0"/>
                            </a:rPr>
                          </m:ctrlPr>
                        </m:funcPr>
                        <m:fName>
                          <m:r>
                            <m:rPr>
                              <m:sty m:val="p"/>
                            </m:rPr>
                            <a:rPr lang="en-AU" sz="2000" b="0" i="0" smtClean="0">
                              <a:solidFill>
                                <a:srgbClr val="7030A0"/>
                              </a:solidFill>
                              <a:latin typeface="Cambria Math" panose="02040503050406030204" pitchFamily="18" charset="0"/>
                            </a:rPr>
                            <m:t>cos</m:t>
                          </m:r>
                        </m:fName>
                        <m:e>
                          <m:r>
                            <a:rPr lang="en-AU" sz="2000" b="0" i="1" smtClean="0">
                              <a:solidFill>
                                <a:srgbClr val="7030A0"/>
                              </a:solidFill>
                              <a:latin typeface="Cambria Math" panose="02040503050406030204" pitchFamily="18" charset="0"/>
                            </a:rPr>
                            <m:t>2</m:t>
                          </m:r>
                          <m:r>
                            <a:rPr lang="en-AU" sz="2000" b="0" i="1" smtClean="0">
                              <a:solidFill>
                                <a:srgbClr val="7030A0"/>
                              </a:solidFill>
                              <a:latin typeface="Cambria Math" panose="02040503050406030204" pitchFamily="18" charset="0"/>
                            </a:rPr>
                            <m:t>𝑥</m:t>
                          </m:r>
                        </m:e>
                      </m:func>
                    </m:oMath>
                  </m:oMathPara>
                </a14:m>
                <a:endParaRPr lang="en-AU" sz="2000" b="0">
                  <a:solidFill>
                    <a:srgbClr val="7030A0"/>
                  </a:solidFill>
                </a:endParaRPr>
              </a:p>
            </p:txBody>
          </p:sp>
        </mc:Choice>
        <mc:Fallback xmlns="">
          <p:sp>
            <p:nvSpPr>
              <p:cNvPr id="12" name="TextBox 11">
                <a:extLst>
                  <a:ext uri="{FF2B5EF4-FFF2-40B4-BE49-F238E27FC236}">
                    <a16:creationId xmlns:a16="http://schemas.microsoft.com/office/drawing/2014/main" id="{E2BEDA74-002E-B421-42BD-AF75614A6072}"/>
                  </a:ext>
                </a:extLst>
              </p:cNvPr>
              <p:cNvSpPr txBox="1">
                <a:spLocks noRot="1" noChangeAspect="1" noMove="1" noResize="1" noEditPoints="1" noAdjustHandles="1" noChangeArrowheads="1" noChangeShapeType="1" noTextEdit="1"/>
              </p:cNvSpPr>
              <p:nvPr/>
            </p:nvSpPr>
            <p:spPr>
              <a:xfrm>
                <a:off x="9489172" y="4469837"/>
                <a:ext cx="1401018" cy="4849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37489D9-43E1-31F6-2903-419831589C5B}"/>
                  </a:ext>
                </a:extLst>
              </p:cNvPr>
              <p:cNvSpPr txBox="1"/>
              <p:nvPr/>
            </p:nvSpPr>
            <p:spPr>
              <a:xfrm>
                <a:off x="9413981" y="5145952"/>
                <a:ext cx="1401018" cy="523031"/>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2000" b="0" i="1" smtClean="0">
                          <a:solidFill>
                            <a:srgbClr val="00B050"/>
                          </a:solidFill>
                          <a:latin typeface="Cambria Math" panose="02040503050406030204" pitchFamily="18" charset="0"/>
                        </a:rPr>
                        <m:t>𝑦</m:t>
                      </m:r>
                      <m:r>
                        <a:rPr lang="en-AU" sz="2000" b="0" i="1" smtClean="0">
                          <a:solidFill>
                            <a:srgbClr val="00B050"/>
                          </a:solidFill>
                          <a:latin typeface="Cambria Math" panose="02040503050406030204" pitchFamily="18" charset="0"/>
                        </a:rPr>
                        <m:t>=</m:t>
                      </m:r>
                      <m:func>
                        <m:funcPr>
                          <m:ctrlPr>
                            <a:rPr lang="en-AU" sz="2000" b="0" i="1" smtClean="0">
                              <a:solidFill>
                                <a:srgbClr val="00B050"/>
                              </a:solidFill>
                              <a:latin typeface="Cambria Math" panose="02040503050406030204" pitchFamily="18" charset="0"/>
                            </a:rPr>
                          </m:ctrlPr>
                        </m:funcPr>
                        <m:fName>
                          <m:r>
                            <m:rPr>
                              <m:sty m:val="p"/>
                            </m:rPr>
                            <a:rPr lang="en-AU" sz="2000" b="0" i="0" smtClean="0">
                              <a:solidFill>
                                <a:srgbClr val="00B050"/>
                              </a:solidFill>
                              <a:latin typeface="Cambria Math" panose="02040503050406030204" pitchFamily="18" charset="0"/>
                            </a:rPr>
                            <m:t>sin</m:t>
                          </m:r>
                        </m:fName>
                        <m:e>
                          <m:r>
                            <a:rPr lang="en-AU" sz="2000" b="0" i="1" smtClean="0">
                              <a:solidFill>
                                <a:srgbClr val="00B050"/>
                              </a:solidFill>
                              <a:latin typeface="Cambria Math" panose="02040503050406030204" pitchFamily="18" charset="0"/>
                            </a:rPr>
                            <m:t>𝑥</m:t>
                          </m:r>
                        </m:e>
                      </m:func>
                    </m:oMath>
                  </m:oMathPara>
                </a14:m>
                <a:endParaRPr lang="en-AU" sz="2000">
                  <a:solidFill>
                    <a:srgbClr val="00B050"/>
                  </a:solidFill>
                </a:endParaRPr>
              </a:p>
            </p:txBody>
          </p:sp>
        </mc:Choice>
        <mc:Fallback xmlns="">
          <p:sp>
            <p:nvSpPr>
              <p:cNvPr id="13" name="TextBox 12">
                <a:extLst>
                  <a:ext uri="{FF2B5EF4-FFF2-40B4-BE49-F238E27FC236}">
                    <a16:creationId xmlns:a16="http://schemas.microsoft.com/office/drawing/2014/main" id="{D37489D9-43E1-31F6-2903-419831589C5B}"/>
                  </a:ext>
                </a:extLst>
              </p:cNvPr>
              <p:cNvSpPr txBox="1">
                <a:spLocks noRot="1" noChangeAspect="1" noMove="1" noResize="1" noEditPoints="1" noAdjustHandles="1" noChangeArrowheads="1" noChangeShapeType="1" noTextEdit="1"/>
              </p:cNvSpPr>
              <p:nvPr/>
            </p:nvSpPr>
            <p:spPr>
              <a:xfrm>
                <a:off x="9413981" y="5145952"/>
                <a:ext cx="1401018" cy="523031"/>
              </a:xfrm>
              <a:prstGeom prst="rect">
                <a:avLst/>
              </a:prstGeom>
              <a:blipFill>
                <a:blip r:embed="rId8"/>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ADFEB97E-1831-8D20-B2E7-CFD17072D0B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1419735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A2B4C-7C30-E419-70FB-AC11F1082D3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7704CFD-544D-B423-7121-5AEC065EB6B1}"/>
              </a:ext>
            </a:extLst>
          </p:cNvPr>
          <p:cNvSpPr>
            <a:spLocks noGrp="1"/>
          </p:cNvSpPr>
          <p:nvPr>
            <p:ph type="ctrTitle"/>
          </p:nvPr>
        </p:nvSpPr>
        <p:spPr/>
        <p:txBody>
          <a:bodyPr/>
          <a:lstStyle/>
          <a:p>
            <a:r>
              <a:rPr lang="en-AU">
                <a:latin typeface="+mj-lt"/>
              </a:rPr>
              <a:t>Independent practice</a:t>
            </a:r>
          </a:p>
        </p:txBody>
      </p:sp>
    </p:spTree>
    <p:extLst>
      <p:ext uri="{BB962C8B-B14F-4D97-AF65-F5344CB8AC3E}">
        <p14:creationId xmlns:p14="http://schemas.microsoft.com/office/powerpoint/2010/main" val="412338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17F95-B4D9-6710-E24C-500FB204C39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F7DB02D-DDF1-422C-870D-DB3924A8FF1C}"/>
              </a:ext>
            </a:extLst>
          </p:cNvPr>
          <p:cNvSpPr>
            <a:spLocks noGrp="1"/>
          </p:cNvSpPr>
          <p:nvPr>
            <p:ph type="title"/>
          </p:nvPr>
        </p:nvSpPr>
        <p:spPr/>
        <p:txBody>
          <a:bodyPr/>
          <a:lstStyle/>
          <a:p>
            <a:r>
              <a:rPr lang="en-AU">
                <a:latin typeface="+mj-lt"/>
              </a:rPr>
              <a:t>Solving trigonometric equations across contexts</a:t>
            </a:r>
          </a:p>
        </p:txBody>
      </p:sp>
      <p:sp>
        <p:nvSpPr>
          <p:cNvPr id="13" name="Text Placeholder 12">
            <a:extLst>
              <a:ext uri="{FF2B5EF4-FFF2-40B4-BE49-F238E27FC236}">
                <a16:creationId xmlns:a16="http://schemas.microsoft.com/office/drawing/2014/main" id="{A98C3C5E-AA90-77C9-F430-C4D6AD65590D}"/>
              </a:ext>
            </a:extLst>
          </p:cNvPr>
          <p:cNvSpPr>
            <a:spLocks noGrp="1"/>
          </p:cNvSpPr>
          <p:nvPr>
            <p:ph type="body" sz="quarter" idx="18"/>
          </p:nvPr>
        </p:nvSpPr>
        <p:spPr>
          <a:xfrm>
            <a:off x="360000" y="982520"/>
            <a:ext cx="11483998" cy="356423"/>
          </a:xfrm>
        </p:spPr>
        <p:txBody>
          <a:bodyPr/>
          <a:lstStyle/>
          <a:p>
            <a:r>
              <a:rPr lang="en-AU">
                <a:latin typeface="+mj-lt"/>
              </a:rPr>
              <a:t>Questions</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ECFBF847-A998-2CB6-59D8-BC9692D751B4}"/>
                  </a:ext>
                </a:extLst>
              </p:cNvPr>
              <p:cNvSpPr>
                <a:spLocks noGrp="1"/>
              </p:cNvSpPr>
              <p:nvPr>
                <p:ph type="body" sz="quarter" idx="17"/>
              </p:nvPr>
            </p:nvSpPr>
            <p:spPr/>
            <p:txBody>
              <a:bodyPr/>
              <a:lstStyle/>
              <a:p>
                <a:pPr marL="457200" indent="-457200">
                  <a:spcBef>
                    <a:spcPts val="1200"/>
                  </a:spcBef>
                  <a:spcAft>
                    <a:spcPts val="2400"/>
                  </a:spcAft>
                  <a:buFont typeface="+mj-lt"/>
                  <a:buAutoNum type="alphaLcParenR"/>
                </a:pPr>
                <a:r>
                  <a:rPr lang="en-AU" dirty="0">
                    <a:latin typeface="+mn-lt"/>
                  </a:rPr>
                  <a:t>Show that </a:t>
                </a:r>
                <a14:m>
                  <m:oMath xmlns:m="http://schemas.openxmlformats.org/officeDocument/2006/math">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3</m:t>
                        </m:r>
                        <m:r>
                          <a:rPr lang="en-AU" b="0" i="1" smtClean="0">
                            <a:latin typeface="Cambria Math" panose="02040503050406030204" pitchFamily="18" charset="0"/>
                          </a:rPr>
                          <m:t>𝑥</m:t>
                        </m:r>
                      </m:e>
                    </m:func>
                    <m:r>
                      <a:rPr lang="en-AU" b="0" i="1" smtClean="0">
                        <a:latin typeface="Cambria Math" panose="02040503050406030204" pitchFamily="18" charset="0"/>
                      </a:rPr>
                      <m:t>=4</m:t>
                    </m:r>
                    <m:func>
                      <m:funcPr>
                        <m:ctrlPr>
                          <a:rPr lang="en-AU" b="0" i="1" smtClean="0">
                            <a:latin typeface="Cambria Math" panose="02040503050406030204" pitchFamily="18" charset="0"/>
                          </a:rPr>
                        </m:ctrlPr>
                      </m:funcPr>
                      <m:fName>
                        <m:sSup>
                          <m:sSupPr>
                            <m:ctrlPr>
                              <a:rPr lang="en-AU" b="0" i="1" smtClean="0">
                                <a:latin typeface="Cambria Math" panose="02040503050406030204" pitchFamily="18" charset="0"/>
                              </a:rPr>
                            </m:ctrlPr>
                          </m:sSupPr>
                          <m:e>
                            <m:r>
                              <m:rPr>
                                <m:sty m:val="p"/>
                              </m:rPr>
                              <a:rPr lang="en-AU" b="0" i="0" smtClean="0">
                                <a:latin typeface="Cambria Math" panose="02040503050406030204" pitchFamily="18" charset="0"/>
                              </a:rPr>
                              <m:t>cos</m:t>
                            </m:r>
                          </m:e>
                          <m:sup>
                            <m:r>
                              <a:rPr lang="en-AU" b="0" i="1" smtClean="0">
                                <a:latin typeface="Cambria Math" panose="02040503050406030204" pitchFamily="18" charset="0"/>
                              </a:rPr>
                              <m:t>3</m:t>
                            </m:r>
                          </m:sup>
                        </m:sSup>
                      </m:fName>
                      <m:e>
                        <m:r>
                          <a:rPr lang="en-AU" b="0" i="1" smtClean="0">
                            <a:latin typeface="Cambria Math" panose="02040503050406030204" pitchFamily="18" charset="0"/>
                          </a:rPr>
                          <m:t>𝑥</m:t>
                        </m:r>
                      </m:e>
                    </m:func>
                    <m:r>
                      <a:rPr lang="en-AU" b="0" i="1" smtClean="0">
                        <a:latin typeface="Cambria Math" panose="02040503050406030204" pitchFamily="18" charset="0"/>
                      </a:rPr>
                      <m:t>−3</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𝑥</m:t>
                        </m:r>
                      </m:e>
                    </m:func>
                  </m:oMath>
                </a14:m>
                <a:endParaRPr lang="en-AU" dirty="0">
                  <a:latin typeface="+mn-lt"/>
                </a:endParaRPr>
              </a:p>
              <a:p>
                <a:pPr marL="457200" indent="-457200">
                  <a:spcBef>
                    <a:spcPts val="1200"/>
                  </a:spcBef>
                  <a:spcAft>
                    <a:spcPts val="2400"/>
                  </a:spcAft>
                  <a:buFont typeface="+mj-lt"/>
                  <a:buAutoNum type="alphaLcParenR"/>
                </a:pPr>
                <a:r>
                  <a:rPr lang="en-AU" dirty="0">
                    <a:latin typeface="+mn-lt"/>
                  </a:rPr>
                  <a:t>By substituting </a:t>
                </a:r>
                <a14:m>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=2</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𝜃</m:t>
                        </m:r>
                      </m:e>
                    </m:func>
                    <m:r>
                      <a:rPr lang="en-AU" b="0" i="1" smtClean="0">
                        <a:latin typeface="Cambria Math" panose="02040503050406030204" pitchFamily="18" charset="0"/>
                      </a:rPr>
                      <m:t>,</m:t>
                    </m:r>
                  </m:oMath>
                </a14:m>
                <a:r>
                  <a:rPr lang="en-AU" dirty="0">
                    <a:latin typeface="+mn-lt"/>
                  </a:rPr>
                  <a:t> show that the equation </a:t>
                </a:r>
                <a14:m>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3</m:t>
                        </m:r>
                      </m:sup>
                    </m:sSup>
                    <m:r>
                      <a:rPr lang="en-AU" b="0" i="1" smtClean="0">
                        <a:latin typeface="Cambria Math" panose="02040503050406030204" pitchFamily="18" charset="0"/>
                      </a:rPr>
                      <m:t>−3</m:t>
                    </m:r>
                    <m:r>
                      <a:rPr lang="en-AU" b="0" i="1" smtClean="0">
                        <a:latin typeface="Cambria Math" panose="02040503050406030204" pitchFamily="18" charset="0"/>
                      </a:rPr>
                      <m:t>𝑥</m:t>
                    </m:r>
                    <m:r>
                      <a:rPr lang="en-AU" b="0" i="1" smtClean="0">
                        <a:latin typeface="Cambria Math" panose="02040503050406030204" pitchFamily="18" charset="0"/>
                      </a:rPr>
                      <m:t>−</m:t>
                    </m:r>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2</m:t>
                        </m:r>
                      </m:e>
                    </m:rad>
                    <m:r>
                      <a:rPr lang="en-AU" b="0" i="1" smtClean="0">
                        <a:latin typeface="Cambria Math" panose="02040503050406030204" pitchFamily="18" charset="0"/>
                      </a:rPr>
                      <m:t>=0</m:t>
                    </m:r>
                  </m:oMath>
                </a14:m>
                <a:r>
                  <a:rPr lang="en-AU" dirty="0">
                    <a:latin typeface="+mn-lt"/>
                  </a:rPr>
                  <a:t> can be written in the form  </a:t>
                </a:r>
                <a14:m>
                  <m:oMath xmlns:m="http://schemas.openxmlformats.org/officeDocument/2006/math">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3</m:t>
                        </m:r>
                        <m:r>
                          <a:rPr lang="en-AU" b="0" i="1" smtClean="0">
                            <a:latin typeface="Cambria Math" panose="02040503050406030204" pitchFamily="18" charset="0"/>
                          </a:rPr>
                          <m:t>𝜃</m:t>
                        </m:r>
                      </m:e>
                    </m:func>
                    <m:r>
                      <a:rPr lang="en-AU" b="0" i="1" smtClean="0">
                        <a:latin typeface="Cambria Math" panose="02040503050406030204" pitchFamily="18" charset="0"/>
                      </a:rPr>
                      <m:t>=</m:t>
                    </m:r>
                    <m:f>
                      <m:fPr>
                        <m:ctrlPr>
                          <a:rPr lang="en-AU" b="0" i="1" smtClean="0">
                            <a:latin typeface="Cambria Math" panose="02040503050406030204" pitchFamily="18" charset="0"/>
                          </a:rPr>
                        </m:ctrlPr>
                      </m:fPr>
                      <m:num>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2</m:t>
                            </m:r>
                          </m:e>
                        </m:rad>
                      </m:num>
                      <m:den>
                        <m:r>
                          <a:rPr lang="en-AU" b="0" i="1" smtClean="0">
                            <a:latin typeface="Cambria Math" panose="02040503050406030204" pitchFamily="18" charset="0"/>
                          </a:rPr>
                          <m:t>2</m:t>
                        </m:r>
                      </m:den>
                    </m:f>
                  </m:oMath>
                </a14:m>
                <a:endParaRPr lang="en-AU" dirty="0">
                  <a:latin typeface="+mn-lt"/>
                </a:endParaRPr>
              </a:p>
              <a:p>
                <a:pPr marL="457200" indent="-457200">
                  <a:spcBef>
                    <a:spcPts val="1200"/>
                  </a:spcBef>
                  <a:spcAft>
                    <a:spcPts val="2400"/>
                  </a:spcAft>
                  <a:buFont typeface="+mj-lt"/>
                  <a:buAutoNum type="alphaLcParenR"/>
                </a:pPr>
                <a:r>
                  <a:rPr lang="en-AU" dirty="0">
                    <a:latin typeface="+mn-lt"/>
                  </a:rPr>
                  <a:t>Hence show that the roots are </a:t>
                </a:r>
                <a14:m>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=2</m:t>
                    </m:r>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i="1">
                            <a:latin typeface="Cambria Math" panose="02040503050406030204" pitchFamily="18" charset="0"/>
                          </a:rPr>
                          <m:t>15°</m:t>
                        </m:r>
                      </m:e>
                    </m:func>
                    <m:r>
                      <a:rPr lang="en-AU" i="1">
                        <a:latin typeface="Cambria Math" panose="02040503050406030204" pitchFamily="18" charset="0"/>
                      </a:rPr>
                      <m:t>, 2</m:t>
                    </m:r>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i="1">
                            <a:latin typeface="Cambria Math" panose="02040503050406030204" pitchFamily="18" charset="0"/>
                          </a:rPr>
                          <m:t>105°</m:t>
                        </m:r>
                      </m:e>
                    </m:func>
                    <m:r>
                      <a:rPr lang="en-AU" i="1">
                        <a:latin typeface="Cambria Math" panose="02040503050406030204" pitchFamily="18" charset="0"/>
                      </a:rPr>
                      <m:t>, 2</m:t>
                    </m:r>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i="1">
                            <a:latin typeface="Cambria Math" panose="02040503050406030204" pitchFamily="18" charset="0"/>
                          </a:rPr>
                          <m:t>135°</m:t>
                        </m:r>
                      </m:e>
                    </m:func>
                  </m:oMath>
                </a14:m>
                <a:endParaRPr lang="en-AU" dirty="0">
                  <a:latin typeface="+mn-lt"/>
                </a:endParaRPr>
              </a:p>
            </p:txBody>
          </p:sp>
        </mc:Choice>
        <mc:Fallback xmlns="">
          <p:sp>
            <p:nvSpPr>
              <p:cNvPr id="12" name="Text Placeholder 11">
                <a:extLst>
                  <a:ext uri="{FF2B5EF4-FFF2-40B4-BE49-F238E27FC236}">
                    <a16:creationId xmlns:a16="http://schemas.microsoft.com/office/drawing/2014/main" id="{ECFBF847-A998-2CB6-59D8-BC9692D751B4}"/>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1274"/>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34C52F5F-FBF5-8430-A240-CB9CD80A242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9</a:t>
            </a:fld>
            <a:endParaRPr lang="en-AU"/>
          </a:p>
        </p:txBody>
      </p:sp>
    </p:spTree>
    <p:extLst>
      <p:ext uri="{BB962C8B-B14F-4D97-AF65-F5344CB8AC3E}">
        <p14:creationId xmlns:p14="http://schemas.microsoft.com/office/powerpoint/2010/main" val="317668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1D8124FFB2A1438B815462E05615AB" ma:contentTypeVersion="26" ma:contentTypeDescription="Create a new document." ma:contentTypeScope="" ma:versionID="7cb0b11152a3c969d12f475c424a3b6d">
  <xsd:schema xmlns:xsd="http://www.w3.org/2001/XMLSchema" xmlns:xs="http://www.w3.org/2001/XMLSchema" xmlns:p="http://schemas.microsoft.com/office/2006/metadata/properties" xmlns:ns2="95386ad3-46d6-4eb6-bbc1-9b19b13a5756" xmlns:ns3="9191b990-ddf9-46cb-8ffe-20db9d3a58aa" targetNamespace="http://schemas.microsoft.com/office/2006/metadata/properties" ma:root="true" ma:fieldsID="e73936c6d6eb0e273fb7b7b26ec1bc31" ns2:_="" ns3:_="">
    <xsd:import namespace="95386ad3-46d6-4eb6-bbc1-9b19b13a5756"/>
    <xsd:import namespace="9191b990-ddf9-46cb-8ffe-20db9d3a58a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InDAM" minOccurs="0"/>
                <xsd:element ref="ns2:Readytopublish" minOccurs="0"/>
                <xsd:element ref="ns2:MediaServiceObjectDetectorVersions" minOccurs="0"/>
                <xsd:element ref="ns2:MediaServiceSearchProperties" minOccurs="0"/>
                <xsd:element ref="ns2:Migrated" minOccurs="0"/>
                <xsd:element ref="ns2:Description2"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386ad3-46d6-4eb6-bbc1-9b19b13a57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InDAM" ma:index="24" nillable="true" ma:displayName="In DAM" ma:default="0" ma:format="Dropdown" ma:internalName="InDAM">
      <xsd:simpleType>
        <xsd:restriction base="dms:Boolean"/>
      </xsd:simpleType>
    </xsd:element>
    <xsd:element name="Readytopublish" ma:index="25" nillable="true" ma:displayName="Ready to publish" ma:default="0" ma:format="Dropdown" ma:internalName="Readytopublish">
      <xsd:simpleType>
        <xsd:restriction base="dms:Boolea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igrated" ma:index="28" nillable="true" ma:displayName="Migrated" ma:default="1" ma:format="Dropdown" ma:internalName="Migrated">
      <xsd:simpleType>
        <xsd:restriction base="dms:Boolean"/>
      </xsd:simpleType>
    </xsd:element>
    <xsd:element name="Description2" ma:index="29" nillable="true" ma:displayName="Description" ma:format="Dropdown" ma:internalName="Description2">
      <xsd:simpleType>
        <xsd:restriction base="dms:Note">
          <xsd:maxLength value="255"/>
        </xsd:restriction>
      </xsd:simpleType>
    </xsd:element>
    <xsd:element name="MediaServiceBillingMetadata" ma:index="3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91b990-ddf9-46cb-8ffe-20db9d3a58a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063c910-61e7-482c-9a48-4fe9d05e06db}" ma:internalName="TaxCatchAll" ma:showField="CatchAllData" ma:web="9191b990-ddf9-46cb-8ffe-20db9d3a58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adytopublish xmlns="95386ad3-46d6-4eb6-bbc1-9b19b13a5756">false</Readytopublish>
    <Migrated xmlns="95386ad3-46d6-4eb6-bbc1-9b19b13a5756">true</Migrated>
    <Description2 xmlns="95386ad3-46d6-4eb6-bbc1-9b19b13a5756" xsi:nil="true"/>
    <lcf76f155ced4ddcb4097134ff3c332f xmlns="95386ad3-46d6-4eb6-bbc1-9b19b13a5756">
      <Terms xmlns="http://schemas.microsoft.com/office/infopath/2007/PartnerControls"/>
    </lcf76f155ced4ddcb4097134ff3c332f>
    <TaxCatchAll xmlns="9191b990-ddf9-46cb-8ffe-20db9d3a58aa" xsi:nil="true"/>
    <InDAM xmlns="95386ad3-46d6-4eb6-bbc1-9b19b13a5756">false</InDAM>
  </documentManagement>
</p:properties>
</file>

<file path=customXml/itemProps1.xml><?xml version="1.0" encoding="utf-8"?>
<ds:datastoreItem xmlns:ds="http://schemas.openxmlformats.org/officeDocument/2006/customXml" ds:itemID="{CC6DFF00-9589-4A71-AEEF-BD90710083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386ad3-46d6-4eb6-bbc1-9b19b13a5756"/>
    <ds:schemaRef ds:uri="9191b990-ddf9-46cb-8ffe-20db9d3a5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224EDBD-F467-449D-BD72-EFF768E138A8}">
  <ds:schemaRefs>
    <ds:schemaRef ds:uri="http://schemas.microsoft.com/sharepoint/v3/contenttype/forms"/>
  </ds:schemaRefs>
</ds:datastoreItem>
</file>

<file path=customXml/itemProps3.xml><?xml version="1.0" encoding="utf-8"?>
<ds:datastoreItem xmlns:ds="http://schemas.openxmlformats.org/officeDocument/2006/customXml" ds:itemID="{928AE4DE-ECF9-4318-98FD-8C68DA853669}">
  <ds:schemaRefs>
    <ds:schemaRef ds:uri="http://schemas.microsoft.com/office/2006/documentManagement/types"/>
    <ds:schemaRef ds:uri="http://schemas.microsoft.com/office/2006/metadata/properties"/>
    <ds:schemaRef ds:uri="http://purl.org/dc/dcmitype/"/>
    <ds:schemaRef ds:uri="9191b990-ddf9-46cb-8ffe-20db9d3a58aa"/>
    <ds:schemaRef ds:uri="http://schemas.microsoft.com/office/infopath/2007/PartnerControls"/>
    <ds:schemaRef ds:uri="http://purl.org/dc/elements/1.1/"/>
    <ds:schemaRef ds:uri="http://schemas.openxmlformats.org/package/2006/metadata/core-properties"/>
    <ds:schemaRef ds:uri="95386ad3-46d6-4eb6-bbc1-9b19b13a5756"/>
    <ds:schemaRef ds:uri="http://www.w3.org/XML/1998/namespace"/>
    <ds:schemaRef ds:uri="http://purl.org/dc/terms/"/>
  </ds:schemaRefs>
</ds:datastoreItem>
</file>

<file path=docMetadata/LabelInfo.xml><?xml version="1.0" encoding="utf-8"?>
<clbl:labelList xmlns:clbl="http://schemas.microsoft.com/office/2020/mipLabelMetadata">
  <clbl:label id="{b603dfd7-d93a-4381-a340-2995d8282205}" enabled="1" method="Standard" siteId="{05a0e69a-418a-47c1-9c25-9387261bf991}" removed="0"/>
</clbl:labelList>
</file>

<file path=docProps/app.xml><?xml version="1.0" encoding="utf-8"?>
<Properties xmlns="http://schemas.openxmlformats.org/officeDocument/2006/extended-properties" xmlns:vt="http://schemas.openxmlformats.org/officeDocument/2006/docPropsVTypes">
  <Template/>
  <TotalTime>1</TotalTime>
  <Words>899</Words>
  <Application>Microsoft Office PowerPoint</Application>
  <PresentationFormat>Widescreen</PresentationFormat>
  <Paragraphs>85</Paragraphs>
  <Slides>11</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Cambria Math</vt:lpstr>
      <vt:lpstr>Public Sans</vt:lpstr>
      <vt:lpstr>Times New Roman</vt:lpstr>
      <vt:lpstr>Calibri</vt:lpstr>
      <vt:lpstr>NSWG Corporate</vt:lpstr>
      <vt:lpstr>Solving trigonometric equations</vt:lpstr>
      <vt:lpstr>Learning intention and success criteria</vt:lpstr>
      <vt:lpstr>Connecting learning</vt:lpstr>
      <vt:lpstr>Solving trigonometric equations – graphically </vt:lpstr>
      <vt:lpstr>Solving trigonometric equations – algebraically </vt:lpstr>
      <vt:lpstr>Using graphs</vt:lpstr>
      <vt:lpstr>Solving trigonometric equations (2)</vt:lpstr>
      <vt:lpstr>Independent practice</vt:lpstr>
      <vt:lpstr>Solving trigonometric equations across contexts</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7 – Solving trigonometric equations – Stage 6, extension</dc:title>
  <dc:creator>NSW Department of Education</dc:creator>
  <dcterms:created xsi:type="dcterms:W3CDTF">2026-04-20T00:36:01Z</dcterms:created>
  <dcterms:modified xsi:type="dcterms:W3CDTF">2026-05-04T01:11:54Z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ActionId">
    <vt:lpwstr>7a1e9903-9ec5-44f4-9a08-be1a8a9087b0</vt:lpwstr>
  </property>
  <property fmtid="{D5CDD505-2E9C-101B-9397-08002B2CF9AE}" pid="3" name="MSIP_Label_b603dfd7-d93a-4381-a340-2995d8282205_Tag">
    <vt:lpwstr>10, 3, 0, 1</vt:lpwstr>
  </property>
  <property fmtid="{D5CDD505-2E9C-101B-9397-08002B2CF9AE}" pid="4" name="MediaServiceImageTags">
    <vt:lpwstr/>
  </property>
  <property fmtid="{D5CDD505-2E9C-101B-9397-08002B2CF9AE}" pid="5" name="MSIP_Label_b603dfd7-d93a-4381-a340-2995d8282205_Name">
    <vt:lpwstr>OFFICIAL</vt:lpwstr>
  </property>
  <property fmtid="{D5CDD505-2E9C-101B-9397-08002B2CF9AE}" pid="6" name="MSIP_Label_b603dfd7-d93a-4381-a340-2995d8282205_Enabled">
    <vt:lpwstr>true</vt:lpwstr>
  </property>
  <property fmtid="{D5CDD505-2E9C-101B-9397-08002B2CF9AE}" pid="7" name="MSIP_Label_b603dfd7-d93a-4381-a340-2995d8282205_SetDate">
    <vt:lpwstr>2026-04-20T00:34:57Z</vt:lpwstr>
  </property>
  <property fmtid="{D5CDD505-2E9C-101B-9397-08002B2CF9AE}" pid="8" name="MSIP_Label_b603dfd7-d93a-4381-a340-2995d8282205_SiteId">
    <vt:lpwstr>05a0e69a-418a-47c1-9c25-9387261bf991</vt:lpwstr>
  </property>
  <property fmtid="{D5CDD505-2E9C-101B-9397-08002B2CF9AE}" pid="9" name="ContentTypeId">
    <vt:lpwstr>0x0101004A1D8124FFB2A1438B815462E05615AB</vt:lpwstr>
  </property>
  <property fmtid="{D5CDD505-2E9C-101B-9397-08002B2CF9AE}" pid="10" name="MSIP_Label_b603dfd7-d93a-4381-a340-2995d8282205_Method">
    <vt:lpwstr>Standard</vt:lpwstr>
  </property>
  <property fmtid="{D5CDD505-2E9C-101B-9397-08002B2CF9AE}" pid="11" name="MSIP_Label_b603dfd7-d93a-4381-a340-2995d8282205_ContentBits">
    <vt:lpwstr>0</vt:lpwstr>
  </property>
</Properties>
</file>