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9"/>
  </p:notesMasterIdLst>
  <p:handoutMasterIdLst>
    <p:handoutMasterId r:id="rId20"/>
  </p:handoutMasterIdLst>
  <p:sldIdLst>
    <p:sldId id="26505" r:id="rId5"/>
    <p:sldId id="26383" r:id="rId6"/>
    <p:sldId id="26506" r:id="rId7"/>
    <p:sldId id="26507" r:id="rId8"/>
    <p:sldId id="26525" r:id="rId9"/>
    <p:sldId id="26526" r:id="rId10"/>
    <p:sldId id="26527" r:id="rId11"/>
    <p:sldId id="26510" r:id="rId12"/>
    <p:sldId id="26511" r:id="rId13"/>
    <p:sldId id="26529" r:id="rId14"/>
    <p:sldId id="26528" r:id="rId15"/>
    <p:sldId id="26530" r:id="rId16"/>
    <p:sldId id="360"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3374F-33D2-42C3-9C3F-7EB1B576EC7C}" v="2" dt="2026-05-04T01:10:00.65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5"/>
    <p:restoredTop sz="94720"/>
  </p:normalViewPr>
  <p:slideViewPr>
    <p:cSldViewPr snapToGrid="0">
      <p:cViewPr varScale="1">
        <p:scale>
          <a:sx n="92" d="100"/>
          <a:sy n="92" d="100"/>
        </p:scale>
        <p:origin x="76" y="64"/>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39DF0-F088-29DA-891E-827B382DB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CEE6B-78DA-5638-5FE8-BE2DFEA0C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BCE60-BEBD-9D04-E9FD-B5768882FE5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215640-05EF-D9B3-F37D-2C5FB41DF5B4}"/>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5739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5E6F3-905A-20DD-254C-497DEDA74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1E23B-BC6E-4DDC-5F58-9D31148D6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47439-B176-C170-02A8-3A201CDD727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ECEB6F6-4502-7168-D11A-633061C8F696}"/>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13862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23124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A39E7-3907-3FCB-080A-F9185A88B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C1AC8-FA09-F1B5-9BBE-CBEB00CC1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54C6D-A451-A8EE-578E-19D3E81F50A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BEAC106-0B3F-599C-8882-6548D87B04D1}"/>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64463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BD93-937E-00BE-2768-B4921D62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87FF8-B67C-27C2-2E2A-2EA99CC25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F5874-DB1C-503C-DBC3-9E27A62FE1C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95A015F-2A50-19AA-71BE-3B0C85AC5B9F}"/>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721508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Proving results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trigonometry</a:t>
            </a:r>
          </a:p>
        </p:txBody>
      </p:sp>
      <p:pic>
        <p:nvPicPr>
          <p:cNvPr id="5" name="Picture Placeholder 5">
            <a:extLst>
              <a:ext uri="{FF2B5EF4-FFF2-40B4-BE49-F238E27FC236}">
                <a16:creationId xmlns:a16="http://schemas.microsoft.com/office/drawing/2014/main" id="{D9400F5A-DE68-A120-09F9-67A53953130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0CAE9-9614-6FBB-5D36-E977522076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9FD978-0FDA-98FD-1FBD-14D3FF356B33}"/>
              </a:ext>
            </a:extLst>
          </p:cNvPr>
          <p:cNvSpPr>
            <a:spLocks noGrp="1"/>
          </p:cNvSpPr>
          <p:nvPr>
            <p:ph type="title"/>
          </p:nvPr>
        </p:nvSpPr>
        <p:spPr/>
        <p:txBody>
          <a:bodyPr/>
          <a:lstStyle/>
          <a:p>
            <a:r>
              <a:rPr lang="en-AU" dirty="0">
                <a:latin typeface="+mj-lt"/>
              </a:rPr>
              <a:t>Mathematics Extension 1 2021 HSC exam (2)</a:t>
            </a:r>
          </a:p>
        </p:txBody>
      </p:sp>
      <p:sp>
        <p:nvSpPr>
          <p:cNvPr id="13" name="Text Placeholder 12">
            <a:extLst>
              <a:ext uri="{FF2B5EF4-FFF2-40B4-BE49-F238E27FC236}">
                <a16:creationId xmlns:a16="http://schemas.microsoft.com/office/drawing/2014/main" id="{59CCF1EC-2D16-768B-403F-F1EED7141C11}"/>
              </a:ext>
            </a:extLst>
          </p:cNvPr>
          <p:cNvSpPr>
            <a:spLocks noGrp="1"/>
          </p:cNvSpPr>
          <p:nvPr>
            <p:ph type="body" sz="quarter" idx="18"/>
          </p:nvPr>
        </p:nvSpPr>
        <p:spPr>
          <a:xfrm>
            <a:off x="360000" y="835700"/>
            <a:ext cx="11483998" cy="356423"/>
          </a:xfrm>
        </p:spPr>
        <p:txBody>
          <a:bodyPr/>
          <a:lstStyle/>
          <a:p>
            <a:r>
              <a:rPr lang="en-AU" dirty="0">
                <a:latin typeface="+mj-lt"/>
              </a:rPr>
              <a:t>Question 13 (d) (</a:t>
            </a:r>
            <a:r>
              <a:rPr lang="en-AU" dirty="0" err="1">
                <a:latin typeface="+mj-lt"/>
              </a:rPr>
              <a:t>i</a:t>
            </a:r>
            <a:r>
              <a:rPr lang="en-AU" dirty="0">
                <a:latin typeface="+mj-lt"/>
              </a:rPr>
              <a:t>)</a:t>
            </a:r>
          </a:p>
        </p:txBody>
      </p:sp>
      <p:sp>
        <p:nvSpPr>
          <p:cNvPr id="3" name="Slide Number Placeholder 2">
            <a:extLst>
              <a:ext uri="{FF2B5EF4-FFF2-40B4-BE49-F238E27FC236}">
                <a16:creationId xmlns:a16="http://schemas.microsoft.com/office/drawing/2014/main" id="{E5904FAE-19A7-6581-B4E3-0CE0B4F4AE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1772F8-8267-A7F8-252B-0AA71F8BB2F4}"/>
                  </a:ext>
                </a:extLst>
              </p:cNvPr>
              <p:cNvSpPr txBox="1"/>
              <p:nvPr/>
            </p:nvSpPr>
            <p:spPr>
              <a:xfrm>
                <a:off x="348000" y="1285957"/>
                <a:ext cx="10689802" cy="1336387"/>
              </a:xfrm>
              <a:prstGeom prst="rect">
                <a:avLst/>
              </a:prstGeom>
              <a:noFill/>
            </p:spPr>
            <p:txBody>
              <a:bodyPr wrap="square" lIns="0" tIns="0" rIns="0" bIns="0" rtlCol="0">
                <a:noAutofit/>
              </a:bodyPr>
              <a:lstStyle/>
              <a:p>
                <a:pPr algn="l">
                  <a:lnSpc>
                    <a:spcPct val="150000"/>
                  </a:lnSpc>
                </a:pPr>
                <a:r>
                  <a:rPr lang="en-AU" sz="1800" dirty="0"/>
                  <a:t>The numbers </a:t>
                </a:r>
                <a14:m>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 </m:t>
                    </m:r>
                    <m:r>
                      <a:rPr lang="en-AU" sz="1800" b="0" i="1" smtClean="0">
                        <a:latin typeface="Cambria Math" panose="02040503050406030204" pitchFamily="18" charset="0"/>
                      </a:rPr>
                      <m:t>𝐵</m:t>
                    </m:r>
                  </m:oMath>
                </a14:m>
                <a:r>
                  <a:rPr lang="en-AU" sz="1800" dirty="0"/>
                  <a:t> and </a:t>
                </a:r>
                <a14:m>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 </m:t>
                    </m:r>
                  </m:oMath>
                </a14:m>
                <a:r>
                  <a:rPr lang="en-AU" sz="1800" dirty="0"/>
                  <a:t>are related by the equations </a:t>
                </a:r>
                <a14:m>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𝑑</m:t>
                    </m:r>
                  </m:oMath>
                </a14:m>
                <a:r>
                  <a:rPr lang="en-AU" sz="1800" dirty="0"/>
                  <a:t> and </a:t>
                </a:r>
                <a14:m>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𝑑</m:t>
                    </m:r>
                    <m:r>
                      <a:rPr lang="en-AU" sz="1800" b="0" i="1" smtClean="0">
                        <a:latin typeface="Cambria Math" panose="02040503050406030204" pitchFamily="18" charset="0"/>
                      </a:rPr>
                      <m:t>,</m:t>
                    </m:r>
                  </m:oMath>
                </a14:m>
                <a:r>
                  <a:rPr lang="en-AU" sz="1800" dirty="0"/>
                  <a:t> where </a:t>
                </a:r>
                <a14:m>
                  <m:oMath xmlns:m="http://schemas.openxmlformats.org/officeDocument/2006/math">
                    <m:r>
                      <a:rPr lang="en-AU" sz="1800" b="0" i="1" smtClean="0">
                        <a:latin typeface="Cambria Math" panose="02040503050406030204" pitchFamily="18" charset="0"/>
                      </a:rPr>
                      <m:t>𝑑</m:t>
                    </m:r>
                  </m:oMath>
                </a14:m>
                <a:r>
                  <a:rPr lang="en-AU" sz="1800" dirty="0"/>
                  <a:t> is a constant.</a:t>
                </a:r>
              </a:p>
              <a:p>
                <a:pPr algn="l">
                  <a:lnSpc>
                    <a:spcPct val="150000"/>
                  </a:lnSpc>
                </a:pPr>
                <a:r>
                  <a:rPr lang="en-AU" sz="1800" dirty="0"/>
                  <a:t>Show that </a:t>
                </a:r>
                <a14:m>
                  <m:oMath xmlns:m="http://schemas.openxmlformats.org/officeDocument/2006/math">
                    <m:f>
                      <m:fPr>
                        <m:ctrlPr>
                          <a:rPr lang="en-AU" sz="1800" b="0" i="1" smtClean="0">
                            <a:latin typeface="Cambria Math" panose="02040503050406030204" pitchFamily="18" charset="0"/>
                          </a:rPr>
                        </m:ctrlPr>
                      </m:fPr>
                      <m:num>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𝐴</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𝐶</m:t>
                            </m:r>
                          </m:e>
                        </m:func>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𝐴</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𝐶</m:t>
                            </m:r>
                          </m:e>
                        </m:func>
                      </m:den>
                    </m:f>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𝐵</m:t>
                        </m:r>
                      </m:e>
                    </m:func>
                  </m:oMath>
                </a14:m>
                <a:r>
                  <a:rPr lang="en-AU" sz="1800" dirty="0"/>
                  <a:t>.</a:t>
                </a:r>
              </a:p>
            </p:txBody>
          </p:sp>
        </mc:Choice>
        <mc:Fallback xmlns="">
          <p:sp>
            <p:nvSpPr>
              <p:cNvPr id="8" name="TextBox 7">
                <a:extLst>
                  <a:ext uri="{FF2B5EF4-FFF2-40B4-BE49-F238E27FC236}">
                    <a16:creationId xmlns:a16="http://schemas.microsoft.com/office/drawing/2014/main" id="{549248E4-00BA-D2A1-777F-64256F0B6BE8}"/>
                  </a:ext>
                </a:extLst>
              </p:cNvPr>
              <p:cNvSpPr txBox="1">
                <a:spLocks noRot="1" noChangeAspect="1" noMove="1" noResize="1" noEditPoints="1" noAdjustHandles="1" noChangeArrowheads="1" noChangeShapeType="1" noTextEdit="1"/>
              </p:cNvSpPr>
              <p:nvPr/>
            </p:nvSpPr>
            <p:spPr>
              <a:xfrm>
                <a:off x="348000" y="1285957"/>
                <a:ext cx="10689802" cy="1336387"/>
              </a:xfrm>
              <a:prstGeom prst="rect">
                <a:avLst/>
              </a:prstGeom>
              <a:blipFill>
                <a:blip r:embed="rId3"/>
                <a:stretch>
                  <a:fillRect l="-1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9" descr="Marking criteria">
                <a:extLst>
                  <a:ext uri="{FF2B5EF4-FFF2-40B4-BE49-F238E27FC236}">
                    <a16:creationId xmlns:a16="http://schemas.microsoft.com/office/drawing/2014/main" id="{6E8F681E-BD9C-08F3-4829-48CC957ADFD4}"/>
                  </a:ext>
                </a:extLst>
              </p:cNvPr>
              <p:cNvGraphicFramePr>
                <a:graphicFrameLocks noGrp="1"/>
              </p:cNvGraphicFramePr>
              <p:nvPr>
                <p:extLst>
                  <p:ext uri="{D42A27DB-BD31-4B8C-83A1-F6EECF244321}">
                    <p14:modId xmlns:p14="http://schemas.microsoft.com/office/powerpoint/2010/main" val="568922061"/>
                  </p:ext>
                </p:extLst>
              </p:nvPr>
            </p:nvGraphicFramePr>
            <p:xfrm>
              <a:off x="348000" y="2482461"/>
              <a:ext cx="10677802" cy="1371600"/>
            </p:xfrm>
            <a:graphic>
              <a:graphicData uri="http://schemas.openxmlformats.org/drawingml/2006/table">
                <a:tbl>
                  <a:tblPr firstRow="1" bandRow="1">
                    <a:tableStyleId>{5A111915-BE36-4E01-A7E5-04B1672EAD32}</a:tableStyleId>
                  </a:tblPr>
                  <a:tblGrid>
                    <a:gridCol w="8962380">
                      <a:extLst>
                        <a:ext uri="{9D8B030D-6E8A-4147-A177-3AD203B41FA5}">
                          <a16:colId xmlns:a16="http://schemas.microsoft.com/office/drawing/2014/main" val="1368415817"/>
                        </a:ext>
                      </a:extLst>
                    </a:gridCol>
                    <a:gridCol w="1715422">
                      <a:extLst>
                        <a:ext uri="{9D8B030D-6E8A-4147-A177-3AD203B41FA5}">
                          <a16:colId xmlns:a16="http://schemas.microsoft.com/office/drawing/2014/main" val="2765884688"/>
                        </a:ext>
                      </a:extLst>
                    </a:gridCol>
                  </a:tblGrid>
                  <a:tr h="344927">
                    <a:tc>
                      <a:txBody>
                        <a:bodyPr/>
                        <a:lstStyle/>
                        <a:p>
                          <a:r>
                            <a:rPr lang="en-AU" sz="1800" dirty="0">
                              <a:solidFill>
                                <a:schemeClr val="tx1"/>
                              </a:solidFill>
                            </a:rPr>
                            <a:t>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800">
                              <a:solidFill>
                                <a:schemeClr val="tx1"/>
                              </a:solidFill>
                            </a:rPr>
                            <a:t>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3840388"/>
                      </a:ext>
                    </a:extLst>
                  </a:tr>
                  <a:tr h="344927">
                    <a:tc>
                      <a:txBody>
                        <a:bodyPr/>
                        <a:lstStyle/>
                        <a:p>
                          <a:pPr marL="285750" indent="-285750">
                            <a:buFont typeface="Arial" panose="020B0604020202020204" pitchFamily="34" charset="0"/>
                            <a:buChar char="•"/>
                          </a:pPr>
                          <a:r>
                            <a:rPr lang="en-AU" sz="1800">
                              <a:solidFill>
                                <a:schemeClr val="tx1"/>
                              </a:solidFill>
                            </a:rPr>
                            <a:t>Provides correct 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1800" b="1">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3094711"/>
                      </a:ext>
                    </a:extLst>
                  </a:tr>
                  <a:tr h="344927">
                    <a:tc>
                      <a:txBody>
                        <a:bodyPr/>
                        <a:lstStyle/>
                        <a:p>
                          <a:pPr marL="285750" indent="-285750">
                            <a:buFont typeface="Arial" panose="020B0604020202020204" pitchFamily="34" charset="0"/>
                            <a:buChar char="•"/>
                          </a:pPr>
                          <a:r>
                            <a:rPr lang="en-AU" sz="1800" dirty="0">
                              <a:solidFill>
                                <a:schemeClr val="tx1"/>
                              </a:solidFill>
                            </a:rPr>
                            <a:t>Uses </a:t>
                          </a:r>
                          <a14:m>
                            <m:oMath xmlns:m="http://schemas.openxmlformats.org/officeDocument/2006/math">
                              <m:r>
                                <a:rPr lang="en-AU" sz="1800" b="0" i="1" smtClean="0">
                                  <a:solidFill>
                                    <a:schemeClr val="tx1"/>
                                  </a:solidFill>
                                  <a:latin typeface="Cambria Math" panose="02040503050406030204" pitchFamily="18" charset="0"/>
                                </a:rPr>
                                <m:t>𝐴</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𝐵</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𝑑</m:t>
                              </m:r>
                            </m:oMath>
                          </a14:m>
                          <a:r>
                            <a:rPr lang="en-AU" sz="1800" dirty="0">
                              <a:solidFill>
                                <a:schemeClr val="tx1"/>
                              </a:solidFill>
                            </a:rPr>
                            <a:t> and </a:t>
                          </a:r>
                          <a14:m>
                            <m:oMath xmlns:m="http://schemas.openxmlformats.org/officeDocument/2006/math">
                              <m:r>
                                <a:rPr lang="en-AU" sz="1800" b="0" i="1" smtClean="0">
                                  <a:solidFill>
                                    <a:schemeClr val="tx1"/>
                                  </a:solidFill>
                                  <a:latin typeface="Cambria Math" panose="02040503050406030204" pitchFamily="18" charset="0"/>
                                </a:rPr>
                                <m:t>𝐶</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𝐵</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𝑑</m:t>
                              </m:r>
                            </m:oMath>
                          </a14:m>
                          <a:r>
                            <a:rPr lang="en-AU" sz="1800" dirty="0">
                              <a:solidFill>
                                <a:schemeClr val="tx1"/>
                              </a:solidFill>
                            </a:rPr>
                            <a:t> in the left hand side and attempts to use a suitable trigonometric identity</a:t>
                          </a:r>
                          <a:r>
                            <a:rPr lang="en-AU" sz="1800" baseline="0" dirty="0">
                              <a:solidFill>
                                <a:schemeClr val="tx1"/>
                              </a:solidFill>
                            </a:rPr>
                            <a:t>, or equivalent merit</a:t>
                          </a:r>
                          <a:endParaRPr lang="en-A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18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490731"/>
                      </a:ext>
                    </a:extLst>
                  </a:tr>
                </a:tbl>
              </a:graphicData>
            </a:graphic>
          </p:graphicFrame>
        </mc:Choice>
        <mc:Fallback xmlns="">
          <p:graphicFrame>
            <p:nvGraphicFramePr>
              <p:cNvPr id="10" name="Table 9" descr="Marking criteria">
                <a:extLst>
                  <a:ext uri="{FF2B5EF4-FFF2-40B4-BE49-F238E27FC236}">
                    <a16:creationId xmlns:a16="http://schemas.microsoft.com/office/drawing/2014/main" id="{6E8F681E-BD9C-08F3-4829-48CC957ADFD4}"/>
                  </a:ext>
                </a:extLst>
              </p:cNvPr>
              <p:cNvGraphicFramePr>
                <a:graphicFrameLocks noGrp="1"/>
              </p:cNvGraphicFramePr>
              <p:nvPr>
                <p:extLst>
                  <p:ext uri="{D42A27DB-BD31-4B8C-83A1-F6EECF244321}">
                    <p14:modId xmlns:p14="http://schemas.microsoft.com/office/powerpoint/2010/main" val="568922061"/>
                  </p:ext>
                </p:extLst>
              </p:nvPr>
            </p:nvGraphicFramePr>
            <p:xfrm>
              <a:off x="348000" y="2482461"/>
              <a:ext cx="10677802" cy="1371600"/>
            </p:xfrm>
            <a:graphic>
              <a:graphicData uri="http://schemas.openxmlformats.org/drawingml/2006/table">
                <a:tbl>
                  <a:tblPr firstRow="1" bandRow="1">
                    <a:tableStyleId>{5A111915-BE36-4E01-A7E5-04B1672EAD32}</a:tableStyleId>
                  </a:tblPr>
                  <a:tblGrid>
                    <a:gridCol w="8962380">
                      <a:extLst>
                        <a:ext uri="{9D8B030D-6E8A-4147-A177-3AD203B41FA5}">
                          <a16:colId xmlns:a16="http://schemas.microsoft.com/office/drawing/2014/main" val="1368415817"/>
                        </a:ext>
                      </a:extLst>
                    </a:gridCol>
                    <a:gridCol w="1715422">
                      <a:extLst>
                        <a:ext uri="{9D8B030D-6E8A-4147-A177-3AD203B41FA5}">
                          <a16:colId xmlns:a16="http://schemas.microsoft.com/office/drawing/2014/main" val="2765884688"/>
                        </a:ext>
                      </a:extLst>
                    </a:gridCol>
                  </a:tblGrid>
                  <a:tr h="365760">
                    <a:tc>
                      <a:txBody>
                        <a:bodyPr/>
                        <a:lstStyle/>
                        <a:p>
                          <a:r>
                            <a:rPr lang="en-AU" sz="1800" dirty="0">
                              <a:solidFill>
                                <a:schemeClr val="tx1"/>
                              </a:solidFill>
                            </a:rPr>
                            <a:t>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800">
                              <a:solidFill>
                                <a:schemeClr val="tx1"/>
                              </a:solidFill>
                            </a:rPr>
                            <a:t>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3840388"/>
                      </a:ext>
                    </a:extLst>
                  </a:tr>
                  <a:tr h="365760">
                    <a:tc>
                      <a:txBody>
                        <a:bodyPr/>
                        <a:lstStyle/>
                        <a:p>
                          <a:pPr marL="285750" indent="-285750">
                            <a:buFont typeface="Arial" panose="020B0604020202020204" pitchFamily="34" charset="0"/>
                            <a:buChar char="•"/>
                          </a:pPr>
                          <a:r>
                            <a:rPr lang="en-AU" sz="1800">
                              <a:solidFill>
                                <a:schemeClr val="tx1"/>
                              </a:solidFill>
                            </a:rPr>
                            <a:t>Provides correct 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1800" b="1">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3094711"/>
                      </a:ext>
                    </a:extLst>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8" t="-120000" r="-19239" b="-14286"/>
                          </a:stretch>
                        </a:blipFill>
                      </a:tcPr>
                    </a:tc>
                    <a:tc>
                      <a:txBody>
                        <a:bodyPr/>
                        <a:lstStyle/>
                        <a:p>
                          <a:pPr algn="ctr"/>
                          <a:r>
                            <a:rPr lang="en-AU" sz="18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490731"/>
                      </a:ext>
                    </a:extLst>
                  </a:tr>
                </a:tbl>
              </a:graphicData>
            </a:graphic>
          </p:graphicFrame>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A86F037-5029-A75F-B52B-5A12FC4434DB}"/>
                  </a:ext>
                </a:extLst>
              </p:cNvPr>
              <p:cNvSpPr txBox="1"/>
              <p:nvPr/>
            </p:nvSpPr>
            <p:spPr>
              <a:xfrm>
                <a:off x="360000" y="3933641"/>
                <a:ext cx="4987926" cy="2564359"/>
              </a:xfrm>
              <a:prstGeom prst="rect">
                <a:avLst/>
              </a:prstGeom>
              <a:noFill/>
            </p:spPr>
            <p:txBody>
              <a:bodyPr wrap="none" lIns="0" tIns="0" rIns="0" bIns="0" rtlCol="0">
                <a:noAutofit/>
              </a:bodyPr>
              <a:lstStyle/>
              <a:p>
                <a:pPr algn="l">
                  <a:lnSpc>
                    <a:spcPct val="150000"/>
                  </a:lnSpc>
                </a:pPr>
                <a:r>
                  <a:rPr lang="en-AU" sz="1800" b="1" dirty="0"/>
                  <a:t>Sample answer</a:t>
                </a:r>
              </a:p>
              <a:p>
                <a:pPr algn="l">
                  <a:lnSpc>
                    <a:spcPct val="150000"/>
                  </a:lnSpc>
                </a:pPr>
                <a:r>
                  <a:rPr lang="en-AU" sz="1800" dirty="0"/>
                  <a:t>Given </a:t>
                </a:r>
                <a14:m>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𝑑</m:t>
                    </m:r>
                  </m:oMath>
                </a14:m>
                <a:r>
                  <a:rPr lang="en-AU" sz="1800" dirty="0"/>
                  <a:t> and </a:t>
                </a:r>
                <a14:m>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𝑑</m:t>
                    </m:r>
                  </m:oMath>
                </a14:m>
                <a:endParaRPr lang="en-AU" sz="1800" dirty="0"/>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i="1">
                              <a:latin typeface="Cambria Math" panose="02040503050406030204" pitchFamily="18" charset="0"/>
                            </a:rPr>
                          </m:ctrlPr>
                        </m:fPr>
                        <m:num>
                          <m:func>
                            <m:funcPr>
                              <m:ctrlPr>
                                <a:rPr lang="en-AU" sz="1800" b="0" i="1" smtClean="0">
                                  <a:latin typeface="Cambria Math" panose="02040503050406030204" pitchFamily="18" charset="0"/>
                                </a:rPr>
                              </m:ctrlPr>
                            </m:funcPr>
                            <m:fName>
                              <m:r>
                                <m:rPr>
                                  <m:sty m:val="p"/>
                                </m:rPr>
                                <a:rPr lang="en-AU" sz="1800" i="0">
                                  <a:latin typeface="Cambria Math" panose="02040503050406030204" pitchFamily="18" charset="0"/>
                                </a:rPr>
                                <m:t>sin</m:t>
                              </m:r>
                            </m:fName>
                            <m:e>
                              <m:r>
                                <a:rPr lang="en-AU" sz="1800" b="0" i="1" smtClean="0">
                                  <a:latin typeface="Cambria Math" panose="02040503050406030204" pitchFamily="18" charset="0"/>
                                </a:rPr>
                                <m:t>𝐴</m:t>
                              </m:r>
                            </m:e>
                          </m:func>
                          <m:r>
                            <a:rPr lang="en-AU" sz="1800" i="1">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i="0">
                                  <a:latin typeface="Cambria Math" panose="02040503050406030204" pitchFamily="18" charset="0"/>
                                </a:rPr>
                                <m:t>sin</m:t>
                              </m:r>
                            </m:fName>
                            <m:e>
                              <m:r>
                                <a:rPr lang="en-AU" sz="1800" b="0" i="1" smtClean="0">
                                  <a:latin typeface="Cambria Math" panose="02040503050406030204" pitchFamily="18" charset="0"/>
                                </a:rPr>
                                <m:t>𝐶</m:t>
                              </m:r>
                            </m:e>
                          </m:func>
                        </m:num>
                        <m:den>
                          <m:func>
                            <m:funcPr>
                              <m:ctrlPr>
                                <a:rPr lang="en-AU" sz="1800" b="0" i="1" smtClean="0">
                                  <a:latin typeface="Cambria Math" panose="02040503050406030204" pitchFamily="18" charset="0"/>
                                </a:rPr>
                              </m:ctrlPr>
                            </m:funcPr>
                            <m:fName>
                              <m:r>
                                <m:rPr>
                                  <m:sty m:val="p"/>
                                </m:rPr>
                                <a:rPr lang="en-AU" sz="1800" i="0">
                                  <a:latin typeface="Cambria Math" panose="02040503050406030204" pitchFamily="18" charset="0"/>
                                </a:rPr>
                                <m:t>cos</m:t>
                              </m:r>
                            </m:fName>
                            <m:e>
                              <m:r>
                                <a:rPr lang="en-AU" sz="1800" b="0" i="1" smtClean="0">
                                  <a:latin typeface="Cambria Math" panose="02040503050406030204" pitchFamily="18" charset="0"/>
                                </a:rPr>
                                <m:t>𝐴</m:t>
                              </m:r>
                            </m:e>
                          </m:func>
                          <m:r>
                            <a:rPr lang="en-AU" sz="1800" i="1">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i="0">
                                  <a:latin typeface="Cambria Math" panose="02040503050406030204" pitchFamily="18" charset="0"/>
                                </a:rPr>
                                <m:t>cos</m:t>
                              </m:r>
                            </m:fName>
                            <m:e>
                              <m:r>
                                <a:rPr lang="en-AU" sz="1800" b="0" i="1" smtClean="0">
                                  <a:latin typeface="Cambria Math" panose="02040503050406030204" pitchFamily="18" charset="0"/>
                                </a:rPr>
                                <m:t>𝐶</m:t>
                              </m:r>
                            </m:e>
                          </m:func>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𝑑</m:t>
                                  </m:r>
                                </m:e>
                              </m:d>
                              <m:r>
                                <a:rPr lang="en-AU" sz="1800" b="0" i="1" smtClean="0">
                                  <a:latin typeface="Cambria Math" panose="02040503050406030204" pitchFamily="18" charset="0"/>
                                </a:rPr>
                                <m:t>+</m:t>
                              </m:r>
                            </m:e>
                          </m:func>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𝑑</m:t>
                                  </m:r>
                                </m:e>
                              </m:d>
                            </m:e>
                          </m:func>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𝑑</m:t>
                                  </m:r>
                                </m:e>
                              </m:d>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𝑑</m:t>
                                  </m:r>
                                </m:e>
                              </m:d>
                            </m:e>
                          </m:func>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𝐵</m:t>
                              </m:r>
                            </m:e>
                          </m:func>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𝑑</m:t>
                              </m:r>
                            </m:e>
                          </m:func>
                        </m:num>
                        <m:den>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𝐵</m:t>
                              </m:r>
                            </m:e>
                          </m:func>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𝑑</m:t>
                              </m:r>
                            </m:e>
                          </m:func>
                        </m:den>
                      </m:f>
                    </m:oMath>
                    <m:oMath xmlns:m="http://schemas.openxmlformats.org/officeDocument/2006/math">
                      <m:r>
                        <m:rPr>
                          <m:aln/>
                        </m:rP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𝐵</m:t>
                          </m:r>
                        </m:e>
                      </m:func>
                      <m:r>
                        <a:rPr lang="en-AU" sz="1800" b="0" i="1" smtClean="0">
                          <a:latin typeface="Cambria Math" panose="02040503050406030204" pitchFamily="18" charset="0"/>
                        </a:rPr>
                        <m:t> </m:t>
                      </m:r>
                    </m:oMath>
                  </m:oMathPara>
                </a14:m>
                <a:endParaRPr lang="en-AU" sz="1800" dirty="0"/>
              </a:p>
            </p:txBody>
          </p:sp>
        </mc:Choice>
        <mc:Fallback xmlns="">
          <p:sp>
            <p:nvSpPr>
              <p:cNvPr id="14" name="TextBox 13">
                <a:extLst>
                  <a:ext uri="{FF2B5EF4-FFF2-40B4-BE49-F238E27FC236}">
                    <a16:creationId xmlns:a16="http://schemas.microsoft.com/office/drawing/2014/main" id="{CA86F037-5029-A75F-B52B-5A12FC4434DB}"/>
                  </a:ext>
                </a:extLst>
              </p:cNvPr>
              <p:cNvSpPr txBox="1">
                <a:spLocks noRot="1" noChangeAspect="1" noMove="1" noResize="1" noEditPoints="1" noAdjustHandles="1" noChangeArrowheads="1" noChangeShapeType="1" noTextEdit="1"/>
              </p:cNvSpPr>
              <p:nvPr/>
            </p:nvSpPr>
            <p:spPr>
              <a:xfrm>
                <a:off x="360000" y="3933641"/>
                <a:ext cx="4987926" cy="2564359"/>
              </a:xfrm>
              <a:prstGeom prst="rect">
                <a:avLst/>
              </a:prstGeom>
              <a:blipFill>
                <a:blip r:embed="rId5"/>
                <a:stretch>
                  <a:fillRect l="-2799" b="-14286"/>
                </a:stretch>
              </a:blipFill>
            </p:spPr>
            <p:txBody>
              <a:bodyPr/>
              <a:lstStyle/>
              <a:p>
                <a:r>
                  <a:rPr lang="en-US">
                    <a:noFill/>
                  </a:rPr>
                  <a:t> </a:t>
                </a:r>
              </a:p>
            </p:txBody>
          </p:sp>
        </mc:Fallback>
      </mc:AlternateContent>
    </p:spTree>
    <p:extLst>
      <p:ext uri="{BB962C8B-B14F-4D97-AF65-F5344CB8AC3E}">
        <p14:creationId xmlns:p14="http://schemas.microsoft.com/office/powerpoint/2010/main" val="85097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CF40E-DCD4-B49B-6382-F69BACD04A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950C33-FC1C-4C7B-129B-C6C9C791D5BA}"/>
              </a:ext>
            </a:extLst>
          </p:cNvPr>
          <p:cNvSpPr>
            <a:spLocks noGrp="1"/>
          </p:cNvSpPr>
          <p:nvPr>
            <p:ph type="title"/>
          </p:nvPr>
        </p:nvSpPr>
        <p:spPr/>
        <p:txBody>
          <a:bodyPr/>
          <a:lstStyle/>
          <a:p>
            <a:r>
              <a:rPr lang="en-AU" dirty="0">
                <a:latin typeface="+mj-lt"/>
              </a:rPr>
              <a:t>Mathematics Extension 1 2024 HSC exam (1)</a:t>
            </a:r>
          </a:p>
        </p:txBody>
      </p:sp>
      <p:sp>
        <p:nvSpPr>
          <p:cNvPr id="13" name="Text Placeholder 12">
            <a:extLst>
              <a:ext uri="{FF2B5EF4-FFF2-40B4-BE49-F238E27FC236}">
                <a16:creationId xmlns:a16="http://schemas.microsoft.com/office/drawing/2014/main" id="{D8658FE3-CB03-3B5E-3BB5-109A1623CFC1}"/>
              </a:ext>
            </a:extLst>
          </p:cNvPr>
          <p:cNvSpPr>
            <a:spLocks noGrp="1"/>
          </p:cNvSpPr>
          <p:nvPr>
            <p:ph type="body" sz="quarter" idx="18"/>
          </p:nvPr>
        </p:nvSpPr>
        <p:spPr>
          <a:xfrm>
            <a:off x="360000" y="982520"/>
            <a:ext cx="11483998" cy="356423"/>
          </a:xfrm>
        </p:spPr>
        <p:txBody>
          <a:bodyPr/>
          <a:lstStyle/>
          <a:p>
            <a:r>
              <a:rPr lang="en-AU" dirty="0">
                <a:latin typeface="+mj-lt"/>
              </a:rPr>
              <a:t>Question 13 (b) (</a:t>
            </a:r>
            <a:r>
              <a:rPr lang="en-AU" dirty="0" err="1">
                <a:latin typeface="+mj-lt"/>
              </a:rPr>
              <a:t>i</a:t>
            </a:r>
            <a:r>
              <a:rPr lang="en-AU" dirty="0">
                <a:latin typeface="+mj-lt"/>
              </a:rPr>
              <a:t>)</a:t>
            </a:r>
          </a:p>
        </p:txBody>
      </p:sp>
      <p:sp>
        <p:nvSpPr>
          <p:cNvPr id="3" name="Slide Number Placeholder 2">
            <a:extLst>
              <a:ext uri="{FF2B5EF4-FFF2-40B4-BE49-F238E27FC236}">
                <a16:creationId xmlns:a16="http://schemas.microsoft.com/office/drawing/2014/main" id="{BDF2084B-623F-83D1-12FC-31733E1D0B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5B0B774-B60F-86CE-5ABF-847F34DE056D}"/>
                  </a:ext>
                </a:extLst>
              </p:cNvPr>
              <p:cNvSpPr txBox="1"/>
              <p:nvPr/>
            </p:nvSpPr>
            <p:spPr>
              <a:xfrm>
                <a:off x="360000" y="1567086"/>
                <a:ext cx="5119415" cy="866140"/>
              </a:xfrm>
              <a:prstGeom prst="rect">
                <a:avLst/>
              </a:prstGeom>
              <a:noFill/>
            </p:spPr>
            <p:txBody>
              <a:bodyPr wrap="square" lIns="0" tIns="0" rIns="0" bIns="0" rtlCol="0">
                <a:noAutofit/>
              </a:bodyPr>
              <a:lstStyle/>
              <a:p>
                <a:r>
                  <a:rPr lang="en-AU" sz="1800" dirty="0"/>
                  <a:t>Show that </a:t>
                </a:r>
                <a14:m>
                  <m:oMath xmlns:m="http://schemas.openxmlformats.org/officeDocument/2006/math">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4</m:t>
                            </m:r>
                          </m:sup>
                        </m:sSup>
                      </m:fName>
                      <m:e>
                        <m:r>
                          <a:rPr lang="en-AU" sz="1800" b="0" i="1" smtClean="0">
                            <a:latin typeface="Cambria Math" panose="02040503050406030204" pitchFamily="18" charset="0"/>
                          </a:rPr>
                          <m:t>𝑥</m:t>
                        </m:r>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4</m:t>
                                </m:r>
                              </m:sup>
                            </m:sSup>
                          </m:fName>
                          <m:e>
                            <m:r>
                              <a:rPr lang="en-AU" sz="1800" b="0" i="1" smtClean="0">
                                <a:latin typeface="Cambria Math" panose="02040503050406030204" pitchFamily="18" charset="0"/>
                              </a:rPr>
                              <m:t>𝑥</m:t>
                            </m:r>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i="1">
                                    <a:latin typeface="Cambria Math" panose="02040503050406030204" pitchFamily="18" charset="0"/>
                                  </a:rPr>
                                  <m:t>1+</m:t>
                                </m:r>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cos</m:t>
                                        </m:r>
                                      </m:e>
                                      <m:sup>
                                        <m:r>
                                          <a:rPr lang="en-AU" sz="1800" i="1">
                                            <a:latin typeface="Cambria Math" panose="02040503050406030204" pitchFamily="18" charset="0"/>
                                          </a:rPr>
                                          <m:t>2</m:t>
                                        </m:r>
                                      </m:sup>
                                    </m:sSup>
                                  </m:fName>
                                  <m:e>
                                    <m:r>
                                      <a:rPr lang="en-AU" sz="1800" i="1">
                                        <a:latin typeface="Cambria Math" panose="02040503050406030204" pitchFamily="18" charset="0"/>
                                      </a:rPr>
                                      <m:t>2</m:t>
                                    </m:r>
                                    <m:r>
                                      <a:rPr lang="en-AU" sz="1800" i="1">
                                        <a:latin typeface="Cambria Math" panose="02040503050406030204" pitchFamily="18" charset="0"/>
                                      </a:rPr>
                                      <m:t>𝑥</m:t>
                                    </m:r>
                                    <m:r>
                                      <a:rPr lang="en-AU" sz="1800" i="1">
                                        <a:latin typeface="Cambria Math" panose="02040503050406030204" pitchFamily="18" charset="0"/>
                                      </a:rPr>
                                      <m:t>  </m:t>
                                    </m:r>
                                  </m:e>
                                </m:func>
                              </m:num>
                              <m:den>
                                <m:r>
                                  <a:rPr lang="en-AU" sz="1800" b="0" i="1" smtClean="0">
                                    <a:latin typeface="Cambria Math" panose="02040503050406030204" pitchFamily="18" charset="0"/>
                                  </a:rPr>
                                  <m:t>2</m:t>
                                </m:r>
                              </m:den>
                            </m:f>
                          </m:e>
                        </m:func>
                      </m:e>
                    </m:func>
                  </m:oMath>
                </a14:m>
                <a:endParaRPr lang="en-AU" sz="1800" dirty="0"/>
              </a:p>
            </p:txBody>
          </p:sp>
        </mc:Choice>
        <mc:Fallback xmlns="">
          <p:sp>
            <p:nvSpPr>
              <p:cNvPr id="2" name="TextBox 1">
                <a:extLst>
                  <a:ext uri="{FF2B5EF4-FFF2-40B4-BE49-F238E27FC236}">
                    <a16:creationId xmlns:a16="http://schemas.microsoft.com/office/drawing/2014/main" id="{E5B0B774-B60F-86CE-5ABF-847F34DE056D}"/>
                  </a:ext>
                </a:extLst>
              </p:cNvPr>
              <p:cNvSpPr txBox="1">
                <a:spLocks noRot="1" noChangeAspect="1" noMove="1" noResize="1" noEditPoints="1" noAdjustHandles="1" noChangeArrowheads="1" noChangeShapeType="1" noTextEdit="1"/>
              </p:cNvSpPr>
              <p:nvPr/>
            </p:nvSpPr>
            <p:spPr>
              <a:xfrm>
                <a:off x="360000" y="1567086"/>
                <a:ext cx="5119415" cy="866140"/>
              </a:xfrm>
              <a:prstGeom prst="rect">
                <a:avLst/>
              </a:prstGeom>
              <a:blipFill>
                <a:blip r:embed="rId3"/>
                <a:stretch>
                  <a:fillRect l="-27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596C8F8-102A-2645-A131-6F686CFFB994}"/>
                  </a:ext>
                </a:extLst>
              </p:cNvPr>
              <p:cNvSpPr txBox="1"/>
              <p:nvPr/>
            </p:nvSpPr>
            <p:spPr>
              <a:xfrm>
                <a:off x="359999" y="2226510"/>
                <a:ext cx="8389554" cy="3833631"/>
              </a:xfrm>
              <a:prstGeom prst="rect">
                <a:avLst/>
              </a:prstGeom>
              <a:noFill/>
            </p:spPr>
            <p:txBody>
              <a:bodyPr wrap="square" lIns="0" tIns="0" rIns="0" bIns="0" rtlCol="0">
                <a:noAutofit/>
              </a:bodyPr>
              <a:lstStyle/>
              <a:p>
                <a:pPr algn="l">
                  <a:lnSpc>
                    <a:spcPct val="150000"/>
                  </a:lnSpc>
                </a:pPr>
                <a:r>
                  <a:rPr lang="en-AU" sz="1800" b="1" dirty="0">
                    <a:solidFill>
                      <a:schemeClr val="accent2"/>
                    </a:solidFill>
                  </a:rPr>
                  <a:t>HSC marker feedback </a:t>
                </a:r>
              </a:p>
              <a:p>
                <a:pPr algn="l">
                  <a:lnSpc>
                    <a:spcPct val="150000"/>
                  </a:lnSpc>
                </a:pPr>
                <a:r>
                  <a:rPr lang="en-AU" sz="1800" b="1" dirty="0"/>
                  <a:t>In better responses, students were able to:</a:t>
                </a:r>
              </a:p>
              <a:p>
                <a:pPr marL="285750" indent="-285750" algn="l">
                  <a:lnSpc>
                    <a:spcPct val="150000"/>
                  </a:lnSpc>
                  <a:buFont typeface="Arial" panose="020B0604020202020204" pitchFamily="34" charset="0"/>
                  <a:buChar char="•"/>
                </a:pPr>
                <a:r>
                  <a:rPr lang="en-AU" sz="1800" dirty="0"/>
                  <a:t>Prove with correct trigonometric substitution that </a:t>
                </a:r>
                <a14:m>
                  <m:oMath xmlns:m="http://schemas.openxmlformats.org/officeDocument/2006/math">
                    <m:r>
                      <a:rPr lang="en-AU" sz="1800" b="0" i="1" smtClean="0">
                        <a:latin typeface="Cambria Math" panose="02040503050406030204" pitchFamily="18" charset="0"/>
                      </a:rPr>
                      <m:t>𝐿𝐻𝑆</m:t>
                    </m:r>
                    <m:r>
                      <a:rPr lang="en-AU" sz="1800" b="0" i="1" smtClean="0">
                        <a:latin typeface="Cambria Math" panose="02040503050406030204" pitchFamily="18" charset="0"/>
                      </a:rPr>
                      <m:t>=</m:t>
                    </m:r>
                    <m:r>
                      <a:rPr lang="en-AU" sz="1800" b="0" i="1" smtClean="0">
                        <a:latin typeface="Cambria Math" panose="02040503050406030204" pitchFamily="18" charset="0"/>
                      </a:rPr>
                      <m:t>𝑅𝐻𝑆</m:t>
                    </m:r>
                  </m:oMath>
                </a14:m>
                <a:endParaRPr lang="en-AU" sz="1800" b="0" dirty="0"/>
              </a:p>
              <a:p>
                <a:pPr marL="285750" indent="-285750" algn="l">
                  <a:lnSpc>
                    <a:spcPct val="150000"/>
                  </a:lnSpc>
                  <a:buFont typeface="Arial" panose="020B0604020202020204" pitchFamily="34" charset="0"/>
                  <a:buChar char="•"/>
                </a:pPr>
                <a:r>
                  <a:rPr lang="en-AU" sz="1800" dirty="0"/>
                  <a:t>Use the double angle formulae correctly to arrive at </a:t>
                </a:r>
                <a14:m>
                  <m:oMath xmlns:m="http://schemas.openxmlformats.org/officeDocument/2006/math">
                    <m:r>
                      <a:rPr lang="en-AU" sz="1800" b="0" i="1" smtClean="0">
                        <a:latin typeface="Cambria Math" panose="02040503050406030204" pitchFamily="18" charset="0"/>
                      </a:rPr>
                      <m:t>𝐿𝐻𝑆</m:t>
                    </m:r>
                  </m:oMath>
                </a14:m>
                <a:endParaRPr lang="en-AU" sz="1800" dirty="0"/>
              </a:p>
              <a:p>
                <a:pPr algn="l">
                  <a:lnSpc>
                    <a:spcPct val="150000"/>
                  </a:lnSpc>
                </a:pPr>
                <a:endParaRPr lang="en-AU" sz="1800" dirty="0"/>
              </a:p>
              <a:p>
                <a:pPr algn="l">
                  <a:lnSpc>
                    <a:spcPct val="150000"/>
                  </a:lnSpc>
                </a:pPr>
                <a:r>
                  <a:rPr lang="en-AU" sz="1800" b="1" dirty="0"/>
                  <a:t>Areas for students to improve include:</a:t>
                </a:r>
              </a:p>
              <a:p>
                <a:pPr marL="285750" indent="-285750" algn="l">
                  <a:lnSpc>
                    <a:spcPct val="150000"/>
                  </a:lnSpc>
                  <a:buFont typeface="Arial" panose="020B0604020202020204" pitchFamily="34" charset="0"/>
                  <a:buChar char="•"/>
                </a:pPr>
                <a:r>
                  <a:rPr lang="en-AU" sz="1800" dirty="0"/>
                  <a:t>Knowing their trigonometric identities </a:t>
                </a:r>
              </a:p>
              <a:p>
                <a:pPr marL="285750" indent="-285750" algn="l">
                  <a:lnSpc>
                    <a:spcPct val="150000"/>
                  </a:lnSpc>
                  <a:buFont typeface="Arial" panose="020B0604020202020204" pitchFamily="34" charset="0"/>
                  <a:buChar char="•"/>
                </a:pPr>
                <a:r>
                  <a:rPr lang="en-AU" sz="1800" dirty="0"/>
                  <a:t>Squaring a binomial involving fractions correctly </a:t>
                </a:r>
              </a:p>
              <a:p>
                <a:pPr marL="285750" indent="-285750" algn="l">
                  <a:lnSpc>
                    <a:spcPct val="150000"/>
                  </a:lnSpc>
                  <a:buFont typeface="Arial" panose="020B0604020202020204" pitchFamily="34" charset="0"/>
                  <a:buChar char="•"/>
                </a:pPr>
                <a:r>
                  <a:rPr lang="en-AU" sz="1800" dirty="0"/>
                  <a:t>Working with difficult algebraic expressions </a:t>
                </a:r>
              </a:p>
            </p:txBody>
          </p:sp>
        </mc:Choice>
        <mc:Fallback xmlns="">
          <p:sp>
            <p:nvSpPr>
              <p:cNvPr id="6" name="TextBox 5">
                <a:extLst>
                  <a:ext uri="{FF2B5EF4-FFF2-40B4-BE49-F238E27FC236}">
                    <a16:creationId xmlns:a16="http://schemas.microsoft.com/office/drawing/2014/main" id="{2596C8F8-102A-2645-A131-6F686CFFB994}"/>
                  </a:ext>
                </a:extLst>
              </p:cNvPr>
              <p:cNvSpPr txBox="1">
                <a:spLocks noRot="1" noChangeAspect="1" noMove="1" noResize="1" noEditPoints="1" noAdjustHandles="1" noChangeArrowheads="1" noChangeShapeType="1" noTextEdit="1"/>
              </p:cNvSpPr>
              <p:nvPr/>
            </p:nvSpPr>
            <p:spPr>
              <a:xfrm>
                <a:off x="359999" y="2226510"/>
                <a:ext cx="8389554" cy="3833631"/>
              </a:xfrm>
              <a:prstGeom prst="rect">
                <a:avLst/>
              </a:prstGeom>
              <a:blipFill>
                <a:blip r:embed="rId4"/>
                <a:stretch>
                  <a:fillRect l="-1672"/>
                </a:stretch>
              </a:blipFill>
            </p:spPr>
            <p:txBody>
              <a:bodyPr/>
              <a:lstStyle/>
              <a:p>
                <a:r>
                  <a:rPr lang="en-AU">
                    <a:noFill/>
                  </a:rPr>
                  <a:t> </a:t>
                </a:r>
              </a:p>
            </p:txBody>
          </p:sp>
        </mc:Fallback>
      </mc:AlternateContent>
    </p:spTree>
    <p:extLst>
      <p:ext uri="{BB962C8B-B14F-4D97-AF65-F5344CB8AC3E}">
        <p14:creationId xmlns:p14="http://schemas.microsoft.com/office/powerpoint/2010/main" val="26526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4A6A7-F1D2-7ED4-2532-8FBB38C107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AA692D-DDD0-3663-5614-825FAEF57D53}"/>
              </a:ext>
            </a:extLst>
          </p:cNvPr>
          <p:cNvSpPr>
            <a:spLocks noGrp="1"/>
          </p:cNvSpPr>
          <p:nvPr>
            <p:ph type="title"/>
          </p:nvPr>
        </p:nvSpPr>
        <p:spPr/>
        <p:txBody>
          <a:bodyPr/>
          <a:lstStyle/>
          <a:p>
            <a:r>
              <a:rPr lang="en-AU" dirty="0">
                <a:latin typeface="+mj-lt"/>
              </a:rPr>
              <a:t>Mathematics Extension 1 2024 HSC exam (2)</a:t>
            </a:r>
          </a:p>
        </p:txBody>
      </p:sp>
      <p:sp>
        <p:nvSpPr>
          <p:cNvPr id="13" name="Text Placeholder 12">
            <a:extLst>
              <a:ext uri="{FF2B5EF4-FFF2-40B4-BE49-F238E27FC236}">
                <a16:creationId xmlns:a16="http://schemas.microsoft.com/office/drawing/2014/main" id="{3FC64FBE-FC79-5B05-33A1-53BD85A43E6D}"/>
              </a:ext>
            </a:extLst>
          </p:cNvPr>
          <p:cNvSpPr>
            <a:spLocks noGrp="1"/>
          </p:cNvSpPr>
          <p:nvPr>
            <p:ph type="body" sz="quarter" idx="18"/>
          </p:nvPr>
        </p:nvSpPr>
        <p:spPr>
          <a:xfrm>
            <a:off x="360000" y="982520"/>
            <a:ext cx="11483998" cy="356423"/>
          </a:xfrm>
        </p:spPr>
        <p:txBody>
          <a:bodyPr/>
          <a:lstStyle/>
          <a:p>
            <a:r>
              <a:rPr lang="en-AU" dirty="0">
                <a:latin typeface="+mj-lt"/>
              </a:rPr>
              <a:t>Question 13 (b) (</a:t>
            </a:r>
            <a:r>
              <a:rPr lang="en-AU" dirty="0" err="1">
                <a:latin typeface="+mj-lt"/>
              </a:rPr>
              <a:t>i</a:t>
            </a:r>
            <a:r>
              <a:rPr lang="en-AU" dirty="0">
                <a:latin typeface="+mj-lt"/>
              </a:rPr>
              <a:t>)</a:t>
            </a:r>
          </a:p>
        </p:txBody>
      </p:sp>
      <p:sp>
        <p:nvSpPr>
          <p:cNvPr id="3" name="Slide Number Placeholder 2">
            <a:extLst>
              <a:ext uri="{FF2B5EF4-FFF2-40B4-BE49-F238E27FC236}">
                <a16:creationId xmlns:a16="http://schemas.microsoft.com/office/drawing/2014/main" id="{19D3B764-B852-F19E-7946-1B2C991A9BB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766E162-9829-1AA7-0316-ACDDE670E9A5}"/>
                  </a:ext>
                </a:extLst>
              </p:cNvPr>
              <p:cNvSpPr txBox="1"/>
              <p:nvPr/>
            </p:nvSpPr>
            <p:spPr>
              <a:xfrm>
                <a:off x="360000" y="1567086"/>
                <a:ext cx="5119415" cy="866140"/>
              </a:xfrm>
              <a:prstGeom prst="rect">
                <a:avLst/>
              </a:prstGeom>
              <a:noFill/>
            </p:spPr>
            <p:txBody>
              <a:bodyPr wrap="square" lIns="0" tIns="0" rIns="0" bIns="0" rtlCol="0">
                <a:noAutofit/>
              </a:bodyPr>
              <a:lstStyle/>
              <a:p>
                <a:r>
                  <a:rPr lang="en-AU" sz="1800" dirty="0"/>
                  <a:t>Show that </a:t>
                </a:r>
                <a14:m>
                  <m:oMath xmlns:m="http://schemas.openxmlformats.org/officeDocument/2006/math">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4</m:t>
                            </m:r>
                          </m:sup>
                        </m:sSup>
                      </m:fName>
                      <m:e>
                        <m:r>
                          <a:rPr lang="en-AU" sz="1800" b="0" i="1" smtClean="0">
                            <a:latin typeface="Cambria Math" panose="02040503050406030204" pitchFamily="18" charset="0"/>
                          </a:rPr>
                          <m:t>𝑥</m:t>
                        </m:r>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4</m:t>
                                </m:r>
                              </m:sup>
                            </m:sSup>
                          </m:fName>
                          <m:e>
                            <m:r>
                              <a:rPr lang="en-AU" sz="1800" b="0" i="1" smtClean="0">
                                <a:latin typeface="Cambria Math" panose="02040503050406030204" pitchFamily="18" charset="0"/>
                              </a:rPr>
                              <m:t>𝑥</m:t>
                            </m:r>
                            <m:r>
                              <a:rPr lang="en-AU" sz="1800" b="0" i="1" smtClean="0">
                                <a:latin typeface="Cambria Math" panose="02040503050406030204" pitchFamily="18" charset="0"/>
                              </a:rPr>
                              <m:t>= </m:t>
                            </m:r>
                            <m:f>
                              <m:fPr>
                                <m:ctrlPr>
                                  <a:rPr lang="en-AU" sz="1800" b="0" i="1" smtClean="0">
                                    <a:latin typeface="Cambria Math" panose="02040503050406030204" pitchFamily="18" charset="0"/>
                                  </a:rPr>
                                </m:ctrlPr>
                              </m:fPr>
                              <m:num>
                                <m:r>
                                  <a:rPr lang="en-AU" sz="1800" i="1">
                                    <a:latin typeface="Cambria Math" panose="02040503050406030204" pitchFamily="18" charset="0"/>
                                  </a:rPr>
                                  <m:t>1+</m:t>
                                </m:r>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cos</m:t>
                                        </m:r>
                                      </m:e>
                                      <m:sup>
                                        <m:r>
                                          <a:rPr lang="en-AU" sz="1800" i="1">
                                            <a:latin typeface="Cambria Math" panose="02040503050406030204" pitchFamily="18" charset="0"/>
                                          </a:rPr>
                                          <m:t>2</m:t>
                                        </m:r>
                                      </m:sup>
                                    </m:sSup>
                                  </m:fName>
                                  <m:e>
                                    <m:r>
                                      <a:rPr lang="en-AU" sz="1800" i="1">
                                        <a:latin typeface="Cambria Math" panose="02040503050406030204" pitchFamily="18" charset="0"/>
                                      </a:rPr>
                                      <m:t>2</m:t>
                                    </m:r>
                                    <m:r>
                                      <a:rPr lang="en-AU" sz="1800" i="1">
                                        <a:latin typeface="Cambria Math" panose="02040503050406030204" pitchFamily="18" charset="0"/>
                                      </a:rPr>
                                      <m:t>𝑥</m:t>
                                    </m:r>
                                    <m:r>
                                      <a:rPr lang="en-AU" sz="1800" i="1">
                                        <a:latin typeface="Cambria Math" panose="02040503050406030204" pitchFamily="18" charset="0"/>
                                      </a:rPr>
                                      <m:t>  </m:t>
                                    </m:r>
                                  </m:e>
                                </m:func>
                              </m:num>
                              <m:den>
                                <m:r>
                                  <a:rPr lang="en-AU" sz="1800" b="0" i="1" smtClean="0">
                                    <a:latin typeface="Cambria Math" panose="02040503050406030204" pitchFamily="18" charset="0"/>
                                  </a:rPr>
                                  <m:t>2</m:t>
                                </m:r>
                              </m:den>
                            </m:f>
                          </m:e>
                        </m:func>
                      </m:e>
                    </m:func>
                  </m:oMath>
                </a14:m>
                <a:endParaRPr lang="en-AU" sz="1800" dirty="0"/>
              </a:p>
            </p:txBody>
          </p:sp>
        </mc:Choice>
        <mc:Fallback xmlns="">
          <p:sp>
            <p:nvSpPr>
              <p:cNvPr id="2" name="TextBox 1">
                <a:extLst>
                  <a:ext uri="{FF2B5EF4-FFF2-40B4-BE49-F238E27FC236}">
                    <a16:creationId xmlns:a16="http://schemas.microsoft.com/office/drawing/2014/main" id="{E5B0B774-B60F-86CE-5ABF-847F34DE056D}"/>
                  </a:ext>
                </a:extLst>
              </p:cNvPr>
              <p:cNvSpPr txBox="1">
                <a:spLocks noRot="1" noChangeAspect="1" noMove="1" noResize="1" noEditPoints="1" noAdjustHandles="1" noChangeArrowheads="1" noChangeShapeType="1" noTextEdit="1"/>
              </p:cNvSpPr>
              <p:nvPr/>
            </p:nvSpPr>
            <p:spPr>
              <a:xfrm>
                <a:off x="360000" y="1567086"/>
                <a:ext cx="5119415" cy="866140"/>
              </a:xfrm>
              <a:prstGeom prst="rect">
                <a:avLst/>
              </a:prstGeom>
              <a:blipFill>
                <a:blip r:embed="rId3"/>
                <a:stretch>
                  <a:fillRect l="-27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descr="Marking criteria">
                <a:extLst>
                  <a:ext uri="{FF2B5EF4-FFF2-40B4-BE49-F238E27FC236}">
                    <a16:creationId xmlns:a16="http://schemas.microsoft.com/office/drawing/2014/main" id="{B887E929-A4EC-2458-48DF-96A97E8E0EE1}"/>
                  </a:ext>
                </a:extLst>
              </p:cNvPr>
              <p:cNvGraphicFramePr>
                <a:graphicFrameLocks noGrp="1"/>
              </p:cNvGraphicFramePr>
              <p:nvPr>
                <p:extLst>
                  <p:ext uri="{D42A27DB-BD31-4B8C-83A1-F6EECF244321}">
                    <p14:modId xmlns:p14="http://schemas.microsoft.com/office/powerpoint/2010/main" val="677860159"/>
                  </p:ext>
                </p:extLst>
              </p:nvPr>
            </p:nvGraphicFramePr>
            <p:xfrm>
              <a:off x="360000" y="2236489"/>
              <a:ext cx="5879435" cy="1034781"/>
            </p:xfrm>
            <a:graphic>
              <a:graphicData uri="http://schemas.openxmlformats.org/drawingml/2006/table">
                <a:tbl>
                  <a:tblPr firstRow="1" bandRow="1">
                    <a:tableStyleId>{5A111915-BE36-4E01-A7E5-04B1672EAD32}</a:tableStyleId>
                  </a:tblPr>
                  <a:tblGrid>
                    <a:gridCol w="4934885">
                      <a:extLst>
                        <a:ext uri="{9D8B030D-6E8A-4147-A177-3AD203B41FA5}">
                          <a16:colId xmlns:a16="http://schemas.microsoft.com/office/drawing/2014/main" val="1368415817"/>
                        </a:ext>
                      </a:extLst>
                    </a:gridCol>
                    <a:gridCol w="944550">
                      <a:extLst>
                        <a:ext uri="{9D8B030D-6E8A-4147-A177-3AD203B41FA5}">
                          <a16:colId xmlns:a16="http://schemas.microsoft.com/office/drawing/2014/main" val="2765884688"/>
                        </a:ext>
                      </a:extLst>
                    </a:gridCol>
                  </a:tblGrid>
                  <a:tr h="344927">
                    <a:tc>
                      <a:txBody>
                        <a:bodyPr/>
                        <a:lstStyle/>
                        <a:p>
                          <a:r>
                            <a:rPr lang="en-AU" sz="1400" dirty="0">
                              <a:solidFill>
                                <a:schemeClr val="tx1"/>
                              </a:solidFill>
                            </a:rPr>
                            <a:t>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a:solidFill>
                                <a:schemeClr val="tx1"/>
                              </a:solidFill>
                            </a:rPr>
                            <a:t>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3840388"/>
                      </a:ext>
                    </a:extLst>
                  </a:tr>
                  <a:tr h="344927">
                    <a:tc>
                      <a:txBody>
                        <a:bodyPr/>
                        <a:lstStyle/>
                        <a:p>
                          <a:pPr marL="285750" indent="-285750">
                            <a:buFont typeface="Arial" panose="020B0604020202020204" pitchFamily="34" charset="0"/>
                            <a:buChar char="•"/>
                          </a:pPr>
                          <a:r>
                            <a:rPr lang="en-AU" sz="1600">
                              <a:solidFill>
                                <a:schemeClr val="tx1"/>
                              </a:solidFill>
                            </a:rPr>
                            <a:t>Provides correct proof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1600" b="1">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3094711"/>
                      </a:ext>
                    </a:extLst>
                  </a:tr>
                  <a:tr h="344927">
                    <a:tc>
                      <a:txBody>
                        <a:bodyPr/>
                        <a:lstStyle/>
                        <a:p>
                          <a:pPr marL="285750" indent="-285750">
                            <a:buFont typeface="Arial" panose="020B0604020202020204" pitchFamily="34" charset="0"/>
                            <a:buChar char="•"/>
                          </a:pPr>
                          <a:r>
                            <a:rPr lang="en-AU" sz="1600" dirty="0">
                              <a:solidFill>
                                <a:schemeClr val="tx1"/>
                              </a:solidFill>
                            </a:rPr>
                            <a:t>Expands </a:t>
                          </a:r>
                          <a14:m>
                            <m:oMath xmlns:m="http://schemas.openxmlformats.org/officeDocument/2006/math">
                              <m:r>
                                <a:rPr lang="en-AU" sz="1600" b="0" i="1" smtClean="0">
                                  <a:solidFill>
                                    <a:schemeClr val="tx1"/>
                                  </a:solidFill>
                                  <a:latin typeface="Cambria Math" panose="02040503050406030204" pitchFamily="18" charset="0"/>
                                </a:rPr>
                                <m:t>(</m:t>
                              </m:r>
                              <m:func>
                                <m:funcPr>
                                  <m:ctrlPr>
                                    <a:rPr lang="en-AU" sz="1600" b="0" i="1" smtClean="0">
                                      <a:solidFill>
                                        <a:schemeClr val="tx1"/>
                                      </a:solidFill>
                                      <a:latin typeface="Cambria Math" panose="02040503050406030204" pitchFamily="18" charset="0"/>
                                    </a:rPr>
                                  </m:ctrlPr>
                                </m:funcPr>
                                <m:fName>
                                  <m:sSup>
                                    <m:sSupPr>
                                      <m:ctrlPr>
                                        <a:rPr lang="en-AU" sz="1600" b="0" i="1" smtClean="0">
                                          <a:solidFill>
                                            <a:schemeClr val="tx1"/>
                                          </a:solidFill>
                                          <a:latin typeface="Cambria Math" panose="02040503050406030204" pitchFamily="18" charset="0"/>
                                        </a:rPr>
                                      </m:ctrlPr>
                                    </m:sSupPr>
                                    <m:e>
                                      <m:r>
                                        <m:rPr>
                                          <m:sty m:val="p"/>
                                        </m:rPr>
                                        <a:rPr lang="en-AU" sz="1600" b="0" i="0" smtClean="0">
                                          <a:solidFill>
                                            <a:schemeClr val="tx1"/>
                                          </a:solidFill>
                                          <a:latin typeface="Cambria Math" panose="02040503050406030204" pitchFamily="18" charset="0"/>
                                        </a:rPr>
                                        <m:t>cos</m:t>
                                      </m:r>
                                    </m:e>
                                    <m:sup>
                                      <m:r>
                                        <a:rPr lang="en-AU" sz="1600" b="0" i="1" smtClean="0">
                                          <a:solidFill>
                                            <a:schemeClr val="tx1"/>
                                          </a:solidFill>
                                          <a:latin typeface="Cambria Math" panose="02040503050406030204" pitchFamily="18" charset="0"/>
                                        </a:rPr>
                                        <m:t>2</m:t>
                                      </m:r>
                                    </m:sup>
                                  </m:sSup>
                                </m:fName>
                                <m:e>
                                  <m:r>
                                    <a:rPr lang="en-AU" sz="1600" b="0" i="1" smtClean="0">
                                      <a:solidFill>
                                        <a:schemeClr val="tx1"/>
                                      </a:solidFill>
                                      <a:latin typeface="Cambria Math" panose="02040503050406030204" pitchFamily="18" charset="0"/>
                                    </a:rPr>
                                    <m:t>𝑥</m:t>
                                  </m:r>
                                  <m:r>
                                    <a:rPr lang="en-AU" sz="1600" b="0" i="1" smtClean="0">
                                      <a:solidFill>
                                        <a:schemeClr val="tx1"/>
                                      </a:solidFill>
                                      <a:latin typeface="Cambria Math" panose="02040503050406030204" pitchFamily="18" charset="0"/>
                                    </a:rPr>
                                    <m:t>+</m:t>
                                  </m:r>
                                  <m:sSup>
                                    <m:sSupPr>
                                      <m:ctrlPr>
                                        <a:rPr lang="en-AU" sz="1600" b="0" i="1" smtClean="0">
                                          <a:solidFill>
                                            <a:schemeClr val="tx1"/>
                                          </a:solidFill>
                                          <a:latin typeface="Cambria Math" panose="02040503050406030204" pitchFamily="18" charset="0"/>
                                        </a:rPr>
                                      </m:ctrlPr>
                                    </m:sSupPr>
                                    <m:e>
                                      <m:func>
                                        <m:funcPr>
                                          <m:ctrlPr>
                                            <a:rPr lang="en-AU" sz="1600" b="0" i="1" smtClean="0">
                                              <a:solidFill>
                                                <a:schemeClr val="tx1"/>
                                              </a:solidFill>
                                              <a:latin typeface="Cambria Math" panose="02040503050406030204" pitchFamily="18" charset="0"/>
                                            </a:rPr>
                                          </m:ctrlPr>
                                        </m:funcPr>
                                        <m:fName>
                                          <m:sSup>
                                            <m:sSupPr>
                                              <m:ctrlPr>
                                                <a:rPr lang="en-AU" sz="1600" b="0" i="1" smtClean="0">
                                                  <a:solidFill>
                                                    <a:schemeClr val="tx1"/>
                                                  </a:solidFill>
                                                  <a:latin typeface="Cambria Math" panose="02040503050406030204" pitchFamily="18" charset="0"/>
                                                </a:rPr>
                                              </m:ctrlPr>
                                            </m:sSupPr>
                                            <m:e>
                                              <m:r>
                                                <m:rPr>
                                                  <m:sty m:val="p"/>
                                                </m:rPr>
                                                <a:rPr lang="en-AU" sz="1600" b="0" i="0" smtClean="0">
                                                  <a:solidFill>
                                                    <a:schemeClr val="tx1"/>
                                                  </a:solidFill>
                                                  <a:latin typeface="Cambria Math" panose="02040503050406030204" pitchFamily="18" charset="0"/>
                                                </a:rPr>
                                                <m:t>sin</m:t>
                                              </m:r>
                                            </m:e>
                                            <m:sup>
                                              <m:r>
                                                <a:rPr lang="en-AU" sz="1600" b="0" i="1" smtClean="0">
                                                  <a:solidFill>
                                                    <a:schemeClr val="tx1"/>
                                                  </a:solidFill>
                                                  <a:latin typeface="Cambria Math" panose="02040503050406030204" pitchFamily="18" charset="0"/>
                                                </a:rPr>
                                                <m:t>2</m:t>
                                              </m:r>
                                            </m:sup>
                                          </m:sSup>
                                        </m:fName>
                                        <m:e>
                                          <m:r>
                                            <a:rPr lang="en-AU" sz="1600" b="0" i="1" smtClean="0">
                                              <a:solidFill>
                                                <a:schemeClr val="tx1"/>
                                              </a:solidFill>
                                              <a:latin typeface="Cambria Math" panose="02040503050406030204" pitchFamily="18" charset="0"/>
                                            </a:rPr>
                                            <m:t>𝑥</m:t>
                                          </m:r>
                                          <m:r>
                                            <a:rPr lang="en-AU" sz="1600" b="0" i="1" smtClean="0">
                                              <a:solidFill>
                                                <a:schemeClr val="tx1"/>
                                              </a:solidFill>
                                              <a:latin typeface="Cambria Math" panose="02040503050406030204" pitchFamily="18" charset="0"/>
                                            </a:rPr>
                                            <m:t>)</m:t>
                                          </m:r>
                                        </m:e>
                                      </m:func>
                                    </m:e>
                                    <m:sup>
                                      <m:r>
                                        <a:rPr lang="en-AU" sz="1600" b="0" i="1" smtClean="0">
                                          <a:solidFill>
                                            <a:schemeClr val="tx1"/>
                                          </a:solidFill>
                                          <a:latin typeface="Cambria Math" panose="02040503050406030204" pitchFamily="18" charset="0"/>
                                        </a:rPr>
                                        <m:t>2</m:t>
                                      </m:r>
                                    </m:sup>
                                  </m:sSup>
                                </m:e>
                              </m:func>
                            </m:oMath>
                          </a14:m>
                          <a:r>
                            <a:rPr lang="en-AU" sz="1600" dirty="0">
                              <a:solidFill>
                                <a:schemeClr val="tx1"/>
                              </a:solidFill>
                            </a:rPr>
                            <a:t>, or equivalent</a:t>
                          </a:r>
                          <a:r>
                            <a:rPr lang="en-AU" sz="1600" baseline="0" dirty="0">
                              <a:solidFill>
                                <a:schemeClr val="tx1"/>
                              </a:solidFill>
                            </a:rPr>
                            <a:t> merit</a:t>
                          </a:r>
                          <a:endParaRPr lang="en-A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16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490731"/>
                      </a:ext>
                    </a:extLst>
                  </a:tr>
                </a:tbl>
              </a:graphicData>
            </a:graphic>
          </p:graphicFrame>
        </mc:Choice>
        <mc:Fallback xmlns="">
          <p:graphicFrame>
            <p:nvGraphicFramePr>
              <p:cNvPr id="14" name="Table 13" descr="Marking criteria">
                <a:extLst>
                  <a:ext uri="{FF2B5EF4-FFF2-40B4-BE49-F238E27FC236}">
                    <a16:creationId xmlns:a16="http://schemas.microsoft.com/office/drawing/2014/main" id="{B887E929-A4EC-2458-48DF-96A97E8E0EE1}"/>
                  </a:ext>
                </a:extLst>
              </p:cNvPr>
              <p:cNvGraphicFramePr>
                <a:graphicFrameLocks noGrp="1"/>
              </p:cNvGraphicFramePr>
              <p:nvPr>
                <p:extLst>
                  <p:ext uri="{D42A27DB-BD31-4B8C-83A1-F6EECF244321}">
                    <p14:modId xmlns:p14="http://schemas.microsoft.com/office/powerpoint/2010/main" val="677860159"/>
                  </p:ext>
                </p:extLst>
              </p:nvPr>
            </p:nvGraphicFramePr>
            <p:xfrm>
              <a:off x="360000" y="2236489"/>
              <a:ext cx="5879435" cy="1034781"/>
            </p:xfrm>
            <a:graphic>
              <a:graphicData uri="http://schemas.openxmlformats.org/drawingml/2006/table">
                <a:tbl>
                  <a:tblPr firstRow="1" bandRow="1">
                    <a:tableStyleId>{5A111915-BE36-4E01-A7E5-04B1672EAD32}</a:tableStyleId>
                  </a:tblPr>
                  <a:tblGrid>
                    <a:gridCol w="4934885">
                      <a:extLst>
                        <a:ext uri="{9D8B030D-6E8A-4147-A177-3AD203B41FA5}">
                          <a16:colId xmlns:a16="http://schemas.microsoft.com/office/drawing/2014/main" val="1368415817"/>
                        </a:ext>
                      </a:extLst>
                    </a:gridCol>
                    <a:gridCol w="944550">
                      <a:extLst>
                        <a:ext uri="{9D8B030D-6E8A-4147-A177-3AD203B41FA5}">
                          <a16:colId xmlns:a16="http://schemas.microsoft.com/office/drawing/2014/main" val="2765884688"/>
                        </a:ext>
                      </a:extLst>
                    </a:gridCol>
                  </a:tblGrid>
                  <a:tr h="344927">
                    <a:tc>
                      <a:txBody>
                        <a:bodyPr/>
                        <a:lstStyle/>
                        <a:p>
                          <a:r>
                            <a:rPr lang="en-AU" sz="1400" dirty="0">
                              <a:solidFill>
                                <a:schemeClr val="tx1"/>
                              </a:solidFill>
                            </a:rPr>
                            <a:t>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400">
                              <a:solidFill>
                                <a:schemeClr val="tx1"/>
                              </a:solidFill>
                            </a:rPr>
                            <a:t>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3840388"/>
                      </a:ext>
                    </a:extLst>
                  </a:tr>
                  <a:tr h="344927">
                    <a:tc>
                      <a:txBody>
                        <a:bodyPr/>
                        <a:lstStyle/>
                        <a:p>
                          <a:pPr marL="285750" indent="-285750">
                            <a:buFont typeface="Arial" panose="020B0604020202020204" pitchFamily="34" charset="0"/>
                            <a:buChar char="•"/>
                          </a:pPr>
                          <a:r>
                            <a:rPr lang="en-AU" sz="1600">
                              <a:solidFill>
                                <a:schemeClr val="tx1"/>
                              </a:solidFill>
                            </a:rPr>
                            <a:t>Provides correct proof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sz="1600" b="1">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3094711"/>
                      </a:ext>
                    </a:extLst>
                  </a:tr>
                  <a:tr h="3449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23" t="-201754" r="-19383" b="-19298"/>
                          </a:stretch>
                        </a:blipFill>
                      </a:tcPr>
                    </a:tc>
                    <a:tc>
                      <a:txBody>
                        <a:bodyPr/>
                        <a:lstStyle/>
                        <a:p>
                          <a:pPr algn="ctr"/>
                          <a:r>
                            <a:rPr lang="en-AU" sz="16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490731"/>
                      </a:ext>
                    </a:extLst>
                  </a:tr>
                </a:tbl>
              </a:graphicData>
            </a:graphic>
          </p:graphicFrame>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4AC373B-00EB-8CEA-13C8-905105EFBC57}"/>
                  </a:ext>
                </a:extLst>
              </p:cNvPr>
              <p:cNvSpPr txBox="1"/>
              <p:nvPr/>
            </p:nvSpPr>
            <p:spPr>
              <a:xfrm>
                <a:off x="6546392" y="2187875"/>
                <a:ext cx="5492806" cy="4938179"/>
              </a:xfrm>
              <a:prstGeom prst="rect">
                <a:avLst/>
              </a:prstGeom>
              <a:noFill/>
            </p:spPr>
            <p:txBody>
              <a:bodyPr wrap="none" lIns="0" tIns="0" rIns="0" bIns="0" rtlCol="0">
                <a:noAutofit/>
              </a:bodyPr>
              <a:lstStyle/>
              <a:p>
                <a:pPr algn="l">
                  <a:lnSpc>
                    <a:spcPct val="120000"/>
                  </a:lnSpc>
                  <a:spcBef>
                    <a:spcPts val="600"/>
                  </a:spcBef>
                  <a:spcAft>
                    <a:spcPts val="600"/>
                  </a:spcAft>
                </a:pPr>
                <a:r>
                  <a:rPr lang="en-AU" sz="1800" b="1" dirty="0"/>
                  <a:t>Sample answer</a:t>
                </a:r>
              </a:p>
              <a:p>
                <a:pPr>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cos</m:t>
                              </m:r>
                            </m:e>
                            <m:sup>
                              <m:r>
                                <a:rPr lang="en-AU" sz="1800" i="1">
                                  <a:latin typeface="Cambria Math" panose="02040503050406030204" pitchFamily="18" charset="0"/>
                                </a:rPr>
                                <m:t>4</m:t>
                              </m:r>
                            </m:sup>
                          </m:sSup>
                        </m:fName>
                        <m:e>
                          <m:r>
                            <a:rPr lang="en-AU" sz="1800" i="1">
                              <a:latin typeface="Cambria Math" panose="02040503050406030204" pitchFamily="18" charset="0"/>
                            </a:rPr>
                            <m:t>𝑥</m:t>
                          </m:r>
                        </m:e>
                      </m:func>
                      <m:r>
                        <a:rPr lang="en-AU" sz="1800" i="1">
                          <a:latin typeface="Cambria Math" panose="02040503050406030204" pitchFamily="18" charset="0"/>
                        </a:rPr>
                        <m:t>+</m:t>
                      </m:r>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sin</m:t>
                              </m:r>
                            </m:e>
                            <m:sup>
                              <m:r>
                                <a:rPr lang="en-AU" sz="1800" i="1">
                                  <a:latin typeface="Cambria Math" panose="02040503050406030204" pitchFamily="18" charset="0"/>
                                </a:rPr>
                                <m:t>4</m:t>
                              </m:r>
                            </m:sup>
                          </m:sSup>
                        </m:fName>
                        <m:e>
                          <m:r>
                            <a:rPr lang="en-AU" sz="1800" i="1">
                              <a:latin typeface="Cambria Math" panose="02040503050406030204" pitchFamily="18" charset="0"/>
                            </a:rPr>
                            <m:t>𝑥</m:t>
                          </m:r>
                        </m:e>
                      </m:func>
                      <m:r>
                        <m:rPr>
                          <m:aln/>
                        </m:rPr>
                        <a:rPr lang="en-AU" sz="1800" i="1">
                          <a:latin typeface="Cambria Math" panose="02040503050406030204" pitchFamily="18" charset="0"/>
                        </a:rPr>
                        <m:t>=</m:t>
                      </m:r>
                      <m:r>
                        <a:rPr lang="en-AU" sz="1800" i="1">
                          <a:latin typeface="Cambria Math" panose="02040503050406030204" pitchFamily="18" charset="0"/>
                        </a:rPr>
                        <m:t>(</m:t>
                      </m:r>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cos</m:t>
                              </m:r>
                            </m:e>
                            <m:sup>
                              <m:r>
                                <a:rPr lang="en-AU" sz="1800" i="1">
                                  <a:latin typeface="Cambria Math" panose="02040503050406030204" pitchFamily="18" charset="0"/>
                                </a:rPr>
                                <m:t>2</m:t>
                              </m:r>
                            </m:sup>
                          </m:sSup>
                        </m:fName>
                        <m:e>
                          <m:r>
                            <a:rPr lang="en-AU" sz="1800" i="1">
                              <a:latin typeface="Cambria Math" panose="02040503050406030204" pitchFamily="18" charset="0"/>
                            </a:rPr>
                            <m:t>𝑥</m:t>
                          </m:r>
                        </m:e>
                      </m:func>
                      <m:r>
                        <a:rPr lang="en-AU" sz="1800" i="1">
                          <a:latin typeface="Cambria Math" panose="02040503050406030204" pitchFamily="18" charset="0"/>
                        </a:rPr>
                        <m:t>+</m:t>
                      </m:r>
                      <m:sSup>
                        <m:sSupPr>
                          <m:ctrlPr>
                            <a:rPr lang="en-AU" sz="1800" i="1">
                              <a:latin typeface="Cambria Math" panose="02040503050406030204" pitchFamily="18" charset="0"/>
                            </a:rPr>
                          </m:ctrlPr>
                        </m:sSupPr>
                        <m:e>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sin</m:t>
                                  </m:r>
                                </m:e>
                                <m:sup>
                                  <m:r>
                                    <a:rPr lang="en-AU" sz="1800" i="1">
                                      <a:latin typeface="Cambria Math" panose="02040503050406030204" pitchFamily="18" charset="0"/>
                                    </a:rPr>
                                    <m:t>2</m:t>
                                  </m:r>
                                </m:sup>
                              </m:sSup>
                            </m:fName>
                            <m:e>
                              <m:r>
                                <a:rPr lang="en-AU" sz="1800" i="1">
                                  <a:latin typeface="Cambria Math" panose="02040503050406030204" pitchFamily="18" charset="0"/>
                                </a:rPr>
                                <m:t>𝑥</m:t>
                              </m:r>
                            </m:e>
                          </m:func>
                          <m:r>
                            <a:rPr lang="en-AU" sz="1800" b="0" i="1" smtClean="0">
                              <a:latin typeface="Cambria Math" panose="02040503050406030204" pitchFamily="18" charset="0"/>
                            </a:rPr>
                            <m:t>)</m:t>
                          </m:r>
                        </m:e>
                        <m:sup>
                          <m:r>
                            <a:rPr lang="en-AU" sz="1800" i="1">
                              <a:latin typeface="Cambria Math" panose="02040503050406030204" pitchFamily="18" charset="0"/>
                            </a:rPr>
                            <m:t>2</m:t>
                          </m:r>
                        </m:sup>
                      </m:sSup>
                      <m:r>
                        <a:rPr lang="en-AU" sz="1800" i="1">
                          <a:latin typeface="Cambria Math" panose="02040503050406030204" pitchFamily="18" charset="0"/>
                        </a:rPr>
                        <m:t>−2</m:t>
                      </m:r>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cos</m:t>
                              </m:r>
                            </m:e>
                            <m:sup>
                              <m:r>
                                <a:rPr lang="en-AU" sz="1800" i="1">
                                  <a:latin typeface="Cambria Math" panose="02040503050406030204" pitchFamily="18" charset="0"/>
                                </a:rPr>
                                <m:t>2</m:t>
                              </m:r>
                            </m:sup>
                          </m:sSup>
                        </m:fName>
                        <m:e>
                          <m:r>
                            <a:rPr lang="en-AU" sz="1800" i="1">
                              <a:latin typeface="Cambria Math" panose="02040503050406030204" pitchFamily="18" charset="0"/>
                            </a:rPr>
                            <m:t>𝑥</m:t>
                          </m:r>
                        </m:e>
                      </m:func>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sin</m:t>
                              </m:r>
                            </m:e>
                            <m:sup>
                              <m:r>
                                <a:rPr lang="en-AU" sz="1800" i="1">
                                  <a:latin typeface="Cambria Math" panose="02040503050406030204" pitchFamily="18" charset="0"/>
                                </a:rPr>
                                <m:t>2</m:t>
                              </m:r>
                            </m:sup>
                          </m:sSup>
                        </m:fName>
                        <m:e>
                          <m:r>
                            <a:rPr lang="en-AU" sz="1800" i="1">
                              <a:latin typeface="Cambria Math" panose="02040503050406030204" pitchFamily="18" charset="0"/>
                            </a:rPr>
                            <m:t>𝑥</m:t>
                          </m:r>
                        </m:e>
                      </m:func>
                    </m:oMath>
                  </m:oMathPara>
                </a14:m>
                <a:endParaRPr lang="en-AU" sz="1800" b="0" i="1" dirty="0">
                  <a:latin typeface="Cambria Math" panose="02040503050406030204" pitchFamily="18" charset="0"/>
                </a:endParaRPr>
              </a:p>
              <a:p>
                <a:pPr>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r>
                        <m:rPr>
                          <m:aln/>
                        </m:rPr>
                        <a:rPr lang="en-AU" sz="1800" b="1"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1</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𝑥</m:t>
                                  </m:r>
                                </m:e>
                              </m:func>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𝑥</m:t>
                                  </m:r>
                                </m:e>
                              </m:func>
                            </m:e>
                          </m:d>
                        </m:e>
                        <m:sup>
                          <m:r>
                            <a:rPr lang="en-AU" sz="1800" b="0" i="1" smtClean="0">
                              <a:latin typeface="Cambria Math" panose="02040503050406030204" pitchFamily="18" charset="0"/>
                            </a:rPr>
                            <m:t>2</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2</m:t>
                          </m:r>
                          <m:r>
                            <a:rPr lang="en-AU" sz="1800" b="0" i="1" smtClean="0">
                              <a:latin typeface="Cambria Math" panose="02040503050406030204" pitchFamily="18" charset="0"/>
                            </a:rPr>
                            <m:t>𝑥</m:t>
                          </m:r>
                        </m:e>
                      </m:func>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(1−</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m:t>
                          </m:r>
                        </m:e>
                      </m:func>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2</m:t>
                          </m:r>
                          <m:r>
                            <a:rPr lang="en-AU" sz="1800" b="0" i="1" smtClean="0">
                              <a:latin typeface="Cambria Math" panose="02040503050406030204" pitchFamily="18" charset="0"/>
                            </a:rPr>
                            <m:t>𝑥</m:t>
                          </m:r>
                        </m:e>
                      </m:func>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2</m:t>
                          </m:r>
                          <m:r>
                            <a:rPr lang="en-AU" sz="1800" b="0" i="1" smtClean="0">
                              <a:latin typeface="Cambria Math" panose="02040503050406030204" pitchFamily="18" charset="0"/>
                            </a:rPr>
                            <m:t>𝑥</m:t>
                          </m:r>
                        </m:e>
                      </m:func>
                    </m:oMath>
                    <m:oMath xmlns:m="http://schemas.openxmlformats.org/officeDocument/2006/math">
                      <m:r>
                        <m:rPr>
                          <m:aln/>
                        </m:rP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func>
                            <m:funcPr>
                              <m:ctrlPr>
                                <a:rPr lang="en-AU" sz="1800" i="1">
                                  <a:latin typeface="Cambria Math" panose="02040503050406030204" pitchFamily="18" charset="0"/>
                                </a:rPr>
                              </m:ctrlPr>
                            </m:funcPr>
                            <m:fName>
                              <m:sSup>
                                <m:sSupPr>
                                  <m:ctrlPr>
                                    <a:rPr lang="en-AU" sz="1800" i="1">
                                      <a:latin typeface="Cambria Math" panose="02040503050406030204" pitchFamily="18" charset="0"/>
                                    </a:rPr>
                                  </m:ctrlPr>
                                </m:sSupPr>
                                <m:e>
                                  <m:r>
                                    <m:rPr>
                                      <m:sty m:val="p"/>
                                    </m:rPr>
                                    <a:rPr lang="en-AU" sz="1800">
                                      <a:latin typeface="Cambria Math" panose="02040503050406030204" pitchFamily="18" charset="0"/>
                                    </a:rPr>
                                    <m:t>cos</m:t>
                                  </m:r>
                                </m:e>
                                <m:sup>
                                  <m:r>
                                    <a:rPr lang="en-AU" sz="1800" i="1">
                                      <a:latin typeface="Cambria Math" panose="02040503050406030204" pitchFamily="18" charset="0"/>
                                    </a:rPr>
                                    <m:t>2</m:t>
                                  </m:r>
                                </m:sup>
                              </m:sSup>
                            </m:fName>
                            <m:e>
                              <m:r>
                                <a:rPr lang="en-AU" sz="1800" i="1">
                                  <a:latin typeface="Cambria Math" panose="02040503050406030204" pitchFamily="18" charset="0"/>
                                </a:rPr>
                                <m:t>2</m:t>
                              </m:r>
                              <m:r>
                                <a:rPr lang="en-AU" sz="1800" i="1">
                                  <a:latin typeface="Cambria Math" panose="02040503050406030204" pitchFamily="18" charset="0"/>
                                </a:rPr>
                                <m:t>𝑥</m:t>
                              </m:r>
                              <m:r>
                                <a:rPr lang="en-AU" sz="1800" i="1">
                                  <a:latin typeface="Cambria Math" panose="02040503050406030204" pitchFamily="18" charset="0"/>
                                </a:rPr>
                                <m:t>  </m:t>
                              </m:r>
                            </m:e>
                          </m:func>
                        </m:num>
                        <m:den>
                          <m:r>
                            <a:rPr lang="en-AU" sz="1800" i="1">
                              <a:latin typeface="Cambria Math" panose="02040503050406030204" pitchFamily="18" charset="0"/>
                            </a:rPr>
                            <m:t>2</m:t>
                          </m:r>
                        </m:den>
                      </m:f>
                    </m:oMath>
                  </m:oMathPara>
                </a14:m>
                <a:endParaRPr lang="en-AU" sz="1800" b="1" dirty="0"/>
              </a:p>
            </p:txBody>
          </p:sp>
        </mc:Choice>
        <mc:Fallback xmlns="">
          <p:sp>
            <p:nvSpPr>
              <p:cNvPr id="15" name="TextBox 14">
                <a:extLst>
                  <a:ext uri="{FF2B5EF4-FFF2-40B4-BE49-F238E27FC236}">
                    <a16:creationId xmlns:a16="http://schemas.microsoft.com/office/drawing/2014/main" id="{A4AC373B-00EB-8CEA-13C8-905105EFBC57}"/>
                  </a:ext>
                </a:extLst>
              </p:cNvPr>
              <p:cNvSpPr txBox="1">
                <a:spLocks noRot="1" noChangeAspect="1" noMove="1" noResize="1" noEditPoints="1" noAdjustHandles="1" noChangeArrowheads="1" noChangeShapeType="1" noTextEdit="1"/>
              </p:cNvSpPr>
              <p:nvPr/>
            </p:nvSpPr>
            <p:spPr>
              <a:xfrm>
                <a:off x="6546392" y="2187875"/>
                <a:ext cx="5492806" cy="4938179"/>
              </a:xfrm>
              <a:prstGeom prst="rect">
                <a:avLst/>
              </a:prstGeom>
              <a:blipFill>
                <a:blip r:embed="rId5"/>
                <a:stretch>
                  <a:fillRect l="-2535" t="-1282"/>
                </a:stretch>
              </a:blipFill>
            </p:spPr>
            <p:txBody>
              <a:bodyPr/>
              <a:lstStyle/>
              <a:p>
                <a:r>
                  <a:rPr lang="en-US">
                    <a:noFill/>
                  </a:rPr>
                  <a:t> </a:t>
                </a:r>
              </a:p>
            </p:txBody>
          </p:sp>
        </mc:Fallback>
      </mc:AlternateContent>
    </p:spTree>
    <p:extLst>
      <p:ext uri="{BB962C8B-B14F-4D97-AF65-F5344CB8AC3E}">
        <p14:creationId xmlns:p14="http://schemas.microsoft.com/office/powerpoint/2010/main" val="175621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Bef>
                <a:spcPts val="1200"/>
              </a:spcBef>
              <a:spcAft>
                <a:spcPts val="600"/>
              </a:spcAft>
            </a:pPr>
            <a:r>
              <a:rPr lang="en-US" dirty="0">
                <a:hlinkClick r:id="rId6"/>
              </a:rPr>
              <a:t>Mathematics Extension 1 11-12 Syllabus</a:t>
            </a:r>
            <a:r>
              <a:rPr lang="en-AU" dirty="0"/>
              <a:t> ©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48000" y="1732333"/>
            <a:ext cx="11630640" cy="355937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Bef>
                <a:spcPts val="600"/>
              </a:spcBef>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600"/>
              </a:spcBef>
              <a:spcAft>
                <a:spcPts val="600"/>
              </a:spcAft>
              <a:buFont typeface="Arial" panose="020B0604020202020204" pitchFamily="34" charset="0"/>
              <a:buChar char="•"/>
            </a:pPr>
            <a:r>
              <a:rPr lang="en-AU" sz="2000" dirty="0"/>
              <a:t>To be able to apply trigonometric formulas and identities to prove trigonometric results.</a:t>
            </a:r>
          </a:p>
          <a:p>
            <a:pPr>
              <a:lnSpc>
                <a:spcPct val="150000"/>
              </a:lnSpc>
              <a:spcBef>
                <a:spcPts val="600"/>
              </a:spcBef>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dirty="0"/>
              <a:t>I can identify and select appropriate sum, difference or double angle formulas to solve trigonometric problems.</a:t>
            </a:r>
          </a:p>
          <a:p>
            <a:pPr marL="342900" lvl="0" indent="-342900">
              <a:lnSpc>
                <a:spcPct val="150000"/>
              </a:lnSpc>
              <a:buFont typeface="Arial" panose="020B0604020202020204" pitchFamily="34" charset="0"/>
              <a:buChar char="•"/>
            </a:pPr>
            <a:r>
              <a:rPr lang="en-AU" sz="2000" dirty="0"/>
              <a:t>I can apply trigonometric identities or formulas accurately in the context of a proof or solution.</a:t>
            </a:r>
          </a:p>
          <a:p>
            <a:pPr marL="342900" indent="-342900">
              <a:lnSpc>
                <a:spcPct val="150000"/>
              </a:lnSpc>
              <a:buFont typeface="Arial" panose="020B0604020202020204" pitchFamily="34" charset="0"/>
              <a:buChar char="•"/>
            </a:pPr>
            <a:r>
              <a:rPr lang="en-AU" sz="2000" dirty="0"/>
              <a:t>I can explain and justify my reasoning when working through trigonometric proofs.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Year 11 Advanced review</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Proving further trigonometric identities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dirty="0">
                    <a:latin typeface="+mn-lt"/>
                  </a:rPr>
                  <a:t> Prove that </a:t>
                </a:r>
                <a14:m>
                  <m:oMath xmlns:m="http://schemas.openxmlformats.org/officeDocument/2006/math">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sec</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sec</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𝑥</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num>
                      <m:den>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den>
                    </m:f>
                  </m:oMath>
                </a14:m>
                <a:r>
                  <a:rPr lang="en-AU" dirty="0">
                    <a:latin typeface="+mn-lt"/>
                  </a:rPr>
                  <a:t>.</a:t>
                </a:r>
              </a:p>
              <a:p>
                <a:pPr>
                  <a:lnSpc>
                    <a:spcPct val="110000"/>
                  </a:lnSpc>
                </a:pPr>
                <a:endParaRPr lang="en-AU" b="0" i="1" dirty="0">
                  <a:latin typeface="Cambria Math" panose="02040503050406030204" pitchFamily="18" charset="0"/>
                </a:endParaRPr>
              </a:p>
              <a:p>
                <a:pPr>
                  <a:lnSpc>
                    <a:spcPct val="11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𝐿𝐻𝑆</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sec</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sec</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𝑥</m:t>
                          </m:r>
                        </m:e>
                      </m:func>
                    </m:oMath>
                  </m:oMathPara>
                </a14:m>
                <a:endParaRPr lang="en-AU" b="0" dirty="0">
                  <a:latin typeface="+mn-lt"/>
                </a:endParaRPr>
              </a:p>
              <a:p>
                <a:pPr marL="538163">
                  <a:lnSpc>
                    <a:spcPct val="11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den>
                      </m:f>
                      <m:r>
                        <a:rPr lang="en-AU" b="0" i="1" smtClean="0">
                          <a:latin typeface="Cambria Math" panose="02040503050406030204" pitchFamily="18" charset="0"/>
                        </a:rPr>
                        <m:t>+</m:t>
                      </m:r>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den>
                          </m:f>
                        </m:e>
                      </m:d>
                      <m:r>
                        <a:rPr lang="en-AU" b="0" i="1" smtClean="0">
                          <a:latin typeface="Cambria Math" panose="02040503050406030204" pitchFamily="18" charset="0"/>
                        </a:rPr>
                        <m:t>×</m:t>
                      </m:r>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num>
                            <m:den>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den>
                          </m:f>
                        </m:e>
                      </m:d>
                    </m:oMath>
                  </m:oMathPara>
                </a14:m>
                <a:endParaRPr lang="en-AU" dirty="0">
                  <a:latin typeface="+mn-lt"/>
                </a:endParaRPr>
              </a:p>
              <a:p>
                <a:pPr marL="538163">
                  <a:lnSpc>
                    <a:spcPct val="11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cos</m:t>
                                  </m:r>
                                </m:e>
                                <m:sup>
                                  <m:r>
                                    <a:rPr lang="en-AU" i="1">
                                      <a:latin typeface="Cambria Math" panose="02040503050406030204" pitchFamily="18" charset="0"/>
                                    </a:rPr>
                                    <m:t>2</m:t>
                                  </m:r>
                                </m:sup>
                              </m:sSup>
                            </m:fName>
                            <m:e>
                              <m:r>
                                <a:rPr lang="en-AU" i="1">
                                  <a:latin typeface="Cambria Math" panose="02040503050406030204" pitchFamily="18" charset="0"/>
                                </a:rPr>
                                <m:t>𝑥</m:t>
                              </m:r>
                            </m:e>
                          </m:func>
                        </m:den>
                      </m:f>
                      <m:r>
                        <a:rPr lang="en-AU" i="1">
                          <a:latin typeface="Cambria Math" panose="02040503050406030204" pitchFamily="18" charset="0"/>
                        </a:rPr>
                        <m:t>+</m:t>
                      </m:r>
                      <m:f>
                        <m:fPr>
                          <m:ctrlPr>
                            <a:rPr lang="en-AU" b="0" i="1" smtClean="0">
                              <a:latin typeface="Cambria Math" panose="02040503050406030204" pitchFamily="18" charset="0"/>
                            </a:rPr>
                          </m:ctrlPr>
                        </m:fPr>
                        <m:num>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num>
                        <m:den>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den>
                      </m:f>
                    </m:oMath>
                  </m:oMathPara>
                </a14:m>
                <a:endParaRPr lang="en-AU" dirty="0">
                  <a:latin typeface="+mn-lt"/>
                </a:endParaRPr>
              </a:p>
              <a:p>
                <a:pPr marL="538163">
                  <a:lnSpc>
                    <a:spcPct val="11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num>
                        <m:den>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𝑥</m:t>
                              </m:r>
                            </m:e>
                          </m:func>
                        </m:den>
                      </m:f>
                    </m:oMath>
                  </m:oMathPara>
                </a14:m>
                <a:endParaRPr lang="en-AU" dirty="0">
                  <a:latin typeface="+mn-lt"/>
                </a:endParaRPr>
              </a:p>
              <a:p>
                <a:pPr marL="538163">
                  <a:lnSpc>
                    <a:spcPct val="11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𝑅𝐻𝑆</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74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E2AE0-F38D-D2D8-C5EB-F4D4259F02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BCF07A-6B9A-E013-55AA-AAA85E221B78}"/>
              </a:ext>
            </a:extLst>
          </p:cNvPr>
          <p:cNvSpPr>
            <a:spLocks noGrp="1"/>
          </p:cNvSpPr>
          <p:nvPr>
            <p:ph type="title"/>
          </p:nvPr>
        </p:nvSpPr>
        <p:spPr/>
        <p:txBody>
          <a:bodyPr/>
          <a:lstStyle/>
          <a:p>
            <a:r>
              <a:rPr lang="en-AU" dirty="0">
                <a:latin typeface="+mj-lt"/>
              </a:rPr>
              <a:t>Proving results (1)</a:t>
            </a:r>
          </a:p>
        </p:txBody>
      </p:sp>
      <p:sp>
        <p:nvSpPr>
          <p:cNvPr id="13" name="Text Placeholder 12">
            <a:extLst>
              <a:ext uri="{FF2B5EF4-FFF2-40B4-BE49-F238E27FC236}">
                <a16:creationId xmlns:a16="http://schemas.microsoft.com/office/drawing/2014/main" id="{957B661D-369A-CEBA-CDB5-7EA23B6693FE}"/>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83146A0-68BD-3A1A-5508-8D43DD869007}"/>
                  </a:ext>
                </a:extLst>
              </p:cNvPr>
              <p:cNvSpPr>
                <a:spLocks noGrp="1"/>
              </p:cNvSpPr>
              <p:nvPr>
                <p:ph type="body" sz="quarter" idx="17"/>
              </p:nvPr>
            </p:nvSpPr>
            <p:spPr>
              <a:xfrm>
                <a:off x="348000" y="1466384"/>
                <a:ext cx="11484000" cy="5128914"/>
              </a:xfrm>
            </p:spPr>
            <p:txBody>
              <a:bodyPr/>
              <a:lstStyle/>
              <a:p>
                <a:r>
                  <a:rPr lang="en-AU" dirty="0">
                    <a:latin typeface="+mn-lt"/>
                  </a:rPr>
                  <a:t> Prove that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m:t>
                        </m:r>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𝐵</m:t>
                        </m:r>
                        <m:r>
                          <a:rPr lang="en-AU" b="0" i="1" smtClean="0">
                            <a:latin typeface="Cambria Math" panose="02040503050406030204" pitchFamily="18" charset="0"/>
                          </a:rPr>
                          <m:t>)</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m:t>
                        </m:r>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𝐵</m:t>
                        </m:r>
                        <m:r>
                          <a:rPr lang="en-AU" b="0" i="1" smtClean="0">
                            <a:latin typeface="Cambria Math" panose="02040503050406030204" pitchFamily="18" charset="0"/>
                          </a:rPr>
                          <m:t>)</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𝐵</m:t>
                        </m:r>
                      </m:e>
                    </m:func>
                    <m:r>
                      <a:rPr lang="en-AU" b="0" i="1" smtClean="0">
                        <a:latin typeface="Cambria Math" panose="02040503050406030204" pitchFamily="18" charset="0"/>
                      </a:rPr>
                      <m:t>.</m:t>
                    </m:r>
                  </m:oMath>
                </a14:m>
                <a:endParaRPr lang="en-AU" dirty="0">
                  <a:latin typeface="+mn-lt"/>
                </a:endParaRPr>
              </a:p>
              <a:p>
                <a:endParaRPr lang="en-AU" sz="1000" dirty="0">
                  <a:latin typeface="+mn-lt"/>
                </a:endParaRPr>
              </a:p>
              <a:p>
                <a:pPr>
                  <a:lnSpc>
                    <a:spcPct val="12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𝐿𝐻𝑆</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𝐵</m:t>
                              </m:r>
                            </m:e>
                          </m:d>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m:t>
                              </m:r>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𝐵</m:t>
                              </m:r>
                              <m:r>
                                <a:rPr lang="en-AU" b="0" i="1" smtClean="0">
                                  <a:latin typeface="Cambria Math" panose="02040503050406030204" pitchFamily="18" charset="0"/>
                                </a:rPr>
                                <m:t>)</m:t>
                              </m:r>
                            </m:e>
                          </m:func>
                        </m:e>
                      </m:func>
                    </m:oMath>
                  </m:oMathPara>
                </a14:m>
                <a:endParaRPr lang="en-AU" b="0" dirty="0">
                  <a:latin typeface="+mn-lt"/>
                </a:endParaRPr>
              </a:p>
              <a:p>
                <a:pPr marL="538163">
                  <a:lnSpc>
                    <a:spcPct val="12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𝐵</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𝐵</m:t>
                              </m:r>
                            </m:e>
                          </m:func>
                        </m:e>
                      </m:d>
                      <m:d>
                        <m:dPr>
                          <m:ctrlPr>
                            <a:rPr lang="en-AU" b="0" i="1" smtClean="0">
                              <a:latin typeface="Cambria Math" panose="02040503050406030204" pitchFamily="18" charset="0"/>
                            </a:rPr>
                          </m:ctrlPr>
                        </m:dPr>
                        <m:e>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𝐵</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𝐵</m:t>
                              </m:r>
                            </m:e>
                          </m:func>
                        </m:e>
                      </m:d>
                    </m:oMath>
                  </m:oMathPara>
                </a14:m>
                <a:endParaRPr lang="en-AU" b="0" dirty="0">
                  <a:latin typeface="+mn-lt"/>
                </a:endParaRPr>
              </a:p>
              <a:p>
                <a:pPr marL="538163">
                  <a:lnSpc>
                    <a:spcPct val="12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𝐵</m:t>
                                  </m:r>
                                </m:e>
                              </m:func>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𝐵</m:t>
                                  </m:r>
                                </m:e>
                              </m:func>
                            </m:e>
                          </m:d>
                        </m:e>
                        <m:sup>
                          <m:r>
                            <a:rPr lang="en-AU" b="0" i="1" smtClean="0">
                              <a:latin typeface="Cambria Math" panose="02040503050406030204" pitchFamily="18" charset="0"/>
                            </a:rPr>
                            <m:t>2</m:t>
                          </m:r>
                        </m:sup>
                      </m:sSup>
                    </m:oMath>
                  </m:oMathPara>
                </a14:m>
                <a:endParaRPr lang="en-AU" dirty="0">
                  <a:latin typeface="+mn-lt"/>
                </a:endParaRPr>
              </a:p>
              <a:p>
                <a:pPr marL="538163">
                  <a:lnSpc>
                    <a:spcPct val="12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𝐵</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cos</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𝐵</m:t>
                          </m:r>
                        </m:e>
                      </m:func>
                    </m:oMath>
                  </m:oMathPara>
                </a14:m>
                <a:endParaRPr lang="en-AU" b="0" dirty="0">
                  <a:latin typeface="+mn-lt"/>
                </a:endParaRPr>
              </a:p>
              <a:p>
                <a:pPr marL="538163">
                  <a:lnSpc>
                    <a:spcPct val="12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d>
                        <m:dPr>
                          <m:ctrlPr>
                            <a:rPr lang="en-AU" b="0" i="1" smtClean="0">
                              <a:latin typeface="Cambria Math" panose="02040503050406030204" pitchFamily="18" charset="0"/>
                            </a:rPr>
                          </m:ctrlPr>
                        </m:dPr>
                        <m:e>
                          <m:r>
                            <a:rPr lang="en-AU" b="0" i="1" smtClean="0">
                              <a:latin typeface="Cambria Math" panose="02040503050406030204" pitchFamily="18" charset="0"/>
                            </a:rPr>
                            <m:t>1−</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𝐵</m:t>
                              </m:r>
                            </m:e>
                          </m:func>
                        </m:e>
                      </m:d>
                      <m:r>
                        <a:rPr lang="en-AU" i="1">
                          <a:latin typeface="Cambria Math" panose="02040503050406030204" pitchFamily="18" charset="0"/>
                        </a:rPr>
                        <m:t>−(1−</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b="0" i="1" smtClean="0">
                              <a:latin typeface="Cambria Math" panose="02040503050406030204" pitchFamily="18" charset="0"/>
                            </a:rPr>
                            <m:t>𝐴</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i="1">
                              <a:latin typeface="Cambria Math" panose="02040503050406030204" pitchFamily="18" charset="0"/>
                            </a:rPr>
                            <m:t>𝐵</m:t>
                          </m:r>
                        </m:e>
                      </m:func>
                    </m:oMath>
                  </m:oMathPara>
                </a14:m>
                <a:endParaRPr lang="en-AU" dirty="0">
                  <a:latin typeface="+mn-lt"/>
                </a:endParaRPr>
              </a:p>
              <a:p>
                <a:pPr marL="538163">
                  <a:lnSpc>
                    <a:spcPct val="12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sin</m:t>
                              </m:r>
                            </m:e>
                            <m:sup>
                              <m:r>
                                <a:rPr lang="en-AU" b="0" i="1" smtClean="0">
                                  <a:latin typeface="Cambria Math" panose="02040503050406030204" pitchFamily="18" charset="0"/>
                                </a:rPr>
                                <m:t>2</m:t>
                              </m:r>
                            </m:sup>
                          </m:sSup>
                        </m:fName>
                        <m:e>
                          <m:r>
                            <a:rPr lang="en-AU" b="0" i="1" smtClean="0">
                              <a:latin typeface="Cambria Math" panose="02040503050406030204" pitchFamily="18" charset="0"/>
                            </a:rPr>
                            <m:t>𝐴</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b="0" i="1" smtClean="0">
                              <a:latin typeface="Cambria Math" panose="02040503050406030204" pitchFamily="18" charset="0"/>
                            </a:rPr>
                            <m:t>𝐵</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b="0" i="1" smtClean="0">
                              <a:latin typeface="Cambria Math" panose="02040503050406030204" pitchFamily="18" charset="0"/>
                            </a:rPr>
                            <m:t>𝐵</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b="0" i="1" smtClean="0">
                              <a:latin typeface="Cambria Math" panose="02040503050406030204" pitchFamily="18" charset="0"/>
                            </a:rPr>
                            <m:t>𝐵</m:t>
                          </m:r>
                        </m:e>
                      </m:func>
                    </m:oMath>
                  </m:oMathPara>
                </a14:m>
                <a:endParaRPr lang="en-AU" dirty="0">
                  <a:latin typeface="+mn-lt"/>
                </a:endParaRPr>
              </a:p>
              <a:p>
                <a:pPr marL="538163">
                  <a:lnSpc>
                    <a:spcPct val="12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i="1">
                              <a:latin typeface="Cambria Math" panose="02040503050406030204" pitchFamily="18" charset="0"/>
                            </a:rPr>
                            <m:t>𝐴</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b="0" i="1" smtClean="0">
                              <a:latin typeface="Cambria Math" panose="02040503050406030204" pitchFamily="18" charset="0"/>
                            </a:rPr>
                            <m:t>𝐵</m:t>
                          </m:r>
                        </m:e>
                      </m:func>
                    </m:oMath>
                  </m:oMathPara>
                </a14:m>
                <a:endParaRPr lang="en-AU" dirty="0">
                  <a:latin typeface="+mn-lt"/>
                </a:endParaRPr>
              </a:p>
              <a:p>
                <a:pPr marL="538163">
                  <a:lnSpc>
                    <a:spcPct val="12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𝑅𝐻𝑆</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F83146A0-68BD-3A1A-5508-8D43DD869007}"/>
                  </a:ext>
                </a:extLst>
              </p:cNvPr>
              <p:cNvSpPr>
                <a:spLocks noGrp="1" noRot="1" noChangeAspect="1" noMove="1" noResize="1" noEditPoints="1" noAdjustHandles="1" noChangeArrowheads="1" noChangeShapeType="1" noTextEdit="1"/>
              </p:cNvSpPr>
              <p:nvPr>
                <p:ph type="body" sz="quarter" idx="17"/>
              </p:nvPr>
            </p:nvSpPr>
            <p:spPr>
              <a:xfrm>
                <a:off x="348000" y="1466384"/>
                <a:ext cx="11484000" cy="5128914"/>
              </a:xfrm>
              <a:blipFill>
                <a:blip r:embed="rId3"/>
                <a:stretch>
                  <a:fillRect l="-74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691E8EC-5787-D58F-C924-D3EEC95C81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
        <p:nvSpPr>
          <p:cNvPr id="2" name="Speech Bubble: Rectangle with Corners Rounded 1">
            <a:extLst>
              <a:ext uri="{FF2B5EF4-FFF2-40B4-BE49-F238E27FC236}">
                <a16:creationId xmlns:a16="http://schemas.microsoft.com/office/drawing/2014/main" id="{D4C828B8-2887-B8B5-ED79-41FCB11BD262}"/>
              </a:ext>
            </a:extLst>
          </p:cNvPr>
          <p:cNvSpPr/>
          <p:nvPr/>
        </p:nvSpPr>
        <p:spPr>
          <a:xfrm>
            <a:off x="6593656" y="1338943"/>
            <a:ext cx="3541466" cy="1379319"/>
          </a:xfrm>
          <a:prstGeom prst="wedgeRoundRectCallout">
            <a:avLst>
              <a:gd name="adj1" fmla="val -106801"/>
              <a:gd name="adj2" fmla="val 379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did it seem more efficient to begin with the LHS of the proof?</a:t>
            </a:r>
          </a:p>
        </p:txBody>
      </p:sp>
      <p:sp>
        <p:nvSpPr>
          <p:cNvPr id="7" name="Speech Bubble: Rectangle with Corners Rounded 6">
            <a:extLst>
              <a:ext uri="{FF2B5EF4-FFF2-40B4-BE49-F238E27FC236}">
                <a16:creationId xmlns:a16="http://schemas.microsoft.com/office/drawing/2014/main" id="{A8382995-CD85-C3AC-AD38-408140860A95}"/>
              </a:ext>
            </a:extLst>
          </p:cNvPr>
          <p:cNvSpPr/>
          <p:nvPr/>
        </p:nvSpPr>
        <p:spPr>
          <a:xfrm>
            <a:off x="7346511" y="3062150"/>
            <a:ext cx="3016690" cy="1077589"/>
          </a:xfrm>
          <a:prstGeom prst="wedgeRoundRectCallout">
            <a:avLst>
              <a:gd name="adj1" fmla="val -64071"/>
              <a:gd name="adj2" fmla="val -319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Are both formulas on the HSC reference sheet?</a:t>
            </a:r>
          </a:p>
        </p:txBody>
      </p:sp>
      <p:sp>
        <p:nvSpPr>
          <p:cNvPr id="10" name="Speech Bubble: Rectangle with Corners Rounded 9">
            <a:extLst>
              <a:ext uri="{FF2B5EF4-FFF2-40B4-BE49-F238E27FC236}">
                <a16:creationId xmlns:a16="http://schemas.microsoft.com/office/drawing/2014/main" id="{F6A507AD-373E-66D1-A5BC-8375D4824C36}"/>
              </a:ext>
            </a:extLst>
          </p:cNvPr>
          <p:cNvSpPr/>
          <p:nvPr/>
        </p:nvSpPr>
        <p:spPr>
          <a:xfrm>
            <a:off x="7126807" y="4797603"/>
            <a:ext cx="3236394" cy="1232136"/>
          </a:xfrm>
          <a:prstGeom prst="wedgeRoundRectCallout">
            <a:avLst>
              <a:gd name="adj1" fmla="val -81952"/>
              <a:gd name="adj2" fmla="val -4765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might cosine have been replaced and not sine?</a:t>
            </a:r>
          </a:p>
        </p:txBody>
      </p:sp>
    </p:spTree>
    <p:extLst>
      <p:ext uri="{BB962C8B-B14F-4D97-AF65-F5344CB8AC3E}">
        <p14:creationId xmlns:p14="http://schemas.microsoft.com/office/powerpoint/2010/main" val="66789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7CD86-4BA7-6919-CD47-945AC2840A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13E533-BB49-0432-4D3D-FEBF315D6D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
        <p:nvSpPr>
          <p:cNvPr id="3" name="Title 2">
            <a:extLst>
              <a:ext uri="{FF2B5EF4-FFF2-40B4-BE49-F238E27FC236}">
                <a16:creationId xmlns:a16="http://schemas.microsoft.com/office/drawing/2014/main" id="{44C0B1C5-F0C2-F376-A3C5-54C5F5B50E25}"/>
              </a:ext>
            </a:extLst>
          </p:cNvPr>
          <p:cNvSpPr>
            <a:spLocks noGrp="1"/>
          </p:cNvSpPr>
          <p:nvPr>
            <p:ph type="title"/>
          </p:nvPr>
        </p:nvSpPr>
        <p:spPr/>
        <p:txBody>
          <a:bodyPr/>
          <a:lstStyle/>
          <a:p>
            <a:r>
              <a:rPr lang="en-AU" dirty="0">
                <a:latin typeface="+mj-lt"/>
              </a:rPr>
              <a:t>Proving results (2)</a:t>
            </a:r>
            <a:endParaRPr lang="en-AU" dirty="0"/>
          </a:p>
        </p:txBody>
      </p:sp>
      <p:sp>
        <p:nvSpPr>
          <p:cNvPr id="4" name="Text Placeholder 3">
            <a:extLst>
              <a:ext uri="{FF2B5EF4-FFF2-40B4-BE49-F238E27FC236}">
                <a16:creationId xmlns:a16="http://schemas.microsoft.com/office/drawing/2014/main" id="{E8E1E26E-31D8-FFBF-BEE0-89D19EE66DD7}"/>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43D1025-8295-523D-B596-205DD0CB2518}"/>
                  </a:ext>
                </a:extLst>
              </p:cNvPr>
              <p:cNvSpPr>
                <a:spLocks noGrp="1"/>
              </p:cNvSpPr>
              <p:nvPr>
                <p:ph type="body" sz="quarter" idx="17"/>
              </p:nvPr>
            </p:nvSpPr>
            <p:spPr/>
            <p:txBody>
              <a:bodyPr/>
              <a:lstStyle/>
              <a:p>
                <a:r>
                  <a:rPr lang="en-AU" dirty="0"/>
                  <a:t>Prove that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𝑦</m:t>
                        </m:r>
                        <m:r>
                          <a:rPr lang="en-AU" i="1">
                            <a:latin typeface="Cambria Math" panose="02040503050406030204" pitchFamily="18" charset="0"/>
                          </a:rPr>
                          <m:t>)</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𝑦</m:t>
                        </m:r>
                        <m:r>
                          <a:rPr lang="en-AU" i="1">
                            <a:latin typeface="Cambria Math" panose="02040503050406030204" pitchFamily="18" charset="0"/>
                          </a:rPr>
                          <m:t>)</m:t>
                        </m:r>
                      </m:e>
                    </m:func>
                    <m:r>
                      <a:rPr lang="en-AU" i="1">
                        <a:latin typeface="Cambria Math" panose="02040503050406030204" pitchFamily="18" charset="0"/>
                      </a:rPr>
                      <m:t>=</m:t>
                    </m:r>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𝑦</m:t>
                        </m:r>
                      </m:e>
                    </m:func>
                  </m:oMath>
                </a14:m>
                <a:r>
                  <a:rPr lang="en-AU" dirty="0"/>
                  <a:t>.</a:t>
                </a:r>
              </a:p>
              <a:p>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𝐿𝐻𝑆</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m:t>
                              </m:r>
                            </m:e>
                          </m:func>
                        </m:e>
                      </m:func>
                    </m:oMath>
                  </m:oMathPara>
                </a14:m>
                <a:endParaRPr lang="en-AU" b="0" dirty="0"/>
              </a:p>
              <a:p>
                <a:pPr marL="53816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𝑦</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𝑦</m:t>
                              </m:r>
                            </m:e>
                          </m:func>
                        </m:e>
                      </m:d>
                      <m:r>
                        <a:rPr lang="en-AU" b="0" i="1" smtClean="0">
                          <a:latin typeface="Cambria Math" panose="02040503050406030204" pitchFamily="18" charset="0"/>
                        </a:rPr>
                        <m:t>+</m:t>
                      </m:r>
                      <m:d>
                        <m:dPr>
                          <m:ctrlPr>
                            <a:rPr lang="en-AU" b="0" i="1" smtClean="0">
                              <a:latin typeface="Cambria Math" panose="02040503050406030204" pitchFamily="18" charset="0"/>
                            </a:rPr>
                          </m:ctrlPr>
                        </m:dPr>
                        <m:e>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𝑦</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𝑦</m:t>
                              </m:r>
                            </m:e>
                          </m:func>
                        </m:e>
                      </m:d>
                    </m:oMath>
                  </m:oMathPara>
                </a14:m>
                <a:endParaRPr lang="en-AU" b="0" dirty="0"/>
              </a:p>
              <a:p>
                <a:pPr marL="53816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𝑦</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𝑦</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𝑦</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𝑦</m:t>
                          </m:r>
                        </m:e>
                      </m:func>
                    </m:oMath>
                  </m:oMathPara>
                </a14:m>
                <a:endParaRPr lang="en-AU" dirty="0"/>
              </a:p>
              <a:p>
                <a:pPr marL="53816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𝑥</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𝑦</m:t>
                          </m:r>
                        </m:e>
                      </m:func>
                    </m:oMath>
                  </m:oMathPara>
                </a14:m>
                <a:endParaRPr lang="en-AU" dirty="0"/>
              </a:p>
              <a:p>
                <a:pPr marL="53816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𝑅𝐻𝑆</m:t>
                      </m:r>
                    </m:oMath>
                  </m:oMathPara>
                </a14:m>
                <a:endParaRPr lang="en-AU" dirty="0"/>
              </a:p>
            </p:txBody>
          </p:sp>
        </mc:Choice>
        <mc:Fallback xmlns="">
          <p:sp>
            <p:nvSpPr>
              <p:cNvPr id="5" name="Text Placeholder 4">
                <a:extLst>
                  <a:ext uri="{FF2B5EF4-FFF2-40B4-BE49-F238E27FC236}">
                    <a16:creationId xmlns:a16="http://schemas.microsoft.com/office/drawing/2014/main" id="{043D1025-8295-523D-B596-205DD0CB2518}"/>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spTree>
    <p:extLst>
      <p:ext uri="{BB962C8B-B14F-4D97-AF65-F5344CB8AC3E}">
        <p14:creationId xmlns:p14="http://schemas.microsoft.com/office/powerpoint/2010/main" val="37721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C0C355-2760-F2C3-9100-6658478753C9}"/>
              </a:ext>
            </a:extLst>
          </p:cNvPr>
          <p:cNvSpPr>
            <a:spLocks noGrp="1"/>
          </p:cNvSpPr>
          <p:nvPr>
            <p:ph type="title"/>
          </p:nvPr>
        </p:nvSpPr>
        <p:spPr/>
        <p:txBody>
          <a:bodyPr/>
          <a:lstStyle/>
          <a:p>
            <a:r>
              <a:rPr lang="en-AU" dirty="0"/>
              <a:t>Proving results activity</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74A3C5E-C2BD-FE1E-1FF3-A070551C4447}"/>
                  </a:ext>
                </a:extLst>
              </p:cNvPr>
              <p:cNvSpPr>
                <a:spLocks noGrp="1"/>
              </p:cNvSpPr>
              <p:nvPr>
                <p:ph type="body" sz="quarter" idx="17"/>
              </p:nvPr>
            </p:nvSpPr>
            <p:spPr>
              <a:xfrm>
                <a:off x="360000" y="1306883"/>
                <a:ext cx="11484000" cy="4807835"/>
              </a:xfrm>
            </p:spPr>
            <p:txBody>
              <a:bodyPr/>
              <a:lstStyle/>
              <a:p>
                <a:pPr marL="457200" indent="-457200">
                  <a:lnSpc>
                    <a:spcPct val="250000"/>
                  </a:lnSpc>
                  <a:buFont typeface="+mj-lt"/>
                  <a:buAutoNum type="arabicPeriod"/>
                </a:pPr>
                <a:r>
                  <a:rPr lang="en-AU" dirty="0"/>
                  <a:t>Show that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m:t>
                        </m:r>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𝐵</m:t>
                        </m:r>
                        <m:r>
                          <a:rPr lang="en-AU" b="0" i="1" smtClean="0">
                            <a:latin typeface="Cambria Math" panose="02040503050406030204" pitchFamily="18" charset="0"/>
                          </a:rPr>
                          <m:t>)</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𝐵</m:t>
                            </m:r>
                          </m:e>
                        </m:d>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𝐴</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𝐴</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𝐵</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𝐵</m:t>
                        </m:r>
                        <m:r>
                          <a:rPr lang="en-AU" b="0" i="1" smtClean="0">
                            <a:latin typeface="Cambria Math" panose="02040503050406030204" pitchFamily="18" charset="0"/>
                          </a:rPr>
                          <m:t>)</m:t>
                        </m:r>
                      </m:e>
                    </m:func>
                  </m:oMath>
                </a14:m>
                <a:endParaRPr lang="en-AU" dirty="0"/>
              </a:p>
              <a:p>
                <a:pPr marL="457200" indent="-457200">
                  <a:lnSpc>
                    <a:spcPct val="250000"/>
                  </a:lnSpc>
                  <a:buFont typeface="+mj-lt"/>
                  <a:buAutoNum type="arabicPeriod"/>
                </a:pPr>
                <a:r>
                  <a:rPr lang="en-AU" dirty="0"/>
                  <a:t>Prove that </a:t>
                </a:r>
                <a14:m>
                  <m:oMath xmlns:m="http://schemas.openxmlformats.org/officeDocument/2006/math">
                    <m:f>
                      <m:fPr>
                        <m:ctrlPr>
                          <a:rPr lang="en-AU" b="0" i="1" smtClean="0">
                            <a:latin typeface="Cambria Math" panose="02040503050406030204" pitchFamily="18" charset="0"/>
                          </a:rPr>
                        </m:ctrlPr>
                      </m:fPr>
                      <m:num>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𝑥</m:t>
                            </m:r>
                          </m:e>
                        </m:func>
                        <m:r>
                          <a:rPr lang="en-AU" b="0" i="1" smtClean="0">
                            <a:latin typeface="Cambria Math" panose="02040503050406030204" pitchFamily="18" charset="0"/>
                          </a:rPr>
                          <m:t>−1</m:t>
                        </m:r>
                      </m:num>
                      <m:den>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den>
                    </m:f>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𝑥</m:t>
                        </m:r>
                      </m:e>
                    </m:func>
                  </m:oMath>
                </a14:m>
                <a:endParaRPr lang="en-AU" dirty="0"/>
              </a:p>
              <a:p>
                <a:pPr marL="457200" indent="-457200">
                  <a:lnSpc>
                    <a:spcPct val="250000"/>
                  </a:lnSpc>
                  <a:buFont typeface="+mj-lt"/>
                  <a:buAutoNum type="arabicPeriod"/>
                </a:pPr>
                <a:r>
                  <a:rPr lang="en-AU" dirty="0"/>
                  <a:t>Prove that </a:t>
                </a:r>
                <a14:m>
                  <m:oMath xmlns:m="http://schemas.openxmlformats.org/officeDocument/2006/math">
                    <m:func>
                      <m:funcPr>
                        <m:ctrlPr>
                          <a:rPr lang="en-AU" i="1">
                            <a:latin typeface="Cambria Math" panose="02040503050406030204" pitchFamily="18" charset="0"/>
                          </a:rPr>
                        </m:ctrlPr>
                      </m:funcPr>
                      <m:fName>
                        <m:sSup>
                          <m:sSupPr>
                            <m:ctrlPr>
                              <a:rPr lang="en-AU" i="1">
                                <a:latin typeface="Cambria Math" panose="02040503050406030204" pitchFamily="18" charset="0"/>
                              </a:rPr>
                            </m:ctrlPr>
                          </m:sSupPr>
                          <m:e>
                            <m:r>
                              <m:rPr>
                                <m:sty m:val="p"/>
                              </m:rPr>
                              <a:rPr lang="en-AU">
                                <a:latin typeface="Cambria Math" panose="02040503050406030204" pitchFamily="18" charset="0"/>
                              </a:rPr>
                              <m:t>sin</m:t>
                            </m:r>
                          </m:e>
                          <m:sup>
                            <m:r>
                              <a:rPr lang="en-AU" i="1">
                                <a:latin typeface="Cambria Math" panose="02040503050406030204" pitchFamily="18" charset="0"/>
                              </a:rPr>
                              <m:t>2</m:t>
                            </m:r>
                          </m:sup>
                        </m:sSup>
                      </m:fName>
                      <m:e>
                        <m:r>
                          <a:rPr lang="en-AU" i="1">
                            <a:latin typeface="Cambria Math" panose="02040503050406030204" pitchFamily="18" charset="0"/>
                          </a:rPr>
                          <m:t>𝑥</m:t>
                        </m:r>
                      </m:e>
                    </m:func>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2</m:t>
                            </m:r>
                            <m:r>
                              <a:rPr lang="en-AU" i="1">
                                <a:latin typeface="Cambria Math" panose="02040503050406030204" pitchFamily="18" charset="0"/>
                              </a:rPr>
                              <m:t>𝑥</m:t>
                            </m:r>
                          </m:e>
                        </m:func>
                      </m:num>
                      <m:den>
                        <m:r>
                          <a:rPr lang="en-AU" i="1">
                            <a:latin typeface="Cambria Math" panose="02040503050406030204" pitchFamily="18" charset="0"/>
                          </a:rPr>
                          <m:t>2</m:t>
                        </m:r>
                      </m:den>
                    </m:f>
                  </m:oMath>
                </a14:m>
                <a:endParaRPr lang="en-AU" dirty="0"/>
              </a:p>
              <a:p>
                <a:pPr marL="457200" indent="-457200">
                  <a:lnSpc>
                    <a:spcPct val="250000"/>
                  </a:lnSpc>
                  <a:buFont typeface="+mj-lt"/>
                  <a:buAutoNum type="arabicPeriod"/>
                </a:pPr>
                <a:r>
                  <a:rPr lang="en-AU" dirty="0"/>
                  <a:t>Prove that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2</m:t>
                            </m:r>
                            <m:r>
                              <a:rPr lang="en-AU" b="0" i="1" smtClean="0">
                                <a:latin typeface="Cambria Math" panose="02040503050406030204" pitchFamily="18" charset="0"/>
                              </a:rPr>
                              <m:t>𝑥</m:t>
                            </m:r>
                          </m:e>
                        </m:func>
                      </m:num>
                      <m:den>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2</m:t>
                            </m:r>
                            <m:r>
                              <a:rPr lang="en-AU" b="0" i="1" smtClean="0">
                                <a:latin typeface="Cambria Math" panose="02040503050406030204" pitchFamily="18" charset="0"/>
                              </a:rPr>
                              <m:t>𝑥</m:t>
                            </m:r>
                          </m:e>
                        </m:func>
                      </m:den>
                    </m:f>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𝑥</m:t>
                        </m:r>
                      </m:e>
                    </m:func>
                  </m:oMath>
                </a14:m>
                <a:r>
                  <a:rPr lang="en-AU" dirty="0"/>
                  <a:t> </a:t>
                </a:r>
              </a:p>
            </p:txBody>
          </p:sp>
        </mc:Choice>
        <mc:Fallback xmlns="">
          <p:sp>
            <p:nvSpPr>
              <p:cNvPr id="5" name="Text Placeholder 4">
                <a:extLst>
                  <a:ext uri="{FF2B5EF4-FFF2-40B4-BE49-F238E27FC236}">
                    <a16:creationId xmlns:a16="http://schemas.microsoft.com/office/drawing/2014/main" id="{874A3C5E-C2BD-FE1E-1FF3-A070551C4447}"/>
                  </a:ext>
                </a:extLst>
              </p:cNvPr>
              <p:cNvSpPr>
                <a:spLocks noGrp="1" noRot="1" noChangeAspect="1" noMove="1" noResize="1" noEditPoints="1" noAdjustHandles="1" noChangeArrowheads="1" noChangeShapeType="1" noTextEdit="1"/>
              </p:cNvSpPr>
              <p:nvPr>
                <p:ph type="body" sz="quarter" idx="17"/>
              </p:nvPr>
            </p:nvSpPr>
            <p:spPr>
              <a:xfrm>
                <a:off x="360000" y="1306883"/>
                <a:ext cx="11484000" cy="4807835"/>
              </a:xfrm>
              <a:blipFill>
                <a:blip r:embed="rId2"/>
                <a:stretch>
                  <a:fillRect l="-121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577E2A6-03ED-C8FC-3602-F10A19343CB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61366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Mathematics Extension 1 2021 HSC exam (1)</a:t>
            </a: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a:xfrm>
            <a:off x="360000" y="835700"/>
            <a:ext cx="11483998" cy="356423"/>
          </a:xfrm>
        </p:spPr>
        <p:txBody>
          <a:bodyPr/>
          <a:lstStyle/>
          <a:p>
            <a:r>
              <a:rPr lang="en-AU" dirty="0">
                <a:latin typeface="+mj-lt"/>
              </a:rPr>
              <a:t>Question 13 (d) (</a:t>
            </a:r>
            <a:r>
              <a:rPr lang="en-AU" dirty="0" err="1">
                <a:latin typeface="+mj-lt"/>
              </a:rPr>
              <a:t>i</a:t>
            </a:r>
            <a:r>
              <a:rPr lang="en-AU" dirty="0">
                <a:latin typeface="+mj-lt"/>
              </a:rPr>
              <a:t>)</a:t>
            </a:r>
          </a:p>
        </p:txBody>
      </p:sp>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49248E4-00BA-D2A1-777F-64256F0B6BE8}"/>
                  </a:ext>
                </a:extLst>
              </p:cNvPr>
              <p:cNvSpPr txBox="1"/>
              <p:nvPr/>
            </p:nvSpPr>
            <p:spPr>
              <a:xfrm>
                <a:off x="348000" y="1285957"/>
                <a:ext cx="10689802" cy="1336387"/>
              </a:xfrm>
              <a:prstGeom prst="rect">
                <a:avLst/>
              </a:prstGeom>
              <a:noFill/>
            </p:spPr>
            <p:txBody>
              <a:bodyPr wrap="square" lIns="0" tIns="0" rIns="0" bIns="0" rtlCol="0">
                <a:noAutofit/>
              </a:bodyPr>
              <a:lstStyle/>
              <a:p>
                <a:pPr algn="l">
                  <a:lnSpc>
                    <a:spcPct val="150000"/>
                  </a:lnSpc>
                </a:pPr>
                <a:r>
                  <a:rPr lang="en-AU" sz="1800" dirty="0"/>
                  <a:t>The numbers </a:t>
                </a:r>
                <a14:m>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 </m:t>
                    </m:r>
                    <m:r>
                      <a:rPr lang="en-AU" sz="1800" b="0" i="1" smtClean="0">
                        <a:latin typeface="Cambria Math" panose="02040503050406030204" pitchFamily="18" charset="0"/>
                      </a:rPr>
                      <m:t>𝐵</m:t>
                    </m:r>
                  </m:oMath>
                </a14:m>
                <a:r>
                  <a:rPr lang="en-AU" sz="1800" dirty="0"/>
                  <a:t> and </a:t>
                </a:r>
                <a14:m>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 </m:t>
                    </m:r>
                  </m:oMath>
                </a14:m>
                <a:r>
                  <a:rPr lang="en-AU" sz="1800" dirty="0"/>
                  <a:t>are related by the equations </a:t>
                </a:r>
                <a14:m>
                  <m:oMath xmlns:m="http://schemas.openxmlformats.org/officeDocument/2006/math">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𝑑</m:t>
                    </m:r>
                  </m:oMath>
                </a14:m>
                <a:r>
                  <a:rPr lang="en-AU" sz="1800" dirty="0"/>
                  <a:t> and </a:t>
                </a:r>
                <a14:m>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r>
                      <a:rPr lang="en-AU" sz="1800" b="0" i="1" smtClean="0">
                        <a:latin typeface="Cambria Math" panose="02040503050406030204" pitchFamily="18" charset="0"/>
                      </a:rPr>
                      <m:t>𝑑</m:t>
                    </m:r>
                    <m:r>
                      <a:rPr lang="en-AU" sz="1800" b="0" i="1" smtClean="0">
                        <a:latin typeface="Cambria Math" panose="02040503050406030204" pitchFamily="18" charset="0"/>
                      </a:rPr>
                      <m:t>,</m:t>
                    </m:r>
                  </m:oMath>
                </a14:m>
                <a:r>
                  <a:rPr lang="en-AU" sz="1800" dirty="0"/>
                  <a:t> where </a:t>
                </a:r>
                <a14:m>
                  <m:oMath xmlns:m="http://schemas.openxmlformats.org/officeDocument/2006/math">
                    <m:r>
                      <a:rPr lang="en-AU" sz="1800" b="0" i="1" smtClean="0">
                        <a:latin typeface="Cambria Math" panose="02040503050406030204" pitchFamily="18" charset="0"/>
                      </a:rPr>
                      <m:t>𝑑</m:t>
                    </m:r>
                  </m:oMath>
                </a14:m>
                <a:r>
                  <a:rPr lang="en-AU" sz="1800" dirty="0"/>
                  <a:t> is a constant.</a:t>
                </a:r>
              </a:p>
              <a:p>
                <a:pPr algn="l">
                  <a:lnSpc>
                    <a:spcPct val="150000"/>
                  </a:lnSpc>
                </a:pPr>
                <a:r>
                  <a:rPr lang="en-AU" sz="1800" dirty="0"/>
                  <a:t>Show that </a:t>
                </a:r>
                <a14:m>
                  <m:oMath xmlns:m="http://schemas.openxmlformats.org/officeDocument/2006/math">
                    <m:f>
                      <m:fPr>
                        <m:ctrlPr>
                          <a:rPr lang="en-AU" sz="1800" b="0" i="1" smtClean="0">
                            <a:latin typeface="Cambria Math" panose="02040503050406030204" pitchFamily="18" charset="0"/>
                          </a:rPr>
                        </m:ctrlPr>
                      </m:fPr>
                      <m:num>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𝐴</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𝐶</m:t>
                            </m:r>
                          </m:e>
                        </m:func>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𝐴</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𝐶</m:t>
                            </m:r>
                          </m:e>
                        </m:func>
                      </m:den>
                    </m:f>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𝐵</m:t>
                        </m:r>
                      </m:e>
                    </m:func>
                  </m:oMath>
                </a14:m>
                <a:r>
                  <a:rPr lang="en-AU" sz="1800" dirty="0"/>
                  <a:t>.</a:t>
                </a:r>
              </a:p>
            </p:txBody>
          </p:sp>
        </mc:Choice>
        <mc:Fallback xmlns="">
          <p:sp>
            <p:nvSpPr>
              <p:cNvPr id="8" name="TextBox 7">
                <a:extLst>
                  <a:ext uri="{FF2B5EF4-FFF2-40B4-BE49-F238E27FC236}">
                    <a16:creationId xmlns:a16="http://schemas.microsoft.com/office/drawing/2014/main" id="{549248E4-00BA-D2A1-777F-64256F0B6BE8}"/>
                  </a:ext>
                </a:extLst>
              </p:cNvPr>
              <p:cNvSpPr txBox="1">
                <a:spLocks noRot="1" noChangeAspect="1" noMove="1" noResize="1" noEditPoints="1" noAdjustHandles="1" noChangeArrowheads="1" noChangeShapeType="1" noTextEdit="1"/>
              </p:cNvSpPr>
              <p:nvPr/>
            </p:nvSpPr>
            <p:spPr>
              <a:xfrm>
                <a:off x="348000" y="1285957"/>
                <a:ext cx="10689802" cy="1336387"/>
              </a:xfrm>
              <a:prstGeom prst="rect">
                <a:avLst/>
              </a:prstGeom>
              <a:blipFill>
                <a:blip r:embed="rId4"/>
                <a:stretch>
                  <a:fillRect l="-1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686DC0C-60D3-171C-A2DD-D77EF0E50954}"/>
                  </a:ext>
                </a:extLst>
              </p:cNvPr>
              <p:cNvSpPr txBox="1"/>
              <p:nvPr/>
            </p:nvSpPr>
            <p:spPr>
              <a:xfrm>
                <a:off x="372000" y="2428939"/>
                <a:ext cx="11111788" cy="4267062"/>
              </a:xfrm>
              <a:prstGeom prst="rect">
                <a:avLst/>
              </a:prstGeom>
              <a:noFill/>
            </p:spPr>
            <p:txBody>
              <a:bodyPr wrap="square" lIns="0" tIns="0" rIns="0" bIns="0" rtlCol="0">
                <a:noAutofit/>
              </a:bodyPr>
              <a:lstStyle/>
              <a:p>
                <a:pPr algn="l">
                  <a:lnSpc>
                    <a:spcPct val="114000"/>
                  </a:lnSpc>
                  <a:spcAft>
                    <a:spcPts val="600"/>
                  </a:spcAft>
                </a:pPr>
                <a:r>
                  <a:rPr lang="en-AU" sz="1600" b="1" dirty="0">
                    <a:solidFill>
                      <a:schemeClr val="accent2"/>
                    </a:solidFill>
                  </a:rPr>
                  <a:t>HSC marker feedback </a:t>
                </a:r>
              </a:p>
              <a:p>
                <a:pPr algn="l">
                  <a:lnSpc>
                    <a:spcPct val="114000"/>
                  </a:lnSpc>
                  <a:spcAft>
                    <a:spcPts val="600"/>
                  </a:spcAft>
                </a:pPr>
                <a:r>
                  <a:rPr lang="en-AU" sz="1600" b="1" dirty="0"/>
                  <a:t>Students should:</a:t>
                </a:r>
              </a:p>
              <a:p>
                <a:pPr marL="285750" indent="-285750" algn="l">
                  <a:lnSpc>
                    <a:spcPct val="114000"/>
                  </a:lnSpc>
                  <a:spcAft>
                    <a:spcPts val="600"/>
                  </a:spcAft>
                  <a:buFont typeface="Arial" panose="020B0604020202020204" pitchFamily="34" charset="0"/>
                  <a:buChar char="•"/>
                </a:pPr>
                <a:r>
                  <a:rPr lang="en-AU" sz="1600" dirty="0"/>
                  <a:t>Use trigonometric identities to show a relationship</a:t>
                </a:r>
              </a:p>
              <a:p>
                <a:pPr algn="l">
                  <a:lnSpc>
                    <a:spcPct val="114000"/>
                  </a:lnSpc>
                  <a:spcAft>
                    <a:spcPts val="600"/>
                  </a:spcAft>
                </a:pPr>
                <a:r>
                  <a:rPr lang="en-AU" sz="1600" b="1" dirty="0"/>
                  <a:t>In better responses, students were able to:</a:t>
                </a:r>
              </a:p>
              <a:p>
                <a:pPr marL="285750" indent="-285750" algn="l">
                  <a:lnSpc>
                    <a:spcPct val="114000"/>
                  </a:lnSpc>
                  <a:spcAft>
                    <a:spcPts val="600"/>
                  </a:spcAft>
                  <a:buFont typeface="Arial" panose="020B0604020202020204" pitchFamily="34" charset="0"/>
                  <a:buChar char="•"/>
                </a:pPr>
                <a:r>
                  <a:rPr lang="en-AU" sz="1600" dirty="0"/>
                  <a:t>Follow the hints in the question to substitute for </a:t>
                </a:r>
                <a14:m>
                  <m:oMath xmlns:m="http://schemas.openxmlformats.org/officeDocument/2006/math">
                    <m:r>
                      <a:rPr lang="en-AU" sz="1600" b="0" i="1" smtClean="0">
                        <a:latin typeface="Cambria Math" panose="02040503050406030204" pitchFamily="18" charset="0"/>
                      </a:rPr>
                      <m:t>𝐴</m:t>
                    </m:r>
                  </m:oMath>
                </a14:m>
                <a:r>
                  <a:rPr lang="en-AU" sz="1600" dirty="0"/>
                  <a:t> and </a:t>
                </a:r>
                <a14:m>
                  <m:oMath xmlns:m="http://schemas.openxmlformats.org/officeDocument/2006/math">
                    <m:r>
                      <a:rPr lang="en-AU" sz="1600" b="0" i="1" smtClean="0">
                        <a:latin typeface="Cambria Math" panose="02040503050406030204" pitchFamily="18" charset="0"/>
                      </a:rPr>
                      <m:t>𝐶</m:t>
                    </m:r>
                  </m:oMath>
                </a14:m>
                <a:endParaRPr lang="en-AU" sz="1600" dirty="0"/>
              </a:p>
              <a:p>
                <a:pPr marL="285750" indent="-285750" algn="l">
                  <a:lnSpc>
                    <a:spcPct val="114000"/>
                  </a:lnSpc>
                  <a:spcAft>
                    <a:spcPts val="600"/>
                  </a:spcAft>
                  <a:buFont typeface="Arial" panose="020B0604020202020204" pitchFamily="34" charset="0"/>
                  <a:buChar char="•"/>
                </a:pPr>
                <a:r>
                  <a:rPr lang="en-AU" sz="1600" dirty="0"/>
                  <a:t>Use the trigonometric identities on the Reference Sheet to simplify the expression which resulted from the substitution</a:t>
                </a:r>
              </a:p>
              <a:p>
                <a:pPr marL="285750" indent="-285750" algn="l">
                  <a:lnSpc>
                    <a:spcPct val="114000"/>
                  </a:lnSpc>
                  <a:spcAft>
                    <a:spcPts val="600"/>
                  </a:spcAft>
                  <a:buFont typeface="Arial" panose="020B0604020202020204" pitchFamily="34" charset="0"/>
                  <a:buChar char="•"/>
                </a:pPr>
                <a:r>
                  <a:rPr lang="en-AU" sz="1600" dirty="0"/>
                  <a:t>Simplify with correct algebraic working</a:t>
                </a:r>
              </a:p>
              <a:p>
                <a:pPr algn="l">
                  <a:lnSpc>
                    <a:spcPct val="114000"/>
                  </a:lnSpc>
                  <a:spcAft>
                    <a:spcPts val="600"/>
                  </a:spcAft>
                </a:pPr>
                <a:r>
                  <a:rPr lang="en-AU" sz="1600" b="1" dirty="0"/>
                  <a:t>Areas for students to improve include:</a:t>
                </a:r>
              </a:p>
              <a:p>
                <a:pPr marL="285750" indent="-285750" algn="l">
                  <a:lnSpc>
                    <a:spcPct val="114000"/>
                  </a:lnSpc>
                  <a:spcAft>
                    <a:spcPts val="600"/>
                  </a:spcAft>
                  <a:buFont typeface="Arial" panose="020B0604020202020204" pitchFamily="34" charset="0"/>
                  <a:buChar char="•"/>
                </a:pPr>
                <a:r>
                  <a:rPr lang="en-AU" sz="1600" dirty="0"/>
                  <a:t>Taking the trigonometric identities from the Reference Sheet </a:t>
                </a:r>
              </a:p>
              <a:p>
                <a:pPr marL="285750" indent="-285750" algn="l">
                  <a:lnSpc>
                    <a:spcPct val="114000"/>
                  </a:lnSpc>
                  <a:spcAft>
                    <a:spcPts val="600"/>
                  </a:spcAft>
                  <a:buFont typeface="Arial" panose="020B0604020202020204" pitchFamily="34" charset="0"/>
                  <a:buChar char="•"/>
                </a:pPr>
                <a:r>
                  <a:rPr lang="en-AU" sz="1600" dirty="0"/>
                  <a:t>Taking care algebraically to simplify correctly</a:t>
                </a:r>
              </a:p>
              <a:p>
                <a:pPr marL="285750" indent="-285750" algn="l">
                  <a:lnSpc>
                    <a:spcPct val="114000"/>
                  </a:lnSpc>
                  <a:spcAft>
                    <a:spcPts val="600"/>
                  </a:spcAft>
                  <a:buFont typeface="Arial" panose="020B0604020202020204" pitchFamily="34" charset="0"/>
                  <a:buChar char="•"/>
                </a:pPr>
                <a:r>
                  <a:rPr lang="en-AU" sz="1600" dirty="0"/>
                  <a:t>Ensuring that sufficient working is shown to provide a convincing argument that the supplied result has been achieved. </a:t>
                </a:r>
              </a:p>
            </p:txBody>
          </p:sp>
        </mc:Choice>
        <mc:Fallback xmlns="">
          <p:sp>
            <p:nvSpPr>
              <p:cNvPr id="15" name="TextBox 14">
                <a:extLst>
                  <a:ext uri="{FF2B5EF4-FFF2-40B4-BE49-F238E27FC236}">
                    <a16:creationId xmlns:a16="http://schemas.microsoft.com/office/drawing/2014/main" id="{C686DC0C-60D3-171C-A2DD-D77EF0E50954}"/>
                  </a:ext>
                </a:extLst>
              </p:cNvPr>
              <p:cNvSpPr txBox="1">
                <a:spLocks noRot="1" noChangeAspect="1" noMove="1" noResize="1" noEditPoints="1" noAdjustHandles="1" noChangeArrowheads="1" noChangeShapeType="1" noTextEdit="1"/>
              </p:cNvSpPr>
              <p:nvPr/>
            </p:nvSpPr>
            <p:spPr>
              <a:xfrm>
                <a:off x="372000" y="2428939"/>
                <a:ext cx="11111788" cy="4267062"/>
              </a:xfrm>
              <a:prstGeom prst="rect">
                <a:avLst/>
              </a:prstGeom>
              <a:blipFill>
                <a:blip r:embed="rId5"/>
                <a:stretch>
                  <a:fillRect l="-1097" t="-1143"/>
                </a:stretch>
              </a:blipFill>
            </p:spPr>
            <p:txBody>
              <a:bodyPr/>
              <a:lstStyle/>
              <a:p>
                <a:r>
                  <a:rPr lang="en-AU">
                    <a:noFill/>
                  </a:rPr>
                  <a:t> </a:t>
                </a:r>
              </a:p>
            </p:txBody>
          </p:sp>
        </mc:Fallback>
      </mc:AlternateContent>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5CA0A-2934-4A8F-89FE-2BF1D8036C00}">
  <ds:schemaRefs>
    <ds:schemaRef ds:uri="http://schemas.microsoft.com/office/2006/metadata/properties"/>
    <ds:schemaRef ds:uri="http://purl.org/dc/dcmitype/"/>
    <ds:schemaRef ds:uri="95386ad3-46d6-4eb6-bbc1-9b19b13a5756"/>
    <ds:schemaRef ds:uri="http://www.w3.org/XML/1998/namespace"/>
    <ds:schemaRef ds:uri="http://purl.org/dc/terms/"/>
    <ds:schemaRef ds:uri="http://schemas.microsoft.com/office/2006/documentManagement/types"/>
    <ds:schemaRef ds:uri="http://purl.org/dc/elements/1.1/"/>
    <ds:schemaRef ds:uri="9191b990-ddf9-46cb-8ffe-20db9d3a58aa"/>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3B39E3B-8A30-4025-8510-752327668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F02616-53D0-4A56-8289-3F3B22FA3B84}">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2</TotalTime>
  <Words>1238</Words>
  <Application>Microsoft Office PowerPoint</Application>
  <PresentationFormat>Widescreen</PresentationFormat>
  <Paragraphs>141</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Cambria Math</vt:lpstr>
      <vt:lpstr>Public Sans</vt:lpstr>
      <vt:lpstr>Times New Roman</vt:lpstr>
      <vt:lpstr>NSWG Corporate</vt:lpstr>
      <vt:lpstr>Proving results</vt:lpstr>
      <vt:lpstr>Learning intention and success criteria</vt:lpstr>
      <vt:lpstr>Connecting learning</vt:lpstr>
      <vt:lpstr>Year 11 Advanced review</vt:lpstr>
      <vt:lpstr>Proving results (1)</vt:lpstr>
      <vt:lpstr>Proving results (2)</vt:lpstr>
      <vt:lpstr>Proving results activity</vt:lpstr>
      <vt:lpstr>Independent practice</vt:lpstr>
      <vt:lpstr>Mathematics Extension 1 2021 HSC exam (1)</vt:lpstr>
      <vt:lpstr>Mathematics Extension 1 2021 HSC exam (2)</vt:lpstr>
      <vt:lpstr>Mathematics Extension 1 2024 HSC exam (1)</vt:lpstr>
      <vt:lpstr>Mathematics Extension 1 2024 HSC exam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 Proving results – Stage 6, extension</dc:title>
  <dc:creator>NSW Department of Education</dc:creator>
  <dcterms:created xsi:type="dcterms:W3CDTF">2026-04-20T00:33:11Z</dcterms:created>
  <dcterms:modified xsi:type="dcterms:W3CDTF">2026-05-04T01:11:56Z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ActionId">
    <vt:lpwstr>7c686bce-3c29-474e-ac6a-290947568675</vt:lpwstr>
  </property>
  <property fmtid="{D5CDD505-2E9C-101B-9397-08002B2CF9AE}" pid="3" name="MSIP_Label_b603dfd7-d93a-4381-a340-2995d8282205_Tag">
    <vt:lpwstr>10, 3, 0, 1</vt:lpwstr>
  </property>
  <property fmtid="{D5CDD505-2E9C-101B-9397-08002B2CF9AE}" pid="4" name="MediaServiceImageTags">
    <vt:lpwstr/>
  </property>
  <property fmtid="{D5CDD505-2E9C-101B-9397-08002B2CF9AE}" pid="5" name="MSIP_Label_b603dfd7-d93a-4381-a340-2995d8282205_Name">
    <vt:lpwstr>OFFICIAL</vt:lpwstr>
  </property>
  <property fmtid="{D5CDD505-2E9C-101B-9397-08002B2CF9AE}" pid="6" name="MSIP_Label_b603dfd7-d93a-4381-a340-2995d8282205_Enabled">
    <vt:lpwstr>true</vt:lpwstr>
  </property>
  <property fmtid="{D5CDD505-2E9C-101B-9397-08002B2CF9AE}" pid="7" name="MSIP_Label_b603dfd7-d93a-4381-a340-2995d8282205_SetDate">
    <vt:lpwstr>2026-04-20T00:32:38Z</vt:lpwstr>
  </property>
  <property fmtid="{D5CDD505-2E9C-101B-9397-08002B2CF9AE}" pid="8" name="MSIP_Label_b603dfd7-d93a-4381-a340-2995d8282205_SiteId">
    <vt:lpwstr>05a0e69a-418a-47c1-9c25-9387261bf991</vt:lpwstr>
  </property>
  <property fmtid="{D5CDD505-2E9C-101B-9397-08002B2CF9AE}" pid="9" name="ContentTypeId">
    <vt:lpwstr>0x0101004A1D8124FFB2A1438B815462E05615AB</vt:lpwstr>
  </property>
  <property fmtid="{D5CDD505-2E9C-101B-9397-08002B2CF9AE}" pid="10" name="MSIP_Label_b603dfd7-d93a-4381-a340-2995d8282205_Method">
    <vt:lpwstr>Standard</vt:lpwstr>
  </property>
  <property fmtid="{D5CDD505-2E9C-101B-9397-08002B2CF9AE}" pid="11" name="MSIP_Label_b603dfd7-d93a-4381-a340-2995d8282205_ContentBits">
    <vt:lpwstr>0</vt:lpwstr>
  </property>
</Properties>
</file>