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89" r:id="rId8"/>
    <p:sldId id="26506" r:id="rId9"/>
    <p:sldId id="26525" r:id="rId10"/>
    <p:sldId id="26507" r:id="rId11"/>
    <p:sldId id="26526" r:id="rId12"/>
    <p:sldId id="26524" r:id="rId13"/>
    <p:sldId id="26508" r:id="rId14"/>
    <p:sldId id="26509" r:id="rId15"/>
    <p:sldId id="26512" r:id="rId16"/>
    <p:sldId id="26527" r:id="rId17"/>
    <p:sldId id="26523" r:id="rId18"/>
    <p:sldId id="26510" r:id="rId19"/>
    <p:sldId id="26528" r:id="rId20"/>
    <p:sldId id="26530" r:id="rId21"/>
    <p:sldId id="26529"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75234-585B-42A3-9D68-101FD84D046A}" v="2" dt="2026-05-04T01:09:46.19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51"/>
    <p:restoredTop sz="94720"/>
  </p:normalViewPr>
  <p:slideViewPr>
    <p:cSldViewPr snapToGrid="0">
      <p:cViewPr varScale="1">
        <p:scale>
          <a:sx n="93" d="100"/>
          <a:sy n="93" d="100"/>
        </p:scale>
        <p:origin x="76" y="76"/>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19487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31CD3-53D7-BA9B-22F9-3761EC4AE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78D45-66C0-EE13-BB68-09C67DF23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51A20-88D5-05CC-1FDB-70EC0DE650F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8440CDE-6CED-47E8-4A2A-54831D2FA3F4}"/>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97935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FABA1-480B-E152-F07A-1B6B80267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93989-74D2-372D-B9D2-A30370213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18289-6386-B23B-D828-AA58F8AB37D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5CA5AA-76F3-6E9E-F69A-39C39609D503}"/>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35723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DB3E-551B-9072-57FB-E80D56E6B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36B4F-2ABE-230B-5701-DD1DE5831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CACB2-CF34-509F-7A4B-090170D94C9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7B51140-8B29-58F7-38EF-13072E9DDDBA}"/>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1684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A21CB-F17E-87A8-34DC-C923CEABD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5A6A2-8DC9-67D4-6B62-A80934151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3FCD6-2B07-936D-D301-CBC34349226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B08D074-D5FB-0208-ECC2-296AED8C88D0}"/>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24110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ECA1B-0555-CDCB-312C-58762B74B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AC66F-873D-9021-8132-646B1AA58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596F4-AF72-DAB0-4D44-50826977C9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D921614-CF6B-94C5-906B-AC7E3EC41771}"/>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83077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Double angle formulas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Polynomials</a:t>
            </a:r>
          </a:p>
        </p:txBody>
      </p:sp>
      <p:pic>
        <p:nvPicPr>
          <p:cNvPr id="4" name="Picture Placeholder 5">
            <a:extLst>
              <a:ext uri="{FF2B5EF4-FFF2-40B4-BE49-F238E27FC236}">
                <a16:creationId xmlns:a16="http://schemas.microsoft.com/office/drawing/2014/main" id="{5016E85E-4F37-57DB-E431-484087C7401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Applying the double angle formulas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8140750" y="5412863"/>
            <a:ext cx="2140332" cy="1283137"/>
          </a:xfrm>
          <a:prstGeom prst="wedgeRoundRectCallout">
            <a:avLst>
              <a:gd name="adj1" fmla="val -69584"/>
              <a:gd name="adj2" fmla="val -726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was one of the solutions excluded?</a:t>
            </a:r>
          </a:p>
        </p:txBody>
      </p:sp>
      <p:sp>
        <p:nvSpPr>
          <p:cNvPr id="8" name="Speech Bubble: Rectangle with Corners Rounded 7">
            <a:extLst>
              <a:ext uri="{FF2B5EF4-FFF2-40B4-BE49-F238E27FC236}">
                <a16:creationId xmlns:a16="http://schemas.microsoft.com/office/drawing/2014/main" id="{5A16FC77-A983-3795-2F88-6D76EF48FF8B}"/>
              </a:ext>
            </a:extLst>
          </p:cNvPr>
          <p:cNvSpPr/>
          <p:nvPr/>
        </p:nvSpPr>
        <p:spPr>
          <a:xfrm>
            <a:off x="9904031" y="2805158"/>
            <a:ext cx="1995837" cy="1283137"/>
          </a:xfrm>
          <a:prstGeom prst="wedgeRoundRectCallout">
            <a:avLst>
              <a:gd name="adj1" fmla="val -80478"/>
              <a:gd name="adj2" fmla="val -416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formula is used here and why?</a:t>
            </a: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F164F32F-D9DA-FD35-85B4-D900E87E79DF}"/>
                  </a:ext>
                </a:extLst>
              </p:cNvPr>
              <p:cNvSpPr txBox="1">
                <a:spLocks/>
              </p:cNvSpPr>
              <p:nvPr/>
            </p:nvSpPr>
            <p:spPr>
              <a:xfrm>
                <a:off x="415114" y="1577477"/>
                <a:ext cx="408730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dirty="0"/>
                  <a:t>Find the exact value of </a:t>
                </a:r>
                <a14:m>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tan</m:t>
                        </m:r>
                      </m:fName>
                      <m:e>
                        <m:r>
                          <a:rPr lang="en-AU" b="0" i="1" smtClean="0">
                            <a:latin typeface="Cambria Math" panose="02040503050406030204" pitchFamily="18" charset="0"/>
                          </a:rPr>
                          <m:t>(22.5</m:t>
                        </m:r>
                        <m:r>
                          <a:rPr lang="en-AU" b="0" i="1" smtClean="0">
                            <a:latin typeface="Cambria Math" panose="02040503050406030204" pitchFamily="18" charset="0"/>
                            <a:ea typeface="Cambria Math" panose="02040503050406030204" pitchFamily="18" charset="0"/>
                          </a:rPr>
                          <m:t>°)</m:t>
                        </m:r>
                      </m:e>
                    </m:func>
                    <m:r>
                      <a:rPr lang="en-AU" i="1" smtClean="0">
                        <a:latin typeface="Cambria Math" panose="02040503050406030204" pitchFamily="18" charset="0"/>
                      </a:rPr>
                      <m:t>.</m:t>
                    </m:r>
                  </m:oMath>
                </a14:m>
                <a:endParaRPr lang="en-AU" dirty="0"/>
              </a:p>
              <a:p>
                <a:pPr>
                  <a:spcAft>
                    <a:spcPts val="600"/>
                  </a:spcAft>
                </a:pPr>
                <a:r>
                  <a:rPr lang="en-AU" dirty="0"/>
                  <a:t>Solution:</a:t>
                </a:r>
              </a:p>
              <a:p>
                <a:pPr>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45</m:t>
                      </m:r>
                      <m:r>
                        <a:rPr lang="en-AU" b="0"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rPr>
                        <m:t>=2×</m:t>
                      </m:r>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oMath>
                  </m:oMathPara>
                </a14:m>
                <a:endParaRPr lang="en-AU" dirty="0"/>
              </a:p>
              <a:p>
                <a:pPr>
                  <a:spcAft>
                    <a:spcPts val="600"/>
                  </a:spcAft>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𝐴</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𝐴</m:t>
                                  </m:r>
                                </m:e>
                              </m:func>
                            </m:den>
                          </m:f>
                        </m:e>
                      </m:func>
                    </m:oMath>
                  </m:oMathPara>
                </a14:m>
                <a:endParaRPr lang="en-AU" dirty="0"/>
              </a:p>
              <a:p>
                <a:pPr>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tan</m:t>
                          </m:r>
                        </m:fName>
                        <m:e>
                          <m:r>
                            <a:rPr lang="en-AU" b="0" i="1" smtClean="0">
                              <a:latin typeface="Cambria Math" panose="02040503050406030204" pitchFamily="18" charset="0"/>
                            </a:rPr>
                            <m:t>45</m:t>
                          </m:r>
                          <m:r>
                            <a:rPr lang="en-AU" b="0" i="1" smtClean="0">
                              <a:latin typeface="Cambria Math" panose="02040503050406030204" pitchFamily="18" charset="0"/>
                              <a:ea typeface="Cambria Math" panose="02040503050406030204" pitchFamily="18" charset="0"/>
                            </a:rPr>
                            <m:t>°</m:t>
                          </m:r>
                        </m:e>
                      </m:func>
                      <m:r>
                        <a:rPr lang="en-AU"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e>
                          </m:func>
                        </m:den>
                      </m:f>
                    </m:oMath>
                  </m:oMathPara>
                </a14:m>
                <a:endParaRPr lang="en-AU" dirty="0"/>
              </a:p>
              <a:p>
                <a:pPr>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e>
                          </m:func>
                        </m:den>
                      </m:f>
                    </m:oMath>
                  </m:oMathPara>
                </a14:m>
                <a:endParaRPr lang="en-AU" dirty="0"/>
              </a:p>
              <a:p>
                <a:pPr>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e>
                      </m:func>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e>
                      </m:func>
                    </m:oMath>
                  </m:oMathPara>
                </a14:m>
                <a:endParaRPr lang="en-AU" dirty="0"/>
              </a:p>
              <a:p>
                <a:pPr>
                  <a:spcAft>
                    <a:spcPts val="600"/>
                  </a:spcAft>
                </a:pPr>
                <a:endParaRPr lang="en-AU" dirty="0"/>
              </a:p>
            </p:txBody>
          </p:sp>
        </mc:Choice>
        <mc:Fallback xmlns="">
          <p:sp>
            <p:nvSpPr>
              <p:cNvPr id="9" name="Text Placeholder 4">
                <a:extLst>
                  <a:ext uri="{FF2B5EF4-FFF2-40B4-BE49-F238E27FC236}">
                    <a16:creationId xmlns:a16="http://schemas.microsoft.com/office/drawing/2014/main" id="{F164F32F-D9DA-FD35-85B4-D900E87E79DF}"/>
                  </a:ext>
                </a:extLst>
              </p:cNvPr>
              <p:cNvSpPr txBox="1">
                <a:spLocks noRot="1" noChangeAspect="1" noMove="1" noResize="1" noEditPoints="1" noAdjustHandles="1" noChangeArrowheads="1" noChangeShapeType="1" noTextEdit="1"/>
              </p:cNvSpPr>
              <p:nvPr/>
            </p:nvSpPr>
            <p:spPr>
              <a:xfrm>
                <a:off x="415114" y="1577477"/>
                <a:ext cx="4087309" cy="4807835"/>
              </a:xfrm>
              <a:prstGeom prst="rect">
                <a:avLst/>
              </a:prstGeom>
              <a:blipFill>
                <a:blip r:embed="rId3"/>
                <a:stretch>
                  <a:fillRect l="-37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Placeholder 4">
                <a:extLst>
                  <a:ext uri="{FF2B5EF4-FFF2-40B4-BE49-F238E27FC236}">
                    <a16:creationId xmlns:a16="http://schemas.microsoft.com/office/drawing/2014/main" id="{B6481904-EB3E-210E-A7C6-FA9A577C02AB}"/>
                  </a:ext>
                </a:extLst>
              </p:cNvPr>
              <p:cNvSpPr txBox="1">
                <a:spLocks/>
              </p:cNvSpPr>
              <p:nvPr/>
            </p:nvSpPr>
            <p:spPr>
              <a:xfrm>
                <a:off x="6217677" y="1801826"/>
                <a:ext cx="5517575" cy="47262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e>
                      </m:func>
                      <m:r>
                        <a:rPr lang="en-AU" b="0" i="1" smtClean="0">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e>
                      </m:func>
                      <m:r>
                        <a:rPr lang="en-AU" b="0" i="1" smtClean="0">
                          <a:latin typeface="Cambria Math" panose="02040503050406030204" pitchFamily="18" charset="0"/>
                        </a:rPr>
                        <m:t>−1=0</m:t>
                      </m:r>
                    </m:oMath>
                  </m:oMathPara>
                </a14:m>
                <a:endParaRPr lang="en-AU" dirty="0"/>
              </a:p>
              <a:p>
                <a:pPr>
                  <a:lnSpc>
                    <a:spcPct val="100000"/>
                  </a:lnSpc>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22.5</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m:t>
                          </m:r>
                        </m:e>
                      </m:func>
                      <m:f>
                        <m:fPr>
                          <m:ctrlPr>
                            <a:rPr lang="en-AU" i="1">
                              <a:latin typeface="Cambria Math" panose="02040503050406030204" pitchFamily="18" charset="0"/>
                            </a:rPr>
                          </m:ctrlPr>
                        </m:fPr>
                        <m:num>
                          <m:r>
                            <a:rPr lang="en-AU" i="1">
                              <a:latin typeface="Cambria Math" panose="02040503050406030204" pitchFamily="18" charset="0"/>
                            </a:rPr>
                            <m:t>−2</m:t>
                          </m:r>
                          <m:r>
                            <a:rPr lang="en-AU" i="1">
                              <a:latin typeface="Cambria Math" panose="02040503050406030204" pitchFamily="18" charset="0"/>
                              <a:ea typeface="Cambria Math" panose="02040503050406030204" pitchFamily="18" charset="0"/>
                            </a:rPr>
                            <m:t>±</m:t>
                          </m:r>
                          <m:rad>
                            <m:radPr>
                              <m:degHide m:val="on"/>
                              <m:ctrlPr>
                                <a:rPr lang="en-AU" i="1">
                                  <a:latin typeface="Cambria Math" panose="02040503050406030204" pitchFamily="18" charset="0"/>
                                  <a:ea typeface="Cambria Math" panose="02040503050406030204" pitchFamily="18" charset="0"/>
                                </a:rPr>
                              </m:ctrlPr>
                            </m:radPr>
                            <m:deg/>
                            <m:e>
                              <m:sSup>
                                <m:sSupPr>
                                  <m:ctrlPr>
                                    <a:rPr lang="en-AU" i="1">
                                      <a:latin typeface="Cambria Math" panose="02040503050406030204" pitchFamily="18" charset="0"/>
                                    </a:rPr>
                                  </m:ctrlPr>
                                </m:sSupPr>
                                <m:e>
                                  <m:r>
                                    <a:rPr lang="en-AU" b="0" i="1" smtClean="0">
                                      <a:latin typeface="Cambria Math" panose="02040503050406030204" pitchFamily="18" charset="0"/>
                                    </a:rPr>
                                    <m:t>2</m:t>
                                  </m:r>
                                </m:e>
                                <m:sup>
                                  <m:r>
                                    <a:rPr lang="en-AU" i="1">
                                      <a:latin typeface="Cambria Math" panose="02040503050406030204" pitchFamily="18" charset="0"/>
                                    </a:rPr>
                                    <m:t>2</m:t>
                                  </m:r>
                                </m:sup>
                              </m:sSup>
                              <m:r>
                                <a:rPr lang="en-AU" i="1">
                                  <a:latin typeface="Cambria Math" panose="02040503050406030204" pitchFamily="18" charset="0"/>
                                </a:rPr>
                                <m:t>−4(1)(−1)</m:t>
                              </m:r>
                            </m:e>
                          </m:rad>
                        </m:num>
                        <m:den>
                          <m:r>
                            <a:rPr lang="en-AU" i="1">
                              <a:latin typeface="Cambria Math" panose="02040503050406030204" pitchFamily="18" charset="0"/>
                            </a:rPr>
                            <m:t>2(1)</m:t>
                          </m:r>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m:t>
                          </m:r>
                          <m:rad>
                            <m:radPr>
                              <m:degHide m:val="on"/>
                              <m:ctrlPr>
                                <a:rPr lang="en-AU" i="1">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2</m:t>
                              </m:r>
                            </m:e>
                          </m:rad>
                        </m:num>
                        <m:den>
                          <m:r>
                            <a:rPr lang="en-AU" i="1">
                              <a:latin typeface="Cambria Math" panose="02040503050406030204" pitchFamily="18" charset="0"/>
                            </a:rPr>
                            <m:t>2</m:t>
                          </m:r>
                        </m:den>
                      </m:f>
                    </m:oMath>
                  </m:oMathPara>
                </a14:m>
                <a:endParaRPr lang="en-AU" dirty="0"/>
              </a:p>
              <a:p>
                <a14:m>
                  <m:oMath xmlns:m="http://schemas.openxmlformats.org/officeDocument/2006/math">
                    <m:r>
                      <a:rPr lang="en-AU" i="1">
                        <a:latin typeface="Cambria Math" panose="02040503050406030204" pitchFamily="18" charset="0"/>
                      </a:rPr>
                      <m:t>=−1+</m:t>
                    </m:r>
                    <m:rad>
                      <m:radPr>
                        <m:degHide m:val="on"/>
                        <m:ctrlPr>
                          <a:rPr lang="en-AU" i="1">
                            <a:latin typeface="Cambria Math" panose="02040503050406030204" pitchFamily="18" charset="0"/>
                            <a:ea typeface="Cambria Math" panose="02040503050406030204" pitchFamily="18" charset="0"/>
                          </a:rPr>
                        </m:ctrlPr>
                      </m:radPr>
                      <m:deg/>
                      <m:e>
                        <m:r>
                          <a:rPr lang="en-AU" i="1">
                            <a:latin typeface="Cambria Math" panose="02040503050406030204" pitchFamily="18" charset="0"/>
                            <a:ea typeface="Cambria Math" panose="02040503050406030204" pitchFamily="18" charset="0"/>
                          </a:rPr>
                          <m:t>2</m:t>
                        </m:r>
                      </m:e>
                    </m:rad>
                  </m:oMath>
                </a14:m>
                <a:r>
                  <a:rPr lang="en-AU" i="1" dirty="0">
                    <a:latin typeface="+mn-lt"/>
                  </a:rPr>
                  <a:t> </a:t>
                </a:r>
                <a:r>
                  <a:rPr lang="en-AU" dirty="0">
                    <a:latin typeface="+mn-lt"/>
                  </a:rPr>
                  <a:t>or </a:t>
                </a:r>
                <a14:m>
                  <m:oMath xmlns:m="http://schemas.openxmlformats.org/officeDocument/2006/math">
                    <m:r>
                      <a:rPr lang="en-AU" i="1">
                        <a:latin typeface="Cambria Math" panose="02040503050406030204" pitchFamily="18" charset="0"/>
                      </a:rPr>
                      <m:t>−1</m:t>
                    </m:r>
                    <m:r>
                      <a:rPr lang="en-AU" b="0" i="1" smtClean="0">
                        <a:latin typeface="Cambria Math" panose="02040503050406030204" pitchFamily="18" charset="0"/>
                      </a:rPr>
                      <m:t>−</m:t>
                    </m:r>
                    <m:rad>
                      <m:radPr>
                        <m:degHide m:val="on"/>
                        <m:ctrlPr>
                          <a:rPr lang="en-AU" i="1">
                            <a:latin typeface="Cambria Math" panose="02040503050406030204" pitchFamily="18" charset="0"/>
                            <a:ea typeface="Cambria Math" panose="02040503050406030204" pitchFamily="18" charset="0"/>
                          </a:rPr>
                        </m:ctrlPr>
                      </m:radPr>
                      <m:deg/>
                      <m:e>
                        <m:r>
                          <a:rPr lang="en-AU" i="1">
                            <a:latin typeface="Cambria Math" panose="02040503050406030204" pitchFamily="18" charset="0"/>
                            <a:ea typeface="Cambria Math" panose="02040503050406030204" pitchFamily="18" charset="0"/>
                          </a:rPr>
                          <m:t>2</m:t>
                        </m:r>
                      </m:e>
                    </m:rad>
                  </m:oMath>
                </a14:m>
                <a:r>
                  <a:rPr lang="en-AU" sz="1800" i="1" dirty="0"/>
                  <a:t> </a:t>
                </a:r>
                <a:endParaRPr lang="en-AU" dirty="0">
                  <a:latin typeface="Cambria Math" panose="02040503050406030204" pitchFamily="18" charset="0"/>
                </a:endParaRPr>
              </a:p>
              <a:p>
                <a14:m>
                  <m:oMath xmlns:m="http://schemas.openxmlformats.org/officeDocument/2006/math">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2</m:t>
                        </m:r>
                      </m:e>
                    </m:rad>
                    <m:r>
                      <a:rPr lang="en-AU" b="0" i="1" smtClean="0">
                        <a:latin typeface="Cambria Math" panose="02040503050406030204" pitchFamily="18" charset="0"/>
                      </a:rPr>
                      <m:t>−1</m:t>
                    </m:r>
                  </m:oMath>
                </a14:m>
                <a:r>
                  <a:rPr lang="en-AU" dirty="0"/>
                  <a:t> only, since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b="0" i="1" smtClean="0">
                            <a:latin typeface="Cambria Math" panose="02040503050406030204" pitchFamily="18" charset="0"/>
                          </a:rPr>
                          <m:t>22.5</m:t>
                        </m:r>
                        <m:r>
                          <a:rPr lang="en-AU" b="0" i="1" smtClean="0">
                            <a:latin typeface="Cambria Math" panose="02040503050406030204" pitchFamily="18" charset="0"/>
                            <a:ea typeface="Cambria Math" panose="02040503050406030204" pitchFamily="18" charset="0"/>
                          </a:rPr>
                          <m:t>°</m:t>
                        </m:r>
                      </m:e>
                    </m:func>
                    <m:r>
                      <a:rPr lang="en-AU" i="1">
                        <a:latin typeface="Cambria Math" panose="02040503050406030204" pitchFamily="18" charset="0"/>
                      </a:rPr>
                      <m:t>&gt;0</m:t>
                    </m:r>
                  </m:oMath>
                </a14:m>
                <a:endParaRPr lang="en-AU" dirty="0"/>
              </a:p>
              <a:p>
                <a:pPr>
                  <a:lnSpc>
                    <a:spcPct val="100000"/>
                  </a:lnSpc>
                </a:pPr>
                <a:endParaRPr lang="en-AU" dirty="0"/>
              </a:p>
              <a:p>
                <a:pPr>
                  <a:lnSpc>
                    <a:spcPct val="100000"/>
                  </a:lnSpc>
                </a:pPr>
                <a:endParaRPr lang="en-AU" dirty="0"/>
              </a:p>
            </p:txBody>
          </p:sp>
        </mc:Choice>
        <mc:Fallback xmlns="">
          <p:sp>
            <p:nvSpPr>
              <p:cNvPr id="17" name="Text Placeholder 4">
                <a:extLst>
                  <a:ext uri="{FF2B5EF4-FFF2-40B4-BE49-F238E27FC236}">
                    <a16:creationId xmlns:a16="http://schemas.microsoft.com/office/drawing/2014/main" id="{B6481904-EB3E-210E-A7C6-FA9A577C02AB}"/>
                  </a:ext>
                </a:extLst>
              </p:cNvPr>
              <p:cNvSpPr txBox="1">
                <a:spLocks noRot="1" noChangeAspect="1" noMove="1" noResize="1" noEditPoints="1" noAdjustHandles="1" noChangeArrowheads="1" noChangeShapeType="1" noTextEdit="1"/>
              </p:cNvSpPr>
              <p:nvPr/>
            </p:nvSpPr>
            <p:spPr>
              <a:xfrm>
                <a:off x="6217677" y="1801826"/>
                <a:ext cx="5517575" cy="4726218"/>
              </a:xfrm>
              <a:prstGeom prst="rect">
                <a:avLst/>
              </a:prstGeom>
              <a:blipFill>
                <a:blip r:embed="rId4"/>
                <a:stretch>
                  <a:fillRect l="-1105"/>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2063C8B-99B5-3FAA-AD7C-95F3AE65A796}"/>
              </a:ext>
              <a:ext uri="{C183D7F6-B498-43B3-948B-1728B52AA6E4}">
                <adec:decorative xmlns:adec="http://schemas.microsoft.com/office/drawing/2017/decorative" val="1"/>
              </a:ext>
            </a:extLst>
          </p:cNvPr>
          <p:cNvCxnSpPr>
            <a:cxnSpLocks/>
          </p:cNvCxnSpPr>
          <p:nvPr/>
        </p:nvCxnSpPr>
        <p:spPr>
          <a:xfrm>
            <a:off x="5701145" y="1995055"/>
            <a:ext cx="0" cy="42914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Applying the double angle formulas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60000" y="1567086"/>
                <a:ext cx="4087309" cy="4807835"/>
              </a:xfrm>
            </p:spPr>
            <p:txBody>
              <a:bodyPr/>
              <a:lstStyle/>
              <a:p>
                <a:pPr>
                  <a:lnSpc>
                    <a:spcPct val="100000"/>
                  </a:lnSpc>
                </a:pPr>
                <a:r>
                  <a:rPr lang="en-AU" dirty="0"/>
                  <a:t>Find the exact value of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e>
                    </m:func>
                    <m:r>
                      <a:rPr lang="en-AU" b="0" i="1" smtClean="0">
                        <a:latin typeface="Cambria Math" panose="02040503050406030204" pitchFamily="18" charset="0"/>
                      </a:rPr>
                      <m:t>.</m:t>
                    </m:r>
                  </m:oMath>
                </a14:m>
                <a:endParaRPr lang="en-AU" b="0" dirty="0"/>
              </a:p>
              <a:p>
                <a:pPr>
                  <a:lnSpc>
                    <a:spcPct val="100000"/>
                  </a:lnSpc>
                </a:pPr>
                <a:r>
                  <a:rPr lang="en-AU" dirty="0"/>
                  <a:t>Solution:</a:t>
                </a:r>
                <a:endParaRPr lang="en-AU" b="0" dirty="0"/>
              </a:p>
              <a:p>
                <a:pPr>
                  <a:lnSpc>
                    <a:spcPct val="100000"/>
                  </a:lnSpc>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r>
                        <a:rPr lang="en-AU" b="0" i="1" smtClean="0">
                          <a:latin typeface="Cambria Math" panose="02040503050406030204" pitchFamily="18" charset="0"/>
                        </a:rPr>
                        <m:t>=2×</m:t>
                      </m:r>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𝐴</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𝐴</m:t>
                                  </m:r>
                                </m:e>
                              </m:func>
                            </m:den>
                          </m:f>
                        </m:e>
                      </m:func>
                    </m:oMath>
                  </m:oMathPara>
                </a14:m>
                <a:endParaRPr lang="en-AU" dirty="0"/>
              </a:p>
              <a:p>
                <a:pPr>
                  <a:lnSpc>
                    <a:spcPct val="1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6</m:t>
                              </m:r>
                            </m:den>
                          </m:f>
                        </m:e>
                      </m:func>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e>
                          </m:func>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1</m:t>
                          </m:r>
                        </m:num>
                        <m:den>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e>
                          </m:func>
                        </m:den>
                      </m:f>
                    </m:oMath>
                  </m:oMathPara>
                </a14:m>
                <a:endParaRPr lang="en-AU" dirty="0"/>
              </a:p>
              <a:p>
                <a:pPr>
                  <a:lnSpc>
                    <a:spcPct val="100000"/>
                  </a:lnSpc>
                </a:pPr>
                <a:endParaRPr lang="en-AU" dirty="0"/>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xfrm>
                <a:off x="360000" y="1567086"/>
                <a:ext cx="4087309" cy="4807835"/>
              </a:xfrm>
              <a:blipFill>
                <a:blip r:embed="rId2"/>
                <a:stretch>
                  <a:fillRect l="-3726" t="-10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07CA9244-D510-71DC-F4D4-82F40CFBB7F8}"/>
                  </a:ext>
                </a:extLst>
              </p:cNvPr>
              <p:cNvSpPr txBox="1">
                <a:spLocks/>
              </p:cNvSpPr>
              <p:nvPr/>
            </p:nvSpPr>
            <p:spPr>
              <a:xfrm>
                <a:off x="6587834" y="1879782"/>
                <a:ext cx="5517575" cy="47262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e>
                      </m:func>
                      <m:r>
                        <a:rPr lang="en-AU" b="0" i="1" smtClean="0">
                          <a:latin typeface="Cambria Math" panose="02040503050406030204" pitchFamily="18" charset="0"/>
                        </a:rPr>
                        <m:t>=</m:t>
                      </m:r>
                      <m:r>
                        <a:rPr lang="en-AU" i="1">
                          <a:latin typeface="Cambria Math" panose="02040503050406030204" pitchFamily="18" charset="0"/>
                        </a:rPr>
                        <m:t>2</m:t>
                      </m:r>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3</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e>
                      </m:func>
                    </m:oMath>
                  </m:oMathPara>
                </a14:m>
                <a:endParaRPr lang="en-AU" dirty="0"/>
              </a:p>
              <a:p>
                <a:pPr>
                  <a:lnSpc>
                    <a:spcPct val="100000"/>
                  </a:lnSpc>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e>
                      </m:func>
                      <m:r>
                        <a:rPr lang="en-AU" b="0" i="1" smtClean="0">
                          <a:latin typeface="Cambria Math" panose="02040503050406030204" pitchFamily="18" charset="0"/>
                        </a:rPr>
                        <m:t>+</m:t>
                      </m:r>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e>
                      </m:func>
                      <m:r>
                        <a:rPr lang="en-AU" b="0" i="1" smtClean="0">
                          <a:latin typeface="Cambria Math" panose="02040503050406030204" pitchFamily="18" charset="0"/>
                        </a:rPr>
                        <m:t>−1=0</m:t>
                      </m:r>
                    </m:oMath>
                  </m:oMathPara>
                </a14:m>
                <a:endParaRPr lang="en-AU" dirty="0"/>
              </a:p>
              <a:p>
                <a:pPr>
                  <a:lnSpc>
                    <a:spcPct val="100000"/>
                  </a:lnSpc>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m:t>
                          </m:r>
                        </m:e>
                      </m:func>
                      <m:f>
                        <m:fPr>
                          <m:ctrlPr>
                            <a:rPr lang="en-AU" i="1">
                              <a:latin typeface="Cambria Math" panose="02040503050406030204" pitchFamily="18" charset="0"/>
                            </a:rPr>
                          </m:ctrlPr>
                        </m:fPr>
                        <m:num>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r>
                            <a:rPr lang="en-AU" i="1">
                              <a:latin typeface="Cambria Math" panose="02040503050406030204" pitchFamily="18" charset="0"/>
                              <a:ea typeface="Cambria Math" panose="02040503050406030204" pitchFamily="18" charset="0"/>
                            </a:rPr>
                            <m:t>±</m:t>
                          </m:r>
                          <m:rad>
                            <m:radPr>
                              <m:degHide m:val="on"/>
                              <m:ctrlPr>
                                <a:rPr lang="en-AU" i="1">
                                  <a:latin typeface="Cambria Math" panose="02040503050406030204" pitchFamily="18" charset="0"/>
                                  <a:ea typeface="Cambria Math" panose="02040503050406030204" pitchFamily="18" charset="0"/>
                                </a:rPr>
                              </m:ctrlPr>
                            </m:radPr>
                            <m:deg/>
                            <m:e>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e>
                                  </m:d>
                                </m:e>
                                <m:sup>
                                  <m:r>
                                    <a:rPr lang="en-AU" i="1">
                                      <a:latin typeface="Cambria Math" panose="02040503050406030204" pitchFamily="18" charset="0"/>
                                    </a:rPr>
                                    <m:t>2</m:t>
                                  </m:r>
                                </m:sup>
                              </m:sSup>
                              <m:r>
                                <a:rPr lang="en-AU" i="1">
                                  <a:latin typeface="Cambria Math" panose="02040503050406030204" pitchFamily="18" charset="0"/>
                                </a:rPr>
                                <m:t>−4(1)(−1)</m:t>
                              </m:r>
                            </m:e>
                          </m:rad>
                        </m:num>
                        <m:den>
                          <m:r>
                            <a:rPr lang="en-AU" i="1">
                              <a:latin typeface="Cambria Math" panose="02040503050406030204" pitchFamily="18" charset="0"/>
                            </a:rPr>
                            <m:t>2(1)</m:t>
                          </m:r>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r>
                            <a:rPr lang="en-AU" i="1">
                              <a:latin typeface="Cambria Math" panose="02040503050406030204" pitchFamily="18" charset="0"/>
                              <a:ea typeface="Cambria Math" panose="02040503050406030204" pitchFamily="18" charset="0"/>
                            </a:rPr>
                            <m:t>±</m:t>
                          </m:r>
                          <m:rad>
                            <m:radPr>
                              <m:degHide m:val="on"/>
                              <m:ctrlPr>
                                <a:rPr lang="en-AU" i="1">
                                  <a:latin typeface="Cambria Math" panose="02040503050406030204" pitchFamily="18" charset="0"/>
                                  <a:ea typeface="Cambria Math" panose="02040503050406030204" pitchFamily="18" charset="0"/>
                                </a:rPr>
                              </m:ctrlPr>
                            </m:radPr>
                            <m:deg/>
                            <m:e>
                              <m:r>
                                <a:rPr lang="en-AU" i="1">
                                  <a:latin typeface="Cambria Math" panose="02040503050406030204" pitchFamily="18" charset="0"/>
                                  <a:ea typeface="Cambria Math" panose="02040503050406030204" pitchFamily="18" charset="0"/>
                                </a:rPr>
                                <m:t>16</m:t>
                              </m:r>
                            </m:e>
                          </m:rad>
                        </m:num>
                        <m:den>
                          <m:r>
                            <a:rPr lang="en-AU" i="1">
                              <a:latin typeface="Cambria Math" panose="02040503050406030204" pitchFamily="18" charset="0"/>
                            </a:rPr>
                            <m:t>2</m:t>
                          </m:r>
                        </m:den>
                      </m:f>
                    </m:oMath>
                  </m:oMathPara>
                </a14:m>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r>
                        <a:rPr lang="en-AU" i="1">
                          <a:latin typeface="Cambria Math" panose="02040503050406030204" pitchFamily="18" charset="0"/>
                          <a:ea typeface="Cambria Math" panose="02040503050406030204" pitchFamily="18" charset="0"/>
                        </a:rPr>
                        <m:t>±2</m:t>
                      </m:r>
                    </m:oMath>
                  </m:oMathPara>
                </a14:m>
                <a:endParaRPr lang="en-AU" dirty="0"/>
              </a:p>
              <a:p>
                <a14:m>
                  <m:oMath xmlns:m="http://schemas.openxmlformats.org/officeDocument/2006/math">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2</m:t>
                    </m:r>
                  </m:oMath>
                </a14:m>
                <a:r>
                  <a:rPr lang="en-AU" dirty="0"/>
                  <a:t> only, since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e>
                    </m:func>
                    <m:r>
                      <a:rPr lang="en-AU" i="1">
                        <a:latin typeface="Cambria Math" panose="02040503050406030204" pitchFamily="18" charset="0"/>
                      </a:rPr>
                      <m:t>&gt;0</m:t>
                    </m:r>
                  </m:oMath>
                </a14:m>
                <a:endParaRPr lang="en-AU" dirty="0"/>
              </a:p>
              <a:p>
                <a:pPr>
                  <a:lnSpc>
                    <a:spcPct val="100000"/>
                  </a:lnSpc>
                </a:pPr>
                <a:endParaRPr lang="en-AU" dirty="0"/>
              </a:p>
              <a:p>
                <a:pPr>
                  <a:lnSpc>
                    <a:spcPct val="100000"/>
                  </a:lnSpc>
                </a:pPr>
                <a:endParaRPr lang="en-AU" dirty="0"/>
              </a:p>
            </p:txBody>
          </p:sp>
        </mc:Choice>
        <mc:Fallback xmlns="">
          <p:sp>
            <p:nvSpPr>
              <p:cNvPr id="6" name="Text Placeholder 4">
                <a:extLst>
                  <a:ext uri="{FF2B5EF4-FFF2-40B4-BE49-F238E27FC236}">
                    <a16:creationId xmlns:a16="http://schemas.microsoft.com/office/drawing/2014/main" id="{07CA9244-D510-71DC-F4D4-82F40CFBB7F8}"/>
                  </a:ext>
                </a:extLst>
              </p:cNvPr>
              <p:cNvSpPr txBox="1">
                <a:spLocks noRot="1" noChangeAspect="1" noMove="1" noResize="1" noEditPoints="1" noAdjustHandles="1" noChangeArrowheads="1" noChangeShapeType="1" noTextEdit="1"/>
              </p:cNvSpPr>
              <p:nvPr/>
            </p:nvSpPr>
            <p:spPr>
              <a:xfrm>
                <a:off x="6587834" y="1879782"/>
                <a:ext cx="5517575" cy="4726218"/>
              </a:xfrm>
              <a:prstGeom prst="rect">
                <a:avLst/>
              </a:prstGeom>
              <a:blipFill>
                <a:blip r:embed="rId3"/>
                <a:stretch>
                  <a:fillRect l="-1105"/>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A8247699-A4E0-DD13-DBB2-71DE404FFCB7}"/>
              </a:ext>
              <a:ext uri="{C183D7F6-B498-43B3-948B-1728B52AA6E4}">
                <adec:decorative xmlns:adec="http://schemas.microsoft.com/office/drawing/2017/decorative" val="1"/>
              </a:ext>
            </a:extLst>
          </p:cNvPr>
          <p:cNvCxnSpPr>
            <a:cxnSpLocks/>
          </p:cNvCxnSpPr>
          <p:nvPr/>
        </p:nvCxnSpPr>
        <p:spPr>
          <a:xfrm>
            <a:off x="5701145" y="1995055"/>
            <a:ext cx="0" cy="42914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B842AE15-9F22-AE11-D641-3EBD131EBEEB}"/>
              </a:ext>
            </a:extLst>
          </p:cNvPr>
          <p:cNvSpPr/>
          <p:nvPr/>
        </p:nvSpPr>
        <p:spPr>
          <a:xfrm>
            <a:off x="3150735" y="2306687"/>
            <a:ext cx="2945265" cy="1854495"/>
          </a:xfrm>
          <a:prstGeom prst="wedgeRoundRectCallout">
            <a:avLst>
              <a:gd name="adj1" fmla="val -72669"/>
              <a:gd name="adj2" fmla="val -611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Is the double-angle formula the only way to solve this? Why or why not?</a:t>
            </a:r>
          </a:p>
        </p:txBody>
      </p:sp>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B74C0-847B-E1E3-219D-2FAB78A478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9E58E8-F890-B040-3F47-DB39A834735D}"/>
              </a:ext>
            </a:extLst>
          </p:cNvPr>
          <p:cNvSpPr>
            <a:spLocks noGrp="1"/>
          </p:cNvSpPr>
          <p:nvPr>
            <p:ph type="title"/>
          </p:nvPr>
        </p:nvSpPr>
        <p:spPr/>
        <p:txBody>
          <a:bodyPr/>
          <a:lstStyle/>
          <a:p>
            <a:r>
              <a:rPr lang="en-AU" dirty="0"/>
              <a:t>Alternative solution</a:t>
            </a:r>
          </a:p>
        </p:txBody>
      </p:sp>
      <p:sp>
        <p:nvSpPr>
          <p:cNvPr id="4" name="Text Placeholder 3">
            <a:extLst>
              <a:ext uri="{FF2B5EF4-FFF2-40B4-BE49-F238E27FC236}">
                <a16:creationId xmlns:a16="http://schemas.microsoft.com/office/drawing/2014/main" id="{23736B86-0900-0738-A6BD-7275F28E893E}"/>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4FB50D6-939C-50F5-0D7B-C5C4537DA78C}"/>
                  </a:ext>
                </a:extLst>
              </p:cNvPr>
              <p:cNvSpPr>
                <a:spLocks noGrp="1"/>
              </p:cNvSpPr>
              <p:nvPr>
                <p:ph type="body" sz="quarter" idx="17"/>
              </p:nvPr>
            </p:nvSpPr>
            <p:spPr>
              <a:xfrm>
                <a:off x="360000" y="1567086"/>
                <a:ext cx="4087309" cy="4807835"/>
              </a:xfrm>
            </p:spPr>
            <p:txBody>
              <a:bodyPr/>
              <a:lstStyle/>
              <a:p>
                <a:pPr>
                  <a:lnSpc>
                    <a:spcPct val="100000"/>
                  </a:lnSpc>
                </a:pPr>
                <a:r>
                  <a:rPr lang="en-AU" dirty="0"/>
                  <a:t>Find the exact value of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𝜋</m:t>
                            </m:r>
                          </m:num>
                          <m:den>
                            <m:r>
                              <a:rPr lang="en-AU" b="0" i="1" smtClean="0">
                                <a:latin typeface="Cambria Math" panose="02040503050406030204" pitchFamily="18" charset="0"/>
                              </a:rPr>
                              <m:t>12</m:t>
                            </m:r>
                          </m:den>
                        </m:f>
                      </m:e>
                    </m:func>
                    <m:r>
                      <a:rPr lang="en-AU" b="0" i="1" smtClean="0">
                        <a:latin typeface="Cambria Math" panose="02040503050406030204" pitchFamily="18" charset="0"/>
                      </a:rPr>
                      <m:t>.</m:t>
                    </m:r>
                  </m:oMath>
                </a14:m>
                <a:endParaRPr lang="en-AU" b="0" dirty="0"/>
              </a:p>
              <a:p>
                <a:pPr>
                  <a:lnSpc>
                    <a:spcPct val="100000"/>
                  </a:lnSpc>
                </a:pPr>
                <a:r>
                  <a:rPr lang="en-AU" b="1" dirty="0"/>
                  <a:t>Solution:</a:t>
                </a:r>
              </a:p>
              <a:p>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12</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3</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4</m:t>
                          </m:r>
                        </m:den>
                      </m:f>
                      <m:r>
                        <a:rPr lang="en-AU" b="0" i="1" smtClean="0">
                          <a:latin typeface="Cambria Math" panose="02040503050406030204" pitchFamily="18" charset="0"/>
                        </a:rPr>
                        <m:t>, ∴</m:t>
                      </m:r>
                      <m:r>
                        <a:rPr lang="en-AU" i="1">
                          <a:latin typeface="Cambria Math" panose="02040503050406030204" pitchFamily="18" charset="0"/>
                        </a:rPr>
                        <m:t>𝐴</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b="0" i="1" smtClean="0">
                              <a:latin typeface="Cambria Math" panose="02040503050406030204" pitchFamily="18" charset="0"/>
                            </a:rPr>
                            <m:t>3</m:t>
                          </m:r>
                        </m:den>
                      </m:f>
                      <m:r>
                        <m:rPr>
                          <m:nor/>
                        </m:rPr>
                        <a:rPr lang="en-AU"/>
                        <m:t> </m:t>
                      </m:r>
                      <m:r>
                        <m:rPr>
                          <m:nor/>
                        </m:rPr>
                        <a:rPr lang="en-AU"/>
                        <m:t>and</m:t>
                      </m:r>
                      <m:r>
                        <m:rPr>
                          <m:nor/>
                        </m:rPr>
                        <a:rPr lang="en-AU"/>
                        <m:t> </m:t>
                      </m:r>
                      <m:r>
                        <a:rPr lang="en-AU" i="1">
                          <a:latin typeface="Cambria Math" panose="02040503050406030204" pitchFamily="18" charset="0"/>
                        </a:rPr>
                        <m:t>𝐵</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b="0" i="1" smtClean="0">
                              <a:latin typeface="Cambria Math" panose="02040503050406030204" pitchFamily="18" charset="0"/>
                            </a:rPr>
                            <m:t>4</m:t>
                          </m:r>
                        </m:den>
                      </m:f>
                    </m:oMath>
                  </m:oMathPara>
                </a14:m>
                <a:endParaRPr lang="en-AU" dirty="0"/>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b="0" i="1" smtClean="0">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𝐵</m:t>
                                  </m:r>
                                </m:e>
                              </m:func>
                            </m:num>
                            <m:den>
                              <m:r>
                                <a:rPr lang="en-AU" i="1">
                                  <a:latin typeface="Cambria Math" panose="02040503050406030204" pitchFamily="18" charset="0"/>
                                </a:rPr>
                                <m:t>1</m:t>
                              </m:r>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𝐵</m:t>
                                  </m:r>
                                </m:e>
                              </m:func>
                            </m:den>
                          </m:f>
                        </m:e>
                      </m:func>
                    </m:oMath>
                  </m:oMathPara>
                </a14:m>
                <a:endParaRPr lang="en-AU" dirty="0"/>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3</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4</m:t>
                                  </m:r>
                                </m:den>
                              </m:f>
                            </m:e>
                          </m:d>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3</m:t>
                                      </m:r>
                                    </m:den>
                                  </m:f>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4</m:t>
                                      </m:r>
                                    </m:den>
                                  </m:f>
                                </m:e>
                              </m:func>
                            </m:num>
                            <m:den>
                              <m:r>
                                <a:rPr lang="en-AU" i="1">
                                  <a:latin typeface="Cambria Math" panose="02040503050406030204" pitchFamily="18" charset="0"/>
                                </a:rPr>
                                <m:t>1</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3</m:t>
                                      </m:r>
                                    </m:den>
                                  </m:f>
                                </m:e>
                              </m:func>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f>
                                    <m:fPr>
                                      <m:ctrlPr>
                                        <a:rPr lang="en-AU" i="1">
                                          <a:latin typeface="Cambria Math" panose="02040503050406030204" pitchFamily="18" charset="0"/>
                                        </a:rPr>
                                      </m:ctrlPr>
                                    </m:fPr>
                                    <m:num>
                                      <m:r>
                                        <a:rPr lang="en-AU" i="1">
                                          <a:latin typeface="Cambria Math" panose="02040503050406030204" pitchFamily="18" charset="0"/>
                                        </a:rPr>
                                        <m:t>𝜋</m:t>
                                      </m:r>
                                    </m:num>
                                    <m:den>
                                      <m:r>
                                        <a:rPr lang="en-AU" i="1">
                                          <a:latin typeface="Cambria Math" panose="02040503050406030204" pitchFamily="18" charset="0"/>
                                        </a:rPr>
                                        <m:t>4</m:t>
                                      </m:r>
                                    </m:den>
                                  </m:f>
                                </m:e>
                              </m:func>
                            </m:den>
                          </m:f>
                        </m:e>
                      </m:func>
                    </m:oMath>
                  </m:oMathPara>
                </a14:m>
                <a:endParaRPr lang="en-AU" dirty="0"/>
              </a:p>
              <a:p>
                <a:endParaRPr lang="en-AU" dirty="0"/>
              </a:p>
              <a:p>
                <a:pPr>
                  <a:lnSpc>
                    <a:spcPct val="100000"/>
                  </a:lnSpc>
                </a:pPr>
                <a:endParaRPr lang="en-AU" dirty="0"/>
              </a:p>
            </p:txBody>
          </p:sp>
        </mc:Choice>
        <mc:Fallback xmlns="">
          <p:sp>
            <p:nvSpPr>
              <p:cNvPr id="5" name="Text Placeholder 4">
                <a:extLst>
                  <a:ext uri="{FF2B5EF4-FFF2-40B4-BE49-F238E27FC236}">
                    <a16:creationId xmlns:a16="http://schemas.microsoft.com/office/drawing/2014/main" id="{64FB50D6-939C-50F5-0D7B-C5C4537DA78C}"/>
                  </a:ext>
                </a:extLst>
              </p:cNvPr>
              <p:cNvSpPr>
                <a:spLocks noGrp="1" noRot="1" noChangeAspect="1" noMove="1" noResize="1" noEditPoints="1" noAdjustHandles="1" noChangeArrowheads="1" noChangeShapeType="1" noTextEdit="1"/>
              </p:cNvSpPr>
              <p:nvPr>
                <p:ph type="body" sz="quarter" idx="17"/>
              </p:nvPr>
            </p:nvSpPr>
            <p:spPr>
              <a:xfrm>
                <a:off x="360000" y="1567086"/>
                <a:ext cx="4087309" cy="4807835"/>
              </a:xfrm>
              <a:blipFill>
                <a:blip r:embed="rId2"/>
                <a:stretch>
                  <a:fillRect l="-3726" t="-101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665CCC7C-7B1B-9CC8-5423-1F0E3504F3C9}"/>
                  </a:ext>
                </a:extLst>
              </p:cNvPr>
              <p:cNvSpPr txBox="1">
                <a:spLocks/>
              </p:cNvSpPr>
              <p:nvPr/>
            </p:nvSpPr>
            <p:spPr>
              <a:xfrm>
                <a:off x="5961606" y="2502302"/>
                <a:ext cx="3069184" cy="399569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
                            <a:rPr lang="en-AU" b="0" i="1" smtClean="0">
                              <a:latin typeface="Cambria Math" panose="02040503050406030204" pitchFamily="18" charset="0"/>
                            </a:rPr>
                            <m:t>1</m:t>
                          </m:r>
                        </m:num>
                        <m:den>
                          <m:r>
                            <a:rPr lang="en-AU" i="1">
                              <a:latin typeface="Cambria Math" panose="02040503050406030204" pitchFamily="18" charset="0"/>
                            </a:rPr>
                            <m:t>1</m:t>
                          </m:r>
                          <m:r>
                            <a:rPr lang="en-AU" b="0" i="1" smtClean="0">
                              <a:latin typeface="Cambria Math" panose="02040503050406030204" pitchFamily="18" charset="0"/>
                            </a:rPr>
                            <m:t>+</m:t>
                          </m:r>
                          <m:d>
                            <m:dPr>
                              <m:ctrlPr>
                                <a:rPr lang="en-AU" i="1">
                                  <a:latin typeface="Cambria Math" panose="02040503050406030204" pitchFamily="18" charset="0"/>
                                </a:rPr>
                              </m:ctrlPr>
                            </m:dPr>
                            <m:e>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
                                <a:rPr lang="en-AU" b="0" i="1" smtClean="0">
                                  <a:latin typeface="Cambria Math" panose="02040503050406030204" pitchFamily="18" charset="0"/>
                                </a:rPr>
                                <m:t>1</m:t>
                              </m:r>
                            </m:e>
                          </m:d>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r>
                            <a:rPr lang="en-AU" i="1">
                              <a:latin typeface="Cambria Math" panose="02040503050406030204" pitchFamily="18" charset="0"/>
                            </a:rPr>
                            <m:t>−</m:t>
                          </m:r>
                          <m:r>
                            <a:rPr lang="en-AU" i="1">
                              <a:latin typeface="Cambria Math" panose="02040503050406030204" pitchFamily="18" charset="0"/>
                            </a:rPr>
                            <m:t>1</m:t>
                          </m:r>
                          <m:r>
                            <a:rPr lang="en-AU" b="0" i="1" smtClean="0">
                              <a:latin typeface="Cambria Math" panose="02040503050406030204" pitchFamily="18" charset="0"/>
                            </a:rPr>
                            <m:t>)</m:t>
                          </m:r>
                        </m:num>
                        <m:den>
                          <m:r>
                            <a:rPr lang="en-AU" b="0" i="1" smtClean="0">
                              <a:latin typeface="Cambria Math" panose="02040503050406030204" pitchFamily="18" charset="0"/>
                            </a:rPr>
                            <m:t>(</m:t>
                          </m:r>
                          <m:r>
                            <a:rPr lang="en-AU" i="1">
                              <a:latin typeface="Cambria Math" panose="02040503050406030204" pitchFamily="18" charset="0"/>
                            </a:rPr>
                            <m:t>1</m:t>
                          </m:r>
                          <m:r>
                            <a:rPr lang="en-AU" i="1">
                              <a:latin typeface="Cambria Math" panose="02040503050406030204" pitchFamily="18" charset="0"/>
                            </a:rPr>
                            <m:t>+</m:t>
                          </m:r>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den>
                      </m:f>
                      <m:r>
                        <a:rPr lang="en-AU" b="0" i="1" smtClean="0">
                          <a:solidFill>
                            <a:schemeClr val="tx2"/>
                          </a:solidFill>
                          <a:latin typeface="Cambria Math" panose="02040503050406030204" pitchFamily="18" charset="0"/>
                        </a:rPr>
                        <m:t>×</m:t>
                      </m:r>
                      <m:f>
                        <m:fPr>
                          <m:ctrlPr>
                            <a:rPr lang="en-AU" b="0" i="1" smtClean="0">
                              <a:solidFill>
                                <a:schemeClr val="tx2"/>
                              </a:solidFill>
                              <a:latin typeface="Cambria Math" panose="02040503050406030204" pitchFamily="18" charset="0"/>
                            </a:rPr>
                          </m:ctrlPr>
                        </m:fPr>
                        <m:num>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m:t>
                          </m:r>
                          <m:r>
                            <a:rPr lang="en-AU" b="0" i="1" smtClean="0">
                              <a:solidFill>
                                <a:schemeClr val="tx2"/>
                              </a:solidFill>
                              <a:latin typeface="Cambria Math" panose="02040503050406030204" pitchFamily="18" charset="0"/>
                            </a:rPr>
                            <m:t>−</m:t>
                          </m:r>
                          <m:rad>
                            <m:radPr>
                              <m:degHide m:val="on"/>
                              <m:ctrlPr>
                                <a:rPr lang="en-AU" b="0" i="1" smtClean="0">
                                  <a:solidFill>
                                    <a:schemeClr val="tx2"/>
                                  </a:solidFill>
                                  <a:latin typeface="Cambria Math" panose="02040503050406030204" pitchFamily="18" charset="0"/>
                                </a:rPr>
                              </m:ctrlPr>
                            </m:radPr>
                            <m:deg/>
                            <m:e>
                              <m:r>
                                <a:rPr lang="en-AU" b="0" i="1" smtClean="0">
                                  <a:solidFill>
                                    <a:schemeClr val="tx2"/>
                                  </a:solidFill>
                                  <a:latin typeface="Cambria Math" panose="02040503050406030204" pitchFamily="18" charset="0"/>
                                </a:rPr>
                                <m:t>3</m:t>
                              </m:r>
                            </m:e>
                          </m:rad>
                          <m:r>
                            <a:rPr lang="en-AU" b="0" i="1" smtClean="0">
                              <a:solidFill>
                                <a:schemeClr val="tx2"/>
                              </a:solidFill>
                              <a:latin typeface="Cambria Math" panose="02040503050406030204" pitchFamily="18" charset="0"/>
                            </a:rPr>
                            <m:t>)</m:t>
                          </m:r>
                        </m:num>
                        <m:den>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m:t>
                          </m:r>
                          <m:r>
                            <a:rPr lang="en-AU" b="0" i="1" smtClean="0">
                              <a:solidFill>
                                <a:schemeClr val="tx2"/>
                              </a:solidFill>
                              <a:latin typeface="Cambria Math" panose="02040503050406030204" pitchFamily="18" charset="0"/>
                            </a:rPr>
                            <m:t>−</m:t>
                          </m:r>
                          <m:rad>
                            <m:radPr>
                              <m:degHide m:val="on"/>
                              <m:ctrlPr>
                                <a:rPr lang="en-AU" b="0" i="1" smtClean="0">
                                  <a:solidFill>
                                    <a:schemeClr val="tx2"/>
                                  </a:solidFill>
                                  <a:latin typeface="Cambria Math" panose="02040503050406030204" pitchFamily="18" charset="0"/>
                                </a:rPr>
                              </m:ctrlPr>
                            </m:radPr>
                            <m:deg/>
                            <m:e>
                              <m:r>
                                <a:rPr lang="en-AU" b="0" i="1" smtClean="0">
                                  <a:solidFill>
                                    <a:schemeClr val="tx2"/>
                                  </a:solidFill>
                                  <a:latin typeface="Cambria Math" panose="02040503050406030204" pitchFamily="18" charset="0"/>
                                </a:rPr>
                                <m:t>3</m:t>
                              </m:r>
                            </m:e>
                          </m:rad>
                          <m:r>
                            <a:rPr lang="en-AU" b="0" i="1" smtClean="0">
                              <a:solidFill>
                                <a:schemeClr val="tx2"/>
                              </a:solidFill>
                              <a:latin typeface="Cambria Math" panose="02040503050406030204" pitchFamily="18" charset="0"/>
                            </a:rPr>
                            <m:t>)</m:t>
                          </m:r>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
                            <a:rPr lang="en-AU" b="0" i="1" smtClean="0">
                              <a:latin typeface="Cambria Math" panose="02040503050406030204" pitchFamily="18" charset="0"/>
                            </a:rPr>
                            <m:t>1</m:t>
                          </m:r>
                          <m:r>
                            <a:rPr lang="en-AU" b="0" i="1" smtClean="0">
                              <a:latin typeface="Cambria Math" panose="02040503050406030204" pitchFamily="18" charset="0"/>
                            </a:rPr>
                            <m:t>−</m:t>
                          </m:r>
                          <m:r>
                            <a:rPr lang="en-AU" b="0" i="1" smtClean="0">
                              <a:latin typeface="Cambria Math" panose="02040503050406030204" pitchFamily="18" charset="0"/>
                            </a:rPr>
                            <m:t>3</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num>
                        <m:den>
                          <m:r>
                            <a:rPr lang="en-AU" b="0" i="1" smtClean="0">
                              <a:latin typeface="Cambria Math" panose="02040503050406030204" pitchFamily="18" charset="0"/>
                            </a:rPr>
                            <m:t>1</m:t>
                          </m:r>
                          <m:r>
                            <a:rPr lang="en-AU" b="0" i="1" smtClean="0">
                              <a:latin typeface="Cambria Math" panose="02040503050406030204" pitchFamily="18" charset="0"/>
                            </a:rPr>
                            <m:t>−</m:t>
                          </m:r>
                          <m:r>
                            <a:rPr lang="en-AU" b="0" i="1" smtClean="0">
                              <a:latin typeface="Cambria Math" panose="02040503050406030204" pitchFamily="18" charset="0"/>
                            </a:rPr>
                            <m:t>3</m:t>
                          </m:r>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
                            <a:rPr lang="en-AU" b="0" i="1" smtClean="0">
                              <a:latin typeface="Cambria Math" panose="02040503050406030204" pitchFamily="18" charset="0"/>
                            </a:rPr>
                            <m:t>4</m:t>
                          </m:r>
                        </m:num>
                        <m:den>
                          <m:r>
                            <a:rPr lang="en-AU" b="0" i="1" smtClean="0">
                              <a:latin typeface="Cambria Math" panose="02040503050406030204" pitchFamily="18" charset="0"/>
                            </a:rPr>
                            <m:t>−</m:t>
                          </m:r>
                          <m:r>
                            <a:rPr lang="en-AU" b="0" i="1" smtClean="0">
                              <a:latin typeface="Cambria Math" panose="02040503050406030204" pitchFamily="18" charset="0"/>
                            </a:rPr>
                            <m:t>2</m:t>
                          </m:r>
                        </m:den>
                      </m:f>
                    </m:oMath>
                  </m:oMathPara>
                </a14:m>
                <a:endParaRPr lang="en-AU" dirty="0"/>
              </a:p>
              <a:p>
                <a:pPr>
                  <a:lnSpc>
                    <a:spcPct val="100000"/>
                  </a:lnSpc>
                </a:pPr>
                <a14:m>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oMath>
                </a14:m>
                <a:r>
                  <a:rPr lang="en-AU" dirty="0"/>
                  <a:t>2</a:t>
                </a:r>
              </a:p>
              <a:p>
                <a:pPr>
                  <a:lnSpc>
                    <a:spcPct val="100000"/>
                  </a:lnSpc>
                </a:pPr>
                <a:endParaRPr lang="en-AU" dirty="0"/>
              </a:p>
            </p:txBody>
          </p:sp>
        </mc:Choice>
        <mc:Fallback xmlns="">
          <p:sp>
            <p:nvSpPr>
              <p:cNvPr id="6" name="Text Placeholder 4">
                <a:extLst>
                  <a:ext uri="{FF2B5EF4-FFF2-40B4-BE49-F238E27FC236}">
                    <a16:creationId xmlns:a16="http://schemas.microsoft.com/office/drawing/2014/main" id="{665CCC7C-7B1B-9CC8-5423-1F0E3504F3C9}"/>
                  </a:ext>
                </a:extLst>
              </p:cNvPr>
              <p:cNvSpPr txBox="1">
                <a:spLocks noRot="1" noChangeAspect="1" noMove="1" noResize="1" noEditPoints="1" noAdjustHandles="1" noChangeArrowheads="1" noChangeShapeType="1" noTextEdit="1"/>
              </p:cNvSpPr>
              <p:nvPr/>
            </p:nvSpPr>
            <p:spPr>
              <a:xfrm>
                <a:off x="5961606" y="2502302"/>
                <a:ext cx="3069184" cy="3995698"/>
              </a:xfrm>
              <a:prstGeom prst="rect">
                <a:avLst/>
              </a:prstGeom>
              <a:blipFill>
                <a:blip r:embed="rId4"/>
                <a:stretch>
                  <a:fillRect l="-1988"/>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2EFC7E1A-6187-939D-349E-DB6B9B770D67}"/>
              </a:ext>
              <a:ext uri="{C183D7F6-B498-43B3-948B-1728B52AA6E4}">
                <adec:decorative xmlns:adec="http://schemas.microsoft.com/office/drawing/2017/decorative" val="1"/>
              </a:ext>
            </a:extLst>
          </p:cNvPr>
          <p:cNvCxnSpPr>
            <a:cxnSpLocks/>
          </p:cNvCxnSpPr>
          <p:nvPr/>
        </p:nvCxnSpPr>
        <p:spPr>
          <a:xfrm>
            <a:off x="4908662" y="1995055"/>
            <a:ext cx="0" cy="4291445"/>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B8A030A-3EBE-FCB6-4001-EDC90783C5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9" name="Speech Bubble: Rectangle with Corners Rounded 8">
            <a:extLst>
              <a:ext uri="{FF2B5EF4-FFF2-40B4-BE49-F238E27FC236}">
                <a16:creationId xmlns:a16="http://schemas.microsoft.com/office/drawing/2014/main" id="{D763266C-01AA-6C86-6B9A-7096787A2F9C}"/>
              </a:ext>
            </a:extLst>
          </p:cNvPr>
          <p:cNvSpPr/>
          <p:nvPr/>
        </p:nvSpPr>
        <p:spPr>
          <a:xfrm>
            <a:off x="8732930" y="4373217"/>
            <a:ext cx="2945265" cy="1755849"/>
          </a:xfrm>
          <a:prstGeom prst="wedgeRoundRectCallout">
            <a:avLst>
              <a:gd name="adj1" fmla="val -84791"/>
              <a:gd name="adj2" fmla="val 390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does this method produce one solution whilst the other produced 2?</a:t>
            </a:r>
          </a:p>
        </p:txBody>
      </p:sp>
      <p:sp>
        <p:nvSpPr>
          <p:cNvPr id="10" name="Speech Bubble: Rectangle with Corners Rounded 9">
            <a:extLst>
              <a:ext uri="{FF2B5EF4-FFF2-40B4-BE49-F238E27FC236}">
                <a16:creationId xmlns:a16="http://schemas.microsoft.com/office/drawing/2014/main" id="{9D6CAB79-3F89-731E-37EC-DF8AA7201875}"/>
              </a:ext>
            </a:extLst>
          </p:cNvPr>
          <p:cNvSpPr/>
          <p:nvPr/>
        </p:nvSpPr>
        <p:spPr>
          <a:xfrm>
            <a:off x="8273150" y="463378"/>
            <a:ext cx="3405046" cy="2087665"/>
          </a:xfrm>
          <a:prstGeom prst="wedgeRoundRectCallout">
            <a:avLst>
              <a:gd name="adj1" fmla="val -84791"/>
              <a:gd name="adj2" fmla="val 390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Will every trigonometric expression allow the exact value to be found using a sum or difference expansion formula?</a:t>
            </a:r>
          </a:p>
        </p:txBody>
      </p:sp>
    </p:spTree>
    <p:extLst>
      <p:ext uri="{BB962C8B-B14F-4D97-AF65-F5344CB8AC3E}">
        <p14:creationId xmlns:p14="http://schemas.microsoft.com/office/powerpoint/2010/main" val="32315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dirty="0">
                <a:latin typeface="+mj-lt"/>
              </a:rPr>
              <a:t>All double angle formulas</a:t>
            </a:r>
          </a:p>
        </p:txBody>
      </p:sp>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E79BA40B-CF10-5263-ABAC-D979F0555682}"/>
                  </a:ext>
                </a:extLst>
              </p:cNvPr>
              <p:cNvSpPr txBox="1">
                <a:spLocks/>
              </p:cNvSpPr>
              <p:nvPr/>
            </p:nvSpPr>
            <p:spPr>
              <a:xfrm>
                <a:off x="360000" y="1648814"/>
                <a:ext cx="3453464" cy="703228"/>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r>
                  <a:rPr lang="en-AU" dirty="0">
                    <a:latin typeface="+mn-lt"/>
                  </a:rPr>
                  <a:t> </a:t>
                </a:r>
                <a14:m>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d>
                          <m:dPr>
                            <m:ctrlPr>
                              <a:rPr lang="en-AU" i="1" smtClean="0">
                                <a:latin typeface="Cambria Math" panose="02040503050406030204" pitchFamily="18" charset="0"/>
                              </a:rPr>
                            </m:ctrlPr>
                          </m:dPr>
                          <m:e>
                            <m:r>
                              <a:rPr lang="en-AU" b="0" i="1" smtClean="0">
                                <a:latin typeface="Cambria Math" panose="02040503050406030204" pitchFamily="18" charset="0"/>
                              </a:rPr>
                              <m:t>2</m:t>
                            </m:r>
                            <m:r>
                              <a:rPr lang="en-AU" i="1" smtClean="0">
                                <a:latin typeface="Cambria Math" panose="02040503050406030204" pitchFamily="18" charset="0"/>
                              </a:rPr>
                              <m:t>𝐴</m:t>
                            </m:r>
                          </m:e>
                        </m:d>
                        <m:r>
                          <a:rPr lang="en-AU" i="1" smtClean="0">
                            <a:latin typeface="Cambria Math" panose="02040503050406030204" pitchFamily="18" charset="0"/>
                          </a:rPr>
                          <m:t>=</m:t>
                        </m:r>
                        <m:r>
                          <a:rPr lang="en-AU" b="0" i="1" smtClean="0">
                            <a:latin typeface="Cambria Math" panose="02040503050406030204" pitchFamily="18" charset="0"/>
                          </a:rPr>
                          <m:t>2</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𝐴</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b="0" i="1" smtClean="0">
                                <a:latin typeface="Cambria Math" panose="02040503050406030204" pitchFamily="18" charset="0"/>
                              </a:rPr>
                              <m:t>𝐴</m:t>
                            </m:r>
                          </m:e>
                        </m:func>
                      </m:e>
                    </m:func>
                  </m:oMath>
                </a14:m>
                <a:endParaRPr lang="en-AU" dirty="0">
                  <a:latin typeface="+mn-lt"/>
                </a:endParaRPr>
              </a:p>
            </p:txBody>
          </p:sp>
        </mc:Choice>
        <mc:Fallback xmlns="">
          <p:sp>
            <p:nvSpPr>
              <p:cNvPr id="5" name="Text Placeholder 11">
                <a:extLst>
                  <a:ext uri="{FF2B5EF4-FFF2-40B4-BE49-F238E27FC236}">
                    <a16:creationId xmlns:a16="http://schemas.microsoft.com/office/drawing/2014/main" id="{E79BA40B-CF10-5263-ABAC-D979F0555682}"/>
                  </a:ext>
                </a:extLst>
              </p:cNvPr>
              <p:cNvSpPr txBox="1">
                <a:spLocks noRot="1" noChangeAspect="1" noMove="1" noResize="1" noEditPoints="1" noAdjustHandles="1" noChangeArrowheads="1" noChangeShapeType="1" noTextEdit="1"/>
              </p:cNvSpPr>
              <p:nvPr/>
            </p:nvSpPr>
            <p:spPr>
              <a:xfrm>
                <a:off x="360000" y="1648814"/>
                <a:ext cx="3453464" cy="703228"/>
              </a:xfrm>
              <a:prstGeom prst="roundRect">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FC512FFE-C7AB-8D85-3422-DC220BC4FCDC}"/>
                  </a:ext>
                </a:extLst>
              </p:cNvPr>
              <p:cNvSpPr txBox="1">
                <a:spLocks/>
              </p:cNvSpPr>
              <p:nvPr/>
            </p:nvSpPr>
            <p:spPr>
              <a:xfrm>
                <a:off x="4369268" y="1637790"/>
                <a:ext cx="3707932" cy="1791210"/>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i="1" smtClean="0">
                                  <a:latin typeface="Cambria Math" panose="02040503050406030204" pitchFamily="18" charset="0"/>
                                </a:rPr>
                              </m:ctrlPr>
                            </m:dPr>
                            <m:e>
                              <m:r>
                                <a:rPr lang="en-AU" b="0" i="1" smtClean="0">
                                  <a:latin typeface="Cambria Math" panose="02040503050406030204" pitchFamily="18" charset="0"/>
                                </a:rPr>
                                <m:t>2</m:t>
                              </m:r>
                              <m:r>
                                <a:rPr lang="en-AU" i="1" smtClean="0">
                                  <a:latin typeface="Cambria Math" panose="02040503050406030204" pitchFamily="18" charset="0"/>
                                </a:rPr>
                                <m:t>𝐴</m:t>
                              </m:r>
                            </m:e>
                          </m:d>
                          <m:r>
                            <a:rPr lang="en-AU"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e>
                      </m:func>
                    </m:oMath>
                  </m:oMathPara>
                </a14:m>
                <a:endParaRPr lang="en-AU" i="1" dirty="0">
                  <a:latin typeface="Cambria Math" panose="02040503050406030204" pitchFamily="18" charset="0"/>
                </a:endParaRPr>
              </a:p>
              <a:p>
                <a:pPr marL="176213"/>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𝐴</m:t>
                              </m:r>
                            </m:e>
                          </m:d>
                        </m:e>
                      </m:func>
                      <m:r>
                        <a:rPr lang="en-AU" b="0" i="1" smtClean="0">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𝐴</m:t>
                          </m:r>
                        </m:e>
                      </m:func>
                      <m:r>
                        <a:rPr lang="en-AU" i="1">
                          <a:latin typeface="Cambria Math" panose="02040503050406030204" pitchFamily="18" charset="0"/>
                        </a:rPr>
                        <m:t>−1</m:t>
                      </m:r>
                    </m:oMath>
                  </m:oMathPara>
                </a14:m>
                <a:endParaRPr lang="en-AU" dirty="0">
                  <a:latin typeface="+mn-lt"/>
                </a:endParaRPr>
              </a:p>
              <a:p>
                <a:pPr marL="176213"/>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𝐴</m:t>
                          </m:r>
                          <m:r>
                            <a:rPr lang="en-AU" b="0" i="1" smtClean="0">
                              <a:latin typeface="Cambria Math" panose="02040503050406030204" pitchFamily="18" charset="0"/>
                            </a:rPr>
                            <m:t>)</m:t>
                          </m:r>
                        </m:e>
                      </m:func>
                      <m:r>
                        <a:rPr lang="en-AU" b="0" i="1" smtClean="0">
                          <a:latin typeface="Cambria Math" panose="02040503050406030204" pitchFamily="18" charset="0"/>
                        </a:rPr>
                        <m:t>=</m:t>
                      </m:r>
                      <m:r>
                        <a:rPr lang="en-AU" i="1">
                          <a:latin typeface="Cambria Math" panose="02040503050406030204" pitchFamily="18" charset="0"/>
                        </a:rPr>
                        <m:t>1−2</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oMath>
                  </m:oMathPara>
                </a14:m>
                <a:endParaRPr lang="en-AU" dirty="0">
                  <a:latin typeface="+mn-lt"/>
                </a:endParaRPr>
              </a:p>
            </p:txBody>
          </p:sp>
        </mc:Choice>
        <mc:Fallback xmlns="">
          <p:sp>
            <p:nvSpPr>
              <p:cNvPr id="7" name="Text Placeholder 11">
                <a:extLst>
                  <a:ext uri="{FF2B5EF4-FFF2-40B4-BE49-F238E27FC236}">
                    <a16:creationId xmlns:a16="http://schemas.microsoft.com/office/drawing/2014/main" id="{FC512FFE-C7AB-8D85-3422-DC220BC4FCDC}"/>
                  </a:ext>
                </a:extLst>
              </p:cNvPr>
              <p:cNvSpPr txBox="1">
                <a:spLocks noRot="1" noChangeAspect="1" noMove="1" noResize="1" noEditPoints="1" noAdjustHandles="1" noChangeArrowheads="1" noChangeShapeType="1" noTextEdit="1"/>
              </p:cNvSpPr>
              <p:nvPr/>
            </p:nvSpPr>
            <p:spPr>
              <a:xfrm>
                <a:off x="4369268" y="1637790"/>
                <a:ext cx="3707932" cy="1791210"/>
              </a:xfrm>
              <a:prstGeom prst="round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D3FBBC33-A001-A2E8-72C5-98548E8C35E2}"/>
                  </a:ext>
                </a:extLst>
              </p:cNvPr>
              <p:cNvSpPr txBox="1">
                <a:spLocks/>
              </p:cNvSpPr>
              <p:nvPr/>
            </p:nvSpPr>
            <p:spPr>
              <a:xfrm>
                <a:off x="8390536" y="1637790"/>
                <a:ext cx="3453464" cy="703228"/>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lnSpc>
                    <a:spcPct val="100000"/>
                  </a:lnSpc>
                  <a:spcAft>
                    <a:spcPts val="3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ta</m:t>
                          </m:r>
                          <m:r>
                            <m:rPr>
                              <m:sty m:val="p"/>
                            </m:rPr>
                            <a:rPr lang="en-AU" smtClean="0">
                              <a:latin typeface="Cambria Math" panose="02040503050406030204" pitchFamily="18" charset="0"/>
                            </a:rPr>
                            <m:t>n</m:t>
                          </m:r>
                        </m:fName>
                        <m:e>
                          <m:d>
                            <m:dPr>
                              <m:ctrlPr>
                                <a:rPr lang="en-AU" i="1" smtClean="0">
                                  <a:latin typeface="Cambria Math" panose="02040503050406030204" pitchFamily="18" charset="0"/>
                                </a:rPr>
                              </m:ctrlPr>
                            </m:dPr>
                            <m:e>
                              <m:r>
                                <a:rPr lang="en-AU" b="0" i="1" smtClean="0">
                                  <a:latin typeface="Cambria Math" panose="02040503050406030204" pitchFamily="18" charset="0"/>
                                </a:rPr>
                                <m:t>2</m:t>
                              </m:r>
                              <m:r>
                                <a:rPr lang="en-AU" i="1" smtClean="0">
                                  <a:latin typeface="Cambria Math" panose="02040503050406030204" pitchFamily="18" charset="0"/>
                                </a:rPr>
                                <m:t>𝐴</m:t>
                              </m:r>
                            </m:e>
                          </m:d>
                          <m:r>
                            <a:rPr lang="en-AU"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𝐴</m:t>
                                  </m:r>
                                </m:e>
                              </m:func>
                            </m:den>
                          </m:f>
                        </m:e>
                      </m:func>
                    </m:oMath>
                  </m:oMathPara>
                </a14:m>
                <a:endParaRPr lang="en-AU" dirty="0">
                  <a:latin typeface="+mn-lt"/>
                </a:endParaRPr>
              </a:p>
            </p:txBody>
          </p:sp>
        </mc:Choice>
        <mc:Fallback xmlns="">
          <p:sp>
            <p:nvSpPr>
              <p:cNvPr id="8" name="Text Placeholder 11">
                <a:extLst>
                  <a:ext uri="{FF2B5EF4-FFF2-40B4-BE49-F238E27FC236}">
                    <a16:creationId xmlns:a16="http://schemas.microsoft.com/office/drawing/2014/main" id="{D3FBBC33-A001-A2E8-72C5-98548E8C35E2}"/>
                  </a:ext>
                </a:extLst>
              </p:cNvPr>
              <p:cNvSpPr txBox="1">
                <a:spLocks noRot="1" noChangeAspect="1" noMove="1" noResize="1" noEditPoints="1" noAdjustHandles="1" noChangeArrowheads="1" noChangeShapeType="1" noTextEdit="1"/>
              </p:cNvSpPr>
              <p:nvPr/>
            </p:nvSpPr>
            <p:spPr>
              <a:xfrm>
                <a:off x="8390536" y="1637790"/>
                <a:ext cx="3453464" cy="703228"/>
              </a:xfrm>
              <a:prstGeom prst="roundRect">
                <a:avLst/>
              </a:prstGeom>
              <a:blipFill>
                <a:blip r:embed="rId5"/>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7B37E-B591-E198-6DFF-47E304F27B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8F4948-E1E0-26D7-4030-929683350C45}"/>
              </a:ext>
            </a:extLst>
          </p:cNvPr>
          <p:cNvSpPr>
            <a:spLocks noGrp="1"/>
          </p:cNvSpPr>
          <p:nvPr>
            <p:ph type="title"/>
          </p:nvPr>
        </p:nvSpPr>
        <p:spPr/>
        <p:txBody>
          <a:bodyPr/>
          <a:lstStyle/>
          <a:p>
            <a:r>
              <a:rPr lang="en-AU" dirty="0"/>
              <a:t>Using double angle formulas across contexts (1)</a:t>
            </a:r>
            <a:endParaRPr lang="en-AU" dirty="0">
              <a:latin typeface="+mj-lt"/>
            </a:endParaRPr>
          </a:p>
        </p:txBody>
      </p:sp>
      <p:sp>
        <p:nvSpPr>
          <p:cNvPr id="13" name="Text Placeholder 12">
            <a:extLst>
              <a:ext uri="{FF2B5EF4-FFF2-40B4-BE49-F238E27FC236}">
                <a16:creationId xmlns:a16="http://schemas.microsoft.com/office/drawing/2014/main" id="{38125AA7-2DDC-A7CB-5B71-2CDD4CD0E83E}"/>
              </a:ext>
            </a:extLst>
          </p:cNvPr>
          <p:cNvSpPr>
            <a:spLocks noGrp="1"/>
          </p:cNvSpPr>
          <p:nvPr>
            <p:ph type="body" sz="quarter" idx="18"/>
          </p:nvPr>
        </p:nvSpPr>
        <p:spPr>
          <a:xfrm>
            <a:off x="360000" y="982520"/>
            <a:ext cx="11483998" cy="356423"/>
          </a:xfrm>
        </p:spPr>
        <p:txBody>
          <a:bodyPr/>
          <a:lstStyle/>
          <a:p>
            <a:r>
              <a:rPr lang="en-AU" dirty="0">
                <a:latin typeface="+mj-lt"/>
              </a:rPr>
              <a:t>Questions</a:t>
            </a:r>
          </a:p>
        </p:txBody>
      </p:sp>
      <p:sp>
        <p:nvSpPr>
          <p:cNvPr id="3" name="Slide Number Placeholder 2">
            <a:extLst>
              <a:ext uri="{FF2B5EF4-FFF2-40B4-BE49-F238E27FC236}">
                <a16:creationId xmlns:a16="http://schemas.microsoft.com/office/drawing/2014/main" id="{90D233A7-435F-C248-0D8C-BC5F4142D2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E56FC52-5669-3276-586E-3BE181474ACE}"/>
                  </a:ext>
                </a:extLst>
              </p:cNvPr>
              <p:cNvSpPr txBox="1"/>
              <p:nvPr/>
            </p:nvSpPr>
            <p:spPr>
              <a:xfrm>
                <a:off x="759598" y="1693672"/>
                <a:ext cx="7054366" cy="4909392"/>
              </a:xfrm>
              <a:prstGeom prst="rect">
                <a:avLst/>
              </a:prstGeom>
              <a:noFill/>
            </p:spPr>
            <p:txBody>
              <a:bodyPr wrap="square" lIns="0" tIns="0" rIns="0" bIns="0" rtlCol="0">
                <a:noAutofit/>
              </a:bodyPr>
              <a:lstStyle/>
              <a:p>
                <a:pPr algn="l"/>
                <a:r>
                  <a:rPr lang="en-AU" sz="1800" dirty="0"/>
                  <a:t>1.	Eliminate </a:t>
                </a:r>
                <a14:m>
                  <m:oMath xmlns:m="http://schemas.openxmlformats.org/officeDocument/2006/math">
                    <m:r>
                      <a:rPr lang="en-AU" sz="1800" b="0" i="1" smtClean="0">
                        <a:latin typeface="Cambria Math" panose="02040503050406030204" pitchFamily="18" charset="0"/>
                      </a:rPr>
                      <m:t>𝜃</m:t>
                    </m:r>
                  </m:oMath>
                </a14:m>
                <a:r>
                  <a:rPr lang="en-AU" sz="1800" dirty="0"/>
                  <a:t> from each pair of parametric equations:</a:t>
                </a:r>
              </a:p>
              <a:p>
                <a:pPr algn="l"/>
                <a:r>
                  <a:rPr lang="en-AU" sz="1800" dirty="0"/>
                  <a:t> </a:t>
                </a:r>
              </a:p>
              <a:p>
                <a:pPr marL="625475" lvl="2"/>
                <a:r>
                  <a:rPr lang="en-AU" sz="1800" b="0" dirty="0"/>
                  <a:t>a)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m:t>
                    </m:r>
                    <m:r>
                      <m:rPr>
                        <m:sty m:val="p"/>
                      </m:rPr>
                      <a:rPr lang="en-AU" sz="1800" b="0" i="0" smtClean="0">
                        <a:latin typeface="Cambria Math" panose="02040503050406030204" pitchFamily="18" charset="0"/>
                      </a:rPr>
                      <m:t>sin</m:t>
                    </m:r>
                    <m:r>
                      <a:rPr lang="en-AU" sz="1800" b="0" i="1" smtClean="0">
                        <a:latin typeface="Cambria Math" panose="02040503050406030204" pitchFamily="18" charset="0"/>
                      </a:rPr>
                      <m:t>𝜃</m:t>
                    </m:r>
                    <m:r>
                      <a:rPr lang="en-AU" sz="1800" b="0" i="1" smtClean="0">
                        <a:latin typeface="Cambria Math" panose="02040503050406030204" pitchFamily="18" charset="0"/>
                      </a:rPr>
                      <m:t> </m:t>
                    </m:r>
                    <m:r>
                      <a:rPr lang="en-AU" sz="1800" b="0" i="0" smtClean="0">
                        <a:latin typeface="Cambria Math" panose="02040503050406030204" pitchFamily="18" charset="0"/>
                      </a:rPr>
                      <m:t>, </m:t>
                    </m:r>
                  </m:oMath>
                </a14:m>
                <a:r>
                  <a:rPr lang="en-AU" sz="1800" dirty="0"/>
                  <a:t>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m:rPr>
                        <m:sty m:val="p"/>
                      </m:rPr>
                      <a:rPr lang="en-AU" sz="1800" b="0" i="0" smtClean="0">
                        <a:latin typeface="Cambria Math" panose="02040503050406030204" pitchFamily="18" charset="0"/>
                      </a:rPr>
                      <m:t>sin</m:t>
                    </m:r>
                    <m:r>
                      <a:rPr lang="en-AU" sz="1800" b="0" i="1" smtClean="0">
                        <a:latin typeface="Cambria Math" panose="02040503050406030204" pitchFamily="18" charset="0"/>
                      </a:rPr>
                      <m:t>2</m:t>
                    </m:r>
                    <m:r>
                      <a:rPr lang="en-AU" sz="1800" b="0" i="1" smtClean="0">
                        <a:latin typeface="Cambria Math" panose="02040503050406030204" pitchFamily="18" charset="0"/>
                      </a:rPr>
                      <m:t>𝜃</m:t>
                    </m:r>
                  </m:oMath>
                </a14:m>
                <a:r>
                  <a:rPr lang="en-AU" sz="1800" b="0" dirty="0"/>
                  <a:t> 	</a:t>
                </a:r>
                <a:r>
                  <a:rPr lang="en-AU" sz="1800" dirty="0"/>
                  <a:t>	</a:t>
                </a:r>
                <a14:m>
                  <m:oMath xmlns:m="http://schemas.openxmlformats.org/officeDocument/2006/math">
                    <m:r>
                      <m:rPr>
                        <m:sty m:val="p"/>
                      </m:rPr>
                      <a:rPr lang="en-AU" sz="1800" b="0" i="0" smtClean="0">
                        <a:latin typeface="Cambria Math" panose="02040503050406030204" pitchFamily="18" charset="0"/>
                      </a:rPr>
                      <m:t>for</m:t>
                    </m:r>
                    <m:r>
                      <a:rPr lang="en-AU" sz="1800" b="0" i="0" smtClean="0">
                        <a:latin typeface="Cambria Math" panose="02040503050406030204" pitchFamily="18" charset="0"/>
                      </a:rPr>
                      <m:t> 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𝜃</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𝜋</m:t>
                        </m:r>
                      </m:num>
                      <m:den>
                        <m:r>
                          <a:rPr lang="en-AU" sz="1800" b="0" i="1" smtClean="0">
                            <a:latin typeface="Cambria Math" panose="02040503050406030204" pitchFamily="18" charset="0"/>
                            <a:ea typeface="Cambria Math" panose="02040503050406030204" pitchFamily="18" charset="0"/>
                          </a:rPr>
                          <m:t>2</m:t>
                        </m:r>
                      </m:den>
                    </m:f>
                  </m:oMath>
                </a14:m>
                <a:endParaRPr lang="en-AU" sz="1800" b="0" dirty="0"/>
              </a:p>
              <a:p>
                <a:pPr lvl="2"/>
                <a:endParaRPr lang="en-AU" sz="1800" b="0" dirty="0"/>
              </a:p>
              <a:p>
                <a:pPr marL="625475" lvl="2"/>
                <a:r>
                  <a:rPr lang="en-AU" sz="1800" b="0" dirty="0"/>
                  <a:t>b)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
                      <m:rPr>
                        <m:sty m:val="p"/>
                      </m:rPr>
                      <a:rPr lang="en-AU" sz="1800" b="0" i="0" smtClean="0">
                        <a:latin typeface="Cambria Math" panose="02040503050406030204" pitchFamily="18" charset="0"/>
                      </a:rPr>
                      <m:t>cot</m:t>
                    </m:r>
                    <m:r>
                      <a:rPr lang="en-AU" sz="1800" b="0" i="1" smtClean="0">
                        <a:latin typeface="Cambria Math" panose="02040503050406030204" pitchFamily="18" charset="0"/>
                      </a:rPr>
                      <m:t>𝜃</m:t>
                    </m:r>
                    <m:r>
                      <a:rPr lang="en-AU" sz="1800" b="0" i="1" smtClean="0">
                        <a:latin typeface="Cambria Math" panose="02040503050406030204" pitchFamily="18" charset="0"/>
                      </a:rPr>
                      <m:t>−1 ,</m:t>
                    </m:r>
                  </m:oMath>
                </a14:m>
                <a:r>
                  <a:rPr lang="en-AU" sz="1800" b="0" dirty="0"/>
                  <a:t>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m:rPr>
                        <m:sty m:val="p"/>
                      </m:rPr>
                      <a:rPr lang="en-AU" sz="1800" b="0" i="0" smtClean="0">
                        <a:latin typeface="Cambria Math" panose="02040503050406030204" pitchFamily="18" charset="0"/>
                      </a:rPr>
                      <m:t>cot</m:t>
                    </m:r>
                    <m:r>
                      <a:rPr lang="en-AU" sz="1800" b="0" i="1" smtClean="0">
                        <a:latin typeface="Cambria Math" panose="02040503050406030204" pitchFamily="18" charset="0"/>
                      </a:rPr>
                      <m:t>2</m:t>
                    </m:r>
                    <m:r>
                      <a:rPr lang="en-AU" sz="1800" b="0" i="1" smtClean="0">
                        <a:latin typeface="Cambria Math" panose="02040503050406030204" pitchFamily="18" charset="0"/>
                      </a:rPr>
                      <m:t>𝜃</m:t>
                    </m:r>
                  </m:oMath>
                </a14:m>
                <a:r>
                  <a:rPr lang="en-AU" sz="1800" dirty="0"/>
                  <a:t>		 </a:t>
                </a:r>
                <a14:m>
                  <m:oMath xmlns:m="http://schemas.openxmlformats.org/officeDocument/2006/math">
                    <m:r>
                      <m:rPr>
                        <m:sty m:val="p"/>
                      </m:rPr>
                      <a:rPr lang="en-AU" sz="1800">
                        <a:latin typeface="Cambria Math" panose="02040503050406030204" pitchFamily="18" charset="0"/>
                      </a:rPr>
                      <m:t>for</m:t>
                    </m:r>
                    <m:r>
                      <a:rPr lang="en-AU" sz="1800">
                        <a:latin typeface="Cambria Math" panose="02040503050406030204" pitchFamily="18" charset="0"/>
                      </a:rPr>
                      <m:t> 0</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𝜃</m:t>
                    </m:r>
                    <m:r>
                      <a:rPr lang="en-AU" sz="1800" i="1">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𝜋</m:t>
                        </m:r>
                      </m:num>
                      <m:den>
                        <m:r>
                          <a:rPr lang="en-AU" sz="1800" i="1">
                            <a:latin typeface="Cambria Math" panose="02040503050406030204" pitchFamily="18" charset="0"/>
                            <a:ea typeface="Cambria Math" panose="02040503050406030204" pitchFamily="18" charset="0"/>
                          </a:rPr>
                          <m:t>2</m:t>
                        </m:r>
                      </m:den>
                    </m:f>
                  </m:oMath>
                </a14:m>
                <a:endParaRPr lang="en-AU" sz="1800" b="0" dirty="0"/>
              </a:p>
              <a:p>
                <a:pPr algn="l"/>
                <a:endParaRPr lang="en-AU" sz="1800" dirty="0"/>
              </a:p>
              <a:p>
                <a:pPr algn="l"/>
                <a:endParaRPr lang="en-AU" sz="1800" b="0" dirty="0"/>
              </a:p>
              <a:p>
                <a:pPr algn="l"/>
                <a:r>
                  <a:rPr lang="en-AU" sz="1800" dirty="0"/>
                  <a:t>2. 		</a:t>
                </a:r>
              </a:p>
              <a:p>
                <a:pPr marL="952485" lvl="1" indent="-342900">
                  <a:buFont typeface="+mj-lt"/>
                  <a:buAutoNum type="alphaLcParenR"/>
                </a:pPr>
                <a:r>
                  <a:rPr lang="en-AU" sz="1800" dirty="0"/>
                  <a:t>By writing </a:t>
                </a:r>
                <a14:m>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𝜃</m:t>
                    </m:r>
                  </m:oMath>
                </a14:m>
                <a:r>
                  <a:rPr lang="en-AU" sz="1800" b="0" dirty="0"/>
                  <a:t> as </a:t>
                </a:r>
                <a14:m>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𝜃</m:t>
                    </m:r>
                    <m:r>
                      <a:rPr lang="en-AU" sz="1800" b="0" i="1" smtClean="0">
                        <a:latin typeface="Cambria Math" panose="02040503050406030204" pitchFamily="18" charset="0"/>
                      </a:rPr>
                      <m:t>+</m:t>
                    </m:r>
                    <m:r>
                      <a:rPr lang="en-AU" sz="1800" b="0" i="1" smtClean="0">
                        <a:latin typeface="Cambria Math" panose="02040503050406030204" pitchFamily="18" charset="0"/>
                      </a:rPr>
                      <m:t>𝜃</m:t>
                    </m:r>
                  </m:oMath>
                </a14:m>
                <a:r>
                  <a:rPr lang="en-AU" sz="1800" b="0" dirty="0"/>
                  <a:t>, show that: </a:t>
                </a:r>
              </a:p>
              <a:p>
                <a:pPr algn="l"/>
                <a:endParaRPr lang="en-AU" sz="1800" b="0" dirty="0"/>
              </a:p>
              <a:p>
                <a:pPr algn="l"/>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3</m:t>
                              </m:r>
                              <m:r>
                                <a:rPr lang="en-AU" sz="1800" b="0" i="1" smtClean="0">
                                  <a:latin typeface="Cambria Math" panose="02040503050406030204" pitchFamily="18" charset="0"/>
                                </a:rPr>
                                <m:t>𝜃</m:t>
                              </m:r>
                            </m:e>
                          </m:d>
                        </m:e>
                      </m:func>
                      <m:r>
                        <a:rPr lang="en-AU" sz="1800" b="0" i="1" smtClean="0">
                          <a:latin typeface="Cambria Math" panose="02040503050406030204" pitchFamily="18" charset="0"/>
                        </a:rPr>
                        <m:t>=3</m:t>
                      </m:r>
                      <m:r>
                        <m:rPr>
                          <m:sty m:val="p"/>
                        </m:rPr>
                        <a:rPr lang="en-AU" sz="1800" b="0" i="0" smtClean="0">
                          <a:latin typeface="Cambria Math" panose="02040503050406030204" pitchFamily="18" charset="0"/>
                        </a:rPr>
                        <m:t>sin</m:t>
                      </m:r>
                      <m:r>
                        <a:rPr lang="en-AU" sz="1800" b="0" i="1" smtClean="0">
                          <a:latin typeface="Cambria Math" panose="02040503050406030204" pitchFamily="18" charset="0"/>
                        </a:rPr>
                        <m:t>𝜃</m:t>
                      </m:r>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𝜃</m:t>
                      </m:r>
                    </m:oMath>
                  </m:oMathPara>
                </a14:m>
                <a:endParaRPr lang="en-AU" sz="1800" b="0" dirty="0"/>
              </a:p>
              <a:p>
                <a:pPr algn="l"/>
                <a:endParaRPr lang="en-AU" sz="1800" dirty="0"/>
              </a:p>
              <a:p>
                <a:pPr marL="952485" lvl="1" indent="-342900">
                  <a:buFont typeface="+mj-lt"/>
                  <a:buAutoNum type="alphaLcParenR" startAt="2"/>
                </a:pPr>
                <a:r>
                  <a:rPr lang="en-AU" sz="1800" b="0" dirty="0"/>
                  <a:t>Hence show that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𝜋</m:t>
                                </m:r>
                              </m:num>
                              <m:den>
                                <m:r>
                                  <a:rPr lang="en-AU" sz="1800" b="0" i="1" smtClean="0">
                                    <a:latin typeface="Cambria Math" panose="02040503050406030204" pitchFamily="18" charset="0"/>
                                  </a:rPr>
                                  <m:t>9</m:t>
                                </m:r>
                              </m:den>
                            </m:f>
                          </m:e>
                        </m:d>
                      </m:e>
                    </m:func>
                  </m:oMath>
                </a14:m>
                <a:r>
                  <a:rPr lang="en-AU" sz="1800" b="0" dirty="0"/>
                  <a:t> is a root of the equation: </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num>
                        <m:den>
                          <m:r>
                            <a:rPr lang="en-AU" sz="1800" b="0" i="1" smtClean="0">
                              <a:latin typeface="Cambria Math" panose="02040503050406030204" pitchFamily="18" charset="0"/>
                            </a:rPr>
                            <m:t>2</m:t>
                          </m:r>
                        </m:den>
                      </m:f>
                      <m:r>
                        <a:rPr lang="en-AU" sz="1800" b="0" i="1" smtClean="0">
                          <a:latin typeface="Cambria Math" panose="02040503050406030204" pitchFamily="18" charset="0"/>
                        </a:rPr>
                        <m:t>=0</m:t>
                      </m:r>
                    </m:oMath>
                  </m:oMathPara>
                </a14:m>
                <a:endParaRPr lang="en-AU" sz="1800" b="0" dirty="0"/>
              </a:p>
              <a:p>
                <a:pPr algn="l"/>
                <a:endParaRPr lang="en-AU" sz="1800" dirty="0"/>
              </a:p>
            </p:txBody>
          </p:sp>
        </mc:Choice>
        <mc:Fallback xmlns="">
          <p:sp>
            <p:nvSpPr>
              <p:cNvPr id="2" name="TextBox 1">
                <a:extLst>
                  <a:ext uri="{FF2B5EF4-FFF2-40B4-BE49-F238E27FC236}">
                    <a16:creationId xmlns:a16="http://schemas.microsoft.com/office/drawing/2014/main" id="{9E56FC52-5669-3276-586E-3BE181474ACE}"/>
                  </a:ext>
                </a:extLst>
              </p:cNvPr>
              <p:cNvSpPr txBox="1">
                <a:spLocks noRot="1" noChangeAspect="1" noMove="1" noResize="1" noEditPoints="1" noAdjustHandles="1" noChangeArrowheads="1" noChangeShapeType="1" noTextEdit="1"/>
              </p:cNvSpPr>
              <p:nvPr/>
            </p:nvSpPr>
            <p:spPr>
              <a:xfrm>
                <a:off x="759598" y="1693672"/>
                <a:ext cx="7054366" cy="4909392"/>
              </a:xfrm>
              <a:prstGeom prst="rect">
                <a:avLst/>
              </a:prstGeom>
              <a:blipFill>
                <a:blip r:embed="rId3"/>
                <a:stretch>
                  <a:fillRect l="-2074" t="-1615"/>
                </a:stretch>
              </a:blipFill>
            </p:spPr>
            <p:txBody>
              <a:bodyPr/>
              <a:lstStyle/>
              <a:p>
                <a:r>
                  <a:rPr lang="en-AU">
                    <a:noFill/>
                  </a:rPr>
                  <a:t> </a:t>
                </a:r>
              </a:p>
            </p:txBody>
          </p:sp>
        </mc:Fallback>
      </mc:AlternateContent>
    </p:spTree>
    <p:extLst>
      <p:ext uri="{BB962C8B-B14F-4D97-AF65-F5344CB8AC3E}">
        <p14:creationId xmlns:p14="http://schemas.microsoft.com/office/powerpoint/2010/main" val="164519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876F8-D78F-EEC8-C3C9-5C38309299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498558-2F3D-4485-629D-4A09D4A43604}"/>
              </a:ext>
            </a:extLst>
          </p:cNvPr>
          <p:cNvSpPr>
            <a:spLocks noGrp="1"/>
          </p:cNvSpPr>
          <p:nvPr>
            <p:ph type="title"/>
          </p:nvPr>
        </p:nvSpPr>
        <p:spPr/>
        <p:txBody>
          <a:bodyPr/>
          <a:lstStyle/>
          <a:p>
            <a:r>
              <a:rPr lang="en-AU" dirty="0"/>
              <a:t>Using double angle formulas across contexts (2)</a:t>
            </a:r>
            <a:endParaRPr lang="en-AU" dirty="0">
              <a:latin typeface="+mj-lt"/>
            </a:endParaRPr>
          </a:p>
        </p:txBody>
      </p:sp>
      <p:sp>
        <p:nvSpPr>
          <p:cNvPr id="13" name="Text Placeholder 12">
            <a:extLst>
              <a:ext uri="{FF2B5EF4-FFF2-40B4-BE49-F238E27FC236}">
                <a16:creationId xmlns:a16="http://schemas.microsoft.com/office/drawing/2014/main" id="{E86410C1-E276-E76D-3AAE-F18945BDD4F9}"/>
              </a:ext>
            </a:extLst>
          </p:cNvPr>
          <p:cNvSpPr>
            <a:spLocks noGrp="1"/>
          </p:cNvSpPr>
          <p:nvPr>
            <p:ph type="body" sz="quarter" idx="18"/>
          </p:nvPr>
        </p:nvSpPr>
        <p:spPr>
          <a:xfrm>
            <a:off x="360000" y="982520"/>
            <a:ext cx="11483998" cy="356423"/>
          </a:xfrm>
        </p:spPr>
        <p:txBody>
          <a:bodyPr/>
          <a:lstStyle/>
          <a:p>
            <a:r>
              <a:rPr lang="en-AU" dirty="0">
                <a:latin typeface="+mj-lt"/>
              </a:rPr>
              <a:t>Question 1 solutions</a:t>
            </a:r>
          </a:p>
        </p:txBody>
      </p:sp>
      <p:sp>
        <p:nvSpPr>
          <p:cNvPr id="3" name="Slide Number Placeholder 2">
            <a:extLst>
              <a:ext uri="{FF2B5EF4-FFF2-40B4-BE49-F238E27FC236}">
                <a16:creationId xmlns:a16="http://schemas.microsoft.com/office/drawing/2014/main" id="{FBF127BE-1993-349B-3F64-C1617578BA0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38BCAEF-E30D-C95A-A76E-9B5BAF2191BC}"/>
                  </a:ext>
                </a:extLst>
              </p:cNvPr>
              <p:cNvSpPr txBox="1"/>
              <p:nvPr/>
            </p:nvSpPr>
            <p:spPr>
              <a:xfrm>
                <a:off x="348000" y="1433489"/>
                <a:ext cx="5183004" cy="5159816"/>
              </a:xfrm>
              <a:prstGeom prst="rect">
                <a:avLst/>
              </a:prstGeom>
              <a:noFill/>
            </p:spPr>
            <p:txBody>
              <a:bodyPr wrap="square" lIns="0" tIns="0" rIns="0" bIns="0" rtlCol="0">
                <a:noAutofit/>
              </a:bodyPr>
              <a:lstStyle/>
              <a:p>
                <a:r>
                  <a:rPr lang="en-AU" sz="1200" dirty="0"/>
                  <a:t>1 a) </a:t>
                </a:r>
              </a:p>
              <a:p>
                <a:pPr lvl="1"/>
                <a14:m>
                  <m:oMath xmlns:m="http://schemas.openxmlformats.org/officeDocument/2006/math">
                    <m:r>
                      <a:rPr lang="en-AU" sz="1400" i="1">
                        <a:latin typeface="Cambria Math" panose="02040503050406030204" pitchFamily="18" charset="0"/>
                      </a:rPr>
                      <m:t>𝑥</m:t>
                    </m:r>
                    <m:r>
                      <a:rPr lang="en-AU" sz="1400" i="1">
                        <a:latin typeface="Cambria Math" panose="02040503050406030204" pitchFamily="18" charset="0"/>
                      </a:rPr>
                      <m:t>=1+</m:t>
                    </m:r>
                    <m:r>
                      <m:rPr>
                        <m:sty m:val="p"/>
                      </m:rPr>
                      <a:rPr lang="en-AU" sz="1400">
                        <a:latin typeface="Cambria Math" panose="02040503050406030204" pitchFamily="18" charset="0"/>
                      </a:rPr>
                      <m:t>sin</m:t>
                    </m:r>
                    <m:r>
                      <a:rPr lang="en-AU" sz="1400" i="1">
                        <a:latin typeface="Cambria Math" panose="02040503050406030204" pitchFamily="18" charset="0"/>
                      </a:rPr>
                      <m:t>𝜃</m:t>
                    </m:r>
                    <m:r>
                      <a:rPr lang="en-AU" sz="1400" i="1">
                        <a:latin typeface="Cambria Math" panose="02040503050406030204" pitchFamily="18" charset="0"/>
                      </a:rPr>
                      <m:t> …(1)</m:t>
                    </m:r>
                    <m:r>
                      <a:rPr lang="en-AU" sz="1400">
                        <a:latin typeface="Cambria Math" panose="02040503050406030204" pitchFamily="18" charset="0"/>
                      </a:rPr>
                      <m:t> </m:t>
                    </m:r>
                  </m:oMath>
                </a14:m>
                <a:r>
                  <a:rPr lang="en-AU" sz="1400" dirty="0"/>
                  <a:t>	</a:t>
                </a:r>
                <a14:m>
                  <m:oMath xmlns:m="http://schemas.openxmlformats.org/officeDocument/2006/math">
                    <m:r>
                      <a:rPr lang="en-AU" sz="1400" i="1">
                        <a:latin typeface="Cambria Math" panose="02040503050406030204" pitchFamily="18" charset="0"/>
                      </a:rPr>
                      <m:t>𝑦</m:t>
                    </m:r>
                    <m:r>
                      <a:rPr lang="en-AU" sz="1400" i="1">
                        <a:latin typeface="Cambria Math" panose="02040503050406030204" pitchFamily="18" charset="0"/>
                      </a:rPr>
                      <m:t>=</m:t>
                    </m:r>
                    <m:r>
                      <m:rPr>
                        <m:sty m:val="p"/>
                      </m:rPr>
                      <a:rPr lang="en-AU" sz="1400">
                        <a:latin typeface="Cambria Math" panose="02040503050406030204" pitchFamily="18" charset="0"/>
                      </a:rPr>
                      <m:t>sin</m:t>
                    </m:r>
                    <m:r>
                      <a:rPr lang="en-AU" sz="1400" i="1">
                        <a:latin typeface="Cambria Math" panose="02040503050406030204" pitchFamily="18" charset="0"/>
                      </a:rPr>
                      <m:t>2</m:t>
                    </m:r>
                    <m:r>
                      <a:rPr lang="en-AU" sz="1400" i="1">
                        <a:latin typeface="Cambria Math" panose="02040503050406030204" pitchFamily="18" charset="0"/>
                      </a:rPr>
                      <m:t>𝜃</m:t>
                    </m:r>
                    <m:r>
                      <a:rPr lang="en-AU" sz="1400" b="0" i="0" smtClean="0">
                        <a:latin typeface="Cambria Math" panose="02040503050406030204" pitchFamily="18" charset="0"/>
                      </a:rPr>
                      <m:t> …(2)</m:t>
                    </m:r>
                  </m:oMath>
                </a14:m>
                <a:r>
                  <a:rPr lang="en-AU" sz="1400" dirty="0"/>
                  <a:t>       </a:t>
                </a:r>
                <a14:m>
                  <m:oMath xmlns:m="http://schemas.openxmlformats.org/officeDocument/2006/math">
                    <m:r>
                      <m:rPr>
                        <m:sty m:val="p"/>
                      </m:rPr>
                      <a:rPr lang="en-AU" sz="1400">
                        <a:latin typeface="Cambria Math" panose="02040503050406030204" pitchFamily="18" charset="0"/>
                      </a:rPr>
                      <m:t>for</m:t>
                    </m:r>
                    <m:r>
                      <a:rPr lang="en-AU" sz="1400">
                        <a:latin typeface="Cambria Math" panose="02040503050406030204" pitchFamily="18" charset="0"/>
                      </a:rPr>
                      <m:t> 0</m:t>
                    </m:r>
                    <m:r>
                      <a:rPr lang="en-AU" sz="1400" i="1">
                        <a:latin typeface="Cambria Math" panose="02040503050406030204" pitchFamily="18" charset="0"/>
                        <a:ea typeface="Cambria Math" panose="02040503050406030204" pitchFamily="18" charset="0"/>
                      </a:rPr>
                      <m:t>≤</m:t>
                    </m:r>
                    <m:r>
                      <a:rPr lang="en-AU" sz="1400" i="1">
                        <a:latin typeface="Cambria Math" panose="02040503050406030204" pitchFamily="18" charset="0"/>
                        <a:ea typeface="Cambria Math" panose="02040503050406030204" pitchFamily="18" charset="0"/>
                      </a:rPr>
                      <m:t>𝜃</m:t>
                    </m:r>
                    <m:r>
                      <a:rPr lang="en-AU" sz="1400" i="1">
                        <a:latin typeface="Cambria Math" panose="02040503050406030204" pitchFamily="18" charset="0"/>
                        <a:ea typeface="Cambria Math" panose="02040503050406030204" pitchFamily="18" charset="0"/>
                      </a:rPr>
                      <m:t>≤</m:t>
                    </m:r>
                    <m:f>
                      <m:fPr>
                        <m:ctrlPr>
                          <a:rPr lang="en-AU" sz="1400" i="1">
                            <a:latin typeface="Cambria Math" panose="02040503050406030204" pitchFamily="18" charset="0"/>
                            <a:ea typeface="Cambria Math" panose="02040503050406030204" pitchFamily="18" charset="0"/>
                          </a:rPr>
                        </m:ctrlPr>
                      </m:fPr>
                      <m:num>
                        <m:r>
                          <a:rPr lang="en-AU" sz="1400" i="1">
                            <a:latin typeface="Cambria Math" panose="02040503050406030204" pitchFamily="18" charset="0"/>
                            <a:ea typeface="Cambria Math" panose="02040503050406030204" pitchFamily="18" charset="0"/>
                          </a:rPr>
                          <m:t>𝜋</m:t>
                        </m:r>
                      </m:num>
                      <m:den>
                        <m:r>
                          <a:rPr lang="en-AU" sz="1400" i="1">
                            <a:latin typeface="Cambria Math" panose="02040503050406030204" pitchFamily="18" charset="0"/>
                            <a:ea typeface="Cambria Math" panose="02040503050406030204" pitchFamily="18" charset="0"/>
                          </a:rPr>
                          <m:t>2</m:t>
                        </m:r>
                      </m:den>
                    </m:f>
                  </m:oMath>
                </a14:m>
                <a:endParaRPr lang="en-AU" sz="1400" dirty="0"/>
              </a:p>
              <a:p>
                <a:pPr lvl="1"/>
                <a:endParaRPr lang="en-AU" sz="1400" dirty="0"/>
              </a:p>
              <a:p>
                <a:pPr lvl="1"/>
                <a:r>
                  <a:rPr lang="en-AU" sz="1400" dirty="0"/>
                  <a:t>In </a:t>
                </a:r>
                <a14:m>
                  <m:oMath xmlns:m="http://schemas.openxmlformats.org/officeDocument/2006/math">
                    <m:r>
                      <a:rPr lang="en-AU" sz="1400" b="0" i="1" smtClean="0">
                        <a:latin typeface="Cambria Math" panose="02040503050406030204" pitchFamily="18" charset="0"/>
                      </a:rPr>
                      <m:t>(1)</m:t>
                    </m:r>
                  </m:oMath>
                </a14:m>
                <a:r>
                  <a:rPr lang="en-AU" sz="1400" dirty="0"/>
                  <a:t>, express </a:t>
                </a:r>
                <a14:m>
                  <m:oMath xmlns:m="http://schemas.openxmlformats.org/officeDocument/2006/math">
                    <m:r>
                      <m:rPr>
                        <m:sty m:val="p"/>
                      </m:rPr>
                      <a:rPr lang="en-AU" sz="1400" b="0" i="0" smtClean="0">
                        <a:latin typeface="Cambria Math" panose="02040503050406030204" pitchFamily="18" charset="0"/>
                      </a:rPr>
                      <m:t>sin</m:t>
                    </m:r>
                    <m:r>
                      <a:rPr lang="en-AU" sz="1400" b="0" i="1" smtClean="0">
                        <a:latin typeface="Cambria Math" panose="02040503050406030204" pitchFamily="18" charset="0"/>
                      </a:rPr>
                      <m:t>𝜃</m:t>
                    </m:r>
                  </m:oMath>
                </a14:m>
                <a:r>
                  <a:rPr lang="en-AU" sz="1400" dirty="0"/>
                  <a:t> in terms of </a:t>
                </a:r>
                <a14:m>
                  <m:oMath xmlns:m="http://schemas.openxmlformats.org/officeDocument/2006/math">
                    <m:r>
                      <a:rPr lang="en-AU" sz="1400" b="0" i="1" smtClean="0">
                        <a:latin typeface="Cambria Math" panose="02040503050406030204" pitchFamily="18" charset="0"/>
                      </a:rPr>
                      <m:t>𝑥</m:t>
                    </m:r>
                  </m:oMath>
                </a14:m>
                <a:endParaRPr lang="en-AU" sz="1400" dirty="0"/>
              </a:p>
              <a:p>
                <a:pPr lvl="1"/>
                <a14:m>
                  <m:oMathPara xmlns:m="http://schemas.openxmlformats.org/officeDocument/2006/math">
                    <m:oMathParaPr>
                      <m:jc m:val="centerGroup"/>
                    </m:oMathParaPr>
                    <m:oMath xmlns:m="http://schemas.openxmlformats.org/officeDocument/2006/math">
                      <m:r>
                        <m:rPr>
                          <m:sty m:val="p"/>
                        </m:rPr>
                        <a:rPr lang="en-AU" sz="1400">
                          <a:latin typeface="Cambria Math" panose="02040503050406030204" pitchFamily="18" charset="0"/>
                        </a:rPr>
                        <m:t>sin</m:t>
                      </m:r>
                      <m:r>
                        <a:rPr lang="en-AU" sz="1400" i="1">
                          <a:latin typeface="Cambria Math" panose="02040503050406030204" pitchFamily="18" charset="0"/>
                        </a:rPr>
                        <m:t>𝜃</m:t>
                      </m:r>
                      <m:r>
                        <a:rPr lang="en-AU" sz="1400" b="0" i="1" smtClean="0">
                          <a:latin typeface="Cambria Math" panose="02040503050406030204" pitchFamily="18" charset="0"/>
                        </a:rPr>
                        <m:t>=</m:t>
                      </m:r>
                      <m:r>
                        <a:rPr lang="en-AU" sz="1400" b="0" i="1" smtClean="0">
                          <a:latin typeface="Cambria Math" panose="02040503050406030204" pitchFamily="18" charset="0"/>
                        </a:rPr>
                        <m:t>𝑥</m:t>
                      </m:r>
                      <m:r>
                        <a:rPr lang="en-AU" sz="1400" b="0" i="1" smtClean="0">
                          <a:latin typeface="Cambria Math" panose="02040503050406030204" pitchFamily="18" charset="0"/>
                        </a:rPr>
                        <m:t>−1</m:t>
                      </m:r>
                      <m:r>
                        <a:rPr lang="en-AU" sz="1400">
                          <a:latin typeface="Cambria Math" panose="02040503050406030204" pitchFamily="18" charset="0"/>
                        </a:rPr>
                        <m:t> </m:t>
                      </m:r>
                      <m:r>
                        <a:rPr lang="en-AU" sz="1400" i="1">
                          <a:latin typeface="Cambria Math" panose="02040503050406030204" pitchFamily="18" charset="0"/>
                        </a:rPr>
                        <m:t>…(1)</m:t>
                      </m:r>
                      <m:r>
                        <a:rPr lang="en-AU" sz="1400">
                          <a:latin typeface="Cambria Math" panose="02040503050406030204" pitchFamily="18" charset="0"/>
                        </a:rPr>
                        <m:t> </m:t>
                      </m:r>
                    </m:oMath>
                  </m:oMathPara>
                </a14:m>
                <a:endParaRPr lang="en-AU" sz="1400" dirty="0"/>
              </a:p>
              <a:p>
                <a:pPr lvl="1"/>
                <a:endParaRPr lang="en-AU" sz="1400" dirty="0"/>
              </a:p>
              <a:p>
                <a:pPr lvl="1"/>
                <a:r>
                  <a:rPr lang="en-AU" sz="1400" dirty="0"/>
                  <a:t>In </a:t>
                </a:r>
                <a14:m>
                  <m:oMath xmlns:m="http://schemas.openxmlformats.org/officeDocument/2006/math">
                    <m:r>
                      <a:rPr lang="en-AU" sz="1400" b="0" i="1" smtClean="0">
                        <a:latin typeface="Cambria Math" panose="02040503050406030204" pitchFamily="18" charset="0"/>
                      </a:rPr>
                      <m:t>(2)</m:t>
                    </m:r>
                  </m:oMath>
                </a14:m>
                <a:r>
                  <a:rPr lang="en-AU" sz="1400" dirty="0"/>
                  <a:t>, use the double angle formula for sine</a:t>
                </a:r>
              </a:p>
              <a:p>
                <a:pPr lvl="1"/>
                <a14:m>
                  <m:oMathPara xmlns:m="http://schemas.openxmlformats.org/officeDocument/2006/math">
                    <m:oMathParaPr>
                      <m:jc m:val="centerGroup"/>
                    </m:oMathParaPr>
                    <m:oMath xmlns:m="http://schemas.openxmlformats.org/officeDocument/2006/math">
                      <m:r>
                        <m:rPr>
                          <m:sty m:val="p"/>
                        </m:rPr>
                        <a:rPr lang="en-AU" sz="1400" smtClean="0">
                          <a:latin typeface="Cambria Math" panose="02040503050406030204" pitchFamily="18" charset="0"/>
                        </a:rPr>
                        <m:t>y</m:t>
                      </m:r>
                      <m:r>
                        <a:rPr lang="en-AU" sz="1400" b="0" i="1" smtClean="0">
                          <a:latin typeface="Cambria Math" panose="02040503050406030204" pitchFamily="18" charset="0"/>
                        </a:rPr>
                        <m:t>=2</m:t>
                      </m:r>
                      <m:r>
                        <m:rPr>
                          <m:sty m:val="p"/>
                        </m:rPr>
                        <a:rPr lang="en-AU" sz="1400" b="0" i="0" smtClean="0">
                          <a:latin typeface="Cambria Math" panose="02040503050406030204" pitchFamily="18" charset="0"/>
                        </a:rPr>
                        <m:t>sin</m:t>
                      </m:r>
                      <m:r>
                        <a:rPr lang="en-AU" sz="1400" b="0" i="1" smtClean="0">
                          <a:latin typeface="Cambria Math" panose="02040503050406030204" pitchFamily="18" charset="0"/>
                        </a:rPr>
                        <m:t>𝜃</m:t>
                      </m:r>
                      <m:r>
                        <m:rPr>
                          <m:sty m:val="p"/>
                        </m:rPr>
                        <a:rPr lang="en-AU" sz="1400" b="0" i="0" smtClean="0">
                          <a:latin typeface="Cambria Math" panose="02040503050406030204" pitchFamily="18" charset="0"/>
                        </a:rPr>
                        <m:t>cos</m:t>
                      </m:r>
                      <m:r>
                        <a:rPr lang="en-AU" sz="1400" b="0" i="1" smtClean="0">
                          <a:latin typeface="Cambria Math" panose="02040503050406030204" pitchFamily="18" charset="0"/>
                        </a:rPr>
                        <m:t>𝜃</m:t>
                      </m:r>
                      <m:r>
                        <a:rPr lang="en-AU" sz="1400" b="0" i="1" smtClean="0">
                          <a:latin typeface="Cambria Math" panose="02040503050406030204" pitchFamily="18" charset="0"/>
                        </a:rPr>
                        <m:t> </m:t>
                      </m:r>
                      <m:r>
                        <a:rPr lang="en-AU" sz="1400">
                          <a:latin typeface="Cambria Math" panose="02040503050406030204" pitchFamily="18" charset="0"/>
                        </a:rPr>
                        <m:t>…(2)</m:t>
                      </m:r>
                    </m:oMath>
                  </m:oMathPara>
                </a14:m>
                <a:endParaRPr lang="en-AU" sz="1400" dirty="0"/>
              </a:p>
              <a:p>
                <a:pPr lvl="1"/>
                <a:endParaRPr lang="en-AU" sz="1400" dirty="0"/>
              </a:p>
              <a:p>
                <a:pPr lvl="1"/>
                <a:r>
                  <a:rPr lang="en-AU" sz="1400" dirty="0"/>
                  <a:t>Substitute </a:t>
                </a:r>
                <a14:m>
                  <m:oMath xmlns:m="http://schemas.openxmlformats.org/officeDocument/2006/math">
                    <m:r>
                      <a:rPr lang="en-AU" sz="1400" b="0" i="1" smtClean="0">
                        <a:latin typeface="Cambria Math" panose="02040503050406030204" pitchFamily="18" charset="0"/>
                      </a:rPr>
                      <m:t>(1)</m:t>
                    </m:r>
                  </m:oMath>
                </a14:m>
                <a:r>
                  <a:rPr lang="en-AU" sz="1400" dirty="0"/>
                  <a:t> into </a:t>
                </a:r>
                <a14:m>
                  <m:oMath xmlns:m="http://schemas.openxmlformats.org/officeDocument/2006/math">
                    <m:d>
                      <m:dPr>
                        <m:ctrlPr>
                          <a:rPr lang="en-AU" sz="1400" b="0" i="1" smtClean="0">
                            <a:latin typeface="Cambria Math" panose="02040503050406030204" pitchFamily="18" charset="0"/>
                          </a:rPr>
                        </m:ctrlPr>
                      </m:dPr>
                      <m:e>
                        <m:r>
                          <a:rPr lang="en-AU" sz="1400" b="0" i="1" smtClean="0">
                            <a:latin typeface="Cambria Math" panose="02040503050406030204" pitchFamily="18" charset="0"/>
                          </a:rPr>
                          <m:t>2</m:t>
                        </m:r>
                      </m:e>
                    </m:d>
                  </m:oMath>
                </a14:m>
                <a:endParaRPr lang="en-AU" sz="1400" b="0" dirty="0"/>
              </a:p>
              <a:p>
                <a:pPr lvl="1"/>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𝑦</m:t>
                      </m:r>
                      <m:r>
                        <a:rPr lang="en-AU" sz="1400" b="0" i="1" smtClean="0">
                          <a:latin typeface="Cambria Math" panose="02040503050406030204" pitchFamily="18" charset="0"/>
                        </a:rPr>
                        <m:t>=2</m:t>
                      </m:r>
                      <m:d>
                        <m:dPr>
                          <m:ctrlPr>
                            <a:rPr lang="en-AU" sz="1400" b="0" i="1" smtClean="0">
                              <a:latin typeface="Cambria Math" panose="02040503050406030204" pitchFamily="18" charset="0"/>
                            </a:rPr>
                          </m:ctrlPr>
                        </m:dPr>
                        <m:e>
                          <m:r>
                            <a:rPr lang="en-AU" sz="1400" b="0" i="1" smtClean="0">
                              <a:latin typeface="Cambria Math" panose="02040503050406030204" pitchFamily="18" charset="0"/>
                            </a:rPr>
                            <m:t>𝑥</m:t>
                          </m:r>
                          <m:r>
                            <a:rPr lang="en-AU" sz="1400" b="0" i="1" smtClean="0">
                              <a:latin typeface="Cambria Math" panose="02040503050406030204" pitchFamily="18" charset="0"/>
                            </a:rPr>
                            <m:t>−1</m:t>
                          </m:r>
                        </m:e>
                      </m:d>
                      <m:r>
                        <m:rPr>
                          <m:sty m:val="p"/>
                        </m:rPr>
                        <a:rPr lang="en-AU" sz="1400" b="0" i="0" smtClean="0">
                          <a:latin typeface="Cambria Math" panose="02040503050406030204" pitchFamily="18" charset="0"/>
                        </a:rPr>
                        <m:t>cos</m:t>
                      </m:r>
                      <m:r>
                        <a:rPr lang="en-AU" sz="1400" b="0" i="1" smtClean="0">
                          <a:latin typeface="Cambria Math" panose="02040503050406030204" pitchFamily="18" charset="0"/>
                        </a:rPr>
                        <m:t>𝜃</m:t>
                      </m:r>
                    </m:oMath>
                  </m:oMathPara>
                </a14:m>
                <a:endParaRPr lang="en-AU" sz="1400" b="0" dirty="0"/>
              </a:p>
              <a:p>
                <a:pPr lvl="1"/>
                <a:endParaRPr lang="en-AU" sz="1400" b="0" dirty="0"/>
              </a:p>
              <a:p>
                <a:pPr lvl="1"/>
                <a:r>
                  <a:rPr lang="en-AU" sz="1400" dirty="0"/>
                  <a:t>Express </a:t>
                </a:r>
                <a14:m>
                  <m:oMath xmlns:m="http://schemas.openxmlformats.org/officeDocument/2006/math">
                    <m:r>
                      <m:rPr>
                        <m:sty m:val="p"/>
                      </m:rPr>
                      <a:rPr lang="en-AU" sz="1400">
                        <a:latin typeface="Cambria Math" panose="02040503050406030204" pitchFamily="18" charset="0"/>
                      </a:rPr>
                      <m:t>cos</m:t>
                    </m:r>
                    <m:r>
                      <a:rPr lang="en-AU" sz="1400" i="1">
                        <a:latin typeface="Cambria Math" panose="02040503050406030204" pitchFamily="18" charset="0"/>
                      </a:rPr>
                      <m:t>𝜃</m:t>
                    </m:r>
                  </m:oMath>
                </a14:m>
                <a:r>
                  <a:rPr lang="en-AU" sz="1400" dirty="0"/>
                  <a:t> in terms of </a:t>
                </a:r>
                <a14:m>
                  <m:oMath xmlns:m="http://schemas.openxmlformats.org/officeDocument/2006/math">
                    <m:r>
                      <m:rPr>
                        <m:sty m:val="p"/>
                      </m:rPr>
                      <a:rPr lang="en-AU" sz="1400" dirty="0" smtClean="0">
                        <a:latin typeface="Cambria Math" panose="02040503050406030204" pitchFamily="18" charset="0"/>
                      </a:rPr>
                      <m:t>s</m:t>
                    </m:r>
                    <m:r>
                      <m:rPr>
                        <m:sty m:val="p"/>
                      </m:rPr>
                      <a:rPr lang="en-AU" sz="1400" b="0" i="0" dirty="0" smtClean="0">
                        <a:latin typeface="Cambria Math" panose="02040503050406030204" pitchFamily="18" charset="0"/>
                      </a:rPr>
                      <m:t>in</m:t>
                    </m:r>
                    <m:r>
                      <a:rPr lang="en-AU" sz="1400" i="1">
                        <a:latin typeface="Cambria Math" panose="02040503050406030204" pitchFamily="18" charset="0"/>
                      </a:rPr>
                      <m:t>𝜃</m:t>
                    </m:r>
                  </m:oMath>
                </a14:m>
                <a:r>
                  <a:rPr lang="en-AU" sz="1400" dirty="0"/>
                  <a:t> and then in terms of </a:t>
                </a:r>
                <a14:m>
                  <m:oMath xmlns:m="http://schemas.openxmlformats.org/officeDocument/2006/math">
                    <m:r>
                      <a:rPr lang="en-AU" sz="1400" b="0" i="1" smtClean="0">
                        <a:latin typeface="Cambria Math" panose="02040503050406030204" pitchFamily="18" charset="0"/>
                      </a:rPr>
                      <m:t>𝑥</m:t>
                    </m:r>
                  </m:oMath>
                </a14:m>
                <a:endParaRPr lang="en-AU" sz="1400" dirty="0"/>
              </a:p>
              <a:p>
                <a:pPr lvl="2"/>
                <a14:m>
                  <m:oMathPara xmlns:m="http://schemas.openxmlformats.org/officeDocument/2006/math">
                    <m:oMathParaPr>
                      <m:jc m:val="centerGroup"/>
                    </m:oMathParaPr>
                    <m:oMath xmlns:m="http://schemas.openxmlformats.org/officeDocument/2006/math">
                      <m:sSup>
                        <m:sSupPr>
                          <m:ctrlPr>
                            <a:rPr lang="en-AU" sz="1400" i="1" smtClean="0">
                              <a:latin typeface="Cambria Math" panose="02040503050406030204" pitchFamily="18" charset="0"/>
                            </a:rPr>
                          </m:ctrlPr>
                        </m:sSupPr>
                        <m:e>
                          <m:r>
                            <m:rPr>
                              <m:sty m:val="p"/>
                            </m:rPr>
                            <a:rPr lang="en-AU" sz="1400" b="0" i="0" smtClean="0">
                              <a:latin typeface="Cambria Math" panose="02040503050406030204" pitchFamily="18" charset="0"/>
                            </a:rPr>
                            <m:t>cos</m:t>
                          </m:r>
                        </m:e>
                        <m:sup>
                          <m:r>
                            <a:rPr lang="en-AU" sz="1400" b="0" i="1" smtClean="0">
                              <a:latin typeface="Cambria Math" panose="02040503050406030204" pitchFamily="18" charset="0"/>
                            </a:rPr>
                            <m:t>2</m:t>
                          </m:r>
                        </m:sup>
                      </m:sSup>
                      <m:r>
                        <a:rPr lang="en-AU" sz="1400" b="0" i="1" smtClean="0">
                          <a:latin typeface="Cambria Math" panose="02040503050406030204" pitchFamily="18" charset="0"/>
                        </a:rPr>
                        <m:t>𝜃</m:t>
                      </m:r>
                      <m:r>
                        <a:rPr lang="en-AU" sz="1400" b="0" i="1" smtClean="0">
                          <a:latin typeface="Cambria Math" panose="02040503050406030204" pitchFamily="18" charset="0"/>
                        </a:rPr>
                        <m:t>=1−</m:t>
                      </m:r>
                      <m:sSup>
                        <m:sSupPr>
                          <m:ctrlPr>
                            <a:rPr lang="en-AU" sz="1400" b="0" i="1" smtClean="0">
                              <a:latin typeface="Cambria Math" panose="02040503050406030204" pitchFamily="18" charset="0"/>
                            </a:rPr>
                          </m:ctrlPr>
                        </m:sSupPr>
                        <m:e>
                          <m:r>
                            <m:rPr>
                              <m:sty m:val="p"/>
                            </m:rPr>
                            <a:rPr lang="en-AU" sz="1400" b="0" i="0" smtClean="0">
                              <a:latin typeface="Cambria Math" panose="02040503050406030204" pitchFamily="18" charset="0"/>
                            </a:rPr>
                            <m:t>sin</m:t>
                          </m:r>
                        </m:e>
                        <m:sup>
                          <m:r>
                            <a:rPr lang="en-AU" sz="1400" b="0" i="1" smtClean="0">
                              <a:latin typeface="Cambria Math" panose="02040503050406030204" pitchFamily="18" charset="0"/>
                            </a:rPr>
                            <m:t>2</m:t>
                          </m:r>
                        </m:sup>
                      </m:sSup>
                      <m:r>
                        <a:rPr lang="en-AU" sz="1400" b="0" i="1" smtClean="0">
                          <a:latin typeface="Cambria Math" panose="02040503050406030204" pitchFamily="18" charset="0"/>
                        </a:rPr>
                        <m:t>𝜃</m:t>
                      </m:r>
                    </m:oMath>
                    <m:oMath xmlns:m="http://schemas.openxmlformats.org/officeDocument/2006/math">
                      <m:r>
                        <m:rPr>
                          <m:sty m:val="p"/>
                        </m:rPr>
                        <a:rPr lang="en-AU" sz="1400" b="0" i="0" smtClean="0">
                          <a:latin typeface="Cambria Math" panose="02040503050406030204" pitchFamily="18" charset="0"/>
                        </a:rPr>
                        <m:t>cos</m:t>
                      </m:r>
                      <m:r>
                        <a:rPr lang="en-AU" sz="1400" b="0" i="1" smtClean="0">
                          <a:latin typeface="Cambria Math" panose="02040503050406030204" pitchFamily="18" charset="0"/>
                        </a:rPr>
                        <m:t>𝜃</m:t>
                      </m:r>
                      <m:r>
                        <a:rPr lang="en-AU" sz="1400" b="0" i="1" smtClean="0">
                          <a:latin typeface="Cambria Math" panose="02040503050406030204" pitchFamily="18" charset="0"/>
                        </a:rPr>
                        <m:t>= </m:t>
                      </m:r>
                      <m:rad>
                        <m:radPr>
                          <m:degHide m:val="on"/>
                          <m:ctrlPr>
                            <a:rPr lang="en-AU" sz="1400" b="0" i="1" smtClean="0">
                              <a:latin typeface="Cambria Math" panose="02040503050406030204" pitchFamily="18" charset="0"/>
                              <a:ea typeface="Cambria Math" panose="02040503050406030204" pitchFamily="18" charset="0"/>
                            </a:rPr>
                          </m:ctrlPr>
                        </m:radPr>
                        <m:deg/>
                        <m:e>
                          <m:r>
                            <a:rPr lang="en-AU" sz="1400" b="0" i="1" smtClean="0">
                              <a:latin typeface="Cambria Math" panose="02040503050406030204" pitchFamily="18" charset="0"/>
                              <a:ea typeface="Cambria Math" panose="02040503050406030204" pitchFamily="18" charset="0"/>
                            </a:rPr>
                            <m:t>1−</m:t>
                          </m:r>
                          <m:sSup>
                            <m:sSupPr>
                              <m:ctrlPr>
                                <a:rPr lang="en-AU" sz="1400" b="0" i="1" smtClean="0">
                                  <a:latin typeface="Cambria Math" panose="02040503050406030204" pitchFamily="18" charset="0"/>
                                  <a:ea typeface="Cambria Math" panose="02040503050406030204" pitchFamily="18" charset="0"/>
                                </a:rPr>
                              </m:ctrlPr>
                            </m:sSupPr>
                            <m:e>
                              <m:r>
                                <m:rPr>
                                  <m:sty m:val="p"/>
                                </m:rPr>
                                <a:rPr lang="en-AU" sz="1400" b="0" i="0" smtClean="0">
                                  <a:latin typeface="Cambria Math" panose="02040503050406030204" pitchFamily="18" charset="0"/>
                                  <a:ea typeface="Cambria Math" panose="02040503050406030204" pitchFamily="18" charset="0"/>
                                </a:rPr>
                                <m:t>sin</m:t>
                              </m:r>
                            </m:e>
                            <m:sup>
                              <m:r>
                                <a:rPr lang="en-AU" sz="1400" b="0" i="1" smtClean="0">
                                  <a:latin typeface="Cambria Math" panose="02040503050406030204" pitchFamily="18" charset="0"/>
                                  <a:ea typeface="Cambria Math" panose="02040503050406030204" pitchFamily="18" charset="0"/>
                                </a:rPr>
                                <m:t>2</m:t>
                              </m:r>
                            </m:sup>
                          </m:sSup>
                          <m:r>
                            <a:rPr lang="en-AU" sz="1400" b="0" i="1" smtClean="0">
                              <a:latin typeface="Cambria Math" panose="02040503050406030204" pitchFamily="18" charset="0"/>
                              <a:ea typeface="Cambria Math" panose="02040503050406030204" pitchFamily="18" charset="0"/>
                            </a:rPr>
                            <m:t>𝜃</m:t>
                          </m:r>
                        </m:e>
                      </m:rad>
                      <m:r>
                        <a:rPr lang="en-AU" sz="1400" b="0" i="0" smtClean="0">
                          <a:latin typeface="Cambria Math" panose="02040503050406030204" pitchFamily="18" charset="0"/>
                          <a:ea typeface="Cambria Math" panose="02040503050406030204" pitchFamily="18" charset="0"/>
                        </a:rPr>
                        <m:t>    </m:t>
                      </m:r>
                      <m:d>
                        <m:dPr>
                          <m:ctrlPr>
                            <a:rPr lang="en-AU" sz="1400" b="0" i="1" smtClean="0">
                              <a:latin typeface="Cambria Math" panose="02040503050406030204" pitchFamily="18" charset="0"/>
                              <a:ea typeface="Cambria Math" panose="02040503050406030204" pitchFamily="18" charset="0"/>
                            </a:rPr>
                          </m:ctrlPr>
                        </m:dPr>
                        <m:e>
                          <m:r>
                            <a:rPr lang="en-AU" sz="1400">
                              <a:latin typeface="Cambria Math" panose="02040503050406030204" pitchFamily="18" charset="0"/>
                            </a:rPr>
                            <m:t>0</m:t>
                          </m:r>
                          <m:r>
                            <a:rPr lang="en-AU" sz="1400" i="1">
                              <a:latin typeface="Cambria Math" panose="02040503050406030204" pitchFamily="18" charset="0"/>
                              <a:ea typeface="Cambria Math" panose="02040503050406030204" pitchFamily="18" charset="0"/>
                            </a:rPr>
                            <m:t>≤</m:t>
                          </m:r>
                          <m:r>
                            <a:rPr lang="en-AU" sz="1400" i="1">
                              <a:latin typeface="Cambria Math" panose="02040503050406030204" pitchFamily="18" charset="0"/>
                              <a:ea typeface="Cambria Math" panose="02040503050406030204" pitchFamily="18" charset="0"/>
                            </a:rPr>
                            <m:t>𝜃</m:t>
                          </m:r>
                          <m:r>
                            <a:rPr lang="en-AU" sz="1400" i="1">
                              <a:latin typeface="Cambria Math" panose="02040503050406030204" pitchFamily="18" charset="0"/>
                              <a:ea typeface="Cambria Math" panose="02040503050406030204" pitchFamily="18" charset="0"/>
                            </a:rPr>
                            <m:t>≤</m:t>
                          </m:r>
                          <m:f>
                            <m:fPr>
                              <m:ctrlPr>
                                <a:rPr lang="en-AU" sz="1400" i="1">
                                  <a:latin typeface="Cambria Math" panose="02040503050406030204" pitchFamily="18" charset="0"/>
                                  <a:ea typeface="Cambria Math" panose="02040503050406030204" pitchFamily="18" charset="0"/>
                                </a:rPr>
                              </m:ctrlPr>
                            </m:fPr>
                            <m:num>
                              <m:r>
                                <a:rPr lang="en-AU" sz="1400" i="1">
                                  <a:latin typeface="Cambria Math" panose="02040503050406030204" pitchFamily="18" charset="0"/>
                                  <a:ea typeface="Cambria Math" panose="02040503050406030204" pitchFamily="18" charset="0"/>
                                </a:rPr>
                                <m:t>𝜋</m:t>
                              </m:r>
                            </m:num>
                            <m:den>
                              <m:r>
                                <a:rPr lang="en-AU" sz="1400" i="1">
                                  <a:latin typeface="Cambria Math" panose="02040503050406030204" pitchFamily="18" charset="0"/>
                                  <a:ea typeface="Cambria Math" panose="02040503050406030204" pitchFamily="18" charset="0"/>
                                </a:rPr>
                                <m:t>2</m:t>
                              </m:r>
                            </m:den>
                          </m:f>
                        </m:e>
                      </m:d>
                    </m:oMath>
                    <m:oMath xmlns:m="http://schemas.openxmlformats.org/officeDocument/2006/math">
                      <m:r>
                        <m:rPr>
                          <m:sty m:val="p"/>
                        </m:rPr>
                        <a:rPr lang="en-AU" sz="1400">
                          <a:latin typeface="Cambria Math" panose="02040503050406030204" pitchFamily="18" charset="0"/>
                        </a:rPr>
                        <m:t>cos</m:t>
                      </m:r>
                      <m:r>
                        <a:rPr lang="en-AU" sz="1400" i="1">
                          <a:latin typeface="Cambria Math" panose="02040503050406030204" pitchFamily="18" charset="0"/>
                        </a:rPr>
                        <m:t>𝜃</m:t>
                      </m:r>
                      <m:r>
                        <a:rPr lang="en-AU" sz="1400" i="1">
                          <a:latin typeface="Cambria Math" panose="02040503050406030204" pitchFamily="18" charset="0"/>
                        </a:rPr>
                        <m:t>= </m:t>
                      </m:r>
                      <m:rad>
                        <m:radPr>
                          <m:degHide m:val="on"/>
                          <m:ctrlPr>
                            <a:rPr lang="en-AU" sz="1400" i="1">
                              <a:latin typeface="Cambria Math" panose="02040503050406030204" pitchFamily="18" charset="0"/>
                              <a:ea typeface="Cambria Math" panose="02040503050406030204" pitchFamily="18" charset="0"/>
                            </a:rPr>
                          </m:ctrlPr>
                        </m:radPr>
                        <m:deg/>
                        <m:e>
                          <m:r>
                            <a:rPr lang="en-AU" sz="1400" i="1">
                              <a:latin typeface="Cambria Math" panose="02040503050406030204" pitchFamily="18" charset="0"/>
                              <a:ea typeface="Cambria Math" panose="02040503050406030204" pitchFamily="18" charset="0"/>
                            </a:rPr>
                            <m:t>1−</m:t>
                          </m:r>
                          <m:sSup>
                            <m:sSupPr>
                              <m:ctrlPr>
                                <a:rPr lang="en-AU" sz="1400" i="1">
                                  <a:latin typeface="Cambria Math" panose="02040503050406030204" pitchFamily="18" charset="0"/>
                                  <a:ea typeface="Cambria Math" panose="02040503050406030204" pitchFamily="18" charset="0"/>
                                </a:rPr>
                              </m:ctrlPr>
                            </m:sSupPr>
                            <m:e>
                              <m:r>
                                <a:rPr lang="en-AU" sz="1400" b="0" i="1" smtClean="0">
                                  <a:latin typeface="Cambria Math" panose="02040503050406030204" pitchFamily="18" charset="0"/>
                                  <a:ea typeface="Cambria Math" panose="02040503050406030204" pitchFamily="18" charset="0"/>
                                </a:rPr>
                                <m:t>(</m:t>
                              </m:r>
                              <m:r>
                                <a:rPr lang="en-AU" sz="1400" b="0" i="1" smtClean="0">
                                  <a:latin typeface="Cambria Math" panose="02040503050406030204" pitchFamily="18" charset="0"/>
                                  <a:ea typeface="Cambria Math" panose="02040503050406030204" pitchFamily="18" charset="0"/>
                                </a:rPr>
                                <m:t>𝑥</m:t>
                              </m:r>
                              <m:r>
                                <a:rPr lang="en-AU" sz="1400" b="0" i="1" smtClean="0">
                                  <a:latin typeface="Cambria Math" panose="02040503050406030204" pitchFamily="18" charset="0"/>
                                  <a:ea typeface="Cambria Math" panose="02040503050406030204" pitchFamily="18" charset="0"/>
                                </a:rPr>
                                <m:t>−1)</m:t>
                              </m:r>
                            </m:e>
                            <m:sup>
                              <m:r>
                                <a:rPr lang="en-AU" sz="1400" i="1">
                                  <a:latin typeface="Cambria Math" panose="02040503050406030204" pitchFamily="18" charset="0"/>
                                  <a:ea typeface="Cambria Math" panose="02040503050406030204" pitchFamily="18" charset="0"/>
                                </a:rPr>
                                <m:t>2</m:t>
                              </m:r>
                            </m:sup>
                          </m:sSup>
                        </m:e>
                      </m:rad>
                    </m:oMath>
                  </m:oMathPara>
                </a14:m>
                <a:endParaRPr lang="en-AU" sz="1400" i="1" dirty="0">
                  <a:latin typeface="Cambria Math" panose="02040503050406030204" pitchFamily="18" charset="0"/>
                  <a:ea typeface="Cambria Math" panose="02040503050406030204" pitchFamily="18" charset="0"/>
                </a:endParaRPr>
              </a:p>
              <a:p>
                <a:pPr lvl="2"/>
                <a:endParaRPr lang="en-AU" sz="1400" i="1" dirty="0">
                  <a:latin typeface="Cambria Math" panose="02040503050406030204" pitchFamily="18" charset="0"/>
                  <a:ea typeface="Cambria Math" panose="02040503050406030204" pitchFamily="18" charset="0"/>
                </a:endParaRPr>
              </a:p>
              <a:p>
                <a:pPr lvl="1"/>
                <a:r>
                  <a:rPr lang="en-AU" sz="1400" dirty="0"/>
                  <a:t>Replace </a:t>
                </a:r>
                <a14:m>
                  <m:oMath xmlns:m="http://schemas.openxmlformats.org/officeDocument/2006/math">
                    <m:func>
                      <m:funcPr>
                        <m:ctrlPr>
                          <a:rPr lang="en-AU" sz="1400" b="0" i="1" smtClean="0">
                            <a:latin typeface="Cambria Math" panose="02040503050406030204" pitchFamily="18" charset="0"/>
                          </a:rPr>
                        </m:ctrlPr>
                      </m:funcPr>
                      <m:fName>
                        <m:r>
                          <m:rPr>
                            <m:sty m:val="p"/>
                          </m:rPr>
                          <a:rPr lang="en-AU" sz="1400" b="0" i="0" smtClean="0">
                            <a:latin typeface="Cambria Math" panose="02040503050406030204" pitchFamily="18" charset="0"/>
                          </a:rPr>
                          <m:t>cos</m:t>
                        </m:r>
                      </m:fName>
                      <m:e>
                        <m:r>
                          <a:rPr lang="en-AU" sz="1400" b="0" i="1" smtClean="0">
                            <a:latin typeface="Cambria Math" panose="02040503050406030204" pitchFamily="18" charset="0"/>
                          </a:rPr>
                          <m:t>𝜃</m:t>
                        </m:r>
                      </m:e>
                    </m:func>
                  </m:oMath>
                </a14:m>
                <a:r>
                  <a:rPr lang="en-AU" sz="1400" dirty="0"/>
                  <a:t> in </a:t>
                </a:r>
                <a14:m>
                  <m:oMath xmlns:m="http://schemas.openxmlformats.org/officeDocument/2006/math">
                    <m:d>
                      <m:dPr>
                        <m:ctrlPr>
                          <a:rPr lang="en-AU" sz="1400" b="0" i="1" smtClean="0">
                            <a:latin typeface="Cambria Math" panose="02040503050406030204" pitchFamily="18" charset="0"/>
                          </a:rPr>
                        </m:ctrlPr>
                      </m:dPr>
                      <m:e>
                        <m:r>
                          <a:rPr lang="en-AU" sz="1400" b="0" i="1" smtClean="0">
                            <a:latin typeface="Cambria Math" panose="02040503050406030204" pitchFamily="18" charset="0"/>
                          </a:rPr>
                          <m:t>2</m:t>
                        </m:r>
                      </m:e>
                    </m:d>
                  </m:oMath>
                </a14:m>
                <a:endParaRPr lang="en-AU" sz="1400" dirty="0"/>
              </a:p>
              <a:p>
                <a:pPr lvl="1"/>
                <a:endParaRPr lang="en-AU" sz="1400" dirty="0"/>
              </a:p>
              <a:p>
                <a:pPr lvl="1"/>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𝑦</m:t>
                      </m:r>
                      <m:r>
                        <a:rPr lang="en-AU" sz="1400" b="0" i="1" smtClean="0">
                          <a:latin typeface="Cambria Math" panose="02040503050406030204" pitchFamily="18" charset="0"/>
                        </a:rPr>
                        <m:t>=2</m:t>
                      </m:r>
                      <m:d>
                        <m:dPr>
                          <m:ctrlPr>
                            <a:rPr lang="en-AU" sz="1400" b="0" i="1" smtClean="0">
                              <a:latin typeface="Cambria Math" panose="02040503050406030204" pitchFamily="18" charset="0"/>
                            </a:rPr>
                          </m:ctrlPr>
                        </m:dPr>
                        <m:e>
                          <m:r>
                            <a:rPr lang="en-AU" sz="1400" b="0" i="1" smtClean="0">
                              <a:latin typeface="Cambria Math" panose="02040503050406030204" pitchFamily="18" charset="0"/>
                            </a:rPr>
                            <m:t>𝑥</m:t>
                          </m:r>
                          <m:r>
                            <a:rPr lang="en-AU" sz="1400" b="0" i="1" smtClean="0">
                              <a:latin typeface="Cambria Math" panose="02040503050406030204" pitchFamily="18" charset="0"/>
                            </a:rPr>
                            <m:t>−1</m:t>
                          </m:r>
                        </m:e>
                      </m:d>
                      <m:rad>
                        <m:radPr>
                          <m:degHide m:val="on"/>
                          <m:ctrlPr>
                            <a:rPr lang="en-AU" sz="1400" b="0" i="1" smtClean="0">
                              <a:latin typeface="Cambria Math" panose="02040503050406030204" pitchFamily="18" charset="0"/>
                            </a:rPr>
                          </m:ctrlPr>
                        </m:radPr>
                        <m:deg/>
                        <m:e>
                          <m:r>
                            <a:rPr lang="en-AU" sz="1400" b="0" i="1" smtClean="0">
                              <a:latin typeface="Cambria Math" panose="02040503050406030204" pitchFamily="18" charset="0"/>
                            </a:rPr>
                            <m:t>1−</m:t>
                          </m:r>
                          <m:sSup>
                            <m:sSupPr>
                              <m:ctrlPr>
                                <a:rPr lang="en-AU" sz="1400" b="0" i="1" smtClean="0">
                                  <a:latin typeface="Cambria Math" panose="02040503050406030204" pitchFamily="18" charset="0"/>
                                </a:rPr>
                              </m:ctrlPr>
                            </m:sSupPr>
                            <m:e>
                              <m:d>
                                <m:dPr>
                                  <m:ctrlPr>
                                    <a:rPr lang="en-AU" sz="1400" b="0" i="1" smtClean="0">
                                      <a:latin typeface="Cambria Math" panose="02040503050406030204" pitchFamily="18" charset="0"/>
                                    </a:rPr>
                                  </m:ctrlPr>
                                </m:dPr>
                                <m:e>
                                  <m:r>
                                    <a:rPr lang="en-AU" sz="1400" b="0" i="1" smtClean="0">
                                      <a:latin typeface="Cambria Math" panose="02040503050406030204" pitchFamily="18" charset="0"/>
                                    </a:rPr>
                                    <m:t>𝑥</m:t>
                                  </m:r>
                                  <m:r>
                                    <a:rPr lang="en-AU" sz="1400" b="0" i="1" smtClean="0">
                                      <a:latin typeface="Cambria Math" panose="02040503050406030204" pitchFamily="18" charset="0"/>
                                    </a:rPr>
                                    <m:t>−1</m:t>
                                  </m:r>
                                </m:e>
                              </m:d>
                            </m:e>
                            <m:sup>
                              <m:r>
                                <a:rPr lang="en-AU" sz="1400" b="0" i="1" smtClean="0">
                                  <a:latin typeface="Cambria Math" panose="02040503050406030204" pitchFamily="18" charset="0"/>
                                </a:rPr>
                                <m:t>2</m:t>
                              </m:r>
                            </m:sup>
                          </m:sSup>
                        </m:e>
                      </m:rad>
                    </m:oMath>
                  </m:oMathPara>
                </a14:m>
                <a:endParaRPr lang="en-AU" sz="1400" dirty="0"/>
              </a:p>
              <a:p>
                <a:pPr lvl="1"/>
                <a:endParaRPr lang="en-AU" sz="1200" dirty="0"/>
              </a:p>
              <a:p>
                <a:pPr lvl="1"/>
                <a:endParaRPr lang="en-AU" sz="1800" dirty="0"/>
              </a:p>
              <a:p>
                <a:endParaRPr lang="en-AU" sz="1800" b="0" dirty="0"/>
              </a:p>
              <a:p>
                <a:r>
                  <a:rPr lang="en-AU" sz="1800" dirty="0"/>
                  <a:t> </a:t>
                </a:r>
              </a:p>
              <a:p>
                <a:r>
                  <a:rPr lang="en-AU" sz="1800" dirty="0"/>
                  <a:t>		</a:t>
                </a:r>
              </a:p>
              <a:p>
                <a:pPr algn="l"/>
                <a:endParaRPr lang="en-AU" sz="1800" dirty="0"/>
              </a:p>
            </p:txBody>
          </p:sp>
        </mc:Choice>
        <mc:Fallback xmlns="">
          <p:sp>
            <p:nvSpPr>
              <p:cNvPr id="2" name="TextBox 1">
                <a:extLst>
                  <a:ext uri="{FF2B5EF4-FFF2-40B4-BE49-F238E27FC236}">
                    <a16:creationId xmlns:a16="http://schemas.microsoft.com/office/drawing/2014/main" id="{638BCAEF-E30D-C95A-A76E-9B5BAF2191BC}"/>
                  </a:ext>
                </a:extLst>
              </p:cNvPr>
              <p:cNvSpPr txBox="1">
                <a:spLocks noRot="1" noChangeAspect="1" noMove="1" noResize="1" noEditPoints="1" noAdjustHandles="1" noChangeArrowheads="1" noChangeShapeType="1" noTextEdit="1"/>
              </p:cNvSpPr>
              <p:nvPr/>
            </p:nvSpPr>
            <p:spPr>
              <a:xfrm>
                <a:off x="348000" y="1433489"/>
                <a:ext cx="5183004" cy="5159816"/>
              </a:xfrm>
              <a:prstGeom prst="rect">
                <a:avLst/>
              </a:prstGeom>
              <a:blipFill>
                <a:blip r:embed="rId3"/>
                <a:stretch>
                  <a:fillRect l="-1765" t="-106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321C68-5490-E0E6-A6A2-B7917F569873}"/>
                  </a:ext>
                </a:extLst>
              </p:cNvPr>
              <p:cNvSpPr txBox="1"/>
              <p:nvPr/>
            </p:nvSpPr>
            <p:spPr>
              <a:xfrm>
                <a:off x="6522495" y="1039198"/>
                <a:ext cx="4961505" cy="4593289"/>
              </a:xfrm>
              <a:prstGeom prst="rect">
                <a:avLst/>
              </a:prstGeom>
              <a:noFill/>
            </p:spPr>
            <p:txBody>
              <a:bodyPr wrap="square" lIns="0" tIns="0" rIns="0" bIns="0" rtlCol="0">
                <a:noAutofit/>
              </a:bodyPr>
              <a:lstStyle/>
              <a:p>
                <a:r>
                  <a:rPr lang="en-AU" sz="1200" dirty="0"/>
                  <a:t>1 b) </a:t>
                </a:r>
              </a:p>
              <a:p>
                <a:pPr lvl="1"/>
                <a14:m>
                  <m:oMath xmlns:m="http://schemas.openxmlformats.org/officeDocument/2006/math">
                    <m:r>
                      <a:rPr lang="en-AU" sz="1400" i="1">
                        <a:latin typeface="Cambria Math" panose="02040503050406030204" pitchFamily="18" charset="0"/>
                      </a:rPr>
                      <m:t>𝑥</m:t>
                    </m:r>
                    <m:r>
                      <a:rPr lang="en-AU" sz="1400" i="1">
                        <a:latin typeface="Cambria Math" panose="02040503050406030204" pitchFamily="18" charset="0"/>
                      </a:rPr>
                      <m:t>=</m:t>
                    </m:r>
                    <m:r>
                      <m:rPr>
                        <m:sty m:val="p"/>
                      </m:rPr>
                      <a:rPr lang="en-AU" sz="1400">
                        <a:latin typeface="Cambria Math" panose="02040503050406030204" pitchFamily="18" charset="0"/>
                      </a:rPr>
                      <m:t>cot</m:t>
                    </m:r>
                    <m:r>
                      <a:rPr lang="en-AU" sz="1400" i="1">
                        <a:latin typeface="Cambria Math" panose="02040503050406030204" pitchFamily="18" charset="0"/>
                      </a:rPr>
                      <m:t>𝜃</m:t>
                    </m:r>
                    <m:r>
                      <a:rPr lang="en-AU" sz="1400" i="1">
                        <a:latin typeface="Cambria Math" panose="02040503050406030204" pitchFamily="18" charset="0"/>
                      </a:rPr>
                      <m:t>−1 …(1)</m:t>
                    </m:r>
                  </m:oMath>
                </a14:m>
                <a:r>
                  <a:rPr lang="en-AU" sz="1400" dirty="0"/>
                  <a:t>	</a:t>
                </a:r>
                <a14:m>
                  <m:oMath xmlns:m="http://schemas.openxmlformats.org/officeDocument/2006/math">
                    <m:r>
                      <a:rPr lang="en-AU" sz="1400" i="1">
                        <a:latin typeface="Cambria Math" panose="02040503050406030204" pitchFamily="18" charset="0"/>
                      </a:rPr>
                      <m:t>𝑦</m:t>
                    </m:r>
                    <m:r>
                      <a:rPr lang="en-AU" sz="1400" i="1">
                        <a:latin typeface="Cambria Math" panose="02040503050406030204" pitchFamily="18" charset="0"/>
                      </a:rPr>
                      <m:t>=</m:t>
                    </m:r>
                    <m:r>
                      <m:rPr>
                        <m:sty m:val="p"/>
                      </m:rPr>
                      <a:rPr lang="en-AU" sz="1400">
                        <a:latin typeface="Cambria Math" panose="02040503050406030204" pitchFamily="18" charset="0"/>
                      </a:rPr>
                      <m:t>cot</m:t>
                    </m:r>
                    <m:r>
                      <a:rPr lang="en-AU" sz="1400" i="1">
                        <a:latin typeface="Cambria Math" panose="02040503050406030204" pitchFamily="18" charset="0"/>
                      </a:rPr>
                      <m:t>2</m:t>
                    </m:r>
                    <m:r>
                      <a:rPr lang="en-AU" sz="1400" i="1">
                        <a:latin typeface="Cambria Math" panose="02040503050406030204" pitchFamily="18" charset="0"/>
                      </a:rPr>
                      <m:t>𝜃</m:t>
                    </m:r>
                    <m:r>
                      <a:rPr lang="en-AU" sz="1400" i="1">
                        <a:latin typeface="Cambria Math" panose="02040503050406030204" pitchFamily="18" charset="0"/>
                      </a:rPr>
                      <m:t> …(2)</m:t>
                    </m:r>
                  </m:oMath>
                </a14:m>
                <a:endParaRPr lang="en-AU" sz="1400" dirty="0"/>
              </a:p>
              <a:p>
                <a:pPr lvl="1"/>
                <a:endParaRPr lang="en-AU" sz="1400" dirty="0"/>
              </a:p>
              <a:p>
                <a:pPr lvl="1"/>
                <a:r>
                  <a:rPr lang="en-AU" sz="1400" dirty="0"/>
                  <a:t>In </a:t>
                </a:r>
                <a14:m>
                  <m:oMath xmlns:m="http://schemas.openxmlformats.org/officeDocument/2006/math">
                    <m:r>
                      <a:rPr lang="en-AU" sz="1400" b="0" i="1" smtClean="0">
                        <a:latin typeface="Cambria Math" panose="02040503050406030204" pitchFamily="18" charset="0"/>
                      </a:rPr>
                      <m:t>(1)</m:t>
                    </m:r>
                  </m:oMath>
                </a14:m>
                <a:r>
                  <a:rPr lang="en-AU" sz="1400" dirty="0"/>
                  <a:t>, express in terms of </a:t>
                </a:r>
                <a14:m>
                  <m:oMath xmlns:m="http://schemas.openxmlformats.org/officeDocument/2006/math">
                    <m:r>
                      <a:rPr lang="en-AU" sz="1400" b="0" i="1" smtClean="0">
                        <a:latin typeface="Cambria Math" panose="02040503050406030204" pitchFamily="18" charset="0"/>
                      </a:rPr>
                      <m:t>𝑥</m:t>
                    </m:r>
                  </m:oMath>
                </a14:m>
                <a:r>
                  <a:rPr lang="en-AU" sz="1400" dirty="0"/>
                  <a:t> and convert to </a:t>
                </a:r>
                <a14:m>
                  <m:oMath xmlns:m="http://schemas.openxmlformats.org/officeDocument/2006/math">
                    <m:r>
                      <m:rPr>
                        <m:sty m:val="p"/>
                      </m:rPr>
                      <a:rPr lang="en-AU" sz="1400" b="0" i="0" smtClean="0">
                        <a:latin typeface="Cambria Math" panose="02040503050406030204" pitchFamily="18" charset="0"/>
                      </a:rPr>
                      <m:t>tan</m:t>
                    </m:r>
                    <m:r>
                      <a:rPr lang="en-AU" sz="1400" b="0" i="1" smtClean="0">
                        <a:latin typeface="Cambria Math" panose="02040503050406030204" pitchFamily="18" charset="0"/>
                      </a:rPr>
                      <m:t>𝜃</m:t>
                    </m:r>
                  </m:oMath>
                </a14:m>
                <a:endParaRPr lang="en-AU" sz="1400" dirty="0"/>
              </a:p>
              <a:p>
                <a:pPr lvl="1"/>
                <a14:m>
                  <m:oMathPara xmlns:m="http://schemas.openxmlformats.org/officeDocument/2006/math">
                    <m:oMathParaPr>
                      <m:jc m:val="centerGroup"/>
                    </m:oMathParaPr>
                    <m:oMath xmlns:m="http://schemas.openxmlformats.org/officeDocument/2006/math">
                      <m:r>
                        <m:rPr>
                          <m:sty m:val="p"/>
                        </m:rPr>
                        <a:rPr lang="en-AU" sz="1400" smtClean="0">
                          <a:latin typeface="Cambria Math" panose="02040503050406030204" pitchFamily="18" charset="0"/>
                        </a:rPr>
                        <m:t>c</m:t>
                      </m:r>
                      <m:r>
                        <m:rPr>
                          <m:sty m:val="p"/>
                        </m:rPr>
                        <a:rPr lang="en-AU" sz="1400" b="0" i="0" smtClean="0">
                          <a:latin typeface="Cambria Math" panose="02040503050406030204" pitchFamily="18" charset="0"/>
                        </a:rPr>
                        <m:t>ot</m:t>
                      </m:r>
                      <m:r>
                        <a:rPr lang="en-AU" sz="1400" i="1">
                          <a:latin typeface="Cambria Math" panose="02040503050406030204" pitchFamily="18" charset="0"/>
                        </a:rPr>
                        <m:t>𝜃</m:t>
                      </m:r>
                      <m:r>
                        <a:rPr lang="en-AU" sz="1400" b="0" i="1" smtClean="0">
                          <a:latin typeface="Cambria Math" panose="02040503050406030204" pitchFamily="18" charset="0"/>
                        </a:rPr>
                        <m:t>=</m:t>
                      </m:r>
                      <m:r>
                        <a:rPr lang="en-AU" sz="1400" b="0" i="1" smtClean="0">
                          <a:latin typeface="Cambria Math" panose="02040503050406030204" pitchFamily="18" charset="0"/>
                        </a:rPr>
                        <m:t>𝑥</m:t>
                      </m:r>
                      <m:r>
                        <a:rPr lang="en-AU" sz="1400" b="0" i="1" smtClean="0">
                          <a:latin typeface="Cambria Math" panose="02040503050406030204" pitchFamily="18" charset="0"/>
                        </a:rPr>
                        <m:t>+</m:t>
                      </m:r>
                      <m:r>
                        <a:rPr lang="en-AU" sz="1400" b="0" i="0" smtClean="0">
                          <a:latin typeface="Cambria Math" panose="02040503050406030204" pitchFamily="18" charset="0"/>
                        </a:rPr>
                        <m:t>1</m:t>
                      </m:r>
                    </m:oMath>
                    <m:oMath xmlns:m="http://schemas.openxmlformats.org/officeDocument/2006/math">
                      <m:r>
                        <m:rPr>
                          <m:sty m:val="p"/>
                        </m:rPr>
                        <a:rPr lang="en-AU" sz="1400" b="0" i="0" smtClean="0">
                          <a:latin typeface="Cambria Math" panose="02040503050406030204" pitchFamily="18" charset="0"/>
                        </a:rPr>
                        <m:t>tan</m:t>
                      </m:r>
                      <m:r>
                        <a:rPr lang="en-AU" sz="1400" b="0" i="1" smtClean="0">
                          <a:latin typeface="Cambria Math" panose="02040503050406030204" pitchFamily="18" charset="0"/>
                        </a:rPr>
                        <m:t>𝜃</m:t>
                      </m:r>
                      <m:r>
                        <a:rPr lang="en-AU" sz="1400" b="0" i="1" smtClean="0">
                          <a:latin typeface="Cambria Math" panose="02040503050406030204" pitchFamily="18" charset="0"/>
                        </a:rPr>
                        <m:t>=</m:t>
                      </m:r>
                      <m:f>
                        <m:fPr>
                          <m:ctrlPr>
                            <a:rPr lang="en-AU" sz="1400" b="0" i="1" smtClean="0">
                              <a:latin typeface="Cambria Math" panose="02040503050406030204" pitchFamily="18" charset="0"/>
                            </a:rPr>
                          </m:ctrlPr>
                        </m:fPr>
                        <m:num>
                          <m:r>
                            <a:rPr lang="en-AU" sz="1400" b="0" i="1" smtClean="0">
                              <a:latin typeface="Cambria Math" panose="02040503050406030204" pitchFamily="18" charset="0"/>
                            </a:rPr>
                            <m:t>1</m:t>
                          </m:r>
                        </m:num>
                        <m:den>
                          <m:r>
                            <a:rPr lang="en-AU" sz="1400" b="0" i="1" smtClean="0">
                              <a:latin typeface="Cambria Math" panose="02040503050406030204" pitchFamily="18" charset="0"/>
                            </a:rPr>
                            <m:t>𝑥</m:t>
                          </m:r>
                          <m:r>
                            <a:rPr lang="en-AU" sz="1400" b="0" i="1" smtClean="0">
                              <a:latin typeface="Cambria Math" panose="02040503050406030204" pitchFamily="18" charset="0"/>
                            </a:rPr>
                            <m:t>+1</m:t>
                          </m:r>
                        </m:den>
                      </m:f>
                      <m:r>
                        <a:rPr lang="en-AU" sz="1400">
                          <a:latin typeface="Cambria Math" panose="02040503050406030204" pitchFamily="18" charset="0"/>
                        </a:rPr>
                        <m:t> </m:t>
                      </m:r>
                      <m:r>
                        <a:rPr lang="en-AU" sz="1400" b="0" i="0" smtClean="0">
                          <a:latin typeface="Cambria Math" panose="02040503050406030204" pitchFamily="18" charset="0"/>
                        </a:rPr>
                        <m:t>…</m:t>
                      </m:r>
                      <m:d>
                        <m:dPr>
                          <m:ctrlPr>
                            <a:rPr lang="en-AU" sz="1400" b="0" i="1" smtClean="0">
                              <a:latin typeface="Cambria Math" panose="02040503050406030204" pitchFamily="18" charset="0"/>
                            </a:rPr>
                          </m:ctrlPr>
                        </m:dPr>
                        <m:e>
                          <m:r>
                            <a:rPr lang="en-AU" sz="1400" b="0" i="0" smtClean="0">
                              <a:latin typeface="Cambria Math" panose="02040503050406030204" pitchFamily="18" charset="0"/>
                            </a:rPr>
                            <m:t>1</m:t>
                          </m:r>
                        </m:e>
                      </m:d>
                    </m:oMath>
                  </m:oMathPara>
                </a14:m>
                <a:endParaRPr lang="en-AU" sz="1400" dirty="0"/>
              </a:p>
              <a:p>
                <a:pPr lvl="1"/>
                <a:endParaRPr lang="en-AU" sz="1400" dirty="0"/>
              </a:p>
              <a:p>
                <a:pPr lvl="1"/>
                <a:r>
                  <a:rPr lang="en-AU" sz="1400" dirty="0"/>
                  <a:t>In </a:t>
                </a:r>
                <a14:m>
                  <m:oMath xmlns:m="http://schemas.openxmlformats.org/officeDocument/2006/math">
                    <m:r>
                      <a:rPr lang="en-AU" sz="1400" b="0" i="1" smtClean="0">
                        <a:latin typeface="Cambria Math" panose="02040503050406030204" pitchFamily="18" charset="0"/>
                      </a:rPr>
                      <m:t>(2)</m:t>
                    </m:r>
                  </m:oMath>
                </a14:m>
                <a:r>
                  <a:rPr lang="en-AU" sz="1400" dirty="0"/>
                  <a:t>, convert to </a:t>
                </a:r>
                <a14:m>
                  <m:oMath xmlns:m="http://schemas.openxmlformats.org/officeDocument/2006/math">
                    <m:r>
                      <m:rPr>
                        <m:sty m:val="p"/>
                      </m:rPr>
                      <a:rPr lang="en-AU" sz="1400" b="0" i="0" smtClean="0">
                        <a:latin typeface="Cambria Math" panose="02040503050406030204" pitchFamily="18" charset="0"/>
                      </a:rPr>
                      <m:t>tan</m:t>
                    </m:r>
                    <m:r>
                      <a:rPr lang="en-AU" sz="1400" b="0" i="1" smtClean="0">
                        <a:latin typeface="Cambria Math" panose="02040503050406030204" pitchFamily="18" charset="0"/>
                      </a:rPr>
                      <m:t>𝜃</m:t>
                    </m:r>
                    <m:r>
                      <a:rPr lang="en-AU" sz="1400" b="0" i="1" smtClean="0">
                        <a:latin typeface="Cambria Math" panose="02040503050406030204" pitchFamily="18" charset="0"/>
                      </a:rPr>
                      <m:t> </m:t>
                    </m:r>
                  </m:oMath>
                </a14:m>
                <a:r>
                  <a:rPr lang="en-AU" sz="1400" dirty="0"/>
                  <a:t>and use the double angle formula</a:t>
                </a:r>
              </a:p>
              <a:p>
                <a:pPr lvl="1"/>
                <a14:m>
                  <m:oMathPara xmlns:m="http://schemas.openxmlformats.org/officeDocument/2006/math">
                    <m:oMathParaPr>
                      <m:jc m:val="centerGroup"/>
                    </m:oMathParaPr>
                    <m:oMath xmlns:m="http://schemas.openxmlformats.org/officeDocument/2006/math">
                      <m:r>
                        <m:rPr>
                          <m:sty m:val="p"/>
                        </m:rPr>
                        <a:rPr lang="en-AU" sz="1400" smtClean="0">
                          <a:latin typeface="Cambria Math" panose="02040503050406030204" pitchFamily="18" charset="0"/>
                        </a:rPr>
                        <m:t>y</m:t>
                      </m:r>
                      <m:r>
                        <a:rPr lang="en-AU" sz="1400" b="0" i="1" smtClean="0">
                          <a:latin typeface="Cambria Math" panose="02040503050406030204" pitchFamily="18" charset="0"/>
                        </a:rPr>
                        <m:t>=</m:t>
                      </m:r>
                      <m:f>
                        <m:fPr>
                          <m:ctrlPr>
                            <a:rPr lang="en-AU" sz="1400" b="0" i="1" smtClean="0">
                              <a:latin typeface="Cambria Math" panose="02040503050406030204" pitchFamily="18" charset="0"/>
                            </a:rPr>
                          </m:ctrlPr>
                        </m:fPr>
                        <m:num>
                          <m:r>
                            <a:rPr lang="en-AU" sz="1400" b="0" i="1" smtClean="0">
                              <a:latin typeface="Cambria Math" panose="02040503050406030204" pitchFamily="18" charset="0"/>
                            </a:rPr>
                            <m:t>1</m:t>
                          </m:r>
                        </m:num>
                        <m:den>
                          <m:r>
                            <m:rPr>
                              <m:sty m:val="p"/>
                            </m:rPr>
                            <a:rPr lang="en-AU" sz="1400" b="0" i="0" smtClean="0">
                              <a:latin typeface="Cambria Math" panose="02040503050406030204" pitchFamily="18" charset="0"/>
                            </a:rPr>
                            <m:t>tan</m:t>
                          </m:r>
                          <m:r>
                            <a:rPr lang="en-AU" sz="1400" b="0" i="1" smtClean="0">
                              <a:latin typeface="Cambria Math" panose="02040503050406030204" pitchFamily="18" charset="0"/>
                            </a:rPr>
                            <m:t>2</m:t>
                          </m:r>
                          <m:r>
                            <a:rPr lang="en-AU" sz="1400" b="0" i="1" smtClean="0">
                              <a:latin typeface="Cambria Math" panose="02040503050406030204" pitchFamily="18" charset="0"/>
                            </a:rPr>
                            <m:t>𝜃</m:t>
                          </m:r>
                        </m:den>
                      </m:f>
                    </m:oMath>
                    <m:oMath xmlns:m="http://schemas.openxmlformats.org/officeDocument/2006/math">
                      <m:r>
                        <a:rPr lang="en-AU" sz="1400" b="0" i="1" smtClean="0">
                          <a:latin typeface="Cambria Math" panose="02040503050406030204" pitchFamily="18" charset="0"/>
                        </a:rPr>
                        <m:t>𝑦</m:t>
                      </m:r>
                      <m:r>
                        <a:rPr lang="en-AU" sz="1400" b="0" i="1" smtClean="0">
                          <a:latin typeface="Cambria Math" panose="02040503050406030204" pitchFamily="18" charset="0"/>
                        </a:rPr>
                        <m:t>=</m:t>
                      </m:r>
                      <m:f>
                        <m:fPr>
                          <m:ctrlPr>
                            <a:rPr lang="en-AU" sz="1400" b="0" i="1" smtClean="0">
                              <a:latin typeface="Cambria Math" panose="02040503050406030204" pitchFamily="18" charset="0"/>
                            </a:rPr>
                          </m:ctrlPr>
                        </m:fPr>
                        <m:num>
                          <m:r>
                            <a:rPr lang="en-AU" sz="1400" i="1">
                              <a:latin typeface="Cambria Math" panose="02040503050406030204" pitchFamily="18" charset="0"/>
                            </a:rPr>
                            <m:t>1−</m:t>
                          </m:r>
                          <m:sSup>
                            <m:sSupPr>
                              <m:ctrlPr>
                                <a:rPr lang="en-AU" sz="1400" i="1">
                                  <a:latin typeface="Cambria Math" panose="02040503050406030204" pitchFamily="18" charset="0"/>
                                </a:rPr>
                              </m:ctrlPr>
                            </m:sSupPr>
                            <m:e>
                              <m:r>
                                <m:rPr>
                                  <m:sty m:val="p"/>
                                </m:rPr>
                                <a:rPr lang="en-AU" sz="1400">
                                  <a:latin typeface="Cambria Math" panose="02040503050406030204" pitchFamily="18" charset="0"/>
                                </a:rPr>
                                <m:t>tan</m:t>
                              </m:r>
                            </m:e>
                            <m:sup>
                              <m:r>
                                <a:rPr lang="en-AU" sz="1400" i="1">
                                  <a:latin typeface="Cambria Math" panose="02040503050406030204" pitchFamily="18" charset="0"/>
                                </a:rPr>
                                <m:t>2</m:t>
                              </m:r>
                            </m:sup>
                          </m:sSup>
                          <m:r>
                            <a:rPr lang="en-AU" sz="1400" b="0" i="1" smtClean="0">
                              <a:latin typeface="Cambria Math" panose="02040503050406030204" pitchFamily="18" charset="0"/>
                            </a:rPr>
                            <m:t>𝜃</m:t>
                          </m:r>
                        </m:num>
                        <m:den>
                          <m:r>
                            <a:rPr lang="en-AU" sz="1400" b="0" i="1" smtClean="0">
                              <a:latin typeface="Cambria Math" panose="02040503050406030204" pitchFamily="18" charset="0"/>
                            </a:rPr>
                            <m:t>2</m:t>
                          </m:r>
                          <m:r>
                            <m:rPr>
                              <m:sty m:val="p"/>
                            </m:rPr>
                            <a:rPr lang="en-AU" sz="1400" b="0" i="0" smtClean="0">
                              <a:latin typeface="Cambria Math" panose="02040503050406030204" pitchFamily="18" charset="0"/>
                            </a:rPr>
                            <m:t>tan</m:t>
                          </m:r>
                          <m:r>
                            <a:rPr lang="en-AU" sz="1400" b="0" i="1" smtClean="0">
                              <a:latin typeface="Cambria Math" panose="02040503050406030204" pitchFamily="18" charset="0"/>
                            </a:rPr>
                            <m:t>𝜃</m:t>
                          </m:r>
                        </m:den>
                      </m:f>
                      <m:r>
                        <a:rPr lang="en-AU" sz="1400" b="0" i="1" smtClean="0">
                          <a:latin typeface="Cambria Math" panose="02040503050406030204" pitchFamily="18" charset="0"/>
                        </a:rPr>
                        <m:t> …(2)</m:t>
                      </m:r>
                    </m:oMath>
                  </m:oMathPara>
                </a14:m>
                <a:endParaRPr lang="en-AU" sz="1400" dirty="0"/>
              </a:p>
              <a:p>
                <a:pPr lvl="1"/>
                <a:endParaRPr lang="en-AU" sz="1400" dirty="0"/>
              </a:p>
              <a:p>
                <a:pPr lvl="1"/>
                <a:r>
                  <a:rPr lang="en-AU" sz="1400" dirty="0"/>
                  <a:t>Substitute </a:t>
                </a:r>
                <a14:m>
                  <m:oMath xmlns:m="http://schemas.openxmlformats.org/officeDocument/2006/math">
                    <m:r>
                      <a:rPr lang="en-AU" sz="1400" b="0" i="1" smtClean="0">
                        <a:latin typeface="Cambria Math" panose="02040503050406030204" pitchFamily="18" charset="0"/>
                      </a:rPr>
                      <m:t>(1)</m:t>
                    </m:r>
                  </m:oMath>
                </a14:m>
                <a:r>
                  <a:rPr lang="en-AU" sz="1400" dirty="0"/>
                  <a:t> into </a:t>
                </a:r>
                <a14:m>
                  <m:oMath xmlns:m="http://schemas.openxmlformats.org/officeDocument/2006/math">
                    <m:d>
                      <m:dPr>
                        <m:ctrlPr>
                          <a:rPr lang="en-AU" sz="1400" b="0" i="1" smtClean="0">
                            <a:latin typeface="Cambria Math" panose="02040503050406030204" pitchFamily="18" charset="0"/>
                          </a:rPr>
                        </m:ctrlPr>
                      </m:dPr>
                      <m:e>
                        <m:r>
                          <a:rPr lang="en-AU" sz="1400" b="0" i="1" smtClean="0">
                            <a:latin typeface="Cambria Math" panose="02040503050406030204" pitchFamily="18" charset="0"/>
                          </a:rPr>
                          <m:t>2</m:t>
                        </m:r>
                      </m:e>
                    </m:d>
                  </m:oMath>
                </a14:m>
                <a:endParaRPr lang="en-AU" sz="1400" b="0" dirty="0"/>
              </a:p>
              <a:p>
                <a:pPr lvl="1"/>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𝑦</m:t>
                      </m:r>
                      <m:r>
                        <a:rPr lang="en-AU" sz="1400" b="0" i="1" smtClean="0">
                          <a:latin typeface="Cambria Math" panose="02040503050406030204" pitchFamily="18" charset="0"/>
                        </a:rPr>
                        <m:t>=</m:t>
                      </m:r>
                      <m:f>
                        <m:fPr>
                          <m:ctrlPr>
                            <a:rPr lang="en-AU" sz="1400" i="1">
                              <a:latin typeface="Cambria Math" panose="02040503050406030204" pitchFamily="18" charset="0"/>
                            </a:rPr>
                          </m:ctrlPr>
                        </m:fPr>
                        <m:num>
                          <m:r>
                            <a:rPr lang="en-AU" sz="1400" i="1">
                              <a:latin typeface="Cambria Math" panose="02040503050406030204" pitchFamily="18" charset="0"/>
                            </a:rPr>
                            <m:t>1−</m:t>
                          </m:r>
                          <m:sSup>
                            <m:sSupPr>
                              <m:ctrlPr>
                                <a:rPr lang="en-AU" sz="1400" i="1">
                                  <a:latin typeface="Cambria Math" panose="02040503050406030204" pitchFamily="18" charset="0"/>
                                </a:rPr>
                              </m:ctrlPr>
                            </m:sSupPr>
                            <m:e>
                              <m:d>
                                <m:dPr>
                                  <m:ctrlPr>
                                    <a:rPr lang="en-AU" sz="1400" i="1">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1</m:t>
                                      </m:r>
                                    </m:num>
                                    <m:den>
                                      <m:r>
                                        <a:rPr lang="en-AU" sz="1400" i="1">
                                          <a:latin typeface="Cambria Math" panose="02040503050406030204" pitchFamily="18" charset="0"/>
                                        </a:rPr>
                                        <m:t>𝑥</m:t>
                                      </m:r>
                                      <m:r>
                                        <a:rPr lang="en-AU" sz="1400" i="1">
                                          <a:latin typeface="Cambria Math" panose="02040503050406030204" pitchFamily="18" charset="0"/>
                                        </a:rPr>
                                        <m:t>+1</m:t>
                                      </m:r>
                                    </m:den>
                                  </m:f>
                                </m:e>
                              </m:d>
                            </m:e>
                            <m:sup>
                              <m:r>
                                <a:rPr lang="en-AU" sz="1400" i="1">
                                  <a:latin typeface="Cambria Math" panose="02040503050406030204" pitchFamily="18" charset="0"/>
                                </a:rPr>
                                <m:t>2</m:t>
                              </m:r>
                            </m:sup>
                          </m:sSup>
                        </m:num>
                        <m:den>
                          <m:r>
                            <a:rPr lang="en-AU" sz="1400" i="1">
                              <a:latin typeface="Cambria Math" panose="02040503050406030204" pitchFamily="18" charset="0"/>
                            </a:rPr>
                            <m:t>2</m:t>
                          </m:r>
                          <m:d>
                            <m:dPr>
                              <m:ctrlPr>
                                <a:rPr lang="en-AU" sz="1400" i="1">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1</m:t>
                                  </m:r>
                                </m:num>
                                <m:den>
                                  <m:r>
                                    <a:rPr lang="en-AU" sz="1400" i="1">
                                      <a:latin typeface="Cambria Math" panose="02040503050406030204" pitchFamily="18" charset="0"/>
                                    </a:rPr>
                                    <m:t>𝑥</m:t>
                                  </m:r>
                                  <m:r>
                                    <a:rPr lang="en-AU" sz="1400" i="1">
                                      <a:latin typeface="Cambria Math" panose="02040503050406030204" pitchFamily="18" charset="0"/>
                                    </a:rPr>
                                    <m:t>+1</m:t>
                                  </m:r>
                                </m:den>
                              </m:f>
                            </m:e>
                          </m:d>
                        </m:den>
                      </m:f>
                      <m:r>
                        <a:rPr lang="en-AU" sz="1400" b="0" i="1" smtClean="0">
                          <a:latin typeface="Cambria Math" panose="02040503050406030204" pitchFamily="18" charset="0"/>
                        </a:rPr>
                        <m:t>   </m:t>
                      </m:r>
                      <m:r>
                        <a:rPr lang="en-AU" sz="1400" b="0" i="1" smtClean="0">
                          <a:latin typeface="Cambria Math" panose="02040503050406030204" pitchFamily="18" charset="0"/>
                          <a:ea typeface="Cambria Math" panose="02040503050406030204" pitchFamily="18" charset="0"/>
                        </a:rPr>
                        <m:t>×</m:t>
                      </m:r>
                      <m:f>
                        <m:fPr>
                          <m:ctrlPr>
                            <a:rPr lang="en-AU" sz="1400" b="0" i="1" smtClean="0">
                              <a:latin typeface="Cambria Math" panose="02040503050406030204" pitchFamily="18" charset="0"/>
                              <a:ea typeface="Cambria Math" panose="02040503050406030204" pitchFamily="18" charset="0"/>
                            </a:rPr>
                          </m:ctrlPr>
                        </m:fPr>
                        <m:num>
                          <m:sSup>
                            <m:sSupPr>
                              <m:ctrlPr>
                                <a:rPr lang="en-AU" sz="1400" b="0" i="1" smtClean="0">
                                  <a:latin typeface="Cambria Math" panose="02040503050406030204" pitchFamily="18" charset="0"/>
                                  <a:ea typeface="Cambria Math" panose="02040503050406030204" pitchFamily="18" charset="0"/>
                                </a:rPr>
                              </m:ctrlPr>
                            </m:sSupPr>
                            <m:e>
                              <m:r>
                                <a:rPr lang="en-AU" sz="1400" b="0" i="1" smtClean="0">
                                  <a:latin typeface="Cambria Math" panose="02040503050406030204" pitchFamily="18" charset="0"/>
                                  <a:ea typeface="Cambria Math" panose="02040503050406030204" pitchFamily="18" charset="0"/>
                                </a:rPr>
                                <m:t>(</m:t>
                              </m:r>
                              <m:r>
                                <a:rPr lang="en-AU" sz="1400" b="0" i="1" smtClean="0">
                                  <a:latin typeface="Cambria Math" panose="02040503050406030204" pitchFamily="18" charset="0"/>
                                  <a:ea typeface="Cambria Math" panose="02040503050406030204" pitchFamily="18" charset="0"/>
                                </a:rPr>
                                <m:t>𝑥</m:t>
                              </m:r>
                              <m:r>
                                <a:rPr lang="en-AU" sz="1400" b="0" i="1" smtClean="0">
                                  <a:latin typeface="Cambria Math" panose="02040503050406030204" pitchFamily="18" charset="0"/>
                                  <a:ea typeface="Cambria Math" panose="02040503050406030204" pitchFamily="18" charset="0"/>
                                </a:rPr>
                                <m:t>+1)</m:t>
                              </m:r>
                            </m:e>
                            <m:sup>
                              <m:r>
                                <a:rPr lang="en-AU" sz="1400" b="0" i="1" smtClean="0">
                                  <a:latin typeface="Cambria Math" panose="02040503050406030204" pitchFamily="18" charset="0"/>
                                  <a:ea typeface="Cambria Math" panose="02040503050406030204" pitchFamily="18" charset="0"/>
                                </a:rPr>
                                <m:t>2</m:t>
                              </m:r>
                            </m:sup>
                          </m:sSup>
                        </m:num>
                        <m:den>
                          <m:sSup>
                            <m:sSupPr>
                              <m:ctrlPr>
                                <a:rPr lang="en-AU" sz="1400" b="0" i="1" smtClean="0">
                                  <a:latin typeface="Cambria Math" panose="02040503050406030204" pitchFamily="18" charset="0"/>
                                  <a:ea typeface="Cambria Math" panose="02040503050406030204" pitchFamily="18" charset="0"/>
                                </a:rPr>
                              </m:ctrlPr>
                            </m:sSupPr>
                            <m:e>
                              <m:r>
                                <a:rPr lang="en-AU" sz="1400" b="0" i="1" smtClean="0">
                                  <a:latin typeface="Cambria Math" panose="02040503050406030204" pitchFamily="18" charset="0"/>
                                  <a:ea typeface="Cambria Math" panose="02040503050406030204" pitchFamily="18" charset="0"/>
                                </a:rPr>
                                <m:t>(</m:t>
                              </m:r>
                              <m:r>
                                <a:rPr lang="en-AU" sz="1400" b="0" i="1" smtClean="0">
                                  <a:latin typeface="Cambria Math" panose="02040503050406030204" pitchFamily="18" charset="0"/>
                                  <a:ea typeface="Cambria Math" panose="02040503050406030204" pitchFamily="18" charset="0"/>
                                </a:rPr>
                                <m:t>𝑥</m:t>
                              </m:r>
                              <m:r>
                                <a:rPr lang="en-AU" sz="1400" b="0" i="1" smtClean="0">
                                  <a:latin typeface="Cambria Math" panose="02040503050406030204" pitchFamily="18" charset="0"/>
                                  <a:ea typeface="Cambria Math" panose="02040503050406030204" pitchFamily="18" charset="0"/>
                                </a:rPr>
                                <m:t>+1)</m:t>
                              </m:r>
                            </m:e>
                            <m:sup>
                              <m:r>
                                <a:rPr lang="en-AU" sz="1400" b="0" i="1" smtClean="0">
                                  <a:latin typeface="Cambria Math" panose="02040503050406030204" pitchFamily="18" charset="0"/>
                                  <a:ea typeface="Cambria Math" panose="02040503050406030204" pitchFamily="18" charset="0"/>
                                </a:rPr>
                                <m:t>2</m:t>
                              </m:r>
                            </m:sup>
                          </m:sSup>
                        </m:den>
                      </m:f>
                    </m:oMath>
                    <m:oMath xmlns:m="http://schemas.openxmlformats.org/officeDocument/2006/math">
                      <m:r>
                        <a:rPr lang="en-AU" sz="1400" b="0" i="1" smtClean="0">
                          <a:latin typeface="Cambria Math" panose="02040503050406030204" pitchFamily="18" charset="0"/>
                        </a:rPr>
                        <m:t>𝑦</m:t>
                      </m:r>
                      <m:r>
                        <a:rPr lang="en-AU" sz="1400" b="0" i="1" smtClean="0">
                          <a:latin typeface="Cambria Math" panose="02040503050406030204" pitchFamily="18" charset="0"/>
                        </a:rPr>
                        <m:t>=</m:t>
                      </m:r>
                      <m:f>
                        <m:fPr>
                          <m:ctrlPr>
                            <a:rPr lang="en-AU" sz="1400" b="0" i="1" smtClean="0">
                              <a:latin typeface="Cambria Math" panose="02040503050406030204" pitchFamily="18" charset="0"/>
                            </a:rPr>
                          </m:ctrlPr>
                        </m:fPr>
                        <m:num>
                          <m:sSup>
                            <m:sSupPr>
                              <m:ctrlPr>
                                <a:rPr lang="en-AU" sz="1400" i="1">
                                  <a:latin typeface="Cambria Math" panose="02040503050406030204" pitchFamily="18" charset="0"/>
                                </a:rPr>
                              </m:ctrlPr>
                            </m:sSupPr>
                            <m:e>
                              <m:r>
                                <a:rPr lang="en-AU" sz="1400" i="1">
                                  <a:latin typeface="Cambria Math" panose="02040503050406030204" pitchFamily="18" charset="0"/>
                                </a:rPr>
                                <m:t>(</m:t>
                              </m:r>
                              <m:r>
                                <a:rPr lang="en-AU" sz="1400" i="1">
                                  <a:latin typeface="Cambria Math" panose="02040503050406030204" pitchFamily="18" charset="0"/>
                                </a:rPr>
                                <m:t>𝑥</m:t>
                              </m:r>
                              <m:r>
                                <a:rPr lang="en-AU" sz="1400" i="1">
                                  <a:latin typeface="Cambria Math" panose="02040503050406030204" pitchFamily="18" charset="0"/>
                                </a:rPr>
                                <m:t>+1)</m:t>
                              </m:r>
                            </m:e>
                            <m:sup>
                              <m:r>
                                <a:rPr lang="en-AU" sz="1400" i="1">
                                  <a:latin typeface="Cambria Math" panose="02040503050406030204" pitchFamily="18" charset="0"/>
                                </a:rPr>
                                <m:t>2</m:t>
                              </m:r>
                            </m:sup>
                          </m:sSup>
                          <m:r>
                            <a:rPr lang="en-AU" sz="1400" i="1">
                              <a:latin typeface="Cambria Math" panose="02040503050406030204" pitchFamily="18" charset="0"/>
                            </a:rPr>
                            <m:t>−1</m:t>
                          </m:r>
                        </m:num>
                        <m:den>
                          <m:r>
                            <a:rPr lang="en-AU" sz="1400" i="1">
                              <a:latin typeface="Cambria Math" panose="02040503050406030204" pitchFamily="18" charset="0"/>
                            </a:rPr>
                            <m:t>2(</m:t>
                          </m:r>
                          <m:r>
                            <a:rPr lang="en-AU" sz="1400" i="1">
                              <a:latin typeface="Cambria Math" panose="02040503050406030204" pitchFamily="18" charset="0"/>
                            </a:rPr>
                            <m:t>𝑥</m:t>
                          </m:r>
                          <m:r>
                            <a:rPr lang="en-AU" sz="1400" i="1">
                              <a:latin typeface="Cambria Math" panose="02040503050406030204" pitchFamily="18" charset="0"/>
                            </a:rPr>
                            <m:t>+1)</m:t>
                          </m:r>
                        </m:den>
                      </m:f>
                    </m:oMath>
                    <m:oMath xmlns:m="http://schemas.openxmlformats.org/officeDocument/2006/math">
                      <m:r>
                        <a:rPr lang="en-AU" sz="1400" b="0" i="1" smtClean="0">
                          <a:latin typeface="Cambria Math" panose="02040503050406030204" pitchFamily="18" charset="0"/>
                        </a:rPr>
                        <m:t>𝑦</m:t>
                      </m:r>
                      <m:r>
                        <a:rPr lang="en-AU" sz="1400" b="0" i="1" smtClean="0">
                          <a:latin typeface="Cambria Math" panose="02040503050406030204" pitchFamily="18" charset="0"/>
                        </a:rPr>
                        <m:t>=</m:t>
                      </m:r>
                      <m:f>
                        <m:fPr>
                          <m:ctrlPr>
                            <a:rPr lang="en-AU" sz="1400" b="0" i="1" smtClean="0">
                              <a:latin typeface="Cambria Math" panose="02040503050406030204" pitchFamily="18" charset="0"/>
                            </a:rPr>
                          </m:ctrlPr>
                        </m:fPr>
                        <m:num>
                          <m:sSup>
                            <m:sSupPr>
                              <m:ctrlPr>
                                <a:rPr lang="en-AU" sz="1400" b="0" i="1" smtClean="0">
                                  <a:latin typeface="Cambria Math" panose="02040503050406030204" pitchFamily="18" charset="0"/>
                                </a:rPr>
                              </m:ctrlPr>
                            </m:sSupPr>
                            <m:e>
                              <m:r>
                                <a:rPr lang="en-AU" sz="1400" b="0" i="1" smtClean="0">
                                  <a:latin typeface="Cambria Math" panose="02040503050406030204" pitchFamily="18" charset="0"/>
                                </a:rPr>
                                <m:t>𝑥</m:t>
                              </m:r>
                            </m:e>
                            <m:sup>
                              <m:r>
                                <a:rPr lang="en-AU" sz="1400" b="0" i="1" smtClean="0">
                                  <a:latin typeface="Cambria Math" panose="02040503050406030204" pitchFamily="18" charset="0"/>
                                </a:rPr>
                                <m:t>2</m:t>
                              </m:r>
                            </m:sup>
                          </m:sSup>
                          <m:r>
                            <a:rPr lang="en-AU" sz="1400" b="0" i="1" smtClean="0">
                              <a:latin typeface="Cambria Math" panose="02040503050406030204" pitchFamily="18" charset="0"/>
                            </a:rPr>
                            <m:t>+2</m:t>
                          </m:r>
                          <m:r>
                            <a:rPr lang="en-AU" sz="1400" b="0" i="1" smtClean="0">
                              <a:latin typeface="Cambria Math" panose="02040503050406030204" pitchFamily="18" charset="0"/>
                            </a:rPr>
                            <m:t>𝑥</m:t>
                          </m:r>
                        </m:num>
                        <m:den>
                          <m:r>
                            <a:rPr lang="en-AU" sz="1400" b="0" i="1" smtClean="0">
                              <a:latin typeface="Cambria Math" panose="02040503050406030204" pitchFamily="18" charset="0"/>
                            </a:rPr>
                            <m:t>2(</m:t>
                          </m:r>
                          <m:r>
                            <a:rPr lang="en-AU" sz="1400" b="0" i="1" smtClean="0">
                              <a:latin typeface="Cambria Math" panose="02040503050406030204" pitchFamily="18" charset="0"/>
                            </a:rPr>
                            <m:t>𝑥</m:t>
                          </m:r>
                          <m:r>
                            <a:rPr lang="en-AU" sz="1400" b="0" i="1" smtClean="0">
                              <a:latin typeface="Cambria Math" panose="02040503050406030204" pitchFamily="18" charset="0"/>
                            </a:rPr>
                            <m:t>+1)</m:t>
                          </m:r>
                        </m:den>
                      </m:f>
                    </m:oMath>
                    <m:oMath xmlns:m="http://schemas.openxmlformats.org/officeDocument/2006/math">
                      <m:r>
                        <a:rPr lang="en-AU" sz="1400" i="1">
                          <a:latin typeface="Cambria Math" panose="02040503050406030204" pitchFamily="18" charset="0"/>
                        </a:rPr>
                        <m:t>𝑦</m:t>
                      </m:r>
                      <m:r>
                        <a:rPr lang="en-AU" sz="1400" i="1">
                          <a:latin typeface="Cambria Math" panose="02040503050406030204" pitchFamily="18" charset="0"/>
                        </a:rPr>
                        <m:t>=</m:t>
                      </m:r>
                      <m:f>
                        <m:fPr>
                          <m:ctrlPr>
                            <a:rPr lang="en-AU" sz="1400" i="1">
                              <a:latin typeface="Cambria Math" panose="02040503050406030204" pitchFamily="18" charset="0"/>
                            </a:rPr>
                          </m:ctrlPr>
                        </m:fPr>
                        <m:num>
                          <m:r>
                            <a:rPr lang="en-AU" sz="1400" b="0" i="1" smtClean="0">
                              <a:latin typeface="Cambria Math" panose="02040503050406030204" pitchFamily="18" charset="0"/>
                            </a:rPr>
                            <m:t>𝑥</m:t>
                          </m:r>
                          <m:r>
                            <a:rPr lang="en-AU" sz="1400" b="0" i="1" smtClean="0">
                              <a:latin typeface="Cambria Math" panose="02040503050406030204" pitchFamily="18" charset="0"/>
                            </a:rPr>
                            <m:t>(</m:t>
                          </m:r>
                          <m:r>
                            <a:rPr lang="en-AU" sz="1400" b="0" i="1" smtClean="0">
                              <a:latin typeface="Cambria Math" panose="02040503050406030204" pitchFamily="18" charset="0"/>
                            </a:rPr>
                            <m:t>𝑥</m:t>
                          </m:r>
                          <m:r>
                            <a:rPr lang="en-AU" sz="1400" i="1">
                              <a:latin typeface="Cambria Math" panose="02040503050406030204" pitchFamily="18" charset="0"/>
                            </a:rPr>
                            <m:t>+2</m:t>
                          </m:r>
                          <m:r>
                            <a:rPr lang="en-AU" sz="1400" b="0" i="1" smtClean="0">
                              <a:latin typeface="Cambria Math" panose="02040503050406030204" pitchFamily="18" charset="0"/>
                            </a:rPr>
                            <m:t>)</m:t>
                          </m:r>
                        </m:num>
                        <m:den>
                          <m:r>
                            <a:rPr lang="en-AU" sz="1400" i="1">
                              <a:latin typeface="Cambria Math" panose="02040503050406030204" pitchFamily="18" charset="0"/>
                            </a:rPr>
                            <m:t>2(</m:t>
                          </m:r>
                          <m:r>
                            <a:rPr lang="en-AU" sz="1400" i="1">
                              <a:latin typeface="Cambria Math" panose="02040503050406030204" pitchFamily="18" charset="0"/>
                            </a:rPr>
                            <m:t>𝑥</m:t>
                          </m:r>
                          <m:r>
                            <a:rPr lang="en-AU" sz="1400" i="1">
                              <a:latin typeface="Cambria Math" panose="02040503050406030204" pitchFamily="18" charset="0"/>
                            </a:rPr>
                            <m:t>+1)</m:t>
                          </m:r>
                        </m:den>
                      </m:f>
                    </m:oMath>
                  </m:oMathPara>
                </a14:m>
                <a:endParaRPr lang="en-AU" sz="1400" b="0" dirty="0"/>
              </a:p>
              <a:p>
                <a:pPr lvl="1"/>
                <a:endParaRPr lang="en-AU" sz="1200" b="0" dirty="0"/>
              </a:p>
              <a:p>
                <a:pPr lvl="2"/>
                <a:endParaRPr lang="en-AU" sz="1200" dirty="0"/>
              </a:p>
              <a:p>
                <a:pPr lvl="1"/>
                <a:endParaRPr lang="en-AU" sz="1200" dirty="0"/>
              </a:p>
              <a:p>
                <a:pPr lvl="1"/>
                <a:endParaRPr lang="en-AU" sz="1200" dirty="0"/>
              </a:p>
              <a:p>
                <a:pPr lvl="1"/>
                <a:endParaRPr lang="en-AU" sz="1800" dirty="0"/>
              </a:p>
              <a:p>
                <a:endParaRPr lang="en-AU" sz="1800" b="0" dirty="0"/>
              </a:p>
              <a:p>
                <a:r>
                  <a:rPr lang="en-AU" sz="1800" dirty="0"/>
                  <a:t> </a:t>
                </a:r>
              </a:p>
              <a:p>
                <a:r>
                  <a:rPr lang="en-AU" sz="1800" dirty="0"/>
                  <a:t>		</a:t>
                </a:r>
              </a:p>
              <a:p>
                <a:pPr algn="l"/>
                <a:endParaRPr lang="en-AU" sz="1800" dirty="0"/>
              </a:p>
            </p:txBody>
          </p:sp>
        </mc:Choice>
        <mc:Fallback xmlns="">
          <p:sp>
            <p:nvSpPr>
              <p:cNvPr id="6" name="TextBox 5">
                <a:extLst>
                  <a:ext uri="{FF2B5EF4-FFF2-40B4-BE49-F238E27FC236}">
                    <a16:creationId xmlns:a16="http://schemas.microsoft.com/office/drawing/2014/main" id="{E0321C68-5490-E0E6-A6A2-B7917F569873}"/>
                  </a:ext>
                </a:extLst>
              </p:cNvPr>
              <p:cNvSpPr txBox="1">
                <a:spLocks noRot="1" noChangeAspect="1" noMove="1" noResize="1" noEditPoints="1" noAdjustHandles="1" noChangeArrowheads="1" noChangeShapeType="1" noTextEdit="1"/>
              </p:cNvSpPr>
              <p:nvPr/>
            </p:nvSpPr>
            <p:spPr>
              <a:xfrm>
                <a:off x="6522495" y="1039198"/>
                <a:ext cx="4961505" cy="4593289"/>
              </a:xfrm>
              <a:prstGeom prst="rect">
                <a:avLst/>
              </a:prstGeom>
              <a:blipFill>
                <a:blip r:embed="rId4"/>
                <a:stretch>
                  <a:fillRect l="-1966" t="-1194" b="-20955"/>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D566439F-6DDF-1DEA-9DFE-11E69D892513}"/>
              </a:ext>
              <a:ext uri="{C183D7F6-B498-43B3-948B-1728B52AA6E4}">
                <adec:decorative xmlns:adec="http://schemas.microsoft.com/office/drawing/2017/decorative" val="1"/>
              </a:ext>
            </a:extLst>
          </p:cNvPr>
          <p:cNvCxnSpPr>
            <a:cxnSpLocks/>
            <a:stCxn id="13" idx="0"/>
          </p:cNvCxnSpPr>
          <p:nvPr/>
        </p:nvCxnSpPr>
        <p:spPr>
          <a:xfrm>
            <a:off x="6101999" y="982520"/>
            <a:ext cx="1" cy="53924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36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6A73F-FE0C-FB8F-09FD-AC9AF05C9F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680595-4CE2-3AD2-FF23-901F28FB2EC9}"/>
              </a:ext>
            </a:extLst>
          </p:cNvPr>
          <p:cNvSpPr>
            <a:spLocks noGrp="1"/>
          </p:cNvSpPr>
          <p:nvPr>
            <p:ph type="title"/>
          </p:nvPr>
        </p:nvSpPr>
        <p:spPr/>
        <p:txBody>
          <a:bodyPr/>
          <a:lstStyle/>
          <a:p>
            <a:r>
              <a:rPr lang="en-AU" dirty="0"/>
              <a:t>Using double angle formulas across contexts (3)</a:t>
            </a:r>
            <a:endParaRPr lang="en-AU" dirty="0">
              <a:latin typeface="+mj-lt"/>
            </a:endParaRPr>
          </a:p>
        </p:txBody>
      </p:sp>
      <p:sp>
        <p:nvSpPr>
          <p:cNvPr id="13" name="Text Placeholder 12">
            <a:extLst>
              <a:ext uri="{FF2B5EF4-FFF2-40B4-BE49-F238E27FC236}">
                <a16:creationId xmlns:a16="http://schemas.microsoft.com/office/drawing/2014/main" id="{CEB667AC-FEE1-4519-519A-C973ACF93085}"/>
              </a:ext>
            </a:extLst>
          </p:cNvPr>
          <p:cNvSpPr>
            <a:spLocks noGrp="1"/>
          </p:cNvSpPr>
          <p:nvPr>
            <p:ph type="body" sz="quarter" idx="18"/>
          </p:nvPr>
        </p:nvSpPr>
        <p:spPr>
          <a:xfrm>
            <a:off x="360000" y="982520"/>
            <a:ext cx="11483998" cy="356423"/>
          </a:xfrm>
        </p:spPr>
        <p:txBody>
          <a:bodyPr/>
          <a:lstStyle/>
          <a:p>
            <a:r>
              <a:rPr lang="en-AU" dirty="0">
                <a:latin typeface="+mj-lt"/>
              </a:rPr>
              <a:t>Question 2 solutions</a:t>
            </a:r>
          </a:p>
        </p:txBody>
      </p:sp>
      <p:sp>
        <p:nvSpPr>
          <p:cNvPr id="3" name="Slide Number Placeholder 2">
            <a:extLst>
              <a:ext uri="{FF2B5EF4-FFF2-40B4-BE49-F238E27FC236}">
                <a16:creationId xmlns:a16="http://schemas.microsoft.com/office/drawing/2014/main" id="{0ECA56F0-F2A2-43CB-1A91-543B5DFD01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886296-8981-98A2-6B21-2B42A8DD570C}"/>
                  </a:ext>
                </a:extLst>
              </p:cNvPr>
              <p:cNvSpPr txBox="1"/>
              <p:nvPr/>
            </p:nvSpPr>
            <p:spPr>
              <a:xfrm>
                <a:off x="360000" y="1648784"/>
                <a:ext cx="5053248" cy="4586904"/>
              </a:xfrm>
              <a:prstGeom prst="rect">
                <a:avLst/>
              </a:prstGeom>
              <a:noFill/>
            </p:spPr>
            <p:txBody>
              <a:bodyPr wrap="square" lIns="0" tIns="0" rIns="0" bIns="0" rtlCol="0">
                <a:noAutofit/>
              </a:bodyPr>
              <a:lstStyle/>
              <a:p>
                <a:r>
                  <a:rPr lang="en-AU" sz="1400" dirty="0"/>
                  <a:t>2a) </a:t>
                </a:r>
              </a:p>
              <a:p>
                <a:pPr lvl="1"/>
                <a:r>
                  <a:rPr lang="en-AU" sz="1400" dirty="0"/>
                  <a:t>By writing </a:t>
                </a:r>
                <a14:m>
                  <m:oMath xmlns:m="http://schemas.openxmlformats.org/officeDocument/2006/math">
                    <m:r>
                      <a:rPr lang="en-AU" sz="1400" i="1">
                        <a:latin typeface="Cambria Math" panose="02040503050406030204" pitchFamily="18" charset="0"/>
                      </a:rPr>
                      <m:t>3</m:t>
                    </m:r>
                    <m:r>
                      <a:rPr lang="en-AU" sz="1400" i="1">
                        <a:latin typeface="Cambria Math" panose="02040503050406030204" pitchFamily="18" charset="0"/>
                      </a:rPr>
                      <m:t>𝜃</m:t>
                    </m:r>
                  </m:oMath>
                </a14:m>
                <a:r>
                  <a:rPr lang="en-AU" sz="1400" dirty="0"/>
                  <a:t> as </a:t>
                </a:r>
                <a14:m>
                  <m:oMath xmlns:m="http://schemas.openxmlformats.org/officeDocument/2006/math">
                    <m:r>
                      <a:rPr lang="en-AU" sz="1400" i="1">
                        <a:latin typeface="Cambria Math" panose="02040503050406030204" pitchFamily="18" charset="0"/>
                      </a:rPr>
                      <m:t>2</m:t>
                    </m:r>
                    <m:r>
                      <a:rPr lang="en-AU" sz="1400" i="1">
                        <a:latin typeface="Cambria Math" panose="02040503050406030204" pitchFamily="18" charset="0"/>
                      </a:rPr>
                      <m:t>𝜃</m:t>
                    </m:r>
                    <m:r>
                      <a:rPr lang="en-AU" sz="1400" i="1">
                        <a:latin typeface="Cambria Math" panose="02040503050406030204" pitchFamily="18" charset="0"/>
                      </a:rPr>
                      <m:t>+</m:t>
                    </m:r>
                    <m:r>
                      <a:rPr lang="en-AU" sz="1400" i="1">
                        <a:latin typeface="Cambria Math" panose="02040503050406030204" pitchFamily="18" charset="0"/>
                      </a:rPr>
                      <m:t>𝜃</m:t>
                    </m:r>
                  </m:oMath>
                </a14:m>
                <a:r>
                  <a:rPr lang="en-AU" sz="1400" dirty="0"/>
                  <a:t>, show that: </a:t>
                </a:r>
              </a:p>
              <a:p>
                <a:pPr lvl="1"/>
                <a:endParaRPr lang="en-AU" sz="1400" dirty="0"/>
              </a:p>
              <a:p>
                <a:pPr/>
                <a14:m>
                  <m:oMathPara xmlns:m="http://schemas.openxmlformats.org/officeDocument/2006/math">
                    <m:oMathParaPr>
                      <m:jc m:val="centerGroup"/>
                    </m:oMathParaPr>
                    <m:oMath xmlns:m="http://schemas.openxmlformats.org/officeDocument/2006/math">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sin</m:t>
                          </m:r>
                        </m:fName>
                        <m:e>
                          <m:d>
                            <m:dPr>
                              <m:ctrlPr>
                                <a:rPr lang="en-AU" sz="1400" i="1">
                                  <a:latin typeface="Cambria Math" panose="02040503050406030204" pitchFamily="18" charset="0"/>
                                </a:rPr>
                              </m:ctrlPr>
                            </m:dPr>
                            <m:e>
                              <m:r>
                                <a:rPr lang="en-AU" sz="1400" i="1">
                                  <a:latin typeface="Cambria Math" panose="02040503050406030204" pitchFamily="18" charset="0"/>
                                </a:rPr>
                                <m:t>3</m:t>
                              </m:r>
                              <m:r>
                                <a:rPr lang="en-AU" sz="1400" i="1">
                                  <a:latin typeface="Cambria Math" panose="02040503050406030204" pitchFamily="18" charset="0"/>
                                </a:rPr>
                                <m:t>𝜃</m:t>
                              </m:r>
                            </m:e>
                          </m:d>
                        </m:e>
                      </m:func>
                      <m:r>
                        <a:rPr lang="en-AU" sz="1400" i="1">
                          <a:latin typeface="Cambria Math" panose="02040503050406030204" pitchFamily="18" charset="0"/>
                        </a:rPr>
                        <m:t>=</m:t>
                      </m:r>
                      <m:r>
                        <a:rPr lang="en-AU" sz="1400" i="1">
                          <a:latin typeface="Cambria Math" panose="02040503050406030204" pitchFamily="18" charset="0"/>
                        </a:rPr>
                        <m:t>3</m:t>
                      </m:r>
                      <m:r>
                        <m:rPr>
                          <m:sty m:val="p"/>
                        </m:rPr>
                        <a:rPr lang="en-AU" sz="1400" i="0">
                          <a:latin typeface="Cambria Math" panose="02040503050406030204" pitchFamily="18" charset="0"/>
                        </a:rPr>
                        <m:t>sin</m:t>
                      </m:r>
                      <m:r>
                        <a:rPr lang="en-AU" sz="1400" i="1">
                          <a:latin typeface="Cambria Math" panose="02040503050406030204" pitchFamily="18" charset="0"/>
                        </a:rPr>
                        <m:t>𝜃</m:t>
                      </m:r>
                      <m:r>
                        <a:rPr lang="en-AU" sz="1400" i="1">
                          <a:latin typeface="Cambria Math" panose="02040503050406030204" pitchFamily="18" charset="0"/>
                        </a:rPr>
                        <m:t>−</m:t>
                      </m:r>
                      <m:r>
                        <a:rPr lang="en-AU" sz="1400" i="1">
                          <a:latin typeface="Cambria Math" panose="02040503050406030204" pitchFamily="18" charset="0"/>
                        </a:rPr>
                        <m:t>4</m:t>
                      </m:r>
                      <m:sSup>
                        <m:sSupPr>
                          <m:ctrlPr>
                            <a:rPr lang="en-AU" sz="1400" i="1">
                              <a:latin typeface="Cambria Math" panose="02040503050406030204" pitchFamily="18" charset="0"/>
                            </a:rPr>
                          </m:ctrlPr>
                        </m:sSupPr>
                        <m:e>
                          <m:r>
                            <m:rPr>
                              <m:sty m:val="p"/>
                            </m:rPr>
                            <a:rPr lang="en-AU" sz="1400" i="0">
                              <a:latin typeface="Cambria Math" panose="02040503050406030204" pitchFamily="18" charset="0"/>
                            </a:rPr>
                            <m:t>sin</m:t>
                          </m:r>
                        </m:e>
                        <m:sup>
                          <m:r>
                            <a:rPr lang="en-AU" sz="1400" i="1">
                              <a:latin typeface="Cambria Math" panose="02040503050406030204" pitchFamily="18" charset="0"/>
                            </a:rPr>
                            <m:t>3</m:t>
                          </m:r>
                        </m:sup>
                      </m:sSup>
                      <m:r>
                        <a:rPr lang="en-AU" sz="1400" i="1">
                          <a:latin typeface="Cambria Math" panose="02040503050406030204" pitchFamily="18" charset="0"/>
                        </a:rPr>
                        <m:t>𝜃</m:t>
                      </m:r>
                    </m:oMath>
                  </m:oMathPara>
                </a14:m>
                <a:endParaRPr lang="en-AU" sz="1400" dirty="0"/>
              </a:p>
              <a:p>
                <a:endParaRPr lang="en-AU" sz="1400" dirty="0"/>
              </a:p>
              <a:p>
                <a:pPr lvl="1"/>
                <a:r>
                  <a:rPr lang="en-AU" sz="1400" dirty="0"/>
                  <a:t>Let </a:t>
                </a:r>
                <a14:m>
                  <m:oMath xmlns:m="http://schemas.openxmlformats.org/officeDocument/2006/math">
                    <m:r>
                      <a:rPr lang="en-AU" sz="1400" i="1">
                        <a:latin typeface="Cambria Math" panose="02040503050406030204" pitchFamily="18" charset="0"/>
                      </a:rPr>
                      <m:t>3</m:t>
                    </m:r>
                    <m:r>
                      <a:rPr lang="en-AU" sz="1400" i="1">
                        <a:latin typeface="Cambria Math" panose="02040503050406030204" pitchFamily="18" charset="0"/>
                      </a:rPr>
                      <m:t>𝜃</m:t>
                    </m:r>
                    <m:r>
                      <a:rPr lang="en-AU" sz="1400" b="0" i="0" smtClean="0">
                        <a:latin typeface="Cambria Math" panose="02040503050406030204" pitchFamily="18" charset="0"/>
                      </a:rPr>
                      <m:t>=</m:t>
                    </m:r>
                    <m:r>
                      <a:rPr lang="en-AU" sz="1400" i="1">
                        <a:latin typeface="Cambria Math" panose="02040503050406030204" pitchFamily="18" charset="0"/>
                      </a:rPr>
                      <m:t>2</m:t>
                    </m:r>
                    <m:r>
                      <a:rPr lang="en-AU" sz="1400" i="1">
                        <a:latin typeface="Cambria Math" panose="02040503050406030204" pitchFamily="18" charset="0"/>
                      </a:rPr>
                      <m:t>𝜃</m:t>
                    </m:r>
                    <m:r>
                      <a:rPr lang="en-AU" sz="1400" i="1">
                        <a:latin typeface="Cambria Math" panose="02040503050406030204" pitchFamily="18" charset="0"/>
                      </a:rPr>
                      <m:t>+</m:t>
                    </m:r>
                    <m:r>
                      <a:rPr lang="en-AU" sz="1400" i="1">
                        <a:latin typeface="Cambria Math" panose="02040503050406030204" pitchFamily="18" charset="0"/>
                      </a:rPr>
                      <m:t>𝜃</m:t>
                    </m:r>
                  </m:oMath>
                </a14:m>
                <a:r>
                  <a:rPr lang="en-AU" sz="1400" dirty="0"/>
                  <a:t> in the sum formula for sine:</a:t>
                </a:r>
              </a:p>
              <a:p>
                <a:pPr lvl="1"/>
                <a:endParaRPr lang="en-AU" sz="1400" dirty="0"/>
              </a:p>
              <a:p>
                <a:pPr/>
                <a14:m>
                  <m:oMathPara xmlns:m="http://schemas.openxmlformats.org/officeDocument/2006/math">
                    <m:oMathParaPr>
                      <m:jc m:val="centerGroup"/>
                    </m:oMathParaPr>
                    <m:oMath xmlns:m="http://schemas.openxmlformats.org/officeDocument/2006/math">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sin</m:t>
                          </m:r>
                        </m:fName>
                        <m:e>
                          <m:d>
                            <m:dPr>
                              <m:ctrlPr>
                                <a:rPr lang="en-AU" sz="1400" i="1">
                                  <a:latin typeface="Cambria Math" panose="02040503050406030204" pitchFamily="18" charset="0"/>
                                </a:rPr>
                              </m:ctrlPr>
                            </m:dPr>
                            <m:e>
                              <m:r>
                                <a:rPr lang="en-AU" sz="1400" b="0" i="1" smtClean="0">
                                  <a:latin typeface="Cambria Math" panose="02040503050406030204" pitchFamily="18" charset="0"/>
                                </a:rPr>
                                <m:t>2</m:t>
                              </m:r>
                              <m:r>
                                <a:rPr lang="en-AU" sz="1400" i="1">
                                  <a:latin typeface="Cambria Math" panose="02040503050406030204" pitchFamily="18" charset="0"/>
                                </a:rPr>
                                <m:t>𝜃</m:t>
                              </m:r>
                              <m:r>
                                <a:rPr lang="en-AU" sz="1400" b="0" i="1" smtClean="0">
                                  <a:latin typeface="Cambria Math" panose="02040503050406030204" pitchFamily="18" charset="0"/>
                                </a:rPr>
                                <m:t>+</m:t>
                              </m:r>
                              <m:r>
                                <a:rPr lang="en-AU" sz="1400" b="0" i="1" smtClean="0">
                                  <a:latin typeface="Cambria Math" panose="02040503050406030204" pitchFamily="18" charset="0"/>
                                </a:rPr>
                                <m:t>𝜃</m:t>
                              </m:r>
                            </m:e>
                          </m:d>
                        </m:e>
                      </m:func>
                      <m:r>
                        <a:rPr lang="en-AU" sz="1400" i="1">
                          <a:latin typeface="Cambria Math" panose="02040503050406030204" pitchFamily="18" charset="0"/>
                        </a:rPr>
                        <m:t>=</m:t>
                      </m:r>
                      <m:r>
                        <m:rPr>
                          <m:sty m:val="p"/>
                        </m:rPr>
                        <a:rPr lang="en-AU" sz="1400" i="0">
                          <a:latin typeface="Cambria Math" panose="02040503050406030204" pitchFamily="18" charset="0"/>
                        </a:rPr>
                        <m:t>sin</m:t>
                      </m:r>
                      <m:r>
                        <a:rPr lang="en-AU" sz="1400" b="0" i="1" smtClean="0">
                          <a:latin typeface="Cambria Math" panose="02040503050406030204" pitchFamily="18" charset="0"/>
                        </a:rPr>
                        <m:t>2</m:t>
                      </m:r>
                      <m:r>
                        <a:rPr lang="en-AU" sz="1400" i="1">
                          <a:latin typeface="Cambria Math" panose="02040503050406030204" pitchFamily="18" charset="0"/>
                        </a:rPr>
                        <m:t>𝜃</m:t>
                      </m:r>
                      <m:r>
                        <m:rPr>
                          <m:sty m:val="p"/>
                        </m:rPr>
                        <a:rPr lang="en-AU" sz="1400" b="0" i="0" smtClean="0">
                          <a:latin typeface="Cambria Math" panose="02040503050406030204" pitchFamily="18" charset="0"/>
                        </a:rPr>
                        <m:t>cos</m:t>
                      </m:r>
                      <m:r>
                        <a:rPr lang="en-AU" sz="1400" b="0" i="1" smtClean="0">
                          <a:latin typeface="Cambria Math" panose="02040503050406030204" pitchFamily="18" charset="0"/>
                        </a:rPr>
                        <m:t>𝜃</m:t>
                      </m:r>
                      <m:r>
                        <a:rPr lang="en-AU" sz="1400" b="0" i="1" smtClean="0">
                          <a:latin typeface="Cambria Math" panose="02040503050406030204" pitchFamily="18" charset="0"/>
                        </a:rPr>
                        <m:t>+</m:t>
                      </m:r>
                      <m:r>
                        <m:rPr>
                          <m:sty m:val="p"/>
                        </m:rPr>
                        <a:rPr lang="en-AU" sz="1400" b="0" i="0" smtClean="0">
                          <a:latin typeface="Cambria Math" panose="02040503050406030204" pitchFamily="18" charset="0"/>
                        </a:rPr>
                        <m:t>cos</m:t>
                      </m:r>
                      <m:r>
                        <a:rPr lang="en-AU" sz="1400" b="0" i="1" smtClean="0">
                          <a:latin typeface="Cambria Math" panose="02040503050406030204" pitchFamily="18" charset="0"/>
                        </a:rPr>
                        <m:t>2</m:t>
                      </m:r>
                      <m:r>
                        <a:rPr lang="en-AU" sz="1400" b="0" i="1" smtClean="0">
                          <a:latin typeface="Cambria Math" panose="02040503050406030204" pitchFamily="18" charset="0"/>
                        </a:rPr>
                        <m:t>𝜃</m:t>
                      </m:r>
                      <m:r>
                        <m:rPr>
                          <m:sty m:val="p"/>
                        </m:rPr>
                        <a:rPr lang="en-AU" sz="1400" b="0" i="0" smtClean="0">
                          <a:latin typeface="Cambria Math" panose="02040503050406030204" pitchFamily="18" charset="0"/>
                        </a:rPr>
                        <m:t>sin</m:t>
                      </m:r>
                      <m:r>
                        <a:rPr lang="en-AU" sz="1400" b="0" i="1" smtClean="0">
                          <a:latin typeface="Cambria Math" panose="02040503050406030204" pitchFamily="18" charset="0"/>
                        </a:rPr>
                        <m:t>𝜃</m:t>
                      </m:r>
                    </m:oMath>
                  </m:oMathPara>
                </a14:m>
                <a:endParaRPr lang="en-AU" sz="1400" dirty="0"/>
              </a:p>
              <a:p>
                <a:endParaRPr lang="en-AU" sz="1400" dirty="0"/>
              </a:p>
              <a:p>
                <a:pPr lvl="1"/>
                <a:r>
                  <a:rPr lang="en-AU" sz="1400" dirty="0"/>
                  <a:t>Expand using the double angle formulas for sine and cosine:</a:t>
                </a:r>
              </a:p>
              <a:p>
                <a:pPr lvl="1"/>
                <a:endParaRPr lang="en-AU" sz="1400" dirty="0"/>
              </a:p>
              <a:p>
                <a:pPr/>
                <a14:m>
                  <m:oMathPara xmlns:m="http://schemas.openxmlformats.org/officeDocument/2006/math">
                    <m:oMathParaPr>
                      <m:jc m:val="centerGroup"/>
                    </m:oMathParaPr>
                    <m:oMath xmlns:m="http://schemas.openxmlformats.org/officeDocument/2006/math">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sin</m:t>
                          </m:r>
                        </m:fName>
                        <m:e>
                          <m:d>
                            <m:dPr>
                              <m:ctrlPr>
                                <a:rPr lang="en-AU" sz="1400" i="1">
                                  <a:latin typeface="Cambria Math" panose="02040503050406030204" pitchFamily="18" charset="0"/>
                                </a:rPr>
                              </m:ctrlPr>
                            </m:dPr>
                            <m:e>
                              <m:r>
                                <a:rPr lang="en-AU" sz="1400" i="1">
                                  <a:latin typeface="Cambria Math" panose="02040503050406030204" pitchFamily="18" charset="0"/>
                                </a:rPr>
                                <m:t>2</m:t>
                              </m:r>
                              <m:r>
                                <a:rPr lang="en-AU" sz="1400" i="1">
                                  <a:latin typeface="Cambria Math" panose="02040503050406030204" pitchFamily="18" charset="0"/>
                                </a:rPr>
                                <m:t>𝜃</m:t>
                              </m:r>
                              <m:r>
                                <a:rPr lang="en-AU" sz="1400" i="1">
                                  <a:latin typeface="Cambria Math" panose="02040503050406030204" pitchFamily="18" charset="0"/>
                                </a:rPr>
                                <m:t>+</m:t>
                              </m:r>
                              <m:r>
                                <a:rPr lang="en-AU" sz="1400" i="1">
                                  <a:latin typeface="Cambria Math" panose="02040503050406030204" pitchFamily="18" charset="0"/>
                                </a:rPr>
                                <m:t>𝜃</m:t>
                              </m:r>
                            </m:e>
                          </m:d>
                        </m:e>
                      </m:func>
                      <m:r>
                        <a:rPr lang="en-AU" sz="1400" i="1">
                          <a:latin typeface="Cambria Math" panose="02040503050406030204" pitchFamily="18" charset="0"/>
                        </a:rPr>
                        <m:t>=</m:t>
                      </m:r>
                      <m:d>
                        <m:dPr>
                          <m:ctrlPr>
                            <a:rPr lang="en-AU" sz="1400" b="0" i="1" smtClean="0">
                              <a:latin typeface="Cambria Math" panose="02040503050406030204" pitchFamily="18" charset="0"/>
                            </a:rPr>
                          </m:ctrlPr>
                        </m:dPr>
                        <m:e>
                          <m:r>
                            <a:rPr lang="en-AU" sz="1400" b="0" i="0" smtClean="0">
                              <a:latin typeface="Cambria Math" panose="02040503050406030204" pitchFamily="18" charset="0"/>
                            </a:rPr>
                            <m:t>2</m:t>
                          </m:r>
                          <m:r>
                            <m:rPr>
                              <m:sty m:val="p"/>
                            </m:rPr>
                            <a:rPr lang="en-AU" sz="1400">
                              <a:latin typeface="Cambria Math" panose="02040503050406030204" pitchFamily="18" charset="0"/>
                            </a:rPr>
                            <m:t>sin</m:t>
                          </m:r>
                          <m:r>
                            <a:rPr lang="en-AU" sz="1400" i="1">
                              <a:latin typeface="Cambria Math" panose="02040503050406030204" pitchFamily="18" charset="0"/>
                            </a:rPr>
                            <m:t>𝜃</m:t>
                          </m:r>
                          <m:r>
                            <m:rPr>
                              <m:sty m:val="p"/>
                            </m:rPr>
                            <a:rPr lang="en-AU" sz="1400">
                              <a:latin typeface="Cambria Math" panose="02040503050406030204" pitchFamily="18" charset="0"/>
                            </a:rPr>
                            <m:t>cos</m:t>
                          </m:r>
                          <m:r>
                            <a:rPr lang="en-AU" sz="1400" i="1" smtClean="0">
                              <a:latin typeface="Cambria Math" panose="02040503050406030204" pitchFamily="18" charset="0"/>
                            </a:rPr>
                            <m:t>𝜃</m:t>
                          </m:r>
                        </m:e>
                      </m:d>
                      <m:r>
                        <m:rPr>
                          <m:sty m:val="p"/>
                        </m:rPr>
                        <a:rPr lang="en-AU" sz="1400" b="0" i="0" smtClean="0">
                          <a:latin typeface="Cambria Math" panose="02040503050406030204" pitchFamily="18" charset="0"/>
                        </a:rPr>
                        <m:t>cos</m:t>
                      </m:r>
                      <m:r>
                        <a:rPr lang="en-AU" sz="1400" b="0" i="1" smtClean="0">
                          <a:latin typeface="Cambria Math" panose="02040503050406030204" pitchFamily="18" charset="0"/>
                        </a:rPr>
                        <m:t>𝜃</m:t>
                      </m:r>
                      <m:r>
                        <a:rPr lang="en-AU" sz="1400" i="0">
                          <a:latin typeface="Cambria Math" panose="02040503050406030204" pitchFamily="18" charset="0"/>
                        </a:rPr>
                        <m:t>+</m:t>
                      </m:r>
                      <m:d>
                        <m:dPr>
                          <m:ctrlPr>
                            <a:rPr lang="en-AU" sz="1400" b="0" i="1" smtClean="0">
                              <a:latin typeface="Cambria Math" panose="02040503050406030204" pitchFamily="18" charset="0"/>
                            </a:rPr>
                          </m:ctrlPr>
                        </m:dPr>
                        <m:e>
                          <m:r>
                            <a:rPr lang="en-AU" sz="1400" b="0" i="0" smtClean="0">
                              <a:latin typeface="Cambria Math" panose="02040503050406030204" pitchFamily="18" charset="0"/>
                            </a:rPr>
                            <m:t>1</m:t>
                          </m:r>
                          <m:r>
                            <a:rPr lang="en-AU" sz="1400" b="0" i="0" smtClean="0">
                              <a:latin typeface="Cambria Math" panose="02040503050406030204" pitchFamily="18" charset="0"/>
                            </a:rPr>
                            <m:t>−</m:t>
                          </m:r>
                          <m:sSup>
                            <m:sSupPr>
                              <m:ctrlPr>
                                <a:rPr lang="en-AU" sz="1400" b="0" i="1" smtClean="0">
                                  <a:latin typeface="Cambria Math" panose="02040503050406030204" pitchFamily="18" charset="0"/>
                                </a:rPr>
                              </m:ctrlPr>
                            </m:sSupPr>
                            <m:e>
                              <m:r>
                                <a:rPr lang="en-AU" sz="1400" b="0" i="1" smtClean="0">
                                  <a:latin typeface="Cambria Math" panose="02040503050406030204" pitchFamily="18" charset="0"/>
                                </a:rPr>
                                <m:t>2</m:t>
                              </m:r>
                              <m:r>
                                <m:rPr>
                                  <m:sty m:val="p"/>
                                </m:rPr>
                                <a:rPr lang="en-AU" sz="1400" b="0" i="0" smtClean="0">
                                  <a:latin typeface="Cambria Math" panose="02040503050406030204" pitchFamily="18" charset="0"/>
                                </a:rPr>
                                <m:t>sin</m:t>
                              </m:r>
                            </m:e>
                            <m:sup>
                              <m:r>
                                <a:rPr lang="en-AU" sz="1400" b="0" i="1" smtClean="0">
                                  <a:latin typeface="Cambria Math" panose="02040503050406030204" pitchFamily="18" charset="0"/>
                                </a:rPr>
                                <m:t>2</m:t>
                              </m:r>
                            </m:sup>
                          </m:sSup>
                          <m:r>
                            <a:rPr lang="en-AU" sz="1400" i="1">
                              <a:latin typeface="Cambria Math" panose="02040503050406030204" pitchFamily="18" charset="0"/>
                            </a:rPr>
                            <m:t>𝜃</m:t>
                          </m:r>
                        </m:e>
                      </m:d>
                      <m:r>
                        <m:rPr>
                          <m:sty m:val="p"/>
                        </m:rPr>
                        <a:rPr lang="en-AU" sz="1400">
                          <a:latin typeface="Cambria Math" panose="02040503050406030204" pitchFamily="18" charset="0"/>
                        </a:rPr>
                        <m:t>sin</m:t>
                      </m:r>
                      <m:r>
                        <a:rPr lang="en-AU" sz="1400" i="1">
                          <a:latin typeface="Cambria Math" panose="02040503050406030204" pitchFamily="18" charset="0"/>
                        </a:rPr>
                        <m:t>𝜃</m:t>
                      </m:r>
                    </m:oMath>
                  </m:oMathPara>
                </a14:m>
                <a:endParaRPr lang="en-AU" sz="1400" dirty="0"/>
              </a:p>
              <a:p>
                <a:endParaRPr lang="en-AU" sz="1400" dirty="0"/>
              </a:p>
              <a:p>
                <a:pPr lvl="1"/>
                <a:r>
                  <a:rPr lang="en-AU" sz="1400" dirty="0"/>
                  <a:t>Simplify:</a:t>
                </a:r>
              </a:p>
              <a:p>
                <a:pPr lvl="2">
                  <a:lnSpc>
                    <a:spcPct val="150000"/>
                  </a:lnSpc>
                </a:pPr>
                <a:br>
                  <a:rPr lang="en-AU" sz="1400" dirty="0"/>
                </a:br>
                <a14:m>
                  <m:oMathPara xmlns:m="http://schemas.openxmlformats.org/officeDocument/2006/math">
                    <m:oMathParaPr>
                      <m:jc m:val="centerGroup"/>
                    </m:oMathParaPr>
                    <m:oMath xmlns:m="http://schemas.openxmlformats.org/officeDocument/2006/math">
                      <m:func>
                        <m:funcPr>
                          <m:ctrlPr>
                            <a:rPr lang="en-AU" sz="1400" i="1" smtClean="0">
                              <a:latin typeface="Cambria Math" panose="02040503050406030204" pitchFamily="18" charset="0"/>
                            </a:rPr>
                          </m:ctrlPr>
                        </m:funcPr>
                        <m:fName>
                          <m:r>
                            <m:rPr>
                              <m:sty m:val="p"/>
                            </m:rPr>
                            <a:rPr lang="en-AU" sz="1400">
                              <a:latin typeface="Cambria Math" panose="02040503050406030204" pitchFamily="18" charset="0"/>
                            </a:rPr>
                            <m:t>sin</m:t>
                          </m:r>
                        </m:fName>
                        <m:e>
                          <m:d>
                            <m:dPr>
                              <m:ctrlPr>
                                <a:rPr lang="en-AU" sz="1400" i="1" smtClean="0">
                                  <a:latin typeface="Cambria Math" panose="02040503050406030204" pitchFamily="18" charset="0"/>
                                </a:rPr>
                              </m:ctrlPr>
                            </m:dPr>
                            <m:e>
                              <m:r>
                                <a:rPr lang="en-AU" sz="1400" b="0" i="1" smtClean="0">
                                  <a:latin typeface="Cambria Math" panose="02040503050406030204" pitchFamily="18" charset="0"/>
                                </a:rPr>
                                <m:t>3</m:t>
                              </m:r>
                              <m:r>
                                <a:rPr lang="en-AU" sz="1400" i="1">
                                  <a:latin typeface="Cambria Math" panose="02040503050406030204" pitchFamily="18" charset="0"/>
                                </a:rPr>
                                <m:t>𝜃</m:t>
                              </m:r>
                            </m:e>
                          </m:d>
                        </m:e>
                      </m:func>
                      <m:r>
                        <m:rPr>
                          <m:aln/>
                        </m:rPr>
                        <a:rPr lang="en-AU" sz="1400" i="1">
                          <a:latin typeface="Cambria Math" panose="02040503050406030204" pitchFamily="18" charset="0"/>
                        </a:rPr>
                        <m:t>=</m:t>
                      </m:r>
                      <m:r>
                        <a:rPr lang="en-AU" sz="1400" b="0" i="0" smtClean="0">
                          <a:latin typeface="Cambria Math" panose="02040503050406030204" pitchFamily="18" charset="0"/>
                        </a:rPr>
                        <m:t>2</m:t>
                      </m:r>
                      <m:r>
                        <m:rPr>
                          <m:sty m:val="p"/>
                        </m:rPr>
                        <a:rPr lang="en-AU" sz="1400">
                          <a:latin typeface="Cambria Math" panose="02040503050406030204" pitchFamily="18" charset="0"/>
                        </a:rPr>
                        <m:t>sin</m:t>
                      </m:r>
                      <m:r>
                        <a:rPr lang="en-AU" sz="1400" i="1">
                          <a:latin typeface="Cambria Math" panose="02040503050406030204" pitchFamily="18" charset="0"/>
                        </a:rPr>
                        <m:t>𝜃</m:t>
                      </m:r>
                      <m:sSup>
                        <m:sSupPr>
                          <m:ctrlPr>
                            <a:rPr lang="en-AU" sz="1400" i="1" smtClean="0">
                              <a:latin typeface="Cambria Math" panose="02040503050406030204" pitchFamily="18" charset="0"/>
                            </a:rPr>
                          </m:ctrlPr>
                        </m:sSupPr>
                        <m:e>
                          <m:r>
                            <m:rPr>
                              <m:sty m:val="p"/>
                            </m:rPr>
                            <a:rPr lang="en-AU" sz="1400" b="0" i="0" smtClean="0">
                              <a:latin typeface="Cambria Math" panose="02040503050406030204" pitchFamily="18" charset="0"/>
                            </a:rPr>
                            <m:t>cos</m:t>
                          </m:r>
                        </m:e>
                        <m:sup>
                          <m:r>
                            <a:rPr lang="en-AU" sz="1400" b="0" i="1" smtClean="0">
                              <a:latin typeface="Cambria Math" panose="02040503050406030204" pitchFamily="18" charset="0"/>
                            </a:rPr>
                            <m:t>2</m:t>
                          </m:r>
                        </m:sup>
                      </m:sSup>
                      <m:r>
                        <a:rPr lang="en-AU" sz="1400" i="1">
                          <a:latin typeface="Cambria Math" panose="02040503050406030204" pitchFamily="18" charset="0"/>
                        </a:rPr>
                        <m:t>𝜃</m:t>
                      </m:r>
                      <m:r>
                        <a:rPr lang="en-AU" sz="1400" i="1">
                          <a:latin typeface="Cambria Math" panose="02040503050406030204" pitchFamily="18" charset="0"/>
                        </a:rPr>
                        <m:t>+</m:t>
                      </m:r>
                      <m:r>
                        <m:rPr>
                          <m:sty m:val="p"/>
                        </m:rPr>
                        <a:rPr lang="en-AU" sz="1400">
                          <a:latin typeface="Cambria Math" panose="02040503050406030204" pitchFamily="18" charset="0"/>
                        </a:rPr>
                        <m:t>sin</m:t>
                      </m:r>
                      <m:r>
                        <a:rPr lang="en-AU" sz="1400" i="1">
                          <a:latin typeface="Cambria Math" panose="02040503050406030204" pitchFamily="18" charset="0"/>
                        </a:rPr>
                        <m:t>𝜃</m:t>
                      </m:r>
                      <m:r>
                        <a:rPr lang="en-AU" sz="1400" b="0" i="1" smtClean="0">
                          <a:latin typeface="Cambria Math" panose="02040503050406030204" pitchFamily="18" charset="0"/>
                        </a:rPr>
                        <m:t>−</m:t>
                      </m:r>
                      <m:r>
                        <a:rPr lang="en-AU" sz="1400" b="0" i="1" smtClean="0">
                          <a:latin typeface="Cambria Math" panose="02040503050406030204" pitchFamily="18" charset="0"/>
                        </a:rPr>
                        <m:t>2</m:t>
                      </m:r>
                      <m:sSup>
                        <m:sSupPr>
                          <m:ctrlPr>
                            <a:rPr lang="en-AU" sz="1400" b="0" i="1" smtClean="0">
                              <a:latin typeface="Cambria Math" panose="02040503050406030204" pitchFamily="18" charset="0"/>
                            </a:rPr>
                          </m:ctrlPr>
                        </m:sSupPr>
                        <m:e>
                          <m:r>
                            <m:rPr>
                              <m:sty m:val="p"/>
                            </m:rPr>
                            <a:rPr lang="en-AU" sz="1400" b="0" i="0" smtClean="0">
                              <a:latin typeface="Cambria Math" panose="02040503050406030204" pitchFamily="18" charset="0"/>
                            </a:rPr>
                            <m:t>sin</m:t>
                          </m:r>
                        </m:e>
                        <m:sup>
                          <m:r>
                            <a:rPr lang="en-AU" sz="1400" b="0" i="1" smtClean="0">
                              <a:latin typeface="Cambria Math" panose="02040503050406030204" pitchFamily="18" charset="0"/>
                            </a:rPr>
                            <m:t>3</m:t>
                          </m:r>
                        </m:sup>
                      </m:sSup>
                      <m:r>
                        <a:rPr lang="en-AU" sz="1400" b="0" i="1" smtClean="0">
                          <a:latin typeface="Cambria Math" panose="02040503050406030204" pitchFamily="18" charset="0"/>
                        </a:rPr>
                        <m:t>𝜃</m:t>
                      </m:r>
                    </m:oMath>
                    <m:oMath xmlns:m="http://schemas.openxmlformats.org/officeDocument/2006/math">
                      <m:func>
                        <m:funcPr>
                          <m:ctrlPr>
                            <a:rPr lang="en-AU" sz="1400" i="1" smtClean="0">
                              <a:latin typeface="Cambria Math" panose="02040503050406030204" pitchFamily="18" charset="0"/>
                            </a:rPr>
                          </m:ctrlPr>
                        </m:funcPr>
                        <m:fName>
                          <m:r>
                            <m:rPr>
                              <m:sty m:val="p"/>
                            </m:rPr>
                            <a:rPr lang="en-AU" sz="1400">
                              <a:latin typeface="Cambria Math" panose="02040503050406030204" pitchFamily="18" charset="0"/>
                            </a:rPr>
                            <m:t>sin</m:t>
                          </m:r>
                        </m:fName>
                        <m:e>
                          <m:d>
                            <m:dPr>
                              <m:ctrlPr>
                                <a:rPr lang="en-AU" sz="1400" i="1" smtClean="0">
                                  <a:latin typeface="Cambria Math" panose="02040503050406030204" pitchFamily="18" charset="0"/>
                                </a:rPr>
                              </m:ctrlPr>
                            </m:dPr>
                            <m:e>
                              <m:r>
                                <a:rPr lang="en-AU" sz="1400" b="0" i="1" smtClean="0">
                                  <a:latin typeface="Cambria Math" panose="02040503050406030204" pitchFamily="18" charset="0"/>
                                </a:rPr>
                                <m:t>3</m:t>
                              </m:r>
                              <m:r>
                                <a:rPr lang="en-AU" sz="1400" i="1">
                                  <a:latin typeface="Cambria Math" panose="02040503050406030204" pitchFamily="18" charset="0"/>
                                </a:rPr>
                                <m:t>𝜃</m:t>
                              </m:r>
                            </m:e>
                          </m:d>
                        </m:e>
                      </m:func>
                      <m:r>
                        <m:rPr>
                          <m:aln/>
                        </m:rPr>
                        <a:rPr lang="en-AU" sz="1400" i="1">
                          <a:latin typeface="Cambria Math" panose="02040503050406030204" pitchFamily="18" charset="0"/>
                        </a:rPr>
                        <m:t>=</m:t>
                      </m:r>
                      <m:r>
                        <a:rPr lang="en-AU" sz="1400" b="0" i="0" smtClean="0">
                          <a:latin typeface="Cambria Math" panose="02040503050406030204" pitchFamily="18" charset="0"/>
                        </a:rPr>
                        <m:t>2</m:t>
                      </m:r>
                      <m:r>
                        <m:rPr>
                          <m:sty m:val="p"/>
                        </m:rPr>
                        <a:rPr lang="en-AU" sz="1400">
                          <a:latin typeface="Cambria Math" panose="02040503050406030204" pitchFamily="18" charset="0"/>
                        </a:rPr>
                        <m:t>sin</m:t>
                      </m:r>
                      <m:r>
                        <a:rPr lang="en-AU" sz="1400" i="1">
                          <a:latin typeface="Cambria Math" panose="02040503050406030204" pitchFamily="18" charset="0"/>
                        </a:rPr>
                        <m:t>𝜃</m:t>
                      </m:r>
                      <m:d>
                        <m:dPr>
                          <m:ctrlPr>
                            <a:rPr lang="en-AU" sz="1400" b="0" i="1" smtClean="0">
                              <a:latin typeface="Cambria Math" panose="02040503050406030204" pitchFamily="18" charset="0"/>
                            </a:rPr>
                          </m:ctrlPr>
                        </m:dPr>
                        <m:e>
                          <m:r>
                            <a:rPr lang="en-AU" sz="1400" b="0" i="1" smtClean="0">
                              <a:latin typeface="Cambria Math" panose="02040503050406030204" pitchFamily="18" charset="0"/>
                            </a:rPr>
                            <m:t>1</m:t>
                          </m:r>
                          <m:r>
                            <a:rPr lang="en-AU" sz="1400" b="0" i="1" smtClean="0">
                              <a:latin typeface="Cambria Math" panose="02040503050406030204" pitchFamily="18" charset="0"/>
                            </a:rPr>
                            <m:t>−</m:t>
                          </m:r>
                          <m:sSup>
                            <m:sSupPr>
                              <m:ctrlPr>
                                <a:rPr lang="en-AU" sz="1400" b="0" i="1" smtClean="0">
                                  <a:latin typeface="Cambria Math" panose="02040503050406030204" pitchFamily="18" charset="0"/>
                                </a:rPr>
                              </m:ctrlPr>
                            </m:sSupPr>
                            <m:e>
                              <m:r>
                                <m:rPr>
                                  <m:sty m:val="p"/>
                                </m:rPr>
                                <a:rPr lang="en-AU" sz="1400" b="0" i="0" smtClean="0">
                                  <a:latin typeface="Cambria Math" panose="02040503050406030204" pitchFamily="18" charset="0"/>
                                </a:rPr>
                                <m:t>sin</m:t>
                              </m:r>
                            </m:e>
                            <m:sup>
                              <m:r>
                                <a:rPr lang="en-AU" sz="1400" b="0" i="1" smtClean="0">
                                  <a:latin typeface="Cambria Math" panose="02040503050406030204" pitchFamily="18" charset="0"/>
                                </a:rPr>
                                <m:t>2</m:t>
                              </m:r>
                            </m:sup>
                          </m:sSup>
                          <m:r>
                            <a:rPr lang="en-AU" sz="1400" i="1">
                              <a:latin typeface="Cambria Math" panose="02040503050406030204" pitchFamily="18" charset="0"/>
                            </a:rPr>
                            <m:t>𝜃</m:t>
                          </m:r>
                        </m:e>
                      </m:d>
                      <m:r>
                        <a:rPr lang="en-AU" sz="1400" i="1">
                          <a:latin typeface="Cambria Math" panose="02040503050406030204" pitchFamily="18" charset="0"/>
                        </a:rPr>
                        <m:t>+</m:t>
                      </m:r>
                      <m:r>
                        <m:rPr>
                          <m:sty m:val="p"/>
                        </m:rPr>
                        <a:rPr lang="en-AU" sz="1400">
                          <a:latin typeface="Cambria Math" panose="02040503050406030204" pitchFamily="18" charset="0"/>
                        </a:rPr>
                        <m:t>sin</m:t>
                      </m:r>
                      <m:r>
                        <a:rPr lang="en-AU" sz="1400" i="1">
                          <a:latin typeface="Cambria Math" panose="02040503050406030204" pitchFamily="18" charset="0"/>
                        </a:rPr>
                        <m:t>𝜃</m:t>
                      </m:r>
                      <m:r>
                        <a:rPr lang="en-AU" sz="1400" b="0" i="1" smtClean="0">
                          <a:latin typeface="Cambria Math" panose="02040503050406030204" pitchFamily="18" charset="0"/>
                        </a:rPr>
                        <m:t>−</m:t>
                      </m:r>
                      <m:r>
                        <a:rPr lang="en-AU" sz="1400" b="0" i="1" smtClean="0">
                          <a:latin typeface="Cambria Math" panose="02040503050406030204" pitchFamily="18" charset="0"/>
                        </a:rPr>
                        <m:t>2</m:t>
                      </m:r>
                      <m:sSup>
                        <m:sSupPr>
                          <m:ctrlPr>
                            <a:rPr lang="en-AU" sz="1400" b="0" i="1" smtClean="0">
                              <a:latin typeface="Cambria Math" panose="02040503050406030204" pitchFamily="18" charset="0"/>
                            </a:rPr>
                          </m:ctrlPr>
                        </m:sSupPr>
                        <m:e>
                          <m:r>
                            <m:rPr>
                              <m:sty m:val="p"/>
                            </m:rPr>
                            <a:rPr lang="en-AU" sz="1400" b="0" i="0" smtClean="0">
                              <a:latin typeface="Cambria Math" panose="02040503050406030204" pitchFamily="18" charset="0"/>
                            </a:rPr>
                            <m:t>sin</m:t>
                          </m:r>
                        </m:e>
                        <m:sup>
                          <m:r>
                            <a:rPr lang="en-AU" sz="1400" b="0" i="1" smtClean="0">
                              <a:latin typeface="Cambria Math" panose="02040503050406030204" pitchFamily="18" charset="0"/>
                            </a:rPr>
                            <m:t>3</m:t>
                          </m:r>
                        </m:sup>
                      </m:sSup>
                      <m:r>
                        <a:rPr lang="en-AU" sz="1400" b="0" i="1" smtClean="0">
                          <a:latin typeface="Cambria Math" panose="02040503050406030204" pitchFamily="18" charset="0"/>
                        </a:rPr>
                        <m:t>𝜃</m:t>
                      </m:r>
                    </m:oMath>
                    <m:oMath xmlns:m="http://schemas.openxmlformats.org/officeDocument/2006/math">
                      <m:r>
                        <a:rPr lang="en-AU" sz="1400" b="0" i="1" smtClean="0">
                          <a:latin typeface="Cambria Math" panose="02040503050406030204" pitchFamily="18" charset="0"/>
                        </a:rPr>
                        <m:t>∴</m:t>
                      </m:r>
                      <m:func>
                        <m:funcPr>
                          <m:ctrlPr>
                            <a:rPr lang="en-AU" sz="1400" b="0" i="1" smtClean="0">
                              <a:latin typeface="Cambria Math" panose="02040503050406030204" pitchFamily="18" charset="0"/>
                            </a:rPr>
                          </m:ctrlPr>
                        </m:funcPr>
                        <m:fName>
                          <m:r>
                            <m:rPr>
                              <m:sty m:val="p"/>
                            </m:rPr>
                            <a:rPr lang="en-AU" sz="1400" b="0" i="0" smtClean="0">
                              <a:latin typeface="Cambria Math" panose="02040503050406030204" pitchFamily="18" charset="0"/>
                            </a:rPr>
                            <m:t>sin</m:t>
                          </m:r>
                        </m:fName>
                        <m:e>
                          <m:d>
                            <m:dPr>
                              <m:ctrlPr>
                                <a:rPr lang="en-AU" sz="1400" b="0" i="1" smtClean="0">
                                  <a:latin typeface="Cambria Math" panose="02040503050406030204" pitchFamily="18" charset="0"/>
                                </a:rPr>
                              </m:ctrlPr>
                            </m:dPr>
                            <m:e>
                              <m:r>
                                <a:rPr lang="en-AU" sz="1400" b="0" i="1" smtClean="0">
                                  <a:latin typeface="Cambria Math" panose="02040503050406030204" pitchFamily="18" charset="0"/>
                                </a:rPr>
                                <m:t>3</m:t>
                              </m:r>
                              <m:r>
                                <a:rPr lang="en-AU" sz="1400" b="0" i="1" smtClean="0">
                                  <a:latin typeface="Cambria Math" panose="02040503050406030204" pitchFamily="18" charset="0"/>
                                </a:rPr>
                                <m:t>𝜃</m:t>
                              </m:r>
                            </m:e>
                          </m:d>
                        </m:e>
                      </m:func>
                      <m:r>
                        <m:rPr>
                          <m:aln/>
                        </m:rPr>
                        <a:rPr lang="en-AU" sz="1400" b="0" i="1" smtClean="0">
                          <a:latin typeface="Cambria Math" panose="02040503050406030204" pitchFamily="18" charset="0"/>
                        </a:rPr>
                        <m:t>=</m:t>
                      </m:r>
                      <m:r>
                        <a:rPr lang="en-AU" sz="1400" b="0" i="1" smtClean="0">
                          <a:latin typeface="Cambria Math" panose="02040503050406030204" pitchFamily="18" charset="0"/>
                        </a:rPr>
                        <m:t>3</m:t>
                      </m:r>
                      <m:func>
                        <m:funcPr>
                          <m:ctrlPr>
                            <a:rPr lang="en-AU" sz="1400" b="0" i="1" smtClean="0">
                              <a:latin typeface="Cambria Math" panose="02040503050406030204" pitchFamily="18" charset="0"/>
                            </a:rPr>
                          </m:ctrlPr>
                        </m:funcPr>
                        <m:fName>
                          <m:r>
                            <m:rPr>
                              <m:sty m:val="p"/>
                            </m:rPr>
                            <a:rPr lang="en-AU" sz="1400" b="0" i="0" smtClean="0">
                              <a:latin typeface="Cambria Math" panose="02040503050406030204" pitchFamily="18" charset="0"/>
                            </a:rPr>
                            <m:t>sin</m:t>
                          </m:r>
                        </m:fName>
                        <m:e>
                          <m:r>
                            <a:rPr lang="en-AU" sz="1400" b="0" i="1" smtClean="0">
                              <a:latin typeface="Cambria Math" panose="02040503050406030204" pitchFamily="18" charset="0"/>
                            </a:rPr>
                            <m:t>𝜃</m:t>
                          </m:r>
                        </m:e>
                      </m:func>
                      <m:r>
                        <a:rPr lang="en-AU" sz="1400" b="0" i="1" smtClean="0">
                          <a:latin typeface="Cambria Math" panose="02040503050406030204" pitchFamily="18" charset="0"/>
                        </a:rPr>
                        <m:t>−</m:t>
                      </m:r>
                      <m:r>
                        <a:rPr lang="en-AU" sz="1400" b="0" i="1" smtClean="0">
                          <a:latin typeface="Cambria Math" panose="02040503050406030204" pitchFamily="18" charset="0"/>
                        </a:rPr>
                        <m:t>4</m:t>
                      </m:r>
                      <m:func>
                        <m:funcPr>
                          <m:ctrlPr>
                            <a:rPr lang="en-AU" sz="1400" b="0" i="1" smtClean="0">
                              <a:latin typeface="Cambria Math" panose="02040503050406030204" pitchFamily="18" charset="0"/>
                            </a:rPr>
                          </m:ctrlPr>
                        </m:funcPr>
                        <m:fName>
                          <m:sSup>
                            <m:sSupPr>
                              <m:ctrlPr>
                                <a:rPr lang="en-AU" sz="1400" b="0" i="1" smtClean="0">
                                  <a:latin typeface="Cambria Math" panose="02040503050406030204" pitchFamily="18" charset="0"/>
                                </a:rPr>
                              </m:ctrlPr>
                            </m:sSupPr>
                            <m:e>
                              <m:r>
                                <m:rPr>
                                  <m:sty m:val="p"/>
                                </m:rPr>
                                <a:rPr lang="en-AU" sz="1400" b="0" i="0" smtClean="0">
                                  <a:latin typeface="Cambria Math" panose="02040503050406030204" pitchFamily="18" charset="0"/>
                                </a:rPr>
                                <m:t>sin</m:t>
                              </m:r>
                            </m:e>
                            <m:sup>
                              <m:r>
                                <a:rPr lang="en-AU" sz="1400" b="0" i="1" smtClean="0">
                                  <a:latin typeface="Cambria Math" panose="02040503050406030204" pitchFamily="18" charset="0"/>
                                </a:rPr>
                                <m:t>3</m:t>
                              </m:r>
                            </m:sup>
                          </m:sSup>
                        </m:fName>
                        <m:e>
                          <m:r>
                            <a:rPr lang="en-AU" sz="1400" b="0" i="1" smtClean="0">
                              <a:latin typeface="Cambria Math" panose="02040503050406030204" pitchFamily="18" charset="0"/>
                            </a:rPr>
                            <m:t>𝜃</m:t>
                          </m:r>
                        </m:e>
                      </m:func>
                    </m:oMath>
                  </m:oMathPara>
                </a14:m>
                <a:br>
                  <a:rPr lang="en-AU" sz="1400" b="0" i="1" dirty="0">
                    <a:latin typeface="Cambria Math" panose="02040503050406030204" pitchFamily="18" charset="0"/>
                  </a:rPr>
                </a:br>
                <a:endParaRPr lang="en-AU" sz="1400" dirty="0"/>
              </a:p>
            </p:txBody>
          </p:sp>
        </mc:Choice>
        <mc:Fallback xmlns="">
          <p:sp>
            <p:nvSpPr>
              <p:cNvPr id="2" name="TextBox 1">
                <a:extLst>
                  <a:ext uri="{FF2B5EF4-FFF2-40B4-BE49-F238E27FC236}">
                    <a16:creationId xmlns:a16="http://schemas.microsoft.com/office/drawing/2014/main" id="{0A886296-8981-98A2-6B21-2B42A8DD570C}"/>
                  </a:ext>
                </a:extLst>
              </p:cNvPr>
              <p:cNvSpPr txBox="1">
                <a:spLocks noRot="1" noChangeAspect="1" noMove="1" noResize="1" noEditPoints="1" noAdjustHandles="1" noChangeArrowheads="1" noChangeShapeType="1" noTextEdit="1"/>
              </p:cNvSpPr>
              <p:nvPr/>
            </p:nvSpPr>
            <p:spPr>
              <a:xfrm>
                <a:off x="360000" y="1648784"/>
                <a:ext cx="5053248" cy="4586904"/>
              </a:xfrm>
              <a:prstGeom prst="rect">
                <a:avLst/>
              </a:prstGeom>
              <a:blipFill>
                <a:blip r:embed="rId3"/>
                <a:stretch>
                  <a:fillRect l="-2171" t="-119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1E9333A-80CD-B859-EB66-924ED1AA9BCE}"/>
                  </a:ext>
                </a:extLst>
              </p:cNvPr>
              <p:cNvSpPr txBox="1"/>
              <p:nvPr/>
            </p:nvSpPr>
            <p:spPr>
              <a:xfrm>
                <a:off x="6070752" y="1567086"/>
                <a:ext cx="5053248" cy="4586904"/>
              </a:xfrm>
              <a:prstGeom prst="rect">
                <a:avLst/>
              </a:prstGeom>
              <a:noFill/>
            </p:spPr>
            <p:txBody>
              <a:bodyPr wrap="square" lIns="0" tIns="0" rIns="0" bIns="0" rtlCol="0">
                <a:noAutofit/>
              </a:bodyPr>
              <a:lstStyle/>
              <a:p>
                <a:r>
                  <a:rPr lang="en-AU" sz="1400" dirty="0"/>
                  <a:t>b) </a:t>
                </a:r>
              </a:p>
              <a:p>
                <a:pPr lvl="1"/>
                <a:r>
                  <a:rPr lang="en-AU" sz="1400" dirty="0"/>
                  <a:t>Hence show that </a:t>
                </a:r>
                <a14:m>
                  <m:oMath xmlns:m="http://schemas.openxmlformats.org/officeDocument/2006/math">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sin</m:t>
                        </m:r>
                      </m:fName>
                      <m:e>
                        <m:d>
                          <m:dPr>
                            <m:ctrlPr>
                              <a:rPr lang="en-AU" sz="1400" i="1">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e>
                        </m:d>
                      </m:e>
                    </m:func>
                  </m:oMath>
                </a14:m>
                <a:r>
                  <a:rPr lang="en-AU" sz="1400" dirty="0"/>
                  <a:t> is a root of the equation: </a:t>
                </a:r>
              </a:p>
              <a:p>
                <a:pPr lvl="1"/>
                <a14:m>
                  <m:oMathPara xmlns:m="http://schemas.openxmlformats.org/officeDocument/2006/math">
                    <m:oMathParaPr>
                      <m:jc m:val="centerGroup"/>
                    </m:oMathParaPr>
                    <m:oMath xmlns:m="http://schemas.openxmlformats.org/officeDocument/2006/math">
                      <m:r>
                        <a:rPr lang="en-AU" sz="1400" i="1">
                          <a:latin typeface="Cambria Math" panose="02040503050406030204" pitchFamily="18" charset="0"/>
                        </a:rPr>
                        <m:t>4</m:t>
                      </m:r>
                      <m:sSup>
                        <m:sSupPr>
                          <m:ctrlPr>
                            <a:rPr lang="en-AU" sz="1400" i="1">
                              <a:latin typeface="Cambria Math" panose="02040503050406030204" pitchFamily="18" charset="0"/>
                            </a:rPr>
                          </m:ctrlPr>
                        </m:sSupPr>
                        <m:e>
                          <m:r>
                            <a:rPr lang="en-AU" sz="1400" i="1">
                              <a:latin typeface="Cambria Math" panose="02040503050406030204" pitchFamily="18" charset="0"/>
                            </a:rPr>
                            <m:t>𝑥</m:t>
                          </m:r>
                        </m:e>
                        <m:sup>
                          <m:r>
                            <a:rPr lang="en-AU" sz="1400" i="1">
                              <a:latin typeface="Cambria Math" panose="02040503050406030204" pitchFamily="18" charset="0"/>
                            </a:rPr>
                            <m:t>3</m:t>
                          </m:r>
                        </m:sup>
                      </m:sSup>
                      <m:r>
                        <a:rPr lang="en-AU" sz="1400" i="1">
                          <a:latin typeface="Cambria Math" panose="02040503050406030204" pitchFamily="18" charset="0"/>
                        </a:rPr>
                        <m:t>−</m:t>
                      </m:r>
                      <m:r>
                        <a:rPr lang="en-AU" sz="1400" i="1">
                          <a:latin typeface="Cambria Math" panose="02040503050406030204" pitchFamily="18" charset="0"/>
                        </a:rPr>
                        <m:t>3</m:t>
                      </m:r>
                      <m:r>
                        <a:rPr lang="en-AU" sz="1400" i="1">
                          <a:latin typeface="Cambria Math" panose="02040503050406030204" pitchFamily="18" charset="0"/>
                        </a:rPr>
                        <m:t>𝑥</m:t>
                      </m:r>
                      <m:r>
                        <a:rPr lang="en-AU" sz="1400" i="1">
                          <a:latin typeface="Cambria Math" panose="02040503050406030204" pitchFamily="18" charset="0"/>
                        </a:rPr>
                        <m:t>+</m:t>
                      </m:r>
                      <m:f>
                        <m:fPr>
                          <m:ctrlPr>
                            <a:rPr lang="en-AU" sz="1400" i="1">
                              <a:latin typeface="Cambria Math" panose="02040503050406030204" pitchFamily="18" charset="0"/>
                            </a:rPr>
                          </m:ctrlPr>
                        </m:fPr>
                        <m:num>
                          <m:rad>
                            <m:radPr>
                              <m:degHide m:val="on"/>
                              <m:ctrlPr>
                                <a:rPr lang="en-AU" sz="1400" i="1">
                                  <a:latin typeface="Cambria Math" panose="02040503050406030204" pitchFamily="18" charset="0"/>
                                </a:rPr>
                              </m:ctrlPr>
                            </m:radPr>
                            <m:deg/>
                            <m:e>
                              <m:r>
                                <a:rPr lang="en-AU" sz="1400" i="1">
                                  <a:latin typeface="Cambria Math" panose="02040503050406030204" pitchFamily="18" charset="0"/>
                                </a:rPr>
                                <m:t>3</m:t>
                              </m:r>
                            </m:e>
                          </m:rad>
                        </m:num>
                        <m:den>
                          <m:r>
                            <a:rPr lang="en-AU" sz="1400" i="1">
                              <a:latin typeface="Cambria Math" panose="02040503050406030204" pitchFamily="18" charset="0"/>
                            </a:rPr>
                            <m:t>2</m:t>
                          </m:r>
                        </m:den>
                      </m:f>
                      <m:r>
                        <a:rPr lang="en-AU" sz="1400" i="1">
                          <a:latin typeface="Cambria Math" panose="02040503050406030204" pitchFamily="18" charset="0"/>
                        </a:rPr>
                        <m:t>=</m:t>
                      </m:r>
                      <m:r>
                        <a:rPr lang="en-AU" sz="1400" i="1">
                          <a:latin typeface="Cambria Math" panose="02040503050406030204" pitchFamily="18" charset="0"/>
                        </a:rPr>
                        <m:t>0</m:t>
                      </m:r>
                    </m:oMath>
                  </m:oMathPara>
                </a14:m>
                <a:endParaRPr lang="en-AU" sz="1400" dirty="0"/>
              </a:p>
              <a:p>
                <a:pPr lvl="1"/>
                <a:endParaRPr lang="en-AU" sz="1400" dirty="0"/>
              </a:p>
              <a:p>
                <a:pPr lvl="1"/>
                <a:r>
                  <a:rPr lang="en-AU" sz="1400" dirty="0"/>
                  <a:t>Let </a:t>
                </a:r>
                <a14:m>
                  <m:oMath xmlns:m="http://schemas.openxmlformats.org/officeDocument/2006/math">
                    <m:r>
                      <a:rPr lang="en-AU" sz="1400" b="0" i="1" smtClean="0">
                        <a:latin typeface="Cambria Math" panose="02040503050406030204" pitchFamily="18" charset="0"/>
                      </a:rPr>
                      <m:t>𝜃</m:t>
                    </m:r>
                    <m:r>
                      <a:rPr lang="en-AU" sz="1400" b="0" i="1" smtClean="0">
                        <a:latin typeface="Cambria Math" panose="02040503050406030204" pitchFamily="18" charset="0"/>
                      </a:rPr>
                      <m:t>=</m:t>
                    </m:r>
                    <m:f>
                      <m:fPr>
                        <m:ctrlPr>
                          <a:rPr lang="en-AU" sz="1400" b="0" i="1" smtClean="0">
                            <a:latin typeface="Cambria Math" panose="02040503050406030204" pitchFamily="18" charset="0"/>
                          </a:rPr>
                        </m:ctrlPr>
                      </m:fPr>
                      <m:num>
                        <m:r>
                          <a:rPr lang="en-AU" sz="1400" b="0" i="1" smtClean="0">
                            <a:latin typeface="Cambria Math" panose="02040503050406030204" pitchFamily="18" charset="0"/>
                          </a:rPr>
                          <m:t>𝜋</m:t>
                        </m:r>
                      </m:num>
                      <m:den>
                        <m:r>
                          <a:rPr lang="en-AU" sz="1400" b="0" i="1" smtClean="0">
                            <a:latin typeface="Cambria Math" panose="02040503050406030204" pitchFamily="18" charset="0"/>
                          </a:rPr>
                          <m:t>9</m:t>
                        </m:r>
                      </m:den>
                    </m:f>
                  </m:oMath>
                </a14:m>
                <a:r>
                  <a:rPr lang="en-AU" sz="1400" dirty="0"/>
                  <a:t>   in  </a:t>
                </a:r>
                <a14:m>
                  <m:oMath xmlns:m="http://schemas.openxmlformats.org/officeDocument/2006/math">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sin</m:t>
                        </m:r>
                      </m:fName>
                      <m:e>
                        <m:d>
                          <m:dPr>
                            <m:ctrlPr>
                              <a:rPr lang="en-AU" sz="1400" i="1">
                                <a:latin typeface="Cambria Math" panose="02040503050406030204" pitchFamily="18" charset="0"/>
                              </a:rPr>
                            </m:ctrlPr>
                          </m:dPr>
                          <m:e>
                            <m:r>
                              <a:rPr lang="en-AU" sz="1400" b="0" i="1" smtClean="0">
                                <a:latin typeface="Cambria Math" panose="02040503050406030204" pitchFamily="18" charset="0"/>
                              </a:rPr>
                              <m:t>3</m:t>
                            </m:r>
                            <m:r>
                              <a:rPr lang="en-AU" sz="1400" i="1">
                                <a:latin typeface="Cambria Math" panose="02040503050406030204" pitchFamily="18" charset="0"/>
                              </a:rPr>
                              <m:t>𝜃</m:t>
                            </m:r>
                          </m:e>
                        </m:d>
                      </m:e>
                    </m:func>
                    <m:r>
                      <a:rPr lang="en-AU" sz="1400" i="1">
                        <a:latin typeface="Cambria Math" panose="02040503050406030204" pitchFamily="18" charset="0"/>
                      </a:rPr>
                      <m:t>=</m:t>
                    </m:r>
                    <m:r>
                      <a:rPr lang="en-AU" sz="1400" b="0" i="0" smtClean="0">
                        <a:latin typeface="Cambria Math" panose="02040503050406030204" pitchFamily="18" charset="0"/>
                      </a:rPr>
                      <m:t>3</m:t>
                    </m:r>
                    <m:r>
                      <m:rPr>
                        <m:sty m:val="p"/>
                      </m:rPr>
                      <a:rPr lang="en-AU" sz="1400">
                        <a:latin typeface="Cambria Math" panose="02040503050406030204" pitchFamily="18" charset="0"/>
                      </a:rPr>
                      <m:t>sin</m:t>
                    </m:r>
                    <m:r>
                      <a:rPr lang="en-AU" sz="1400" i="1">
                        <a:latin typeface="Cambria Math" panose="02040503050406030204" pitchFamily="18" charset="0"/>
                      </a:rPr>
                      <m:t>𝜃</m:t>
                    </m:r>
                    <m:r>
                      <a:rPr lang="en-AU" sz="1400" b="0" i="1" smtClean="0">
                        <a:latin typeface="Cambria Math" panose="02040503050406030204" pitchFamily="18" charset="0"/>
                      </a:rPr>
                      <m:t>−</m:t>
                    </m:r>
                    <m:r>
                      <a:rPr lang="en-AU" sz="1400" b="0" i="1" smtClean="0">
                        <a:latin typeface="Cambria Math" panose="02040503050406030204" pitchFamily="18" charset="0"/>
                      </a:rPr>
                      <m:t>4</m:t>
                    </m:r>
                    <m:sSup>
                      <m:sSupPr>
                        <m:ctrlPr>
                          <a:rPr lang="en-AU" sz="1400" i="1" smtClean="0">
                            <a:latin typeface="Cambria Math" panose="02040503050406030204" pitchFamily="18" charset="0"/>
                          </a:rPr>
                        </m:ctrlPr>
                      </m:sSupPr>
                      <m:e>
                        <m:r>
                          <m:rPr>
                            <m:sty m:val="p"/>
                          </m:rPr>
                          <a:rPr lang="en-AU" sz="1400" b="0" i="0" smtClean="0">
                            <a:latin typeface="Cambria Math" panose="02040503050406030204" pitchFamily="18" charset="0"/>
                          </a:rPr>
                          <m:t>sin</m:t>
                        </m:r>
                      </m:e>
                      <m:sup>
                        <m:r>
                          <a:rPr lang="en-AU" sz="1400" b="0" i="1" smtClean="0">
                            <a:latin typeface="Cambria Math" panose="02040503050406030204" pitchFamily="18" charset="0"/>
                          </a:rPr>
                          <m:t>3</m:t>
                        </m:r>
                      </m:sup>
                    </m:sSup>
                    <m:r>
                      <a:rPr lang="en-AU" sz="1400" i="1">
                        <a:latin typeface="Cambria Math" panose="02040503050406030204" pitchFamily="18" charset="0"/>
                      </a:rPr>
                      <m:t>𝜃</m:t>
                    </m:r>
                  </m:oMath>
                </a14:m>
                <a:endParaRPr lang="en-AU" sz="1400" dirty="0"/>
              </a:p>
              <a:p>
                <a:pPr lvl="2"/>
                <a:br>
                  <a:rPr lang="en-AU" sz="1400" dirty="0"/>
                </a:br>
                <a14:m>
                  <m:oMathPara xmlns:m="http://schemas.openxmlformats.org/officeDocument/2006/math">
                    <m:oMathParaPr>
                      <m:jc m:val="left"/>
                    </m:oMathParaPr>
                    <m:oMath xmlns:m="http://schemas.openxmlformats.org/officeDocument/2006/math">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sin</m:t>
                          </m:r>
                        </m:fName>
                        <m:e>
                          <m:d>
                            <m:dPr>
                              <m:ctrlPr>
                                <a:rPr lang="en-AU" sz="1400" i="1">
                                  <a:latin typeface="Cambria Math" panose="02040503050406030204" pitchFamily="18" charset="0"/>
                                </a:rPr>
                              </m:ctrlPr>
                            </m:dPr>
                            <m:e>
                              <m:r>
                                <a:rPr lang="en-AU" sz="1400" i="1">
                                  <a:latin typeface="Cambria Math" panose="02040503050406030204" pitchFamily="18" charset="0"/>
                                </a:rPr>
                                <m:t>3</m:t>
                              </m:r>
                              <m:r>
                                <a:rPr lang="en-AU" sz="1400" i="1" smtClean="0">
                                  <a:latin typeface="Cambria Math" panose="02040503050406030204" pitchFamily="18" charset="0"/>
                                  <a:ea typeface="Cambria Math" panose="02040503050406030204" pitchFamily="18" charset="0"/>
                                </a:rPr>
                                <m:t>×</m:t>
                              </m:r>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e>
                          </m:d>
                        </m:e>
                      </m:func>
                      <m:r>
                        <a:rPr lang="en-AU" sz="1400" i="1">
                          <a:latin typeface="Cambria Math" panose="02040503050406030204" pitchFamily="18" charset="0"/>
                        </a:rPr>
                        <m:t>=</m:t>
                      </m:r>
                      <m:r>
                        <a:rPr lang="en-AU" sz="1400">
                          <a:latin typeface="Cambria Math" panose="02040503050406030204" pitchFamily="18" charset="0"/>
                        </a:rPr>
                        <m:t>3</m:t>
                      </m:r>
                      <m:r>
                        <m:rPr>
                          <m:sty m:val="p"/>
                        </m:rPr>
                        <a:rPr lang="en-AU" sz="1400">
                          <a:latin typeface="Cambria Math" panose="02040503050406030204" pitchFamily="18" charset="0"/>
                        </a:rPr>
                        <m:t>sin</m:t>
                      </m:r>
                      <m:d>
                        <m:dPr>
                          <m:ctrlPr>
                            <a:rPr lang="en-AU" sz="1400" b="0" i="1" smtClean="0">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e>
                      </m:d>
                      <m:r>
                        <a:rPr lang="en-AU" sz="1400" b="0" i="1" smtClean="0">
                          <a:latin typeface="Cambria Math" panose="02040503050406030204" pitchFamily="18" charset="0"/>
                        </a:rPr>
                        <m:t>−</m:t>
                      </m:r>
                      <m:r>
                        <a:rPr lang="en-AU" sz="1400" i="1">
                          <a:latin typeface="Cambria Math" panose="02040503050406030204" pitchFamily="18" charset="0"/>
                        </a:rPr>
                        <m:t>4</m:t>
                      </m:r>
                      <m:sSup>
                        <m:sSupPr>
                          <m:ctrlPr>
                            <a:rPr lang="en-AU" sz="1400" i="1">
                              <a:latin typeface="Cambria Math" panose="02040503050406030204" pitchFamily="18" charset="0"/>
                            </a:rPr>
                          </m:ctrlPr>
                        </m:sSupPr>
                        <m:e>
                          <m:r>
                            <m:rPr>
                              <m:sty m:val="p"/>
                            </m:rPr>
                            <a:rPr lang="en-AU" sz="1400">
                              <a:latin typeface="Cambria Math" panose="02040503050406030204" pitchFamily="18" charset="0"/>
                            </a:rPr>
                            <m:t>sin</m:t>
                          </m:r>
                        </m:e>
                        <m:sup>
                          <m:r>
                            <a:rPr lang="en-AU" sz="1400" i="1">
                              <a:latin typeface="Cambria Math" panose="02040503050406030204" pitchFamily="18" charset="0"/>
                            </a:rPr>
                            <m:t>3</m:t>
                          </m:r>
                        </m:sup>
                      </m:sSup>
                      <m:d>
                        <m:dPr>
                          <m:ctrlPr>
                            <a:rPr lang="en-AU" sz="1400" b="0" i="1" smtClean="0">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e>
                      </m:d>
                    </m:oMath>
                    <m:oMath xmlns:m="http://schemas.openxmlformats.org/officeDocument/2006/math">
                      <m:r>
                        <a:rPr lang="en-AU" sz="1400" b="0" i="0" smtClean="0">
                          <a:latin typeface="Cambria Math" panose="02040503050406030204" pitchFamily="18" charset="0"/>
                        </a:rPr>
                        <m:t>            </m:t>
                      </m:r>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sin</m:t>
                          </m:r>
                        </m:fName>
                        <m:e>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b="0" i="1" smtClean="0">
                                  <a:latin typeface="Cambria Math" panose="02040503050406030204" pitchFamily="18" charset="0"/>
                                </a:rPr>
                                <m:t>3</m:t>
                              </m:r>
                            </m:den>
                          </m:f>
                        </m:e>
                      </m:func>
                      <m:r>
                        <a:rPr lang="en-AU" sz="1400" i="1">
                          <a:latin typeface="Cambria Math" panose="02040503050406030204" pitchFamily="18" charset="0"/>
                        </a:rPr>
                        <m:t>=</m:t>
                      </m:r>
                      <m:r>
                        <a:rPr lang="en-AU" sz="1400">
                          <a:latin typeface="Cambria Math" panose="02040503050406030204" pitchFamily="18" charset="0"/>
                        </a:rPr>
                        <m:t>3</m:t>
                      </m:r>
                      <m:r>
                        <m:rPr>
                          <m:sty m:val="p"/>
                        </m:rPr>
                        <a:rPr lang="en-AU" sz="1400">
                          <a:latin typeface="Cambria Math" panose="02040503050406030204" pitchFamily="18" charset="0"/>
                        </a:rPr>
                        <m:t>sin</m:t>
                      </m:r>
                      <m:d>
                        <m:dPr>
                          <m:ctrlPr>
                            <a:rPr lang="en-AU" sz="1400" i="1">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e>
                      </m:d>
                      <m:r>
                        <a:rPr lang="en-AU" sz="1400" b="0" i="1" smtClean="0">
                          <a:latin typeface="Cambria Math" panose="02040503050406030204" pitchFamily="18" charset="0"/>
                        </a:rPr>
                        <m:t>−</m:t>
                      </m:r>
                      <m:r>
                        <a:rPr lang="en-AU" sz="1400" i="1">
                          <a:latin typeface="Cambria Math" panose="02040503050406030204" pitchFamily="18" charset="0"/>
                        </a:rPr>
                        <m:t>4</m:t>
                      </m:r>
                      <m:sSup>
                        <m:sSupPr>
                          <m:ctrlPr>
                            <a:rPr lang="en-AU" sz="1400" i="1">
                              <a:latin typeface="Cambria Math" panose="02040503050406030204" pitchFamily="18" charset="0"/>
                            </a:rPr>
                          </m:ctrlPr>
                        </m:sSupPr>
                        <m:e>
                          <m:r>
                            <m:rPr>
                              <m:sty m:val="p"/>
                            </m:rPr>
                            <a:rPr lang="en-AU" sz="1400">
                              <a:latin typeface="Cambria Math" panose="02040503050406030204" pitchFamily="18" charset="0"/>
                            </a:rPr>
                            <m:t>sin</m:t>
                          </m:r>
                        </m:e>
                        <m:sup>
                          <m:r>
                            <a:rPr lang="en-AU" sz="1400" i="1">
                              <a:latin typeface="Cambria Math" panose="02040503050406030204" pitchFamily="18" charset="0"/>
                            </a:rPr>
                            <m:t>3</m:t>
                          </m:r>
                        </m:sup>
                      </m:sSup>
                      <m:d>
                        <m:dPr>
                          <m:ctrlPr>
                            <a:rPr lang="en-AU" sz="1400" i="1">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e>
                      </m:d>
                    </m:oMath>
                    <m:oMath xmlns:m="http://schemas.openxmlformats.org/officeDocument/2006/math">
                      <m:r>
                        <a:rPr lang="en-AU" sz="1400" b="0" i="0" smtClean="0">
                          <a:latin typeface="Cambria Math" panose="02040503050406030204" pitchFamily="18" charset="0"/>
                        </a:rPr>
                        <m:t>                </m:t>
                      </m:r>
                      <m:f>
                        <m:fPr>
                          <m:ctrlPr>
                            <a:rPr lang="en-AU" sz="1400" i="1" smtClean="0">
                              <a:latin typeface="Cambria Math" panose="02040503050406030204" pitchFamily="18" charset="0"/>
                            </a:rPr>
                          </m:ctrlPr>
                        </m:fPr>
                        <m:num>
                          <m:rad>
                            <m:radPr>
                              <m:degHide m:val="on"/>
                              <m:ctrlPr>
                                <a:rPr lang="en-AU" sz="1400" i="1" smtClean="0">
                                  <a:latin typeface="Cambria Math" panose="02040503050406030204" pitchFamily="18" charset="0"/>
                                </a:rPr>
                              </m:ctrlPr>
                            </m:radPr>
                            <m:deg/>
                            <m:e>
                              <m:r>
                                <a:rPr lang="en-AU" sz="1400" b="0" i="1" smtClean="0">
                                  <a:latin typeface="Cambria Math" panose="02040503050406030204" pitchFamily="18" charset="0"/>
                                </a:rPr>
                                <m:t>3</m:t>
                              </m:r>
                            </m:e>
                          </m:rad>
                        </m:num>
                        <m:den>
                          <m:r>
                            <a:rPr lang="en-AU" sz="1400" b="0" i="1" smtClean="0">
                              <a:latin typeface="Cambria Math" panose="02040503050406030204" pitchFamily="18" charset="0"/>
                            </a:rPr>
                            <m:t>2</m:t>
                          </m:r>
                        </m:den>
                      </m:f>
                      <m:r>
                        <a:rPr lang="en-AU" sz="1400" i="1">
                          <a:latin typeface="Cambria Math" panose="02040503050406030204" pitchFamily="18" charset="0"/>
                        </a:rPr>
                        <m:t>=</m:t>
                      </m:r>
                      <m:r>
                        <a:rPr lang="en-AU" sz="1400">
                          <a:latin typeface="Cambria Math" panose="02040503050406030204" pitchFamily="18" charset="0"/>
                        </a:rPr>
                        <m:t>3</m:t>
                      </m:r>
                      <m:r>
                        <m:rPr>
                          <m:sty m:val="p"/>
                        </m:rPr>
                        <a:rPr lang="en-AU" sz="1400">
                          <a:latin typeface="Cambria Math" panose="02040503050406030204" pitchFamily="18" charset="0"/>
                        </a:rPr>
                        <m:t>sin</m:t>
                      </m:r>
                      <m:d>
                        <m:dPr>
                          <m:ctrlPr>
                            <a:rPr lang="en-AU" sz="1400" i="1">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e>
                      </m:d>
                      <m:r>
                        <a:rPr lang="en-AU" sz="1400" b="0" i="1" smtClean="0">
                          <a:latin typeface="Cambria Math" panose="02040503050406030204" pitchFamily="18" charset="0"/>
                        </a:rPr>
                        <m:t>−</m:t>
                      </m:r>
                      <m:r>
                        <a:rPr lang="en-AU" sz="1400" i="1">
                          <a:latin typeface="Cambria Math" panose="02040503050406030204" pitchFamily="18" charset="0"/>
                        </a:rPr>
                        <m:t>4</m:t>
                      </m:r>
                      <m:sSup>
                        <m:sSupPr>
                          <m:ctrlPr>
                            <a:rPr lang="en-AU" sz="1400" i="1">
                              <a:latin typeface="Cambria Math" panose="02040503050406030204" pitchFamily="18" charset="0"/>
                            </a:rPr>
                          </m:ctrlPr>
                        </m:sSupPr>
                        <m:e>
                          <m:r>
                            <m:rPr>
                              <m:sty m:val="p"/>
                            </m:rPr>
                            <a:rPr lang="en-AU" sz="1400">
                              <a:latin typeface="Cambria Math" panose="02040503050406030204" pitchFamily="18" charset="0"/>
                            </a:rPr>
                            <m:t>sin</m:t>
                          </m:r>
                        </m:e>
                        <m:sup>
                          <m:r>
                            <a:rPr lang="en-AU" sz="1400" i="1">
                              <a:latin typeface="Cambria Math" panose="02040503050406030204" pitchFamily="18" charset="0"/>
                            </a:rPr>
                            <m:t>3</m:t>
                          </m:r>
                        </m:sup>
                      </m:sSup>
                      <m:d>
                        <m:dPr>
                          <m:ctrlPr>
                            <a:rPr lang="en-AU" sz="1400" i="1">
                              <a:latin typeface="Cambria Math" panose="02040503050406030204" pitchFamily="18" charset="0"/>
                            </a:rPr>
                          </m:ctrlPr>
                        </m:dPr>
                        <m:e>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e>
                      </m:d>
                    </m:oMath>
                  </m:oMathPara>
                </a14:m>
                <a:endParaRPr lang="en-AU" sz="1400" dirty="0"/>
              </a:p>
              <a:p>
                <a:pPr lvl="1"/>
                <a:endParaRPr lang="en-AU" sz="1400" dirty="0"/>
              </a:p>
              <a:p>
                <a:pPr lvl="1"/>
                <a:r>
                  <a:rPr lang="en-AU" sz="1400" dirty="0"/>
                  <a:t>Let </a:t>
                </a:r>
                <a14:m>
                  <m:oMath xmlns:m="http://schemas.openxmlformats.org/officeDocument/2006/math">
                    <m:r>
                      <a:rPr lang="en-AU" sz="1400" b="0" i="1" smtClean="0">
                        <a:latin typeface="Cambria Math" panose="02040503050406030204" pitchFamily="18" charset="0"/>
                      </a:rPr>
                      <m:t>𝑥</m:t>
                    </m:r>
                    <m:r>
                      <a:rPr lang="en-AU" sz="1400" i="1" smtClean="0">
                        <a:latin typeface="Cambria Math" panose="02040503050406030204" pitchFamily="18" charset="0"/>
                      </a:rPr>
                      <m:t>=</m:t>
                    </m:r>
                    <m:r>
                      <m:rPr>
                        <m:sty m:val="p"/>
                      </m:rPr>
                      <a:rPr lang="en-AU" sz="1400" b="0" i="0" smtClean="0">
                        <a:latin typeface="Cambria Math" panose="02040503050406030204" pitchFamily="18" charset="0"/>
                      </a:rPr>
                      <m:t>sin</m:t>
                    </m:r>
                    <m:f>
                      <m:fPr>
                        <m:ctrlPr>
                          <a:rPr lang="en-AU" sz="1400" i="1">
                            <a:latin typeface="Cambria Math" panose="02040503050406030204" pitchFamily="18" charset="0"/>
                          </a:rPr>
                        </m:ctrlPr>
                      </m:fPr>
                      <m:num>
                        <m:r>
                          <a:rPr lang="en-AU" sz="1400" i="1">
                            <a:latin typeface="Cambria Math" panose="02040503050406030204" pitchFamily="18" charset="0"/>
                          </a:rPr>
                          <m:t>𝜋</m:t>
                        </m:r>
                      </m:num>
                      <m:den>
                        <m:r>
                          <a:rPr lang="en-AU" sz="1400" i="1">
                            <a:latin typeface="Cambria Math" panose="02040503050406030204" pitchFamily="18" charset="0"/>
                          </a:rPr>
                          <m:t>9</m:t>
                        </m:r>
                      </m:den>
                    </m:f>
                  </m:oMath>
                </a14:m>
                <a:endParaRPr lang="en-AU" sz="1400" dirty="0"/>
              </a:p>
              <a:p>
                <a:pPr lvl="1"/>
                <a14:m>
                  <m:oMathPara xmlns:m="http://schemas.openxmlformats.org/officeDocument/2006/math">
                    <m:oMathParaPr>
                      <m:jc m:val="center"/>
                    </m:oMathParaPr>
                    <m:oMath xmlns:m="http://schemas.openxmlformats.org/officeDocument/2006/math">
                      <m:f>
                        <m:fPr>
                          <m:ctrlPr>
                            <a:rPr lang="en-AU" sz="1400" i="1">
                              <a:latin typeface="Cambria Math" panose="02040503050406030204" pitchFamily="18" charset="0"/>
                            </a:rPr>
                          </m:ctrlPr>
                        </m:fPr>
                        <m:num>
                          <m:rad>
                            <m:radPr>
                              <m:degHide m:val="on"/>
                              <m:ctrlPr>
                                <a:rPr lang="en-AU" sz="1400" i="1">
                                  <a:latin typeface="Cambria Math" panose="02040503050406030204" pitchFamily="18" charset="0"/>
                                </a:rPr>
                              </m:ctrlPr>
                            </m:radPr>
                            <m:deg/>
                            <m:e>
                              <m:r>
                                <a:rPr lang="en-AU" sz="1400" i="1">
                                  <a:latin typeface="Cambria Math" panose="02040503050406030204" pitchFamily="18" charset="0"/>
                                </a:rPr>
                                <m:t>3</m:t>
                              </m:r>
                            </m:e>
                          </m:rad>
                        </m:num>
                        <m:den>
                          <m:r>
                            <a:rPr lang="en-AU" sz="1400" i="1">
                              <a:latin typeface="Cambria Math" panose="02040503050406030204" pitchFamily="18" charset="0"/>
                            </a:rPr>
                            <m:t>2</m:t>
                          </m:r>
                        </m:den>
                      </m:f>
                      <m:r>
                        <a:rPr lang="en-AU" sz="1400" i="1">
                          <a:latin typeface="Cambria Math" panose="02040503050406030204" pitchFamily="18" charset="0"/>
                        </a:rPr>
                        <m:t>=</m:t>
                      </m:r>
                      <m:r>
                        <a:rPr lang="en-AU" sz="1400">
                          <a:latin typeface="Cambria Math" panose="02040503050406030204" pitchFamily="18" charset="0"/>
                        </a:rPr>
                        <m:t>3</m:t>
                      </m:r>
                      <m:r>
                        <a:rPr lang="en-AU" sz="1400" b="0" i="1" smtClean="0">
                          <a:latin typeface="Cambria Math" panose="02040503050406030204" pitchFamily="18" charset="0"/>
                        </a:rPr>
                        <m:t>𝑥</m:t>
                      </m:r>
                      <m:r>
                        <a:rPr lang="en-AU" sz="1400" i="1">
                          <a:latin typeface="Cambria Math" panose="02040503050406030204" pitchFamily="18" charset="0"/>
                        </a:rPr>
                        <m:t>−</m:t>
                      </m:r>
                      <m:r>
                        <a:rPr lang="en-AU" sz="1400" i="1">
                          <a:latin typeface="Cambria Math" panose="02040503050406030204" pitchFamily="18" charset="0"/>
                        </a:rPr>
                        <m:t>4</m:t>
                      </m:r>
                      <m:sSup>
                        <m:sSupPr>
                          <m:ctrlPr>
                            <a:rPr lang="en-AU" sz="1400" i="1" smtClean="0">
                              <a:latin typeface="Cambria Math" panose="02040503050406030204" pitchFamily="18" charset="0"/>
                            </a:rPr>
                          </m:ctrlPr>
                        </m:sSupPr>
                        <m:e>
                          <m:r>
                            <a:rPr lang="en-AU" sz="1400" b="0" i="1" smtClean="0">
                              <a:latin typeface="Cambria Math" panose="02040503050406030204" pitchFamily="18" charset="0"/>
                            </a:rPr>
                            <m:t>𝑥</m:t>
                          </m:r>
                        </m:e>
                        <m:sup>
                          <m:r>
                            <a:rPr lang="en-AU" sz="1400" b="0" i="1" smtClean="0">
                              <a:latin typeface="Cambria Math" panose="02040503050406030204" pitchFamily="18" charset="0"/>
                            </a:rPr>
                            <m:t>3</m:t>
                          </m:r>
                        </m:sup>
                      </m:sSup>
                    </m:oMath>
                  </m:oMathPara>
                </a14:m>
                <a:endParaRPr lang="en-AU" sz="1400" dirty="0"/>
              </a:p>
              <a:p>
                <a:pPr lvl="1"/>
                <a:endParaRPr lang="en-AU" sz="1400" dirty="0"/>
              </a:p>
              <a:p>
                <a:pPr lvl="2"/>
                <a14:m>
                  <m:oMathPara xmlns:m="http://schemas.openxmlformats.org/officeDocument/2006/math">
                    <m:oMathParaPr>
                      <m:jc m:val="left"/>
                    </m:oMathParaPr>
                    <m:oMath xmlns:m="http://schemas.openxmlformats.org/officeDocument/2006/math">
                      <m:r>
                        <a:rPr lang="en-AU" sz="1400" b="0" i="1" smtClean="0">
                          <a:latin typeface="Cambria Math" panose="02040503050406030204" pitchFamily="18" charset="0"/>
                        </a:rPr>
                        <m:t>    ∴   </m:t>
                      </m:r>
                      <m:r>
                        <a:rPr lang="en-AU" sz="1400" i="1">
                          <a:latin typeface="Cambria Math" panose="02040503050406030204" pitchFamily="18" charset="0"/>
                        </a:rPr>
                        <m:t>4</m:t>
                      </m:r>
                      <m:sSup>
                        <m:sSupPr>
                          <m:ctrlPr>
                            <a:rPr lang="en-AU" sz="1400" i="1">
                              <a:latin typeface="Cambria Math" panose="02040503050406030204" pitchFamily="18" charset="0"/>
                            </a:rPr>
                          </m:ctrlPr>
                        </m:sSupPr>
                        <m:e>
                          <m:r>
                            <a:rPr lang="en-AU" sz="1400" i="1">
                              <a:latin typeface="Cambria Math" panose="02040503050406030204" pitchFamily="18" charset="0"/>
                            </a:rPr>
                            <m:t>𝑥</m:t>
                          </m:r>
                        </m:e>
                        <m:sup>
                          <m:r>
                            <a:rPr lang="en-AU" sz="1400" i="1">
                              <a:latin typeface="Cambria Math" panose="02040503050406030204" pitchFamily="18" charset="0"/>
                            </a:rPr>
                            <m:t>3</m:t>
                          </m:r>
                        </m:sup>
                      </m:sSup>
                      <m:r>
                        <a:rPr lang="en-AU" sz="1400" i="1">
                          <a:latin typeface="Cambria Math" panose="02040503050406030204" pitchFamily="18" charset="0"/>
                        </a:rPr>
                        <m:t>−</m:t>
                      </m:r>
                      <m:r>
                        <a:rPr lang="en-AU" sz="1400" i="1">
                          <a:latin typeface="Cambria Math" panose="02040503050406030204" pitchFamily="18" charset="0"/>
                        </a:rPr>
                        <m:t>3</m:t>
                      </m:r>
                      <m:r>
                        <a:rPr lang="en-AU" sz="1400" i="1">
                          <a:latin typeface="Cambria Math" panose="02040503050406030204" pitchFamily="18" charset="0"/>
                        </a:rPr>
                        <m:t>𝑥</m:t>
                      </m:r>
                      <m:r>
                        <a:rPr lang="en-AU" sz="1400" i="1">
                          <a:latin typeface="Cambria Math" panose="02040503050406030204" pitchFamily="18" charset="0"/>
                        </a:rPr>
                        <m:t>+</m:t>
                      </m:r>
                      <m:f>
                        <m:fPr>
                          <m:ctrlPr>
                            <a:rPr lang="en-AU" sz="1400" i="1">
                              <a:latin typeface="Cambria Math" panose="02040503050406030204" pitchFamily="18" charset="0"/>
                            </a:rPr>
                          </m:ctrlPr>
                        </m:fPr>
                        <m:num>
                          <m:rad>
                            <m:radPr>
                              <m:degHide m:val="on"/>
                              <m:ctrlPr>
                                <a:rPr lang="en-AU" sz="1400" i="1">
                                  <a:latin typeface="Cambria Math" panose="02040503050406030204" pitchFamily="18" charset="0"/>
                                </a:rPr>
                              </m:ctrlPr>
                            </m:radPr>
                            <m:deg/>
                            <m:e>
                              <m:r>
                                <a:rPr lang="en-AU" sz="1400" i="1">
                                  <a:latin typeface="Cambria Math" panose="02040503050406030204" pitchFamily="18" charset="0"/>
                                </a:rPr>
                                <m:t>3</m:t>
                              </m:r>
                            </m:e>
                          </m:rad>
                        </m:num>
                        <m:den>
                          <m:r>
                            <a:rPr lang="en-AU" sz="1400" i="1">
                              <a:latin typeface="Cambria Math" panose="02040503050406030204" pitchFamily="18" charset="0"/>
                            </a:rPr>
                            <m:t>2</m:t>
                          </m:r>
                        </m:den>
                      </m:f>
                      <m:r>
                        <a:rPr lang="en-AU" sz="1400" i="1">
                          <a:latin typeface="Cambria Math" panose="02040503050406030204" pitchFamily="18" charset="0"/>
                        </a:rPr>
                        <m:t>=</m:t>
                      </m:r>
                      <m:r>
                        <a:rPr lang="en-AU" sz="1400" i="1">
                          <a:latin typeface="Cambria Math" panose="02040503050406030204" pitchFamily="18" charset="0"/>
                        </a:rPr>
                        <m:t>0</m:t>
                      </m:r>
                    </m:oMath>
                  </m:oMathPara>
                </a14:m>
                <a:endParaRPr lang="en-AU" sz="1400" dirty="0"/>
              </a:p>
              <a:p>
                <a:pPr lvl="1"/>
                <a:endParaRPr lang="en-AU" sz="1400" dirty="0"/>
              </a:p>
              <a:p>
                <a:endParaRPr lang="en-AU" sz="1400" dirty="0"/>
              </a:p>
              <a:p>
                <a:endParaRPr lang="en-AU" sz="1400" dirty="0"/>
              </a:p>
              <a:p>
                <a:endParaRPr lang="en-AU" sz="1400" dirty="0"/>
              </a:p>
              <a:p>
                <a:endParaRPr lang="en-AU" sz="1400" dirty="0"/>
              </a:p>
            </p:txBody>
          </p:sp>
        </mc:Choice>
        <mc:Fallback xmlns="">
          <p:sp>
            <p:nvSpPr>
              <p:cNvPr id="5" name="TextBox 4">
                <a:extLst>
                  <a:ext uri="{FF2B5EF4-FFF2-40B4-BE49-F238E27FC236}">
                    <a16:creationId xmlns:a16="http://schemas.microsoft.com/office/drawing/2014/main" id="{41E9333A-80CD-B859-EB66-924ED1AA9BCE}"/>
                  </a:ext>
                </a:extLst>
              </p:cNvPr>
              <p:cNvSpPr txBox="1">
                <a:spLocks noRot="1" noChangeAspect="1" noMove="1" noResize="1" noEditPoints="1" noAdjustHandles="1" noChangeArrowheads="1" noChangeShapeType="1" noTextEdit="1"/>
              </p:cNvSpPr>
              <p:nvPr/>
            </p:nvSpPr>
            <p:spPr>
              <a:xfrm>
                <a:off x="6070752" y="1567086"/>
                <a:ext cx="5053248" cy="4586904"/>
              </a:xfrm>
              <a:prstGeom prst="rect">
                <a:avLst/>
              </a:prstGeom>
              <a:blipFill>
                <a:blip r:embed="rId4"/>
                <a:stretch>
                  <a:fillRect l="-2171" t="-1195"/>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AC26325-BE89-92AC-521A-D3D1F38710B4}"/>
              </a:ext>
              <a:ext uri="{C183D7F6-B498-43B3-948B-1728B52AA6E4}">
                <adec:decorative xmlns:adec="http://schemas.microsoft.com/office/drawing/2017/decorative" val="1"/>
              </a:ext>
            </a:extLst>
          </p:cNvPr>
          <p:cNvCxnSpPr/>
          <p:nvPr/>
        </p:nvCxnSpPr>
        <p:spPr>
          <a:xfrm>
            <a:off x="5584295" y="982520"/>
            <a:ext cx="1" cy="53924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30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US" u="sng" dirty="0">
                <a:solidFill>
                  <a:srgbClr val="2F5496"/>
                </a:solidFill>
                <a:ea typeface="Arial" panose="020B0604020202020204" pitchFamily="34" charset="0"/>
                <a:hlinkClick r:id="rId6"/>
              </a:rPr>
              <a:t>Mathematics Extension 1 11-12 Syllabus</a:t>
            </a:r>
            <a:r>
              <a:rPr lang="en-AU" dirty="0">
                <a:solidFill>
                  <a:srgbClr val="000000"/>
                </a:solidFill>
                <a:ea typeface="Arial" panose="020B0604020202020204" pitchFamily="34" charset="0"/>
              </a:rPr>
              <a:t> </a:t>
            </a:r>
            <a:r>
              <a:rPr lang="en-AU" dirty="0">
                <a:ea typeface="Calibri" panose="020F0502020204030204" pitchFamily="34" charset="0"/>
              </a:rPr>
              <a:t>© NSW Education Standards Authority (NESA) for and on behalf of the Crown in right of the State of New South Wales, 2024.</a:t>
            </a:r>
            <a:endParaRPr lang="en-AU" sz="1800" dirty="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80559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cs typeface="Arial" panose="020B0604020202020204" pitchFamily="34" charset="0"/>
              </a:rPr>
              <a:t>Learning intentions</a:t>
            </a:r>
            <a:endParaRPr lang="en-AU" sz="2000" b="1" dirty="0">
              <a:solidFill>
                <a:schemeClr val="accent1"/>
              </a:solidFill>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dirty="0"/>
              <a:t>To understand how double angle formulas are connected to the sum and difference expansion formulas.</a:t>
            </a:r>
          </a:p>
          <a:p>
            <a:pPr marL="342900" indent="-342900">
              <a:lnSpc>
                <a:spcPct val="150000"/>
              </a:lnSpc>
              <a:buFont typeface="Arial" panose="020B0604020202020204" pitchFamily="34" charset="0"/>
              <a:buChar char="•"/>
            </a:pPr>
            <a:r>
              <a:rPr lang="en-AU" sz="2000" dirty="0"/>
              <a:t>To be able to apply the formulas to solve problems</a:t>
            </a:r>
          </a:p>
          <a:p>
            <a:pPr>
              <a:lnSpc>
                <a:spcPct val="150000"/>
              </a:lnSpc>
            </a:pPr>
            <a:r>
              <a:rPr lang="en-AU" sz="2000" b="1" dirty="0">
                <a:solidFill>
                  <a:schemeClr val="accent1"/>
                </a:solidFill>
                <a:cs typeface="Arial" panose="020B0604020202020204" pitchFamily="34" charset="0"/>
              </a:rPr>
              <a:t>Success criteria</a:t>
            </a:r>
            <a:endParaRPr lang="en-US" sz="2000" dirty="0">
              <a:solidFill>
                <a:schemeClr val="accent1"/>
              </a:solidFill>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use the sum expansion formulas to derive the double angle formulas.</a:t>
            </a:r>
          </a:p>
          <a:p>
            <a:pPr marL="342900" lvl="0" indent="-342900">
              <a:lnSpc>
                <a:spcPct val="150000"/>
              </a:lnSpc>
              <a:buFont typeface="Arial" panose="020B0604020202020204" pitchFamily="34" charset="0"/>
              <a:buChar char="•"/>
            </a:pPr>
            <a:r>
              <a:rPr lang="en-AU" sz="2000" dirty="0"/>
              <a:t>I can use double angle formulas to solve problems. </a:t>
            </a:r>
          </a:p>
          <a:p>
            <a:pPr marL="342900" lvl="0" indent="-342900">
              <a:lnSpc>
                <a:spcPct val="150000"/>
              </a:lnSpc>
              <a:buFont typeface="Arial" panose="020B0604020202020204" pitchFamily="34" charset="0"/>
              <a:buChar char="•"/>
            </a:pPr>
            <a:r>
              <a:rPr lang="en-AU" sz="2000" dirty="0"/>
              <a:t>I can choose efficient strategies to simplify expressions and justify my approach.</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True or false?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5736000" cy="4807835"/>
              </a:xfrm>
            </p:spPr>
            <p:txBody>
              <a:bodyPr/>
              <a:lstStyle/>
              <a:p>
                <a:pPr marL="457200" lvl="0" indent="-457200">
                  <a:lnSpc>
                    <a:spcPct val="300000"/>
                  </a:lnSpc>
                  <a:buFont typeface="+mj-lt"/>
                  <a:buAutoNum type="arabicPeriod"/>
                </a:pPr>
                <a:r>
                  <a:rPr lang="en-AU" dirty="0">
                    <a:latin typeface="+mn-lt"/>
                  </a:rPr>
                  <a:t>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b="0" i="0" smtClean="0">
                            <a:latin typeface="Cambria Math" panose="02040503050406030204" pitchFamily="18" charset="0"/>
                          </a:rPr>
                          <m:t>(30</m:t>
                        </m:r>
                        <m:r>
                          <a:rPr lang="en-AU" b="0" i="1" smtClean="0">
                            <a:latin typeface="Cambria Math" panose="02040503050406030204" pitchFamily="18" charset="0"/>
                          </a:rPr>
                          <m:t>°+</m:t>
                        </m:r>
                        <m:r>
                          <a:rPr lang="en-AU" b="0" i="0" smtClean="0">
                            <a:latin typeface="Cambria Math" panose="02040503050406030204" pitchFamily="18" charset="0"/>
                          </a:rPr>
                          <m:t>3</m:t>
                        </m:r>
                        <m:r>
                          <a:rPr lang="en-AU">
                            <a:latin typeface="Cambria Math" panose="02040503050406030204" pitchFamily="18" charset="0"/>
                          </a:rPr>
                          <m:t>0°</m:t>
                        </m:r>
                        <m:r>
                          <a:rPr lang="en-AU" b="0" i="0" smtClean="0">
                            <a:latin typeface="Cambria Math" panose="02040503050406030204" pitchFamily="18" charset="0"/>
                          </a:rPr>
                          <m:t>)</m:t>
                        </m:r>
                      </m:e>
                    </m:func>
                    <m:r>
                      <a:rPr lang="en-AU">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a:latin typeface="Cambria Math" panose="02040503050406030204" pitchFamily="18" charset="0"/>
                          </a:rPr>
                          <m:t>30°</m:t>
                        </m:r>
                      </m:e>
                    </m:func>
                  </m:oMath>
                </a14:m>
                <a:endParaRPr lang="en-AU" dirty="0"/>
              </a:p>
              <a:p>
                <a:pPr marL="457200" lvl="0" indent="-457200">
                  <a:lnSpc>
                    <a:spcPct val="300000"/>
                  </a:lnSpc>
                  <a:buFont typeface="+mj-lt"/>
                  <a:buAutoNum type="arabicPeriod"/>
                </a:pPr>
                <a:r>
                  <a:rPr lang="en-AU" dirty="0"/>
                  <a:t>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b="0" i="0" smtClean="0">
                            <a:latin typeface="Cambria Math" panose="02040503050406030204" pitchFamily="18" charset="0"/>
                          </a:rPr>
                          <m:t>(</m:t>
                        </m:r>
                        <m:r>
                          <a:rPr lang="en-AU" b="0" i="1" smtClean="0">
                            <a:latin typeface="Cambria Math" panose="02040503050406030204" pitchFamily="18" charset="0"/>
                          </a:rPr>
                          <m:t>2×45</m:t>
                        </m:r>
                        <m:r>
                          <a:rPr lang="en-AU">
                            <a:latin typeface="Cambria Math" panose="02040503050406030204" pitchFamily="18" charset="0"/>
                          </a:rPr>
                          <m:t>°</m:t>
                        </m:r>
                        <m:r>
                          <a:rPr lang="en-AU" b="0" i="0" smtClean="0">
                            <a:latin typeface="Cambria Math" panose="02040503050406030204" pitchFamily="18" charset="0"/>
                          </a:rPr>
                          <m:t>)</m:t>
                        </m:r>
                      </m:e>
                    </m:func>
                    <m:r>
                      <a:rPr lang="en-AU">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a:latin typeface="Cambria Math" panose="02040503050406030204" pitchFamily="18" charset="0"/>
                          </a:rPr>
                          <m:t>45°</m:t>
                        </m:r>
                      </m:e>
                    </m:func>
                  </m:oMath>
                </a14:m>
                <a:endParaRPr lang="en-AU" dirty="0"/>
              </a:p>
              <a:p>
                <a:pPr marL="457200" lvl="0" indent="-457200">
                  <a:lnSpc>
                    <a:spcPct val="300000"/>
                  </a:lnSpc>
                  <a:buFont typeface="+mj-lt"/>
                  <a:buAutoNum type="arabicPeriod"/>
                </a:pPr>
                <a:r>
                  <a:rPr lang="en-AU" dirty="0"/>
                  <a:t>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a:latin typeface="Cambria Math" panose="02040503050406030204" pitchFamily="18" charset="0"/>
                          </a:rPr>
                          <m:t>120°</m:t>
                        </m:r>
                      </m:e>
                    </m:func>
                    <m:r>
                      <a:rPr lang="en-AU">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a:latin typeface="Cambria Math" panose="02040503050406030204" pitchFamily="18" charset="0"/>
                          </a:rPr>
                          <m:t>60°</m:t>
                        </m:r>
                      </m:e>
                    </m:func>
                  </m:oMath>
                </a14:m>
                <a:endParaRPr lang="en-AU" dirty="0"/>
              </a:p>
              <a:p>
                <a:endParaRPr lang="en-AU"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360000" y="1567086"/>
                <a:ext cx="5736000" cy="4807835"/>
              </a:xfrm>
              <a:blipFill>
                <a:blip r:embed="rId4"/>
                <a:stretch>
                  <a:fillRect l="-2550"/>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5" name="Picture 4" descr="A screenshot of the exact trangles from the HSC reference sheet. Showing a right angled triangle with 45 degrees and another with 30 and 60 degrees. ">
            <a:extLst>
              <a:ext uri="{FF2B5EF4-FFF2-40B4-BE49-F238E27FC236}">
                <a16:creationId xmlns:a16="http://schemas.microsoft.com/office/drawing/2014/main" id="{39E7340F-7F66-2EA7-B7F4-07D15CC025E9}"/>
              </a:ext>
            </a:extLst>
          </p:cNvPr>
          <p:cNvPicPr>
            <a:picLocks noChangeAspect="1"/>
          </p:cNvPicPr>
          <p:nvPr/>
        </p:nvPicPr>
        <p:blipFill>
          <a:blip r:embed="rId5"/>
          <a:stretch>
            <a:fillRect/>
          </a:stretch>
        </p:blipFill>
        <p:spPr>
          <a:xfrm>
            <a:off x="5436388" y="1495188"/>
            <a:ext cx="1717609" cy="3997882"/>
          </a:xfrm>
          <a:prstGeom prst="rect">
            <a:avLst/>
          </a:prstGeom>
        </p:spPr>
      </p:pic>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9D06CF14-9E2C-F50A-2FAB-6C8FEEBA2A90}"/>
                  </a:ext>
                </a:extLst>
              </p:cNvPr>
              <p:cNvSpPr txBox="1">
                <a:spLocks/>
              </p:cNvSpPr>
              <p:nvPr/>
            </p:nvSpPr>
            <p:spPr>
              <a:xfrm>
                <a:off x="315400" y="4719584"/>
                <a:ext cx="2639674" cy="1142660"/>
              </a:xfrm>
              <a:prstGeom prst="rect">
                <a:avLst/>
              </a:prstGeom>
              <a:solidFill>
                <a:schemeClr val="accent4"/>
              </a:solidFill>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457200">
                  <a:lnSpc>
                    <a:spcPct val="300000"/>
                  </a:lnSpc>
                  <a:buFont typeface="+mj-lt"/>
                  <a:buAutoNum type="arabicPeriod" startAt="4"/>
                </a:pPr>
                <a:r>
                  <a:rPr lang="en-AU" dirty="0">
                    <a:latin typeface="+mn-lt"/>
                  </a:rPr>
                  <a:t>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a:latin typeface="Cambria Math" panose="02040503050406030204" pitchFamily="18" charset="0"/>
                          </a:rPr>
                          <m:t>2</m:t>
                        </m:r>
                        <m:r>
                          <a:rPr lang="en-AU" b="0" i="1" smtClean="0">
                            <a:latin typeface="Cambria Math" panose="02040503050406030204" pitchFamily="18" charset="0"/>
                          </a:rPr>
                          <m:t>𝐴</m:t>
                        </m:r>
                      </m:e>
                    </m:func>
                    <m:r>
                      <a:rPr lang="en-AU">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b="0" i="1" smtClean="0">
                            <a:latin typeface="Cambria Math" panose="02040503050406030204" pitchFamily="18" charset="0"/>
                          </a:rPr>
                          <m:t>𝐴</m:t>
                        </m:r>
                      </m:e>
                    </m:func>
                  </m:oMath>
                </a14:m>
                <a:endParaRPr lang="en-AU" i="1" dirty="0"/>
              </a:p>
            </p:txBody>
          </p:sp>
        </mc:Choice>
        <mc:Fallback xmlns="">
          <p:sp>
            <p:nvSpPr>
              <p:cNvPr id="6" name="Text Placeholder 11">
                <a:extLst>
                  <a:ext uri="{FF2B5EF4-FFF2-40B4-BE49-F238E27FC236}">
                    <a16:creationId xmlns:a16="http://schemas.microsoft.com/office/drawing/2014/main" id="{9D06CF14-9E2C-F50A-2FAB-6C8FEEBA2A90}"/>
                  </a:ext>
                </a:extLst>
              </p:cNvPr>
              <p:cNvSpPr txBox="1">
                <a:spLocks noRot="1" noChangeAspect="1" noMove="1" noResize="1" noEditPoints="1" noAdjustHandles="1" noChangeArrowheads="1" noChangeShapeType="1" noTextEdit="1"/>
              </p:cNvSpPr>
              <p:nvPr/>
            </p:nvSpPr>
            <p:spPr>
              <a:xfrm>
                <a:off x="315400" y="4719584"/>
                <a:ext cx="2639674" cy="1142660"/>
              </a:xfrm>
              <a:prstGeom prst="rect">
                <a:avLst/>
              </a:prstGeom>
              <a:blipFill>
                <a:blip r:embed="rId6"/>
                <a:stretch>
                  <a:fillRect l="-2540"/>
                </a:stretch>
              </a:blipFill>
            </p:spPr>
            <p:txBody>
              <a:bodyPr/>
              <a:lstStyle/>
              <a:p>
                <a:r>
                  <a:rPr lang="en-AU">
                    <a:noFill/>
                  </a:rPr>
                  <a:t> </a:t>
                </a:r>
              </a:p>
            </p:txBody>
          </p:sp>
        </mc:Fallback>
      </mc:AlternateContent>
      <p:pic>
        <p:nvPicPr>
          <p:cNvPr id="7" name="Graphic 6" descr="Close with solid fill">
            <a:extLst>
              <a:ext uri="{FF2B5EF4-FFF2-40B4-BE49-F238E27FC236}">
                <a16:creationId xmlns:a16="http://schemas.microsoft.com/office/drawing/2014/main" id="{4A499E37-A3AC-F443-F8FB-4C9D670FBA3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30213" y="1818408"/>
            <a:ext cx="747791" cy="747791"/>
          </a:xfrm>
          <a:prstGeom prst="rect">
            <a:avLst/>
          </a:prstGeom>
        </p:spPr>
      </p:pic>
      <p:pic>
        <p:nvPicPr>
          <p:cNvPr id="8" name="Graphic 7" descr="Close with solid fill">
            <a:extLst>
              <a:ext uri="{FF2B5EF4-FFF2-40B4-BE49-F238E27FC236}">
                <a16:creationId xmlns:a16="http://schemas.microsoft.com/office/drawing/2014/main" id="{37179DD2-AB97-6217-9431-73DDABF40DD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30213" y="2818236"/>
            <a:ext cx="747791" cy="747791"/>
          </a:xfrm>
          <a:prstGeom prst="rect">
            <a:avLst/>
          </a:prstGeom>
        </p:spPr>
      </p:pic>
      <p:pic>
        <p:nvPicPr>
          <p:cNvPr id="9" name="Graphic 8" descr="Close with solid fill">
            <a:extLst>
              <a:ext uri="{FF2B5EF4-FFF2-40B4-BE49-F238E27FC236}">
                <a16:creationId xmlns:a16="http://schemas.microsoft.com/office/drawing/2014/main" id="{8FD92861-FE2C-A16C-0D27-5940547B477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30213" y="3818064"/>
            <a:ext cx="747791" cy="747791"/>
          </a:xfrm>
          <a:prstGeom prst="rect">
            <a:avLst/>
          </a:prstGeom>
        </p:spPr>
      </p:pic>
      <p:sp>
        <p:nvSpPr>
          <p:cNvPr id="2" name="Speech Bubble: Rectangle with Corners Rounded 1">
            <a:extLst>
              <a:ext uri="{FF2B5EF4-FFF2-40B4-BE49-F238E27FC236}">
                <a16:creationId xmlns:a16="http://schemas.microsoft.com/office/drawing/2014/main" id="{9A06D1B4-7F68-69B5-3B3B-F29D12967332}"/>
              </a:ext>
            </a:extLst>
          </p:cNvPr>
          <p:cNvSpPr/>
          <p:nvPr/>
        </p:nvSpPr>
        <p:spPr>
          <a:xfrm>
            <a:off x="3351942" y="5549001"/>
            <a:ext cx="2347190" cy="930248"/>
          </a:xfrm>
          <a:prstGeom prst="wedgeRoundRectCallout">
            <a:avLst>
              <a:gd name="adj1" fmla="val -81418"/>
              <a:gd name="adj2" fmla="val -382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can we show if this is true or false?</a:t>
            </a: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81E2D-E6D2-08D2-9557-C6C7E7A6D0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0DC40F-FA1B-E56D-C0C9-246F80420400}"/>
              </a:ext>
            </a:extLst>
          </p:cNvPr>
          <p:cNvSpPr>
            <a:spLocks noGrp="1"/>
          </p:cNvSpPr>
          <p:nvPr>
            <p:ph type="title"/>
          </p:nvPr>
        </p:nvSpPr>
        <p:spPr/>
        <p:txBody>
          <a:bodyPr/>
          <a:lstStyle/>
          <a:p>
            <a:r>
              <a:rPr lang="en-AU" dirty="0">
                <a:latin typeface="+mj-lt"/>
              </a:rPr>
              <a:t>Deriving the double angle formulas (1)</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F8DE0A53-BCC7-0C8D-D06A-AC95B7946046}"/>
                  </a:ext>
                </a:extLst>
              </p:cNvPr>
              <p:cNvSpPr>
                <a:spLocks noGrp="1"/>
              </p:cNvSpPr>
              <p:nvPr>
                <p:ph type="body" sz="quarter" idx="18"/>
              </p:nvPr>
            </p:nvSpPr>
            <p:spPr>
              <a:xfrm>
                <a:off x="360000" y="982520"/>
                <a:ext cx="11483998" cy="356423"/>
              </a:xfrm>
            </p:spPr>
            <p:txBody>
              <a:bodyPr/>
              <a:lstStyle/>
              <a:p>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𝐴</m:t>
                        </m:r>
                      </m:e>
                    </m:func>
                  </m:oMath>
                </a14:m>
                <a:r>
                  <a:rPr lang="en-AU" dirty="0">
                    <a:latin typeface="+mj-lt"/>
                  </a:rPr>
                  <a:t> and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𝐴</m:t>
                        </m:r>
                      </m:e>
                    </m:func>
                  </m:oMath>
                </a14:m>
                <a:endParaRPr lang="en-AU" dirty="0">
                  <a:latin typeface="+mj-lt"/>
                </a:endParaRPr>
              </a:p>
            </p:txBody>
          </p:sp>
        </mc:Choice>
        <mc:Fallback xmlns="">
          <p:sp>
            <p:nvSpPr>
              <p:cNvPr id="13" name="Text Placeholder 12">
                <a:extLst>
                  <a:ext uri="{FF2B5EF4-FFF2-40B4-BE49-F238E27FC236}">
                    <a16:creationId xmlns:a16="http://schemas.microsoft.com/office/drawing/2014/main" id="{F8DE0A53-BCC7-0C8D-D06A-AC95B7946046}"/>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4"/>
                <a:stretch>
                  <a:fillRect l="-743" t="-6780" b="-42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1D3DD55-1B62-7094-2745-F38909DA2EB1}"/>
                  </a:ext>
                </a:extLst>
              </p:cNvPr>
              <p:cNvSpPr>
                <a:spLocks noGrp="1"/>
              </p:cNvSpPr>
              <p:nvPr>
                <p:ph type="body" sz="quarter" idx="17"/>
              </p:nvPr>
            </p:nvSpPr>
            <p:spPr>
              <a:xfrm>
                <a:off x="447518" y="2419470"/>
                <a:ext cx="5485691" cy="2871443"/>
              </a:xfrm>
            </p:spPr>
            <p:txBody>
              <a:bodyPr/>
              <a:lstStyle/>
              <a:p>
                <a:r>
                  <a:rPr lang="en-AU" dirty="0">
                    <a:latin typeface="+mn-lt"/>
                  </a:rPr>
                  <a:t> Let </a:t>
                </a:r>
                <a14:m>
                  <m:oMath xmlns:m="http://schemas.openxmlformats.org/officeDocument/2006/math">
                    <m:r>
                      <a:rPr lang="en-AU" b="0" i="1" smtClean="0">
                        <a:latin typeface="Cambria Math" panose="02040503050406030204" pitchFamily="18" charset="0"/>
                      </a:rPr>
                      <m:t>𝐵</m:t>
                    </m:r>
                    <m:r>
                      <a:rPr lang="en-AU" b="0" i="1" smtClean="0">
                        <a:latin typeface="Cambria Math" panose="02040503050406030204" pitchFamily="18" charset="0"/>
                      </a:rPr>
                      <m:t>=</m:t>
                    </m:r>
                    <m:r>
                      <a:rPr lang="en-AU" b="0" i="1" smtClean="0">
                        <a:latin typeface="Cambria Math" panose="02040503050406030204" pitchFamily="18" charset="0"/>
                      </a:rPr>
                      <m:t>𝐴</m:t>
                    </m:r>
                  </m:oMath>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𝐴</m:t>
                          </m:r>
                          <m:r>
                            <a:rPr lang="en-AU" b="0" i="1" smtClean="0">
                              <a:latin typeface="Cambria Math" panose="02040503050406030204" pitchFamily="18" charset="0"/>
                            </a:rPr>
                            <m:t>=</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e>
                      </m:func>
                    </m:oMath>
                  </m:oMathPara>
                </a14:m>
                <a:endParaRPr lang="en-AU" b="0" dirty="0">
                  <a:latin typeface="+mn-lt"/>
                </a:endParaRPr>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oMath>
                  </m:oMathPara>
                </a14:m>
                <a:endParaRPr lang="en-AU" b="0" dirty="0">
                  <a:latin typeface="+mn-lt"/>
                </a:endParaRPr>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41D3DD55-1B62-7094-2745-F38909DA2EB1}"/>
                  </a:ext>
                </a:extLst>
              </p:cNvPr>
              <p:cNvSpPr>
                <a:spLocks noGrp="1" noRot="1" noChangeAspect="1" noMove="1" noResize="1" noEditPoints="1" noAdjustHandles="1" noChangeArrowheads="1" noChangeShapeType="1" noTextEdit="1"/>
              </p:cNvSpPr>
              <p:nvPr>
                <p:ph type="body" sz="quarter" idx="17"/>
              </p:nvPr>
            </p:nvSpPr>
            <p:spPr>
              <a:xfrm>
                <a:off x="447518" y="2419470"/>
                <a:ext cx="5485691" cy="2871443"/>
              </a:xfrm>
              <a:blipFill>
                <a:blip r:embed="rId5"/>
                <a:stretch>
                  <a:fillRect l="-155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B42F153-8B83-734C-B32B-AAB3ED87DE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412B6416-9A15-AF64-C68A-58530D898420}"/>
                  </a:ext>
                </a:extLst>
              </p:cNvPr>
              <p:cNvSpPr txBox="1">
                <a:spLocks/>
              </p:cNvSpPr>
              <p:nvPr/>
            </p:nvSpPr>
            <p:spPr>
              <a:xfrm>
                <a:off x="360000" y="1567087"/>
                <a:ext cx="4523727" cy="703228"/>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r>
                  <a:rPr lang="en-AU" dirty="0">
                    <a:latin typeface="+mn-lt"/>
                  </a:rPr>
                  <a:t> </a:t>
                </a:r>
                <a14:m>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d>
                          <m:dPr>
                            <m:ctrlPr>
                              <a:rPr lang="en-AU" i="1" smtClean="0">
                                <a:latin typeface="Cambria Math" panose="02040503050406030204" pitchFamily="18" charset="0"/>
                              </a:rPr>
                            </m:ctrlPr>
                          </m:dPr>
                          <m:e>
                            <m:r>
                              <a:rPr lang="en-AU" i="1" smtClean="0">
                                <a:latin typeface="Cambria Math" panose="02040503050406030204" pitchFamily="18" charset="0"/>
                              </a:rPr>
                              <m:t>𝐴</m:t>
                            </m:r>
                            <m:r>
                              <a:rPr lang="en-AU" i="1" smtClean="0">
                                <a:latin typeface="Cambria Math" panose="02040503050406030204" pitchFamily="18" charset="0"/>
                              </a:rPr>
                              <m:t>+</m:t>
                            </m:r>
                            <m:r>
                              <a:rPr lang="en-AU" i="1" smtClean="0">
                                <a:latin typeface="Cambria Math" panose="02040503050406030204" pitchFamily="18" charset="0"/>
                              </a:rPr>
                              <m:t>𝐵</m:t>
                            </m:r>
                          </m:e>
                        </m:d>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𝐴</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𝐵</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𝐴</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𝐵</m:t>
                            </m:r>
                          </m:e>
                        </m:func>
                      </m:e>
                    </m:func>
                  </m:oMath>
                </a14:m>
                <a:endParaRPr lang="en-AU" dirty="0">
                  <a:latin typeface="+mn-lt"/>
                </a:endParaRPr>
              </a:p>
            </p:txBody>
          </p:sp>
        </mc:Choice>
        <mc:Fallback xmlns="">
          <p:sp>
            <p:nvSpPr>
              <p:cNvPr id="6" name="Text Placeholder 11">
                <a:extLst>
                  <a:ext uri="{FF2B5EF4-FFF2-40B4-BE49-F238E27FC236}">
                    <a16:creationId xmlns:a16="http://schemas.microsoft.com/office/drawing/2014/main" id="{412B6416-9A15-AF64-C68A-58530D898420}"/>
                  </a:ext>
                </a:extLst>
              </p:cNvPr>
              <p:cNvSpPr txBox="1">
                <a:spLocks noRot="1" noChangeAspect="1" noMove="1" noResize="1" noEditPoints="1" noAdjustHandles="1" noChangeArrowheads="1" noChangeShapeType="1" noTextEdit="1"/>
              </p:cNvSpPr>
              <p:nvPr/>
            </p:nvSpPr>
            <p:spPr>
              <a:xfrm>
                <a:off x="360000" y="1567087"/>
                <a:ext cx="4523727" cy="703228"/>
              </a:xfrm>
              <a:prstGeom prst="round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6E2A7FF-92C2-06CD-CBC0-9C7A8588E379}"/>
                  </a:ext>
                </a:extLst>
              </p:cNvPr>
              <p:cNvSpPr/>
              <p:nvPr/>
            </p:nvSpPr>
            <p:spPr>
              <a:xfrm>
                <a:off x="3398984" y="2350487"/>
                <a:ext cx="2534225" cy="1360313"/>
              </a:xfrm>
              <a:prstGeom prst="wedgeRoundRectCallout">
                <a:avLst>
                  <a:gd name="adj1" fmla="val -79993"/>
                  <a:gd name="adj2" fmla="val -682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can we use this formula to find the formula for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2</m:t>
                        </m:r>
                        <m:r>
                          <a:rPr lang="en-AU" sz="1800" b="0" i="1" smtClean="0">
                            <a:latin typeface="Cambria Math" panose="02040503050406030204" pitchFamily="18" charset="0"/>
                          </a:rPr>
                          <m:t>𝐴</m:t>
                        </m:r>
                      </m:e>
                    </m:func>
                  </m:oMath>
                </a14:m>
                <a:r>
                  <a:rPr lang="en-AU" sz="1800" dirty="0"/>
                  <a:t>?</a:t>
                </a:r>
              </a:p>
            </p:txBody>
          </p:sp>
        </mc:Choice>
        <mc:Fallback xmlns="">
          <p:sp>
            <p:nvSpPr>
              <p:cNvPr id="7" name="Speech Bubble: Rectangle with Corners Rounded 6">
                <a:extLst>
                  <a:ext uri="{FF2B5EF4-FFF2-40B4-BE49-F238E27FC236}">
                    <a16:creationId xmlns:a16="http://schemas.microsoft.com/office/drawing/2014/main" id="{96E2A7FF-92C2-06CD-CBC0-9C7A8588E379}"/>
                  </a:ext>
                </a:extLst>
              </p:cNvPr>
              <p:cNvSpPr>
                <a:spLocks noRot="1" noChangeAspect="1" noMove="1" noResize="1" noEditPoints="1" noAdjustHandles="1" noChangeArrowheads="1" noChangeShapeType="1" noTextEdit="1"/>
              </p:cNvSpPr>
              <p:nvPr/>
            </p:nvSpPr>
            <p:spPr>
              <a:xfrm>
                <a:off x="3398984" y="2350487"/>
                <a:ext cx="2534225" cy="1360313"/>
              </a:xfrm>
              <a:prstGeom prst="wedgeRoundRectCallout">
                <a:avLst>
                  <a:gd name="adj1" fmla="val -79993"/>
                  <a:gd name="adj2" fmla="val -68209"/>
                  <a:gd name="adj3" fmla="val 16667"/>
                </a:avLst>
              </a:prstGeom>
              <a:blipFill>
                <a:blip r:embed="rId7"/>
                <a:stretch>
                  <a:fillRect b="-3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18A1FCF2-B93F-6B23-A106-1411DDD7D867}"/>
                  </a:ext>
                </a:extLst>
              </p:cNvPr>
              <p:cNvSpPr txBox="1">
                <a:spLocks/>
              </p:cNvSpPr>
              <p:nvPr/>
            </p:nvSpPr>
            <p:spPr>
              <a:xfrm>
                <a:off x="360001" y="4939299"/>
                <a:ext cx="3453464" cy="703228"/>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r>
                  <a:rPr lang="en-AU" dirty="0">
                    <a:latin typeface="+mn-lt"/>
                  </a:rPr>
                  <a:t> </a:t>
                </a:r>
                <a14:m>
                  <m:oMath xmlns:m="http://schemas.openxmlformats.org/officeDocument/2006/math">
                    <m:func>
                      <m:funcPr>
                        <m:ctrlPr>
                          <a:rPr lang="en-AU" i="1" smtClean="0">
                            <a:latin typeface="Cambria Math" panose="02040503050406030204" pitchFamily="18" charset="0"/>
                          </a:rPr>
                        </m:ctrlPr>
                      </m:funcPr>
                      <m:fName>
                        <m:r>
                          <a:rPr lang="en-AU" b="0" i="1" smtClean="0">
                            <a:latin typeface="Cambria Math" panose="02040503050406030204" pitchFamily="18" charset="0"/>
                          </a:rPr>
                          <m:t>∴</m:t>
                        </m:r>
                        <m:r>
                          <m:rPr>
                            <m:sty m:val="p"/>
                          </m:rPr>
                          <a:rPr lang="en-AU" smtClean="0">
                            <a:latin typeface="Cambria Math" panose="02040503050406030204" pitchFamily="18" charset="0"/>
                          </a:rPr>
                          <m:t>sin</m:t>
                        </m:r>
                      </m:fName>
                      <m:e>
                        <m:d>
                          <m:dPr>
                            <m:ctrlPr>
                              <a:rPr lang="en-AU" i="1" smtClean="0">
                                <a:latin typeface="Cambria Math" panose="02040503050406030204" pitchFamily="18" charset="0"/>
                              </a:rPr>
                            </m:ctrlPr>
                          </m:dPr>
                          <m:e>
                            <m:r>
                              <a:rPr lang="en-AU" b="0" i="1" smtClean="0">
                                <a:latin typeface="Cambria Math" panose="02040503050406030204" pitchFamily="18" charset="0"/>
                              </a:rPr>
                              <m:t>2</m:t>
                            </m:r>
                            <m:r>
                              <a:rPr lang="en-AU" i="1" smtClean="0">
                                <a:latin typeface="Cambria Math" panose="02040503050406030204" pitchFamily="18" charset="0"/>
                              </a:rPr>
                              <m:t>𝐴</m:t>
                            </m:r>
                          </m:e>
                        </m:d>
                        <m:r>
                          <a:rPr lang="en-AU" i="1" smtClean="0">
                            <a:latin typeface="Cambria Math" panose="02040503050406030204" pitchFamily="18" charset="0"/>
                          </a:rPr>
                          <m:t>=</m:t>
                        </m:r>
                        <m:r>
                          <a:rPr lang="en-AU" b="0" i="1" smtClean="0">
                            <a:latin typeface="Cambria Math" panose="02040503050406030204" pitchFamily="18" charset="0"/>
                          </a:rPr>
                          <m:t>2</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𝐴</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b="0" i="1" smtClean="0">
                                <a:latin typeface="Cambria Math" panose="02040503050406030204" pitchFamily="18" charset="0"/>
                              </a:rPr>
                              <m:t>𝐴</m:t>
                            </m:r>
                          </m:e>
                        </m:func>
                      </m:e>
                    </m:func>
                  </m:oMath>
                </a14:m>
                <a:endParaRPr lang="en-AU" dirty="0">
                  <a:latin typeface="+mn-lt"/>
                </a:endParaRPr>
              </a:p>
            </p:txBody>
          </p:sp>
        </mc:Choice>
        <mc:Fallback xmlns="">
          <p:sp>
            <p:nvSpPr>
              <p:cNvPr id="8" name="Text Placeholder 11">
                <a:extLst>
                  <a:ext uri="{FF2B5EF4-FFF2-40B4-BE49-F238E27FC236}">
                    <a16:creationId xmlns:a16="http://schemas.microsoft.com/office/drawing/2014/main" id="{18A1FCF2-B93F-6B23-A106-1411DDD7D867}"/>
                  </a:ext>
                </a:extLst>
              </p:cNvPr>
              <p:cNvSpPr txBox="1">
                <a:spLocks noRot="1" noChangeAspect="1" noMove="1" noResize="1" noEditPoints="1" noAdjustHandles="1" noChangeArrowheads="1" noChangeShapeType="1" noTextEdit="1"/>
              </p:cNvSpPr>
              <p:nvPr/>
            </p:nvSpPr>
            <p:spPr>
              <a:xfrm>
                <a:off x="360001" y="4939299"/>
                <a:ext cx="3453464" cy="703228"/>
              </a:xfrm>
              <a:prstGeom prst="roundRect">
                <a:avLst/>
              </a:prstGeom>
              <a:blipFill>
                <a:blip r:embed="rId8"/>
                <a:stretch>
                  <a:fillRect/>
                </a:stretch>
              </a:blipFill>
              <a:ln>
                <a:solidFill>
                  <a:schemeClr val="accent1"/>
                </a:solidFill>
              </a:ln>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DA95653A-6F80-7436-9D84-085141EF2624}"/>
              </a:ext>
              <a:ext uri="{C183D7F6-B498-43B3-948B-1728B52AA6E4}">
                <adec:decorative xmlns:adec="http://schemas.microsoft.com/office/drawing/2017/decorative" val="1"/>
              </a:ext>
            </a:extLst>
          </p:cNvPr>
          <p:cNvCxnSpPr/>
          <p:nvPr/>
        </p:nvCxnSpPr>
        <p:spPr>
          <a:xfrm>
            <a:off x="6096000" y="1338943"/>
            <a:ext cx="0" cy="461504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 Placeholder 11">
                <a:extLst>
                  <a:ext uri="{FF2B5EF4-FFF2-40B4-BE49-F238E27FC236}">
                    <a16:creationId xmlns:a16="http://schemas.microsoft.com/office/drawing/2014/main" id="{92056E4D-CD0D-4073-EE63-C3FA9F638FE4}"/>
                  </a:ext>
                </a:extLst>
              </p:cNvPr>
              <p:cNvSpPr txBox="1">
                <a:spLocks/>
              </p:cNvSpPr>
              <p:nvPr/>
            </p:nvSpPr>
            <p:spPr>
              <a:xfrm>
                <a:off x="7042287" y="2419470"/>
                <a:ext cx="4523728" cy="25198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 Let </a:t>
                </a:r>
                <a14:m>
                  <m:oMath xmlns:m="http://schemas.openxmlformats.org/officeDocument/2006/math">
                    <m:r>
                      <a:rPr lang="en-AU" i="1" smtClean="0">
                        <a:latin typeface="Cambria Math" panose="02040503050406030204" pitchFamily="18" charset="0"/>
                      </a:rPr>
                      <m:t>𝐵</m:t>
                    </m:r>
                    <m:r>
                      <a:rPr lang="en-AU" i="1" smtClean="0">
                        <a:latin typeface="Cambria Math" panose="02040503050406030204" pitchFamily="18" charset="0"/>
                      </a:rPr>
                      <m:t>=</m:t>
                    </m:r>
                    <m:r>
                      <a:rPr lang="en-AU" i="1" smtClean="0">
                        <a:latin typeface="Cambria Math" panose="02040503050406030204" pitchFamily="18" charset="0"/>
                      </a:rPr>
                      <m:t>𝐴</m:t>
                    </m:r>
                  </m:oMath>
                </a14:m>
                <a:endParaRPr lang="en-AU"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m:t>
                          </m:r>
                          <m:r>
                            <m:rPr>
                              <m:sty m:val="p"/>
                            </m:rPr>
                            <a:rPr lang="en-AU" smtClean="0">
                              <a:latin typeface="Cambria Math" panose="02040503050406030204" pitchFamily="18" charset="0"/>
                            </a:rPr>
                            <m:t>s</m:t>
                          </m:r>
                        </m:fName>
                        <m:e>
                          <m:r>
                            <a:rPr lang="en-AU" i="1" smtClean="0">
                              <a:latin typeface="Cambria Math" panose="02040503050406030204" pitchFamily="18" charset="0"/>
                            </a:rPr>
                            <m:t>2</m:t>
                          </m:r>
                          <m:r>
                            <a:rPr lang="en-AU" i="1" smtClean="0">
                              <a:latin typeface="Cambria Math" panose="02040503050406030204" pitchFamily="18" charset="0"/>
                            </a:rPr>
                            <m:t>𝐴</m:t>
                          </m:r>
                          <m:r>
                            <a:rPr lang="en-AU" i="1" smtClean="0">
                              <a:latin typeface="Cambria Math" panose="02040503050406030204" pitchFamily="18" charset="0"/>
                            </a:rPr>
                            <m:t>=</m:t>
                          </m:r>
                        </m:e>
                      </m:func>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m:t>
                          </m:r>
                          <m:r>
                            <m:rPr>
                              <m:sty m:val="p"/>
                            </m:rPr>
                            <a:rPr lang="en-AU" smtClean="0">
                              <a:latin typeface="Cambria Math" panose="02040503050406030204" pitchFamily="18" charset="0"/>
                            </a:rPr>
                            <m:t>s</m:t>
                          </m:r>
                        </m:fName>
                        <m:e>
                          <m:r>
                            <a:rPr lang="en-AU" i="1" smtClean="0">
                              <a:latin typeface="Cambria Math" panose="02040503050406030204" pitchFamily="18" charset="0"/>
                            </a:rPr>
                            <m:t>(</m:t>
                          </m:r>
                          <m:r>
                            <a:rPr lang="en-AU" i="1" smtClean="0">
                              <a:latin typeface="Cambria Math" panose="02040503050406030204" pitchFamily="18" charset="0"/>
                            </a:rPr>
                            <m:t>𝐴</m:t>
                          </m:r>
                          <m:r>
                            <a:rPr lang="en-AU" i="1" smtClean="0">
                              <a:latin typeface="Cambria Math" panose="02040503050406030204" pitchFamily="18" charset="0"/>
                            </a:rPr>
                            <m:t>+</m:t>
                          </m:r>
                          <m:r>
                            <a:rPr lang="en-AU" i="1" smtClean="0">
                              <a:latin typeface="Cambria Math" panose="02040503050406030204" pitchFamily="18" charset="0"/>
                            </a:rPr>
                            <m:t>𝐴</m:t>
                          </m:r>
                          <m:r>
                            <a:rPr lang="en-AU" i="1" smtClean="0">
                              <a:latin typeface="Cambria Math" panose="02040503050406030204" pitchFamily="18" charset="0"/>
                            </a:rPr>
                            <m:t>)</m:t>
                          </m:r>
                        </m:e>
                      </m:func>
                    </m:oMath>
                  </m:oMathPara>
                </a14:m>
                <a:endParaRPr lang="en-AU" dirty="0">
                  <a:latin typeface="+mn-lt"/>
                </a:endParaRPr>
              </a:p>
              <a:p>
                <a:pPr marL="717550"/>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smtClean="0">
                              <a:latin typeface="Cambria Math" panose="02040503050406030204" pitchFamily="18" charset="0"/>
                            </a:rPr>
                            <m:t>𝐴</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𝐴</m:t>
                          </m:r>
                        </m:e>
                      </m:func>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i="1" smtClean="0">
                              <a:latin typeface="Cambria Math" panose="02040503050406030204" pitchFamily="18" charset="0"/>
                            </a:rPr>
                            <m:t>𝐴</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𝐴</m:t>
                          </m:r>
                        </m:e>
                      </m:func>
                    </m:oMath>
                  </m:oMathPara>
                </a14:m>
                <a:endParaRPr lang="en-AU" dirty="0">
                  <a:latin typeface="+mn-lt"/>
                </a:endParaRPr>
              </a:p>
              <a:p>
                <a:pPr marL="717550"/>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oMath>
                  </m:oMathPara>
                </a14:m>
                <a:endParaRPr lang="en-AU" dirty="0">
                  <a:latin typeface="+mn-lt"/>
                </a:endParaRPr>
              </a:p>
            </p:txBody>
          </p:sp>
        </mc:Choice>
        <mc:Fallback xmlns="">
          <p:sp>
            <p:nvSpPr>
              <p:cNvPr id="10" name="Text Placeholder 11">
                <a:extLst>
                  <a:ext uri="{FF2B5EF4-FFF2-40B4-BE49-F238E27FC236}">
                    <a16:creationId xmlns:a16="http://schemas.microsoft.com/office/drawing/2014/main" id="{92056E4D-CD0D-4073-EE63-C3FA9F638FE4}"/>
                  </a:ext>
                </a:extLst>
              </p:cNvPr>
              <p:cNvSpPr txBox="1">
                <a:spLocks noRot="1" noChangeAspect="1" noMove="1" noResize="1" noEditPoints="1" noAdjustHandles="1" noChangeArrowheads="1" noChangeShapeType="1" noTextEdit="1"/>
              </p:cNvSpPr>
              <p:nvPr/>
            </p:nvSpPr>
            <p:spPr>
              <a:xfrm>
                <a:off x="7042287" y="2419470"/>
                <a:ext cx="4523728" cy="2519829"/>
              </a:xfrm>
              <a:prstGeom prst="rect">
                <a:avLst/>
              </a:prstGeom>
              <a:blipFill>
                <a:blip r:embed="rId9"/>
                <a:stretch>
                  <a:fillRect l="-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62AAFDC4-D06A-E313-F1EF-5DBD0BABE0E5}"/>
                  </a:ext>
                </a:extLst>
              </p:cNvPr>
              <p:cNvSpPr txBox="1">
                <a:spLocks/>
              </p:cNvSpPr>
              <p:nvPr/>
            </p:nvSpPr>
            <p:spPr>
              <a:xfrm>
                <a:off x="6954768" y="1567087"/>
                <a:ext cx="4523727" cy="703228"/>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r>
                  <a:rPr lang="en-AU" dirty="0">
                    <a:latin typeface="+mn-lt"/>
                  </a:rPr>
                  <a:t> </a:t>
                </a:r>
                <a14:m>
                  <m:oMath xmlns:m="http://schemas.openxmlformats.org/officeDocument/2006/math">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m:t>
                        </m:r>
                        <m:r>
                          <m:rPr>
                            <m:sty m:val="p"/>
                          </m:rPr>
                          <a:rPr lang="en-AU" smtClean="0">
                            <a:latin typeface="Cambria Math" panose="02040503050406030204" pitchFamily="18" charset="0"/>
                          </a:rPr>
                          <m:t>s</m:t>
                        </m:r>
                      </m:fName>
                      <m:e>
                        <m:d>
                          <m:dPr>
                            <m:ctrlPr>
                              <a:rPr lang="en-AU" i="1" smtClean="0">
                                <a:latin typeface="Cambria Math" panose="02040503050406030204" pitchFamily="18" charset="0"/>
                              </a:rPr>
                            </m:ctrlPr>
                          </m:dPr>
                          <m:e>
                            <m:r>
                              <a:rPr lang="en-AU" i="1" smtClean="0">
                                <a:latin typeface="Cambria Math" panose="02040503050406030204" pitchFamily="18" charset="0"/>
                              </a:rPr>
                              <m:t>𝐴</m:t>
                            </m:r>
                            <m:r>
                              <a:rPr lang="en-AU" i="1" smtClean="0">
                                <a:latin typeface="Cambria Math" panose="02040503050406030204" pitchFamily="18" charset="0"/>
                              </a:rPr>
                              <m:t>+</m:t>
                            </m:r>
                            <m:r>
                              <a:rPr lang="en-AU" i="1" smtClean="0">
                                <a:latin typeface="Cambria Math" panose="02040503050406030204" pitchFamily="18" charset="0"/>
                              </a:rPr>
                              <m:t>𝐵</m:t>
                            </m:r>
                          </m:e>
                        </m:d>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smtClean="0">
                                <a:latin typeface="Cambria Math" panose="02040503050406030204" pitchFamily="18" charset="0"/>
                              </a:rPr>
                              <m:t>𝐴</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𝐵</m:t>
                            </m:r>
                          </m:e>
                        </m:func>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m:t>
                            </m:r>
                            <m:r>
                              <m:rPr>
                                <m:sty m:val="p"/>
                              </m:rPr>
                              <a:rPr lang="en-AU" b="0" i="0" smtClean="0">
                                <a:latin typeface="Cambria Math" panose="02040503050406030204" pitchFamily="18" charset="0"/>
                              </a:rPr>
                              <m:t>in</m:t>
                            </m:r>
                          </m:fName>
                          <m:e>
                            <m:r>
                              <a:rPr lang="en-AU" i="1" smtClean="0">
                                <a:latin typeface="Cambria Math" panose="02040503050406030204" pitchFamily="18" charset="0"/>
                              </a:rPr>
                              <m:t>𝐴</m:t>
                            </m:r>
                          </m:e>
                        </m:func>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𝐵</m:t>
                            </m:r>
                          </m:e>
                        </m:func>
                      </m:e>
                    </m:func>
                  </m:oMath>
                </a14:m>
                <a:endParaRPr lang="en-AU" dirty="0">
                  <a:latin typeface="+mn-lt"/>
                </a:endParaRPr>
              </a:p>
            </p:txBody>
          </p:sp>
        </mc:Choice>
        <mc:Fallback xmlns="">
          <p:sp>
            <p:nvSpPr>
              <p:cNvPr id="11" name="Text Placeholder 11">
                <a:extLst>
                  <a:ext uri="{FF2B5EF4-FFF2-40B4-BE49-F238E27FC236}">
                    <a16:creationId xmlns:a16="http://schemas.microsoft.com/office/drawing/2014/main" id="{62AAFDC4-D06A-E313-F1EF-5DBD0BABE0E5}"/>
                  </a:ext>
                </a:extLst>
              </p:cNvPr>
              <p:cNvSpPr txBox="1">
                <a:spLocks noRot="1" noChangeAspect="1" noMove="1" noResize="1" noEditPoints="1" noAdjustHandles="1" noChangeArrowheads="1" noChangeShapeType="1" noTextEdit="1"/>
              </p:cNvSpPr>
              <p:nvPr/>
            </p:nvSpPr>
            <p:spPr>
              <a:xfrm>
                <a:off x="6954768" y="1567087"/>
                <a:ext cx="4523727" cy="703228"/>
              </a:xfrm>
              <a:prstGeom prst="round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Placeholder 11">
                <a:extLst>
                  <a:ext uri="{FF2B5EF4-FFF2-40B4-BE49-F238E27FC236}">
                    <a16:creationId xmlns:a16="http://schemas.microsoft.com/office/drawing/2014/main" id="{0D3E078D-FF00-83FD-C160-7860EF01ABC4}"/>
                  </a:ext>
                </a:extLst>
              </p:cNvPr>
              <p:cNvSpPr txBox="1">
                <a:spLocks/>
              </p:cNvSpPr>
              <p:nvPr/>
            </p:nvSpPr>
            <p:spPr>
              <a:xfrm>
                <a:off x="6954769" y="4939299"/>
                <a:ext cx="3453464" cy="703228"/>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r>
                  <a:rPr lang="en-AU" dirty="0">
                    <a:latin typeface="+mn-lt"/>
                  </a:rPr>
                  <a:t> </a:t>
                </a:r>
                <a14:m>
                  <m:oMath xmlns:m="http://schemas.openxmlformats.org/officeDocument/2006/math">
                    <m:func>
                      <m:funcPr>
                        <m:ctrlPr>
                          <a:rPr lang="en-AU" i="1" smtClean="0">
                            <a:latin typeface="Cambria Math" panose="02040503050406030204" pitchFamily="18" charset="0"/>
                          </a:rPr>
                        </m:ctrlPr>
                      </m:funcPr>
                      <m:fName>
                        <m:r>
                          <a:rPr lang="en-AU" b="0" i="1" smtClean="0">
                            <a:latin typeface="Cambria Math" panose="02040503050406030204" pitchFamily="18" charset="0"/>
                          </a:rPr>
                          <m:t>∴</m:t>
                        </m:r>
                        <m:r>
                          <m:rPr>
                            <m:sty m:val="p"/>
                          </m:rPr>
                          <a:rPr lang="en-AU" b="0" i="0" smtClean="0">
                            <a:latin typeface="Cambria Math" panose="02040503050406030204" pitchFamily="18" charset="0"/>
                          </a:rPr>
                          <m:t>cos</m:t>
                        </m:r>
                      </m:fName>
                      <m:e>
                        <m:d>
                          <m:dPr>
                            <m:ctrlPr>
                              <a:rPr lang="en-AU" i="1" smtClean="0">
                                <a:latin typeface="Cambria Math" panose="02040503050406030204" pitchFamily="18" charset="0"/>
                              </a:rPr>
                            </m:ctrlPr>
                          </m:dPr>
                          <m:e>
                            <m:r>
                              <a:rPr lang="en-AU" b="0" i="1" smtClean="0">
                                <a:latin typeface="Cambria Math" panose="02040503050406030204" pitchFamily="18" charset="0"/>
                              </a:rPr>
                              <m:t>2</m:t>
                            </m:r>
                            <m:r>
                              <a:rPr lang="en-AU" i="1" smtClean="0">
                                <a:latin typeface="Cambria Math" panose="02040503050406030204" pitchFamily="18" charset="0"/>
                              </a:rPr>
                              <m:t>𝐴</m:t>
                            </m:r>
                          </m:e>
                        </m:d>
                        <m:r>
                          <a:rPr lang="en-AU"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e>
                    </m:func>
                  </m:oMath>
                </a14:m>
                <a:endParaRPr lang="en-AU" dirty="0">
                  <a:latin typeface="+mn-lt"/>
                </a:endParaRPr>
              </a:p>
            </p:txBody>
          </p:sp>
        </mc:Choice>
        <mc:Fallback xmlns="">
          <p:sp>
            <p:nvSpPr>
              <p:cNvPr id="14" name="Text Placeholder 11">
                <a:extLst>
                  <a:ext uri="{FF2B5EF4-FFF2-40B4-BE49-F238E27FC236}">
                    <a16:creationId xmlns:a16="http://schemas.microsoft.com/office/drawing/2014/main" id="{0D3E078D-FF00-83FD-C160-7860EF01ABC4}"/>
                  </a:ext>
                </a:extLst>
              </p:cNvPr>
              <p:cNvSpPr txBox="1">
                <a:spLocks noRot="1" noChangeAspect="1" noMove="1" noResize="1" noEditPoints="1" noAdjustHandles="1" noChangeArrowheads="1" noChangeShapeType="1" noTextEdit="1"/>
              </p:cNvSpPr>
              <p:nvPr/>
            </p:nvSpPr>
            <p:spPr>
              <a:xfrm>
                <a:off x="6954769" y="4939299"/>
                <a:ext cx="3453464" cy="703228"/>
              </a:xfrm>
              <a:prstGeom prst="roundRect">
                <a:avLst/>
              </a:prstGeom>
              <a:blipFill>
                <a:blip r:embed="rId11"/>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17895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Deriving the double angle formulas (2)</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2</m:t>
                        </m:r>
                        <m:r>
                          <a:rPr lang="en-AU" b="0" i="1" smtClean="0">
                            <a:latin typeface="Cambria Math" panose="02040503050406030204" pitchFamily="18" charset="0"/>
                          </a:rPr>
                          <m:t>𝐴</m:t>
                        </m:r>
                      </m:e>
                    </m:func>
                  </m:oMath>
                </a14:m>
                <a:endParaRPr lang="en-AU" dirty="0">
                  <a:latin typeface="+mj-lt"/>
                </a:endParaRPr>
              </a:p>
            </p:txBody>
          </p:sp>
        </mc:Choice>
        <mc:Fallback xmlns="">
          <p:sp>
            <p:nvSpPr>
              <p:cNvPr id="13" name="Text Placeholder 12">
                <a:extLst>
                  <a:ext uri="{FF2B5EF4-FFF2-40B4-BE49-F238E27FC236}">
                    <a16:creationId xmlns:a16="http://schemas.microsoft.com/office/drawing/2014/main" id="{5B953966-FD71-5928-B2ED-4EBCB8E3CD53}"/>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4"/>
                <a:stretch>
                  <a:fillRect l="-106" b="-6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2D40FFF5-A492-DD41-572D-2EB8E5C8B0F6}"/>
                  </a:ext>
                </a:extLst>
              </p:cNvPr>
              <p:cNvSpPr txBox="1">
                <a:spLocks/>
              </p:cNvSpPr>
              <p:nvPr/>
            </p:nvSpPr>
            <p:spPr>
              <a:xfrm>
                <a:off x="360001" y="1567087"/>
                <a:ext cx="3453464" cy="791650"/>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lnSpc>
                    <a:spcPct val="100000"/>
                  </a:lnSpc>
                  <a:spcAft>
                    <a:spcPts val="0"/>
                  </a:spcAft>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ta</m:t>
                          </m:r>
                          <m:r>
                            <m:rPr>
                              <m:sty m:val="p"/>
                            </m:rPr>
                            <a:rPr lang="en-AU" smtClean="0">
                              <a:latin typeface="Cambria Math" panose="02040503050406030204" pitchFamily="18" charset="0"/>
                            </a:rPr>
                            <m:t>n</m:t>
                          </m:r>
                        </m:fName>
                        <m:e>
                          <m:d>
                            <m:dPr>
                              <m:ctrlPr>
                                <a:rPr lang="en-AU" i="1" smtClean="0">
                                  <a:latin typeface="Cambria Math" panose="02040503050406030204" pitchFamily="18" charset="0"/>
                                </a:rPr>
                              </m:ctrlPr>
                            </m:dPr>
                            <m:e>
                              <m:r>
                                <a:rPr lang="en-AU" i="1" smtClean="0">
                                  <a:latin typeface="Cambria Math" panose="02040503050406030204" pitchFamily="18" charset="0"/>
                                </a:rPr>
                                <m:t>𝐴</m:t>
                              </m:r>
                              <m:r>
                                <a:rPr lang="en-AU" i="1" smtClean="0">
                                  <a:latin typeface="Cambria Math" panose="02040503050406030204" pitchFamily="18" charset="0"/>
                                </a:rPr>
                                <m:t>+</m:t>
                              </m:r>
                              <m:r>
                                <a:rPr lang="en-AU" i="1" smtClean="0">
                                  <a:latin typeface="Cambria Math" panose="02040503050406030204" pitchFamily="18" charset="0"/>
                                </a:rPr>
                                <m:t>𝐵</m:t>
                              </m:r>
                            </m:e>
                          </m:d>
                          <m:r>
                            <a:rPr lang="en-AU" i="1" smtClean="0">
                              <a:latin typeface="Cambria Math" panose="02040503050406030204" pitchFamily="18" charset="0"/>
                            </a:rPr>
                            <m:t>=</m:t>
                          </m:r>
                          <m:f>
                            <m:fPr>
                              <m:ctrlPr>
                                <a:rPr lang="en-AU" i="1" smtClean="0">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𝐵</m:t>
                                  </m:r>
                                </m:e>
                              </m:func>
                            </m:num>
                            <m:den>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𝐵</m:t>
                                  </m:r>
                                </m:e>
                              </m:func>
                            </m:den>
                          </m:f>
                        </m:e>
                      </m:func>
                    </m:oMath>
                  </m:oMathPara>
                </a14:m>
                <a:endParaRPr lang="en-AU" dirty="0">
                  <a:latin typeface="+mn-lt"/>
                </a:endParaRPr>
              </a:p>
            </p:txBody>
          </p:sp>
        </mc:Choice>
        <mc:Fallback xmlns="">
          <p:sp>
            <p:nvSpPr>
              <p:cNvPr id="6" name="Text Placeholder 11">
                <a:extLst>
                  <a:ext uri="{FF2B5EF4-FFF2-40B4-BE49-F238E27FC236}">
                    <a16:creationId xmlns:a16="http://schemas.microsoft.com/office/drawing/2014/main" id="{2D40FFF5-A492-DD41-572D-2EB8E5C8B0F6}"/>
                  </a:ext>
                </a:extLst>
              </p:cNvPr>
              <p:cNvSpPr txBox="1">
                <a:spLocks noRot="1" noChangeAspect="1" noMove="1" noResize="1" noEditPoints="1" noAdjustHandles="1" noChangeArrowheads="1" noChangeShapeType="1" noTextEdit="1"/>
              </p:cNvSpPr>
              <p:nvPr/>
            </p:nvSpPr>
            <p:spPr>
              <a:xfrm>
                <a:off x="360001" y="1567087"/>
                <a:ext cx="3453464" cy="791650"/>
              </a:xfrm>
              <a:prstGeom prst="round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2419470"/>
                <a:ext cx="4450991" cy="3310426"/>
              </a:xfrm>
            </p:spPr>
            <p:txBody>
              <a:bodyPr/>
              <a:lstStyle/>
              <a:p>
                <a:r>
                  <a:rPr lang="en-AU" dirty="0">
                    <a:latin typeface="+mn-lt"/>
                  </a:rPr>
                  <a:t> Let </a:t>
                </a:r>
                <a14:m>
                  <m:oMath xmlns:m="http://schemas.openxmlformats.org/officeDocument/2006/math">
                    <m:r>
                      <a:rPr lang="en-AU" b="0" i="1" smtClean="0">
                        <a:latin typeface="Cambria Math" panose="02040503050406030204" pitchFamily="18" charset="0"/>
                      </a:rPr>
                      <m:t>𝐵</m:t>
                    </m:r>
                    <m:r>
                      <a:rPr lang="en-AU" b="0" i="1" smtClean="0">
                        <a:latin typeface="Cambria Math" panose="02040503050406030204" pitchFamily="18" charset="0"/>
                      </a:rPr>
                      <m:t>=</m:t>
                    </m:r>
                    <m:r>
                      <a:rPr lang="en-AU" b="0" i="1" smtClean="0">
                        <a:latin typeface="Cambria Math" panose="02040503050406030204" pitchFamily="18" charset="0"/>
                      </a:rPr>
                      <m:t>𝐴</m:t>
                    </m:r>
                  </m:oMath>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2</m:t>
                          </m:r>
                          <m:r>
                            <a:rPr lang="en-AU" b="0" i="1" smtClean="0">
                              <a:latin typeface="Cambria Math" panose="02040503050406030204" pitchFamily="18" charset="0"/>
                            </a:rPr>
                            <m:t>𝐴</m:t>
                          </m:r>
                          <m:r>
                            <a:rPr lang="en-AU" b="0" i="1" smtClean="0">
                              <a:latin typeface="Cambria Math" panose="02040503050406030204" pitchFamily="18" charset="0"/>
                            </a:rPr>
                            <m:t>=</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e>
                      </m:func>
                    </m:oMath>
                  </m:oMathPara>
                </a14:m>
                <a:endParaRPr lang="en-AU" b="0" dirty="0">
                  <a:latin typeface="+mn-lt"/>
                </a:endParaRPr>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b="0" i="1" smtClean="0">
                                  <a:latin typeface="Cambria Math" panose="02040503050406030204" pitchFamily="18" charset="0"/>
                                </a:rPr>
                                <m:t>𝐴</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b="0" i="1" smtClean="0">
                                  <a:latin typeface="Cambria Math" panose="02040503050406030204" pitchFamily="18" charset="0"/>
                                </a:rPr>
                                <m:t>𝐴</m:t>
                              </m:r>
                            </m:e>
                          </m:func>
                        </m:den>
                      </m:f>
                    </m:oMath>
                  </m:oMathPara>
                </a14:m>
                <a:endParaRPr lang="en-AU" b="0" dirty="0">
                  <a:latin typeface="+mn-lt"/>
                </a:endParaRPr>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a:latin typeface="Cambria Math" panose="02040503050406030204" pitchFamily="18" charset="0"/>
                                    </a:rPr>
                                    <m:t>tan</m:t>
                                  </m:r>
                                </m:e>
                                <m:sup>
                                  <m:r>
                                    <a:rPr lang="en-AU" b="0" i="0" smtClean="0">
                                      <a:latin typeface="Cambria Math" panose="02040503050406030204" pitchFamily="18" charset="0"/>
                                    </a:rPr>
                                    <m:t>2</m:t>
                                  </m:r>
                                </m:sup>
                              </m:sSup>
                            </m:fName>
                            <m:e>
                              <m:r>
                                <a:rPr lang="en-AU" i="1">
                                  <a:latin typeface="Cambria Math" panose="02040503050406030204" pitchFamily="18" charset="0"/>
                                </a:rPr>
                                <m:t>𝐴</m:t>
                              </m:r>
                            </m:e>
                          </m:func>
                        </m:den>
                      </m:f>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60000" y="2419470"/>
                <a:ext cx="4450991" cy="3310426"/>
              </a:xfrm>
              <a:blipFill>
                <a:blip r:embed="rId6"/>
                <a:stretch>
                  <a:fillRect l="-1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59705A35-6539-5842-1C2C-A1CFFA879584}"/>
                  </a:ext>
                </a:extLst>
              </p:cNvPr>
              <p:cNvSpPr txBox="1">
                <a:spLocks/>
              </p:cNvSpPr>
              <p:nvPr/>
            </p:nvSpPr>
            <p:spPr>
              <a:xfrm>
                <a:off x="348000" y="5729896"/>
                <a:ext cx="3453464" cy="703228"/>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lnSpc>
                    <a:spcPct val="100000"/>
                  </a:lnSpc>
                  <a:spcAft>
                    <a:spcPts val="3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a:rPr lang="en-AU" b="0" i="1" smtClean="0">
                              <a:latin typeface="Cambria Math" panose="02040503050406030204" pitchFamily="18" charset="0"/>
                            </a:rPr>
                            <m:t>∴</m:t>
                          </m:r>
                          <m:r>
                            <m:rPr>
                              <m:sty m:val="p"/>
                            </m:rPr>
                            <a:rPr lang="en-AU" b="0" i="0" smtClean="0">
                              <a:latin typeface="Cambria Math" panose="02040503050406030204" pitchFamily="18" charset="0"/>
                            </a:rPr>
                            <m:t>ta</m:t>
                          </m:r>
                          <m:r>
                            <m:rPr>
                              <m:sty m:val="p"/>
                            </m:rPr>
                            <a:rPr lang="en-AU" smtClean="0">
                              <a:latin typeface="Cambria Math" panose="02040503050406030204" pitchFamily="18" charset="0"/>
                            </a:rPr>
                            <m:t>n</m:t>
                          </m:r>
                        </m:fName>
                        <m:e>
                          <m:d>
                            <m:dPr>
                              <m:ctrlPr>
                                <a:rPr lang="en-AU" i="1" smtClean="0">
                                  <a:latin typeface="Cambria Math" panose="02040503050406030204" pitchFamily="18" charset="0"/>
                                </a:rPr>
                              </m:ctrlPr>
                            </m:dPr>
                            <m:e>
                              <m:r>
                                <a:rPr lang="en-AU" b="0" i="1" smtClean="0">
                                  <a:latin typeface="Cambria Math" panose="02040503050406030204" pitchFamily="18" charset="0"/>
                                </a:rPr>
                                <m:t>2</m:t>
                              </m:r>
                              <m:r>
                                <a:rPr lang="en-AU" i="1" smtClean="0">
                                  <a:latin typeface="Cambria Math" panose="02040503050406030204" pitchFamily="18" charset="0"/>
                                </a:rPr>
                                <m:t>𝐴</m:t>
                              </m:r>
                            </m:e>
                          </m:d>
                          <m:r>
                            <a:rPr lang="en-AU"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𝐴</m:t>
                                  </m:r>
                                </m:e>
                              </m:func>
                            </m:den>
                          </m:f>
                        </m:e>
                      </m:func>
                    </m:oMath>
                  </m:oMathPara>
                </a14:m>
                <a:endParaRPr lang="en-AU" dirty="0">
                  <a:latin typeface="+mn-lt"/>
                </a:endParaRPr>
              </a:p>
            </p:txBody>
          </p:sp>
        </mc:Choice>
        <mc:Fallback xmlns="">
          <p:sp>
            <p:nvSpPr>
              <p:cNvPr id="8" name="Text Placeholder 11">
                <a:extLst>
                  <a:ext uri="{FF2B5EF4-FFF2-40B4-BE49-F238E27FC236}">
                    <a16:creationId xmlns:a16="http://schemas.microsoft.com/office/drawing/2014/main" id="{59705A35-6539-5842-1C2C-A1CFFA879584}"/>
                  </a:ext>
                </a:extLst>
              </p:cNvPr>
              <p:cNvSpPr txBox="1">
                <a:spLocks noRot="1" noChangeAspect="1" noMove="1" noResize="1" noEditPoints="1" noAdjustHandles="1" noChangeArrowheads="1" noChangeShapeType="1" noTextEdit="1"/>
              </p:cNvSpPr>
              <p:nvPr/>
            </p:nvSpPr>
            <p:spPr>
              <a:xfrm>
                <a:off x="348000" y="5729896"/>
                <a:ext cx="3453464" cy="703228"/>
              </a:xfrm>
              <a:prstGeom prst="roundRect">
                <a:avLst/>
              </a:prstGeom>
              <a:blipFill>
                <a:blip r:embed="rId7"/>
                <a:stretch>
                  <a:fillRect/>
                </a:stretch>
              </a:blipFill>
              <a:ln>
                <a:solidFill>
                  <a:schemeClr val="accent1"/>
                </a:solidFill>
              </a:ln>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6CE7C32D-361C-6CEC-B4D7-AD84D83D7E09}"/>
              </a:ext>
            </a:extLst>
          </p:cNvPr>
          <p:cNvSpPr/>
          <p:nvPr/>
        </p:nvSpPr>
        <p:spPr>
          <a:xfrm>
            <a:off x="4209713" y="2265788"/>
            <a:ext cx="2596572" cy="1280300"/>
          </a:xfrm>
          <a:prstGeom prst="wedgeRoundRectCallout">
            <a:avLst>
              <a:gd name="adj1" fmla="val -2671"/>
              <a:gd name="adj2" fmla="val 1315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Compare the 2 methods. How are they different?</a:t>
            </a:r>
          </a:p>
        </p:txBody>
      </p:sp>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4F6959DA-802D-649A-F188-4CE1A5DE479F}"/>
                  </a:ext>
                </a:extLst>
              </p:cNvPr>
              <p:cNvSpPr txBox="1">
                <a:spLocks/>
              </p:cNvSpPr>
              <p:nvPr/>
            </p:nvSpPr>
            <p:spPr>
              <a:xfrm>
                <a:off x="7214535" y="1567087"/>
                <a:ext cx="3453464" cy="791650"/>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lnSpc>
                    <a:spcPct val="100000"/>
                  </a:lnSpc>
                  <a:spcAft>
                    <a:spcPts val="0"/>
                  </a:spcAft>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ta</m:t>
                          </m:r>
                          <m:r>
                            <m:rPr>
                              <m:sty m:val="p"/>
                            </m:rPr>
                            <a:rPr lang="en-AU" smtClean="0">
                              <a:latin typeface="Cambria Math" panose="02040503050406030204" pitchFamily="18" charset="0"/>
                            </a:rPr>
                            <m:t>n</m:t>
                          </m:r>
                        </m:fName>
                        <m:e>
                          <m:d>
                            <m:dPr>
                              <m:ctrlPr>
                                <a:rPr lang="en-AU"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𝐴</m:t>
                              </m:r>
                            </m:e>
                          </m:d>
                          <m:r>
                            <a:rPr lang="en-AU" i="1" smtClean="0">
                              <a:latin typeface="Cambria Math" panose="02040503050406030204" pitchFamily="18" charset="0"/>
                            </a:rPr>
                            <m:t>=</m:t>
                          </m:r>
                          <m:f>
                            <m:fPr>
                              <m:ctrlPr>
                                <a:rPr lang="en-AU" i="1" smtClean="0">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𝐴</m:t>
                                  </m:r>
                                  <m:r>
                                    <a:rPr lang="en-AU" b="0" i="1" smtClean="0">
                                      <a:latin typeface="Cambria Math" panose="02040503050406030204" pitchFamily="18" charset="0"/>
                                    </a:rPr>
                                    <m:t>)</m:t>
                                  </m:r>
                                </m:e>
                              </m:func>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𝐴</m:t>
                                  </m:r>
                                  <m:r>
                                    <a:rPr lang="en-AU" b="0" i="1" smtClean="0">
                                      <a:latin typeface="Cambria Math" panose="02040503050406030204" pitchFamily="18" charset="0"/>
                                    </a:rPr>
                                    <m:t>)</m:t>
                                  </m:r>
                                </m:e>
                              </m:func>
                            </m:den>
                          </m:f>
                        </m:e>
                      </m:func>
                    </m:oMath>
                  </m:oMathPara>
                </a14:m>
                <a:endParaRPr lang="en-AU" dirty="0">
                  <a:latin typeface="+mn-lt"/>
                </a:endParaRPr>
              </a:p>
            </p:txBody>
          </p:sp>
        </mc:Choice>
        <mc:Fallback xmlns="">
          <p:sp>
            <p:nvSpPr>
              <p:cNvPr id="11" name="Text Placeholder 11">
                <a:extLst>
                  <a:ext uri="{FF2B5EF4-FFF2-40B4-BE49-F238E27FC236}">
                    <a16:creationId xmlns:a16="http://schemas.microsoft.com/office/drawing/2014/main" id="{4F6959DA-802D-649A-F188-4CE1A5DE479F}"/>
                  </a:ext>
                </a:extLst>
              </p:cNvPr>
              <p:cNvSpPr txBox="1">
                <a:spLocks noRot="1" noChangeAspect="1" noMove="1" noResize="1" noEditPoints="1" noAdjustHandles="1" noChangeArrowheads="1" noChangeShapeType="1" noTextEdit="1"/>
              </p:cNvSpPr>
              <p:nvPr/>
            </p:nvSpPr>
            <p:spPr>
              <a:xfrm>
                <a:off x="7214535" y="1567087"/>
                <a:ext cx="3453464" cy="791650"/>
              </a:xfrm>
              <a:prstGeom prst="round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11">
                <a:extLst>
                  <a:ext uri="{FF2B5EF4-FFF2-40B4-BE49-F238E27FC236}">
                    <a16:creationId xmlns:a16="http://schemas.microsoft.com/office/drawing/2014/main" id="{AE7BF476-9D1B-0565-5604-C50DE98E76BF}"/>
                  </a:ext>
                </a:extLst>
              </p:cNvPr>
              <p:cNvSpPr txBox="1">
                <a:spLocks/>
              </p:cNvSpPr>
              <p:nvPr/>
            </p:nvSpPr>
            <p:spPr>
              <a:xfrm>
                <a:off x="7214534" y="2419470"/>
                <a:ext cx="3727091" cy="433822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tan</m:t>
                          </m:r>
                        </m:fName>
                        <m:e>
                          <m:r>
                            <a:rPr lang="en-AU" i="1" smtClean="0">
                              <a:latin typeface="Cambria Math" panose="02040503050406030204" pitchFamily="18" charset="0"/>
                            </a:rPr>
                            <m:t>2</m:t>
                          </m:r>
                          <m:r>
                            <a:rPr lang="en-AU" i="1" smtClean="0">
                              <a:latin typeface="Cambria Math" panose="02040503050406030204" pitchFamily="18" charset="0"/>
                            </a:rPr>
                            <m:t>𝐴</m:t>
                          </m:r>
                          <m:r>
                            <a:rPr lang="en-AU" i="1" smtClean="0">
                              <a:latin typeface="Cambria Math" panose="02040503050406030204" pitchFamily="18" charset="0"/>
                            </a:rPr>
                            <m:t>=</m:t>
                          </m:r>
                        </m:e>
                      </m:func>
                      <m:f>
                        <m:fPr>
                          <m:ctrlPr>
                            <a:rPr lang="en-AU" i="1" smtClean="0">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num>
                        <m:den>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den>
                      </m:f>
                    </m:oMath>
                  </m:oMathPara>
                </a14:m>
                <a:endParaRPr lang="en-AU" dirty="0">
                  <a:latin typeface="+mn-lt"/>
                </a:endParaRPr>
              </a:p>
              <a:p>
                <a:pPr marL="717550">
                  <a:lnSpc>
                    <a:spcPct val="114000"/>
                  </a:lnSpc>
                  <a:spcBef>
                    <a:spcPts val="600"/>
                  </a:spcBef>
                  <a:spcAft>
                    <a:spcPts val="600"/>
                  </a:spcAft>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f>
                        <m:fPr>
                          <m:ctrlPr>
                            <a:rPr lang="en-AU" i="1">
                              <a:latin typeface="Cambria Math" panose="02040503050406030204" pitchFamily="18" charset="0"/>
                            </a:rPr>
                          </m:ctrlPr>
                        </m:fPr>
                        <m:num>
                          <m:f>
                            <m:fPr>
                              <m:ctrlPr>
                                <a:rPr lang="en-AU" b="0" i="1" smtClean="0">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num>
                            <m:den>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den>
                          </m:f>
                        </m:num>
                        <m:den>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num>
                            <m:den>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𝐴</m:t>
                                  </m:r>
                                </m:e>
                              </m:func>
                            </m:den>
                          </m:f>
                        </m:den>
                      </m:f>
                    </m:oMath>
                  </m:oMathPara>
                </a14:m>
                <a:endParaRPr lang="en-AU" dirty="0">
                  <a:latin typeface="+mn-lt"/>
                </a:endParaRPr>
              </a:p>
              <a:p>
                <a:pPr marL="717550">
                  <a:lnSpc>
                    <a:spcPct val="114000"/>
                  </a:lnSpc>
                  <a:spcBef>
                    <a:spcPts val="600"/>
                  </a:spcBef>
                  <a:spcAft>
                    <a:spcPts val="600"/>
                  </a:spcAft>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f>
                        <m:fPr>
                          <m:ctrlPr>
                            <a:rPr lang="en-AU" i="1" smtClean="0">
                              <a:latin typeface="Cambria Math" panose="02040503050406030204" pitchFamily="18" charset="0"/>
                            </a:rPr>
                          </m:ctrlPr>
                        </m:fPr>
                        <m:num>
                          <m:f>
                            <m:fPr>
                              <m:ctrlPr>
                                <a:rPr lang="en-AU" b="0" i="1" smtClean="0">
                                  <a:latin typeface="Cambria Math" panose="02040503050406030204" pitchFamily="18" charset="0"/>
                                </a:rPr>
                              </m:ctrlPr>
                            </m:fPr>
                            <m:num>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den>
                          </m:f>
                        </m:num>
                        <m:den>
                          <m:r>
                            <a:rPr lang="en-AU" b="0" i="1" smtClean="0">
                              <a:latin typeface="Cambria Math" panose="02040503050406030204" pitchFamily="18" charset="0"/>
                            </a:rPr>
                            <m:t>1−</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num>
                            <m:den>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den>
                          </m:f>
                        </m:den>
                      </m:f>
                    </m:oMath>
                  </m:oMathPara>
                </a14:m>
                <a:endParaRPr lang="en-AU" dirty="0">
                  <a:latin typeface="+mn-lt"/>
                </a:endParaRPr>
              </a:p>
              <a:p>
                <a:pPr marL="717550">
                  <a:lnSpc>
                    <a:spcPct val="114000"/>
                  </a:lnSpc>
                  <a:spcBef>
                    <a:spcPts val="600"/>
                  </a:spcBef>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tan</m:t>
                                  </m:r>
                                </m:e>
                                <m:sup>
                                  <m:r>
                                    <a:rPr lang="en-AU">
                                      <a:latin typeface="Cambria Math" panose="02040503050406030204" pitchFamily="18" charset="0"/>
                                    </a:rPr>
                                    <m:t>2</m:t>
                                  </m:r>
                                </m:sup>
                              </m:sSup>
                            </m:fName>
                            <m:e>
                              <m:r>
                                <a:rPr lang="en-AU" i="1">
                                  <a:latin typeface="Cambria Math" panose="02040503050406030204" pitchFamily="18" charset="0"/>
                                </a:rPr>
                                <m:t>𝐴</m:t>
                              </m:r>
                            </m:e>
                          </m:func>
                        </m:den>
                      </m:f>
                    </m:oMath>
                  </m:oMathPara>
                </a14:m>
                <a:endParaRPr lang="en-AU" dirty="0">
                  <a:latin typeface="+mn-lt"/>
                </a:endParaRPr>
              </a:p>
            </p:txBody>
          </p:sp>
        </mc:Choice>
        <mc:Fallback xmlns="">
          <p:sp>
            <p:nvSpPr>
              <p:cNvPr id="10" name="Text Placeholder 11">
                <a:extLst>
                  <a:ext uri="{FF2B5EF4-FFF2-40B4-BE49-F238E27FC236}">
                    <a16:creationId xmlns:a16="http://schemas.microsoft.com/office/drawing/2014/main" id="{AE7BF476-9D1B-0565-5604-C50DE98E76BF}"/>
                  </a:ext>
                </a:extLst>
              </p:cNvPr>
              <p:cNvSpPr txBox="1">
                <a:spLocks noRot="1" noChangeAspect="1" noMove="1" noResize="1" noEditPoints="1" noAdjustHandles="1" noChangeArrowheads="1" noChangeShapeType="1" noTextEdit="1"/>
              </p:cNvSpPr>
              <p:nvPr/>
            </p:nvSpPr>
            <p:spPr>
              <a:xfrm>
                <a:off x="7214534" y="2419470"/>
                <a:ext cx="3727091" cy="433822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8BBB9CC-9994-55B3-B3A3-3AF11D5F7639}"/>
                  </a:ext>
                </a:extLst>
              </p:cNvPr>
              <p:cNvSpPr txBox="1"/>
              <p:nvPr/>
            </p:nvSpPr>
            <p:spPr>
              <a:xfrm>
                <a:off x="10219355" y="3404547"/>
                <a:ext cx="1767236" cy="1227088"/>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rtlCol="0">
                <a:noAutofit/>
              </a:bodyPr>
              <a:lstStyle/>
              <a:p>
                <a:pPr marL="93663" algn="l"/>
                <a:r>
                  <a:rPr lang="en-AU" sz="1800" dirty="0">
                    <a:solidFill>
                      <a:schemeClr val="tx1"/>
                    </a:solidFill>
                  </a:rPr>
                  <a:t>Divide the numerator and denominator by </a:t>
                </a:r>
                <a14:m>
                  <m:oMath xmlns:m="http://schemas.openxmlformats.org/officeDocument/2006/math">
                    <m:func>
                      <m:funcPr>
                        <m:ctrlPr>
                          <a:rPr lang="en-AU" sz="1800" b="0" i="1" smtClean="0">
                            <a:solidFill>
                              <a:schemeClr val="tx1"/>
                            </a:solidFill>
                            <a:latin typeface="Cambria Math" panose="02040503050406030204" pitchFamily="18" charset="0"/>
                          </a:rPr>
                        </m:ctrlPr>
                      </m:funcPr>
                      <m:fName>
                        <m:sSup>
                          <m:sSupPr>
                            <m:ctrlPr>
                              <a:rPr lang="en-AU" sz="1800" b="0" i="1" smtClean="0">
                                <a:solidFill>
                                  <a:schemeClr val="tx1"/>
                                </a:solidFill>
                                <a:latin typeface="Cambria Math" panose="02040503050406030204" pitchFamily="18" charset="0"/>
                              </a:rPr>
                            </m:ctrlPr>
                          </m:sSupPr>
                          <m:e>
                            <m:r>
                              <m:rPr>
                                <m:sty m:val="p"/>
                              </m:rPr>
                              <a:rPr lang="en-AU" sz="1800" b="0" i="0" smtClean="0">
                                <a:solidFill>
                                  <a:schemeClr val="tx1"/>
                                </a:solidFill>
                                <a:latin typeface="Cambria Math" panose="02040503050406030204" pitchFamily="18" charset="0"/>
                              </a:rPr>
                              <m:t>cos</m:t>
                            </m:r>
                          </m:e>
                          <m:sup>
                            <m:r>
                              <a:rPr lang="en-AU" sz="1800" b="0" i="0" smtClean="0">
                                <a:solidFill>
                                  <a:schemeClr val="tx1"/>
                                </a:solidFill>
                                <a:latin typeface="Cambria Math" panose="02040503050406030204" pitchFamily="18" charset="0"/>
                              </a:rPr>
                              <m:t>2</m:t>
                            </m:r>
                          </m:sup>
                        </m:sSup>
                      </m:fName>
                      <m:e>
                        <m:r>
                          <m:rPr>
                            <m:sty m:val="p"/>
                          </m:rPr>
                          <a:rPr lang="en-AU" sz="1800" b="0" i="0" smtClean="0">
                            <a:solidFill>
                              <a:schemeClr val="tx1"/>
                            </a:solidFill>
                            <a:latin typeface="Cambria Math" panose="02040503050406030204" pitchFamily="18" charset="0"/>
                          </a:rPr>
                          <m:t>A</m:t>
                        </m:r>
                      </m:e>
                    </m:func>
                  </m:oMath>
                </a14:m>
                <a:r>
                  <a:rPr lang="en-AU" sz="1800" dirty="0">
                    <a:solidFill>
                      <a:schemeClr val="tx1"/>
                    </a:solidFill>
                  </a:rPr>
                  <a:t> </a:t>
                </a:r>
              </a:p>
            </p:txBody>
          </p:sp>
        </mc:Choice>
        <mc:Fallback xmlns="">
          <p:sp>
            <p:nvSpPr>
              <p:cNvPr id="15" name="TextBox 14">
                <a:extLst>
                  <a:ext uri="{FF2B5EF4-FFF2-40B4-BE49-F238E27FC236}">
                    <a16:creationId xmlns:a16="http://schemas.microsoft.com/office/drawing/2014/main" id="{68BBB9CC-9994-55B3-B3A3-3AF11D5F7639}"/>
                  </a:ext>
                </a:extLst>
              </p:cNvPr>
              <p:cNvSpPr txBox="1">
                <a:spLocks noRot="1" noChangeAspect="1" noMove="1" noResize="1" noEditPoints="1" noAdjustHandles="1" noChangeArrowheads="1" noChangeShapeType="1" noTextEdit="1"/>
              </p:cNvSpPr>
              <p:nvPr/>
            </p:nvSpPr>
            <p:spPr>
              <a:xfrm>
                <a:off x="10219355" y="3404547"/>
                <a:ext cx="1767236" cy="1227088"/>
              </a:xfrm>
              <a:prstGeom prst="rect">
                <a:avLst/>
              </a:prstGeom>
              <a:blipFill>
                <a:blip r:embed="rId10"/>
                <a:stretch>
                  <a:fillRect l="-2389" t="-5854" r="-546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42A7F-86DC-E96D-D7AA-2C592EDE94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444B74-82DE-3C49-A917-F7B0A368FE66}"/>
              </a:ext>
            </a:extLst>
          </p:cNvPr>
          <p:cNvSpPr>
            <a:spLocks noGrp="1"/>
          </p:cNvSpPr>
          <p:nvPr>
            <p:ph type="title"/>
          </p:nvPr>
        </p:nvSpPr>
        <p:spPr/>
        <p:txBody>
          <a:bodyPr/>
          <a:lstStyle/>
          <a:p>
            <a:r>
              <a:rPr lang="en-AU" dirty="0">
                <a:latin typeface="+mj-lt"/>
              </a:rPr>
              <a:t>The cosine double angle formula</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BB240A6E-8A84-A555-ECD8-9F13A20462FD}"/>
                  </a:ext>
                </a:extLst>
              </p:cNvPr>
              <p:cNvSpPr>
                <a:spLocks noGrp="1"/>
              </p:cNvSpPr>
              <p:nvPr>
                <p:ph type="body" sz="quarter" idx="18"/>
              </p:nvPr>
            </p:nvSpPr>
            <p:spPr>
              <a:xfrm>
                <a:off x="360000" y="982520"/>
                <a:ext cx="11483998" cy="356423"/>
              </a:xfrm>
            </p:spPr>
            <p:txBody>
              <a:bodyPr/>
              <a:lstStyle/>
              <a:p>
                <a:r>
                  <a:rPr lang="en-AU" b="0" dirty="0"/>
                  <a:t>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oMath>
                </a14:m>
                <a:endParaRPr lang="en-AU" dirty="0">
                  <a:latin typeface="+mj-lt"/>
                </a:endParaRPr>
              </a:p>
            </p:txBody>
          </p:sp>
        </mc:Choice>
        <mc:Fallback xmlns="">
          <p:sp>
            <p:nvSpPr>
              <p:cNvPr id="13" name="Text Placeholder 12">
                <a:extLst>
                  <a:ext uri="{FF2B5EF4-FFF2-40B4-BE49-F238E27FC236}">
                    <a16:creationId xmlns:a16="http://schemas.microsoft.com/office/drawing/2014/main" id="{BB240A6E-8A84-A555-ECD8-9F13A20462FD}"/>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4"/>
                <a:stretch>
                  <a:fillRect b="-6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C988EFE-CC0E-425E-0AA6-B920F3A1C8F7}"/>
                  </a:ext>
                </a:extLst>
              </p:cNvPr>
              <p:cNvSpPr>
                <a:spLocks noGrp="1"/>
              </p:cNvSpPr>
              <p:nvPr>
                <p:ph type="body" sz="quarter" idx="17"/>
              </p:nvPr>
            </p:nvSpPr>
            <p:spPr>
              <a:xfrm>
                <a:off x="360000" y="1601596"/>
                <a:ext cx="5485691" cy="2871443"/>
              </a:xfrm>
            </p:spPr>
            <p:txBody>
              <a:bodyPr/>
              <a:lstStyle/>
              <a:p>
                <a:r>
                  <a:rPr lang="en-AU" dirty="0">
                    <a:latin typeface="+mn-lt"/>
                  </a:rPr>
                  <a:t> </a:t>
                </a:r>
                <a14:m>
                  <m:oMath xmlns:m="http://schemas.openxmlformats.org/officeDocument/2006/math">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=1</m:t>
                    </m:r>
                  </m:oMath>
                </a14:m>
                <a:endParaRPr lang="en-AU" b="0" dirty="0">
                  <a:latin typeface="+mn-lt"/>
                </a:endParaRPr>
              </a:p>
              <a:p>
                <a:pPr marL="987425" indent="-987425"/>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e>
                      </m:func>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𝐴</m:t>
                          </m:r>
                          <m:r>
                            <a:rPr lang="en-AU" b="0" i="1" smtClean="0">
                              <a:latin typeface="Cambria Math" panose="02040503050406030204" pitchFamily="18" charset="0"/>
                            </a:rPr>
                            <m:t>=</m:t>
                          </m:r>
                        </m:e>
                      </m:func>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m:t>
                      </m:r>
                    </m:oMath>
                  </m:oMathPara>
                </a14:m>
                <a:endParaRPr lang="en-AU" b="0" dirty="0">
                  <a:latin typeface="+mn-lt"/>
                </a:endParaRPr>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oMath>
                  </m:oMathPara>
                </a14:m>
                <a:endParaRPr lang="en-AU" b="0" dirty="0">
                  <a:latin typeface="+mn-lt"/>
                </a:endParaRPr>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−1</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6C988EFE-CC0E-425E-0AA6-B920F3A1C8F7}"/>
                  </a:ext>
                </a:extLst>
              </p:cNvPr>
              <p:cNvSpPr>
                <a:spLocks noGrp="1" noRot="1" noChangeAspect="1" noMove="1" noResize="1" noEditPoints="1" noAdjustHandles="1" noChangeArrowheads="1" noChangeShapeType="1" noTextEdit="1"/>
              </p:cNvSpPr>
              <p:nvPr>
                <p:ph type="body" sz="quarter" idx="17"/>
              </p:nvPr>
            </p:nvSpPr>
            <p:spPr>
              <a:xfrm>
                <a:off x="360000" y="1601596"/>
                <a:ext cx="5485691" cy="2871443"/>
              </a:xfr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7112918-575A-3C3B-78C1-599464B7E11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cxnSp>
        <p:nvCxnSpPr>
          <p:cNvPr id="9" name="Straight Connector 8">
            <a:extLst>
              <a:ext uri="{FF2B5EF4-FFF2-40B4-BE49-F238E27FC236}">
                <a16:creationId xmlns:a16="http://schemas.microsoft.com/office/drawing/2014/main" id="{C6CF4B9B-A908-358C-D2F4-45D55EA58A8F}"/>
              </a:ext>
              <a:ext uri="{C183D7F6-B498-43B3-948B-1728B52AA6E4}">
                <adec:decorative xmlns:adec="http://schemas.microsoft.com/office/drawing/2017/decorative" val="1"/>
              </a:ext>
            </a:extLst>
          </p:cNvPr>
          <p:cNvCxnSpPr>
            <a:cxnSpLocks/>
          </p:cNvCxnSpPr>
          <p:nvPr/>
        </p:nvCxnSpPr>
        <p:spPr>
          <a:xfrm>
            <a:off x="5701145" y="1494808"/>
            <a:ext cx="0" cy="303563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 Placeholder 11">
                <a:extLst>
                  <a:ext uri="{FF2B5EF4-FFF2-40B4-BE49-F238E27FC236}">
                    <a16:creationId xmlns:a16="http://schemas.microsoft.com/office/drawing/2014/main" id="{F54F3A99-7773-A1BB-B1AA-F5FF40EA6B88}"/>
                  </a:ext>
                </a:extLst>
              </p:cNvPr>
              <p:cNvSpPr txBox="1">
                <a:spLocks/>
              </p:cNvSpPr>
              <p:nvPr/>
            </p:nvSpPr>
            <p:spPr>
              <a:xfrm>
                <a:off x="3974413" y="4686303"/>
                <a:ext cx="3453464" cy="1791210"/>
              </a:xfrm>
              <a:prstGeom prst="roundRect">
                <a:avLst/>
              </a:prstGeom>
              <a:noFill/>
              <a:ln>
                <a:solidFill>
                  <a:schemeClr val="accent1"/>
                </a:solidFill>
              </a:ln>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r>
                  <a:rPr lang="en-AU" dirty="0">
                    <a:latin typeface="+mn-lt"/>
                  </a:rPr>
                  <a:t> </a:t>
                </a:r>
                <a14:m>
                  <m:oMath xmlns:m="http://schemas.openxmlformats.org/officeDocument/2006/math">
                    <m:func>
                      <m:funcPr>
                        <m:ctrlPr>
                          <a:rPr lang="en-AU"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i="1" smtClean="0">
                                <a:latin typeface="Cambria Math" panose="02040503050406030204" pitchFamily="18" charset="0"/>
                              </a:rPr>
                            </m:ctrlPr>
                          </m:dPr>
                          <m:e>
                            <m:r>
                              <a:rPr lang="en-AU" b="0" i="1" smtClean="0">
                                <a:latin typeface="Cambria Math" panose="02040503050406030204" pitchFamily="18" charset="0"/>
                              </a:rPr>
                              <m:t>2</m:t>
                            </m:r>
                            <m:r>
                              <a:rPr lang="en-AU" i="1" smtClean="0">
                                <a:latin typeface="Cambria Math" panose="02040503050406030204" pitchFamily="18" charset="0"/>
                              </a:rPr>
                              <m:t>𝐴</m:t>
                            </m:r>
                          </m:e>
                        </m:d>
                        <m:r>
                          <a:rPr lang="en-AU"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e>
                    </m:func>
                  </m:oMath>
                </a14:m>
                <a:endParaRPr lang="en-AU" dirty="0">
                  <a:latin typeface="+mn-lt"/>
                </a:endParaRPr>
              </a:p>
              <a:p>
                <a:pPr marL="108108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𝐴</m:t>
                          </m:r>
                        </m:e>
                      </m:func>
                      <m:r>
                        <a:rPr lang="en-AU" i="1">
                          <a:latin typeface="Cambria Math" panose="02040503050406030204" pitchFamily="18" charset="0"/>
                        </a:rPr>
                        <m:t>−1</m:t>
                      </m:r>
                    </m:oMath>
                  </m:oMathPara>
                </a14:m>
                <a:endParaRPr lang="en-AU" dirty="0">
                  <a:latin typeface="+mn-lt"/>
                </a:endParaRPr>
              </a:p>
              <a:p>
                <a:pPr marL="108108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1−2</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oMath>
                  </m:oMathPara>
                </a14:m>
                <a:endParaRPr lang="en-AU" dirty="0">
                  <a:latin typeface="+mn-lt"/>
                </a:endParaRPr>
              </a:p>
            </p:txBody>
          </p:sp>
        </mc:Choice>
        <mc:Fallback xmlns="">
          <p:sp>
            <p:nvSpPr>
              <p:cNvPr id="14" name="Text Placeholder 11">
                <a:extLst>
                  <a:ext uri="{FF2B5EF4-FFF2-40B4-BE49-F238E27FC236}">
                    <a16:creationId xmlns:a16="http://schemas.microsoft.com/office/drawing/2014/main" id="{F54F3A99-7773-A1BB-B1AA-F5FF40EA6B88}"/>
                  </a:ext>
                </a:extLst>
              </p:cNvPr>
              <p:cNvSpPr txBox="1">
                <a:spLocks noRot="1" noChangeAspect="1" noMove="1" noResize="1" noEditPoints="1" noAdjustHandles="1" noChangeArrowheads="1" noChangeShapeType="1" noTextEdit="1"/>
              </p:cNvSpPr>
              <p:nvPr/>
            </p:nvSpPr>
            <p:spPr>
              <a:xfrm>
                <a:off x="3974413" y="4686303"/>
                <a:ext cx="3453464" cy="1791210"/>
              </a:xfrm>
              <a:prstGeom prst="roundRect">
                <a:avLst/>
              </a:prstGeom>
              <a:blipFill>
                <a:blip r:embed="rId6"/>
                <a:stretch>
                  <a:fillRect/>
                </a:stretch>
              </a:blipFill>
              <a:ln>
                <a:solidFill>
                  <a:schemeClr val="accent1"/>
                </a:solid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57978A80-7595-8AEB-D248-2B965B62F43C}"/>
              </a:ext>
              <a:ext uri="{C183D7F6-B498-43B3-948B-1728B52AA6E4}">
                <adec:decorative xmlns:adec="http://schemas.microsoft.com/office/drawing/2017/decorative" val="1"/>
              </a:ext>
            </a:extLst>
          </p:cNvPr>
          <p:cNvSpPr/>
          <p:nvPr/>
        </p:nvSpPr>
        <p:spPr>
          <a:xfrm>
            <a:off x="348003" y="1598505"/>
            <a:ext cx="3262037" cy="1123830"/>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5" name="Text Placeholder 11">
                <a:extLst>
                  <a:ext uri="{FF2B5EF4-FFF2-40B4-BE49-F238E27FC236}">
                    <a16:creationId xmlns:a16="http://schemas.microsoft.com/office/drawing/2014/main" id="{733B219E-C4A5-F0ED-1B55-B5E982C01DD0}"/>
                  </a:ext>
                </a:extLst>
              </p:cNvPr>
              <p:cNvSpPr txBox="1">
                <a:spLocks/>
              </p:cNvSpPr>
              <p:nvPr/>
            </p:nvSpPr>
            <p:spPr>
              <a:xfrm>
                <a:off x="6476782" y="1601596"/>
                <a:ext cx="5485691" cy="287144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 </a:t>
                </a:r>
                <a14:m>
                  <m:oMath xmlns:m="http://schemas.openxmlformats.org/officeDocument/2006/math">
                    <m:func>
                      <m:funcPr>
                        <m:ctrlPr>
                          <a:rPr lang="en-AU" i="1" smtClean="0">
                            <a:latin typeface="Cambria Math" panose="02040503050406030204" pitchFamily="18" charset="0"/>
                          </a:rPr>
                        </m:ctrlPr>
                      </m:funcPr>
                      <m:fName>
                        <m:sSup>
                          <m:sSupPr>
                            <m:ctrlPr>
                              <a:rPr lang="en-AU" i="1" smtClean="0">
                                <a:latin typeface="Cambria Math" panose="02040503050406030204" pitchFamily="18" charset="0"/>
                              </a:rPr>
                            </m:ctrlPr>
                          </m:sSupPr>
                          <m:e>
                            <m:r>
                              <m:rPr>
                                <m:sty m:val="p"/>
                              </m:rPr>
                              <a:rPr lang="en-AU" smtClean="0">
                                <a:latin typeface="Cambria Math" panose="02040503050406030204" pitchFamily="18" charset="0"/>
                              </a:rPr>
                              <m:t>cos</m:t>
                            </m:r>
                          </m:e>
                          <m:sup>
                            <m:r>
                              <a:rPr lang="en-AU" i="1" smtClean="0">
                                <a:latin typeface="Cambria Math" panose="02040503050406030204" pitchFamily="18" charset="0"/>
                              </a:rPr>
                              <m:t>2</m:t>
                            </m:r>
                          </m:sup>
                        </m:sSup>
                      </m:fName>
                      <m:e>
                        <m:r>
                          <a:rPr lang="en-AU" i="1" smtClean="0">
                            <a:latin typeface="Cambria Math" panose="02040503050406030204" pitchFamily="18" charset="0"/>
                          </a:rPr>
                          <m:t>𝑥</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sSup>
                          <m:sSupPr>
                            <m:ctrlPr>
                              <a:rPr lang="en-AU" i="1" smtClean="0">
                                <a:latin typeface="Cambria Math" panose="02040503050406030204" pitchFamily="18" charset="0"/>
                              </a:rPr>
                            </m:ctrlPr>
                          </m:sSupPr>
                          <m:e>
                            <m:r>
                              <m:rPr>
                                <m:sty m:val="p"/>
                              </m:rPr>
                              <a:rPr lang="en-AU" smtClean="0">
                                <a:latin typeface="Cambria Math" panose="02040503050406030204" pitchFamily="18" charset="0"/>
                              </a:rPr>
                              <m:t>sin</m:t>
                            </m:r>
                          </m:e>
                          <m:sup>
                            <m:r>
                              <a:rPr lang="en-AU" i="1" smtClean="0">
                                <a:latin typeface="Cambria Math" panose="02040503050406030204" pitchFamily="18" charset="0"/>
                              </a:rPr>
                              <m:t>2</m:t>
                            </m:r>
                          </m:sup>
                        </m:sSup>
                      </m:fName>
                      <m:e>
                        <m:r>
                          <a:rPr lang="en-AU" i="1" smtClean="0">
                            <a:latin typeface="Cambria Math" panose="02040503050406030204" pitchFamily="18" charset="0"/>
                          </a:rPr>
                          <m:t>𝑥</m:t>
                        </m:r>
                      </m:e>
                    </m:func>
                    <m:r>
                      <a:rPr lang="en-AU" i="1" smtClean="0">
                        <a:latin typeface="Cambria Math" panose="02040503050406030204" pitchFamily="18" charset="0"/>
                      </a:rPr>
                      <m:t>=1</m:t>
                    </m:r>
                  </m:oMath>
                </a14:m>
                <a:endParaRPr lang="en-AU" dirty="0">
                  <a:latin typeface="+mn-lt"/>
                </a:endParaRPr>
              </a:p>
              <a:p>
                <a:pPr marL="987425" indent="-987425"/>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i="1" smtClean="0">
                                  <a:latin typeface="Cambria Math" panose="02040503050406030204" pitchFamily="18" charset="0"/>
                                </a:rPr>
                                <m:t>2</m:t>
                              </m:r>
                            </m:sup>
                          </m:sSup>
                        </m:fName>
                        <m:e>
                          <m:r>
                            <a:rPr lang="en-AU" i="1" smtClean="0">
                              <a:latin typeface="Cambria Math" panose="02040503050406030204" pitchFamily="18" charset="0"/>
                            </a:rPr>
                            <m:t>𝑥</m:t>
                          </m:r>
                          <m:r>
                            <a:rPr lang="en-AU" i="1" smtClean="0">
                              <a:latin typeface="Cambria Math" panose="02040503050406030204" pitchFamily="18" charset="0"/>
                            </a:rPr>
                            <m:t>=1−</m:t>
                          </m:r>
                          <m:func>
                            <m:funcPr>
                              <m:ctrlPr>
                                <a:rPr lang="en-AU" i="1" smtClean="0">
                                  <a:latin typeface="Cambria Math" panose="02040503050406030204" pitchFamily="18" charset="0"/>
                                </a:rPr>
                              </m:ctrlPr>
                            </m:funcPr>
                            <m:fName>
                              <m:sSup>
                                <m:sSupPr>
                                  <m:ctrlPr>
                                    <a:rPr lang="en-AU" i="1" smtClean="0">
                                      <a:latin typeface="Cambria Math" panose="02040503050406030204" pitchFamily="18" charset="0"/>
                                    </a:rPr>
                                  </m:ctrlPr>
                                </m:sSupPr>
                                <m:e>
                                  <m:r>
                                    <m:rPr>
                                      <m:sty m:val="p"/>
                                    </m:rPr>
                                    <a:rPr lang="en-AU" smtClean="0">
                                      <a:latin typeface="Cambria Math" panose="02040503050406030204" pitchFamily="18" charset="0"/>
                                    </a:rPr>
                                    <m:t>s</m:t>
                                  </m:r>
                                  <m:r>
                                    <m:rPr>
                                      <m:sty m:val="p"/>
                                    </m:rPr>
                                    <a:rPr lang="en-AU" b="0" i="0" smtClean="0">
                                      <a:latin typeface="Cambria Math" panose="02040503050406030204" pitchFamily="18" charset="0"/>
                                    </a:rPr>
                                    <m:t>in</m:t>
                                  </m:r>
                                </m:e>
                                <m:sup>
                                  <m:r>
                                    <a:rPr lang="en-AU" i="1" smtClean="0">
                                      <a:latin typeface="Cambria Math" panose="02040503050406030204" pitchFamily="18" charset="0"/>
                                    </a:rPr>
                                    <m:t>2</m:t>
                                  </m:r>
                                </m:sup>
                              </m:sSup>
                            </m:fName>
                            <m:e>
                              <m:r>
                                <a:rPr lang="en-AU" i="1" smtClean="0">
                                  <a:latin typeface="Cambria Math" panose="02040503050406030204" pitchFamily="18" charset="0"/>
                                </a:rPr>
                                <m:t>𝑥</m:t>
                              </m:r>
                            </m:e>
                          </m:func>
                        </m:e>
                      </m:func>
                    </m:oMath>
                  </m:oMathPara>
                </a14:m>
                <a:endParaRPr lang="en-AU"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2</m:t>
                          </m:r>
                          <m:r>
                            <a:rPr lang="en-AU" i="1" smtClean="0">
                              <a:latin typeface="Cambria Math" panose="02040503050406030204" pitchFamily="18" charset="0"/>
                            </a:rPr>
                            <m:t>𝐴</m:t>
                          </m:r>
                          <m:r>
                            <a:rPr lang="en-AU" i="1" smtClean="0">
                              <a:latin typeface="Cambria Math" panose="02040503050406030204" pitchFamily="18" charset="0"/>
                            </a:rPr>
                            <m:t>=</m:t>
                          </m:r>
                        </m:e>
                      </m:func>
                      <m:r>
                        <a:rPr lang="en-AU" i="1" smtClean="0">
                          <a:latin typeface="Cambria Math" panose="02040503050406030204" pitchFamily="18" charset="0"/>
                        </a:rPr>
                        <m:t> </m:t>
                      </m:r>
                      <m:d>
                        <m:dPr>
                          <m:ctrlPr>
                            <a:rPr lang="en-AU" i="1" smtClean="0">
                              <a:latin typeface="Cambria Math" panose="02040503050406030204" pitchFamily="18" charset="0"/>
                            </a:rPr>
                          </m:ctrlPr>
                        </m:dPr>
                        <m:e>
                          <m:r>
                            <a:rPr lang="en-AU" i="1" smtClean="0">
                              <a:latin typeface="Cambria Math" panose="02040503050406030204" pitchFamily="18" charset="0"/>
                            </a:rPr>
                            <m:t>1−</m:t>
                          </m:r>
                          <m:func>
                            <m:funcPr>
                              <m:ctrlPr>
                                <a:rPr lang="en-AU" i="1" smtClean="0">
                                  <a:latin typeface="Cambria Math" panose="02040503050406030204" pitchFamily="18" charset="0"/>
                                </a:rPr>
                              </m:ctrlPr>
                            </m:funcPr>
                            <m:fName>
                              <m:sSup>
                                <m:sSupPr>
                                  <m:ctrlPr>
                                    <a:rPr lang="en-AU" i="1" smtClean="0">
                                      <a:latin typeface="Cambria Math" panose="02040503050406030204" pitchFamily="18" charset="0"/>
                                    </a:rPr>
                                  </m:ctrlPr>
                                </m:sSupPr>
                                <m:e>
                                  <m:r>
                                    <m:rPr>
                                      <m:sty m:val="p"/>
                                    </m:rPr>
                                    <a:rPr lang="en-AU" smtClean="0">
                                      <a:latin typeface="Cambria Math" panose="02040503050406030204" pitchFamily="18" charset="0"/>
                                    </a:rPr>
                                    <m:t>s</m:t>
                                  </m:r>
                                  <m:r>
                                    <m:rPr>
                                      <m:sty m:val="p"/>
                                    </m:rPr>
                                    <a:rPr lang="en-AU" b="0" i="0" smtClean="0">
                                      <a:latin typeface="Cambria Math" panose="02040503050406030204" pitchFamily="18" charset="0"/>
                                    </a:rPr>
                                    <m:t>in</m:t>
                                  </m:r>
                                </m:e>
                                <m:sup>
                                  <m:r>
                                    <a:rPr lang="en-AU" i="1" smtClean="0">
                                      <a:latin typeface="Cambria Math" panose="02040503050406030204" pitchFamily="18" charset="0"/>
                                    </a:rPr>
                                    <m:t>2</m:t>
                                  </m:r>
                                </m:sup>
                              </m:sSup>
                            </m:fName>
                            <m:e>
                              <m:r>
                                <a:rPr lang="en-AU" i="1" smtClean="0">
                                  <a:latin typeface="Cambria Math" panose="02040503050406030204" pitchFamily="18" charset="0"/>
                                </a:rPr>
                                <m:t>𝐴</m:t>
                              </m:r>
                            </m:e>
                          </m:func>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oMath>
                  </m:oMathPara>
                </a14:m>
                <a:endParaRPr lang="en-AU" dirty="0">
                  <a:latin typeface="+mn-lt"/>
                </a:endParaRPr>
              </a:p>
              <a:p>
                <a:pPr marL="717550"/>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1−2</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oMath>
                  </m:oMathPara>
                </a14:m>
                <a:endParaRPr lang="en-AU" dirty="0">
                  <a:latin typeface="+mn-lt"/>
                </a:endParaRPr>
              </a:p>
            </p:txBody>
          </p:sp>
        </mc:Choice>
        <mc:Fallback xmlns="">
          <p:sp>
            <p:nvSpPr>
              <p:cNvPr id="15" name="Text Placeholder 11">
                <a:extLst>
                  <a:ext uri="{FF2B5EF4-FFF2-40B4-BE49-F238E27FC236}">
                    <a16:creationId xmlns:a16="http://schemas.microsoft.com/office/drawing/2014/main" id="{733B219E-C4A5-F0ED-1B55-B5E982C01DD0}"/>
                  </a:ext>
                </a:extLst>
              </p:cNvPr>
              <p:cNvSpPr txBox="1">
                <a:spLocks noRot="1" noChangeAspect="1" noMove="1" noResize="1" noEditPoints="1" noAdjustHandles="1" noChangeArrowheads="1" noChangeShapeType="1" noTextEdit="1"/>
              </p:cNvSpPr>
              <p:nvPr/>
            </p:nvSpPr>
            <p:spPr>
              <a:xfrm>
                <a:off x="6476782" y="1601596"/>
                <a:ext cx="5485691" cy="2871443"/>
              </a:xfrm>
              <a:prstGeom prst="rect">
                <a:avLst/>
              </a:prstGeom>
              <a:blipFill>
                <a:blip r:embed="rId7"/>
                <a:stretch>
                  <a:fillRect/>
                </a:stretch>
              </a:blipFill>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18A06F9D-B4A3-8BD2-9FC1-1A4E92EA9D78}"/>
              </a:ext>
              <a:ext uri="{C183D7F6-B498-43B3-948B-1728B52AA6E4}">
                <adec:decorative xmlns:adec="http://schemas.microsoft.com/office/drawing/2017/decorative" val="1"/>
              </a:ext>
            </a:extLst>
          </p:cNvPr>
          <p:cNvSpPr/>
          <p:nvPr/>
        </p:nvSpPr>
        <p:spPr>
          <a:xfrm>
            <a:off x="6464785" y="1598505"/>
            <a:ext cx="3262037" cy="1123830"/>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85135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dirty="0">
                <a:latin typeface="+mj-lt"/>
              </a:rPr>
              <a:t>Manipulating the double angle formulas</a:t>
            </a:r>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DB3AAD6-B0C8-9913-4AB6-4AD32E0E200F}"/>
                  </a:ext>
                </a:extLst>
              </p:cNvPr>
              <p:cNvSpPr>
                <a:spLocks noGrp="1"/>
              </p:cNvSpPr>
              <p:nvPr>
                <p:ph type="body" sz="quarter" idx="17"/>
              </p:nvPr>
            </p:nvSpPr>
            <p:spPr>
              <a:xfrm>
                <a:off x="359999" y="1567086"/>
                <a:ext cx="6092755" cy="4807835"/>
              </a:xfrm>
            </p:spPr>
            <p:txBody>
              <a:bodyPr/>
              <a:lstStyle/>
              <a:p>
                <a:pPr marL="457200" indent="-457200">
                  <a:buFont typeface="+mj-lt"/>
                  <a:buAutoNum type="arabicPeriod"/>
                </a:pPr>
                <a:r>
                  <a:rPr lang="en-AU" sz="1800" dirty="0"/>
                  <a:t> Write an expression for </a:t>
                </a:r>
                <a14:m>
                  <m:oMath xmlns:m="http://schemas.openxmlformats.org/officeDocument/2006/math">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0" smtClean="0">
                            <a:latin typeface="Cambria Math" panose="02040503050406030204" pitchFamily="18" charset="0"/>
                          </a:rPr>
                          <m:t>2</m:t>
                        </m:r>
                      </m:sup>
                    </m:sSup>
                    <m:r>
                      <a:rPr lang="en-AU" sz="1800" b="0" i="0" smtClean="0">
                        <a:latin typeface="Cambria Math" panose="02040503050406030204" pitchFamily="18" charset="0"/>
                      </a:rPr>
                      <m:t> </m:t>
                    </m:r>
                    <m:r>
                      <a:rPr lang="en-AU" sz="1800" b="0" i="1" smtClean="0">
                        <a:latin typeface="Cambria Math" panose="02040503050406030204" pitchFamily="18" charset="0"/>
                      </a:rPr>
                      <m:t>𝑥</m:t>
                    </m:r>
                  </m:oMath>
                </a14:m>
                <a:r>
                  <a:rPr lang="en-AU" sz="1800" b="0" i="0" dirty="0">
                    <a:latin typeface="+mj-lt"/>
                  </a:rPr>
                  <a:t> in terms of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m:t>
                        </m:r>
                        <m:r>
                          <a:rPr lang="en-AU" sz="1800" b="0" i="1" smtClean="0">
                            <a:latin typeface="Cambria Math" panose="02040503050406030204" pitchFamily="18" charset="0"/>
                          </a:rPr>
                          <m:t>𝑥</m:t>
                        </m:r>
                      </m:e>
                    </m:func>
                    <m:r>
                      <a:rPr lang="en-AU" sz="1800" b="0" i="1" smtClean="0">
                        <a:latin typeface="Cambria Math" panose="02040503050406030204" pitchFamily="18" charset="0"/>
                      </a:rPr>
                      <m:t>.</m:t>
                    </m:r>
                  </m:oMath>
                </a14:m>
                <a:r>
                  <a:rPr lang="en-AU" sz="1800" b="0" i="0" dirty="0">
                    <a:latin typeface="+mj-lt"/>
                  </a:rPr>
                  <a:t> </a:t>
                </a:r>
              </a:p>
              <a:p>
                <a:pPr marL="176213"/>
                <a14:m>
                  <m:oMathPara xmlns:m="http://schemas.openxmlformats.org/officeDocument/2006/math">
                    <m:oMathParaPr>
                      <m:jc m:val="left"/>
                    </m:oMathParaPr>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2</m:t>
                          </m:r>
                          <m:r>
                            <a:rPr lang="en-AU" sz="1800" i="1">
                              <a:latin typeface="Cambria Math" panose="02040503050406030204" pitchFamily="18" charset="0"/>
                            </a:rPr>
                            <m:t>𝑥</m:t>
                          </m:r>
                        </m:e>
                      </m:func>
                      <m:r>
                        <a:rPr lang="en-AU" sz="1800" i="1">
                          <a:latin typeface="Cambria Math" panose="02040503050406030204" pitchFamily="18" charset="0"/>
                        </a:rPr>
                        <m:t>=</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cos</m:t>
                              </m:r>
                            </m:e>
                            <m:sup>
                              <m:r>
                                <a:rPr lang="en-AU" sz="1800">
                                  <a:latin typeface="Cambria Math" panose="02040503050406030204" pitchFamily="18" charset="0"/>
                                </a:rPr>
                                <m:t>2</m:t>
                              </m:r>
                            </m:sup>
                          </m:sSup>
                        </m:fName>
                        <m:e>
                          <m:r>
                            <a:rPr lang="en-AU" sz="1800" i="1">
                              <a:latin typeface="Cambria Math" panose="02040503050406030204" pitchFamily="18" charset="0"/>
                            </a:rPr>
                            <m:t>𝑥</m:t>
                          </m:r>
                        </m:e>
                      </m:func>
                      <m:r>
                        <a:rPr lang="en-AU" sz="1800" i="1">
                          <a:latin typeface="Cambria Math" panose="02040503050406030204" pitchFamily="18" charset="0"/>
                        </a:rPr>
                        <m:t>−</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sin</m:t>
                              </m:r>
                            </m:e>
                            <m:sup>
                              <m:r>
                                <a:rPr lang="en-AU" sz="1800">
                                  <a:latin typeface="Cambria Math" panose="02040503050406030204" pitchFamily="18" charset="0"/>
                                </a:rPr>
                                <m:t>2</m:t>
                              </m:r>
                            </m:sup>
                          </m:sSup>
                        </m:fName>
                        <m:e>
                          <m:r>
                            <a:rPr lang="en-AU" sz="1800" i="1">
                              <a:latin typeface="Cambria Math" panose="02040503050406030204" pitchFamily="18" charset="0"/>
                            </a:rPr>
                            <m:t>𝑥</m:t>
                          </m:r>
                        </m:e>
                      </m:func>
                    </m:oMath>
                  </m:oMathPara>
                </a14:m>
                <a:endParaRPr lang="en-AU" sz="1800" dirty="0"/>
              </a:p>
              <a:p>
                <a:pPr marL="893763"/>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e>
                      </m:d>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oMath>
                  </m:oMathPara>
                </a14:m>
                <a:endParaRPr lang="en-AU" sz="1800" dirty="0"/>
              </a:p>
              <a:p>
                <a:pPr marL="893763"/>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=1−2</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=1−</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m:t>
                          </m:r>
                          <m:r>
                            <a:rPr lang="en-AU" sz="1800" b="0" i="1" smtClean="0">
                              <a:latin typeface="Cambria Math" panose="02040503050406030204" pitchFamily="18" charset="0"/>
                            </a:rPr>
                            <m:t>𝑥</m:t>
                          </m:r>
                        </m:e>
                      </m:func>
                    </m:oMath>
                  </m:oMathPara>
                </a14:m>
                <a:endParaRPr lang="en-AU" sz="1800" dirty="0"/>
              </a:p>
              <a:p>
                <a:pPr marL="176213"/>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𝑥</m:t>
                          </m:r>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d>
                        <m:dPr>
                          <m:ctrlPr>
                            <a:rPr lang="en-AU" sz="1800" b="0" i="1" smtClean="0">
                              <a:latin typeface="Cambria Math" panose="02040503050406030204" pitchFamily="18" charset="0"/>
                            </a:rPr>
                          </m:ctrlPr>
                        </m:dPr>
                        <m:e>
                          <m:r>
                            <a:rPr lang="en-AU" sz="1800" b="0" i="0" smtClean="0">
                              <a:latin typeface="Cambria Math" panose="02040503050406030204" pitchFamily="18" charset="0"/>
                            </a:rPr>
                            <m:t>1−</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2</m:t>
                              </m:r>
                              <m:r>
                                <a:rPr lang="en-AU" sz="1800" i="1">
                                  <a:latin typeface="Cambria Math" panose="02040503050406030204" pitchFamily="18" charset="0"/>
                                </a:rPr>
                                <m:t>𝑥</m:t>
                              </m:r>
                            </m:e>
                          </m:func>
                        </m:e>
                      </m:d>
                    </m:oMath>
                  </m:oMathPara>
                </a14:m>
                <a:endParaRPr lang="en-AU" sz="1800" dirty="0"/>
              </a:p>
            </p:txBody>
          </p:sp>
        </mc:Choice>
        <mc:Fallback xmlns="">
          <p:sp>
            <p:nvSpPr>
              <p:cNvPr id="5" name="Text Placeholder 4">
                <a:extLst>
                  <a:ext uri="{FF2B5EF4-FFF2-40B4-BE49-F238E27FC236}">
                    <a16:creationId xmlns:a16="http://schemas.microsoft.com/office/drawing/2014/main" id="{9DB3AAD6-B0C8-9913-4AB6-4AD32E0E200F}"/>
                  </a:ext>
                </a:extLst>
              </p:cNvPr>
              <p:cNvSpPr>
                <a:spLocks noGrp="1" noRot="1" noChangeAspect="1" noMove="1" noResize="1" noEditPoints="1" noAdjustHandles="1" noChangeArrowheads="1" noChangeShapeType="1" noTextEdit="1"/>
              </p:cNvSpPr>
              <p:nvPr>
                <p:ph type="body" sz="quarter" idx="17"/>
              </p:nvPr>
            </p:nvSpPr>
            <p:spPr>
              <a:xfrm>
                <a:off x="359999" y="1567086"/>
                <a:ext cx="6092755" cy="4807835"/>
              </a:xfrm>
              <a:blipFill>
                <a:blip r:embed="rId2"/>
                <a:stretch>
                  <a:fillRect l="-2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162FFD16-21A3-23CD-BDFD-8B23337237D7}"/>
                  </a:ext>
                </a:extLst>
              </p:cNvPr>
              <p:cNvSpPr txBox="1">
                <a:spLocks/>
              </p:cNvSpPr>
              <p:nvPr/>
            </p:nvSpPr>
            <p:spPr>
              <a:xfrm>
                <a:off x="6452754" y="1567085"/>
                <a:ext cx="5502329" cy="169204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200000"/>
                  </a:lnSpc>
                  <a:buFont typeface="+mj-lt"/>
                  <a:buAutoNum type="arabicPeriod" startAt="2"/>
                </a:pPr>
                <a:r>
                  <a:rPr lang="en-AU" sz="1800" dirty="0"/>
                  <a:t>Write an expression for </a:t>
                </a:r>
                <a14:m>
                  <m:oMath xmlns:m="http://schemas.openxmlformats.org/officeDocument/2006/math">
                    <m:sSup>
                      <m:sSupPr>
                        <m:ctrlPr>
                          <a:rPr lang="en-AU" sz="180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smtClean="0">
                            <a:latin typeface="Cambria Math" panose="02040503050406030204" pitchFamily="18" charset="0"/>
                          </a:rPr>
                          <m:t>2</m:t>
                        </m:r>
                      </m:sup>
                    </m:sSup>
                    <m:r>
                      <a:rPr lang="en-AU" sz="1800" smtClean="0">
                        <a:latin typeface="Cambria Math" panose="02040503050406030204" pitchFamily="18" charset="0"/>
                      </a:rPr>
                      <m:t> </m:t>
                    </m:r>
                    <m:r>
                      <a:rPr lang="en-AU" sz="1800" i="1" smtClean="0">
                        <a:latin typeface="Cambria Math" panose="02040503050406030204" pitchFamily="18" charset="0"/>
                      </a:rPr>
                      <m:t>𝑥</m:t>
                    </m:r>
                  </m:oMath>
                </a14:m>
                <a:r>
                  <a:rPr lang="en-AU" sz="1800" dirty="0">
                    <a:latin typeface="+mj-lt"/>
                  </a:rPr>
                  <a:t> in terms of </a:t>
                </a:r>
                <a14:m>
                  <m:oMath xmlns:m="http://schemas.openxmlformats.org/officeDocument/2006/math">
                    <m:func>
                      <m:funcPr>
                        <m:ctrlPr>
                          <a:rPr lang="en-AU" sz="1800" i="1" smtClean="0">
                            <a:latin typeface="Cambria Math" panose="02040503050406030204" pitchFamily="18" charset="0"/>
                          </a:rPr>
                        </m:ctrlPr>
                      </m:funcPr>
                      <m:fName>
                        <m:r>
                          <m:rPr>
                            <m:sty m:val="p"/>
                          </m:rPr>
                          <a:rPr lang="en-AU" sz="1800" smtClean="0">
                            <a:latin typeface="Cambria Math" panose="02040503050406030204" pitchFamily="18" charset="0"/>
                          </a:rPr>
                          <m:t>cos</m:t>
                        </m:r>
                      </m:fName>
                      <m:e>
                        <m:r>
                          <a:rPr lang="en-AU" sz="1800" i="1" smtClean="0">
                            <a:latin typeface="Cambria Math" panose="02040503050406030204" pitchFamily="18" charset="0"/>
                          </a:rPr>
                          <m:t>2</m:t>
                        </m:r>
                        <m:r>
                          <a:rPr lang="en-AU" sz="1800" i="1" smtClean="0">
                            <a:latin typeface="Cambria Math" panose="02040503050406030204" pitchFamily="18" charset="0"/>
                          </a:rPr>
                          <m:t>𝑥</m:t>
                        </m:r>
                      </m:e>
                    </m:func>
                    <m:r>
                      <a:rPr lang="en-AU" sz="1800" b="0" i="1" smtClean="0">
                        <a:latin typeface="Cambria Math" panose="02040503050406030204" pitchFamily="18" charset="0"/>
                      </a:rPr>
                      <m:t>.</m:t>
                    </m:r>
                  </m:oMath>
                </a14:m>
                <a:r>
                  <a:rPr lang="en-AU" sz="1800" dirty="0">
                    <a:latin typeface="+mj-lt"/>
                  </a:rPr>
                  <a:t> </a:t>
                </a:r>
              </a:p>
              <a:p>
                <a:pPr marL="457200" indent="-457200">
                  <a:lnSpc>
                    <a:spcPct val="200000"/>
                  </a:lnSpc>
                  <a:buFont typeface="+mj-lt"/>
                  <a:buAutoNum type="arabicPeriod" startAt="2"/>
                </a:pPr>
                <a:r>
                  <a:rPr lang="en-AU" sz="1800" dirty="0">
                    <a:latin typeface="+mj-lt"/>
                  </a:rPr>
                  <a:t>Write an expression for </a:t>
                </a:r>
                <a14:m>
                  <m:oMath xmlns:m="http://schemas.openxmlformats.org/officeDocument/2006/math">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2</m:t>
                        </m:r>
                        <m:r>
                          <a:rPr lang="en-AU" sz="1800" b="0" i="1" smtClean="0">
                            <a:latin typeface="Cambria Math" panose="02040503050406030204" pitchFamily="18" charset="0"/>
                          </a:rPr>
                          <m:t>𝑥</m:t>
                        </m:r>
                      </m:e>
                    </m:func>
                  </m:oMath>
                </a14:m>
                <a:r>
                  <a:rPr lang="en-AU" sz="1800" dirty="0">
                    <a:latin typeface="+mj-lt"/>
                  </a:rPr>
                  <a:t> in terms of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4</m:t>
                        </m:r>
                        <m:r>
                          <a:rPr lang="en-AU" sz="1800" b="0" i="1" smtClean="0">
                            <a:latin typeface="Cambria Math" panose="02040503050406030204" pitchFamily="18" charset="0"/>
                          </a:rPr>
                          <m:t>𝑥</m:t>
                        </m:r>
                      </m:e>
                    </m:func>
                    <m:r>
                      <a:rPr lang="en-AU" sz="1800" b="0" i="1" smtClean="0">
                        <a:latin typeface="Cambria Math" panose="02040503050406030204" pitchFamily="18" charset="0"/>
                      </a:rPr>
                      <m:t>.</m:t>
                    </m:r>
                  </m:oMath>
                </a14:m>
                <a:endParaRPr lang="en-AU" sz="1800" dirty="0">
                  <a:latin typeface="+mj-lt"/>
                </a:endParaRPr>
              </a:p>
            </p:txBody>
          </p:sp>
        </mc:Choice>
        <mc:Fallback xmlns="">
          <p:sp>
            <p:nvSpPr>
              <p:cNvPr id="8" name="Text Placeholder 4">
                <a:extLst>
                  <a:ext uri="{FF2B5EF4-FFF2-40B4-BE49-F238E27FC236}">
                    <a16:creationId xmlns:a16="http://schemas.microsoft.com/office/drawing/2014/main" id="{162FFD16-21A3-23CD-BDFD-8B23337237D7}"/>
                  </a:ext>
                </a:extLst>
              </p:cNvPr>
              <p:cNvSpPr txBox="1">
                <a:spLocks noRot="1" noChangeAspect="1" noMove="1" noResize="1" noEditPoints="1" noAdjustHandles="1" noChangeArrowheads="1" noChangeShapeType="1" noTextEdit="1"/>
              </p:cNvSpPr>
              <p:nvPr/>
            </p:nvSpPr>
            <p:spPr>
              <a:xfrm>
                <a:off x="6452754" y="1567085"/>
                <a:ext cx="5502329" cy="1692043"/>
              </a:xfrm>
              <a:prstGeom prst="rect">
                <a:avLst/>
              </a:prstGeom>
              <a:blipFill>
                <a:blip r:embed="rId3"/>
                <a:stretch>
                  <a:fillRect l="-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BB83DACF-4C94-327F-7AE4-F827CE478ACC}"/>
                  </a:ext>
                </a:extLst>
              </p:cNvPr>
              <p:cNvSpPr txBox="1">
                <a:spLocks/>
              </p:cNvSpPr>
              <p:nvPr/>
            </p:nvSpPr>
            <p:spPr>
              <a:xfrm>
                <a:off x="6452754" y="3199821"/>
                <a:ext cx="4880482" cy="123709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AU" sz="1800" dirty="0"/>
                  <a:t>Write a generalised expression for </a:t>
                </a:r>
                <a14:m>
                  <m:oMath xmlns:m="http://schemas.openxmlformats.org/officeDocument/2006/math">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m:t>
                        </m:r>
                        <m:r>
                          <a:rPr lang="en-AU" sz="1800" b="0" i="1" smtClean="0">
                            <a:latin typeface="Cambria Math" panose="02040503050406030204" pitchFamily="18" charset="0"/>
                          </a:rPr>
                          <m:t>𝑛𝑥</m:t>
                        </m:r>
                        <m:r>
                          <a:rPr lang="en-AU" sz="1800" b="0" i="1" smtClean="0">
                            <a:latin typeface="Cambria Math" panose="02040503050406030204" pitchFamily="18" charset="0"/>
                          </a:rPr>
                          <m:t>)</m:t>
                        </m:r>
                      </m:e>
                    </m:func>
                  </m:oMath>
                </a14:m>
                <a:r>
                  <a:rPr lang="en-AU" sz="1800" dirty="0"/>
                  <a:t> and </a:t>
                </a:r>
                <a14:m>
                  <m:oMath xmlns:m="http://schemas.openxmlformats.org/officeDocument/2006/math">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m:t>
                        </m:r>
                        <m:r>
                          <a:rPr lang="en-AU" sz="1800" b="0" i="1" smtClean="0">
                            <a:latin typeface="Cambria Math" panose="02040503050406030204" pitchFamily="18" charset="0"/>
                          </a:rPr>
                          <m:t>𝑛𝑥</m:t>
                        </m:r>
                        <m:r>
                          <a:rPr lang="en-AU" sz="1800" b="0" i="1" smtClean="0">
                            <a:latin typeface="Cambria Math" panose="02040503050406030204" pitchFamily="18" charset="0"/>
                          </a:rPr>
                          <m:t>)</m:t>
                        </m:r>
                      </m:e>
                    </m:func>
                  </m:oMath>
                </a14:m>
                <a:r>
                  <a:rPr lang="en-AU" sz="1800" dirty="0">
                    <a:latin typeface="+mj-lt"/>
                  </a:rPr>
                  <a:t> for some constant </a:t>
                </a:r>
                <a14:m>
                  <m:oMath xmlns:m="http://schemas.openxmlformats.org/officeDocument/2006/math">
                    <m:r>
                      <a:rPr lang="en-AU" sz="1800" b="0" i="1" smtClean="0">
                        <a:latin typeface="Cambria Math" panose="02040503050406030204" pitchFamily="18" charset="0"/>
                      </a:rPr>
                      <m:t>𝑛</m:t>
                    </m:r>
                  </m:oMath>
                </a14:m>
                <a:r>
                  <a:rPr lang="en-AU" sz="1800" dirty="0">
                    <a:latin typeface="+mj-lt"/>
                  </a:rPr>
                  <a:t>.</a:t>
                </a:r>
              </a:p>
            </p:txBody>
          </p:sp>
        </mc:Choice>
        <mc:Fallback xmlns="">
          <p:sp>
            <p:nvSpPr>
              <p:cNvPr id="11" name="Text Placeholder 4">
                <a:extLst>
                  <a:ext uri="{FF2B5EF4-FFF2-40B4-BE49-F238E27FC236}">
                    <a16:creationId xmlns:a16="http://schemas.microsoft.com/office/drawing/2014/main" id="{BB83DACF-4C94-327F-7AE4-F827CE478ACC}"/>
                  </a:ext>
                </a:extLst>
              </p:cNvPr>
              <p:cNvSpPr txBox="1">
                <a:spLocks noRot="1" noChangeAspect="1" noMove="1" noResize="1" noEditPoints="1" noAdjustHandles="1" noChangeArrowheads="1" noChangeShapeType="1" noTextEdit="1"/>
              </p:cNvSpPr>
              <p:nvPr/>
            </p:nvSpPr>
            <p:spPr>
              <a:xfrm>
                <a:off x="6452754" y="3199821"/>
                <a:ext cx="4880482" cy="1237098"/>
              </a:xfrm>
              <a:prstGeom prst="rect">
                <a:avLst/>
              </a:prstGeom>
              <a:blipFill>
                <a:blip r:embed="rId4"/>
                <a:stretch>
                  <a:fillRect l="-2750" r="-1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205937ED-6ED3-38F2-8B82-28C05DFDB435}"/>
                  </a:ext>
                </a:extLst>
              </p:cNvPr>
              <p:cNvSpPr txBox="1">
                <a:spLocks/>
              </p:cNvSpPr>
              <p:nvPr/>
            </p:nvSpPr>
            <p:spPr>
              <a:xfrm>
                <a:off x="6650182" y="4355078"/>
                <a:ext cx="4473818" cy="2169517"/>
              </a:xfrm>
              <a:prstGeom prst="roundRect">
                <a:avLst/>
              </a:prstGeom>
            </p:spPr>
            <p:style>
              <a:lnRef idx="3">
                <a:schemeClr val="lt1"/>
              </a:lnRef>
              <a:fillRef idx="1">
                <a:schemeClr val="accent4"/>
              </a:fillRef>
              <a:effectRef idx="1">
                <a:schemeClr val="accent4"/>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b="0" i="1" smtClean="0">
                              <a:latin typeface="Cambria Math" panose="02040503050406030204" pitchFamily="18" charset="0"/>
                            </a:rPr>
                            <m:t>(</m:t>
                          </m:r>
                          <m:r>
                            <a:rPr lang="en-AU" b="0" i="1" smtClean="0">
                              <a:latin typeface="Cambria Math" panose="02040503050406030204" pitchFamily="18" charset="0"/>
                            </a:rPr>
                            <m:t>𝑛𝑥</m:t>
                          </m:r>
                          <m:r>
                            <a:rPr lang="en-AU" b="0" i="1" smtClean="0">
                              <a:latin typeface="Cambria Math" panose="02040503050406030204" pitchFamily="18" charset="0"/>
                            </a:rPr>
                            <m:t>)</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d>
                        <m:dPr>
                          <m:ctrlPr>
                            <a:rPr lang="en-AU" i="1">
                              <a:latin typeface="Cambria Math" panose="02040503050406030204" pitchFamily="18" charset="0"/>
                            </a:rPr>
                          </m:ctrlPr>
                        </m:dPr>
                        <m:e>
                          <m:r>
                            <a:rPr lang="en-AU">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2</m:t>
                              </m:r>
                              <m:r>
                                <a:rPr lang="en-AU" b="0" i="1" smtClean="0">
                                  <a:latin typeface="Cambria Math" panose="02040503050406030204" pitchFamily="18" charset="0"/>
                                </a:rPr>
                                <m:t>𝑛</m:t>
                              </m:r>
                              <m:r>
                                <a:rPr lang="en-AU" i="1">
                                  <a:latin typeface="Cambria Math" panose="02040503050406030204" pitchFamily="18" charset="0"/>
                                </a:rPr>
                                <m:t>𝑥</m:t>
                              </m:r>
                            </m:e>
                          </m:func>
                        </m:e>
                      </m:d>
                    </m:oMath>
                  </m:oMathPara>
                </a14:m>
                <a:endParaRPr lang="en-AU" dirty="0">
                  <a:latin typeface="+mj-lt"/>
                </a:endParaRPr>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b="0" i="0" smtClean="0">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m:t>
                          </m:r>
                          <m:r>
                            <a:rPr lang="en-AU" i="1">
                              <a:latin typeface="Cambria Math" panose="02040503050406030204" pitchFamily="18" charset="0"/>
                            </a:rPr>
                            <m:t>𝑛𝑥</m:t>
                          </m:r>
                          <m:r>
                            <a:rPr lang="en-AU" i="1">
                              <a:latin typeface="Cambria Math" panose="02040503050406030204" pitchFamily="18" charset="0"/>
                            </a:rPr>
                            <m:t>)</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d>
                        <m:dPr>
                          <m:ctrlPr>
                            <a:rPr lang="en-AU" i="1">
                              <a:latin typeface="Cambria Math" panose="02040503050406030204" pitchFamily="18" charset="0"/>
                            </a:rPr>
                          </m:ctrlPr>
                        </m:dPr>
                        <m:e>
                          <m:r>
                            <a:rPr lang="en-AU">
                              <a:latin typeface="Cambria Math" panose="02040503050406030204" pitchFamily="18" charset="0"/>
                            </a:rPr>
                            <m:t>1</m:t>
                          </m:r>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2</m:t>
                              </m:r>
                              <m:r>
                                <a:rPr lang="en-AU" i="1">
                                  <a:latin typeface="Cambria Math" panose="02040503050406030204" pitchFamily="18" charset="0"/>
                                </a:rPr>
                                <m:t>𝑛𝑥</m:t>
                              </m:r>
                            </m:e>
                          </m:func>
                        </m:e>
                      </m:d>
                    </m:oMath>
                  </m:oMathPara>
                </a14:m>
                <a:endParaRPr lang="en-AU" dirty="0">
                  <a:latin typeface="+mj-lt"/>
                </a:endParaRPr>
              </a:p>
            </p:txBody>
          </p:sp>
        </mc:Choice>
        <mc:Fallback xmlns="">
          <p:sp>
            <p:nvSpPr>
              <p:cNvPr id="12" name="Text Placeholder 4">
                <a:extLst>
                  <a:ext uri="{FF2B5EF4-FFF2-40B4-BE49-F238E27FC236}">
                    <a16:creationId xmlns:a16="http://schemas.microsoft.com/office/drawing/2014/main" id="{205937ED-6ED3-38F2-8B82-28C05DFDB435}"/>
                  </a:ext>
                </a:extLst>
              </p:cNvPr>
              <p:cNvSpPr txBox="1">
                <a:spLocks noRot="1" noChangeAspect="1" noMove="1" noResize="1" noEditPoints="1" noAdjustHandles="1" noChangeArrowheads="1" noChangeShapeType="1" noTextEdit="1"/>
              </p:cNvSpPr>
              <p:nvPr/>
            </p:nvSpPr>
            <p:spPr>
              <a:xfrm>
                <a:off x="6650182" y="4355078"/>
                <a:ext cx="4473818" cy="2169517"/>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B26D2574-6712-6CFA-23AE-218944FDA077}"/>
                  </a:ext>
                </a:extLst>
              </p:cNvPr>
              <p:cNvSpPr/>
              <p:nvPr/>
            </p:nvSpPr>
            <p:spPr>
              <a:xfrm>
                <a:off x="3346380" y="3511658"/>
                <a:ext cx="2945265" cy="918690"/>
              </a:xfrm>
              <a:prstGeom prst="wedgeRoundRectCallout">
                <a:avLst>
                  <a:gd name="adj1" fmla="val -76637"/>
                  <a:gd name="adj2" fmla="val -858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has </a:t>
                </a:r>
                <a14:m>
                  <m:oMath xmlns:m="http://schemas.openxmlformats.org/officeDocument/2006/math">
                    <m:func>
                      <m:funcPr>
                        <m:ctrlPr>
                          <a:rPr lang="en-AU" sz="1600" b="0" i="1" smtClean="0">
                            <a:latin typeface="Cambria Math" panose="02040503050406030204" pitchFamily="18" charset="0"/>
                          </a:rPr>
                        </m:ctrlPr>
                      </m:funcPr>
                      <m:fName>
                        <m:sSup>
                          <m:sSupPr>
                            <m:ctrlPr>
                              <a:rPr lang="en-AU" sz="1600" b="0" i="1" smtClean="0">
                                <a:latin typeface="Cambria Math" panose="02040503050406030204" pitchFamily="18" charset="0"/>
                              </a:rPr>
                            </m:ctrlPr>
                          </m:sSupPr>
                          <m:e>
                            <m:r>
                              <m:rPr>
                                <m:sty m:val="p"/>
                              </m:rPr>
                              <a:rPr lang="en-AU" sz="1600" b="0" i="0" smtClean="0">
                                <a:latin typeface="Cambria Math" panose="02040503050406030204" pitchFamily="18" charset="0"/>
                              </a:rPr>
                              <m:t>cos</m:t>
                            </m:r>
                          </m:e>
                          <m:sup>
                            <m:r>
                              <a:rPr lang="en-AU" sz="1600" b="0" i="1" smtClean="0">
                                <a:latin typeface="Cambria Math" panose="02040503050406030204" pitchFamily="18" charset="0"/>
                              </a:rPr>
                              <m:t>2</m:t>
                            </m:r>
                          </m:sup>
                        </m:sSup>
                      </m:fName>
                      <m:e>
                        <m:r>
                          <a:rPr lang="en-AU" sz="1600" b="0" i="1" smtClean="0">
                            <a:latin typeface="Cambria Math" panose="02040503050406030204" pitchFamily="18" charset="0"/>
                          </a:rPr>
                          <m:t>𝑥</m:t>
                        </m:r>
                      </m:e>
                    </m:func>
                  </m:oMath>
                </a14:m>
                <a:r>
                  <a:rPr lang="en-AU" sz="1600" dirty="0"/>
                  <a:t> been replaced and not </a:t>
                </a:r>
                <a14:m>
                  <m:oMath xmlns:m="http://schemas.openxmlformats.org/officeDocument/2006/math">
                    <m:func>
                      <m:funcPr>
                        <m:ctrlPr>
                          <a:rPr lang="en-AU" sz="1600" b="0" i="1" smtClean="0">
                            <a:latin typeface="Cambria Math" panose="02040503050406030204" pitchFamily="18" charset="0"/>
                          </a:rPr>
                        </m:ctrlPr>
                      </m:funcPr>
                      <m:fName>
                        <m:sSup>
                          <m:sSupPr>
                            <m:ctrlPr>
                              <a:rPr lang="en-AU" sz="1600" b="0" i="1" smtClean="0">
                                <a:latin typeface="Cambria Math" panose="02040503050406030204" pitchFamily="18" charset="0"/>
                              </a:rPr>
                            </m:ctrlPr>
                          </m:sSupPr>
                          <m:e>
                            <m:r>
                              <m:rPr>
                                <m:sty m:val="p"/>
                              </m:rPr>
                              <a:rPr lang="en-AU" sz="1600" b="0" i="0" smtClean="0">
                                <a:latin typeface="Cambria Math" panose="02040503050406030204" pitchFamily="18" charset="0"/>
                              </a:rPr>
                              <m:t>sin</m:t>
                            </m:r>
                          </m:e>
                          <m:sup>
                            <m:r>
                              <a:rPr lang="en-AU" sz="1600" b="0" i="1" smtClean="0">
                                <a:latin typeface="Cambria Math" panose="02040503050406030204" pitchFamily="18" charset="0"/>
                              </a:rPr>
                              <m:t>2</m:t>
                            </m:r>
                          </m:sup>
                        </m:sSup>
                      </m:fName>
                      <m:e>
                        <m:r>
                          <a:rPr lang="en-AU" sz="1600" b="0" i="1" smtClean="0">
                            <a:latin typeface="Cambria Math" panose="02040503050406030204" pitchFamily="18" charset="0"/>
                          </a:rPr>
                          <m:t>𝑥</m:t>
                        </m:r>
                      </m:e>
                    </m:func>
                  </m:oMath>
                </a14:m>
                <a:r>
                  <a:rPr lang="en-AU" sz="1600" dirty="0"/>
                  <a:t>?</a:t>
                </a:r>
              </a:p>
            </p:txBody>
          </p:sp>
        </mc:Choice>
        <mc:Fallback xmlns="">
          <p:sp>
            <p:nvSpPr>
              <p:cNvPr id="4" name="Speech Bubble: Rectangle with Corners Rounded 3">
                <a:extLst>
                  <a:ext uri="{FF2B5EF4-FFF2-40B4-BE49-F238E27FC236}">
                    <a16:creationId xmlns:a16="http://schemas.microsoft.com/office/drawing/2014/main" id="{B26D2574-6712-6CFA-23AE-218944FDA077}"/>
                  </a:ext>
                </a:extLst>
              </p:cNvPr>
              <p:cNvSpPr>
                <a:spLocks noRot="1" noChangeAspect="1" noMove="1" noResize="1" noEditPoints="1" noAdjustHandles="1" noChangeArrowheads="1" noChangeShapeType="1" noTextEdit="1"/>
              </p:cNvSpPr>
              <p:nvPr/>
            </p:nvSpPr>
            <p:spPr>
              <a:xfrm>
                <a:off x="3346380" y="3511658"/>
                <a:ext cx="2945265" cy="918690"/>
              </a:xfrm>
              <a:prstGeom prst="wedgeRoundRectCallout">
                <a:avLst>
                  <a:gd name="adj1" fmla="val -76637"/>
                  <a:gd name="adj2" fmla="val -85816"/>
                  <a:gd name="adj3" fmla="val 16667"/>
                </a:avLst>
              </a:prstGeom>
              <a:blipFill>
                <a:blip r:embed="rId6"/>
                <a:stretch>
                  <a:fillRect b="-47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F7D52CF-0D04-4C28-A198-DE1CBF2BBB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91438-E7F6-4EFC-AF69-2CF0A5AC15ED}">
  <ds:schemaRefs>
    <ds:schemaRef ds:uri="http://schemas.microsoft.com/sharepoint/v3/contenttype/forms"/>
  </ds:schemaRefs>
</ds:datastoreItem>
</file>

<file path=customXml/itemProps2.xml><?xml version="1.0" encoding="utf-8"?>
<ds:datastoreItem xmlns:ds="http://schemas.openxmlformats.org/officeDocument/2006/customXml" ds:itemID="{F59A4E54-0F02-4089-9DA2-0D14A887EEDB}">
  <ds:schemaRefs>
    <ds:schemaRef ds:uri="http://purl.org/dc/dcmitype/"/>
    <ds:schemaRef ds:uri="95386ad3-46d6-4eb6-bbc1-9b19b13a5756"/>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 ds:uri="9191b990-ddf9-46cb-8ffe-20db9d3a58aa"/>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5DF43E9-D24A-4506-814F-132B9C257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2</TotalTime>
  <Words>1753</Words>
  <Application>Microsoft Office PowerPoint</Application>
  <PresentationFormat>Widescreen</PresentationFormat>
  <Paragraphs>268</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Cambria Math</vt:lpstr>
      <vt:lpstr>Public Sans</vt:lpstr>
      <vt:lpstr>Times New Roman</vt:lpstr>
      <vt:lpstr>Calibri</vt:lpstr>
      <vt:lpstr>NSWG Corporate</vt:lpstr>
      <vt:lpstr>Double angle formulas</vt:lpstr>
      <vt:lpstr>Learning intentions and success criteria</vt:lpstr>
      <vt:lpstr>Activating prior knowledge</vt:lpstr>
      <vt:lpstr>True or false?</vt:lpstr>
      <vt:lpstr>Connecting learning</vt:lpstr>
      <vt:lpstr>Deriving the double angle formulas (1)</vt:lpstr>
      <vt:lpstr>Deriving the double angle formulas (2)</vt:lpstr>
      <vt:lpstr>The cosine double angle formula</vt:lpstr>
      <vt:lpstr>Manipulating the double angle formulas</vt:lpstr>
      <vt:lpstr>Releasing responsibility</vt:lpstr>
      <vt:lpstr>Applying the double angle formulas (1)</vt:lpstr>
      <vt:lpstr>Applying the double angle formulas (2)</vt:lpstr>
      <vt:lpstr>Alternative solution</vt:lpstr>
      <vt:lpstr>All double angle formulas</vt:lpstr>
      <vt:lpstr>Independent practice</vt:lpstr>
      <vt:lpstr>Using double angle formulas across contexts (1)</vt:lpstr>
      <vt:lpstr>Using double angle formulas across contexts (2)</vt:lpstr>
      <vt:lpstr>Using double angle formulas across contexts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Double angle formulas – Stage 6, extension</dc:title>
  <dc:creator>NSW Department of Education</dc:creator>
  <dcterms:created xsi:type="dcterms:W3CDTF">2026-04-20T00:29:59Z</dcterms:created>
  <dcterms:modified xsi:type="dcterms:W3CDTF">2026-05-04T01:11:59Z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2026-04-20T00:30:31Z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0835b18a-0f60-432d-96df-9d2ba9bcf9b0</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