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9"/>
  </p:notesMasterIdLst>
  <p:handoutMasterIdLst>
    <p:handoutMasterId r:id="rId30"/>
  </p:handoutMasterIdLst>
  <p:sldIdLst>
    <p:sldId id="26505" r:id="rId5"/>
    <p:sldId id="26383" r:id="rId6"/>
    <p:sldId id="271" r:id="rId7"/>
    <p:sldId id="289" r:id="rId8"/>
    <p:sldId id="26525" r:id="rId9"/>
    <p:sldId id="26506" r:id="rId10"/>
    <p:sldId id="26507" r:id="rId11"/>
    <p:sldId id="26526" r:id="rId12"/>
    <p:sldId id="26527" r:id="rId13"/>
    <p:sldId id="26528" r:id="rId14"/>
    <p:sldId id="26529" r:id="rId15"/>
    <p:sldId id="26530" r:id="rId16"/>
    <p:sldId id="26537" r:id="rId17"/>
    <p:sldId id="26536" r:id="rId18"/>
    <p:sldId id="26508" r:id="rId19"/>
    <p:sldId id="26509" r:id="rId20"/>
    <p:sldId id="26510" r:id="rId21"/>
    <p:sldId id="26522" r:id="rId22"/>
    <p:sldId id="26511" r:id="rId23"/>
    <p:sldId id="26534" r:id="rId24"/>
    <p:sldId id="26532" r:id="rId25"/>
    <p:sldId id="26533" r:id="rId26"/>
    <p:sldId id="360" r:id="rId27"/>
    <p:sldId id="361" r:id="rId28"/>
  </p:sldIdLst>
  <p:sldSz cx="12192000" cy="6858000"/>
  <p:notesSz cx="6858000" cy="9144000"/>
  <p:embeddedFontLst>
    <p:embeddedFont>
      <p:font typeface="Cambria Math" panose="02040503050406030204" pitchFamily="18" charset="0"/>
      <p:regular r:id="rId31"/>
    </p:embeddedFont>
    <p:embeddedFont>
      <p:font typeface="Public Sans" pitchFamily="2" charset="0"/>
      <p:regular r:id="rId32"/>
      <p:bold r:id="rId33"/>
      <p:italic r:id="rId34"/>
      <p:boldItalic r:id="rId35"/>
    </p:embeddedFont>
    <p:embeddedFont>
      <p:font typeface="Public Sans Light" pitchFamily="2" charset="0"/>
      <p:regular r:id="rId36"/>
      <p:italic r:id="rId3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9CA55A-8D26-4AFD-9468-2AF3B79F770C}" v="2" dt="2026-05-04T01:09:22.276"/>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92" autoAdjust="0"/>
    <p:restoredTop sz="86240" autoAdjust="0"/>
  </p:normalViewPr>
  <p:slideViewPr>
    <p:cSldViewPr snapToGrid="0">
      <p:cViewPr varScale="1">
        <p:scale>
          <a:sx n="82" d="100"/>
          <a:sy n="82" d="100"/>
        </p:scale>
        <p:origin x="468" y="96"/>
      </p:cViewPr>
      <p:guideLst>
        <p:guide orient="horz" pos="2160"/>
        <p:guide pos="3863"/>
      </p:guideLst>
    </p:cSldViewPr>
  </p:slideViewPr>
  <p:outlineViewPr>
    <p:cViewPr>
      <p:scale>
        <a:sx n="33" d="100"/>
        <a:sy n="33" d="100"/>
      </p:scale>
      <p:origin x="0" y="-578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4.fntdata"/><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4/05/2026</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4/05/2026</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53473-A563-EB0B-BBA8-6BB0BF320D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EBDAD4-0F6F-318A-9D2A-FBBB3E7B3E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7074A8-C80E-CFBA-4E35-02C567F3ED8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B8BA7E6-0261-7C90-B549-137D30893CE0}"/>
              </a:ext>
            </a:extLst>
          </p:cNvPr>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645769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7564E-C222-12CA-9571-726969791B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EBDB4B-2993-4470-4227-AF5D085135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11DF66-7791-FE3C-9E96-74F1102309F6}"/>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D25869BD-C662-7D66-7B65-8B9EBB28DC34}"/>
              </a:ext>
            </a:extLst>
          </p:cNvPr>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139627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4135182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90C3-E755-6928-60C4-A078335D5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A6B1B-1903-5733-D531-16DA2613E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6819D-7701-7698-EAD6-A5445D33866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FDBE5E4-5673-96DE-5EE3-7705BBDE5857}"/>
              </a:ext>
            </a:extLst>
          </p:cNvPr>
          <p:cNvSpPr>
            <a:spLocks noGrp="1"/>
          </p:cNvSpPr>
          <p:nvPr>
            <p:ph type="sldNum" sz="quarter" idx="5"/>
          </p:nvPr>
        </p:nvSpPr>
        <p:spPr/>
        <p:txBody>
          <a:bodyPr/>
          <a:lstStyle/>
          <a:p>
            <a:fld id="{B07158C4-A119-4B78-9DE8-A50001BC31DC}" type="slidenum">
              <a:rPr lang="en-AU" smtClean="0"/>
              <a:pPr/>
              <a:t>16</a:t>
            </a:fld>
            <a:endParaRPr lang="en-AU" dirty="0"/>
          </a:p>
        </p:txBody>
      </p:sp>
    </p:spTree>
    <p:extLst>
      <p:ext uri="{BB962C8B-B14F-4D97-AF65-F5344CB8AC3E}">
        <p14:creationId xmlns:p14="http://schemas.microsoft.com/office/powerpoint/2010/main" val="4152033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17</a:t>
            </a:fld>
            <a:endParaRPr lang="en-AU" dirty="0"/>
          </a:p>
        </p:txBody>
      </p:sp>
    </p:spTree>
    <p:extLst>
      <p:ext uri="{BB962C8B-B14F-4D97-AF65-F5344CB8AC3E}">
        <p14:creationId xmlns:p14="http://schemas.microsoft.com/office/powerpoint/2010/main" val="3138858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6E49E-9E01-C633-E9C3-19C502F0AC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E8F8A4-5F33-BB46-C152-7B2FAB4D76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134824-CB21-D8A7-1F84-37DA2FD78CF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511ACA4-C441-E4EF-92EF-EB5FE39426C1}"/>
              </a:ext>
            </a:extLst>
          </p:cNvPr>
          <p:cNvSpPr>
            <a:spLocks noGrp="1"/>
          </p:cNvSpPr>
          <p:nvPr>
            <p:ph type="sldNum" sz="quarter" idx="5"/>
          </p:nvPr>
        </p:nvSpPr>
        <p:spPr/>
        <p:txBody>
          <a:bodyPr/>
          <a:lstStyle/>
          <a:p>
            <a:fld id="{B07158C4-A119-4B78-9DE8-A50001BC31DC}" type="slidenum">
              <a:rPr lang="en-AU" smtClean="0"/>
              <a:pPr/>
              <a:t>19</a:t>
            </a:fld>
            <a:endParaRPr lang="en-AU" dirty="0"/>
          </a:p>
        </p:txBody>
      </p:sp>
    </p:spTree>
    <p:extLst>
      <p:ext uri="{BB962C8B-B14F-4D97-AF65-F5344CB8AC3E}">
        <p14:creationId xmlns:p14="http://schemas.microsoft.com/office/powerpoint/2010/main" val="3231249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BBA51-843C-3208-58FB-31FD13AC0A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1BF81A-9179-DEC7-1DC4-A01BF908C6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0C6AA4-1234-0362-34E8-F2EFA9FD5143}"/>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A53396E-5DB3-10D7-9755-E890DA1AA7B4}"/>
              </a:ext>
            </a:extLst>
          </p:cNvPr>
          <p:cNvSpPr>
            <a:spLocks noGrp="1"/>
          </p:cNvSpPr>
          <p:nvPr>
            <p:ph type="sldNum" sz="quarter" idx="5"/>
          </p:nvPr>
        </p:nvSpPr>
        <p:spPr/>
        <p:txBody>
          <a:bodyPr/>
          <a:lstStyle/>
          <a:p>
            <a:fld id="{B07158C4-A119-4B78-9DE8-A50001BC31DC}" type="slidenum">
              <a:rPr lang="en-AU" smtClean="0"/>
              <a:pPr/>
              <a:t>20</a:t>
            </a:fld>
            <a:endParaRPr lang="en-AU" dirty="0"/>
          </a:p>
        </p:txBody>
      </p:sp>
    </p:spTree>
    <p:extLst>
      <p:ext uri="{BB962C8B-B14F-4D97-AF65-F5344CB8AC3E}">
        <p14:creationId xmlns:p14="http://schemas.microsoft.com/office/powerpoint/2010/main" val="3403747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3C30D-3C52-2D95-CE8B-CD83FA2D15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93CE55-E969-9A4F-53AE-676FDC65E7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12D42B-0B37-D935-36EE-5E94E3B36E2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2D961FF-48CA-FC76-A519-70F51A619D2F}"/>
              </a:ext>
            </a:extLst>
          </p:cNvPr>
          <p:cNvSpPr>
            <a:spLocks noGrp="1"/>
          </p:cNvSpPr>
          <p:nvPr>
            <p:ph type="sldNum" sz="quarter" idx="5"/>
          </p:nvPr>
        </p:nvSpPr>
        <p:spPr/>
        <p:txBody>
          <a:bodyPr/>
          <a:lstStyle/>
          <a:p>
            <a:fld id="{B07158C4-A119-4B78-9DE8-A50001BC31DC}" type="slidenum">
              <a:rPr lang="en-AU" smtClean="0"/>
              <a:pPr/>
              <a:t>21</a:t>
            </a:fld>
            <a:endParaRPr lang="en-AU" dirty="0"/>
          </a:p>
        </p:txBody>
      </p:sp>
    </p:spTree>
    <p:extLst>
      <p:ext uri="{BB962C8B-B14F-4D97-AF65-F5344CB8AC3E}">
        <p14:creationId xmlns:p14="http://schemas.microsoft.com/office/powerpoint/2010/main" val="337374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F1256-925D-2E9E-5A74-B0E92CFD82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3BA651-A97D-B619-1B26-06FFF2BD4F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AA362F-7F7E-6E0C-4D99-BEEBD16F21A1}"/>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7C375DF-59BF-8FEB-A36F-DAE25ADC0620}"/>
              </a:ext>
            </a:extLst>
          </p:cNvPr>
          <p:cNvSpPr>
            <a:spLocks noGrp="1"/>
          </p:cNvSpPr>
          <p:nvPr>
            <p:ph type="sldNum" sz="quarter" idx="5"/>
          </p:nvPr>
        </p:nvSpPr>
        <p:spPr/>
        <p:txBody>
          <a:bodyPr/>
          <a:lstStyle/>
          <a:p>
            <a:fld id="{B07158C4-A119-4B78-9DE8-A50001BC31DC}" type="slidenum">
              <a:rPr lang="en-AU" smtClean="0"/>
              <a:pPr/>
              <a:t>22</a:t>
            </a:fld>
            <a:endParaRPr lang="en-AU" dirty="0"/>
          </a:p>
        </p:txBody>
      </p:sp>
    </p:spTree>
    <p:extLst>
      <p:ext uri="{BB962C8B-B14F-4D97-AF65-F5344CB8AC3E}">
        <p14:creationId xmlns:p14="http://schemas.microsoft.com/office/powerpoint/2010/main" val="3526623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3851178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2998195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9810C-2FA5-53F1-FB8E-E9AC789004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BD5737-7106-2B70-7437-409086A3DD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6112B7-7200-631D-6076-39DC80D088C1}"/>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88EF2E9-FA1C-CFEA-D92B-43DD0E3808D8}"/>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1555517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28940541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48.png"/><Relationship Id="rId4" Type="http://schemas.openxmlformats.org/officeDocument/2006/relationships/image" Target="../media/image46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0.png"/><Relationship Id="rId7"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5" Type="http://schemas.openxmlformats.org/officeDocument/2006/relationships/image" Target="../media/image6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66.png"/></Relationships>
</file>

<file path=ppt/slides/_rels/slide21.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50.png"/><Relationship Id="rId7" Type="http://schemas.openxmlformats.org/officeDocument/2006/relationships/image" Target="../media/image71.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73.png"/></Relationships>
</file>

<file path=ppt/slides/_rels/slide22.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png"/><Relationship Id="rId18" Type="http://schemas.openxmlformats.org/officeDocument/2006/relationships/image" Target="../media/image88.png"/><Relationship Id="rId3" Type="http://schemas.openxmlformats.org/officeDocument/2006/relationships/image" Target="../media/image74.png"/><Relationship Id="rId7" Type="http://schemas.openxmlformats.org/officeDocument/2006/relationships/image" Target="../media/image77.png"/><Relationship Id="rId12" Type="http://schemas.openxmlformats.org/officeDocument/2006/relationships/image" Target="../media/image82.png"/><Relationship Id="rId17" Type="http://schemas.openxmlformats.org/officeDocument/2006/relationships/image" Target="../media/image87.png"/><Relationship Id="rId2" Type="http://schemas.openxmlformats.org/officeDocument/2006/relationships/notesSlide" Target="../notesSlides/notesSlide18.xml"/><Relationship Id="rId16" Type="http://schemas.openxmlformats.org/officeDocument/2006/relationships/image" Target="../media/image86.png"/><Relationship Id="rId1" Type="http://schemas.openxmlformats.org/officeDocument/2006/relationships/slideLayout" Target="../slideLayouts/slideLayout4.x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image" Target="../media/image750.png"/><Relationship Id="rId15" Type="http://schemas.openxmlformats.org/officeDocument/2006/relationships/image" Target="../media/image85.png"/><Relationship Id="rId10" Type="http://schemas.openxmlformats.org/officeDocument/2006/relationships/image" Target="../media/image80.png"/><Relationship Id="rId4" Type="http://schemas.openxmlformats.org/officeDocument/2006/relationships/image" Target="../media/image75.png"/><Relationship Id="rId9" Type="http://schemas.openxmlformats.org/officeDocument/2006/relationships/image" Target="../media/image79.png"/><Relationship Id="rId14" Type="http://schemas.openxmlformats.org/officeDocument/2006/relationships/image" Target="../media/image84.png"/></Relationships>
</file>

<file path=ppt/slides/_rels/slide23.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extension-1-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t>Sum and difference expansion formulas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Extension 1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Further trigonometry</a:t>
            </a:r>
          </a:p>
        </p:txBody>
      </p:sp>
      <p:pic>
        <p:nvPicPr>
          <p:cNvPr id="4" name="Picture Placeholder 5">
            <a:extLst>
              <a:ext uri="{FF2B5EF4-FFF2-40B4-BE49-F238E27FC236}">
                <a16:creationId xmlns:a16="http://schemas.microsoft.com/office/drawing/2014/main" id="{85C3FF38-C77D-8BC6-1F84-1EBF87719147}"/>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7127875" y="0"/>
            <a:ext cx="5064125" cy="6858000"/>
          </a:xfr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E95762-D084-58FA-8C30-619F7A9A4C52}"/>
              </a:ext>
            </a:extLst>
          </p:cNvPr>
          <p:cNvSpPr>
            <a:spLocks noGrp="1"/>
          </p:cNvSpPr>
          <p:nvPr>
            <p:ph type="title"/>
          </p:nvPr>
        </p:nvSpPr>
        <p:spPr/>
        <p:txBody>
          <a:bodyPr/>
          <a:lstStyle/>
          <a:p>
            <a:r>
              <a:rPr lang="en-AU" dirty="0"/>
              <a:t>Deriving the sum and difference expansion formula (4)</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C7E149DC-1324-83C5-4AA9-144B2E064D7A}"/>
                  </a:ext>
                </a:extLst>
              </p:cNvPr>
              <p:cNvSpPr>
                <a:spLocks noGrp="1"/>
              </p:cNvSpPr>
              <p:nvPr>
                <p:ph type="body" sz="quarter" idx="18"/>
              </p:nvPr>
            </p:nvSpPr>
            <p:spPr/>
            <p:txBody>
              <a:bodyPr/>
              <a:lstStyle/>
              <a:p>
                <a:r>
                  <a:rPr lang="en-AU" dirty="0"/>
                  <a:t>Replacing </a:t>
                </a:r>
                <a14:m>
                  <m:oMath xmlns:m="http://schemas.openxmlformats.org/officeDocument/2006/math">
                    <m:r>
                      <a:rPr lang="en-AU" b="0" i="1" smtClean="0">
                        <a:latin typeface="Cambria Math" panose="02040503050406030204" pitchFamily="18" charset="0"/>
                      </a:rPr>
                      <m:t>𝐵</m:t>
                    </m:r>
                  </m:oMath>
                </a14:m>
                <a:r>
                  <a:rPr lang="en-AU" dirty="0"/>
                  <a:t> with </a:t>
                </a:r>
                <a14:m>
                  <m:oMath xmlns:m="http://schemas.openxmlformats.org/officeDocument/2006/math">
                    <m:r>
                      <a:rPr lang="en-AU" b="0" i="1" smtClean="0">
                        <a:latin typeface="Cambria Math" panose="02040503050406030204" pitchFamily="18" charset="0"/>
                      </a:rPr>
                      <m:t>−</m:t>
                    </m:r>
                    <m:r>
                      <a:rPr lang="en-AU" b="0" i="1" smtClean="0">
                        <a:latin typeface="Cambria Math" panose="02040503050406030204" pitchFamily="18" charset="0"/>
                      </a:rPr>
                      <m:t>𝐵</m:t>
                    </m:r>
                  </m:oMath>
                </a14:m>
                <a:endParaRPr lang="en-AU" dirty="0"/>
              </a:p>
            </p:txBody>
          </p:sp>
        </mc:Choice>
        <mc:Fallback xmlns="">
          <p:sp>
            <p:nvSpPr>
              <p:cNvPr id="4" name="Text Placeholder 3">
                <a:extLst>
                  <a:ext uri="{FF2B5EF4-FFF2-40B4-BE49-F238E27FC236}">
                    <a16:creationId xmlns:a16="http://schemas.microsoft.com/office/drawing/2014/main" id="{C7E149DC-1324-83C5-4AA9-144B2E064D7A}"/>
                  </a:ext>
                </a:extLst>
              </p:cNvPr>
              <p:cNvSpPr>
                <a:spLocks noGrp="1" noRot="1" noChangeAspect="1" noMove="1" noResize="1" noEditPoints="1" noAdjustHandles="1" noChangeArrowheads="1" noChangeShapeType="1" noTextEdit="1"/>
              </p:cNvSpPr>
              <p:nvPr>
                <p:ph type="body" sz="quarter" idx="18"/>
              </p:nvPr>
            </p:nvSpPr>
            <p:spPr>
              <a:blipFill>
                <a:blip r:embed="rId3"/>
                <a:stretch>
                  <a:fillRect l="-1327" t="-23529" b="-5098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582C5F76-EC38-8859-E5F3-F5E9E5AA6483}"/>
                  </a:ext>
                </a:extLst>
              </p:cNvPr>
              <p:cNvSpPr>
                <a:spLocks noGrp="1"/>
              </p:cNvSpPr>
              <p:nvPr>
                <p:ph type="body" sz="quarter" idx="17"/>
              </p:nvPr>
            </p:nvSpPr>
            <p:spPr>
              <a:xfrm>
                <a:off x="360000" y="1567086"/>
                <a:ext cx="7181040" cy="4807835"/>
              </a:xfrm>
            </p:spPr>
            <p:txBody>
              <a:bodyPr/>
              <a:lstStyle/>
              <a:p>
                <a:pPr>
                  <a:lnSpc>
                    <a:spcPct val="200000"/>
                  </a:lnSpc>
                </a:pPr>
                <a14:m>
                  <m:oMathPara xmlns:m="http://schemas.openxmlformats.org/officeDocument/2006/math">
                    <m:oMathParaPr>
                      <m:jc m:val="left"/>
                    </m:oMathParaPr>
                    <m:oMath xmlns:m="http://schemas.openxmlformats.org/officeDocument/2006/math">
                      <m:func>
                        <m:funcPr>
                          <m:ctrlPr>
                            <a:rPr lang="en-AU" i="1" smtClean="0">
                              <a:latin typeface="Cambria Math" panose="02040503050406030204" pitchFamily="18" charset="0"/>
                            </a:rPr>
                          </m:ctrlPr>
                        </m:funcPr>
                        <m:fName>
                          <m:r>
                            <m:rPr>
                              <m:sty m:val="p"/>
                            </m:rPr>
                            <a:rPr lang="en-AU">
                              <a:latin typeface="Cambria Math" panose="02040503050406030204" pitchFamily="18" charset="0"/>
                            </a:rPr>
                            <m:t>cos</m:t>
                          </m:r>
                        </m:fName>
                        <m:e>
                          <m:d>
                            <m:dPr>
                              <m:ctrlPr>
                                <a:rPr lang="en-AU" i="1">
                                  <a:latin typeface="Cambria Math" panose="02040503050406030204" pitchFamily="18" charset="0"/>
                                </a:rPr>
                              </m:ctrlPr>
                            </m:dPr>
                            <m:e>
                              <m:r>
                                <a:rPr lang="en-AU" i="1">
                                  <a:latin typeface="Cambria Math" panose="02040503050406030204" pitchFamily="18" charset="0"/>
                                </a:rPr>
                                <m:t>𝐴</m:t>
                              </m:r>
                              <m:r>
                                <a:rPr lang="en-AU" i="1">
                                  <a:latin typeface="Cambria Math" panose="02040503050406030204" pitchFamily="18" charset="0"/>
                                </a:rPr>
                                <m:t>−</m:t>
                              </m:r>
                              <m:r>
                                <a:rPr lang="en-AU" i="1">
                                  <a:latin typeface="Cambria Math" panose="02040503050406030204" pitchFamily="18" charset="0"/>
                                </a:rPr>
                                <m:t>𝐵</m:t>
                              </m:r>
                            </m:e>
                          </m:d>
                          <m:r>
                            <a:rPr lang="en-AU" i="1">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𝐴</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𝐵</m:t>
                              </m:r>
                            </m:e>
                          </m:func>
                          <m:r>
                            <a:rPr lang="en-AU" i="1">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𝐴</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𝐵</m:t>
                              </m:r>
                            </m:e>
                          </m:func>
                        </m:e>
                      </m:func>
                    </m:oMath>
                  </m:oMathPara>
                </a14:m>
                <a:endParaRPr lang="en-AU" dirty="0"/>
              </a:p>
              <a:p>
                <a:pPr>
                  <a:lnSpc>
                    <a:spcPct val="200000"/>
                  </a:lnSpc>
                </a:pPr>
                <a:r>
                  <a:rPr lang="en-AU" dirty="0"/>
                  <a:t>Let </a:t>
                </a:r>
                <a14:m>
                  <m:oMath xmlns:m="http://schemas.openxmlformats.org/officeDocument/2006/math">
                    <m:r>
                      <a:rPr lang="en-AU" b="0" i="1" smtClean="0">
                        <a:latin typeface="Cambria Math" panose="02040503050406030204" pitchFamily="18" charset="0"/>
                      </a:rPr>
                      <m:t>𝐵</m:t>
                    </m:r>
                    <m:r>
                      <a:rPr lang="en-AU" b="0" i="1" smtClean="0">
                        <a:latin typeface="Cambria Math" panose="02040503050406030204" pitchFamily="18" charset="0"/>
                      </a:rPr>
                      <m:t>=−</m:t>
                    </m:r>
                    <m:r>
                      <a:rPr lang="en-AU" b="0" i="1" smtClean="0">
                        <a:latin typeface="Cambria Math" panose="02040503050406030204" pitchFamily="18" charset="0"/>
                      </a:rPr>
                      <m:t>𝐵</m:t>
                    </m:r>
                  </m:oMath>
                </a14:m>
                <a:r>
                  <a:rPr lang="en-AU" dirty="0"/>
                  <a:t> to express the difference as a sum. </a:t>
                </a:r>
              </a:p>
              <a:p>
                <a:pPr>
                  <a:lnSpc>
                    <a:spcPct val="200000"/>
                  </a:lnSpc>
                </a:pPr>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m:t>
                          </m:r>
                          <m:r>
                            <a:rPr lang="en-AU" b="0" i="1" smtClean="0">
                              <a:latin typeface="Cambria Math" panose="02040503050406030204" pitchFamily="18" charset="0"/>
                            </a:rPr>
                            <m:t>𝐴</m:t>
                          </m:r>
                          <m:r>
                            <a:rPr lang="en-AU" b="0" i="1" smtClean="0">
                              <a:latin typeface="Cambria Math" panose="02040503050406030204" pitchFamily="18" charset="0"/>
                            </a:rPr>
                            <m:t>−</m:t>
                          </m:r>
                          <m:d>
                            <m:dPr>
                              <m:ctrlPr>
                                <a:rPr lang="en-AU" b="0" i="1" smtClean="0">
                                  <a:latin typeface="Cambria Math" panose="02040503050406030204" pitchFamily="18" charset="0"/>
                                </a:rPr>
                              </m:ctrlPr>
                            </m:dPr>
                            <m:e>
                              <m:r>
                                <a:rPr lang="en-AU" b="0" i="1" smtClean="0">
                                  <a:latin typeface="Cambria Math" panose="02040503050406030204" pitchFamily="18" charset="0"/>
                                </a:rPr>
                                <m:t>−</m:t>
                              </m:r>
                              <m:r>
                                <a:rPr lang="en-AU" b="0" i="1" smtClean="0">
                                  <a:latin typeface="Cambria Math" panose="02040503050406030204" pitchFamily="18" charset="0"/>
                                </a:rPr>
                                <m:t>𝐵</m:t>
                              </m:r>
                            </m:e>
                          </m:d>
                          <m:r>
                            <a:rPr lang="en-AU" b="0" i="1" smtClean="0">
                              <a:latin typeface="Cambria Math" panose="02040503050406030204" pitchFamily="18" charset="0"/>
                            </a:rPr>
                            <m:t>)</m:t>
                          </m:r>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𝐴</m:t>
                          </m:r>
                        </m:e>
                      </m:func>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m:t>
                          </m:r>
                          <m:r>
                            <a:rPr lang="en-AU" b="0" i="1" smtClean="0">
                              <a:latin typeface="Cambria Math" panose="02040503050406030204" pitchFamily="18" charset="0"/>
                            </a:rPr>
                            <m:t>𝐵</m:t>
                          </m:r>
                          <m:r>
                            <a:rPr lang="en-AU" b="0" i="1" smtClean="0">
                              <a:latin typeface="Cambria Math" panose="02040503050406030204" pitchFamily="18" charset="0"/>
                            </a:rPr>
                            <m:t>)</m:t>
                          </m:r>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𝐴</m:t>
                          </m:r>
                        </m:e>
                      </m:func>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m:t>
                          </m:r>
                          <m:r>
                            <a:rPr lang="en-AU" b="0" i="1" smtClean="0">
                              <a:latin typeface="Cambria Math" panose="02040503050406030204" pitchFamily="18" charset="0"/>
                            </a:rPr>
                            <m:t>𝐵</m:t>
                          </m:r>
                          <m:r>
                            <a:rPr lang="en-AU" b="0" i="1" smtClean="0">
                              <a:latin typeface="Cambria Math" panose="02040503050406030204" pitchFamily="18" charset="0"/>
                            </a:rPr>
                            <m:t>)</m:t>
                          </m:r>
                        </m:e>
                      </m:func>
                    </m:oMath>
                  </m:oMathPara>
                </a14:m>
                <a:endParaRPr lang="en-AU" dirty="0"/>
              </a:p>
              <a:p>
                <a:pPr>
                  <a:lnSpc>
                    <a:spcPct val="200000"/>
                  </a:lnSpc>
                </a:pPr>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d>
                            <m:dPr>
                              <m:ctrlPr>
                                <a:rPr lang="en-AU" b="0" i="1" smtClean="0">
                                  <a:latin typeface="Cambria Math" panose="02040503050406030204" pitchFamily="18" charset="0"/>
                                </a:rPr>
                              </m:ctrlPr>
                            </m:dPr>
                            <m:e>
                              <m:r>
                                <a:rPr lang="en-AU" b="0" i="1" smtClean="0">
                                  <a:latin typeface="Cambria Math" panose="02040503050406030204" pitchFamily="18" charset="0"/>
                                </a:rPr>
                                <m:t>𝐴</m:t>
                              </m:r>
                              <m:r>
                                <a:rPr lang="en-AU" b="0" i="1" smtClean="0">
                                  <a:latin typeface="Cambria Math" panose="02040503050406030204" pitchFamily="18" charset="0"/>
                                </a:rPr>
                                <m:t>+</m:t>
                              </m:r>
                              <m:r>
                                <a:rPr lang="en-AU" b="0" i="1" smtClean="0">
                                  <a:latin typeface="Cambria Math" panose="02040503050406030204" pitchFamily="18" charset="0"/>
                                </a:rPr>
                                <m:t>𝐵</m:t>
                              </m:r>
                            </m:e>
                          </m:d>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𝐴</m:t>
                              </m:r>
                            </m:e>
                          </m:func>
                        </m:e>
                      </m:func>
                      <m:d>
                        <m:dPr>
                          <m:ctrlPr>
                            <a:rPr lang="en-AU" b="0" i="1" smtClean="0">
                              <a:latin typeface="Cambria Math" panose="02040503050406030204" pitchFamily="18" charset="0"/>
                            </a:rPr>
                          </m:ctrlPr>
                        </m:dPr>
                        <m:e>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𝐵</m:t>
                              </m:r>
                            </m:e>
                          </m:func>
                        </m:e>
                      </m:d>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𝐴</m:t>
                          </m:r>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𝐵</m:t>
                          </m:r>
                        </m:e>
                      </m:func>
                      <m:r>
                        <a:rPr lang="en-AU" b="0" i="1" smtClean="0">
                          <a:latin typeface="Cambria Math" panose="02040503050406030204" pitchFamily="18" charset="0"/>
                        </a:rPr>
                        <m:t>)</m:t>
                      </m:r>
                    </m:oMath>
                  </m:oMathPara>
                </a14:m>
                <a:endParaRPr lang="en-AU" dirty="0"/>
              </a:p>
              <a:p>
                <a:pPr>
                  <a:lnSpc>
                    <a:spcPct val="200000"/>
                  </a:lnSpc>
                </a:pPr>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d>
                            <m:dPr>
                              <m:ctrlPr>
                                <a:rPr lang="en-AU" b="0" i="1" smtClean="0">
                                  <a:latin typeface="Cambria Math" panose="02040503050406030204" pitchFamily="18" charset="0"/>
                                </a:rPr>
                              </m:ctrlPr>
                            </m:dPr>
                            <m:e>
                              <m:r>
                                <a:rPr lang="en-AU" b="0" i="1" smtClean="0">
                                  <a:latin typeface="Cambria Math" panose="02040503050406030204" pitchFamily="18" charset="0"/>
                                </a:rPr>
                                <m:t>𝐴</m:t>
                              </m:r>
                              <m:r>
                                <a:rPr lang="en-AU" b="0" i="1" smtClean="0">
                                  <a:latin typeface="Cambria Math" panose="02040503050406030204" pitchFamily="18" charset="0"/>
                                </a:rPr>
                                <m:t>+</m:t>
                              </m:r>
                              <m:r>
                                <a:rPr lang="en-AU" b="0" i="1" smtClean="0">
                                  <a:latin typeface="Cambria Math" panose="02040503050406030204" pitchFamily="18" charset="0"/>
                                </a:rPr>
                                <m:t>𝐵</m:t>
                              </m:r>
                            </m:e>
                          </m:d>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𝐴</m:t>
                              </m:r>
                            </m:e>
                          </m:func>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𝐵</m:t>
                              </m:r>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𝐴</m:t>
                              </m:r>
                            </m:e>
                          </m:func>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𝐵</m:t>
                              </m:r>
                            </m:e>
                          </m:func>
                        </m:e>
                      </m:func>
                    </m:oMath>
                  </m:oMathPara>
                </a14:m>
                <a:endParaRPr lang="en-AU" dirty="0"/>
              </a:p>
              <a:p>
                <a:pPr>
                  <a:lnSpc>
                    <a:spcPct val="200000"/>
                  </a:lnSpc>
                </a:pPr>
                <a:endParaRPr lang="en-AU" dirty="0"/>
              </a:p>
            </p:txBody>
          </p:sp>
        </mc:Choice>
        <mc:Fallback xmlns="">
          <p:sp>
            <p:nvSpPr>
              <p:cNvPr id="5" name="Text Placeholder 4">
                <a:extLst>
                  <a:ext uri="{FF2B5EF4-FFF2-40B4-BE49-F238E27FC236}">
                    <a16:creationId xmlns:a16="http://schemas.microsoft.com/office/drawing/2014/main" id="{582C5F76-EC38-8859-E5F3-F5E9E5AA6483}"/>
                  </a:ext>
                </a:extLst>
              </p:cNvPr>
              <p:cNvSpPr>
                <a:spLocks noGrp="1" noRot="1" noChangeAspect="1" noMove="1" noResize="1" noEditPoints="1" noAdjustHandles="1" noChangeArrowheads="1" noChangeShapeType="1" noTextEdit="1"/>
              </p:cNvSpPr>
              <p:nvPr>
                <p:ph type="body" sz="quarter" idx="17"/>
              </p:nvPr>
            </p:nvSpPr>
            <p:spPr>
              <a:xfrm>
                <a:off x="360000" y="1567086"/>
                <a:ext cx="7181040" cy="4807835"/>
              </a:xfrm>
              <a:blipFill>
                <a:blip r:embed="rId4"/>
                <a:stretch>
                  <a:fillRect l="-2122"/>
                </a:stretch>
              </a:blipFill>
            </p:spPr>
            <p:txBody>
              <a:bodyPr/>
              <a:lstStyle/>
              <a:p>
                <a:r>
                  <a:rPr lang="en-AU">
                    <a:noFill/>
                  </a:rPr>
                  <a:t> </a:t>
                </a:r>
              </a:p>
            </p:txBody>
          </p:sp>
        </mc:Fallback>
      </mc:AlternateContent>
      <p:grpSp>
        <p:nvGrpSpPr>
          <p:cNvPr id="19" name="Group 18" descr="A Cartesian plane with the angle B shown in the 1st quadrant, and angle -B shown in the 4th quadrant. ">
            <a:extLst>
              <a:ext uri="{FF2B5EF4-FFF2-40B4-BE49-F238E27FC236}">
                <a16:creationId xmlns:a16="http://schemas.microsoft.com/office/drawing/2014/main" id="{5C7E7A6F-0F60-3F9C-F989-350AF4D6D9A7}"/>
              </a:ext>
            </a:extLst>
          </p:cNvPr>
          <p:cNvGrpSpPr/>
          <p:nvPr/>
        </p:nvGrpSpPr>
        <p:grpSpPr>
          <a:xfrm>
            <a:off x="8249417" y="1151447"/>
            <a:ext cx="3139996" cy="3139996"/>
            <a:chOff x="7948078" y="1452786"/>
            <a:chExt cx="3139996" cy="3139996"/>
          </a:xfrm>
        </p:grpSpPr>
        <p:cxnSp>
          <p:nvCxnSpPr>
            <p:cNvPr id="7" name="Straight Arrow Connector 6">
              <a:extLst>
                <a:ext uri="{FF2B5EF4-FFF2-40B4-BE49-F238E27FC236}">
                  <a16:creationId xmlns:a16="http://schemas.microsoft.com/office/drawing/2014/main" id="{D2EE87A9-902B-779E-5B80-F0CBC3D57637}"/>
                </a:ext>
              </a:extLst>
            </p:cNvPr>
            <p:cNvCxnSpPr/>
            <p:nvPr/>
          </p:nvCxnSpPr>
          <p:spPr>
            <a:xfrm>
              <a:off x="9518076" y="1452786"/>
              <a:ext cx="0" cy="313999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AB528DE6-8ECC-D795-3690-74BC8C2B3E50}"/>
                </a:ext>
              </a:extLst>
            </p:cNvPr>
            <p:cNvCxnSpPr>
              <a:cxnSpLocks/>
            </p:cNvCxnSpPr>
            <p:nvPr/>
          </p:nvCxnSpPr>
          <p:spPr>
            <a:xfrm rot="5400000">
              <a:off x="9518076" y="1490886"/>
              <a:ext cx="0" cy="313999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17C17EAE-4D87-6ED7-AACE-1279DA583B2A}"/>
                </a:ext>
              </a:extLst>
            </p:cNvPr>
            <p:cNvCxnSpPr/>
            <p:nvPr/>
          </p:nvCxnSpPr>
          <p:spPr>
            <a:xfrm flipV="1">
              <a:off x="9518076" y="2130136"/>
              <a:ext cx="1163779" cy="93074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AB2C023-39A5-97B0-99A6-4009C2CFDB44}"/>
                </a:ext>
              </a:extLst>
            </p:cNvPr>
            <p:cNvCxnSpPr>
              <a:cxnSpLocks/>
            </p:cNvCxnSpPr>
            <p:nvPr/>
          </p:nvCxnSpPr>
          <p:spPr>
            <a:xfrm>
              <a:off x="9517259" y="3040255"/>
              <a:ext cx="1163779" cy="93074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Arc 11">
              <a:extLst>
                <a:ext uri="{FF2B5EF4-FFF2-40B4-BE49-F238E27FC236}">
                  <a16:creationId xmlns:a16="http://schemas.microsoft.com/office/drawing/2014/main" id="{9F151E8D-905D-B449-10D5-02647A9FA68E}"/>
                </a:ext>
              </a:extLst>
            </p:cNvPr>
            <p:cNvSpPr/>
            <p:nvPr/>
          </p:nvSpPr>
          <p:spPr>
            <a:xfrm>
              <a:off x="9617012" y="2824111"/>
              <a:ext cx="440572" cy="473545"/>
            </a:xfrm>
            <a:prstGeom prst="arc">
              <a:avLst/>
            </a:prstGeom>
            <a:ln w="1270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13" name="Arc 12">
              <a:extLst>
                <a:ext uri="{FF2B5EF4-FFF2-40B4-BE49-F238E27FC236}">
                  <a16:creationId xmlns:a16="http://schemas.microsoft.com/office/drawing/2014/main" id="{2F7239A8-6D41-C6F8-78B6-02739F20BAA4}"/>
                </a:ext>
              </a:extLst>
            </p:cNvPr>
            <p:cNvSpPr/>
            <p:nvPr/>
          </p:nvSpPr>
          <p:spPr>
            <a:xfrm flipV="1">
              <a:off x="9727848" y="2862210"/>
              <a:ext cx="440572" cy="473545"/>
            </a:xfrm>
            <a:prstGeom prst="arc">
              <a:avLst/>
            </a:prstGeom>
            <a:ln w="12700">
              <a:solidFill>
                <a:schemeClr val="tx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mc:AlternateContent xmlns:mc="http://schemas.openxmlformats.org/markup-compatibility/2006" xmlns:a14="http://schemas.microsoft.com/office/drawing/2010/main">
          <mc:Choice Requires="a14">
            <p:sp>
              <p:nvSpPr>
                <p:cNvPr id="14" name="Text Placeholder 11">
                  <a:extLst>
                    <a:ext uri="{FF2B5EF4-FFF2-40B4-BE49-F238E27FC236}">
                      <a16:creationId xmlns:a16="http://schemas.microsoft.com/office/drawing/2014/main" id="{078D0ADC-84FB-08D4-3EAE-E0C393D1C1B5}"/>
                    </a:ext>
                  </a:extLst>
                </p:cNvPr>
                <p:cNvSpPr txBox="1">
                  <a:spLocks/>
                </p:cNvSpPr>
                <p:nvPr/>
              </p:nvSpPr>
              <p:spPr>
                <a:xfrm flipH="1">
                  <a:off x="10102607" y="2612028"/>
                  <a:ext cx="322122" cy="897714"/>
                </a:xfrm>
                <a:prstGeom prst="rect">
                  <a:avLst/>
                </a:prstGeom>
                <a:noFill/>
                <a:ln>
                  <a:noFill/>
                </a:ln>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AU" b="0" i="1" smtClean="0">
                          <a:solidFill>
                            <a:schemeClr val="accent1"/>
                          </a:solidFill>
                          <a:latin typeface="Cambria Math" panose="02040503050406030204" pitchFamily="18" charset="0"/>
                        </a:rPr>
                        <m:t>𝐵</m:t>
                      </m:r>
                    </m:oMath>
                  </a14:m>
                  <a:r>
                    <a:rPr lang="en-AU" dirty="0">
                      <a:solidFill>
                        <a:schemeClr val="accent1"/>
                      </a:solidFill>
                      <a:latin typeface="+mn-lt"/>
                    </a:rPr>
                    <a:t> </a:t>
                  </a:r>
                </a:p>
              </p:txBody>
            </p:sp>
          </mc:Choice>
          <mc:Fallback xmlns="">
            <p:sp>
              <p:nvSpPr>
                <p:cNvPr id="14" name="Text Placeholder 11">
                  <a:extLst>
                    <a:ext uri="{FF2B5EF4-FFF2-40B4-BE49-F238E27FC236}">
                      <a16:creationId xmlns:a16="http://schemas.microsoft.com/office/drawing/2014/main" id="{078D0ADC-84FB-08D4-3EAE-E0C393D1C1B5}"/>
                    </a:ext>
                  </a:extLst>
                </p:cNvPr>
                <p:cNvSpPr txBox="1">
                  <a:spLocks noRot="1" noChangeAspect="1" noMove="1" noResize="1" noEditPoints="1" noAdjustHandles="1" noChangeArrowheads="1" noChangeShapeType="1" noTextEdit="1"/>
                </p:cNvSpPr>
                <p:nvPr/>
              </p:nvSpPr>
              <p:spPr>
                <a:xfrm flipH="1">
                  <a:off x="10102607" y="2612028"/>
                  <a:ext cx="322122" cy="897714"/>
                </a:xfrm>
                <a:prstGeom prst="rect">
                  <a:avLst/>
                </a:prstGeom>
                <a:blipFill>
                  <a:blip r:embed="rId5"/>
                  <a:stretch>
                    <a:fillRect l="-28302"/>
                  </a:stretch>
                </a:blipFill>
                <a:ln>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5" name="Text Placeholder 11">
                  <a:extLst>
                    <a:ext uri="{FF2B5EF4-FFF2-40B4-BE49-F238E27FC236}">
                      <a16:creationId xmlns:a16="http://schemas.microsoft.com/office/drawing/2014/main" id="{E0D6825E-FAF0-73AD-E734-754879C588C5}"/>
                    </a:ext>
                  </a:extLst>
                </p:cNvPr>
                <p:cNvSpPr txBox="1">
                  <a:spLocks/>
                </p:cNvSpPr>
                <p:nvPr/>
              </p:nvSpPr>
              <p:spPr>
                <a:xfrm flipH="1">
                  <a:off x="10153804" y="3056246"/>
                  <a:ext cx="440572" cy="819377"/>
                </a:xfrm>
                <a:prstGeom prst="rect">
                  <a:avLst/>
                </a:prstGeom>
                <a:noFill/>
                <a:ln>
                  <a:noFill/>
                </a:ln>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AU" b="0" i="1" smtClean="0">
                          <a:solidFill>
                            <a:schemeClr val="tx2"/>
                          </a:solidFill>
                          <a:latin typeface="Cambria Math" panose="02040503050406030204" pitchFamily="18" charset="0"/>
                        </a:rPr>
                        <m:t>−</m:t>
                      </m:r>
                      <m:r>
                        <a:rPr lang="en-AU" b="0" i="1" smtClean="0">
                          <a:solidFill>
                            <a:schemeClr val="tx2"/>
                          </a:solidFill>
                          <a:latin typeface="Cambria Math" panose="02040503050406030204" pitchFamily="18" charset="0"/>
                        </a:rPr>
                        <m:t>𝐵</m:t>
                      </m:r>
                    </m:oMath>
                  </a14:m>
                  <a:r>
                    <a:rPr lang="en-AU" dirty="0">
                      <a:solidFill>
                        <a:schemeClr val="tx2"/>
                      </a:solidFill>
                      <a:latin typeface="+mn-lt"/>
                    </a:rPr>
                    <a:t> </a:t>
                  </a:r>
                </a:p>
              </p:txBody>
            </p:sp>
          </mc:Choice>
          <mc:Fallback xmlns="">
            <p:sp>
              <p:nvSpPr>
                <p:cNvPr id="15" name="Text Placeholder 11">
                  <a:extLst>
                    <a:ext uri="{FF2B5EF4-FFF2-40B4-BE49-F238E27FC236}">
                      <a16:creationId xmlns:a16="http://schemas.microsoft.com/office/drawing/2014/main" id="{E0D6825E-FAF0-73AD-E734-754879C588C5}"/>
                    </a:ext>
                  </a:extLst>
                </p:cNvPr>
                <p:cNvSpPr txBox="1">
                  <a:spLocks noRot="1" noChangeAspect="1" noMove="1" noResize="1" noEditPoints="1" noAdjustHandles="1" noChangeArrowheads="1" noChangeShapeType="1" noTextEdit="1"/>
                </p:cNvSpPr>
                <p:nvPr/>
              </p:nvSpPr>
              <p:spPr>
                <a:xfrm flipH="1">
                  <a:off x="10153804" y="3056246"/>
                  <a:ext cx="440572" cy="819377"/>
                </a:xfrm>
                <a:prstGeom prst="rect">
                  <a:avLst/>
                </a:prstGeom>
                <a:blipFill>
                  <a:blip r:embed="rId6"/>
                  <a:stretch>
                    <a:fillRect l="-9722" r="-2778"/>
                  </a:stretch>
                </a:blipFill>
                <a:ln>
                  <a:noFill/>
                </a:ln>
              </p:spPr>
              <p:txBody>
                <a:bodyPr/>
                <a:lstStyle/>
                <a:p>
                  <a:r>
                    <a:rPr lang="en-AU">
                      <a:noFill/>
                    </a:rPr>
                    <a:t> </a:t>
                  </a:r>
                </a:p>
              </p:txBody>
            </p:sp>
          </mc:Fallback>
        </mc:AlternateContent>
      </p:grpSp>
      <mc:AlternateContent xmlns:mc="http://schemas.openxmlformats.org/markup-compatibility/2006" xmlns:a14="http://schemas.microsoft.com/office/drawing/2010/main">
        <mc:Choice Requires="a14">
          <p:sp>
            <p:nvSpPr>
              <p:cNvPr id="18" name="Text Placeholder 4">
                <a:extLst>
                  <a:ext uri="{FF2B5EF4-FFF2-40B4-BE49-F238E27FC236}">
                    <a16:creationId xmlns:a16="http://schemas.microsoft.com/office/drawing/2014/main" id="{E86AC1F3-F1B6-05A1-CBA7-B07F3C7498BF}"/>
                  </a:ext>
                </a:extLst>
              </p:cNvPr>
              <p:cNvSpPr txBox="1">
                <a:spLocks/>
              </p:cNvSpPr>
              <p:nvPr/>
            </p:nvSpPr>
            <p:spPr>
              <a:xfrm>
                <a:off x="8303775" y="4442698"/>
                <a:ext cx="3891396" cy="2251517"/>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AU" sz="1800" b="0" i="1" smtClean="0">
                        <a:latin typeface="Cambria Math" panose="02040503050406030204" pitchFamily="18" charset="0"/>
                      </a:rPr>
                      <m:t>∴</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m:t>
                            </m:r>
                            <m:r>
                              <a:rPr lang="en-AU" sz="1800" b="0" i="1" smtClean="0">
                                <a:latin typeface="Cambria Math" panose="02040503050406030204" pitchFamily="18" charset="0"/>
                              </a:rPr>
                              <m:t>𝐵</m:t>
                            </m:r>
                          </m:e>
                        </m:d>
                        <m:r>
                          <a:rPr lang="en-AU" sz="1800" b="0" i="1" smtClean="0">
                            <a:latin typeface="Cambria Math" panose="02040503050406030204" pitchFamily="18" charset="0"/>
                          </a:rPr>
                          <m:t>=</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𝐵</m:t>
                            </m:r>
                          </m:e>
                        </m:func>
                      </m:e>
                    </m:func>
                  </m:oMath>
                </a14:m>
                <a:r>
                  <a:rPr lang="en-AU" sz="1800" dirty="0"/>
                  <a:t> since cosine is positive in the 4</a:t>
                </a:r>
                <a:r>
                  <a:rPr lang="en-AU" sz="1800" baseline="30000" dirty="0"/>
                  <a:t>th</a:t>
                </a:r>
                <a:r>
                  <a:rPr lang="en-AU" sz="1800" dirty="0"/>
                  <a:t> quadrant. </a:t>
                </a:r>
              </a:p>
              <a:p>
                <a14:m>
                  <m:oMath xmlns:m="http://schemas.openxmlformats.org/officeDocument/2006/math">
                    <m:r>
                      <a:rPr lang="en-AU" sz="1800" b="0" i="1" smtClean="0">
                        <a:latin typeface="Cambria Math" panose="02040503050406030204" pitchFamily="18" charset="0"/>
                      </a:rPr>
                      <m:t>∴</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sin</m:t>
                        </m:r>
                      </m:fName>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m:t>
                            </m:r>
                            <m:r>
                              <a:rPr lang="en-AU" sz="1800" b="0" i="1" smtClean="0">
                                <a:latin typeface="Cambria Math" panose="02040503050406030204" pitchFamily="18" charset="0"/>
                              </a:rPr>
                              <m:t>𝐵</m:t>
                            </m:r>
                          </m:e>
                        </m:d>
                        <m:r>
                          <a:rPr lang="en-AU" sz="1800" b="0" i="1" smtClean="0">
                            <a:latin typeface="Cambria Math" panose="02040503050406030204" pitchFamily="18" charset="0"/>
                          </a:rPr>
                          <m:t>=</m:t>
                        </m:r>
                        <m:func>
                          <m:funcPr>
                            <m:ctrlPr>
                              <a:rPr lang="en-AU" sz="1800" b="0" i="1" smtClean="0">
                                <a:latin typeface="Cambria Math" panose="02040503050406030204" pitchFamily="18" charset="0"/>
                              </a:rPr>
                            </m:ctrlPr>
                          </m:funcPr>
                          <m:fName>
                            <m:r>
                              <a:rPr lang="en-AU" sz="1800" b="0" i="1" smtClean="0">
                                <a:latin typeface="Cambria Math" panose="02040503050406030204" pitchFamily="18" charset="0"/>
                              </a:rPr>
                              <m:t>−</m:t>
                            </m:r>
                            <m:r>
                              <m:rPr>
                                <m:sty m:val="p"/>
                              </m:rPr>
                              <a:rPr lang="en-AU" sz="1800" b="0" i="0" smtClean="0">
                                <a:latin typeface="Cambria Math" panose="02040503050406030204" pitchFamily="18" charset="0"/>
                              </a:rPr>
                              <m:t>sin</m:t>
                            </m:r>
                          </m:fName>
                          <m:e>
                            <m:r>
                              <a:rPr lang="en-AU" sz="1800" b="0" i="1" smtClean="0">
                                <a:latin typeface="Cambria Math" panose="02040503050406030204" pitchFamily="18" charset="0"/>
                              </a:rPr>
                              <m:t>𝐵</m:t>
                            </m:r>
                          </m:e>
                        </m:func>
                      </m:e>
                    </m:func>
                  </m:oMath>
                </a14:m>
                <a:r>
                  <a:rPr lang="en-AU" sz="1800" dirty="0"/>
                  <a:t> since sine is negative in the 4</a:t>
                </a:r>
                <a:r>
                  <a:rPr lang="en-AU" sz="1800" baseline="30000" dirty="0"/>
                  <a:t>th</a:t>
                </a:r>
                <a:r>
                  <a:rPr lang="en-AU" sz="1800" dirty="0"/>
                  <a:t> quadrant</a:t>
                </a:r>
              </a:p>
            </p:txBody>
          </p:sp>
        </mc:Choice>
        <mc:Fallback xmlns="">
          <p:sp>
            <p:nvSpPr>
              <p:cNvPr id="18" name="Text Placeholder 4">
                <a:extLst>
                  <a:ext uri="{FF2B5EF4-FFF2-40B4-BE49-F238E27FC236}">
                    <a16:creationId xmlns:a16="http://schemas.microsoft.com/office/drawing/2014/main" id="{E86AC1F3-F1B6-05A1-CBA7-B07F3C7498BF}"/>
                  </a:ext>
                </a:extLst>
              </p:cNvPr>
              <p:cNvSpPr txBox="1">
                <a:spLocks noRot="1" noChangeAspect="1" noMove="1" noResize="1" noEditPoints="1" noAdjustHandles="1" noChangeArrowheads="1" noChangeShapeType="1" noTextEdit="1"/>
              </p:cNvSpPr>
              <p:nvPr/>
            </p:nvSpPr>
            <p:spPr>
              <a:xfrm>
                <a:off x="8303775" y="4442698"/>
                <a:ext cx="3891396" cy="2251517"/>
              </a:xfrm>
              <a:prstGeom prst="rect">
                <a:avLst/>
              </a:prstGeom>
              <a:blipFill>
                <a:blip r:embed="rId7"/>
                <a:stretch>
                  <a:fillRect l="-359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0" name="Speech Bubble: Rectangle with Corners Rounded 19">
                <a:extLst>
                  <a:ext uri="{FF2B5EF4-FFF2-40B4-BE49-F238E27FC236}">
                    <a16:creationId xmlns:a16="http://schemas.microsoft.com/office/drawing/2014/main" id="{CA2293E2-ACE0-D7F7-C24D-DEFC182CB971}"/>
                  </a:ext>
                </a:extLst>
              </p:cNvPr>
              <p:cNvSpPr/>
              <p:nvPr/>
            </p:nvSpPr>
            <p:spPr>
              <a:xfrm>
                <a:off x="980844" y="5666750"/>
                <a:ext cx="3578277" cy="982722"/>
              </a:xfrm>
              <a:prstGeom prst="wedgeRoundRectCallout">
                <a:avLst>
                  <a:gd name="adj1" fmla="val -37354"/>
                  <a:gd name="adj2" fmla="val -8718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Can we use this to find </a:t>
                </a:r>
                <a14:m>
                  <m:oMath xmlns:m="http://schemas.openxmlformats.org/officeDocument/2006/math">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cos</m:t>
                        </m:r>
                      </m:fName>
                      <m:e>
                        <m:r>
                          <a:rPr lang="en-AU" sz="1800" i="1">
                            <a:latin typeface="Cambria Math" panose="02040503050406030204" pitchFamily="18" charset="0"/>
                          </a:rPr>
                          <m:t>75</m:t>
                        </m:r>
                        <m:r>
                          <a:rPr lang="en-AU" sz="1800" i="1">
                            <a:latin typeface="Cambria Math" panose="02040503050406030204" pitchFamily="18" charset="0"/>
                            <a:ea typeface="Cambria Math" panose="02040503050406030204" pitchFamily="18" charset="0"/>
                          </a:rPr>
                          <m:t>°</m:t>
                        </m:r>
                      </m:e>
                    </m:func>
                  </m:oMath>
                </a14:m>
                <a:r>
                  <a:rPr lang="en-AU" sz="1800" dirty="0"/>
                  <a:t>? Explain your reasoning.</a:t>
                </a:r>
              </a:p>
            </p:txBody>
          </p:sp>
        </mc:Choice>
        <mc:Fallback xmlns="">
          <p:sp>
            <p:nvSpPr>
              <p:cNvPr id="20" name="Speech Bubble: Rectangle with Corners Rounded 19">
                <a:extLst>
                  <a:ext uri="{FF2B5EF4-FFF2-40B4-BE49-F238E27FC236}">
                    <a16:creationId xmlns:a16="http://schemas.microsoft.com/office/drawing/2014/main" id="{CA2293E2-ACE0-D7F7-C24D-DEFC182CB971}"/>
                  </a:ext>
                </a:extLst>
              </p:cNvPr>
              <p:cNvSpPr>
                <a:spLocks noRot="1" noChangeAspect="1" noMove="1" noResize="1" noEditPoints="1" noAdjustHandles="1" noChangeArrowheads="1" noChangeShapeType="1" noTextEdit="1"/>
              </p:cNvSpPr>
              <p:nvPr/>
            </p:nvSpPr>
            <p:spPr>
              <a:xfrm>
                <a:off x="980844" y="5666750"/>
                <a:ext cx="3578277" cy="982722"/>
              </a:xfrm>
              <a:prstGeom prst="wedgeRoundRectCallout">
                <a:avLst>
                  <a:gd name="adj1" fmla="val -37354"/>
                  <a:gd name="adj2" fmla="val -87186"/>
                  <a:gd name="adj3" fmla="val 16667"/>
                </a:avLst>
              </a:prstGeom>
              <a:blipFill>
                <a:blip r:embed="rId8"/>
                <a:stretch>
                  <a:fillRect r="-340" b="-2232"/>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3921C560-EA45-46B1-1B81-14A73A72BCD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64767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18F61985-7CBE-0163-92F3-170D37010884}"/>
                  </a:ext>
                </a:extLst>
              </p:cNvPr>
              <p:cNvSpPr>
                <a:spLocks noGrp="1"/>
              </p:cNvSpPr>
              <p:nvPr>
                <p:ph type="title"/>
              </p:nvPr>
            </p:nvSpPr>
            <p:spPr/>
            <p:txBody>
              <a:bodyPr/>
              <a:lstStyle/>
              <a:p>
                <a:r>
                  <a:rPr lang="en-AU" dirty="0"/>
                  <a:t>Revisiting </a:t>
                </a:r>
                <a14:m>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75°</m:t>
                        </m:r>
                      </m:e>
                    </m:func>
                  </m:oMath>
                </a14:m>
                <a:endParaRPr lang="en-AU" dirty="0"/>
              </a:p>
            </p:txBody>
          </p:sp>
        </mc:Choice>
        <mc:Fallback xmlns="">
          <p:sp>
            <p:nvSpPr>
              <p:cNvPr id="3" name="Title 2">
                <a:extLst>
                  <a:ext uri="{FF2B5EF4-FFF2-40B4-BE49-F238E27FC236}">
                    <a16:creationId xmlns:a16="http://schemas.microsoft.com/office/drawing/2014/main" id="{18F61985-7CBE-0163-92F3-170D37010884}"/>
                  </a:ext>
                </a:extLst>
              </p:cNvPr>
              <p:cNvSpPr>
                <a:spLocks noGrp="1" noRot="1" noChangeAspect="1" noMove="1" noResize="1" noEditPoints="1" noAdjustHandles="1" noChangeArrowheads="1" noChangeShapeType="1" noTextEdit="1"/>
              </p:cNvSpPr>
              <p:nvPr>
                <p:ph type="title"/>
              </p:nvPr>
            </p:nvSpPr>
            <p:spPr>
              <a:blipFill>
                <a:blip r:embed="rId2"/>
                <a:stretch>
                  <a:fillRect l="-2389" t="-35556" b="-41111"/>
                </a:stretch>
              </a:blipFill>
            </p:spPr>
            <p:txBody>
              <a:bodyPr/>
              <a:lstStyle/>
              <a:p>
                <a:r>
                  <a:rPr lang="en-AU">
                    <a:noFill/>
                  </a:rPr>
                  <a:t> </a:t>
                </a:r>
              </a:p>
            </p:txBody>
          </p:sp>
        </mc:Fallback>
      </mc:AlternateContent>
      <p:sp>
        <p:nvSpPr>
          <p:cNvPr id="4" name="Text Placeholder 3">
            <a:extLst>
              <a:ext uri="{FF2B5EF4-FFF2-40B4-BE49-F238E27FC236}">
                <a16:creationId xmlns:a16="http://schemas.microsoft.com/office/drawing/2014/main" id="{FEF20F2C-887B-7BE3-4FD0-88BBA31B9083}"/>
              </a:ext>
            </a:extLst>
          </p:cNvPr>
          <p:cNvSpPr>
            <a:spLocks noGrp="1"/>
          </p:cNvSpPr>
          <p:nvPr>
            <p:ph type="body" sz="quarter" idx="18"/>
          </p:nvPr>
        </p:nvSpPr>
        <p:spPr/>
        <p:txBody>
          <a:bodyPr/>
          <a:lstStyle/>
          <a:p>
            <a:r>
              <a:rPr lang="en-AU" dirty="0"/>
              <a:t>Sum and difference expansion formula</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4C5A851C-E1E4-FB56-0783-DA026C732592}"/>
                  </a:ext>
                </a:extLst>
              </p:cNvPr>
              <p:cNvSpPr>
                <a:spLocks noGrp="1"/>
              </p:cNvSpPr>
              <p:nvPr>
                <p:ph type="body" sz="quarter" idx="17"/>
              </p:nvPr>
            </p:nvSpPr>
            <p:spPr>
              <a:xfrm>
                <a:off x="360001" y="1567086"/>
                <a:ext cx="5736000" cy="4807835"/>
              </a:xfrm>
            </p:spPr>
            <p:txBody>
              <a:bodyPr/>
              <a:lstStyle/>
              <a:p>
                <a:pPr>
                  <a:spcAft>
                    <a:spcPts val="0"/>
                  </a:spcAft>
                </a:pPr>
                <a14:m>
                  <m:oMathPara xmlns:m="http://schemas.openxmlformats.org/officeDocument/2006/math">
                    <m:oMathParaPr>
                      <m:jc m:val="left"/>
                    </m:oMathParaPr>
                    <m:oMath xmlns:m="http://schemas.openxmlformats.org/officeDocument/2006/math">
                      <m:func>
                        <m:funcPr>
                          <m:ctrlPr>
                            <a:rPr lang="en-AU" i="1" smtClean="0">
                              <a:latin typeface="Cambria Math" panose="02040503050406030204" pitchFamily="18" charset="0"/>
                            </a:rPr>
                          </m:ctrlPr>
                        </m:funcPr>
                        <m:fName>
                          <m:r>
                            <m:rPr>
                              <m:sty m:val="p"/>
                            </m:rPr>
                            <a:rPr lang="en-AU">
                              <a:latin typeface="Cambria Math" panose="02040503050406030204" pitchFamily="18" charset="0"/>
                            </a:rPr>
                            <m:t>cos</m:t>
                          </m:r>
                        </m:fName>
                        <m:e>
                          <m:d>
                            <m:dPr>
                              <m:ctrlPr>
                                <a:rPr lang="en-AU" i="1">
                                  <a:latin typeface="Cambria Math" panose="02040503050406030204" pitchFamily="18" charset="0"/>
                                </a:rPr>
                              </m:ctrlPr>
                            </m:dPr>
                            <m:e>
                              <m:r>
                                <a:rPr lang="en-AU" i="1">
                                  <a:latin typeface="Cambria Math" panose="02040503050406030204" pitchFamily="18" charset="0"/>
                                </a:rPr>
                                <m:t>𝐴</m:t>
                              </m:r>
                              <m:r>
                                <a:rPr lang="en-AU" i="1">
                                  <a:latin typeface="Cambria Math" panose="02040503050406030204" pitchFamily="18" charset="0"/>
                                </a:rPr>
                                <m:t>+</m:t>
                              </m:r>
                              <m:r>
                                <a:rPr lang="en-AU" i="1">
                                  <a:latin typeface="Cambria Math" panose="02040503050406030204" pitchFamily="18" charset="0"/>
                                </a:rPr>
                                <m:t>𝐵</m:t>
                              </m:r>
                            </m:e>
                          </m:d>
                          <m:r>
                            <a:rPr lang="en-AU" i="1">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𝐴</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𝐵</m:t>
                              </m:r>
                            </m:e>
                          </m:func>
                          <m:r>
                            <a:rPr lang="en-AU" i="1">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𝐴</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𝐵</m:t>
                              </m:r>
                            </m:e>
                          </m:func>
                        </m:e>
                      </m:func>
                    </m:oMath>
                  </m:oMathPara>
                </a14:m>
                <a:endParaRPr lang="en-AU" dirty="0"/>
              </a:p>
              <a:p>
                <a:pPr>
                  <a:spcAft>
                    <a:spcPts val="0"/>
                  </a:spcAft>
                </a:pPr>
                <a:r>
                  <a:rPr lang="en-AU" dirty="0"/>
                  <a:t>Let </a:t>
                </a:r>
                <a14:m>
                  <m:oMath xmlns:m="http://schemas.openxmlformats.org/officeDocument/2006/math">
                    <m:r>
                      <a:rPr lang="en-AU" b="0" i="1" smtClean="0">
                        <a:latin typeface="Cambria Math" panose="02040503050406030204" pitchFamily="18" charset="0"/>
                      </a:rPr>
                      <m:t>𝐴</m:t>
                    </m:r>
                    <m:r>
                      <a:rPr lang="en-AU" b="0" i="1" smtClean="0">
                        <a:latin typeface="Cambria Math" panose="02040503050406030204" pitchFamily="18" charset="0"/>
                      </a:rPr>
                      <m:t>=30°</m:t>
                    </m:r>
                  </m:oMath>
                </a14:m>
                <a:r>
                  <a:rPr lang="en-AU" dirty="0"/>
                  <a:t> and </a:t>
                </a:r>
                <a14:m>
                  <m:oMath xmlns:m="http://schemas.openxmlformats.org/officeDocument/2006/math">
                    <m:r>
                      <a:rPr lang="en-AU" b="0" i="1" smtClean="0">
                        <a:latin typeface="Cambria Math" panose="02040503050406030204" pitchFamily="18" charset="0"/>
                      </a:rPr>
                      <m:t>𝐵</m:t>
                    </m:r>
                    <m:r>
                      <a:rPr lang="en-AU" b="0" i="1" smtClean="0">
                        <a:latin typeface="Cambria Math" panose="02040503050406030204" pitchFamily="18" charset="0"/>
                      </a:rPr>
                      <m:t>=45°</m:t>
                    </m:r>
                  </m:oMath>
                </a14:m>
                <a:endParaRPr lang="en-AU" dirty="0"/>
              </a:p>
              <a:p>
                <a:pPr>
                  <a:spcAft>
                    <a:spcPts val="0"/>
                  </a:spcAft>
                </a:pPr>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(30°+45°</m:t>
                          </m:r>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30°</m:t>
                          </m:r>
                        </m:e>
                      </m:func>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45°</m:t>
                          </m:r>
                        </m:e>
                      </m:func>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30°</m:t>
                          </m:r>
                        </m:e>
                      </m:func>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45°</m:t>
                          </m:r>
                        </m:e>
                      </m:func>
                    </m:oMath>
                  </m:oMathPara>
                </a14:m>
                <a:endParaRPr lang="en-AU" b="0" dirty="0"/>
              </a:p>
            </p:txBody>
          </p:sp>
        </mc:Choice>
        <mc:Fallback xmlns="">
          <p:sp>
            <p:nvSpPr>
              <p:cNvPr id="5" name="Text Placeholder 4">
                <a:extLst>
                  <a:ext uri="{FF2B5EF4-FFF2-40B4-BE49-F238E27FC236}">
                    <a16:creationId xmlns:a16="http://schemas.microsoft.com/office/drawing/2014/main" id="{4C5A851C-E1E4-FB56-0783-DA026C732592}"/>
                  </a:ext>
                </a:extLst>
              </p:cNvPr>
              <p:cNvSpPr>
                <a:spLocks noGrp="1" noRot="1" noChangeAspect="1" noMove="1" noResize="1" noEditPoints="1" noAdjustHandles="1" noChangeArrowheads="1" noChangeShapeType="1" noTextEdit="1"/>
              </p:cNvSpPr>
              <p:nvPr>
                <p:ph type="body" sz="quarter" idx="17"/>
              </p:nvPr>
            </p:nvSpPr>
            <p:spPr>
              <a:xfrm>
                <a:off x="360001" y="1567086"/>
                <a:ext cx="5736000" cy="4807835"/>
              </a:xfrm>
              <a:blipFill>
                <a:blip r:embed="rId3"/>
                <a:stretch>
                  <a:fillRect l="-2657"/>
                </a:stretch>
              </a:blipFill>
            </p:spPr>
            <p:txBody>
              <a:bodyPr/>
              <a:lstStyle/>
              <a:p>
                <a:r>
                  <a:rPr lang="en-AU">
                    <a:noFill/>
                  </a:rPr>
                  <a:t> </a:t>
                </a:r>
              </a:p>
            </p:txBody>
          </p:sp>
        </mc:Fallback>
      </mc:AlternateContent>
      <p:pic>
        <p:nvPicPr>
          <p:cNvPr id="7" name="Picture 6" descr="A screenshot of the exact value triangles from the Mathematics references sheet that show 45 degrees in one triangle and 30 and 60 degrees in the other. ">
            <a:extLst>
              <a:ext uri="{FF2B5EF4-FFF2-40B4-BE49-F238E27FC236}">
                <a16:creationId xmlns:a16="http://schemas.microsoft.com/office/drawing/2014/main" id="{901C8DF0-FF89-AE25-306C-745B2009CE5D}"/>
              </a:ext>
            </a:extLst>
          </p:cNvPr>
          <p:cNvPicPr>
            <a:picLocks noChangeAspect="1"/>
          </p:cNvPicPr>
          <p:nvPr/>
        </p:nvPicPr>
        <p:blipFill>
          <a:blip r:embed="rId4"/>
          <a:stretch>
            <a:fillRect/>
          </a:stretch>
        </p:blipFill>
        <p:spPr>
          <a:xfrm>
            <a:off x="2035730" y="3182574"/>
            <a:ext cx="1425822" cy="3282908"/>
          </a:xfrm>
          <a:prstGeom prst="rect">
            <a:avLst/>
          </a:prstGeom>
        </p:spPr>
      </p:pic>
      <mc:AlternateContent xmlns:mc="http://schemas.openxmlformats.org/markup-compatibility/2006" xmlns:a14="http://schemas.microsoft.com/office/drawing/2010/main">
        <mc:Choice Requires="a14">
          <p:sp>
            <p:nvSpPr>
              <p:cNvPr id="8" name="Text Placeholder 4">
                <a:extLst>
                  <a:ext uri="{FF2B5EF4-FFF2-40B4-BE49-F238E27FC236}">
                    <a16:creationId xmlns:a16="http://schemas.microsoft.com/office/drawing/2014/main" id="{9731FAD2-CC8D-F22B-ACFD-26BB694CEF35}"/>
                  </a:ext>
                </a:extLst>
              </p:cNvPr>
              <p:cNvSpPr txBox="1">
                <a:spLocks/>
              </p:cNvSpPr>
              <p:nvPr/>
            </p:nvSpPr>
            <p:spPr>
              <a:xfrm>
                <a:off x="6926561" y="1317378"/>
                <a:ext cx="4457211" cy="537862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pPr>
                <a14:m>
                  <m:oMathPara xmlns:m="http://schemas.openxmlformats.org/officeDocument/2006/math">
                    <m:oMathParaPr>
                      <m:jc m:val="left"/>
                    </m:oMathParaPr>
                    <m:oMath xmlns:m="http://schemas.openxmlformats.org/officeDocument/2006/math">
                      <m:func>
                        <m:funcPr>
                          <m:ctrlPr>
                            <a:rPr lang="en-AU" i="1" smtClean="0">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75°=</m:t>
                          </m:r>
                        </m:e>
                      </m:func>
                      <m:f>
                        <m:fPr>
                          <m:ctrlPr>
                            <a:rPr lang="en-AU" i="1">
                              <a:latin typeface="Cambria Math" panose="02040503050406030204" pitchFamily="18" charset="0"/>
                            </a:rPr>
                          </m:ctrlPr>
                        </m:fPr>
                        <m:num>
                          <m:rad>
                            <m:radPr>
                              <m:degHide m:val="on"/>
                              <m:ctrlPr>
                                <a:rPr lang="en-AU" i="1">
                                  <a:latin typeface="Cambria Math" panose="02040503050406030204" pitchFamily="18" charset="0"/>
                                </a:rPr>
                              </m:ctrlPr>
                            </m:radPr>
                            <m:deg/>
                            <m:e>
                              <m:r>
                                <a:rPr lang="en-AU" i="1">
                                  <a:latin typeface="Cambria Math" panose="02040503050406030204" pitchFamily="18" charset="0"/>
                                </a:rPr>
                                <m:t>3</m:t>
                              </m:r>
                            </m:e>
                          </m:rad>
                        </m:num>
                        <m:den>
                          <m:r>
                            <a:rPr lang="en-AU" i="1">
                              <a:latin typeface="Cambria Math" panose="02040503050406030204" pitchFamily="18" charset="0"/>
                            </a:rPr>
                            <m:t>2</m:t>
                          </m:r>
                        </m:den>
                      </m:f>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1</m:t>
                          </m:r>
                        </m:num>
                        <m:den>
                          <m:rad>
                            <m:radPr>
                              <m:degHide m:val="on"/>
                              <m:ctrlPr>
                                <a:rPr lang="en-AU" i="1">
                                  <a:latin typeface="Cambria Math" panose="02040503050406030204" pitchFamily="18" charset="0"/>
                                </a:rPr>
                              </m:ctrlPr>
                            </m:radPr>
                            <m:deg/>
                            <m:e>
                              <m:r>
                                <a:rPr lang="en-AU" i="1">
                                  <a:latin typeface="Cambria Math" panose="02040503050406030204" pitchFamily="18" charset="0"/>
                                </a:rPr>
                                <m:t>2</m:t>
                              </m:r>
                            </m:e>
                          </m:rad>
                        </m:den>
                      </m:f>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2</m:t>
                          </m:r>
                        </m:den>
                      </m:f>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1</m:t>
                          </m:r>
                        </m:num>
                        <m:den>
                          <m:rad>
                            <m:radPr>
                              <m:degHide m:val="on"/>
                              <m:ctrlPr>
                                <a:rPr lang="en-AU" i="1">
                                  <a:latin typeface="Cambria Math" panose="02040503050406030204" pitchFamily="18" charset="0"/>
                                </a:rPr>
                              </m:ctrlPr>
                            </m:radPr>
                            <m:deg/>
                            <m:e>
                              <m:r>
                                <a:rPr lang="en-AU" i="1">
                                  <a:latin typeface="Cambria Math" panose="02040503050406030204" pitchFamily="18" charset="0"/>
                                </a:rPr>
                                <m:t>2</m:t>
                              </m:r>
                            </m:e>
                          </m:rad>
                        </m:den>
                      </m:f>
                    </m:oMath>
                  </m:oMathPara>
                </a14:m>
                <a:endParaRPr lang="en-AU" dirty="0"/>
              </a:p>
              <a:p>
                <a:pPr marL="811213">
                  <a:spcAft>
                    <a:spcPts val="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m:t>
                      </m:r>
                      <m:f>
                        <m:fPr>
                          <m:ctrlPr>
                            <a:rPr lang="en-AU" i="1">
                              <a:latin typeface="Cambria Math" panose="02040503050406030204" pitchFamily="18" charset="0"/>
                            </a:rPr>
                          </m:ctrlPr>
                        </m:fPr>
                        <m:num>
                          <m:rad>
                            <m:radPr>
                              <m:degHide m:val="on"/>
                              <m:ctrlPr>
                                <a:rPr lang="en-AU" i="1">
                                  <a:latin typeface="Cambria Math" panose="02040503050406030204" pitchFamily="18" charset="0"/>
                                </a:rPr>
                              </m:ctrlPr>
                            </m:radPr>
                            <m:deg/>
                            <m:e>
                              <m:r>
                                <a:rPr lang="en-AU" i="1">
                                  <a:latin typeface="Cambria Math" panose="02040503050406030204" pitchFamily="18" charset="0"/>
                                </a:rPr>
                                <m:t>3</m:t>
                              </m:r>
                            </m:e>
                          </m:rad>
                        </m:num>
                        <m:den>
                          <m:r>
                            <a:rPr lang="en-AU" i="1">
                              <a:latin typeface="Cambria Math" panose="02040503050406030204" pitchFamily="18" charset="0"/>
                            </a:rPr>
                            <m:t>2</m:t>
                          </m:r>
                          <m:rad>
                            <m:radPr>
                              <m:degHide m:val="on"/>
                              <m:ctrlPr>
                                <a:rPr lang="en-AU" i="1">
                                  <a:latin typeface="Cambria Math" panose="02040503050406030204" pitchFamily="18" charset="0"/>
                                </a:rPr>
                              </m:ctrlPr>
                            </m:radPr>
                            <m:deg/>
                            <m:e>
                              <m:r>
                                <a:rPr lang="en-AU" i="1">
                                  <a:latin typeface="Cambria Math" panose="02040503050406030204" pitchFamily="18" charset="0"/>
                                </a:rPr>
                                <m:t>2</m:t>
                              </m:r>
                            </m:e>
                          </m:rad>
                        </m:den>
                      </m:f>
                      <m:r>
                        <a:rPr lang="en-AU" i="1">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1</m:t>
                          </m:r>
                        </m:num>
                        <m:den>
                          <m:r>
                            <a:rPr lang="en-AU" i="1">
                              <a:latin typeface="Cambria Math" panose="02040503050406030204" pitchFamily="18" charset="0"/>
                            </a:rPr>
                            <m:t>2</m:t>
                          </m:r>
                          <m:rad>
                            <m:radPr>
                              <m:degHide m:val="on"/>
                              <m:ctrlPr>
                                <a:rPr lang="en-AU" i="1">
                                  <a:latin typeface="Cambria Math" panose="02040503050406030204" pitchFamily="18" charset="0"/>
                                </a:rPr>
                              </m:ctrlPr>
                            </m:radPr>
                            <m:deg/>
                            <m:e>
                              <m:r>
                                <a:rPr lang="en-AU" i="1">
                                  <a:latin typeface="Cambria Math" panose="02040503050406030204" pitchFamily="18" charset="0"/>
                                </a:rPr>
                                <m:t>2</m:t>
                              </m:r>
                            </m:e>
                          </m:rad>
                        </m:den>
                      </m:f>
                    </m:oMath>
                  </m:oMathPara>
                </a14:m>
                <a:endParaRPr lang="en-AU" dirty="0"/>
              </a:p>
              <a:p>
                <a:pPr marL="811213">
                  <a:spcAft>
                    <a:spcPts val="0"/>
                  </a:spcAft>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m:t>
                      </m:r>
                      <m:f>
                        <m:fPr>
                          <m:ctrlPr>
                            <a:rPr lang="en-AU" i="1">
                              <a:latin typeface="Cambria Math" panose="02040503050406030204" pitchFamily="18" charset="0"/>
                            </a:rPr>
                          </m:ctrlPr>
                        </m:fPr>
                        <m:num>
                          <m:rad>
                            <m:radPr>
                              <m:degHide m:val="on"/>
                              <m:ctrlPr>
                                <a:rPr lang="en-AU" i="1">
                                  <a:latin typeface="Cambria Math" panose="02040503050406030204" pitchFamily="18" charset="0"/>
                                </a:rPr>
                              </m:ctrlPr>
                            </m:radPr>
                            <m:deg/>
                            <m:e>
                              <m:r>
                                <a:rPr lang="en-AU" i="1">
                                  <a:latin typeface="Cambria Math" panose="02040503050406030204" pitchFamily="18" charset="0"/>
                                </a:rPr>
                                <m:t>3</m:t>
                              </m:r>
                            </m:e>
                          </m:rad>
                          <m:r>
                            <a:rPr lang="en-AU" i="1">
                              <a:latin typeface="Cambria Math" panose="02040503050406030204" pitchFamily="18" charset="0"/>
                            </a:rPr>
                            <m:t>−1</m:t>
                          </m:r>
                        </m:num>
                        <m:den>
                          <m:r>
                            <a:rPr lang="en-AU" i="1">
                              <a:latin typeface="Cambria Math" panose="02040503050406030204" pitchFamily="18" charset="0"/>
                            </a:rPr>
                            <m:t>2</m:t>
                          </m:r>
                          <m:rad>
                            <m:radPr>
                              <m:degHide m:val="on"/>
                              <m:ctrlPr>
                                <a:rPr lang="en-AU" i="1">
                                  <a:latin typeface="Cambria Math" panose="02040503050406030204" pitchFamily="18" charset="0"/>
                                </a:rPr>
                              </m:ctrlPr>
                            </m:radPr>
                            <m:deg/>
                            <m:e>
                              <m:r>
                                <a:rPr lang="en-AU" i="1">
                                  <a:latin typeface="Cambria Math" panose="02040503050406030204" pitchFamily="18" charset="0"/>
                                </a:rPr>
                                <m:t>2</m:t>
                              </m:r>
                            </m:e>
                          </m:rad>
                        </m:den>
                      </m:f>
                    </m:oMath>
                  </m:oMathPara>
                </a14:m>
                <a:endParaRPr lang="en-AU" dirty="0"/>
              </a:p>
              <a:p>
                <a:pPr marL="811213">
                  <a:spcAft>
                    <a:spcPts val="0"/>
                  </a:spcAft>
                </a:pPr>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rPr>
                        <m:t>=</m:t>
                      </m:r>
                      <m:f>
                        <m:fPr>
                          <m:ctrlPr>
                            <a:rPr lang="en-AU" i="1" smtClean="0">
                              <a:latin typeface="Cambria Math" panose="02040503050406030204" pitchFamily="18" charset="0"/>
                            </a:rPr>
                          </m:ctrlPr>
                        </m:fPr>
                        <m:num>
                          <m:rad>
                            <m:radPr>
                              <m:degHide m:val="on"/>
                              <m:ctrlPr>
                                <a:rPr lang="en-AU" i="1" smtClean="0">
                                  <a:latin typeface="Cambria Math" panose="02040503050406030204" pitchFamily="18" charset="0"/>
                                </a:rPr>
                              </m:ctrlPr>
                            </m:radPr>
                            <m:deg/>
                            <m:e>
                              <m:r>
                                <a:rPr lang="en-AU" i="1" smtClean="0">
                                  <a:latin typeface="Cambria Math" panose="02040503050406030204" pitchFamily="18" charset="0"/>
                                </a:rPr>
                                <m:t>3</m:t>
                              </m:r>
                            </m:e>
                          </m:rad>
                          <m:r>
                            <a:rPr lang="en-AU" i="1" smtClean="0">
                              <a:latin typeface="Cambria Math" panose="02040503050406030204" pitchFamily="18" charset="0"/>
                            </a:rPr>
                            <m:t>−1</m:t>
                          </m:r>
                        </m:num>
                        <m:den>
                          <m:r>
                            <a:rPr lang="en-AU" i="1" smtClean="0">
                              <a:latin typeface="Cambria Math" panose="02040503050406030204" pitchFamily="18" charset="0"/>
                            </a:rPr>
                            <m:t>2</m:t>
                          </m:r>
                          <m:rad>
                            <m:radPr>
                              <m:degHide m:val="on"/>
                              <m:ctrlPr>
                                <a:rPr lang="en-AU" i="1" smtClean="0">
                                  <a:latin typeface="Cambria Math" panose="02040503050406030204" pitchFamily="18" charset="0"/>
                                </a:rPr>
                              </m:ctrlPr>
                            </m:radPr>
                            <m:deg/>
                            <m:e>
                              <m:r>
                                <a:rPr lang="en-AU" i="1" smtClean="0">
                                  <a:latin typeface="Cambria Math" panose="02040503050406030204" pitchFamily="18" charset="0"/>
                                </a:rPr>
                                <m:t>2</m:t>
                              </m:r>
                            </m:e>
                          </m:rad>
                        </m:den>
                      </m:f>
                      <m:r>
                        <a:rPr lang="en-AU" b="0" i="1" smtClean="0">
                          <a:latin typeface="Cambria Math" panose="02040503050406030204" pitchFamily="18" charset="0"/>
                        </a:rPr>
                        <m:t>×</m:t>
                      </m:r>
                      <m:f>
                        <m:fPr>
                          <m:ctrlPr>
                            <a:rPr lang="en-AU" b="0" i="1" smtClean="0">
                              <a:latin typeface="Cambria Math" panose="02040503050406030204" pitchFamily="18" charset="0"/>
                            </a:rPr>
                          </m:ctrlPr>
                        </m:fPr>
                        <m:num>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2</m:t>
                              </m:r>
                            </m:e>
                          </m:rad>
                        </m:num>
                        <m:den>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2</m:t>
                              </m:r>
                            </m:e>
                          </m:rad>
                        </m:den>
                      </m:f>
                    </m:oMath>
                  </m:oMathPara>
                </a14:m>
                <a:endParaRPr lang="en-AU" dirty="0"/>
              </a:p>
              <a:p>
                <a:pPr marL="811213">
                  <a:spcAft>
                    <a:spcPts val="0"/>
                  </a:spcAft>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
                        <m:fPr>
                          <m:ctrlPr>
                            <a:rPr lang="en-AU" i="1" smtClean="0">
                              <a:latin typeface="Cambria Math" panose="02040503050406030204" pitchFamily="18" charset="0"/>
                            </a:rPr>
                          </m:ctrlPr>
                        </m:fPr>
                        <m:num>
                          <m:rad>
                            <m:radPr>
                              <m:degHide m:val="on"/>
                              <m:ctrlPr>
                                <a:rPr lang="en-AU" i="1" smtClean="0">
                                  <a:latin typeface="Cambria Math" panose="02040503050406030204" pitchFamily="18" charset="0"/>
                                </a:rPr>
                              </m:ctrlPr>
                            </m:radPr>
                            <m:deg/>
                            <m:e>
                              <m:r>
                                <a:rPr lang="en-AU" b="0" i="1" smtClean="0">
                                  <a:latin typeface="Cambria Math" panose="02040503050406030204" pitchFamily="18" charset="0"/>
                                </a:rPr>
                                <m:t>6</m:t>
                              </m:r>
                            </m:e>
                          </m:rad>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2</m:t>
                              </m:r>
                            </m:e>
                          </m:rad>
                        </m:num>
                        <m:den>
                          <m:r>
                            <a:rPr lang="en-AU" b="0" i="1" smtClean="0">
                              <a:latin typeface="Cambria Math" panose="02040503050406030204" pitchFamily="18" charset="0"/>
                            </a:rPr>
                            <m:t>4</m:t>
                          </m:r>
                        </m:den>
                      </m:f>
                    </m:oMath>
                  </m:oMathPara>
                </a14:m>
                <a:endParaRPr lang="en-AU" dirty="0"/>
              </a:p>
            </p:txBody>
          </p:sp>
        </mc:Choice>
        <mc:Fallback xmlns="">
          <p:sp>
            <p:nvSpPr>
              <p:cNvPr id="8" name="Text Placeholder 4">
                <a:extLst>
                  <a:ext uri="{FF2B5EF4-FFF2-40B4-BE49-F238E27FC236}">
                    <a16:creationId xmlns:a16="http://schemas.microsoft.com/office/drawing/2014/main" id="{9731FAD2-CC8D-F22B-ACFD-26BB694CEF35}"/>
                  </a:ext>
                </a:extLst>
              </p:cNvPr>
              <p:cNvSpPr txBox="1">
                <a:spLocks noRot="1" noChangeAspect="1" noMove="1" noResize="1" noEditPoints="1" noAdjustHandles="1" noChangeArrowheads="1" noChangeShapeType="1" noTextEdit="1"/>
              </p:cNvSpPr>
              <p:nvPr/>
            </p:nvSpPr>
            <p:spPr>
              <a:xfrm>
                <a:off x="6926561" y="1317378"/>
                <a:ext cx="4457211" cy="5378621"/>
              </a:xfrm>
              <a:prstGeom prst="rect">
                <a:avLst/>
              </a:prstGeom>
              <a:blipFill>
                <a:blip r:embed="rId5"/>
                <a:stretch>
                  <a:fillRect/>
                </a:stretch>
              </a:blipFill>
            </p:spPr>
            <p:txBody>
              <a:bodyPr/>
              <a:lstStyle/>
              <a:p>
                <a:r>
                  <a:rPr lang="en-AU">
                    <a:noFill/>
                  </a:rPr>
                  <a:t> </a:t>
                </a:r>
              </a:p>
            </p:txBody>
          </p:sp>
        </mc:Fallback>
      </mc:AlternateContent>
      <p:cxnSp>
        <p:nvCxnSpPr>
          <p:cNvPr id="10" name="Straight Connector 9">
            <a:extLst>
              <a:ext uri="{FF2B5EF4-FFF2-40B4-BE49-F238E27FC236}">
                <a16:creationId xmlns:a16="http://schemas.microsoft.com/office/drawing/2014/main" id="{796DBDE1-9DBE-7741-F742-3A1D88FB28B3}"/>
              </a:ext>
              <a:ext uri="{C183D7F6-B498-43B3-948B-1728B52AA6E4}">
                <adec:decorative xmlns:adec="http://schemas.microsoft.com/office/drawing/2017/decorative" val="1"/>
              </a:ext>
            </a:extLst>
          </p:cNvPr>
          <p:cNvCxnSpPr>
            <a:cxnSpLocks/>
          </p:cNvCxnSpPr>
          <p:nvPr/>
        </p:nvCxnSpPr>
        <p:spPr>
          <a:xfrm>
            <a:off x="6390409" y="1631681"/>
            <a:ext cx="0" cy="4743240"/>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B43B765F-2B64-A0E8-F050-25F6E8B510A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162376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DF04578A-9311-4BE3-A66C-BC6661310760}"/>
                  </a:ext>
                </a:extLst>
              </p:cNvPr>
              <p:cNvSpPr>
                <a:spLocks noGrp="1"/>
              </p:cNvSpPr>
              <p:nvPr>
                <p:ph type="body" sz="quarter" idx="17"/>
              </p:nvPr>
            </p:nvSpPr>
            <p:spPr>
              <a:xfrm>
                <a:off x="381632" y="907193"/>
                <a:ext cx="5946340" cy="5756200"/>
              </a:xfrm>
            </p:spPr>
            <p:txBody>
              <a:bodyPr/>
              <a:lstStyle/>
              <a:p>
                <a:r>
                  <a:rPr lang="en-AU" b="1" dirty="0">
                    <a:latin typeface="+mn-lt"/>
                  </a:rPr>
                  <a:t>Deriving </a:t>
                </a:r>
                <a14:m>
                  <m:oMath xmlns:m="http://schemas.openxmlformats.org/officeDocument/2006/math">
                    <m:func>
                      <m:funcPr>
                        <m:ctrlPr>
                          <a:rPr lang="en-AU" b="1" i="1" smtClean="0">
                            <a:latin typeface="Cambria Math" panose="02040503050406030204" pitchFamily="18" charset="0"/>
                          </a:rPr>
                        </m:ctrlPr>
                      </m:funcPr>
                      <m:fName>
                        <m:r>
                          <a:rPr lang="en-AU" b="1" i="0" smtClean="0">
                            <a:latin typeface="Cambria Math" panose="02040503050406030204" pitchFamily="18" charset="0"/>
                          </a:rPr>
                          <m:t>𝐬𝐢𝐧</m:t>
                        </m:r>
                      </m:fName>
                      <m:e>
                        <m:r>
                          <a:rPr lang="en-AU" b="1" i="1" smtClean="0">
                            <a:latin typeface="Cambria Math" panose="02040503050406030204" pitchFamily="18" charset="0"/>
                          </a:rPr>
                          <m:t>(</m:t>
                        </m:r>
                        <m:r>
                          <a:rPr lang="en-AU" b="1" i="1" smtClean="0">
                            <a:latin typeface="Cambria Math" panose="02040503050406030204" pitchFamily="18" charset="0"/>
                          </a:rPr>
                          <m:t>𝑨</m:t>
                        </m:r>
                        <m:r>
                          <a:rPr lang="en-AU" b="1" i="1" smtClean="0">
                            <a:latin typeface="Cambria Math" panose="02040503050406030204" pitchFamily="18" charset="0"/>
                          </a:rPr>
                          <m:t>+</m:t>
                        </m:r>
                        <m:r>
                          <a:rPr lang="en-AU" b="1" i="1" smtClean="0">
                            <a:latin typeface="Cambria Math" panose="02040503050406030204" pitchFamily="18" charset="0"/>
                          </a:rPr>
                          <m:t>𝑩</m:t>
                        </m:r>
                        <m:r>
                          <a:rPr lang="en-AU" b="1" i="1" smtClean="0">
                            <a:latin typeface="Cambria Math" panose="02040503050406030204" pitchFamily="18" charset="0"/>
                          </a:rPr>
                          <m:t>)</m:t>
                        </m:r>
                      </m:e>
                    </m:func>
                  </m:oMath>
                </a14:m>
                <a:endParaRPr lang="en-AU" b="1" dirty="0">
                  <a:latin typeface="+mn-lt"/>
                </a:endParaRPr>
              </a:p>
              <a:p>
                <a:r>
                  <a:rPr lang="en-AU" sz="1800" dirty="0">
                    <a:latin typeface="+mn-lt"/>
                  </a:rPr>
                  <a:t>We know </a:t>
                </a:r>
                <a14:m>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sin</m:t>
                        </m:r>
                      </m:fName>
                      <m:e>
                        <m:r>
                          <a:rPr lang="en-AU" sz="1800" b="0" i="1" smtClean="0">
                            <a:latin typeface="Cambria Math" panose="02040503050406030204" pitchFamily="18" charset="0"/>
                            <a:ea typeface="Cambria Math" panose="02040503050406030204" pitchFamily="18" charset="0"/>
                          </a:rPr>
                          <m:t>𝜃</m:t>
                        </m:r>
                      </m:e>
                    </m:func>
                    <m:r>
                      <a:rPr lang="en-AU" sz="1800" b="0" i="1" smtClean="0">
                        <a:latin typeface="Cambria Math" panose="02040503050406030204" pitchFamily="18" charset="0"/>
                      </a:rPr>
                      <m:t>=</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90°−</m:t>
                            </m:r>
                            <m:r>
                              <a:rPr lang="en-AU" sz="1800" b="0" i="1" smtClean="0">
                                <a:latin typeface="Cambria Math" panose="02040503050406030204" pitchFamily="18" charset="0"/>
                                <a:ea typeface="Cambria Math" panose="02040503050406030204" pitchFamily="18" charset="0"/>
                              </a:rPr>
                              <m:t>𝜃</m:t>
                            </m:r>
                          </m:e>
                        </m:d>
                      </m:e>
                    </m:func>
                  </m:oMath>
                </a14:m>
                <a:endParaRPr lang="en-AU" sz="1800" b="0" dirty="0">
                  <a:latin typeface="+mn-lt"/>
                </a:endParaRPr>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sin</m:t>
                          </m:r>
                        </m:fName>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𝐴</m:t>
                              </m:r>
                              <m:r>
                                <a:rPr lang="en-AU" sz="1800" b="0" i="1" smtClean="0">
                                  <a:latin typeface="Cambria Math" panose="02040503050406030204" pitchFamily="18" charset="0"/>
                                </a:rPr>
                                <m:t>+</m:t>
                              </m:r>
                              <m:r>
                                <a:rPr lang="en-AU" sz="1800" b="0" i="1" smtClean="0">
                                  <a:latin typeface="Cambria Math" panose="02040503050406030204" pitchFamily="18" charset="0"/>
                                </a:rPr>
                                <m:t>𝐵</m:t>
                              </m:r>
                            </m:e>
                          </m:d>
                          <m:r>
                            <a:rPr lang="en-AU" sz="1800" b="0" i="1" smtClean="0">
                              <a:latin typeface="Cambria Math" panose="02040503050406030204" pitchFamily="18" charset="0"/>
                            </a:rPr>
                            <m:t>=</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(90°−</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𝐴</m:t>
                                  </m:r>
                                  <m:r>
                                    <a:rPr lang="en-AU" sz="1800" b="0" i="1" smtClean="0">
                                      <a:latin typeface="Cambria Math" panose="02040503050406030204" pitchFamily="18" charset="0"/>
                                    </a:rPr>
                                    <m:t>+</m:t>
                                  </m:r>
                                  <m:r>
                                    <a:rPr lang="en-AU" sz="1800" b="0" i="1" smtClean="0">
                                      <a:latin typeface="Cambria Math" panose="02040503050406030204" pitchFamily="18" charset="0"/>
                                    </a:rPr>
                                    <m:t>𝐵</m:t>
                                  </m:r>
                                </m:e>
                              </m:d>
                              <m:r>
                                <a:rPr lang="en-AU" sz="1800" b="0" i="1" smtClean="0">
                                  <a:latin typeface="Cambria Math" panose="02040503050406030204" pitchFamily="18" charset="0"/>
                                </a:rPr>
                                <m:t>)</m:t>
                              </m:r>
                            </m:e>
                          </m:func>
                        </m:e>
                      </m:func>
                    </m:oMath>
                  </m:oMathPara>
                </a14:m>
                <a:endParaRPr lang="en-AU" sz="1800" b="0" i="1" dirty="0">
                  <a:latin typeface="Cambria Math" panose="02040503050406030204" pitchFamily="18" charset="0"/>
                </a:endParaRPr>
              </a:p>
              <a:p>
                <a:pPr marL="1163638" indent="-1163638"/>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90°−</m:t>
                              </m:r>
                              <m:r>
                                <a:rPr lang="en-AU" sz="1800" b="0" i="1" smtClean="0">
                                  <a:latin typeface="Cambria Math" panose="02040503050406030204" pitchFamily="18" charset="0"/>
                                </a:rPr>
                                <m:t>𝐴</m:t>
                              </m:r>
                            </m:e>
                          </m:d>
                          <m:r>
                            <a:rPr lang="en-AU" sz="1800" b="0" i="1" smtClean="0">
                              <a:latin typeface="Cambria Math" panose="02040503050406030204" pitchFamily="18" charset="0"/>
                            </a:rPr>
                            <m:t>−</m:t>
                          </m:r>
                          <m:r>
                            <a:rPr lang="en-AU" sz="1800" b="0" i="1" smtClean="0">
                              <a:latin typeface="Cambria Math" panose="02040503050406030204" pitchFamily="18" charset="0"/>
                            </a:rPr>
                            <m:t>𝐵</m:t>
                          </m:r>
                          <m:r>
                            <a:rPr lang="en-AU" sz="1800" b="0" i="1" smtClean="0">
                              <a:latin typeface="Cambria Math" panose="02040503050406030204" pitchFamily="18" charset="0"/>
                            </a:rPr>
                            <m:t>)</m:t>
                          </m:r>
                        </m:e>
                      </m:func>
                      <m:r>
                        <a:rPr lang="en-AU" sz="1800" b="0" i="1" smtClean="0">
                          <a:latin typeface="Cambria Math" panose="02040503050406030204" pitchFamily="18" charset="0"/>
                        </a:rPr>
                        <m:t> </m:t>
                      </m:r>
                    </m:oMath>
                  </m:oMathPara>
                </a14:m>
                <a:endParaRPr lang="en-AU" sz="1800" dirty="0">
                  <a:latin typeface="+mn-lt"/>
                </a:endParaRPr>
              </a:p>
              <a:p>
                <a:r>
                  <a:rPr lang="en-AU" sz="1800" dirty="0">
                    <a:latin typeface="+mn-lt"/>
                  </a:rPr>
                  <a:t>Expand using the cosine difference formula.</a:t>
                </a:r>
              </a:p>
              <a:p>
                <a:pPr marL="717550">
                  <a:tabLst>
                    <a:tab pos="717550" algn="l"/>
                  </a:tabLst>
                </a:pPr>
                <a14:m>
                  <m:oMathPara xmlns:m="http://schemas.openxmlformats.org/officeDocument/2006/math">
                    <m:oMathParaPr>
                      <m:jc m:val="left"/>
                    </m:oMathParaPr>
                    <m:oMath xmlns:m="http://schemas.openxmlformats.org/officeDocument/2006/math">
                      <m:func>
                        <m:funcPr>
                          <m:ctrlPr>
                            <a:rPr lang="en-AU" sz="1800" i="1" smtClean="0">
                              <a:latin typeface="Cambria Math" panose="02040503050406030204" pitchFamily="18" charset="0"/>
                            </a:rPr>
                          </m:ctrlPr>
                        </m:funcPr>
                        <m:fName>
                          <m:r>
                            <m:rPr>
                              <m:sty m:val="p"/>
                            </m:rPr>
                            <a:rPr lang="en-AU" sz="1800">
                              <a:latin typeface="Cambria Math" panose="02040503050406030204" pitchFamily="18" charset="0"/>
                            </a:rPr>
                            <m:t>cos</m:t>
                          </m:r>
                        </m:fName>
                        <m:e>
                          <m:d>
                            <m:dPr>
                              <m:ctrlPr>
                                <a:rPr lang="en-AU" sz="1800" i="1">
                                  <a:latin typeface="Cambria Math" panose="02040503050406030204" pitchFamily="18" charset="0"/>
                                </a:rPr>
                              </m:ctrlPr>
                            </m:dPr>
                            <m:e>
                              <m:r>
                                <a:rPr lang="en-AU" sz="1800" i="1">
                                  <a:latin typeface="Cambria Math" panose="02040503050406030204" pitchFamily="18" charset="0"/>
                                </a:rPr>
                                <m:t>𝐴</m:t>
                              </m:r>
                              <m:r>
                                <a:rPr lang="en-AU" sz="1800" b="0" i="1" smtClean="0">
                                  <a:latin typeface="Cambria Math" panose="02040503050406030204" pitchFamily="18" charset="0"/>
                                </a:rPr>
                                <m:t>−</m:t>
                              </m:r>
                              <m:r>
                                <a:rPr lang="en-AU" sz="1800" i="1">
                                  <a:latin typeface="Cambria Math" panose="02040503050406030204" pitchFamily="18" charset="0"/>
                                </a:rPr>
                                <m:t>𝐵</m:t>
                              </m:r>
                            </m:e>
                          </m:d>
                          <m:r>
                            <a:rPr lang="en-AU" sz="1800" i="1">
                              <a:latin typeface="Cambria Math" panose="02040503050406030204" pitchFamily="18" charset="0"/>
                            </a:rPr>
                            <m:t>=</m:t>
                          </m:r>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cos</m:t>
                              </m:r>
                            </m:fName>
                            <m:e>
                              <m:r>
                                <a:rPr lang="en-AU" sz="1800" i="1">
                                  <a:latin typeface="Cambria Math" panose="02040503050406030204" pitchFamily="18" charset="0"/>
                                </a:rPr>
                                <m:t>𝐴</m:t>
                              </m:r>
                            </m:e>
                          </m:func>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cos</m:t>
                              </m:r>
                            </m:fName>
                            <m:e>
                              <m:r>
                                <a:rPr lang="en-AU" sz="1800" i="1">
                                  <a:latin typeface="Cambria Math" panose="02040503050406030204" pitchFamily="18" charset="0"/>
                                </a:rPr>
                                <m:t>𝐵</m:t>
                              </m:r>
                            </m:e>
                          </m:func>
                          <m:r>
                            <a:rPr lang="en-AU" sz="1800" b="0" i="1" smtClean="0">
                              <a:latin typeface="Cambria Math" panose="02040503050406030204" pitchFamily="18" charset="0"/>
                            </a:rPr>
                            <m:t>+</m:t>
                          </m:r>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sin</m:t>
                              </m:r>
                            </m:fName>
                            <m:e>
                              <m:r>
                                <a:rPr lang="en-AU" sz="1800" i="1">
                                  <a:latin typeface="Cambria Math" panose="02040503050406030204" pitchFamily="18" charset="0"/>
                                </a:rPr>
                                <m:t>𝐴</m:t>
                              </m:r>
                            </m:e>
                          </m:func>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sin</m:t>
                              </m:r>
                            </m:fName>
                            <m:e>
                              <m:r>
                                <a:rPr lang="en-AU" sz="1800" i="1">
                                  <a:latin typeface="Cambria Math" panose="02040503050406030204" pitchFamily="18" charset="0"/>
                                </a:rPr>
                                <m:t>𝐵</m:t>
                              </m:r>
                            </m:e>
                          </m:func>
                        </m:e>
                      </m:func>
                    </m:oMath>
                  </m:oMathPara>
                </a14:m>
                <a:endParaRPr lang="en-AU" sz="1800" dirty="0"/>
              </a:p>
              <a:p>
                <a:pPr/>
                <a14:m>
                  <m:oMathPara xmlns:m="http://schemas.openxmlformats.org/officeDocument/2006/math">
                    <m:oMathParaPr>
                      <m:jc m:val="centerGroup"/>
                    </m:oMathParaPr>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d>
                            <m:dPr>
                              <m:ctrlPr>
                                <a:rPr lang="en-AU" sz="1800" b="0" i="1" smtClean="0">
                                  <a:latin typeface="Cambria Math" panose="02040503050406030204" pitchFamily="18" charset="0"/>
                                </a:rPr>
                              </m:ctrlPr>
                            </m:dPr>
                            <m:e>
                              <m:d>
                                <m:dPr>
                                  <m:ctrlPr>
                                    <a:rPr lang="en-AU" sz="1800" b="0" i="1" smtClean="0">
                                      <a:latin typeface="Cambria Math" panose="02040503050406030204" pitchFamily="18" charset="0"/>
                                    </a:rPr>
                                  </m:ctrlPr>
                                </m:dPr>
                                <m:e>
                                  <m:r>
                                    <a:rPr lang="en-AU" sz="1800" i="1">
                                      <a:latin typeface="Cambria Math" panose="02040503050406030204" pitchFamily="18" charset="0"/>
                                    </a:rPr>
                                    <m:t>90°−</m:t>
                                  </m:r>
                                  <m:r>
                                    <a:rPr lang="en-AU" sz="1800" i="1">
                                      <a:latin typeface="Cambria Math" panose="02040503050406030204" pitchFamily="18" charset="0"/>
                                    </a:rPr>
                                    <m:t>𝐴</m:t>
                                  </m:r>
                                </m:e>
                              </m:d>
                              <m:r>
                                <a:rPr lang="en-AU" sz="1800" b="0" i="0" smtClean="0">
                                  <a:latin typeface="Cambria Math" panose="02040503050406030204" pitchFamily="18" charset="0"/>
                                </a:rPr>
                                <m:t>−</m:t>
                              </m:r>
                              <m:r>
                                <m:rPr>
                                  <m:sty m:val="p"/>
                                </m:rPr>
                                <a:rPr lang="en-AU" sz="1800" b="0" i="0" smtClean="0">
                                  <a:latin typeface="Cambria Math" panose="02040503050406030204" pitchFamily="18" charset="0"/>
                                </a:rPr>
                                <m:t>B</m:t>
                              </m:r>
                            </m:e>
                          </m:d>
                        </m:e>
                      </m:func>
                      <m:r>
                        <a:rPr lang="en-AU" sz="1800" b="0" i="0" smtClean="0">
                          <a:latin typeface="Cambria Math" panose="02040503050406030204" pitchFamily="18" charset="0"/>
                        </a:rPr>
                        <m:t>=</m:t>
                      </m:r>
                      <m:r>
                        <m:rPr>
                          <m:sty m:val="p"/>
                        </m:rPr>
                        <a:rPr lang="en-AU" sz="1800" b="0" i="0" smtClean="0">
                          <a:latin typeface="Cambria Math" panose="02040503050406030204" pitchFamily="18" charset="0"/>
                        </a:rPr>
                        <m:t>cos</m:t>
                      </m:r>
                      <m:d>
                        <m:dPr>
                          <m:ctrlPr>
                            <a:rPr lang="en-AU" sz="1800" b="0" i="1" smtClean="0">
                              <a:latin typeface="Cambria Math" panose="02040503050406030204" pitchFamily="18" charset="0"/>
                            </a:rPr>
                          </m:ctrlPr>
                        </m:dPr>
                        <m:e>
                          <m:r>
                            <a:rPr lang="en-AU" sz="1800" i="1">
                              <a:latin typeface="Cambria Math" panose="02040503050406030204" pitchFamily="18" charset="0"/>
                            </a:rPr>
                            <m:t>90°−</m:t>
                          </m:r>
                          <m:r>
                            <a:rPr lang="en-AU" sz="1800" i="1">
                              <a:latin typeface="Cambria Math" panose="02040503050406030204" pitchFamily="18" charset="0"/>
                            </a:rPr>
                            <m:t>𝐴</m:t>
                          </m:r>
                        </m:e>
                      </m:d>
                      <m:r>
                        <m:rPr>
                          <m:sty m:val="p"/>
                        </m:rPr>
                        <a:rPr lang="en-AU" sz="1800" b="0" i="0" smtClean="0">
                          <a:latin typeface="Cambria Math" panose="02040503050406030204" pitchFamily="18" charset="0"/>
                        </a:rPr>
                        <m:t>cos</m:t>
                      </m:r>
                      <m:r>
                        <a:rPr lang="en-AU" sz="1800" b="0" i="1" smtClean="0">
                          <a:latin typeface="Cambria Math" panose="02040503050406030204" pitchFamily="18" charset="0"/>
                        </a:rPr>
                        <m:t>𝐵</m:t>
                      </m:r>
                      <m:r>
                        <a:rPr lang="en-AU" sz="1800" b="0" i="1" smtClean="0">
                          <a:latin typeface="Cambria Math" panose="02040503050406030204" pitchFamily="18" charset="0"/>
                        </a:rPr>
                        <m:t>+</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sin</m:t>
                          </m:r>
                        </m:fName>
                        <m:e>
                          <m:d>
                            <m:dPr>
                              <m:ctrlPr>
                                <a:rPr lang="en-AU" sz="1800" b="0" i="1" smtClean="0">
                                  <a:latin typeface="Cambria Math" panose="02040503050406030204" pitchFamily="18" charset="0"/>
                                </a:rPr>
                              </m:ctrlPr>
                            </m:dPr>
                            <m:e>
                              <m:r>
                                <a:rPr lang="en-AU" sz="1800" i="1">
                                  <a:latin typeface="Cambria Math" panose="02040503050406030204" pitchFamily="18" charset="0"/>
                                </a:rPr>
                                <m:t>90°−</m:t>
                              </m:r>
                              <m:r>
                                <a:rPr lang="en-AU" sz="1800" i="1">
                                  <a:latin typeface="Cambria Math" panose="02040503050406030204" pitchFamily="18" charset="0"/>
                                </a:rPr>
                                <m:t>𝐴</m:t>
                              </m:r>
                            </m:e>
                          </m:d>
                        </m:e>
                      </m:func>
                      <m:r>
                        <m:rPr>
                          <m:sty m:val="p"/>
                        </m:rPr>
                        <a:rPr lang="en-AU" sz="1800" b="0" i="0" smtClean="0">
                          <a:latin typeface="Cambria Math" panose="02040503050406030204" pitchFamily="18" charset="0"/>
                        </a:rPr>
                        <m:t>sin</m:t>
                      </m:r>
                      <m:r>
                        <a:rPr lang="en-AU" sz="1800" b="0" i="1" smtClean="0">
                          <a:latin typeface="Cambria Math" panose="02040503050406030204" pitchFamily="18" charset="0"/>
                        </a:rPr>
                        <m:t>𝐵</m:t>
                      </m:r>
                    </m:oMath>
                  </m:oMathPara>
                </a14:m>
                <a:endParaRPr lang="en-AU" sz="1800" dirty="0"/>
              </a:p>
              <a:p>
                <a:r>
                  <a:rPr lang="en-AU" sz="1800" dirty="0"/>
                  <a:t>Since </a:t>
                </a:r>
                <a14:m>
                  <m:oMath xmlns:m="http://schemas.openxmlformats.org/officeDocument/2006/math">
                    <m:func>
                      <m:funcPr>
                        <m:ctrlPr>
                          <a:rPr lang="en-AU" sz="1800" b="0" i="1" smtClean="0">
                            <a:latin typeface="Cambria Math" panose="02040503050406030204" pitchFamily="18" charset="0"/>
                          </a:rPr>
                        </m:ctrlPr>
                      </m:funcPr>
                      <m:fName>
                        <m:r>
                          <m:rPr>
                            <m:sty m:val="p"/>
                          </m:rPr>
                          <a:rPr lang="en-AU" sz="1800" i="0">
                            <a:latin typeface="Cambria Math" panose="02040503050406030204" pitchFamily="18" charset="0"/>
                          </a:rPr>
                          <m:t>sin</m:t>
                        </m:r>
                      </m:fName>
                      <m:e>
                        <m:r>
                          <a:rPr lang="en-AU" sz="1800" b="0" i="1" smtClean="0">
                            <a:latin typeface="Cambria Math" panose="02040503050406030204" pitchFamily="18" charset="0"/>
                          </a:rPr>
                          <m:t>𝐴</m:t>
                        </m:r>
                      </m:e>
                    </m:func>
                    <m:r>
                      <a:rPr lang="en-AU" sz="1800" i="1">
                        <a:latin typeface="Cambria Math" panose="02040503050406030204" pitchFamily="18" charset="0"/>
                      </a:rPr>
                      <m:t>=</m:t>
                    </m:r>
                    <m:r>
                      <m:rPr>
                        <m:sty m:val="p"/>
                      </m:rPr>
                      <a:rPr lang="en-AU" sz="1800" b="0" i="0" smtClean="0">
                        <a:latin typeface="Cambria Math" panose="02040503050406030204" pitchFamily="18" charset="0"/>
                      </a:rPr>
                      <m:t>cos</m:t>
                    </m:r>
                    <m:r>
                      <a:rPr lang="en-AU" sz="1800" b="0" i="1" smtClean="0">
                        <a:latin typeface="Cambria Math" panose="02040503050406030204" pitchFamily="18" charset="0"/>
                      </a:rPr>
                      <m:t>⁡(</m:t>
                    </m:r>
                    <m:r>
                      <a:rPr lang="en-AU" sz="1800" i="1">
                        <a:latin typeface="Cambria Math" panose="02040503050406030204" pitchFamily="18" charset="0"/>
                      </a:rPr>
                      <m:t>90°−</m:t>
                    </m:r>
                    <m:r>
                      <a:rPr lang="en-AU" sz="1800" i="1">
                        <a:latin typeface="Cambria Math" panose="02040503050406030204" pitchFamily="18" charset="0"/>
                      </a:rPr>
                      <m:t>𝐴</m:t>
                    </m:r>
                  </m:oMath>
                </a14:m>
                <a:r>
                  <a:rPr lang="en-AU" sz="1800" dirty="0"/>
                  <a:t>)  and  </a:t>
                </a:r>
                <a14:m>
                  <m:oMath xmlns:m="http://schemas.openxmlformats.org/officeDocument/2006/math">
                    <m:r>
                      <m:rPr>
                        <m:sty m:val="p"/>
                      </m:rPr>
                      <a:rPr lang="en-AU" sz="1800" b="0" i="0" smtClean="0">
                        <a:latin typeface="Cambria Math" panose="02040503050406030204" pitchFamily="18" charset="0"/>
                      </a:rPr>
                      <m:t>cos</m:t>
                    </m:r>
                    <m:r>
                      <a:rPr lang="en-AU" sz="1800" b="0" i="1" smtClean="0">
                        <a:latin typeface="Cambria Math" panose="02040503050406030204" pitchFamily="18" charset="0"/>
                      </a:rPr>
                      <m:t>𝐴</m:t>
                    </m:r>
                    <m:r>
                      <a:rPr lang="en-AU" sz="1800" b="0" i="0" smtClean="0">
                        <a:latin typeface="Cambria Math" panose="02040503050406030204" pitchFamily="18" charset="0"/>
                      </a:rPr>
                      <m:t>=</m:t>
                    </m:r>
                    <m:r>
                      <m:rPr>
                        <m:sty m:val="p"/>
                      </m:rPr>
                      <a:rPr lang="en-AU" sz="1800" b="0" i="0" smtClean="0">
                        <a:latin typeface="Cambria Math" panose="02040503050406030204" pitchFamily="18" charset="0"/>
                      </a:rPr>
                      <m:t>sin</m:t>
                    </m:r>
                    <m:r>
                      <a:rPr lang="en-AU" sz="1800" b="0" i="1" smtClean="0">
                        <a:latin typeface="Cambria Math" panose="02040503050406030204" pitchFamily="18" charset="0"/>
                      </a:rPr>
                      <m:t>⁡(</m:t>
                    </m:r>
                    <m:r>
                      <a:rPr lang="en-AU" sz="1800" i="1">
                        <a:latin typeface="Cambria Math" panose="02040503050406030204" pitchFamily="18" charset="0"/>
                      </a:rPr>
                      <m:t>90°−</m:t>
                    </m:r>
                    <m:r>
                      <a:rPr lang="en-AU" sz="1800" i="1">
                        <a:latin typeface="Cambria Math" panose="02040503050406030204" pitchFamily="18" charset="0"/>
                      </a:rPr>
                      <m:t>𝐴</m:t>
                    </m:r>
                    <m:r>
                      <a:rPr lang="en-AU" sz="1800" b="0" i="1" smtClean="0">
                        <a:latin typeface="Cambria Math" panose="02040503050406030204" pitchFamily="18" charset="0"/>
                      </a:rPr>
                      <m:t>)</m:t>
                    </m:r>
                  </m:oMath>
                </a14:m>
                <a:r>
                  <a:rPr lang="en-AU" sz="1800" dirty="0"/>
                  <a:t>:</a:t>
                </a:r>
              </a:p>
              <a:p>
                <a:pPr/>
                <a14:m>
                  <m:oMathPara xmlns:m="http://schemas.openxmlformats.org/officeDocument/2006/math">
                    <m:oMathParaPr>
                      <m:jc m:val="center"/>
                    </m:oMathParaPr>
                    <m:oMath xmlns:m="http://schemas.openxmlformats.org/officeDocument/2006/math">
                      <m:r>
                        <m:rPr>
                          <m:sty m:val="p"/>
                        </m:rPr>
                        <a:rPr lang="en-AU" sz="1800" b="0" i="0" smtClean="0">
                          <a:latin typeface="Cambria Math" panose="02040503050406030204" pitchFamily="18" charset="0"/>
                        </a:rPr>
                        <m:t>sin</m:t>
                      </m:r>
                      <m:r>
                        <a:rPr lang="en-AU" sz="1800" b="0" i="1" smtClean="0">
                          <a:latin typeface="Cambria Math" panose="02040503050406030204" pitchFamily="18" charset="0"/>
                        </a:rPr>
                        <m:t>⁡(</m:t>
                      </m:r>
                      <m:r>
                        <a:rPr lang="en-AU" sz="1800" b="0" i="1" smtClean="0">
                          <a:latin typeface="Cambria Math" panose="02040503050406030204" pitchFamily="18" charset="0"/>
                        </a:rPr>
                        <m:t>𝐴</m:t>
                      </m:r>
                      <m:r>
                        <a:rPr lang="en-AU" sz="1800" b="0" i="1" smtClean="0">
                          <a:latin typeface="Cambria Math" panose="02040503050406030204" pitchFamily="18" charset="0"/>
                        </a:rPr>
                        <m:t>+</m:t>
                      </m:r>
                      <m:r>
                        <a:rPr lang="en-AU" sz="1800" b="0" i="1" smtClean="0">
                          <a:latin typeface="Cambria Math" panose="02040503050406030204" pitchFamily="18" charset="0"/>
                        </a:rPr>
                        <m:t>𝐵</m:t>
                      </m:r>
                      <m:r>
                        <a:rPr lang="en-AU" sz="1800" b="0" i="1" smtClean="0">
                          <a:latin typeface="Cambria Math" panose="02040503050406030204" pitchFamily="18" charset="0"/>
                        </a:rPr>
                        <m:t>)=</m:t>
                      </m:r>
                      <m:r>
                        <m:rPr>
                          <m:sty m:val="p"/>
                        </m:rPr>
                        <a:rPr lang="en-AU" sz="1800" b="0" i="0" smtClean="0">
                          <a:latin typeface="Cambria Math" panose="02040503050406030204" pitchFamily="18" charset="0"/>
                        </a:rPr>
                        <m:t>sin</m:t>
                      </m:r>
                      <m:r>
                        <a:rPr lang="en-AU" sz="1800" b="0" i="1" smtClean="0">
                          <a:latin typeface="Cambria Math" panose="02040503050406030204" pitchFamily="18" charset="0"/>
                        </a:rPr>
                        <m:t>𝐴</m:t>
                      </m:r>
                      <m:r>
                        <m:rPr>
                          <m:sty m:val="p"/>
                        </m:rPr>
                        <a:rPr lang="en-AU" sz="1800" b="0" i="0" smtClean="0">
                          <a:latin typeface="Cambria Math" panose="02040503050406030204" pitchFamily="18" charset="0"/>
                        </a:rPr>
                        <m:t>cos</m:t>
                      </m:r>
                      <m:r>
                        <a:rPr lang="en-AU" sz="1800" b="0" i="1" smtClean="0">
                          <a:latin typeface="Cambria Math" panose="02040503050406030204" pitchFamily="18" charset="0"/>
                        </a:rPr>
                        <m:t>𝐵</m:t>
                      </m:r>
                      <m:r>
                        <a:rPr lang="en-AU" sz="1800" b="0" i="1" smtClean="0">
                          <a:latin typeface="Cambria Math" panose="02040503050406030204" pitchFamily="18" charset="0"/>
                        </a:rPr>
                        <m:t>+</m:t>
                      </m:r>
                      <m:r>
                        <m:rPr>
                          <m:sty m:val="p"/>
                        </m:rPr>
                        <a:rPr lang="en-AU" sz="1800" b="0" i="0" smtClean="0">
                          <a:latin typeface="Cambria Math" panose="02040503050406030204" pitchFamily="18" charset="0"/>
                        </a:rPr>
                        <m:t>cos</m:t>
                      </m:r>
                      <m:r>
                        <a:rPr lang="en-AU" sz="1800" b="0" i="1" smtClean="0">
                          <a:latin typeface="Cambria Math" panose="02040503050406030204" pitchFamily="18" charset="0"/>
                        </a:rPr>
                        <m:t>𝐴</m:t>
                      </m:r>
                      <m:r>
                        <m:rPr>
                          <m:sty m:val="p"/>
                        </m:rPr>
                        <a:rPr lang="en-AU" sz="1800" b="0" i="0" smtClean="0">
                          <a:latin typeface="Cambria Math" panose="02040503050406030204" pitchFamily="18" charset="0"/>
                        </a:rPr>
                        <m:t>sin</m:t>
                      </m:r>
                      <m:r>
                        <a:rPr lang="en-AU" sz="1800" b="0" i="1" smtClean="0">
                          <a:latin typeface="Cambria Math" panose="02040503050406030204" pitchFamily="18" charset="0"/>
                        </a:rPr>
                        <m:t>𝐵</m:t>
                      </m:r>
                    </m:oMath>
                  </m:oMathPara>
                </a14:m>
                <a:endParaRPr lang="en-AU" sz="1800" dirty="0"/>
              </a:p>
            </p:txBody>
          </p:sp>
        </mc:Choice>
        <mc:Fallback xmlns="">
          <p:sp>
            <p:nvSpPr>
              <p:cNvPr id="5" name="Text Placeholder 4">
                <a:extLst>
                  <a:ext uri="{FF2B5EF4-FFF2-40B4-BE49-F238E27FC236}">
                    <a16:creationId xmlns:a16="http://schemas.microsoft.com/office/drawing/2014/main" id="{DF04578A-9311-4BE3-A66C-BC6661310760}"/>
                  </a:ext>
                </a:extLst>
              </p:cNvPr>
              <p:cNvSpPr>
                <a:spLocks noGrp="1" noRot="1" noChangeAspect="1" noMove="1" noResize="1" noEditPoints="1" noAdjustHandles="1" noChangeArrowheads="1" noChangeShapeType="1" noTextEdit="1"/>
              </p:cNvSpPr>
              <p:nvPr>
                <p:ph type="body" sz="quarter" idx="17"/>
              </p:nvPr>
            </p:nvSpPr>
            <p:spPr>
              <a:xfrm>
                <a:off x="381632" y="907193"/>
                <a:ext cx="5946340" cy="5756200"/>
              </a:xfrm>
              <a:blipFill>
                <a:blip r:embed="rId3"/>
                <a:stretch>
                  <a:fillRect l="-2667"/>
                </a:stretch>
              </a:blipFill>
            </p:spPr>
            <p:txBody>
              <a:bodyPr/>
              <a:lstStyle/>
              <a:p>
                <a:r>
                  <a:rPr lang="en-AU">
                    <a:noFill/>
                  </a:rPr>
                  <a:t> </a:t>
                </a:r>
              </a:p>
            </p:txBody>
          </p:sp>
        </mc:Fallback>
      </mc:AlternateContent>
      <p:sp>
        <p:nvSpPr>
          <p:cNvPr id="3" name="Title 2">
            <a:extLst>
              <a:ext uri="{FF2B5EF4-FFF2-40B4-BE49-F238E27FC236}">
                <a16:creationId xmlns:a16="http://schemas.microsoft.com/office/drawing/2014/main" id="{0C096449-8829-A20C-C164-0AD1BEEE5DE9}"/>
              </a:ext>
            </a:extLst>
          </p:cNvPr>
          <p:cNvSpPr>
            <a:spLocks noGrp="1"/>
          </p:cNvSpPr>
          <p:nvPr>
            <p:ph type="title"/>
          </p:nvPr>
        </p:nvSpPr>
        <p:spPr>
          <a:xfrm>
            <a:off x="359999" y="360000"/>
            <a:ext cx="11683059" cy="545601"/>
          </a:xfrm>
        </p:spPr>
        <p:txBody>
          <a:bodyPr/>
          <a:lstStyle/>
          <a:p>
            <a:r>
              <a:rPr lang="en-AU" dirty="0"/>
              <a:t>Deriving more sum and difference expansion formulas (1)</a:t>
            </a:r>
          </a:p>
        </p:txBody>
      </p:sp>
      <mc:AlternateContent xmlns:mc="http://schemas.openxmlformats.org/markup-compatibility/2006" xmlns:a14="http://schemas.microsoft.com/office/drawing/2010/main">
        <mc:Choice Requires="a14">
          <p:sp>
            <p:nvSpPr>
              <p:cNvPr id="12" name="Text Placeholder 4">
                <a:extLst>
                  <a:ext uri="{FF2B5EF4-FFF2-40B4-BE49-F238E27FC236}">
                    <a16:creationId xmlns:a16="http://schemas.microsoft.com/office/drawing/2014/main" id="{BB61776B-D335-496A-C101-7FC013080531}"/>
                  </a:ext>
                </a:extLst>
              </p:cNvPr>
              <p:cNvSpPr txBox="1">
                <a:spLocks/>
              </p:cNvSpPr>
              <p:nvPr/>
            </p:nvSpPr>
            <p:spPr>
              <a:xfrm>
                <a:off x="6750403" y="912718"/>
                <a:ext cx="5292655" cy="569328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dirty="0">
                    <a:latin typeface="+mn-lt"/>
                  </a:rPr>
                  <a:t>Deriving </a:t>
                </a:r>
                <a14:m>
                  <m:oMath xmlns:m="http://schemas.openxmlformats.org/officeDocument/2006/math">
                    <m:func>
                      <m:funcPr>
                        <m:ctrlPr>
                          <a:rPr lang="en-AU" b="1" i="1" smtClean="0">
                            <a:latin typeface="Cambria Math" panose="02040503050406030204" pitchFamily="18" charset="0"/>
                          </a:rPr>
                        </m:ctrlPr>
                      </m:funcPr>
                      <m:fName>
                        <m:r>
                          <a:rPr lang="en-AU" b="1" i="0" smtClean="0">
                            <a:latin typeface="Cambria Math" panose="02040503050406030204" pitchFamily="18" charset="0"/>
                          </a:rPr>
                          <m:t>𝐭𝐚</m:t>
                        </m:r>
                        <m:r>
                          <a:rPr lang="en-AU" b="1" smtClean="0">
                            <a:latin typeface="Cambria Math" panose="02040503050406030204" pitchFamily="18" charset="0"/>
                          </a:rPr>
                          <m:t>𝐧</m:t>
                        </m:r>
                      </m:fName>
                      <m:e>
                        <m:r>
                          <a:rPr lang="en-AU" b="1" i="1" smtClean="0">
                            <a:latin typeface="Cambria Math" panose="02040503050406030204" pitchFamily="18" charset="0"/>
                          </a:rPr>
                          <m:t>(</m:t>
                        </m:r>
                        <m:r>
                          <a:rPr lang="en-AU" b="1" i="1" smtClean="0">
                            <a:latin typeface="Cambria Math" panose="02040503050406030204" pitchFamily="18" charset="0"/>
                          </a:rPr>
                          <m:t>𝑨</m:t>
                        </m:r>
                        <m:r>
                          <a:rPr lang="en-AU" b="1" i="1" smtClean="0">
                            <a:latin typeface="Cambria Math" panose="02040503050406030204" pitchFamily="18" charset="0"/>
                          </a:rPr>
                          <m:t>+</m:t>
                        </m:r>
                        <m:r>
                          <a:rPr lang="en-AU" b="1" i="1" smtClean="0">
                            <a:latin typeface="Cambria Math" panose="02040503050406030204" pitchFamily="18" charset="0"/>
                          </a:rPr>
                          <m:t>𝑩</m:t>
                        </m:r>
                        <m:r>
                          <a:rPr lang="en-AU" b="1" i="1" smtClean="0">
                            <a:latin typeface="Cambria Math" panose="02040503050406030204" pitchFamily="18" charset="0"/>
                          </a:rPr>
                          <m:t>)</m:t>
                        </m:r>
                      </m:e>
                    </m:func>
                  </m:oMath>
                </a14:m>
                <a:endParaRPr lang="en-AU" b="1" dirty="0">
                  <a:latin typeface="+mn-lt"/>
                </a:endParaRPr>
              </a:p>
              <a:p>
                <a:pPr>
                  <a:spcAft>
                    <a:spcPts val="300"/>
                  </a:spcAft>
                </a:pPr>
                <a:r>
                  <a:rPr lang="en-AU" sz="1800" dirty="0">
                    <a:latin typeface="+mn-lt"/>
                  </a:rPr>
                  <a:t>We know </a:t>
                </a:r>
                <a14:m>
                  <m:oMath xmlns:m="http://schemas.openxmlformats.org/officeDocument/2006/math">
                    <m:func>
                      <m:funcPr>
                        <m:ctrlPr>
                          <a:rPr lang="en-AU" sz="1800" i="1" smtClean="0">
                            <a:latin typeface="Cambria Math" panose="02040503050406030204" pitchFamily="18" charset="0"/>
                          </a:rPr>
                        </m:ctrlPr>
                      </m:funcPr>
                      <m:fName>
                        <m:r>
                          <m:rPr>
                            <m:sty m:val="p"/>
                          </m:rPr>
                          <a:rPr lang="en-AU" sz="1800" b="0" i="0" smtClean="0">
                            <a:latin typeface="Cambria Math" panose="02040503050406030204" pitchFamily="18" charset="0"/>
                          </a:rPr>
                          <m:t>tan</m:t>
                        </m:r>
                      </m:fName>
                      <m:e>
                        <m:r>
                          <a:rPr lang="en-AU" sz="1800" i="1" smtClean="0">
                            <a:latin typeface="Cambria Math" panose="02040503050406030204" pitchFamily="18" charset="0"/>
                            <a:ea typeface="Cambria Math" panose="02040503050406030204" pitchFamily="18" charset="0"/>
                          </a:rPr>
                          <m:t>𝜃</m:t>
                        </m:r>
                      </m:e>
                    </m:func>
                    <m:r>
                      <a:rPr lang="en-AU" sz="1800" i="1" smtClean="0">
                        <a:latin typeface="Cambria Math" panose="02040503050406030204" pitchFamily="18" charset="0"/>
                      </a:rPr>
                      <m:t>=</m:t>
                    </m:r>
                    <m:f>
                      <m:fPr>
                        <m:ctrlPr>
                          <a:rPr lang="en-AU" sz="1800" i="1" smtClean="0">
                            <a:latin typeface="Cambria Math" panose="02040503050406030204" pitchFamily="18" charset="0"/>
                          </a:rPr>
                        </m:ctrlPr>
                      </m:fPr>
                      <m:num>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sin</m:t>
                            </m:r>
                          </m:fName>
                          <m:e>
                            <m:r>
                              <a:rPr lang="en-AU" sz="1800" b="0" i="1" smtClean="0">
                                <a:latin typeface="Cambria Math" panose="02040503050406030204" pitchFamily="18" charset="0"/>
                                <a:ea typeface="Cambria Math" panose="02040503050406030204" pitchFamily="18" charset="0"/>
                              </a:rPr>
                              <m:t>𝜃</m:t>
                            </m:r>
                          </m:e>
                        </m:func>
                      </m:num>
                      <m:den>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ea typeface="Cambria Math" panose="02040503050406030204" pitchFamily="18" charset="0"/>
                              </a:rPr>
                              <m:t>𝜃</m:t>
                            </m:r>
                          </m:e>
                        </m:func>
                      </m:den>
                    </m:f>
                  </m:oMath>
                </a14:m>
                <a:endParaRPr lang="en-AU" sz="1800" dirty="0"/>
              </a:p>
              <a:p>
                <a:pPr>
                  <a:spcAft>
                    <a:spcPts val="30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tan</m:t>
                          </m:r>
                        </m:fName>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𝐴</m:t>
                              </m:r>
                              <m:r>
                                <a:rPr lang="en-AU" sz="1800" b="0" i="1" smtClean="0">
                                  <a:latin typeface="Cambria Math" panose="02040503050406030204" pitchFamily="18" charset="0"/>
                                </a:rPr>
                                <m:t>+</m:t>
                              </m:r>
                              <m:r>
                                <a:rPr lang="en-AU" sz="1800" b="0" i="1" smtClean="0">
                                  <a:latin typeface="Cambria Math" panose="02040503050406030204" pitchFamily="18" charset="0"/>
                                </a:rPr>
                                <m:t>𝐵</m:t>
                              </m:r>
                            </m:e>
                          </m:d>
                        </m:e>
                      </m:func>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sin</m:t>
                              </m:r>
                            </m:fName>
                            <m:e>
                              <m:r>
                                <a:rPr lang="en-AU" sz="1800" b="0" i="1" smtClean="0">
                                  <a:latin typeface="Cambria Math" panose="02040503050406030204" pitchFamily="18" charset="0"/>
                                </a:rPr>
                                <m:t>(</m:t>
                              </m:r>
                              <m:r>
                                <a:rPr lang="en-AU" sz="1800" b="0" i="1" smtClean="0">
                                  <a:latin typeface="Cambria Math" panose="02040503050406030204" pitchFamily="18" charset="0"/>
                                </a:rPr>
                                <m:t>𝐴</m:t>
                              </m:r>
                              <m:r>
                                <a:rPr lang="en-AU" sz="1800" b="0" i="1" smtClean="0">
                                  <a:latin typeface="Cambria Math" panose="02040503050406030204" pitchFamily="18" charset="0"/>
                                </a:rPr>
                                <m:t>+</m:t>
                              </m:r>
                              <m:r>
                                <a:rPr lang="en-AU" sz="1800" b="0" i="1" smtClean="0">
                                  <a:latin typeface="Cambria Math" panose="02040503050406030204" pitchFamily="18" charset="0"/>
                                </a:rPr>
                                <m:t>𝐵</m:t>
                              </m:r>
                              <m:r>
                                <a:rPr lang="en-AU" sz="1800" b="0" i="1" smtClean="0">
                                  <a:latin typeface="Cambria Math" panose="02040503050406030204" pitchFamily="18" charset="0"/>
                                </a:rPr>
                                <m:t>)</m:t>
                              </m:r>
                            </m:e>
                          </m:func>
                        </m:num>
                        <m:den>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m:t>
                              </m:r>
                              <m:r>
                                <a:rPr lang="en-AU" sz="1800" b="0" i="1" smtClean="0">
                                  <a:latin typeface="Cambria Math" panose="02040503050406030204" pitchFamily="18" charset="0"/>
                                </a:rPr>
                                <m:t>𝐴</m:t>
                              </m:r>
                              <m:r>
                                <a:rPr lang="en-AU" sz="1800" b="0" i="1" smtClean="0">
                                  <a:latin typeface="Cambria Math" panose="02040503050406030204" pitchFamily="18" charset="0"/>
                                </a:rPr>
                                <m:t>+</m:t>
                              </m:r>
                              <m:r>
                                <a:rPr lang="en-AU" sz="1800" b="0" i="1" smtClean="0">
                                  <a:latin typeface="Cambria Math" panose="02040503050406030204" pitchFamily="18" charset="0"/>
                                </a:rPr>
                                <m:t>𝐵</m:t>
                              </m:r>
                              <m:r>
                                <a:rPr lang="en-AU" sz="1800" b="0" i="1" smtClean="0">
                                  <a:latin typeface="Cambria Math" panose="02040503050406030204" pitchFamily="18" charset="0"/>
                                </a:rPr>
                                <m:t>)</m:t>
                              </m:r>
                            </m:e>
                          </m:func>
                        </m:den>
                      </m:f>
                    </m:oMath>
                  </m:oMathPara>
                </a14:m>
                <a:endParaRPr lang="en-AU" sz="1800" dirty="0"/>
              </a:p>
              <a:p>
                <a:pPr>
                  <a:spcAft>
                    <a:spcPts val="300"/>
                  </a:spcAft>
                </a:pPr>
                <a:r>
                  <a:rPr lang="en-AU" sz="1800" dirty="0"/>
                  <a:t>Expand using related sum and difference expansion formulas.</a:t>
                </a:r>
              </a:p>
              <a:p>
                <a:endParaRPr lang="en-AU" dirty="0"/>
              </a:p>
              <a:p>
                <a:endParaRPr lang="en-AU" dirty="0"/>
              </a:p>
            </p:txBody>
          </p:sp>
        </mc:Choice>
        <mc:Fallback xmlns="">
          <p:sp>
            <p:nvSpPr>
              <p:cNvPr id="12" name="Text Placeholder 4">
                <a:extLst>
                  <a:ext uri="{FF2B5EF4-FFF2-40B4-BE49-F238E27FC236}">
                    <a16:creationId xmlns:a16="http://schemas.microsoft.com/office/drawing/2014/main" id="{BB61776B-D335-496A-C101-7FC013080531}"/>
                  </a:ext>
                </a:extLst>
              </p:cNvPr>
              <p:cNvSpPr txBox="1">
                <a:spLocks noRot="1" noChangeAspect="1" noMove="1" noResize="1" noEditPoints="1" noAdjustHandles="1" noChangeArrowheads="1" noChangeShapeType="1" noTextEdit="1"/>
              </p:cNvSpPr>
              <p:nvPr/>
            </p:nvSpPr>
            <p:spPr>
              <a:xfrm>
                <a:off x="6750403" y="912718"/>
                <a:ext cx="5292655" cy="5693282"/>
              </a:xfrm>
              <a:prstGeom prst="rect">
                <a:avLst/>
              </a:prstGeom>
              <a:blipFill>
                <a:blip r:embed="rId4"/>
                <a:stretch>
                  <a:fillRect l="-2877" r="-3107"/>
                </a:stretch>
              </a:blipFill>
            </p:spPr>
            <p:txBody>
              <a:bodyPr/>
              <a:lstStyle/>
              <a:p>
                <a:r>
                  <a:rPr lang="en-AU">
                    <a:noFill/>
                  </a:rPr>
                  <a:t> </a:t>
                </a:r>
              </a:p>
            </p:txBody>
          </p:sp>
        </mc:Fallback>
      </mc:AlternateContent>
      <p:sp>
        <p:nvSpPr>
          <p:cNvPr id="6" name="Rectangle: Rounded Corners 5">
            <a:extLst>
              <a:ext uri="{FF2B5EF4-FFF2-40B4-BE49-F238E27FC236}">
                <a16:creationId xmlns:a16="http://schemas.microsoft.com/office/drawing/2014/main" id="{6041BF93-415F-B133-11D2-3F53C2C0FDD9}"/>
              </a:ext>
              <a:ext uri="{C183D7F6-B498-43B3-948B-1728B52AA6E4}">
                <adec:decorative xmlns:adec="http://schemas.microsoft.com/office/drawing/2017/decorative" val="1"/>
              </a:ext>
            </a:extLst>
          </p:cNvPr>
          <p:cNvSpPr/>
          <p:nvPr/>
        </p:nvSpPr>
        <p:spPr>
          <a:xfrm>
            <a:off x="1539518" y="5499589"/>
            <a:ext cx="3615109" cy="483586"/>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AU" dirty="0"/>
          </a:p>
        </p:txBody>
      </p:sp>
      <p:sp>
        <p:nvSpPr>
          <p:cNvPr id="2" name="Slide Number Placeholder 1">
            <a:extLst>
              <a:ext uri="{FF2B5EF4-FFF2-40B4-BE49-F238E27FC236}">
                <a16:creationId xmlns:a16="http://schemas.microsoft.com/office/drawing/2014/main" id="{4B228882-E321-DCBB-F044-78CF0FDCC0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dirty="0"/>
          </a:p>
        </p:txBody>
      </p:sp>
      <p:cxnSp>
        <p:nvCxnSpPr>
          <p:cNvPr id="11" name="Straight Connector 10">
            <a:extLst>
              <a:ext uri="{FF2B5EF4-FFF2-40B4-BE49-F238E27FC236}">
                <a16:creationId xmlns:a16="http://schemas.microsoft.com/office/drawing/2014/main" id="{3E3B2854-6AC6-B5E8-8F3F-C9E66EC52928}"/>
              </a:ext>
              <a:ext uri="{C183D7F6-B498-43B3-948B-1728B52AA6E4}">
                <adec:decorative xmlns:adec="http://schemas.microsoft.com/office/drawing/2017/decorative" val="1"/>
              </a:ext>
            </a:extLst>
          </p:cNvPr>
          <p:cNvCxnSpPr/>
          <p:nvPr/>
        </p:nvCxnSpPr>
        <p:spPr>
          <a:xfrm>
            <a:off x="6461675" y="1475509"/>
            <a:ext cx="0" cy="489941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6862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68540-84FD-735E-E3DD-A3C24D6DE780}"/>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ext Placeholder 4">
                <a:extLst>
                  <a:ext uri="{FF2B5EF4-FFF2-40B4-BE49-F238E27FC236}">
                    <a16:creationId xmlns:a16="http://schemas.microsoft.com/office/drawing/2014/main" id="{080BD12E-D1A6-92D4-A00D-1D02674BB70E}"/>
                  </a:ext>
                </a:extLst>
              </p:cNvPr>
              <p:cNvSpPr txBox="1">
                <a:spLocks/>
              </p:cNvSpPr>
              <p:nvPr/>
            </p:nvSpPr>
            <p:spPr>
              <a:xfrm>
                <a:off x="6500505" y="1002718"/>
                <a:ext cx="5806132" cy="569328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t>To write in terms of </a:t>
                </a:r>
                <a14:m>
                  <m:oMath xmlns:m="http://schemas.openxmlformats.org/officeDocument/2006/math">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tan</m:t>
                        </m:r>
                      </m:fName>
                      <m:e>
                        <m:r>
                          <a:rPr lang="en-AU" sz="1800" b="0" i="1" smtClean="0">
                            <a:latin typeface="Cambria Math" panose="02040503050406030204" pitchFamily="18" charset="0"/>
                          </a:rPr>
                          <m:t>𝐴</m:t>
                        </m:r>
                      </m:e>
                    </m:func>
                  </m:oMath>
                </a14:m>
                <a:r>
                  <a:rPr lang="en-AU" sz="1800" dirty="0"/>
                  <a:t> and </a:t>
                </a:r>
                <a14:m>
                  <m:oMath xmlns:m="http://schemas.openxmlformats.org/officeDocument/2006/math">
                    <m:r>
                      <m:rPr>
                        <m:sty m:val="p"/>
                      </m:rPr>
                      <a:rPr lang="en-AU" sz="1800" b="0" i="0" smtClean="0">
                        <a:latin typeface="Cambria Math" panose="02040503050406030204" pitchFamily="18" charset="0"/>
                      </a:rPr>
                      <m:t>tan</m:t>
                    </m:r>
                    <m:r>
                      <a:rPr lang="en-AU" sz="1800" b="0" i="1" smtClean="0">
                        <a:latin typeface="Cambria Math" panose="02040503050406030204" pitchFamily="18" charset="0"/>
                      </a:rPr>
                      <m:t>𝐵</m:t>
                    </m:r>
                  </m:oMath>
                </a14:m>
                <a:r>
                  <a:rPr lang="en-AU" sz="1800" dirty="0"/>
                  <a:t> by divide the numerator and denominator by </a:t>
                </a:r>
                <a14:m>
                  <m:oMath xmlns:m="http://schemas.openxmlformats.org/officeDocument/2006/math">
                    <m:r>
                      <m:rPr>
                        <m:sty m:val="p"/>
                      </m:rPr>
                      <a:rPr lang="en-AU" sz="1800">
                        <a:latin typeface="Cambria Math" panose="02040503050406030204" pitchFamily="18" charset="0"/>
                      </a:rPr>
                      <m:t>cos</m:t>
                    </m:r>
                    <m:r>
                      <a:rPr lang="en-AU" sz="1800" i="1">
                        <a:latin typeface="Cambria Math" panose="02040503050406030204" pitchFamily="18" charset="0"/>
                      </a:rPr>
                      <m:t>𝐴</m:t>
                    </m:r>
                    <m:r>
                      <a:rPr lang="en-AU" sz="1800" b="0" i="1" smtClean="0">
                        <a:latin typeface="Cambria Math" panose="02040503050406030204" pitchFamily="18" charset="0"/>
                      </a:rPr>
                      <m:t> </m:t>
                    </m:r>
                    <m:r>
                      <m:rPr>
                        <m:sty m:val="p"/>
                      </m:rPr>
                      <a:rPr lang="en-AU" sz="1800">
                        <a:latin typeface="Cambria Math" panose="02040503050406030204" pitchFamily="18" charset="0"/>
                      </a:rPr>
                      <m:t>cos</m:t>
                    </m:r>
                    <m:r>
                      <a:rPr lang="en-AU" sz="1800" b="0" i="1" smtClean="0">
                        <a:latin typeface="Cambria Math" panose="02040503050406030204" pitchFamily="18" charset="0"/>
                      </a:rPr>
                      <m:t>𝐵</m:t>
                    </m:r>
                    <m:r>
                      <a:rPr lang="en-AU" sz="1800" b="0" i="1" smtClean="0">
                        <a:latin typeface="Cambria Math" panose="02040503050406030204" pitchFamily="18" charset="0"/>
                      </a:rPr>
                      <m:t>:</m:t>
                    </m:r>
                  </m:oMath>
                </a14:m>
                <a:endParaRPr lang="en-AU" sz="1800" dirty="0"/>
              </a:p>
              <a:p>
                <a:pPr/>
                <a14:m>
                  <m:oMathPara xmlns:m="http://schemas.openxmlformats.org/officeDocument/2006/math">
                    <m:oMathParaPr>
                      <m:jc m:val="center"/>
                    </m:oMathParaPr>
                    <m:oMath xmlns:m="http://schemas.openxmlformats.org/officeDocument/2006/math">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tan</m:t>
                          </m:r>
                        </m:fName>
                        <m:e>
                          <m:d>
                            <m:dPr>
                              <m:ctrlPr>
                                <a:rPr lang="en-AU" sz="1800" i="1">
                                  <a:latin typeface="Cambria Math" panose="02040503050406030204" pitchFamily="18" charset="0"/>
                                </a:rPr>
                              </m:ctrlPr>
                            </m:dPr>
                            <m:e>
                              <m:r>
                                <a:rPr lang="en-AU" sz="1800" i="1">
                                  <a:latin typeface="Cambria Math" panose="02040503050406030204" pitchFamily="18" charset="0"/>
                                </a:rPr>
                                <m:t>𝐴</m:t>
                              </m:r>
                              <m:r>
                                <a:rPr lang="en-AU" sz="1800" i="1">
                                  <a:latin typeface="Cambria Math" panose="02040503050406030204" pitchFamily="18" charset="0"/>
                                </a:rPr>
                                <m:t>+</m:t>
                              </m:r>
                              <m:r>
                                <a:rPr lang="en-AU" sz="1800" i="1">
                                  <a:latin typeface="Cambria Math" panose="02040503050406030204" pitchFamily="18" charset="0"/>
                                </a:rPr>
                                <m:t>𝐵</m:t>
                              </m:r>
                            </m:e>
                          </m:d>
                        </m:e>
                      </m:func>
                      <m:r>
                        <a:rPr lang="en-AU" sz="1800" i="1">
                          <a:latin typeface="Cambria Math" panose="02040503050406030204" pitchFamily="18" charset="0"/>
                        </a:rPr>
                        <m:t> </m:t>
                      </m:r>
                      <m:r>
                        <a:rPr lang="en-AU" sz="1800" b="0" i="1" smtClean="0">
                          <a:latin typeface="Cambria Math" panose="02040503050406030204" pitchFamily="18" charset="0"/>
                        </a:rPr>
                        <m:t>=</m:t>
                      </m:r>
                      <m:f>
                        <m:fPr>
                          <m:ctrlPr>
                            <a:rPr lang="en-AU" sz="1800" i="1" smtClean="0">
                              <a:latin typeface="Cambria Math" panose="02040503050406030204" pitchFamily="18" charset="0"/>
                            </a:rPr>
                          </m:ctrlPr>
                        </m:fPr>
                        <m:num>
                          <m:f>
                            <m:fPr>
                              <m:ctrlPr>
                                <a:rPr lang="en-AU" sz="1800" i="1" smtClean="0">
                                  <a:latin typeface="Cambria Math" panose="02040503050406030204" pitchFamily="18" charset="0"/>
                                </a:rPr>
                              </m:ctrlPr>
                            </m:fPr>
                            <m:num>
                              <m:r>
                                <m:rPr>
                                  <m:sty m:val="p"/>
                                </m:rPr>
                                <a:rPr lang="en-AU" sz="1800">
                                  <a:latin typeface="Cambria Math" panose="02040503050406030204" pitchFamily="18" charset="0"/>
                                </a:rPr>
                                <m:t>sin</m:t>
                              </m:r>
                              <m:r>
                                <a:rPr lang="en-AU" sz="1800" i="1">
                                  <a:latin typeface="Cambria Math" panose="02040503050406030204" pitchFamily="18" charset="0"/>
                                </a:rPr>
                                <m:t>𝐴</m:t>
                              </m:r>
                              <m:r>
                                <m:rPr>
                                  <m:sty m:val="p"/>
                                </m:rPr>
                                <a:rPr lang="en-AU" sz="1800">
                                  <a:latin typeface="Cambria Math" panose="02040503050406030204" pitchFamily="18" charset="0"/>
                                </a:rPr>
                                <m:t>cos</m:t>
                              </m:r>
                              <m:r>
                                <a:rPr lang="en-AU" sz="1800" i="1">
                                  <a:latin typeface="Cambria Math" panose="02040503050406030204" pitchFamily="18" charset="0"/>
                                </a:rPr>
                                <m:t>𝐵</m:t>
                              </m:r>
                            </m:num>
                            <m:den>
                              <m:r>
                                <m:rPr>
                                  <m:sty m:val="p"/>
                                </m:rPr>
                                <a:rPr lang="en-AU" sz="1800" b="0" i="0" smtClean="0">
                                  <a:latin typeface="Cambria Math" panose="02040503050406030204" pitchFamily="18" charset="0"/>
                                </a:rPr>
                                <m:t>cos</m:t>
                              </m:r>
                              <m:r>
                                <a:rPr lang="en-AU" sz="1800" b="0" i="1" smtClean="0">
                                  <a:latin typeface="Cambria Math" panose="02040503050406030204" pitchFamily="18" charset="0"/>
                                </a:rPr>
                                <m:t>𝐴</m:t>
                              </m:r>
                              <m:r>
                                <m:rPr>
                                  <m:sty m:val="p"/>
                                </m:rPr>
                                <a:rPr lang="en-AU" sz="1800" b="0" i="0" smtClean="0">
                                  <a:latin typeface="Cambria Math" panose="02040503050406030204" pitchFamily="18" charset="0"/>
                                </a:rPr>
                                <m:t>cos</m:t>
                              </m:r>
                              <m:r>
                                <a:rPr lang="en-AU" sz="1800" b="0" i="1" smtClean="0">
                                  <a:latin typeface="Cambria Math" panose="02040503050406030204" pitchFamily="18" charset="0"/>
                                </a:rPr>
                                <m:t>𝐵</m:t>
                              </m:r>
                            </m:den>
                          </m:f>
                          <m:r>
                            <a:rPr lang="en-AU" sz="1800" b="0" i="1" smtClean="0">
                              <a:latin typeface="Cambria Math" panose="02040503050406030204" pitchFamily="18" charset="0"/>
                            </a:rPr>
                            <m:t>+</m:t>
                          </m:r>
                          <m:f>
                            <m:fPr>
                              <m:ctrlPr>
                                <a:rPr lang="en-AU" sz="1800" i="1" smtClean="0">
                                  <a:latin typeface="Cambria Math" panose="02040503050406030204" pitchFamily="18" charset="0"/>
                                </a:rPr>
                              </m:ctrlPr>
                            </m:fPr>
                            <m:num>
                              <m:r>
                                <m:rPr>
                                  <m:sty m:val="p"/>
                                </m:rPr>
                                <a:rPr lang="en-AU" sz="1800">
                                  <a:latin typeface="Cambria Math" panose="02040503050406030204" pitchFamily="18" charset="0"/>
                                </a:rPr>
                                <m:t>cos</m:t>
                              </m:r>
                              <m:r>
                                <a:rPr lang="en-AU" sz="1800" i="1">
                                  <a:latin typeface="Cambria Math" panose="02040503050406030204" pitchFamily="18" charset="0"/>
                                </a:rPr>
                                <m:t>𝐴</m:t>
                              </m:r>
                              <m:r>
                                <m:rPr>
                                  <m:sty m:val="p"/>
                                </m:rPr>
                                <a:rPr lang="en-AU" sz="1800">
                                  <a:latin typeface="Cambria Math" panose="02040503050406030204" pitchFamily="18" charset="0"/>
                                </a:rPr>
                                <m:t>sin</m:t>
                              </m:r>
                              <m:r>
                                <a:rPr lang="en-AU" sz="1800" i="1">
                                  <a:latin typeface="Cambria Math" panose="02040503050406030204" pitchFamily="18" charset="0"/>
                                </a:rPr>
                                <m:t>𝐵</m:t>
                              </m:r>
                            </m:num>
                            <m:den>
                              <m:r>
                                <m:rPr>
                                  <m:sty m:val="p"/>
                                </m:rPr>
                                <a:rPr lang="en-AU" sz="1800">
                                  <a:latin typeface="Cambria Math" panose="02040503050406030204" pitchFamily="18" charset="0"/>
                                </a:rPr>
                                <m:t>cos</m:t>
                              </m:r>
                              <m:r>
                                <a:rPr lang="en-AU" sz="1800" i="1">
                                  <a:latin typeface="Cambria Math" panose="02040503050406030204" pitchFamily="18" charset="0"/>
                                </a:rPr>
                                <m:t>𝐴</m:t>
                              </m:r>
                              <m:r>
                                <m:rPr>
                                  <m:sty m:val="p"/>
                                </m:rPr>
                                <a:rPr lang="en-AU" sz="1800">
                                  <a:latin typeface="Cambria Math" panose="02040503050406030204" pitchFamily="18" charset="0"/>
                                </a:rPr>
                                <m:t>cos</m:t>
                              </m:r>
                              <m:r>
                                <a:rPr lang="en-AU" sz="1800" b="0" i="1" smtClean="0">
                                  <a:latin typeface="Cambria Math" panose="02040503050406030204" pitchFamily="18" charset="0"/>
                                </a:rPr>
                                <m:t>𝐵</m:t>
                              </m:r>
                            </m:den>
                          </m:f>
                        </m:num>
                        <m:den>
                          <m:f>
                            <m:fPr>
                              <m:ctrlPr>
                                <a:rPr lang="en-AU" sz="1800" i="1" smtClean="0">
                                  <a:latin typeface="Cambria Math" panose="02040503050406030204" pitchFamily="18" charset="0"/>
                                </a:rPr>
                              </m:ctrlPr>
                            </m:fPr>
                            <m:num>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cos</m:t>
                                  </m:r>
                                </m:fName>
                                <m:e>
                                  <m:r>
                                    <a:rPr lang="en-AU" sz="1800" i="1">
                                      <a:latin typeface="Cambria Math" panose="02040503050406030204" pitchFamily="18" charset="0"/>
                                    </a:rPr>
                                    <m:t>𝐴</m:t>
                                  </m:r>
                                </m:e>
                              </m:func>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cos</m:t>
                                  </m:r>
                                </m:fName>
                                <m:e>
                                  <m:r>
                                    <a:rPr lang="en-AU" sz="1800" i="1">
                                      <a:latin typeface="Cambria Math" panose="02040503050406030204" pitchFamily="18" charset="0"/>
                                    </a:rPr>
                                    <m:t>𝐵</m:t>
                                  </m:r>
                                </m:e>
                              </m:func>
                            </m:num>
                            <m:den>
                              <m:r>
                                <m:rPr>
                                  <m:sty m:val="p"/>
                                </m:rPr>
                                <a:rPr lang="en-AU" sz="1800" i="0">
                                  <a:latin typeface="Cambria Math" panose="02040503050406030204" pitchFamily="18" charset="0"/>
                                </a:rPr>
                                <m:t>cos</m:t>
                              </m:r>
                              <m:r>
                                <a:rPr lang="en-AU" sz="1800" i="1">
                                  <a:latin typeface="Cambria Math" panose="02040503050406030204" pitchFamily="18" charset="0"/>
                                </a:rPr>
                                <m:t>𝐴</m:t>
                              </m:r>
                              <m:r>
                                <m:rPr>
                                  <m:sty m:val="p"/>
                                </m:rPr>
                                <a:rPr lang="en-AU" sz="1800" i="0">
                                  <a:latin typeface="Cambria Math" panose="02040503050406030204" pitchFamily="18" charset="0"/>
                                </a:rPr>
                                <m:t>cos</m:t>
                              </m:r>
                              <m:r>
                                <a:rPr lang="en-AU" sz="1800" i="1">
                                  <a:latin typeface="Cambria Math" panose="02040503050406030204" pitchFamily="18" charset="0"/>
                                </a:rPr>
                                <m:t>𝐵</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sin</m:t>
                                  </m:r>
                                </m:fName>
                                <m:e>
                                  <m:r>
                                    <a:rPr lang="en-AU" sz="1800" i="1">
                                      <a:latin typeface="Cambria Math" panose="02040503050406030204" pitchFamily="18" charset="0"/>
                                    </a:rPr>
                                    <m:t>𝐴</m:t>
                                  </m:r>
                                </m:e>
                              </m:func>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sin</m:t>
                                  </m:r>
                                </m:fName>
                                <m:e>
                                  <m:r>
                                    <a:rPr lang="en-AU" sz="1800" i="1">
                                      <a:latin typeface="Cambria Math" panose="02040503050406030204" pitchFamily="18" charset="0"/>
                                    </a:rPr>
                                    <m:t>𝐵</m:t>
                                  </m:r>
                                </m:e>
                              </m:func>
                            </m:num>
                            <m:den>
                              <m:r>
                                <m:rPr>
                                  <m:sty m:val="p"/>
                                </m:rPr>
                                <a:rPr lang="en-AU" sz="1800">
                                  <a:latin typeface="Cambria Math" panose="02040503050406030204" pitchFamily="18" charset="0"/>
                                </a:rPr>
                                <m:t>cos</m:t>
                              </m:r>
                              <m:r>
                                <a:rPr lang="en-AU" sz="1800" i="1">
                                  <a:latin typeface="Cambria Math" panose="02040503050406030204" pitchFamily="18" charset="0"/>
                                </a:rPr>
                                <m:t>𝐴</m:t>
                              </m:r>
                              <m:r>
                                <m:rPr>
                                  <m:sty m:val="p"/>
                                </m:rPr>
                                <a:rPr lang="en-AU" sz="1800">
                                  <a:latin typeface="Cambria Math" panose="02040503050406030204" pitchFamily="18" charset="0"/>
                                </a:rPr>
                                <m:t>cos</m:t>
                              </m:r>
                              <m:r>
                                <a:rPr lang="en-AU" sz="1800" i="1">
                                  <a:latin typeface="Cambria Math" panose="02040503050406030204" pitchFamily="18" charset="0"/>
                                </a:rPr>
                                <m:t>𝐵</m:t>
                              </m:r>
                            </m:den>
                          </m:f>
                        </m:den>
                      </m:f>
                    </m:oMath>
                  </m:oMathPara>
                </a14:m>
                <a:endParaRPr lang="en-AU" sz="1800" dirty="0"/>
              </a:p>
              <a:p>
                <a:pPr/>
                <a14:m>
                  <m:oMathPara xmlns:m="http://schemas.openxmlformats.org/officeDocument/2006/math">
                    <m:oMathParaPr>
                      <m:jc m:val="center"/>
                    </m:oMathParaPr>
                    <m:oMath xmlns:m="http://schemas.openxmlformats.org/officeDocument/2006/math">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tan</m:t>
                          </m:r>
                        </m:fName>
                        <m:e>
                          <m:d>
                            <m:dPr>
                              <m:ctrlPr>
                                <a:rPr lang="en-AU" sz="1800" i="1">
                                  <a:latin typeface="Cambria Math" panose="02040503050406030204" pitchFamily="18" charset="0"/>
                                </a:rPr>
                              </m:ctrlPr>
                            </m:dPr>
                            <m:e>
                              <m:r>
                                <a:rPr lang="en-AU" sz="1800" i="1">
                                  <a:latin typeface="Cambria Math" panose="02040503050406030204" pitchFamily="18" charset="0"/>
                                </a:rPr>
                                <m:t>𝐴</m:t>
                              </m:r>
                              <m:r>
                                <a:rPr lang="en-AU" sz="1800" i="1">
                                  <a:latin typeface="Cambria Math" panose="02040503050406030204" pitchFamily="18" charset="0"/>
                                </a:rPr>
                                <m:t>+</m:t>
                              </m:r>
                              <m:r>
                                <a:rPr lang="en-AU" sz="1800" i="1">
                                  <a:latin typeface="Cambria Math" panose="02040503050406030204" pitchFamily="18" charset="0"/>
                                </a:rPr>
                                <m:t>𝐵</m:t>
                              </m:r>
                            </m:e>
                          </m:d>
                        </m:e>
                      </m:func>
                      <m:r>
                        <a:rPr lang="en-AU" sz="1800" i="1">
                          <a:latin typeface="Cambria Math" panose="02040503050406030204" pitchFamily="18" charset="0"/>
                        </a:rPr>
                        <m:t> </m:t>
                      </m:r>
                      <m:r>
                        <a:rPr lang="en-AU" sz="1800" b="0" i="1" smtClean="0">
                          <a:latin typeface="Cambria Math" panose="02040503050406030204" pitchFamily="18" charset="0"/>
                        </a:rPr>
                        <m:t>=</m:t>
                      </m:r>
                      <m:f>
                        <m:fPr>
                          <m:ctrlPr>
                            <a:rPr lang="en-AU" sz="1800" i="1" smtClean="0">
                              <a:latin typeface="Cambria Math" panose="02040503050406030204" pitchFamily="18" charset="0"/>
                            </a:rPr>
                          </m:ctrlPr>
                        </m:fPr>
                        <m:num>
                          <m:r>
                            <m:rPr>
                              <m:sty m:val="p"/>
                            </m:rPr>
                            <a:rPr lang="en-AU" sz="1800" b="0" i="0" smtClean="0">
                              <a:latin typeface="Cambria Math" panose="02040503050406030204" pitchFamily="18" charset="0"/>
                            </a:rPr>
                            <m:t>tan</m:t>
                          </m:r>
                          <m:r>
                            <a:rPr lang="en-AU" sz="1800" b="0" i="1" smtClean="0">
                              <a:latin typeface="Cambria Math" panose="02040503050406030204" pitchFamily="18" charset="0"/>
                            </a:rPr>
                            <m:t>𝐴</m:t>
                          </m:r>
                          <m:r>
                            <a:rPr lang="en-AU" sz="1800" b="0" i="1" smtClean="0">
                              <a:latin typeface="Cambria Math" panose="02040503050406030204" pitchFamily="18" charset="0"/>
                            </a:rPr>
                            <m:t>+</m:t>
                          </m:r>
                          <m:r>
                            <m:rPr>
                              <m:sty m:val="p"/>
                            </m:rPr>
                            <a:rPr lang="en-AU" sz="1800" b="0" i="0" smtClean="0">
                              <a:latin typeface="Cambria Math" panose="02040503050406030204" pitchFamily="18" charset="0"/>
                            </a:rPr>
                            <m:t>tan</m:t>
                          </m:r>
                          <m:r>
                            <a:rPr lang="en-AU" sz="1800" b="0" i="1" smtClean="0">
                              <a:latin typeface="Cambria Math" panose="02040503050406030204" pitchFamily="18" charset="0"/>
                            </a:rPr>
                            <m:t>𝐵</m:t>
                          </m:r>
                        </m:num>
                        <m:den>
                          <m:r>
                            <a:rPr lang="en-AU" sz="1800" b="0" i="1" smtClean="0">
                              <a:latin typeface="Cambria Math" panose="02040503050406030204" pitchFamily="18" charset="0"/>
                            </a:rPr>
                            <m:t>1−</m:t>
                          </m:r>
                          <m:r>
                            <m:rPr>
                              <m:sty m:val="p"/>
                            </m:rPr>
                            <a:rPr lang="en-AU" sz="1800" b="0" i="0" smtClean="0">
                              <a:latin typeface="Cambria Math" panose="02040503050406030204" pitchFamily="18" charset="0"/>
                            </a:rPr>
                            <m:t>tan</m:t>
                          </m:r>
                          <m:r>
                            <a:rPr lang="en-AU" sz="1800" b="0" i="1" smtClean="0">
                              <a:latin typeface="Cambria Math" panose="02040503050406030204" pitchFamily="18" charset="0"/>
                            </a:rPr>
                            <m:t>𝐴</m:t>
                          </m:r>
                          <m:r>
                            <m:rPr>
                              <m:sty m:val="p"/>
                            </m:rPr>
                            <a:rPr lang="en-AU" sz="1800" b="0" i="0" smtClean="0">
                              <a:latin typeface="Cambria Math" panose="02040503050406030204" pitchFamily="18" charset="0"/>
                            </a:rPr>
                            <m:t>tan</m:t>
                          </m:r>
                          <m:r>
                            <a:rPr lang="en-AU" sz="1800" b="0" i="1" smtClean="0">
                              <a:latin typeface="Cambria Math" panose="02040503050406030204" pitchFamily="18" charset="0"/>
                            </a:rPr>
                            <m:t>𝐵</m:t>
                          </m:r>
                        </m:den>
                      </m:f>
                    </m:oMath>
                  </m:oMathPara>
                </a14:m>
                <a:endParaRPr lang="en-AU" sz="1800" dirty="0"/>
              </a:p>
            </p:txBody>
          </p:sp>
        </mc:Choice>
        <mc:Fallback xmlns="">
          <p:sp>
            <p:nvSpPr>
              <p:cNvPr id="9" name="Text Placeholder 4">
                <a:extLst>
                  <a:ext uri="{FF2B5EF4-FFF2-40B4-BE49-F238E27FC236}">
                    <a16:creationId xmlns:a16="http://schemas.microsoft.com/office/drawing/2014/main" id="{080BD12E-D1A6-92D4-A00D-1D02674BB70E}"/>
                  </a:ext>
                </a:extLst>
              </p:cNvPr>
              <p:cNvSpPr txBox="1">
                <a:spLocks noRot="1" noChangeAspect="1" noMove="1" noResize="1" noEditPoints="1" noAdjustHandles="1" noChangeArrowheads="1" noChangeShapeType="1" noTextEdit="1"/>
              </p:cNvSpPr>
              <p:nvPr/>
            </p:nvSpPr>
            <p:spPr>
              <a:xfrm>
                <a:off x="6500505" y="1002718"/>
                <a:ext cx="5806132" cy="5693282"/>
              </a:xfrm>
              <a:prstGeom prst="rect">
                <a:avLst/>
              </a:prstGeom>
              <a:blipFill>
                <a:blip r:embed="rId3"/>
                <a:stretch>
                  <a:fillRect l="-239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288DEA91-192A-AD73-01B6-2842CF05E165}"/>
              </a:ext>
            </a:extLst>
          </p:cNvPr>
          <p:cNvSpPr>
            <a:spLocks noGrp="1"/>
          </p:cNvSpPr>
          <p:nvPr>
            <p:ph type="title"/>
          </p:nvPr>
        </p:nvSpPr>
        <p:spPr>
          <a:xfrm>
            <a:off x="359999" y="360000"/>
            <a:ext cx="11683059" cy="545601"/>
          </a:xfrm>
        </p:spPr>
        <p:txBody>
          <a:bodyPr/>
          <a:lstStyle/>
          <a:p>
            <a:r>
              <a:rPr lang="en-AU" dirty="0"/>
              <a:t>Deriving more sum and difference expansion formulas (2)</a:t>
            </a:r>
          </a:p>
        </p:txBody>
      </p:sp>
      <mc:AlternateContent xmlns:mc="http://schemas.openxmlformats.org/markup-compatibility/2006" xmlns:a14="http://schemas.microsoft.com/office/drawing/2010/main">
        <mc:Choice Requires="a14">
          <p:sp>
            <p:nvSpPr>
              <p:cNvPr id="12" name="Text Placeholder 4">
                <a:extLst>
                  <a:ext uri="{FF2B5EF4-FFF2-40B4-BE49-F238E27FC236}">
                    <a16:creationId xmlns:a16="http://schemas.microsoft.com/office/drawing/2014/main" id="{B5F59DAE-5024-C700-261A-B376C97DD573}"/>
                  </a:ext>
                </a:extLst>
              </p:cNvPr>
              <p:cNvSpPr txBox="1">
                <a:spLocks/>
              </p:cNvSpPr>
              <p:nvPr/>
            </p:nvSpPr>
            <p:spPr>
              <a:xfrm>
                <a:off x="359999" y="1002718"/>
                <a:ext cx="5806132" cy="438756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dirty="0">
                    <a:latin typeface="+mn-lt"/>
                  </a:rPr>
                  <a:t>Deriving </a:t>
                </a:r>
                <a14:m>
                  <m:oMath xmlns:m="http://schemas.openxmlformats.org/officeDocument/2006/math">
                    <m:func>
                      <m:funcPr>
                        <m:ctrlPr>
                          <a:rPr lang="en-AU" b="1" i="1" smtClean="0">
                            <a:latin typeface="Cambria Math" panose="02040503050406030204" pitchFamily="18" charset="0"/>
                          </a:rPr>
                        </m:ctrlPr>
                      </m:funcPr>
                      <m:fName>
                        <m:r>
                          <a:rPr lang="en-AU" b="1" i="0" smtClean="0">
                            <a:latin typeface="Cambria Math" panose="02040503050406030204" pitchFamily="18" charset="0"/>
                          </a:rPr>
                          <m:t>𝐭𝐚</m:t>
                        </m:r>
                        <m:r>
                          <a:rPr lang="en-AU" b="1" smtClean="0">
                            <a:latin typeface="Cambria Math" panose="02040503050406030204" pitchFamily="18" charset="0"/>
                          </a:rPr>
                          <m:t>𝐧</m:t>
                        </m:r>
                      </m:fName>
                      <m:e>
                        <m:r>
                          <a:rPr lang="en-AU" b="1" i="1" smtClean="0">
                            <a:latin typeface="Cambria Math" panose="02040503050406030204" pitchFamily="18" charset="0"/>
                          </a:rPr>
                          <m:t>(</m:t>
                        </m:r>
                        <m:r>
                          <a:rPr lang="en-AU" b="1" i="1" smtClean="0">
                            <a:latin typeface="Cambria Math" panose="02040503050406030204" pitchFamily="18" charset="0"/>
                          </a:rPr>
                          <m:t>𝑨</m:t>
                        </m:r>
                        <m:r>
                          <a:rPr lang="en-AU" b="1" i="1" smtClean="0">
                            <a:latin typeface="Cambria Math" panose="02040503050406030204" pitchFamily="18" charset="0"/>
                          </a:rPr>
                          <m:t>+</m:t>
                        </m:r>
                        <m:r>
                          <a:rPr lang="en-AU" b="1" i="1" smtClean="0">
                            <a:latin typeface="Cambria Math" panose="02040503050406030204" pitchFamily="18" charset="0"/>
                          </a:rPr>
                          <m:t>𝑩</m:t>
                        </m:r>
                        <m:r>
                          <a:rPr lang="en-AU" b="1" i="1" smtClean="0">
                            <a:latin typeface="Cambria Math" panose="02040503050406030204" pitchFamily="18" charset="0"/>
                          </a:rPr>
                          <m:t>)</m:t>
                        </m:r>
                      </m:e>
                    </m:func>
                  </m:oMath>
                </a14:m>
                <a:endParaRPr lang="en-AU" b="1" dirty="0">
                  <a:latin typeface="+mn-lt"/>
                </a:endParaRPr>
              </a:p>
              <a:p>
                <a:pPr>
                  <a:spcAft>
                    <a:spcPts val="300"/>
                  </a:spcAft>
                </a:pPr>
                <a:r>
                  <a:rPr lang="en-AU" sz="1800" dirty="0">
                    <a:latin typeface="+mn-lt"/>
                  </a:rPr>
                  <a:t>We know </a:t>
                </a:r>
                <a14:m>
                  <m:oMath xmlns:m="http://schemas.openxmlformats.org/officeDocument/2006/math">
                    <m:func>
                      <m:funcPr>
                        <m:ctrlPr>
                          <a:rPr lang="en-AU" sz="1800" i="1" smtClean="0">
                            <a:latin typeface="Cambria Math" panose="02040503050406030204" pitchFamily="18" charset="0"/>
                          </a:rPr>
                        </m:ctrlPr>
                      </m:funcPr>
                      <m:fName>
                        <m:r>
                          <m:rPr>
                            <m:sty m:val="p"/>
                          </m:rPr>
                          <a:rPr lang="en-AU" sz="1800" b="0" i="0" smtClean="0">
                            <a:latin typeface="Cambria Math" panose="02040503050406030204" pitchFamily="18" charset="0"/>
                          </a:rPr>
                          <m:t>tan</m:t>
                        </m:r>
                      </m:fName>
                      <m:e>
                        <m:r>
                          <a:rPr lang="en-AU" sz="1800" i="1" smtClean="0">
                            <a:latin typeface="Cambria Math" panose="02040503050406030204" pitchFamily="18" charset="0"/>
                            <a:ea typeface="Cambria Math" panose="02040503050406030204" pitchFamily="18" charset="0"/>
                          </a:rPr>
                          <m:t>𝜃</m:t>
                        </m:r>
                      </m:e>
                    </m:func>
                    <m:r>
                      <a:rPr lang="en-AU" sz="1800" i="1" smtClean="0">
                        <a:latin typeface="Cambria Math" panose="02040503050406030204" pitchFamily="18" charset="0"/>
                      </a:rPr>
                      <m:t>=</m:t>
                    </m:r>
                    <m:f>
                      <m:fPr>
                        <m:ctrlPr>
                          <a:rPr lang="en-AU" sz="1800" i="1" smtClean="0">
                            <a:latin typeface="Cambria Math" panose="02040503050406030204" pitchFamily="18" charset="0"/>
                          </a:rPr>
                        </m:ctrlPr>
                      </m:fPr>
                      <m:num>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sin</m:t>
                            </m:r>
                          </m:fName>
                          <m:e>
                            <m:r>
                              <a:rPr lang="en-AU" sz="1800" b="0" i="1" smtClean="0">
                                <a:latin typeface="Cambria Math" panose="02040503050406030204" pitchFamily="18" charset="0"/>
                                <a:ea typeface="Cambria Math" panose="02040503050406030204" pitchFamily="18" charset="0"/>
                              </a:rPr>
                              <m:t>𝜃</m:t>
                            </m:r>
                          </m:e>
                        </m:func>
                      </m:num>
                      <m:den>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ea typeface="Cambria Math" panose="02040503050406030204" pitchFamily="18" charset="0"/>
                              </a:rPr>
                              <m:t>𝜃</m:t>
                            </m:r>
                          </m:e>
                        </m:func>
                      </m:den>
                    </m:f>
                  </m:oMath>
                </a14:m>
                <a:endParaRPr lang="en-AU" sz="1800" dirty="0"/>
              </a:p>
              <a:p>
                <a:pPr>
                  <a:spcAft>
                    <a:spcPts val="30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tan</m:t>
                          </m:r>
                        </m:fName>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𝐴</m:t>
                              </m:r>
                              <m:r>
                                <a:rPr lang="en-AU" sz="1800" b="0" i="1" smtClean="0">
                                  <a:latin typeface="Cambria Math" panose="02040503050406030204" pitchFamily="18" charset="0"/>
                                </a:rPr>
                                <m:t>+</m:t>
                              </m:r>
                              <m:r>
                                <a:rPr lang="en-AU" sz="1800" b="0" i="1" smtClean="0">
                                  <a:latin typeface="Cambria Math" panose="02040503050406030204" pitchFamily="18" charset="0"/>
                                </a:rPr>
                                <m:t>𝐵</m:t>
                              </m:r>
                            </m:e>
                          </m:d>
                        </m:e>
                      </m:func>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sin</m:t>
                              </m:r>
                            </m:fName>
                            <m:e>
                              <m:r>
                                <a:rPr lang="en-AU" sz="1800" b="0" i="1" smtClean="0">
                                  <a:latin typeface="Cambria Math" panose="02040503050406030204" pitchFamily="18" charset="0"/>
                                </a:rPr>
                                <m:t>(</m:t>
                              </m:r>
                              <m:r>
                                <a:rPr lang="en-AU" sz="1800" b="0" i="1" smtClean="0">
                                  <a:latin typeface="Cambria Math" panose="02040503050406030204" pitchFamily="18" charset="0"/>
                                </a:rPr>
                                <m:t>𝐴</m:t>
                              </m:r>
                              <m:r>
                                <a:rPr lang="en-AU" sz="1800" b="0" i="1" smtClean="0">
                                  <a:latin typeface="Cambria Math" panose="02040503050406030204" pitchFamily="18" charset="0"/>
                                </a:rPr>
                                <m:t>+</m:t>
                              </m:r>
                              <m:r>
                                <a:rPr lang="en-AU" sz="1800" b="0" i="1" smtClean="0">
                                  <a:latin typeface="Cambria Math" panose="02040503050406030204" pitchFamily="18" charset="0"/>
                                </a:rPr>
                                <m:t>𝐵</m:t>
                              </m:r>
                              <m:r>
                                <a:rPr lang="en-AU" sz="1800" b="0" i="1" smtClean="0">
                                  <a:latin typeface="Cambria Math" panose="02040503050406030204" pitchFamily="18" charset="0"/>
                                </a:rPr>
                                <m:t>)</m:t>
                              </m:r>
                            </m:e>
                          </m:func>
                        </m:num>
                        <m:den>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m:t>
                              </m:r>
                              <m:r>
                                <a:rPr lang="en-AU" sz="1800" b="0" i="1" smtClean="0">
                                  <a:latin typeface="Cambria Math" panose="02040503050406030204" pitchFamily="18" charset="0"/>
                                </a:rPr>
                                <m:t>𝐴</m:t>
                              </m:r>
                              <m:r>
                                <a:rPr lang="en-AU" sz="1800" b="0" i="1" smtClean="0">
                                  <a:latin typeface="Cambria Math" panose="02040503050406030204" pitchFamily="18" charset="0"/>
                                </a:rPr>
                                <m:t>+</m:t>
                              </m:r>
                              <m:r>
                                <a:rPr lang="en-AU" sz="1800" b="0" i="1" smtClean="0">
                                  <a:latin typeface="Cambria Math" panose="02040503050406030204" pitchFamily="18" charset="0"/>
                                </a:rPr>
                                <m:t>𝐵</m:t>
                              </m:r>
                              <m:r>
                                <a:rPr lang="en-AU" sz="1800" b="0" i="1" smtClean="0">
                                  <a:latin typeface="Cambria Math" panose="02040503050406030204" pitchFamily="18" charset="0"/>
                                </a:rPr>
                                <m:t>)</m:t>
                              </m:r>
                            </m:e>
                          </m:func>
                        </m:den>
                      </m:f>
                    </m:oMath>
                  </m:oMathPara>
                </a14:m>
                <a:endParaRPr lang="en-AU" sz="1800" dirty="0"/>
              </a:p>
              <a:p>
                <a:pPr>
                  <a:spcAft>
                    <a:spcPts val="300"/>
                  </a:spcAft>
                </a:pPr>
                <a:r>
                  <a:rPr lang="en-AU" sz="1800" dirty="0"/>
                  <a:t>Expand using related formulas.</a:t>
                </a:r>
              </a:p>
              <a:p>
                <a:pPr>
                  <a:spcAft>
                    <a:spcPts val="300"/>
                  </a:spcAft>
                </a:pPr>
                <a14:m>
                  <m:oMathPara xmlns:m="http://schemas.openxmlformats.org/officeDocument/2006/math">
                    <m:oMathParaPr>
                      <m:jc m:val="center"/>
                    </m:oMathParaPr>
                    <m:oMath xmlns:m="http://schemas.openxmlformats.org/officeDocument/2006/math">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tan</m:t>
                          </m:r>
                        </m:fName>
                        <m:e>
                          <m:d>
                            <m:dPr>
                              <m:ctrlPr>
                                <a:rPr lang="en-AU" sz="1800" i="1">
                                  <a:latin typeface="Cambria Math" panose="02040503050406030204" pitchFamily="18" charset="0"/>
                                </a:rPr>
                              </m:ctrlPr>
                            </m:dPr>
                            <m:e>
                              <m:r>
                                <a:rPr lang="en-AU" sz="1800" i="1">
                                  <a:latin typeface="Cambria Math" panose="02040503050406030204" pitchFamily="18" charset="0"/>
                                </a:rPr>
                                <m:t>𝐴</m:t>
                              </m:r>
                              <m:r>
                                <a:rPr lang="en-AU" sz="1800" i="1">
                                  <a:latin typeface="Cambria Math" panose="02040503050406030204" pitchFamily="18" charset="0"/>
                                </a:rPr>
                                <m:t>+</m:t>
                              </m:r>
                              <m:r>
                                <a:rPr lang="en-AU" sz="1800" i="1">
                                  <a:latin typeface="Cambria Math" panose="02040503050406030204" pitchFamily="18" charset="0"/>
                                </a:rPr>
                                <m:t>𝐵</m:t>
                              </m:r>
                            </m:e>
                          </m:d>
                        </m:e>
                      </m:func>
                      <m:r>
                        <a:rPr lang="en-AU" sz="1800" i="1">
                          <a:latin typeface="Cambria Math" panose="02040503050406030204" pitchFamily="18" charset="0"/>
                        </a:rPr>
                        <m:t> </m:t>
                      </m:r>
                      <m:r>
                        <a:rPr lang="en-AU" sz="1800" b="0" i="1" smtClean="0">
                          <a:latin typeface="Cambria Math" panose="02040503050406030204" pitchFamily="18" charset="0"/>
                        </a:rPr>
                        <m:t>=</m:t>
                      </m:r>
                      <m:f>
                        <m:fPr>
                          <m:ctrlPr>
                            <a:rPr lang="en-AU" sz="1800" i="1" smtClean="0">
                              <a:latin typeface="Cambria Math" panose="02040503050406030204" pitchFamily="18" charset="0"/>
                            </a:rPr>
                          </m:ctrlPr>
                        </m:fPr>
                        <m:num>
                          <m:r>
                            <m:rPr>
                              <m:sty m:val="p"/>
                            </m:rPr>
                            <a:rPr lang="en-AU" sz="1800">
                              <a:latin typeface="Cambria Math" panose="02040503050406030204" pitchFamily="18" charset="0"/>
                            </a:rPr>
                            <m:t>sin</m:t>
                          </m:r>
                          <m:r>
                            <a:rPr lang="en-AU" sz="1800" i="1">
                              <a:latin typeface="Cambria Math" panose="02040503050406030204" pitchFamily="18" charset="0"/>
                            </a:rPr>
                            <m:t>𝐴</m:t>
                          </m:r>
                          <m:r>
                            <m:rPr>
                              <m:sty m:val="p"/>
                            </m:rPr>
                            <a:rPr lang="en-AU" sz="1800" i="0">
                              <a:latin typeface="Cambria Math" panose="02040503050406030204" pitchFamily="18" charset="0"/>
                            </a:rPr>
                            <m:t>cos</m:t>
                          </m:r>
                          <m:r>
                            <a:rPr lang="en-AU" sz="1800" i="1">
                              <a:latin typeface="Cambria Math" panose="02040503050406030204" pitchFamily="18" charset="0"/>
                            </a:rPr>
                            <m:t>𝐵</m:t>
                          </m:r>
                          <m:r>
                            <a:rPr lang="en-AU" sz="1800" i="1">
                              <a:latin typeface="Cambria Math" panose="02040503050406030204" pitchFamily="18" charset="0"/>
                            </a:rPr>
                            <m:t>+</m:t>
                          </m:r>
                          <m:r>
                            <m:rPr>
                              <m:sty m:val="p"/>
                            </m:rPr>
                            <a:rPr lang="en-AU" sz="1800">
                              <a:latin typeface="Cambria Math" panose="02040503050406030204" pitchFamily="18" charset="0"/>
                            </a:rPr>
                            <m:t>cos</m:t>
                          </m:r>
                          <m:r>
                            <a:rPr lang="en-AU" sz="1800" i="1">
                              <a:latin typeface="Cambria Math" panose="02040503050406030204" pitchFamily="18" charset="0"/>
                            </a:rPr>
                            <m:t>𝐴</m:t>
                          </m:r>
                          <m:r>
                            <m:rPr>
                              <m:sty m:val="p"/>
                            </m:rPr>
                            <a:rPr lang="en-AU" sz="1800">
                              <a:latin typeface="Cambria Math" panose="02040503050406030204" pitchFamily="18" charset="0"/>
                            </a:rPr>
                            <m:t>sin</m:t>
                          </m:r>
                          <m:r>
                            <a:rPr lang="en-AU" sz="1800" i="1">
                              <a:latin typeface="Cambria Math" panose="02040503050406030204" pitchFamily="18" charset="0"/>
                            </a:rPr>
                            <m:t>𝐵</m:t>
                          </m:r>
                          <m:r>
                            <m:rPr>
                              <m:nor/>
                            </m:rPr>
                            <a:rPr lang="en-AU" sz="1800" dirty="0"/>
                            <m:t> </m:t>
                          </m:r>
                        </m:num>
                        <m:den>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cos</m:t>
                              </m:r>
                            </m:fName>
                            <m:e>
                              <m:r>
                                <a:rPr lang="en-AU" sz="1800" i="1">
                                  <a:latin typeface="Cambria Math" panose="02040503050406030204" pitchFamily="18" charset="0"/>
                                </a:rPr>
                                <m:t>𝐴</m:t>
                              </m:r>
                            </m:e>
                          </m:func>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cos</m:t>
                              </m:r>
                            </m:fName>
                            <m:e>
                              <m:r>
                                <a:rPr lang="en-AU" sz="1800" i="1">
                                  <a:latin typeface="Cambria Math" panose="02040503050406030204" pitchFamily="18" charset="0"/>
                                </a:rPr>
                                <m:t>𝐵</m:t>
                              </m:r>
                            </m:e>
                          </m:func>
                          <m:r>
                            <a:rPr lang="en-AU" sz="1800" b="0" i="1" smtClean="0">
                              <a:latin typeface="Cambria Math" panose="02040503050406030204" pitchFamily="18" charset="0"/>
                            </a:rPr>
                            <m:t>−</m:t>
                          </m:r>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sin</m:t>
                              </m:r>
                            </m:fName>
                            <m:e>
                              <m:r>
                                <a:rPr lang="en-AU" sz="1800" i="1">
                                  <a:latin typeface="Cambria Math" panose="02040503050406030204" pitchFamily="18" charset="0"/>
                                </a:rPr>
                                <m:t>𝐴</m:t>
                              </m:r>
                            </m:e>
                          </m:func>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sin</m:t>
                              </m:r>
                            </m:fName>
                            <m:e>
                              <m:r>
                                <a:rPr lang="en-AU" sz="1800" i="1">
                                  <a:latin typeface="Cambria Math" panose="02040503050406030204" pitchFamily="18" charset="0"/>
                                </a:rPr>
                                <m:t>𝐵</m:t>
                              </m:r>
                            </m:e>
                          </m:func>
                        </m:den>
                      </m:f>
                    </m:oMath>
                  </m:oMathPara>
                </a14:m>
                <a:endParaRPr lang="en-AU" sz="1800" dirty="0"/>
              </a:p>
              <a:p>
                <a:pPr>
                  <a:spcAft>
                    <a:spcPts val="300"/>
                  </a:spcAft>
                </a:pPr>
                <a:endParaRPr lang="en-AU" sz="1800" dirty="0"/>
              </a:p>
              <a:p>
                <a:endParaRPr lang="en-AU" dirty="0"/>
              </a:p>
              <a:p>
                <a:endParaRPr lang="en-AU" dirty="0"/>
              </a:p>
            </p:txBody>
          </p:sp>
        </mc:Choice>
        <mc:Fallback xmlns="">
          <p:sp>
            <p:nvSpPr>
              <p:cNvPr id="12" name="Text Placeholder 4">
                <a:extLst>
                  <a:ext uri="{FF2B5EF4-FFF2-40B4-BE49-F238E27FC236}">
                    <a16:creationId xmlns:a16="http://schemas.microsoft.com/office/drawing/2014/main" id="{B5F59DAE-5024-C700-261A-B376C97DD573}"/>
                  </a:ext>
                </a:extLst>
              </p:cNvPr>
              <p:cNvSpPr txBox="1">
                <a:spLocks noRot="1" noChangeAspect="1" noMove="1" noResize="1" noEditPoints="1" noAdjustHandles="1" noChangeArrowheads="1" noChangeShapeType="1" noTextEdit="1"/>
              </p:cNvSpPr>
              <p:nvPr/>
            </p:nvSpPr>
            <p:spPr>
              <a:xfrm>
                <a:off x="359999" y="1002718"/>
                <a:ext cx="5806132" cy="4387565"/>
              </a:xfrm>
              <a:prstGeom prst="rect">
                <a:avLst/>
              </a:prstGeom>
              <a:blipFill>
                <a:blip r:embed="rId4"/>
                <a:stretch>
                  <a:fillRect l="-2623"/>
                </a:stretch>
              </a:blipFill>
            </p:spPr>
            <p:txBody>
              <a:bodyPr/>
              <a:lstStyle/>
              <a:p>
                <a:r>
                  <a:rPr lang="en-AU">
                    <a:noFill/>
                  </a:rPr>
                  <a:t> </a:t>
                </a:r>
              </a:p>
            </p:txBody>
          </p:sp>
        </mc:Fallback>
      </mc:AlternateContent>
      <p:sp>
        <p:nvSpPr>
          <p:cNvPr id="7" name="Rectangle: Rounded Corners 6">
            <a:extLst>
              <a:ext uri="{FF2B5EF4-FFF2-40B4-BE49-F238E27FC236}">
                <a16:creationId xmlns:a16="http://schemas.microsoft.com/office/drawing/2014/main" id="{526E9C81-805D-644B-0132-4044702ED77D}"/>
              </a:ext>
              <a:ext uri="{C183D7F6-B498-43B3-948B-1728B52AA6E4}">
                <adec:decorative xmlns:adec="http://schemas.microsoft.com/office/drawing/2017/decorative" val="1"/>
              </a:ext>
            </a:extLst>
          </p:cNvPr>
          <p:cNvSpPr/>
          <p:nvPr/>
        </p:nvSpPr>
        <p:spPr>
          <a:xfrm>
            <a:off x="7708386" y="3595753"/>
            <a:ext cx="3390368" cy="75207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Slide Number Placeholder 1">
            <a:extLst>
              <a:ext uri="{FF2B5EF4-FFF2-40B4-BE49-F238E27FC236}">
                <a16:creationId xmlns:a16="http://schemas.microsoft.com/office/drawing/2014/main" id="{718C96D3-81DA-4E48-D9A1-728116CEC63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dirty="0"/>
          </a:p>
        </p:txBody>
      </p:sp>
      <p:cxnSp>
        <p:nvCxnSpPr>
          <p:cNvPr id="10" name="Straight Connector 9">
            <a:extLst>
              <a:ext uri="{FF2B5EF4-FFF2-40B4-BE49-F238E27FC236}">
                <a16:creationId xmlns:a16="http://schemas.microsoft.com/office/drawing/2014/main" id="{653EB0D0-F4FF-F959-5EE3-94E17B4F092A}"/>
              </a:ext>
              <a:ext uri="{C183D7F6-B498-43B3-948B-1728B52AA6E4}">
                <adec:decorative xmlns:adec="http://schemas.microsoft.com/office/drawing/2017/decorative" val="1"/>
              </a:ext>
            </a:extLst>
          </p:cNvPr>
          <p:cNvCxnSpPr/>
          <p:nvPr/>
        </p:nvCxnSpPr>
        <p:spPr>
          <a:xfrm>
            <a:off x="6108323" y="1052700"/>
            <a:ext cx="0" cy="489941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969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7D3B8-6A27-609B-6EBD-8F9AD82598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34F4000-BBFE-7782-06BD-CD7A4CE74E87}"/>
              </a:ext>
            </a:extLst>
          </p:cNvPr>
          <p:cNvSpPr>
            <a:spLocks noGrp="1"/>
          </p:cNvSpPr>
          <p:nvPr>
            <p:ph type="title"/>
          </p:nvPr>
        </p:nvSpPr>
        <p:spPr>
          <a:xfrm>
            <a:off x="360000" y="360000"/>
            <a:ext cx="11662282" cy="545601"/>
          </a:xfrm>
        </p:spPr>
        <p:txBody>
          <a:bodyPr/>
          <a:lstStyle/>
          <a:p>
            <a:r>
              <a:rPr lang="en-AU" dirty="0"/>
              <a:t>Deriving more sum and difference expansion formulas (3)</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AA2C552D-C1A8-583A-4079-8A6339BC7417}"/>
                  </a:ext>
                </a:extLst>
              </p:cNvPr>
              <p:cNvSpPr>
                <a:spLocks noGrp="1"/>
              </p:cNvSpPr>
              <p:nvPr>
                <p:ph type="body" sz="quarter" idx="17"/>
              </p:nvPr>
            </p:nvSpPr>
            <p:spPr>
              <a:xfrm>
                <a:off x="360000" y="1558636"/>
                <a:ext cx="5292655" cy="4816285"/>
              </a:xfrm>
            </p:spPr>
            <p:txBody>
              <a:bodyPr/>
              <a:lstStyle/>
              <a:p>
                <a:r>
                  <a:rPr lang="en-AU" b="1" dirty="0">
                    <a:latin typeface="+mn-lt"/>
                  </a:rPr>
                  <a:t>Deriving </a:t>
                </a:r>
                <a14:m>
                  <m:oMath xmlns:m="http://schemas.openxmlformats.org/officeDocument/2006/math">
                    <m:func>
                      <m:funcPr>
                        <m:ctrlPr>
                          <a:rPr lang="en-AU" b="1" i="1" smtClean="0">
                            <a:latin typeface="Cambria Math" panose="02040503050406030204" pitchFamily="18" charset="0"/>
                          </a:rPr>
                        </m:ctrlPr>
                      </m:funcPr>
                      <m:fName>
                        <m:r>
                          <a:rPr lang="en-AU" b="1" i="0" smtClean="0">
                            <a:latin typeface="Cambria Math" panose="02040503050406030204" pitchFamily="18" charset="0"/>
                          </a:rPr>
                          <m:t>𝐬𝐢𝐧</m:t>
                        </m:r>
                      </m:fName>
                      <m:e>
                        <m:r>
                          <a:rPr lang="en-AU" b="1" i="1" smtClean="0">
                            <a:latin typeface="Cambria Math" panose="02040503050406030204" pitchFamily="18" charset="0"/>
                          </a:rPr>
                          <m:t>(</m:t>
                        </m:r>
                        <m:r>
                          <a:rPr lang="en-AU" b="1" i="1" smtClean="0">
                            <a:latin typeface="Cambria Math" panose="02040503050406030204" pitchFamily="18" charset="0"/>
                          </a:rPr>
                          <m:t>𝑨</m:t>
                        </m:r>
                        <m:r>
                          <a:rPr lang="en-AU" b="1" i="1" smtClean="0">
                            <a:latin typeface="Cambria Math" panose="02040503050406030204" pitchFamily="18" charset="0"/>
                          </a:rPr>
                          <m:t>−</m:t>
                        </m:r>
                        <m:r>
                          <a:rPr lang="en-AU" b="1" i="1" smtClean="0">
                            <a:latin typeface="Cambria Math" panose="02040503050406030204" pitchFamily="18" charset="0"/>
                          </a:rPr>
                          <m:t>𝑩</m:t>
                        </m:r>
                        <m:r>
                          <a:rPr lang="en-AU" b="1" i="1" smtClean="0">
                            <a:latin typeface="Cambria Math" panose="02040503050406030204" pitchFamily="18" charset="0"/>
                          </a:rPr>
                          <m:t>)</m:t>
                        </m:r>
                      </m:e>
                    </m:func>
                  </m:oMath>
                </a14:m>
                <a:endParaRPr lang="en-AU" b="1" dirty="0">
                  <a:latin typeface="+mn-lt"/>
                </a:endParaRPr>
              </a:p>
              <a:p>
                <a:r>
                  <a:rPr lang="en-AU" sz="1600" b="0" dirty="0">
                    <a:latin typeface="+mn-lt"/>
                  </a:rPr>
                  <a:t>Start with sum formula:</a:t>
                </a:r>
              </a:p>
              <a:p>
                <a:pPr/>
                <a14:m>
                  <m:oMathPara xmlns:m="http://schemas.openxmlformats.org/officeDocument/2006/math">
                    <m:oMathParaPr>
                      <m:jc m:val="center"/>
                    </m:oMathParaPr>
                    <m:oMath xmlns:m="http://schemas.openxmlformats.org/officeDocument/2006/math">
                      <m:r>
                        <m:rPr>
                          <m:sty m:val="p"/>
                        </m:rPr>
                        <a:rPr lang="en-AU" sz="1600">
                          <a:latin typeface="Cambria Math" panose="02040503050406030204" pitchFamily="18" charset="0"/>
                        </a:rPr>
                        <m:t>sin</m:t>
                      </m:r>
                      <m:r>
                        <a:rPr lang="en-AU" sz="1600" i="1">
                          <a:latin typeface="Cambria Math" panose="02040503050406030204" pitchFamily="18" charset="0"/>
                        </a:rPr>
                        <m:t>⁡(</m:t>
                      </m:r>
                      <m:r>
                        <a:rPr lang="en-AU" sz="1600" i="1">
                          <a:latin typeface="Cambria Math" panose="02040503050406030204" pitchFamily="18" charset="0"/>
                        </a:rPr>
                        <m:t>𝐴</m:t>
                      </m:r>
                      <m:r>
                        <a:rPr lang="en-AU" sz="1600" i="1">
                          <a:latin typeface="Cambria Math" panose="02040503050406030204" pitchFamily="18" charset="0"/>
                        </a:rPr>
                        <m:t>+</m:t>
                      </m:r>
                      <m:r>
                        <a:rPr lang="en-AU" sz="1600" i="1">
                          <a:latin typeface="Cambria Math" panose="02040503050406030204" pitchFamily="18" charset="0"/>
                        </a:rPr>
                        <m:t>𝐵</m:t>
                      </m:r>
                      <m:r>
                        <a:rPr lang="en-AU" sz="1600" i="1">
                          <a:latin typeface="Cambria Math" panose="02040503050406030204" pitchFamily="18" charset="0"/>
                        </a:rPr>
                        <m:t>)=</m:t>
                      </m:r>
                      <m:r>
                        <m:rPr>
                          <m:sty m:val="p"/>
                        </m:rPr>
                        <a:rPr lang="en-AU" sz="1600">
                          <a:latin typeface="Cambria Math" panose="02040503050406030204" pitchFamily="18" charset="0"/>
                        </a:rPr>
                        <m:t>sin</m:t>
                      </m:r>
                      <m:r>
                        <a:rPr lang="en-AU" sz="1600" i="1">
                          <a:latin typeface="Cambria Math" panose="02040503050406030204" pitchFamily="18" charset="0"/>
                        </a:rPr>
                        <m:t>𝐴</m:t>
                      </m:r>
                      <m:r>
                        <m:rPr>
                          <m:sty m:val="p"/>
                        </m:rPr>
                        <a:rPr lang="en-AU" sz="1600">
                          <a:latin typeface="Cambria Math" panose="02040503050406030204" pitchFamily="18" charset="0"/>
                        </a:rPr>
                        <m:t>cos</m:t>
                      </m:r>
                      <m:r>
                        <a:rPr lang="en-AU" sz="1600" i="1">
                          <a:latin typeface="Cambria Math" panose="02040503050406030204" pitchFamily="18" charset="0"/>
                        </a:rPr>
                        <m:t>𝐵</m:t>
                      </m:r>
                      <m:r>
                        <a:rPr lang="en-AU" sz="1600" i="1">
                          <a:latin typeface="Cambria Math" panose="02040503050406030204" pitchFamily="18" charset="0"/>
                        </a:rPr>
                        <m:t>+</m:t>
                      </m:r>
                      <m:r>
                        <m:rPr>
                          <m:sty m:val="p"/>
                        </m:rPr>
                        <a:rPr lang="en-AU" sz="1600">
                          <a:latin typeface="Cambria Math" panose="02040503050406030204" pitchFamily="18" charset="0"/>
                        </a:rPr>
                        <m:t>cos</m:t>
                      </m:r>
                      <m:r>
                        <a:rPr lang="en-AU" sz="1600" i="1">
                          <a:latin typeface="Cambria Math" panose="02040503050406030204" pitchFamily="18" charset="0"/>
                        </a:rPr>
                        <m:t>𝐴</m:t>
                      </m:r>
                      <m:r>
                        <m:rPr>
                          <m:sty m:val="p"/>
                        </m:rPr>
                        <a:rPr lang="en-AU" sz="1600">
                          <a:latin typeface="Cambria Math" panose="02040503050406030204" pitchFamily="18" charset="0"/>
                        </a:rPr>
                        <m:t>sin</m:t>
                      </m:r>
                      <m:r>
                        <a:rPr lang="en-AU" sz="1600" i="1">
                          <a:latin typeface="Cambria Math" panose="02040503050406030204" pitchFamily="18" charset="0"/>
                        </a:rPr>
                        <m:t>𝐵</m:t>
                      </m:r>
                    </m:oMath>
                  </m:oMathPara>
                </a14:m>
                <a:endParaRPr lang="en-AU" sz="1600" dirty="0"/>
              </a:p>
              <a:p>
                <a:r>
                  <a:rPr lang="en-AU" sz="1600" dirty="0"/>
                  <a:t>Let </a:t>
                </a:r>
                <a14:m>
                  <m:oMath xmlns:m="http://schemas.openxmlformats.org/officeDocument/2006/math">
                    <m:r>
                      <a:rPr lang="en-AU" sz="1600" i="1">
                        <a:latin typeface="Cambria Math" panose="02040503050406030204" pitchFamily="18" charset="0"/>
                      </a:rPr>
                      <m:t>𝐵</m:t>
                    </m:r>
                    <m:r>
                      <a:rPr lang="en-AU" sz="1600" i="1">
                        <a:latin typeface="Cambria Math" panose="02040503050406030204" pitchFamily="18" charset="0"/>
                      </a:rPr>
                      <m:t>=−</m:t>
                    </m:r>
                    <m:r>
                      <a:rPr lang="en-AU" sz="1600" i="1">
                        <a:latin typeface="Cambria Math" panose="02040503050406030204" pitchFamily="18" charset="0"/>
                      </a:rPr>
                      <m:t>𝐵</m:t>
                    </m:r>
                  </m:oMath>
                </a14:m>
                <a:r>
                  <a:rPr lang="en-AU" sz="1600" dirty="0"/>
                  <a:t>:</a:t>
                </a:r>
              </a:p>
              <a:p>
                <a:pPr/>
                <a14:m>
                  <m:oMathPara xmlns:m="http://schemas.openxmlformats.org/officeDocument/2006/math">
                    <m:oMathParaPr>
                      <m:jc m:val="center"/>
                    </m:oMathParaPr>
                    <m:oMath xmlns:m="http://schemas.openxmlformats.org/officeDocument/2006/math">
                      <m:r>
                        <m:rPr>
                          <m:sty m:val="p"/>
                        </m:rPr>
                        <a:rPr lang="en-AU" sz="1600">
                          <a:latin typeface="Cambria Math" panose="02040503050406030204" pitchFamily="18" charset="0"/>
                        </a:rPr>
                        <m:t>sin</m:t>
                      </m:r>
                      <m:r>
                        <a:rPr lang="en-AU" sz="1600" i="1">
                          <a:latin typeface="Cambria Math" panose="02040503050406030204" pitchFamily="18" charset="0"/>
                        </a:rPr>
                        <m:t>⁡(</m:t>
                      </m:r>
                      <m:r>
                        <a:rPr lang="en-AU" sz="1600" i="1">
                          <a:latin typeface="Cambria Math" panose="02040503050406030204" pitchFamily="18" charset="0"/>
                        </a:rPr>
                        <m:t>𝐴</m:t>
                      </m:r>
                      <m:r>
                        <a:rPr lang="en-AU" sz="1600" i="1">
                          <a:latin typeface="Cambria Math" panose="02040503050406030204" pitchFamily="18" charset="0"/>
                        </a:rPr>
                        <m:t>+</m:t>
                      </m:r>
                      <m:d>
                        <m:dPr>
                          <m:ctrlPr>
                            <a:rPr lang="en-AU" sz="1600" b="0" i="1" smtClean="0">
                              <a:latin typeface="Cambria Math" panose="02040503050406030204" pitchFamily="18" charset="0"/>
                            </a:rPr>
                          </m:ctrlPr>
                        </m:dPr>
                        <m:e>
                          <m:r>
                            <a:rPr lang="en-AU" sz="1600" b="0" i="1" smtClean="0">
                              <a:latin typeface="Cambria Math" panose="02040503050406030204" pitchFamily="18" charset="0"/>
                            </a:rPr>
                            <m:t>−</m:t>
                          </m:r>
                          <m:r>
                            <a:rPr lang="en-AU" sz="1600" i="1">
                              <a:latin typeface="Cambria Math" panose="02040503050406030204" pitchFamily="18" charset="0"/>
                            </a:rPr>
                            <m:t>𝐵</m:t>
                          </m:r>
                        </m:e>
                      </m:d>
                      <m:r>
                        <a:rPr lang="en-AU" sz="1600" b="0" i="1" smtClean="0">
                          <a:latin typeface="Cambria Math" panose="02040503050406030204" pitchFamily="18" charset="0"/>
                        </a:rPr>
                        <m:t>)</m:t>
                      </m:r>
                      <m:r>
                        <a:rPr lang="en-AU" sz="1600" i="1">
                          <a:latin typeface="Cambria Math" panose="02040503050406030204" pitchFamily="18" charset="0"/>
                        </a:rPr>
                        <m:t>=</m:t>
                      </m:r>
                      <m:r>
                        <m:rPr>
                          <m:sty m:val="p"/>
                        </m:rPr>
                        <a:rPr lang="en-AU" sz="1600">
                          <a:latin typeface="Cambria Math" panose="02040503050406030204" pitchFamily="18" charset="0"/>
                        </a:rPr>
                        <m:t>sin</m:t>
                      </m:r>
                      <m:r>
                        <a:rPr lang="en-AU" sz="1600" i="1">
                          <a:latin typeface="Cambria Math" panose="02040503050406030204" pitchFamily="18" charset="0"/>
                        </a:rPr>
                        <m:t>𝐴</m:t>
                      </m:r>
                      <m:r>
                        <m:rPr>
                          <m:sty m:val="p"/>
                        </m:rPr>
                        <a:rPr lang="en-AU" sz="1600">
                          <a:latin typeface="Cambria Math" panose="02040503050406030204" pitchFamily="18" charset="0"/>
                        </a:rPr>
                        <m:t>cos</m:t>
                      </m:r>
                      <m:r>
                        <a:rPr lang="en-AU" sz="1600" b="0" i="0" smtClean="0">
                          <a:latin typeface="Cambria Math" panose="02040503050406030204" pitchFamily="18" charset="0"/>
                        </a:rPr>
                        <m:t>(−</m:t>
                      </m:r>
                      <m:r>
                        <a:rPr lang="en-AU" sz="1600" i="1">
                          <a:latin typeface="Cambria Math" panose="02040503050406030204" pitchFamily="18" charset="0"/>
                        </a:rPr>
                        <m:t>𝐵</m:t>
                      </m:r>
                      <m:r>
                        <a:rPr lang="en-AU" sz="1600" b="0" i="1" smtClean="0">
                          <a:latin typeface="Cambria Math" panose="02040503050406030204" pitchFamily="18" charset="0"/>
                        </a:rPr>
                        <m:t>)</m:t>
                      </m:r>
                      <m:r>
                        <a:rPr lang="en-AU" sz="1600" i="1">
                          <a:latin typeface="Cambria Math" panose="02040503050406030204" pitchFamily="18" charset="0"/>
                        </a:rPr>
                        <m:t>+</m:t>
                      </m:r>
                      <m:r>
                        <m:rPr>
                          <m:sty m:val="p"/>
                        </m:rPr>
                        <a:rPr lang="en-AU" sz="1600">
                          <a:latin typeface="Cambria Math" panose="02040503050406030204" pitchFamily="18" charset="0"/>
                        </a:rPr>
                        <m:t>cos</m:t>
                      </m:r>
                      <m:r>
                        <a:rPr lang="en-AU" sz="1600" i="1">
                          <a:latin typeface="Cambria Math" panose="02040503050406030204" pitchFamily="18" charset="0"/>
                        </a:rPr>
                        <m:t>𝐴</m:t>
                      </m:r>
                      <m:r>
                        <m:rPr>
                          <m:sty m:val="p"/>
                        </m:rPr>
                        <a:rPr lang="en-AU" sz="1600">
                          <a:latin typeface="Cambria Math" panose="02040503050406030204" pitchFamily="18" charset="0"/>
                        </a:rPr>
                        <m:t>sin</m:t>
                      </m:r>
                      <m:r>
                        <a:rPr lang="en-AU" sz="1600" b="0" i="0" smtClean="0">
                          <a:latin typeface="Cambria Math" panose="02040503050406030204" pitchFamily="18" charset="0"/>
                        </a:rPr>
                        <m:t>(−</m:t>
                      </m:r>
                      <m:r>
                        <a:rPr lang="en-AU" sz="1600" i="1" smtClean="0">
                          <a:latin typeface="Cambria Math" panose="02040503050406030204" pitchFamily="18" charset="0"/>
                        </a:rPr>
                        <m:t>𝐵</m:t>
                      </m:r>
                      <m:r>
                        <a:rPr lang="en-AU" sz="1600" b="0" i="1" smtClean="0">
                          <a:latin typeface="Cambria Math" panose="02040503050406030204" pitchFamily="18" charset="0"/>
                        </a:rPr>
                        <m:t>)</m:t>
                      </m:r>
                    </m:oMath>
                  </m:oMathPara>
                </a14:m>
                <a:endParaRPr lang="en-AU" sz="1600" b="0" dirty="0">
                  <a:latin typeface="+mn-lt"/>
                </a:endParaRPr>
              </a:p>
              <a:p>
                <a:r>
                  <a:rPr lang="en-AU" sz="1600" dirty="0"/>
                  <a:t>Remembering </a:t>
                </a:r>
                <a14:m>
                  <m:oMath xmlns:m="http://schemas.openxmlformats.org/officeDocument/2006/math">
                    <m:func>
                      <m:funcPr>
                        <m:ctrlPr>
                          <a:rPr lang="en-AU" sz="1600" i="1">
                            <a:latin typeface="Cambria Math" panose="02040503050406030204" pitchFamily="18" charset="0"/>
                          </a:rPr>
                        </m:ctrlPr>
                      </m:funcPr>
                      <m:fName>
                        <m:r>
                          <m:rPr>
                            <m:sty m:val="p"/>
                          </m:rPr>
                          <a:rPr lang="en-AU" sz="1600" b="0" i="0" smtClean="0">
                            <a:latin typeface="Cambria Math" panose="02040503050406030204" pitchFamily="18" charset="0"/>
                          </a:rPr>
                          <m:t>cos</m:t>
                        </m:r>
                      </m:fName>
                      <m:e>
                        <m:d>
                          <m:dPr>
                            <m:ctrlPr>
                              <a:rPr lang="en-AU" sz="1600" i="1">
                                <a:latin typeface="Cambria Math" panose="02040503050406030204" pitchFamily="18" charset="0"/>
                              </a:rPr>
                            </m:ctrlPr>
                          </m:dPr>
                          <m:e>
                            <m:r>
                              <a:rPr lang="en-AU" sz="1600" i="1">
                                <a:latin typeface="Cambria Math" panose="02040503050406030204" pitchFamily="18" charset="0"/>
                              </a:rPr>
                              <m:t>−</m:t>
                            </m:r>
                            <m:r>
                              <a:rPr lang="en-AU" sz="1600" i="1">
                                <a:latin typeface="Cambria Math" panose="02040503050406030204" pitchFamily="18" charset="0"/>
                              </a:rPr>
                              <m:t>𝐵</m:t>
                            </m:r>
                          </m:e>
                        </m:d>
                      </m:e>
                    </m:func>
                    <m:r>
                      <a:rPr lang="en-AU" sz="1600" i="1">
                        <a:latin typeface="Cambria Math" panose="02040503050406030204" pitchFamily="18" charset="0"/>
                      </a:rPr>
                      <m:t>=</m:t>
                    </m:r>
                    <m:r>
                      <m:rPr>
                        <m:sty m:val="p"/>
                      </m:rPr>
                      <a:rPr lang="en-AU" sz="1600" b="0" i="0" smtClean="0">
                        <a:latin typeface="Cambria Math" panose="02040503050406030204" pitchFamily="18" charset="0"/>
                      </a:rPr>
                      <m:t>cos</m:t>
                    </m:r>
                    <m:r>
                      <a:rPr lang="en-AU" sz="1600" i="1">
                        <a:latin typeface="Cambria Math" panose="02040503050406030204" pitchFamily="18" charset="0"/>
                      </a:rPr>
                      <m:t>𝐵</m:t>
                    </m:r>
                  </m:oMath>
                </a14:m>
                <a:r>
                  <a:rPr lang="en-AU" sz="1600" dirty="0"/>
                  <a:t> and </a:t>
                </a:r>
                <a14:m>
                  <m:oMath xmlns:m="http://schemas.openxmlformats.org/officeDocument/2006/math">
                    <m:func>
                      <m:funcPr>
                        <m:ctrlPr>
                          <a:rPr lang="en-AU" sz="1600" b="0" i="1" smtClean="0">
                            <a:latin typeface="Cambria Math" panose="02040503050406030204" pitchFamily="18" charset="0"/>
                          </a:rPr>
                        </m:ctrlPr>
                      </m:funcPr>
                      <m:fName>
                        <m:r>
                          <m:rPr>
                            <m:sty m:val="p"/>
                          </m:rPr>
                          <a:rPr lang="en-AU" sz="1600" b="0" i="0" smtClean="0">
                            <a:latin typeface="Cambria Math" panose="02040503050406030204" pitchFamily="18" charset="0"/>
                          </a:rPr>
                          <m:t>sin</m:t>
                        </m:r>
                      </m:fName>
                      <m:e>
                        <m:d>
                          <m:dPr>
                            <m:ctrlPr>
                              <a:rPr lang="en-AU" sz="1600" b="0" i="1" smtClean="0">
                                <a:latin typeface="Cambria Math" panose="02040503050406030204" pitchFamily="18" charset="0"/>
                              </a:rPr>
                            </m:ctrlPr>
                          </m:dPr>
                          <m:e>
                            <m:r>
                              <a:rPr lang="en-AU" sz="1600" b="0" i="1" smtClean="0">
                                <a:latin typeface="Cambria Math" panose="02040503050406030204" pitchFamily="18" charset="0"/>
                              </a:rPr>
                              <m:t>−</m:t>
                            </m:r>
                            <m:r>
                              <a:rPr lang="en-AU" sz="1600" b="0" i="1" smtClean="0">
                                <a:latin typeface="Cambria Math" panose="02040503050406030204" pitchFamily="18" charset="0"/>
                              </a:rPr>
                              <m:t>𝐵</m:t>
                            </m:r>
                          </m:e>
                        </m:d>
                      </m:e>
                    </m:func>
                    <m:r>
                      <a:rPr lang="en-AU" sz="1600" b="0" i="1" smtClean="0">
                        <a:latin typeface="Cambria Math" panose="02040503050406030204" pitchFamily="18" charset="0"/>
                      </a:rPr>
                      <m:t>=</m:t>
                    </m:r>
                    <m:r>
                      <a:rPr lang="en-AU" sz="1600" b="0" i="0" smtClean="0">
                        <a:latin typeface="Cambria Math" panose="02040503050406030204" pitchFamily="18" charset="0"/>
                      </a:rPr>
                      <m:t>−</m:t>
                    </m:r>
                    <m:r>
                      <m:rPr>
                        <m:sty m:val="p"/>
                      </m:rPr>
                      <a:rPr lang="en-AU" sz="1600" b="0" i="0" smtClean="0">
                        <a:latin typeface="Cambria Math" panose="02040503050406030204" pitchFamily="18" charset="0"/>
                      </a:rPr>
                      <m:t>sin</m:t>
                    </m:r>
                    <m:r>
                      <a:rPr lang="en-AU" sz="1600" b="0" i="1" smtClean="0">
                        <a:latin typeface="Cambria Math" panose="02040503050406030204" pitchFamily="18" charset="0"/>
                      </a:rPr>
                      <m:t>𝐵</m:t>
                    </m:r>
                    <m:r>
                      <a:rPr lang="en-AU" sz="1600" b="0" i="1" smtClean="0">
                        <a:latin typeface="Cambria Math" panose="02040503050406030204" pitchFamily="18" charset="0"/>
                      </a:rPr>
                      <m:t> :</m:t>
                    </m:r>
                  </m:oMath>
                </a14:m>
                <a:endParaRPr lang="en-AU" sz="1600" b="0" dirty="0"/>
              </a:p>
              <a:p>
                <a:pPr/>
                <a14:m>
                  <m:oMathPara xmlns:m="http://schemas.openxmlformats.org/officeDocument/2006/math">
                    <m:oMathParaPr>
                      <m:jc m:val="center"/>
                    </m:oMathParaPr>
                    <m:oMath xmlns:m="http://schemas.openxmlformats.org/officeDocument/2006/math">
                      <m:func>
                        <m:funcPr>
                          <m:ctrlPr>
                            <a:rPr lang="en-AU" sz="1600" i="1">
                              <a:latin typeface="Cambria Math" panose="02040503050406030204" pitchFamily="18" charset="0"/>
                            </a:rPr>
                          </m:ctrlPr>
                        </m:funcPr>
                        <m:fName>
                          <m:r>
                            <m:rPr>
                              <m:sty m:val="p"/>
                            </m:rPr>
                            <a:rPr lang="en-AU" sz="1600">
                              <a:latin typeface="Cambria Math" panose="02040503050406030204" pitchFamily="18" charset="0"/>
                            </a:rPr>
                            <m:t>sin</m:t>
                          </m:r>
                        </m:fName>
                        <m:e>
                          <m:d>
                            <m:dPr>
                              <m:ctrlPr>
                                <a:rPr lang="en-AU" sz="1600" i="1">
                                  <a:latin typeface="Cambria Math" panose="02040503050406030204" pitchFamily="18" charset="0"/>
                                </a:rPr>
                              </m:ctrlPr>
                            </m:dPr>
                            <m:e>
                              <m:r>
                                <a:rPr lang="en-AU" sz="1600" i="1">
                                  <a:latin typeface="Cambria Math" panose="02040503050406030204" pitchFamily="18" charset="0"/>
                                </a:rPr>
                                <m:t>𝐴</m:t>
                              </m:r>
                              <m:r>
                                <a:rPr lang="en-AU" sz="1600" b="0" i="1" smtClean="0">
                                  <a:latin typeface="Cambria Math" panose="02040503050406030204" pitchFamily="18" charset="0"/>
                                </a:rPr>
                                <m:t>−</m:t>
                              </m:r>
                              <m:r>
                                <a:rPr lang="en-AU" sz="1600" b="0" i="1" smtClean="0">
                                  <a:latin typeface="Cambria Math" panose="02040503050406030204" pitchFamily="18" charset="0"/>
                                </a:rPr>
                                <m:t>𝐵</m:t>
                              </m:r>
                            </m:e>
                          </m:d>
                        </m:e>
                      </m:func>
                      <m:r>
                        <a:rPr lang="en-AU" sz="1600" i="1">
                          <a:latin typeface="Cambria Math" panose="02040503050406030204" pitchFamily="18" charset="0"/>
                        </a:rPr>
                        <m:t>=</m:t>
                      </m:r>
                      <m:r>
                        <m:rPr>
                          <m:sty m:val="p"/>
                        </m:rPr>
                        <a:rPr lang="en-AU" sz="1600">
                          <a:latin typeface="Cambria Math" panose="02040503050406030204" pitchFamily="18" charset="0"/>
                        </a:rPr>
                        <m:t>sin</m:t>
                      </m:r>
                      <m:r>
                        <a:rPr lang="en-AU" sz="1600" i="1">
                          <a:latin typeface="Cambria Math" panose="02040503050406030204" pitchFamily="18" charset="0"/>
                        </a:rPr>
                        <m:t>𝐴</m:t>
                      </m:r>
                      <m:r>
                        <m:rPr>
                          <m:sty m:val="p"/>
                        </m:rPr>
                        <a:rPr lang="en-AU" sz="1600">
                          <a:latin typeface="Cambria Math" panose="02040503050406030204" pitchFamily="18" charset="0"/>
                        </a:rPr>
                        <m:t>cos</m:t>
                      </m:r>
                      <m:r>
                        <a:rPr lang="en-AU" sz="1600" i="1">
                          <a:latin typeface="Cambria Math" panose="02040503050406030204" pitchFamily="18" charset="0"/>
                        </a:rPr>
                        <m:t>𝐵</m:t>
                      </m:r>
                      <m:r>
                        <a:rPr lang="en-AU" sz="1600" b="0" i="0" smtClean="0">
                          <a:latin typeface="Cambria Math" panose="02040503050406030204" pitchFamily="18" charset="0"/>
                        </a:rPr>
                        <m:t>−</m:t>
                      </m:r>
                      <m:r>
                        <m:rPr>
                          <m:sty m:val="p"/>
                        </m:rPr>
                        <a:rPr lang="en-AU" sz="1600">
                          <a:latin typeface="Cambria Math" panose="02040503050406030204" pitchFamily="18" charset="0"/>
                        </a:rPr>
                        <m:t>cos</m:t>
                      </m:r>
                      <m:r>
                        <a:rPr lang="en-AU" sz="1600" i="1">
                          <a:latin typeface="Cambria Math" panose="02040503050406030204" pitchFamily="18" charset="0"/>
                        </a:rPr>
                        <m:t>𝐴</m:t>
                      </m:r>
                      <m:r>
                        <m:rPr>
                          <m:sty m:val="p"/>
                        </m:rPr>
                        <a:rPr lang="en-AU" sz="1600">
                          <a:latin typeface="Cambria Math" panose="02040503050406030204" pitchFamily="18" charset="0"/>
                        </a:rPr>
                        <m:t>sin</m:t>
                      </m:r>
                      <m:r>
                        <a:rPr lang="en-AU" sz="1600" i="1">
                          <a:latin typeface="Cambria Math" panose="02040503050406030204" pitchFamily="18" charset="0"/>
                        </a:rPr>
                        <m:t>𝐵</m:t>
                      </m:r>
                    </m:oMath>
                  </m:oMathPara>
                </a14:m>
                <a:endParaRPr lang="en-AU" sz="1600" dirty="0"/>
              </a:p>
              <a:p>
                <a:endParaRPr lang="en-AU" sz="1400" dirty="0"/>
              </a:p>
              <a:p>
                <a:endParaRPr lang="en-AU" sz="1400" b="0" dirty="0">
                  <a:latin typeface="+mn-lt"/>
                </a:endParaRPr>
              </a:p>
              <a:p>
                <a:endParaRPr lang="en-AU" dirty="0"/>
              </a:p>
            </p:txBody>
          </p:sp>
        </mc:Choice>
        <mc:Fallback xmlns="">
          <p:sp>
            <p:nvSpPr>
              <p:cNvPr id="5" name="Text Placeholder 4">
                <a:extLst>
                  <a:ext uri="{FF2B5EF4-FFF2-40B4-BE49-F238E27FC236}">
                    <a16:creationId xmlns:a16="http://schemas.microsoft.com/office/drawing/2014/main" id="{AA2C552D-C1A8-583A-4079-8A6339BC7417}"/>
                  </a:ext>
                </a:extLst>
              </p:cNvPr>
              <p:cNvSpPr>
                <a:spLocks noGrp="1" noRot="1" noChangeAspect="1" noMove="1" noResize="1" noEditPoints="1" noAdjustHandles="1" noChangeArrowheads="1" noChangeShapeType="1" noTextEdit="1"/>
              </p:cNvSpPr>
              <p:nvPr>
                <p:ph type="body" sz="quarter" idx="17"/>
              </p:nvPr>
            </p:nvSpPr>
            <p:spPr>
              <a:xfrm>
                <a:off x="360000" y="1558636"/>
                <a:ext cx="5292655" cy="4816285"/>
              </a:xfrm>
              <a:blipFill>
                <a:blip r:embed="rId3"/>
                <a:stretch>
                  <a:fillRect l="-288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 name="Text Placeholder 4">
                <a:extLst>
                  <a:ext uri="{FF2B5EF4-FFF2-40B4-BE49-F238E27FC236}">
                    <a16:creationId xmlns:a16="http://schemas.microsoft.com/office/drawing/2014/main" id="{FF5B252E-CB74-1945-45E5-E4D3919C48AF}"/>
                  </a:ext>
                </a:extLst>
              </p:cNvPr>
              <p:cNvSpPr txBox="1">
                <a:spLocks/>
              </p:cNvSpPr>
              <p:nvPr/>
            </p:nvSpPr>
            <p:spPr>
              <a:xfrm>
                <a:off x="6393874" y="1496125"/>
                <a:ext cx="5292655" cy="481628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dirty="0">
                    <a:latin typeface="+mn-lt"/>
                  </a:rPr>
                  <a:t>Deriving </a:t>
                </a:r>
                <a14:m>
                  <m:oMath xmlns:m="http://schemas.openxmlformats.org/officeDocument/2006/math">
                    <m:func>
                      <m:funcPr>
                        <m:ctrlPr>
                          <a:rPr lang="en-AU" b="1" i="1" smtClean="0">
                            <a:latin typeface="Cambria Math" panose="02040503050406030204" pitchFamily="18" charset="0"/>
                          </a:rPr>
                        </m:ctrlPr>
                      </m:funcPr>
                      <m:fName>
                        <m:r>
                          <a:rPr lang="en-AU" b="1" i="0" smtClean="0">
                            <a:latin typeface="Cambria Math" panose="02040503050406030204" pitchFamily="18" charset="0"/>
                          </a:rPr>
                          <m:t>𝐭𝐚</m:t>
                        </m:r>
                        <m:r>
                          <a:rPr lang="en-AU" b="1" smtClean="0">
                            <a:latin typeface="Cambria Math" panose="02040503050406030204" pitchFamily="18" charset="0"/>
                          </a:rPr>
                          <m:t>𝐧</m:t>
                        </m:r>
                      </m:fName>
                      <m:e>
                        <m:r>
                          <a:rPr lang="en-AU" b="1" i="1" smtClean="0">
                            <a:latin typeface="Cambria Math" panose="02040503050406030204" pitchFamily="18" charset="0"/>
                          </a:rPr>
                          <m:t>(</m:t>
                        </m:r>
                        <m:r>
                          <a:rPr lang="en-AU" b="1" i="1" smtClean="0">
                            <a:latin typeface="Cambria Math" panose="02040503050406030204" pitchFamily="18" charset="0"/>
                          </a:rPr>
                          <m:t>𝑨</m:t>
                        </m:r>
                        <m:r>
                          <a:rPr lang="en-AU" b="1" i="1" smtClean="0">
                            <a:latin typeface="Cambria Math" panose="02040503050406030204" pitchFamily="18" charset="0"/>
                          </a:rPr>
                          <m:t>−</m:t>
                        </m:r>
                        <m:r>
                          <a:rPr lang="en-AU" b="1" i="1" smtClean="0">
                            <a:latin typeface="Cambria Math" panose="02040503050406030204" pitchFamily="18" charset="0"/>
                          </a:rPr>
                          <m:t>𝑩</m:t>
                        </m:r>
                        <m:r>
                          <a:rPr lang="en-AU" b="1" i="1" smtClean="0">
                            <a:latin typeface="Cambria Math" panose="02040503050406030204" pitchFamily="18" charset="0"/>
                          </a:rPr>
                          <m:t>)</m:t>
                        </m:r>
                      </m:e>
                    </m:func>
                  </m:oMath>
                </a14:m>
                <a:endParaRPr lang="en-AU" b="1" dirty="0">
                  <a:latin typeface="+mn-lt"/>
                </a:endParaRPr>
              </a:p>
              <a:p>
                <a:r>
                  <a:rPr lang="en-AU" sz="1600" dirty="0"/>
                  <a:t>Start with sum formula:</a:t>
                </a:r>
              </a:p>
              <a:p>
                <a:pPr/>
                <a14:m>
                  <m:oMathPara xmlns:m="http://schemas.openxmlformats.org/officeDocument/2006/math">
                    <m:oMathParaPr>
                      <m:jc m:val="centerGroup"/>
                    </m:oMathParaPr>
                    <m:oMath xmlns:m="http://schemas.openxmlformats.org/officeDocument/2006/math">
                      <m:func>
                        <m:funcPr>
                          <m:ctrlPr>
                            <a:rPr lang="en-AU" sz="1600" i="1">
                              <a:latin typeface="Cambria Math" panose="02040503050406030204" pitchFamily="18" charset="0"/>
                            </a:rPr>
                          </m:ctrlPr>
                        </m:funcPr>
                        <m:fName>
                          <m:r>
                            <m:rPr>
                              <m:sty m:val="p"/>
                            </m:rPr>
                            <a:rPr lang="en-AU" sz="1600">
                              <a:latin typeface="Cambria Math" panose="02040503050406030204" pitchFamily="18" charset="0"/>
                            </a:rPr>
                            <m:t>tan</m:t>
                          </m:r>
                        </m:fName>
                        <m:e>
                          <m:d>
                            <m:dPr>
                              <m:ctrlPr>
                                <a:rPr lang="en-AU" sz="1600" i="1">
                                  <a:latin typeface="Cambria Math" panose="02040503050406030204" pitchFamily="18" charset="0"/>
                                </a:rPr>
                              </m:ctrlPr>
                            </m:dPr>
                            <m:e>
                              <m:r>
                                <a:rPr lang="en-AU" sz="1600" i="1">
                                  <a:latin typeface="Cambria Math" panose="02040503050406030204" pitchFamily="18" charset="0"/>
                                </a:rPr>
                                <m:t>𝐴</m:t>
                              </m:r>
                              <m:r>
                                <a:rPr lang="en-AU" sz="1600" i="1">
                                  <a:latin typeface="Cambria Math" panose="02040503050406030204" pitchFamily="18" charset="0"/>
                                </a:rPr>
                                <m:t>+</m:t>
                              </m:r>
                              <m:r>
                                <a:rPr lang="en-AU" sz="1600" i="1">
                                  <a:latin typeface="Cambria Math" panose="02040503050406030204" pitchFamily="18" charset="0"/>
                                </a:rPr>
                                <m:t>𝐵</m:t>
                              </m:r>
                            </m:e>
                          </m:d>
                        </m:e>
                      </m:func>
                      <m:r>
                        <a:rPr lang="en-AU" sz="1600" i="1">
                          <a:latin typeface="Cambria Math" panose="02040503050406030204" pitchFamily="18" charset="0"/>
                        </a:rPr>
                        <m:t> =</m:t>
                      </m:r>
                      <m:f>
                        <m:fPr>
                          <m:ctrlPr>
                            <a:rPr lang="en-AU" sz="1600" i="1">
                              <a:latin typeface="Cambria Math" panose="02040503050406030204" pitchFamily="18" charset="0"/>
                            </a:rPr>
                          </m:ctrlPr>
                        </m:fPr>
                        <m:num>
                          <m:r>
                            <m:rPr>
                              <m:sty m:val="p"/>
                            </m:rPr>
                            <a:rPr lang="en-AU" sz="1600">
                              <a:latin typeface="Cambria Math" panose="02040503050406030204" pitchFamily="18" charset="0"/>
                            </a:rPr>
                            <m:t>tan</m:t>
                          </m:r>
                          <m:r>
                            <a:rPr lang="en-AU" sz="1600" i="1">
                              <a:latin typeface="Cambria Math" panose="02040503050406030204" pitchFamily="18" charset="0"/>
                            </a:rPr>
                            <m:t>𝐴</m:t>
                          </m:r>
                          <m:r>
                            <a:rPr lang="en-AU" sz="1600" i="1">
                              <a:latin typeface="Cambria Math" panose="02040503050406030204" pitchFamily="18" charset="0"/>
                            </a:rPr>
                            <m:t>+</m:t>
                          </m:r>
                          <m:r>
                            <m:rPr>
                              <m:sty m:val="p"/>
                            </m:rPr>
                            <a:rPr lang="en-AU" sz="1600">
                              <a:latin typeface="Cambria Math" panose="02040503050406030204" pitchFamily="18" charset="0"/>
                            </a:rPr>
                            <m:t>tan</m:t>
                          </m:r>
                          <m:r>
                            <a:rPr lang="en-AU" sz="1600" i="1">
                              <a:latin typeface="Cambria Math" panose="02040503050406030204" pitchFamily="18" charset="0"/>
                            </a:rPr>
                            <m:t>𝐵</m:t>
                          </m:r>
                        </m:num>
                        <m:den>
                          <m:r>
                            <a:rPr lang="en-AU" sz="1600" i="1">
                              <a:latin typeface="Cambria Math" panose="02040503050406030204" pitchFamily="18" charset="0"/>
                            </a:rPr>
                            <m:t>1−</m:t>
                          </m:r>
                          <m:r>
                            <m:rPr>
                              <m:sty m:val="p"/>
                            </m:rPr>
                            <a:rPr lang="en-AU" sz="1600">
                              <a:latin typeface="Cambria Math" panose="02040503050406030204" pitchFamily="18" charset="0"/>
                            </a:rPr>
                            <m:t>tan</m:t>
                          </m:r>
                          <m:r>
                            <a:rPr lang="en-AU" sz="1600" i="1">
                              <a:latin typeface="Cambria Math" panose="02040503050406030204" pitchFamily="18" charset="0"/>
                            </a:rPr>
                            <m:t>𝐴</m:t>
                          </m:r>
                          <m:r>
                            <m:rPr>
                              <m:sty m:val="p"/>
                            </m:rPr>
                            <a:rPr lang="en-AU" sz="1600">
                              <a:latin typeface="Cambria Math" panose="02040503050406030204" pitchFamily="18" charset="0"/>
                            </a:rPr>
                            <m:t>tan</m:t>
                          </m:r>
                          <m:r>
                            <a:rPr lang="en-AU" sz="1600" i="1">
                              <a:latin typeface="Cambria Math" panose="02040503050406030204" pitchFamily="18" charset="0"/>
                            </a:rPr>
                            <m:t>𝐵</m:t>
                          </m:r>
                        </m:den>
                      </m:f>
                    </m:oMath>
                  </m:oMathPara>
                </a14:m>
                <a:endParaRPr lang="en-AU" sz="1600" dirty="0"/>
              </a:p>
              <a:p>
                <a:r>
                  <a:rPr lang="en-AU" sz="1600" dirty="0"/>
                  <a:t>Let </a:t>
                </a:r>
                <a14:m>
                  <m:oMath xmlns:m="http://schemas.openxmlformats.org/officeDocument/2006/math">
                    <m:r>
                      <a:rPr lang="en-AU" sz="1600" i="1">
                        <a:latin typeface="Cambria Math" panose="02040503050406030204" pitchFamily="18" charset="0"/>
                      </a:rPr>
                      <m:t>𝐵</m:t>
                    </m:r>
                    <m:r>
                      <a:rPr lang="en-AU" sz="1600" i="1">
                        <a:latin typeface="Cambria Math" panose="02040503050406030204" pitchFamily="18" charset="0"/>
                      </a:rPr>
                      <m:t>=−</m:t>
                    </m:r>
                    <m:r>
                      <a:rPr lang="en-AU" sz="1600" i="1">
                        <a:latin typeface="Cambria Math" panose="02040503050406030204" pitchFamily="18" charset="0"/>
                      </a:rPr>
                      <m:t>𝐵</m:t>
                    </m:r>
                    <m:r>
                      <a:rPr lang="en-AU" sz="1600" b="0" i="1" smtClean="0">
                        <a:latin typeface="Cambria Math" panose="02040503050406030204" pitchFamily="18" charset="0"/>
                      </a:rPr>
                      <m:t>:</m:t>
                    </m:r>
                  </m:oMath>
                </a14:m>
                <a:endParaRPr lang="en-AU" sz="1600" dirty="0"/>
              </a:p>
              <a:p>
                <a:pPr/>
                <a14:m>
                  <m:oMathPara xmlns:m="http://schemas.openxmlformats.org/officeDocument/2006/math">
                    <m:oMathParaPr>
                      <m:jc m:val="center"/>
                    </m:oMathParaPr>
                    <m:oMath xmlns:m="http://schemas.openxmlformats.org/officeDocument/2006/math">
                      <m:func>
                        <m:funcPr>
                          <m:ctrlPr>
                            <a:rPr lang="en-AU" sz="1600" b="0" i="1" smtClean="0">
                              <a:latin typeface="Cambria Math" panose="02040503050406030204" pitchFamily="18" charset="0"/>
                            </a:rPr>
                          </m:ctrlPr>
                        </m:funcPr>
                        <m:fName>
                          <m:r>
                            <m:rPr>
                              <m:sty m:val="p"/>
                            </m:rPr>
                            <a:rPr lang="en-AU" sz="1600" b="0" i="0" smtClean="0">
                              <a:latin typeface="Cambria Math" panose="02040503050406030204" pitchFamily="18" charset="0"/>
                            </a:rPr>
                            <m:t>tan</m:t>
                          </m:r>
                        </m:fName>
                        <m:e>
                          <m:d>
                            <m:dPr>
                              <m:ctrlPr>
                                <a:rPr lang="en-AU" sz="1600" b="0" i="1" smtClean="0">
                                  <a:latin typeface="Cambria Math" panose="02040503050406030204" pitchFamily="18" charset="0"/>
                                </a:rPr>
                              </m:ctrlPr>
                            </m:dPr>
                            <m:e>
                              <m:r>
                                <a:rPr lang="en-AU" sz="1600" b="0" i="1" smtClean="0">
                                  <a:latin typeface="Cambria Math" panose="02040503050406030204" pitchFamily="18" charset="0"/>
                                </a:rPr>
                                <m:t>𝐴</m:t>
                              </m:r>
                              <m:r>
                                <a:rPr lang="en-AU" sz="1600" b="0" i="1" smtClean="0">
                                  <a:latin typeface="Cambria Math" panose="02040503050406030204" pitchFamily="18" charset="0"/>
                                </a:rPr>
                                <m:t>+(−</m:t>
                              </m:r>
                              <m:r>
                                <a:rPr lang="en-AU" sz="1600" b="0" i="1" smtClean="0">
                                  <a:latin typeface="Cambria Math" panose="02040503050406030204" pitchFamily="18" charset="0"/>
                                </a:rPr>
                                <m:t>𝐵</m:t>
                              </m:r>
                              <m:r>
                                <a:rPr lang="en-AU" sz="1600" b="0" i="1" smtClean="0">
                                  <a:latin typeface="Cambria Math" panose="02040503050406030204" pitchFamily="18" charset="0"/>
                                </a:rPr>
                                <m:t>)</m:t>
                              </m:r>
                            </m:e>
                          </m:d>
                        </m:e>
                      </m:func>
                      <m:r>
                        <a:rPr lang="en-AU" sz="1600" b="0" i="1" smtClean="0">
                          <a:latin typeface="Cambria Math" panose="02040503050406030204" pitchFamily="18" charset="0"/>
                        </a:rPr>
                        <m:t>=</m:t>
                      </m:r>
                      <m:f>
                        <m:fPr>
                          <m:ctrlPr>
                            <a:rPr lang="en-AU" sz="1600" i="1">
                              <a:latin typeface="Cambria Math" panose="02040503050406030204" pitchFamily="18" charset="0"/>
                            </a:rPr>
                          </m:ctrlPr>
                        </m:fPr>
                        <m:num>
                          <m:r>
                            <m:rPr>
                              <m:sty m:val="p"/>
                            </m:rPr>
                            <a:rPr lang="en-AU" sz="1600">
                              <a:latin typeface="Cambria Math" panose="02040503050406030204" pitchFamily="18" charset="0"/>
                            </a:rPr>
                            <m:t>tan</m:t>
                          </m:r>
                          <m:r>
                            <a:rPr lang="en-AU" sz="1600" i="1">
                              <a:latin typeface="Cambria Math" panose="02040503050406030204" pitchFamily="18" charset="0"/>
                            </a:rPr>
                            <m:t>𝐴</m:t>
                          </m:r>
                          <m:r>
                            <a:rPr lang="en-AU" sz="1600" i="1">
                              <a:latin typeface="Cambria Math" panose="02040503050406030204" pitchFamily="18" charset="0"/>
                            </a:rPr>
                            <m:t>+</m:t>
                          </m:r>
                          <m:r>
                            <m:rPr>
                              <m:sty m:val="p"/>
                            </m:rPr>
                            <a:rPr lang="en-AU" sz="1600">
                              <a:latin typeface="Cambria Math" panose="02040503050406030204" pitchFamily="18" charset="0"/>
                            </a:rPr>
                            <m:t>tan</m:t>
                          </m:r>
                          <m:r>
                            <a:rPr lang="en-AU" sz="1600" b="0" i="1" smtClean="0">
                              <a:latin typeface="Cambria Math" panose="02040503050406030204" pitchFamily="18" charset="0"/>
                            </a:rPr>
                            <m:t>(−</m:t>
                          </m:r>
                          <m:r>
                            <a:rPr lang="en-AU" sz="1600" i="1">
                              <a:latin typeface="Cambria Math" panose="02040503050406030204" pitchFamily="18" charset="0"/>
                            </a:rPr>
                            <m:t>𝐵</m:t>
                          </m:r>
                          <m:r>
                            <a:rPr lang="en-AU" sz="1600" b="0" i="1" smtClean="0">
                              <a:latin typeface="Cambria Math" panose="02040503050406030204" pitchFamily="18" charset="0"/>
                            </a:rPr>
                            <m:t>)</m:t>
                          </m:r>
                        </m:num>
                        <m:den>
                          <m:r>
                            <a:rPr lang="en-AU" sz="1600" i="1">
                              <a:latin typeface="Cambria Math" panose="02040503050406030204" pitchFamily="18" charset="0"/>
                            </a:rPr>
                            <m:t>1−</m:t>
                          </m:r>
                          <m:r>
                            <m:rPr>
                              <m:sty m:val="p"/>
                            </m:rPr>
                            <a:rPr lang="en-AU" sz="1600">
                              <a:latin typeface="Cambria Math" panose="02040503050406030204" pitchFamily="18" charset="0"/>
                            </a:rPr>
                            <m:t>tan</m:t>
                          </m:r>
                          <m:r>
                            <a:rPr lang="en-AU" sz="1600" i="1">
                              <a:latin typeface="Cambria Math" panose="02040503050406030204" pitchFamily="18" charset="0"/>
                            </a:rPr>
                            <m:t>𝐴</m:t>
                          </m:r>
                          <m:r>
                            <m:rPr>
                              <m:sty m:val="p"/>
                            </m:rPr>
                            <a:rPr lang="en-AU" sz="1600">
                              <a:latin typeface="Cambria Math" panose="02040503050406030204" pitchFamily="18" charset="0"/>
                            </a:rPr>
                            <m:t>tan</m:t>
                          </m:r>
                          <m:r>
                            <a:rPr lang="en-AU" sz="1600" b="0" i="1" smtClean="0">
                              <a:latin typeface="Cambria Math" panose="02040503050406030204" pitchFamily="18" charset="0"/>
                            </a:rPr>
                            <m:t>(−</m:t>
                          </m:r>
                          <m:r>
                            <a:rPr lang="en-AU" sz="1600" i="1">
                              <a:latin typeface="Cambria Math" panose="02040503050406030204" pitchFamily="18" charset="0"/>
                            </a:rPr>
                            <m:t>𝐵</m:t>
                          </m:r>
                          <m:r>
                            <a:rPr lang="en-AU" sz="1600" b="0" i="1" smtClean="0">
                              <a:latin typeface="Cambria Math" panose="02040503050406030204" pitchFamily="18" charset="0"/>
                            </a:rPr>
                            <m:t>)</m:t>
                          </m:r>
                        </m:den>
                      </m:f>
                    </m:oMath>
                  </m:oMathPara>
                </a14:m>
                <a:endParaRPr lang="en-AU" sz="1600" dirty="0"/>
              </a:p>
              <a:p>
                <a:r>
                  <a:rPr lang="en-AU" sz="1600" b="0" dirty="0"/>
                  <a:t>Remembering </a:t>
                </a:r>
                <a14:m>
                  <m:oMath xmlns:m="http://schemas.openxmlformats.org/officeDocument/2006/math">
                    <m:func>
                      <m:funcPr>
                        <m:ctrlPr>
                          <a:rPr lang="en-AU" sz="1600" b="0" i="1" smtClean="0">
                            <a:latin typeface="Cambria Math" panose="02040503050406030204" pitchFamily="18" charset="0"/>
                          </a:rPr>
                        </m:ctrlPr>
                      </m:funcPr>
                      <m:fName>
                        <m:r>
                          <m:rPr>
                            <m:sty m:val="p"/>
                          </m:rPr>
                          <a:rPr lang="en-AU" sz="1600" b="0" i="0" smtClean="0">
                            <a:latin typeface="Cambria Math" panose="02040503050406030204" pitchFamily="18" charset="0"/>
                          </a:rPr>
                          <m:t>tan</m:t>
                        </m:r>
                      </m:fName>
                      <m:e>
                        <m:d>
                          <m:dPr>
                            <m:ctrlPr>
                              <a:rPr lang="en-AU" sz="1600" b="0" i="1" smtClean="0">
                                <a:latin typeface="Cambria Math" panose="02040503050406030204" pitchFamily="18" charset="0"/>
                              </a:rPr>
                            </m:ctrlPr>
                          </m:dPr>
                          <m:e>
                            <m:r>
                              <a:rPr lang="en-AU" sz="1600" b="0" i="1" smtClean="0">
                                <a:latin typeface="Cambria Math" panose="02040503050406030204" pitchFamily="18" charset="0"/>
                              </a:rPr>
                              <m:t>−</m:t>
                            </m:r>
                            <m:r>
                              <a:rPr lang="en-AU" sz="1600" b="0" i="1" smtClean="0">
                                <a:latin typeface="Cambria Math" panose="02040503050406030204" pitchFamily="18" charset="0"/>
                              </a:rPr>
                              <m:t>𝐵</m:t>
                            </m:r>
                          </m:e>
                        </m:d>
                      </m:e>
                    </m:func>
                    <m:r>
                      <a:rPr lang="en-AU" sz="1600" b="0" i="1" smtClean="0">
                        <a:latin typeface="Cambria Math" panose="02040503050406030204" pitchFamily="18" charset="0"/>
                      </a:rPr>
                      <m:t>=−</m:t>
                    </m:r>
                    <m:r>
                      <m:rPr>
                        <m:sty m:val="p"/>
                      </m:rPr>
                      <a:rPr lang="en-AU" sz="1600" b="0" i="0" smtClean="0">
                        <a:latin typeface="Cambria Math" panose="02040503050406030204" pitchFamily="18" charset="0"/>
                      </a:rPr>
                      <m:t>tan</m:t>
                    </m:r>
                    <m:r>
                      <a:rPr lang="en-AU" sz="1600" b="0" i="1" smtClean="0">
                        <a:latin typeface="Cambria Math" panose="02040503050406030204" pitchFamily="18" charset="0"/>
                      </a:rPr>
                      <m:t>𝐵</m:t>
                    </m:r>
                    <m:r>
                      <a:rPr lang="en-AU" sz="1600" b="0" i="1" smtClean="0">
                        <a:latin typeface="Cambria Math" panose="02040503050406030204" pitchFamily="18" charset="0"/>
                      </a:rPr>
                      <m:t>: </m:t>
                    </m:r>
                  </m:oMath>
                </a14:m>
                <a:endParaRPr lang="en-AU" sz="1600" dirty="0"/>
              </a:p>
              <a:p>
                <a:pPr/>
                <a14:m>
                  <m:oMathPara xmlns:m="http://schemas.openxmlformats.org/officeDocument/2006/math">
                    <m:oMathParaPr>
                      <m:jc m:val="center"/>
                    </m:oMathParaPr>
                    <m:oMath xmlns:m="http://schemas.openxmlformats.org/officeDocument/2006/math">
                      <m:func>
                        <m:funcPr>
                          <m:ctrlPr>
                            <a:rPr lang="en-AU" sz="1600" b="0" i="1" smtClean="0">
                              <a:latin typeface="Cambria Math" panose="02040503050406030204" pitchFamily="18" charset="0"/>
                            </a:rPr>
                          </m:ctrlPr>
                        </m:funcPr>
                        <m:fName>
                          <m:r>
                            <m:rPr>
                              <m:sty m:val="p"/>
                            </m:rPr>
                            <a:rPr lang="en-AU" sz="1600" b="0" i="0" smtClean="0">
                              <a:latin typeface="Cambria Math" panose="02040503050406030204" pitchFamily="18" charset="0"/>
                            </a:rPr>
                            <m:t>tan</m:t>
                          </m:r>
                        </m:fName>
                        <m:e>
                          <m:d>
                            <m:dPr>
                              <m:ctrlPr>
                                <a:rPr lang="en-AU" sz="1600" b="0" i="1" smtClean="0">
                                  <a:latin typeface="Cambria Math" panose="02040503050406030204" pitchFamily="18" charset="0"/>
                                </a:rPr>
                              </m:ctrlPr>
                            </m:dPr>
                            <m:e>
                              <m:r>
                                <a:rPr lang="en-AU" sz="1600" b="0" i="1" smtClean="0">
                                  <a:latin typeface="Cambria Math" panose="02040503050406030204" pitchFamily="18" charset="0"/>
                                </a:rPr>
                                <m:t>𝐴</m:t>
                              </m:r>
                              <m:r>
                                <a:rPr lang="en-AU" sz="1600" b="0" i="1" smtClean="0">
                                  <a:latin typeface="Cambria Math" panose="02040503050406030204" pitchFamily="18" charset="0"/>
                                </a:rPr>
                                <m:t>−</m:t>
                              </m:r>
                              <m:r>
                                <a:rPr lang="en-AU" sz="1600" b="0" i="1" smtClean="0">
                                  <a:latin typeface="Cambria Math" panose="02040503050406030204" pitchFamily="18" charset="0"/>
                                </a:rPr>
                                <m:t>𝐵</m:t>
                              </m:r>
                            </m:e>
                          </m:d>
                        </m:e>
                      </m:func>
                      <m:r>
                        <a:rPr lang="en-AU" sz="1600" b="0" i="1" smtClean="0">
                          <a:latin typeface="Cambria Math" panose="02040503050406030204" pitchFamily="18" charset="0"/>
                        </a:rPr>
                        <m:t>=</m:t>
                      </m:r>
                      <m:f>
                        <m:fPr>
                          <m:ctrlPr>
                            <a:rPr lang="en-AU" sz="1600" i="1">
                              <a:latin typeface="Cambria Math" panose="02040503050406030204" pitchFamily="18" charset="0"/>
                            </a:rPr>
                          </m:ctrlPr>
                        </m:fPr>
                        <m:num>
                          <m:r>
                            <m:rPr>
                              <m:sty m:val="p"/>
                            </m:rPr>
                            <a:rPr lang="en-AU" sz="1600">
                              <a:latin typeface="Cambria Math" panose="02040503050406030204" pitchFamily="18" charset="0"/>
                            </a:rPr>
                            <m:t>tan</m:t>
                          </m:r>
                          <m:r>
                            <a:rPr lang="en-AU" sz="1600" i="1">
                              <a:latin typeface="Cambria Math" panose="02040503050406030204" pitchFamily="18" charset="0"/>
                            </a:rPr>
                            <m:t>𝐴</m:t>
                          </m:r>
                          <m:r>
                            <a:rPr lang="en-AU" sz="1600" b="0" i="0" smtClean="0">
                              <a:latin typeface="Cambria Math" panose="02040503050406030204" pitchFamily="18" charset="0"/>
                            </a:rPr>
                            <m:t>−</m:t>
                          </m:r>
                          <m:r>
                            <m:rPr>
                              <m:sty m:val="p"/>
                            </m:rPr>
                            <a:rPr lang="en-AU" sz="1600">
                              <a:latin typeface="Cambria Math" panose="02040503050406030204" pitchFamily="18" charset="0"/>
                            </a:rPr>
                            <m:t>tan</m:t>
                          </m:r>
                          <m:r>
                            <a:rPr lang="en-AU" sz="1600" i="1">
                              <a:latin typeface="Cambria Math" panose="02040503050406030204" pitchFamily="18" charset="0"/>
                            </a:rPr>
                            <m:t>𝐵</m:t>
                          </m:r>
                        </m:num>
                        <m:den>
                          <m:r>
                            <a:rPr lang="en-AU" sz="1600" i="1">
                              <a:latin typeface="Cambria Math" panose="02040503050406030204" pitchFamily="18" charset="0"/>
                            </a:rPr>
                            <m:t>1</m:t>
                          </m:r>
                          <m:r>
                            <a:rPr lang="en-AU" sz="1600" b="0" i="0" smtClean="0">
                              <a:latin typeface="Cambria Math" panose="02040503050406030204" pitchFamily="18" charset="0"/>
                            </a:rPr>
                            <m:t>+</m:t>
                          </m:r>
                          <m:r>
                            <m:rPr>
                              <m:sty m:val="p"/>
                            </m:rPr>
                            <a:rPr lang="en-AU" sz="1600">
                              <a:latin typeface="Cambria Math" panose="02040503050406030204" pitchFamily="18" charset="0"/>
                            </a:rPr>
                            <m:t>tan</m:t>
                          </m:r>
                          <m:r>
                            <a:rPr lang="en-AU" sz="1600" i="1">
                              <a:latin typeface="Cambria Math" panose="02040503050406030204" pitchFamily="18" charset="0"/>
                            </a:rPr>
                            <m:t>𝐴</m:t>
                          </m:r>
                          <m:r>
                            <m:rPr>
                              <m:sty m:val="p"/>
                            </m:rPr>
                            <a:rPr lang="en-AU" sz="1600">
                              <a:latin typeface="Cambria Math" panose="02040503050406030204" pitchFamily="18" charset="0"/>
                            </a:rPr>
                            <m:t>tan</m:t>
                          </m:r>
                          <m:r>
                            <a:rPr lang="en-AU" sz="1600" i="1">
                              <a:latin typeface="Cambria Math" panose="02040503050406030204" pitchFamily="18" charset="0"/>
                            </a:rPr>
                            <m:t>𝐵</m:t>
                          </m:r>
                        </m:den>
                      </m:f>
                    </m:oMath>
                  </m:oMathPara>
                </a14:m>
                <a:endParaRPr lang="en-AU" sz="1600" dirty="0"/>
              </a:p>
              <a:p>
                <a:endParaRPr lang="en-AU" dirty="0"/>
              </a:p>
              <a:p>
                <a:endParaRPr lang="en-AU" dirty="0"/>
              </a:p>
            </p:txBody>
          </p:sp>
        </mc:Choice>
        <mc:Fallback xmlns="">
          <p:sp>
            <p:nvSpPr>
              <p:cNvPr id="12" name="Text Placeholder 4">
                <a:extLst>
                  <a:ext uri="{FF2B5EF4-FFF2-40B4-BE49-F238E27FC236}">
                    <a16:creationId xmlns:a16="http://schemas.microsoft.com/office/drawing/2014/main" id="{FF5B252E-CB74-1945-45E5-E4D3919C48AF}"/>
                  </a:ext>
                </a:extLst>
              </p:cNvPr>
              <p:cNvSpPr txBox="1">
                <a:spLocks noRot="1" noChangeAspect="1" noMove="1" noResize="1" noEditPoints="1" noAdjustHandles="1" noChangeArrowheads="1" noChangeShapeType="1" noTextEdit="1"/>
              </p:cNvSpPr>
              <p:nvPr/>
            </p:nvSpPr>
            <p:spPr>
              <a:xfrm>
                <a:off x="6393874" y="1496125"/>
                <a:ext cx="5292655" cy="4816285"/>
              </a:xfrm>
              <a:prstGeom prst="rect">
                <a:avLst/>
              </a:prstGeom>
              <a:blipFill>
                <a:blip r:embed="rId4"/>
                <a:stretch>
                  <a:fillRect l="-2995"/>
                </a:stretch>
              </a:blipFill>
            </p:spPr>
            <p:txBody>
              <a:bodyPr/>
              <a:lstStyle/>
              <a:p>
                <a:r>
                  <a:rPr lang="en-AU">
                    <a:noFill/>
                  </a:rPr>
                  <a:t> </a:t>
                </a:r>
              </a:p>
            </p:txBody>
          </p:sp>
        </mc:Fallback>
      </mc:AlternateContent>
      <p:sp>
        <p:nvSpPr>
          <p:cNvPr id="7" name="Rectangle: Rounded Corners 6">
            <a:extLst>
              <a:ext uri="{FF2B5EF4-FFF2-40B4-BE49-F238E27FC236}">
                <a16:creationId xmlns:a16="http://schemas.microsoft.com/office/drawing/2014/main" id="{37CECCC7-81E0-8AA3-03D2-35FFB83D55DE}"/>
              </a:ext>
              <a:ext uri="{C183D7F6-B498-43B3-948B-1728B52AA6E4}">
                <adec:decorative xmlns:adec="http://schemas.microsoft.com/office/drawing/2017/decorative" val="1"/>
              </a:ext>
            </a:extLst>
          </p:cNvPr>
          <p:cNvSpPr/>
          <p:nvPr/>
        </p:nvSpPr>
        <p:spPr>
          <a:xfrm>
            <a:off x="1400954" y="4799137"/>
            <a:ext cx="3264564" cy="40636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Rounded Corners 5">
            <a:extLst>
              <a:ext uri="{FF2B5EF4-FFF2-40B4-BE49-F238E27FC236}">
                <a16:creationId xmlns:a16="http://schemas.microsoft.com/office/drawing/2014/main" id="{DE05929E-77D4-4A30-1EEA-3B4EE9640E98}"/>
              </a:ext>
              <a:ext uri="{C183D7F6-B498-43B3-948B-1728B52AA6E4}">
                <adec:decorative xmlns:adec="http://schemas.microsoft.com/office/drawing/2017/decorative" val="1"/>
              </a:ext>
            </a:extLst>
          </p:cNvPr>
          <p:cNvSpPr/>
          <p:nvPr/>
        </p:nvSpPr>
        <p:spPr>
          <a:xfrm>
            <a:off x="7702417" y="5550881"/>
            <a:ext cx="2675567" cy="64919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Slide Number Placeholder 1">
            <a:extLst>
              <a:ext uri="{FF2B5EF4-FFF2-40B4-BE49-F238E27FC236}">
                <a16:creationId xmlns:a16="http://schemas.microsoft.com/office/drawing/2014/main" id="{9C3CF03C-6DAD-557E-6C53-8E1E84F3B77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dirty="0"/>
          </a:p>
        </p:txBody>
      </p:sp>
      <p:cxnSp>
        <p:nvCxnSpPr>
          <p:cNvPr id="11" name="Straight Connector 10">
            <a:extLst>
              <a:ext uri="{FF2B5EF4-FFF2-40B4-BE49-F238E27FC236}">
                <a16:creationId xmlns:a16="http://schemas.microsoft.com/office/drawing/2014/main" id="{67EB18ED-2E6B-9F5C-89F5-8269643DC956}"/>
              </a:ext>
              <a:ext uri="{C183D7F6-B498-43B3-948B-1728B52AA6E4}">
                <adec:decorative xmlns:adec="http://schemas.microsoft.com/office/drawing/2017/decorative" val="1"/>
              </a:ext>
            </a:extLst>
          </p:cNvPr>
          <p:cNvCxnSpPr/>
          <p:nvPr/>
        </p:nvCxnSpPr>
        <p:spPr>
          <a:xfrm>
            <a:off x="5798127" y="1475509"/>
            <a:ext cx="0" cy="489941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790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C117-1EDF-2879-8D4A-2D5A0EDF3A9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94087F6-28AA-1B72-4F93-117C0DD468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16</a:t>
            </a:fld>
            <a:endParaRPr lang="en-AU" dirty="0"/>
          </a:p>
        </p:txBody>
      </p:sp>
      <p:sp>
        <p:nvSpPr>
          <p:cNvPr id="4" name="Title 3">
            <a:extLst>
              <a:ext uri="{FF2B5EF4-FFF2-40B4-BE49-F238E27FC236}">
                <a16:creationId xmlns:a16="http://schemas.microsoft.com/office/drawing/2014/main" id="{920994A1-6280-637C-A32E-0A999DF0F5FE}"/>
              </a:ext>
            </a:extLst>
          </p:cNvPr>
          <p:cNvSpPr>
            <a:spLocks noGrp="1"/>
          </p:cNvSpPr>
          <p:nvPr>
            <p:ph type="title"/>
          </p:nvPr>
        </p:nvSpPr>
        <p:spPr>
          <a:xfrm>
            <a:off x="359999" y="299643"/>
            <a:ext cx="11484000" cy="545601"/>
          </a:xfrm>
        </p:spPr>
        <p:txBody>
          <a:bodyPr/>
          <a:lstStyle/>
          <a:p>
            <a:r>
              <a:rPr lang="en-AU" dirty="0">
                <a:latin typeface="+mj-lt"/>
              </a:rPr>
              <a:t>Sum and difference expansion formulas summary</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1DAD1ACA-21A5-3F6A-0888-0D65507546B6}"/>
                  </a:ext>
                </a:extLst>
              </p:cNvPr>
              <p:cNvSpPr>
                <a:spLocks noGrp="1"/>
              </p:cNvSpPr>
              <p:nvPr>
                <p:ph type="body" sz="quarter" idx="17"/>
              </p:nvPr>
            </p:nvSpPr>
            <p:spPr>
              <a:xfrm>
                <a:off x="360000" y="1567086"/>
                <a:ext cx="5303045" cy="4807835"/>
              </a:xfrm>
            </p:spPr>
            <p:txBody>
              <a:bodyPr/>
              <a:lstStyle/>
              <a:p>
                <a:pPr/>
                <a14:m>
                  <m:oMathPara xmlns:m="http://schemas.openxmlformats.org/officeDocument/2006/math">
                    <m:oMathParaPr>
                      <m:jc m:val="centerGroup"/>
                    </m:oMathParaPr>
                    <m:oMath xmlns:m="http://schemas.openxmlformats.org/officeDocument/2006/math">
                      <m:func>
                        <m:funcPr>
                          <m:ctrlPr>
                            <a:rPr lang="en-AU" i="1" smtClean="0">
                              <a:latin typeface="Cambria Math" panose="02040503050406030204" pitchFamily="18" charset="0"/>
                            </a:rPr>
                          </m:ctrlPr>
                        </m:funcPr>
                        <m:fName>
                          <m:r>
                            <m:rPr>
                              <m:sty m:val="p"/>
                            </m:rPr>
                            <a:rPr lang="en-AU">
                              <a:latin typeface="Cambria Math" panose="02040503050406030204" pitchFamily="18" charset="0"/>
                            </a:rPr>
                            <m:t>sin</m:t>
                          </m:r>
                        </m:fName>
                        <m:e>
                          <m:d>
                            <m:dPr>
                              <m:ctrlPr>
                                <a:rPr lang="en-AU" i="1">
                                  <a:latin typeface="Cambria Math" panose="02040503050406030204" pitchFamily="18" charset="0"/>
                                </a:rPr>
                              </m:ctrlPr>
                            </m:dPr>
                            <m:e>
                              <m:r>
                                <a:rPr lang="en-AU" i="1">
                                  <a:latin typeface="Cambria Math" panose="02040503050406030204" pitchFamily="18" charset="0"/>
                                </a:rPr>
                                <m:t>𝐴</m:t>
                              </m:r>
                              <m:r>
                                <a:rPr lang="en-AU" b="0" i="1" smtClean="0">
                                  <a:latin typeface="Cambria Math" panose="02040503050406030204" pitchFamily="18" charset="0"/>
                                </a:rPr>
                                <m:t>+</m:t>
                              </m:r>
                              <m:r>
                                <a:rPr lang="en-AU" i="1">
                                  <a:latin typeface="Cambria Math" panose="02040503050406030204" pitchFamily="18" charset="0"/>
                                </a:rPr>
                                <m:t>𝐵</m:t>
                              </m:r>
                            </m:e>
                          </m:d>
                          <m:r>
                            <a:rPr lang="en-AU" i="1">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𝐴</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𝐵</m:t>
                              </m:r>
                            </m:e>
                          </m:func>
                          <m:r>
                            <a:rPr lang="en-AU" b="0" i="1" smtClean="0">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𝐴</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𝐵</m:t>
                              </m:r>
                            </m:e>
                          </m:func>
                        </m:e>
                      </m:func>
                    </m:oMath>
                  </m:oMathPara>
                </a14:m>
                <a:endParaRPr lang="en-AU" i="1" dirty="0"/>
              </a:p>
              <a:p>
                <a:pPr/>
                <a14:m>
                  <m:oMathPara xmlns:m="http://schemas.openxmlformats.org/officeDocument/2006/math">
                    <m:oMathParaPr>
                      <m:jc m:val="centerGroup"/>
                    </m:oMathParaPr>
                    <m:oMath xmlns:m="http://schemas.openxmlformats.org/officeDocument/2006/math">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d>
                            <m:dPr>
                              <m:ctrlPr>
                                <a:rPr lang="en-AU" i="1">
                                  <a:latin typeface="Cambria Math" panose="02040503050406030204" pitchFamily="18" charset="0"/>
                                </a:rPr>
                              </m:ctrlPr>
                            </m:dPr>
                            <m:e>
                              <m:r>
                                <a:rPr lang="en-AU" i="1">
                                  <a:latin typeface="Cambria Math" panose="02040503050406030204" pitchFamily="18" charset="0"/>
                                </a:rPr>
                                <m:t>𝐴</m:t>
                              </m:r>
                              <m:r>
                                <a:rPr lang="en-AU" b="0" i="1" smtClean="0">
                                  <a:latin typeface="Cambria Math" panose="02040503050406030204" pitchFamily="18" charset="0"/>
                                </a:rPr>
                                <m:t>−</m:t>
                              </m:r>
                              <m:r>
                                <a:rPr lang="en-AU" i="1">
                                  <a:latin typeface="Cambria Math" panose="02040503050406030204" pitchFamily="18" charset="0"/>
                                </a:rPr>
                                <m:t>𝐵</m:t>
                              </m:r>
                            </m:e>
                          </m:d>
                          <m:r>
                            <a:rPr lang="en-AU" i="1">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𝐴</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𝐵</m:t>
                              </m:r>
                            </m:e>
                          </m:func>
                          <m:r>
                            <a:rPr lang="en-AU" b="0" i="1" smtClean="0">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𝐴</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𝐵</m:t>
                              </m:r>
                            </m:e>
                          </m:func>
                        </m:e>
                      </m:func>
                    </m:oMath>
                  </m:oMathPara>
                </a14:m>
                <a:endParaRPr lang="en-AU" i="1" dirty="0"/>
              </a:p>
              <a:p>
                <a:pPr/>
                <a14:m>
                  <m:oMathPara xmlns:m="http://schemas.openxmlformats.org/officeDocument/2006/math">
                    <m:oMathParaPr>
                      <m:jc m:val="centerGroup"/>
                    </m:oMathParaPr>
                    <m:oMath xmlns:m="http://schemas.openxmlformats.org/officeDocument/2006/math">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d>
                            <m:dPr>
                              <m:ctrlPr>
                                <a:rPr lang="en-AU" i="1">
                                  <a:latin typeface="Cambria Math" panose="02040503050406030204" pitchFamily="18" charset="0"/>
                                </a:rPr>
                              </m:ctrlPr>
                            </m:dPr>
                            <m:e>
                              <m:r>
                                <a:rPr lang="en-AU" i="1">
                                  <a:latin typeface="Cambria Math" panose="02040503050406030204" pitchFamily="18" charset="0"/>
                                </a:rPr>
                                <m:t>𝐴</m:t>
                              </m:r>
                              <m:r>
                                <a:rPr lang="en-AU" b="0" i="1" smtClean="0">
                                  <a:latin typeface="Cambria Math" panose="02040503050406030204" pitchFamily="18" charset="0"/>
                                </a:rPr>
                                <m:t>+</m:t>
                              </m:r>
                              <m:r>
                                <a:rPr lang="en-AU" i="1">
                                  <a:latin typeface="Cambria Math" panose="02040503050406030204" pitchFamily="18" charset="0"/>
                                </a:rPr>
                                <m:t>𝐵</m:t>
                              </m:r>
                            </m:e>
                          </m:d>
                          <m:r>
                            <a:rPr lang="en-AU" i="1">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𝐴</m:t>
                              </m:r>
                            </m:e>
                          </m:func>
                        </m:e>
                      </m:func>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𝐵</m:t>
                          </m:r>
                        </m:e>
                      </m:func>
                      <m:r>
                        <a:rPr lang="en-AU" b="0" i="1" smtClean="0">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𝐴</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𝐵</m:t>
                          </m:r>
                        </m:e>
                      </m:func>
                    </m:oMath>
                  </m:oMathPara>
                </a14:m>
                <a:endParaRPr lang="en-AU" dirty="0"/>
              </a:p>
              <a:p>
                <a:pPr/>
                <a14:m>
                  <m:oMathPara xmlns:m="http://schemas.openxmlformats.org/officeDocument/2006/math">
                    <m:oMathParaPr>
                      <m:jc m:val="centerGroup"/>
                    </m:oMathParaPr>
                    <m:oMath xmlns:m="http://schemas.openxmlformats.org/officeDocument/2006/math">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d>
                            <m:dPr>
                              <m:ctrlPr>
                                <a:rPr lang="en-AU" i="1">
                                  <a:latin typeface="Cambria Math" panose="02040503050406030204" pitchFamily="18" charset="0"/>
                                </a:rPr>
                              </m:ctrlPr>
                            </m:dPr>
                            <m:e>
                              <m:r>
                                <a:rPr lang="en-AU" i="1">
                                  <a:latin typeface="Cambria Math" panose="02040503050406030204" pitchFamily="18" charset="0"/>
                                </a:rPr>
                                <m:t>𝐴</m:t>
                              </m:r>
                              <m:r>
                                <a:rPr lang="en-AU" b="0" i="1" smtClean="0">
                                  <a:latin typeface="Cambria Math" panose="02040503050406030204" pitchFamily="18" charset="0"/>
                                </a:rPr>
                                <m:t>−</m:t>
                              </m:r>
                              <m:r>
                                <a:rPr lang="en-AU" i="1">
                                  <a:latin typeface="Cambria Math" panose="02040503050406030204" pitchFamily="18" charset="0"/>
                                </a:rPr>
                                <m:t>𝐵</m:t>
                              </m:r>
                            </m:e>
                          </m:d>
                          <m:r>
                            <a:rPr lang="en-AU" i="1">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𝐴</m:t>
                              </m:r>
                            </m:e>
                          </m:func>
                        </m:e>
                      </m:func>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𝐵</m:t>
                          </m:r>
                        </m:e>
                      </m:func>
                      <m:r>
                        <a:rPr lang="en-AU" b="0" i="1" smtClean="0">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𝐴</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𝐵</m:t>
                          </m:r>
                        </m:e>
                      </m:func>
                    </m:oMath>
                  </m:oMathPara>
                </a14:m>
                <a:endParaRPr lang="en-AU" dirty="0"/>
              </a:p>
              <a:p>
                <a:pPr/>
                <a14:m>
                  <m:oMathPara xmlns:m="http://schemas.openxmlformats.org/officeDocument/2006/math">
                    <m:oMathParaPr>
                      <m:jc m:val="centerGroup"/>
                    </m:oMathParaPr>
                    <m:oMath xmlns:m="http://schemas.openxmlformats.org/officeDocument/2006/math">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d>
                            <m:dPr>
                              <m:ctrlPr>
                                <a:rPr lang="en-AU" i="1">
                                  <a:latin typeface="Cambria Math" panose="02040503050406030204" pitchFamily="18" charset="0"/>
                                </a:rPr>
                              </m:ctrlPr>
                            </m:dPr>
                            <m:e>
                              <m:r>
                                <a:rPr lang="en-AU" i="1">
                                  <a:latin typeface="Cambria Math" panose="02040503050406030204" pitchFamily="18" charset="0"/>
                                </a:rPr>
                                <m:t>𝐴</m:t>
                              </m:r>
                              <m:r>
                                <a:rPr lang="en-AU" b="0" i="1" smtClean="0">
                                  <a:latin typeface="Cambria Math" panose="02040503050406030204" pitchFamily="18" charset="0"/>
                                </a:rPr>
                                <m:t>+</m:t>
                              </m:r>
                              <m:r>
                                <a:rPr lang="en-AU" i="1">
                                  <a:latin typeface="Cambria Math" panose="02040503050406030204" pitchFamily="18" charset="0"/>
                                </a:rPr>
                                <m:t>𝐵</m:t>
                              </m:r>
                            </m:e>
                          </m:d>
                          <m:r>
                            <a:rPr lang="en-AU" i="1">
                              <a:latin typeface="Cambria Math" panose="02040503050406030204" pitchFamily="18" charset="0"/>
                            </a:rPr>
                            <m:t>=</m:t>
                          </m:r>
                          <m:f>
                            <m:fPr>
                              <m:ctrlPr>
                                <a:rPr lang="en-AU" i="1">
                                  <a:latin typeface="Cambria Math" panose="02040503050406030204" pitchFamily="18" charset="0"/>
                                </a:rPr>
                              </m:ctrlPr>
                            </m:fPr>
                            <m:num>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r>
                                    <a:rPr lang="en-AU" i="1">
                                      <a:latin typeface="Cambria Math" panose="02040503050406030204" pitchFamily="18" charset="0"/>
                                    </a:rPr>
                                    <m:t>𝐴</m:t>
                                  </m:r>
                                </m:e>
                              </m:func>
                              <m:r>
                                <a:rPr lang="en-AU" b="0" i="1" smtClean="0">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r>
                                    <a:rPr lang="en-AU" i="1">
                                      <a:latin typeface="Cambria Math" panose="02040503050406030204" pitchFamily="18" charset="0"/>
                                    </a:rPr>
                                    <m:t>𝐵</m:t>
                                  </m:r>
                                </m:e>
                              </m:func>
                            </m:num>
                            <m:den>
                              <m:r>
                                <a:rPr lang="en-AU" i="1">
                                  <a:latin typeface="Cambria Math" panose="02040503050406030204" pitchFamily="18" charset="0"/>
                                </a:rPr>
                                <m:t>1</m:t>
                              </m:r>
                              <m:r>
                                <a:rPr lang="en-AU" b="0" i="1" smtClean="0">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r>
                                    <a:rPr lang="en-AU" i="1">
                                      <a:latin typeface="Cambria Math" panose="02040503050406030204" pitchFamily="18" charset="0"/>
                                    </a:rPr>
                                    <m:t>𝐴</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r>
                                    <a:rPr lang="en-AU" i="1">
                                      <a:latin typeface="Cambria Math" panose="02040503050406030204" pitchFamily="18" charset="0"/>
                                    </a:rPr>
                                    <m:t>𝐵</m:t>
                                  </m:r>
                                </m:e>
                              </m:func>
                            </m:den>
                          </m:f>
                        </m:e>
                      </m:func>
                    </m:oMath>
                  </m:oMathPara>
                </a14:m>
                <a:endParaRPr lang="en-AU" dirty="0">
                  <a:latin typeface="+mn-lt"/>
                </a:endParaRPr>
              </a:p>
              <a:p>
                <a:pPr/>
                <a14:m>
                  <m:oMathPara xmlns:m="http://schemas.openxmlformats.org/officeDocument/2006/math">
                    <m:oMathParaPr>
                      <m:jc m:val="centerGroup"/>
                    </m:oMathParaPr>
                    <m:oMath xmlns:m="http://schemas.openxmlformats.org/officeDocument/2006/math">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d>
                            <m:dPr>
                              <m:ctrlPr>
                                <a:rPr lang="en-AU" i="1">
                                  <a:latin typeface="Cambria Math" panose="02040503050406030204" pitchFamily="18" charset="0"/>
                                </a:rPr>
                              </m:ctrlPr>
                            </m:dPr>
                            <m:e>
                              <m:r>
                                <a:rPr lang="en-AU" i="1">
                                  <a:latin typeface="Cambria Math" panose="02040503050406030204" pitchFamily="18" charset="0"/>
                                </a:rPr>
                                <m:t>𝐴</m:t>
                              </m:r>
                              <m:r>
                                <a:rPr lang="en-AU" b="0" i="1" smtClean="0">
                                  <a:latin typeface="Cambria Math" panose="02040503050406030204" pitchFamily="18" charset="0"/>
                                </a:rPr>
                                <m:t>−</m:t>
                              </m:r>
                              <m:r>
                                <a:rPr lang="en-AU" i="1">
                                  <a:latin typeface="Cambria Math" panose="02040503050406030204" pitchFamily="18" charset="0"/>
                                </a:rPr>
                                <m:t>𝐵</m:t>
                              </m:r>
                            </m:e>
                          </m:d>
                          <m:r>
                            <a:rPr lang="en-AU" i="1">
                              <a:latin typeface="Cambria Math" panose="02040503050406030204" pitchFamily="18" charset="0"/>
                            </a:rPr>
                            <m:t>=</m:t>
                          </m:r>
                          <m:f>
                            <m:fPr>
                              <m:ctrlPr>
                                <a:rPr lang="en-AU" i="1">
                                  <a:latin typeface="Cambria Math" panose="02040503050406030204" pitchFamily="18" charset="0"/>
                                </a:rPr>
                              </m:ctrlPr>
                            </m:fPr>
                            <m:num>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r>
                                    <a:rPr lang="en-AU" i="1">
                                      <a:latin typeface="Cambria Math" panose="02040503050406030204" pitchFamily="18" charset="0"/>
                                    </a:rPr>
                                    <m:t>𝐴</m:t>
                                  </m:r>
                                </m:e>
                              </m:func>
                              <m:r>
                                <a:rPr lang="en-AU" b="0" i="1" smtClean="0">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r>
                                    <a:rPr lang="en-AU" i="1">
                                      <a:latin typeface="Cambria Math" panose="02040503050406030204" pitchFamily="18" charset="0"/>
                                    </a:rPr>
                                    <m:t>𝐵</m:t>
                                  </m:r>
                                </m:e>
                              </m:func>
                            </m:num>
                            <m:den>
                              <m:r>
                                <a:rPr lang="en-AU" i="1">
                                  <a:latin typeface="Cambria Math" panose="02040503050406030204" pitchFamily="18" charset="0"/>
                                </a:rPr>
                                <m:t>1</m:t>
                              </m:r>
                              <m:r>
                                <a:rPr lang="en-AU" b="0" i="1" smtClean="0">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r>
                                    <a:rPr lang="en-AU" i="1">
                                      <a:latin typeface="Cambria Math" panose="02040503050406030204" pitchFamily="18" charset="0"/>
                                    </a:rPr>
                                    <m:t>𝐴</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r>
                                    <a:rPr lang="en-AU" i="1">
                                      <a:latin typeface="Cambria Math" panose="02040503050406030204" pitchFamily="18" charset="0"/>
                                    </a:rPr>
                                    <m:t>𝐵</m:t>
                                  </m:r>
                                </m:e>
                              </m:func>
                            </m:den>
                          </m:f>
                        </m:e>
                      </m:func>
                    </m:oMath>
                  </m:oMathPara>
                </a14:m>
                <a:endParaRPr lang="en-AU" dirty="0">
                  <a:latin typeface="+mn-lt"/>
                </a:endParaRPr>
              </a:p>
            </p:txBody>
          </p:sp>
        </mc:Choice>
        <mc:Fallback xmlns="">
          <p:sp>
            <p:nvSpPr>
              <p:cNvPr id="12" name="Text Placeholder 11">
                <a:extLst>
                  <a:ext uri="{FF2B5EF4-FFF2-40B4-BE49-F238E27FC236}">
                    <a16:creationId xmlns:a16="http://schemas.microsoft.com/office/drawing/2014/main" id="{1DAD1ACA-21A5-3F6A-0888-0D65507546B6}"/>
                  </a:ext>
                </a:extLst>
              </p:cNvPr>
              <p:cNvSpPr>
                <a:spLocks noGrp="1" noRot="1" noChangeAspect="1" noMove="1" noResize="1" noEditPoints="1" noAdjustHandles="1" noChangeArrowheads="1" noChangeShapeType="1" noTextEdit="1"/>
              </p:cNvSpPr>
              <p:nvPr>
                <p:ph type="body" sz="quarter" idx="17"/>
              </p:nvPr>
            </p:nvSpPr>
            <p:spPr>
              <a:xfrm>
                <a:off x="360000" y="1567086"/>
                <a:ext cx="5303045" cy="4807835"/>
              </a:xfrm>
              <a:blipFill>
                <a:blip r:embed="rId4"/>
                <a:stretch>
                  <a:fillRect/>
                </a:stretch>
              </a:blipFill>
            </p:spPr>
            <p:txBody>
              <a:bodyPr/>
              <a:lstStyle/>
              <a:p>
                <a:r>
                  <a:rPr lang="en-AU">
                    <a:noFill/>
                  </a:rPr>
                  <a:t> </a:t>
                </a:r>
              </a:p>
            </p:txBody>
          </p:sp>
        </mc:Fallback>
      </mc:AlternateContent>
      <p:pic>
        <p:nvPicPr>
          <p:cNvPr id="6" name="Picture 5" descr="A screenshot of the HSC reference sheet showing the compound angles. ">
            <a:extLst>
              <a:ext uri="{FF2B5EF4-FFF2-40B4-BE49-F238E27FC236}">
                <a16:creationId xmlns:a16="http://schemas.microsoft.com/office/drawing/2014/main" id="{52355BB2-80D4-F295-F2F1-456E4D337F28}"/>
              </a:ext>
            </a:extLst>
          </p:cNvPr>
          <p:cNvPicPr>
            <a:picLocks noChangeAspect="1"/>
          </p:cNvPicPr>
          <p:nvPr/>
        </p:nvPicPr>
        <p:blipFill>
          <a:blip r:embed="rId5"/>
          <a:stretch>
            <a:fillRect/>
          </a:stretch>
        </p:blipFill>
        <p:spPr>
          <a:xfrm>
            <a:off x="6998363" y="2469093"/>
            <a:ext cx="4596074" cy="2822350"/>
          </a:xfrm>
          <a:prstGeom prst="rect">
            <a:avLst/>
          </a:prstGeom>
          <a:ln>
            <a:no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F15A5684-CD6B-B924-47AA-8BF32EB5E9B6}"/>
              </a:ext>
            </a:extLst>
          </p:cNvPr>
          <p:cNvSpPr txBox="1"/>
          <p:nvPr/>
        </p:nvSpPr>
        <p:spPr>
          <a:xfrm>
            <a:off x="6998363" y="1566557"/>
            <a:ext cx="4596074" cy="792179"/>
          </a:xfrm>
          <a:prstGeom prst="roundRect">
            <a:avLst/>
          </a:prstGeom>
        </p:spPr>
        <p:style>
          <a:lnRef idx="3">
            <a:schemeClr val="lt1"/>
          </a:lnRef>
          <a:fillRef idx="1">
            <a:schemeClr val="accent4"/>
          </a:fillRef>
          <a:effectRef idx="1">
            <a:schemeClr val="accent4"/>
          </a:effectRef>
          <a:fontRef idx="minor">
            <a:schemeClr val="lt1"/>
          </a:fontRef>
        </p:style>
        <p:txBody>
          <a:bodyPr wrap="none" lIns="0" tIns="0" rIns="0" bIns="0" rtlCol="0">
            <a:noAutofit/>
          </a:bodyPr>
          <a:lstStyle/>
          <a:p>
            <a:pPr marL="93663" algn="ctr"/>
            <a:r>
              <a:rPr lang="en-AU" dirty="0">
                <a:solidFill>
                  <a:schemeClr val="tx1"/>
                </a:solidFill>
              </a:rPr>
              <a:t>Mathematics Extension 1</a:t>
            </a:r>
          </a:p>
          <a:p>
            <a:pPr marL="93663" algn="ctr"/>
            <a:r>
              <a:rPr lang="en-AU" dirty="0">
                <a:solidFill>
                  <a:schemeClr val="tx1"/>
                </a:solidFill>
              </a:rPr>
              <a:t>HSC reference sheet</a:t>
            </a:r>
          </a:p>
        </p:txBody>
      </p:sp>
    </p:spTree>
    <p:extLst>
      <p:ext uri="{BB962C8B-B14F-4D97-AF65-F5344CB8AC3E}">
        <p14:creationId xmlns:p14="http://schemas.microsoft.com/office/powerpoint/2010/main" val="39831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BD9D2-AADD-FABB-97D0-B0FB4F3C215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6DFFADD-8E70-6267-A10B-6F1BC0967797}"/>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dirty="0"/>
              <a:t>Approaching questions scaffold</a:t>
            </a:r>
          </a:p>
        </p:txBody>
      </p:sp>
      <p:pic>
        <p:nvPicPr>
          <p:cNvPr id="4" name="Picture 3" descr="Approaching questions scaffold. The first step, understand, involves identifying key terms, determine the focus area, identify the amount of marks its worth. The second step, plan, involves, drawing a visual representation, using a formula or identifying the steps. The third, solve, involves completing the steps, performing calculations and showing all working. The last, check, involves substituting to check, check for reasonableness and have I answered the question.">
            <a:extLst>
              <a:ext uri="{FF2B5EF4-FFF2-40B4-BE49-F238E27FC236}">
                <a16:creationId xmlns:a16="http://schemas.microsoft.com/office/drawing/2014/main" id="{D9253B5E-AF71-A2B9-80A2-708D01C3B6F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AE0057C8-9960-6F82-7845-9FB18E18C70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dirty="0"/>
          </a:p>
        </p:txBody>
      </p:sp>
    </p:spTree>
    <p:extLst>
      <p:ext uri="{BB962C8B-B14F-4D97-AF65-F5344CB8AC3E}">
        <p14:creationId xmlns:p14="http://schemas.microsoft.com/office/powerpoint/2010/main" val="337848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17F95-B4D9-6710-E24C-500FB204C3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F7DB02D-DDF1-422C-870D-DB3924A8FF1C}"/>
              </a:ext>
            </a:extLst>
          </p:cNvPr>
          <p:cNvSpPr>
            <a:spLocks noGrp="1"/>
          </p:cNvSpPr>
          <p:nvPr>
            <p:ph type="title"/>
          </p:nvPr>
        </p:nvSpPr>
        <p:spPr/>
        <p:txBody>
          <a:bodyPr/>
          <a:lstStyle/>
          <a:p>
            <a:r>
              <a:rPr lang="en-AU" dirty="0">
                <a:latin typeface="+mj-lt"/>
                <a:cs typeface="Arial"/>
              </a:rPr>
              <a:t>Problem 1</a:t>
            </a:r>
            <a:endParaRPr lang="en-AU" dirty="0">
              <a:latin typeface="+mj-lt"/>
            </a:endParaRPr>
          </a:p>
        </p:txBody>
      </p:sp>
      <p:sp>
        <p:nvSpPr>
          <p:cNvPr id="13" name="Text Placeholder 12">
            <a:extLst>
              <a:ext uri="{FF2B5EF4-FFF2-40B4-BE49-F238E27FC236}">
                <a16:creationId xmlns:a16="http://schemas.microsoft.com/office/drawing/2014/main" id="{A98C3C5E-AA90-77C9-F430-C4D6AD65590D}"/>
              </a:ext>
            </a:extLst>
          </p:cNvPr>
          <p:cNvSpPr>
            <a:spLocks noGrp="1"/>
          </p:cNvSpPr>
          <p:nvPr>
            <p:ph type="body" sz="quarter" idx="18"/>
          </p:nvPr>
        </p:nvSpPr>
        <p:spPr>
          <a:xfrm>
            <a:off x="360000" y="982520"/>
            <a:ext cx="11483998" cy="356423"/>
          </a:xfrm>
        </p:spPr>
        <p:txBody>
          <a:bodyPr/>
          <a:lstStyle/>
          <a:p>
            <a:r>
              <a:rPr lang="en-AU" dirty="0">
                <a:latin typeface="+mj-lt"/>
                <a:cs typeface="Arial"/>
              </a:rPr>
              <a:t>Applying the sum and differences expansion formula </a:t>
            </a:r>
            <a:endParaRPr lang="en-AU" dirty="0">
              <a:latin typeface="+mj-lt"/>
            </a:endParaRP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ECFBF847-A998-2CB6-59D8-BC9692D751B4}"/>
                  </a:ext>
                </a:extLst>
              </p:cNvPr>
              <p:cNvSpPr>
                <a:spLocks noGrp="1"/>
              </p:cNvSpPr>
              <p:nvPr>
                <p:ph type="body" sz="quarter" idx="17"/>
              </p:nvPr>
            </p:nvSpPr>
            <p:spPr>
              <a:xfrm>
                <a:off x="360000" y="1567086"/>
                <a:ext cx="11484000" cy="3171517"/>
              </a:xfrm>
            </p:spPr>
            <p:txBody>
              <a:bodyPr vert="horz" lIns="0" tIns="0" rIns="0" bIns="0" rtlCol="0" anchor="t">
                <a:noAutofit/>
              </a:bodyPr>
              <a:lstStyle/>
              <a:p>
                <a:r>
                  <a:rPr lang="en-AU" dirty="0">
                    <a:latin typeface="+mn-lt"/>
                    <a:cs typeface="Arial"/>
                  </a:rPr>
                  <a:t>Lines </a:t>
                </a:r>
                <a14:m>
                  <m:oMath xmlns:m="http://schemas.openxmlformats.org/officeDocument/2006/math">
                    <m:r>
                      <a:rPr lang="en-AU" i="1" dirty="0" smtClean="0">
                        <a:latin typeface="Cambria Math" panose="02040503050406030204" pitchFamily="18" charset="0"/>
                        <a:cs typeface="Arial"/>
                      </a:rPr>
                      <m:t>𝐴</m:t>
                    </m:r>
                  </m:oMath>
                </a14:m>
                <a:r>
                  <a:rPr lang="en-AU" dirty="0">
                    <a:latin typeface="+mn-lt"/>
                    <a:cs typeface="Arial"/>
                  </a:rPr>
                  <a:t> and </a:t>
                </a:r>
                <a14:m>
                  <m:oMath xmlns:m="http://schemas.openxmlformats.org/officeDocument/2006/math">
                    <m:r>
                      <a:rPr lang="en-AU" i="1" dirty="0" smtClean="0">
                        <a:latin typeface="Cambria Math" panose="02040503050406030204" pitchFamily="18" charset="0"/>
                        <a:cs typeface="Arial"/>
                      </a:rPr>
                      <m:t>𝐵</m:t>
                    </m:r>
                  </m:oMath>
                </a14:m>
                <a:r>
                  <a:rPr lang="en-AU" dirty="0">
                    <a:latin typeface="+mn-lt"/>
                    <a:cs typeface="Arial"/>
                  </a:rPr>
                  <a:t> pass through the origin and make angles </a:t>
                </a:r>
                <a14:m>
                  <m:oMath xmlns:m="http://schemas.openxmlformats.org/officeDocument/2006/math">
                    <m:r>
                      <a:rPr lang="en-AU" i="1" dirty="0" smtClean="0">
                        <a:latin typeface="Cambria Math" panose="02040503050406030204" pitchFamily="18" charset="0"/>
                        <a:cs typeface="Arial"/>
                      </a:rPr>
                      <m:t>𝛼</m:t>
                    </m:r>
                  </m:oMath>
                </a14:m>
                <a:r>
                  <a:rPr lang="en-AU" dirty="0">
                    <a:latin typeface="+mn-lt"/>
                    <a:cs typeface="Arial"/>
                  </a:rPr>
                  <a:t> and </a:t>
                </a:r>
                <a14:m>
                  <m:oMath xmlns:m="http://schemas.openxmlformats.org/officeDocument/2006/math">
                    <m:r>
                      <a:rPr lang="en-AU" i="1" dirty="0" smtClean="0">
                        <a:latin typeface="Cambria Math" panose="02040503050406030204" pitchFamily="18" charset="0"/>
                        <a:cs typeface="Arial"/>
                      </a:rPr>
                      <m:t>𝛽</m:t>
                    </m:r>
                    <m:r>
                      <a:rPr lang="en-AU" i="1" dirty="0" smtClean="0">
                        <a:latin typeface="Cambria Math" panose="02040503050406030204" pitchFamily="18" charset="0"/>
                        <a:cs typeface="Arial"/>
                      </a:rPr>
                      <m:t> </m:t>
                    </m:r>
                  </m:oMath>
                </a14:m>
                <a:r>
                  <a:rPr lang="en-AU" dirty="0">
                    <a:latin typeface="+mn-lt"/>
                    <a:cs typeface="Arial"/>
                  </a:rPr>
                  <a:t>with the </a:t>
                </a:r>
                <a14:m>
                  <m:oMath xmlns:m="http://schemas.openxmlformats.org/officeDocument/2006/math">
                    <m:r>
                      <a:rPr lang="en-AU" i="1" dirty="0" smtClean="0">
                        <a:latin typeface="Cambria Math" panose="02040503050406030204" pitchFamily="18" charset="0"/>
                        <a:cs typeface="Arial"/>
                      </a:rPr>
                      <m:t>𝑥</m:t>
                    </m:r>
                  </m:oMath>
                </a14:m>
                <a:r>
                  <a:rPr lang="en-AU" dirty="0">
                    <a:latin typeface="+mn-lt"/>
                    <a:cs typeface="Arial"/>
                  </a:rPr>
                  <a:t>-axis as shown. </a:t>
                </a:r>
              </a:p>
              <a:p>
                <a:r>
                  <a:rPr lang="en-AU" dirty="0">
                    <a:latin typeface="+mn-lt"/>
                    <a:cs typeface="Arial"/>
                  </a:rPr>
                  <a:t>The gradients of the lines are 3 and 2 respectively. </a:t>
                </a:r>
              </a:p>
              <a:p>
                <a:r>
                  <a:rPr lang="en-AU" dirty="0">
                    <a:latin typeface="+mn-lt"/>
                    <a:cs typeface="Arial"/>
                  </a:rPr>
                  <a:t>Without finding </a:t>
                </a:r>
                <a14:m>
                  <m:oMath xmlns:m="http://schemas.openxmlformats.org/officeDocument/2006/math">
                    <m:r>
                      <a:rPr lang="en-AU" i="1" dirty="0" smtClean="0">
                        <a:latin typeface="Cambria Math" panose="02040503050406030204" pitchFamily="18" charset="0"/>
                        <a:cs typeface="Arial"/>
                      </a:rPr>
                      <m:t>𝛼</m:t>
                    </m:r>
                  </m:oMath>
                </a14:m>
                <a:r>
                  <a:rPr lang="en-AU" dirty="0">
                    <a:latin typeface="+mn-lt"/>
                    <a:cs typeface="Arial"/>
                  </a:rPr>
                  <a:t> or </a:t>
                </a:r>
                <a14:m>
                  <m:oMath xmlns:m="http://schemas.openxmlformats.org/officeDocument/2006/math">
                    <m:r>
                      <a:rPr lang="en-AU" i="1" dirty="0" smtClean="0">
                        <a:latin typeface="Cambria Math" panose="02040503050406030204" pitchFamily="18" charset="0"/>
                        <a:cs typeface="Arial"/>
                      </a:rPr>
                      <m:t>𝛽</m:t>
                    </m:r>
                  </m:oMath>
                </a14:m>
                <a:r>
                  <a:rPr lang="en-AU" dirty="0">
                    <a:latin typeface="+mn-lt"/>
                    <a:cs typeface="Arial"/>
                  </a:rPr>
                  <a:t>, show that the angle </a:t>
                </a:r>
                <a:br>
                  <a:rPr lang="en-AU" dirty="0">
                    <a:latin typeface="+mn-lt"/>
                    <a:cs typeface="Arial"/>
                  </a:rPr>
                </a:br>
                <a:r>
                  <a:rPr lang="en-AU" dirty="0">
                    <a:latin typeface="+mn-lt"/>
                    <a:cs typeface="Arial"/>
                  </a:rPr>
                  <a:t>between the lines satisfies: </a:t>
                </a:r>
              </a:p>
              <a:p>
                <a:pPr marL="1527175"/>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cs typeface="Arial"/>
                            </a:rPr>
                          </m:ctrlPr>
                        </m:funcPr>
                        <m:fName>
                          <m:r>
                            <m:rPr>
                              <m:sty m:val="p"/>
                            </m:rPr>
                            <a:rPr lang="en-AU" b="0" i="0" smtClean="0">
                              <a:latin typeface="Cambria Math" panose="02040503050406030204" pitchFamily="18" charset="0"/>
                              <a:cs typeface="Arial"/>
                            </a:rPr>
                            <m:t>tan</m:t>
                          </m:r>
                        </m:fName>
                        <m:e>
                          <m:r>
                            <a:rPr lang="en-AU" b="0" i="1" smtClean="0">
                              <a:latin typeface="Cambria Math" panose="02040503050406030204" pitchFamily="18" charset="0"/>
                              <a:cs typeface="Arial"/>
                            </a:rPr>
                            <m:t>(</m:t>
                          </m:r>
                          <m:r>
                            <a:rPr lang="en-AU" b="0" i="1" smtClean="0">
                              <a:latin typeface="Cambria Math" panose="02040503050406030204" pitchFamily="18" charset="0"/>
                              <a:cs typeface="Arial"/>
                            </a:rPr>
                            <m:t>𝛼</m:t>
                          </m:r>
                          <m:r>
                            <a:rPr lang="en-AU" b="0" i="1" smtClean="0">
                              <a:latin typeface="Cambria Math" panose="02040503050406030204" pitchFamily="18" charset="0"/>
                              <a:cs typeface="Arial"/>
                            </a:rPr>
                            <m:t>−</m:t>
                          </m:r>
                          <m:r>
                            <a:rPr lang="en-AU" b="0" i="1" smtClean="0">
                              <a:latin typeface="Cambria Math" panose="02040503050406030204" pitchFamily="18" charset="0"/>
                              <a:cs typeface="Arial"/>
                            </a:rPr>
                            <m:t>𝛽</m:t>
                          </m:r>
                          <m:r>
                            <a:rPr lang="en-AU" b="0" i="1" smtClean="0">
                              <a:latin typeface="Cambria Math" panose="02040503050406030204" pitchFamily="18" charset="0"/>
                              <a:cs typeface="Arial"/>
                            </a:rPr>
                            <m:t>)</m:t>
                          </m:r>
                        </m:e>
                      </m:func>
                      <m:r>
                        <a:rPr lang="en-AU" b="0" i="1" smtClean="0">
                          <a:latin typeface="Cambria Math" panose="02040503050406030204" pitchFamily="18" charset="0"/>
                          <a:cs typeface="Arial"/>
                        </a:rPr>
                        <m:t>=</m:t>
                      </m:r>
                      <m:f>
                        <m:fPr>
                          <m:ctrlPr>
                            <a:rPr lang="en-AU" b="0" i="1" smtClean="0">
                              <a:latin typeface="Cambria Math" panose="02040503050406030204" pitchFamily="18" charset="0"/>
                              <a:cs typeface="Arial"/>
                            </a:rPr>
                          </m:ctrlPr>
                        </m:fPr>
                        <m:num>
                          <m:r>
                            <a:rPr lang="en-AU" b="0" i="1" smtClean="0">
                              <a:latin typeface="Cambria Math" panose="02040503050406030204" pitchFamily="18" charset="0"/>
                              <a:cs typeface="Arial"/>
                            </a:rPr>
                            <m:t>1</m:t>
                          </m:r>
                        </m:num>
                        <m:den>
                          <m:r>
                            <a:rPr lang="en-AU" b="0" i="1" smtClean="0">
                              <a:latin typeface="Cambria Math" panose="02040503050406030204" pitchFamily="18" charset="0"/>
                              <a:cs typeface="Arial"/>
                            </a:rPr>
                            <m:t>7</m:t>
                          </m:r>
                        </m:den>
                      </m:f>
                    </m:oMath>
                  </m:oMathPara>
                </a14:m>
                <a:endParaRPr lang="en-AU" sz="1200" dirty="0">
                  <a:cs typeface="Arial"/>
                </a:endParaRPr>
              </a:p>
              <a:p>
                <a:endParaRPr lang="en-AU" dirty="0">
                  <a:latin typeface="+mn-lt"/>
                </a:endParaRPr>
              </a:p>
            </p:txBody>
          </p:sp>
        </mc:Choice>
        <mc:Fallback xmlns="">
          <p:sp>
            <p:nvSpPr>
              <p:cNvPr id="12" name="Text Placeholder 11">
                <a:extLst>
                  <a:ext uri="{FF2B5EF4-FFF2-40B4-BE49-F238E27FC236}">
                    <a16:creationId xmlns:a16="http://schemas.microsoft.com/office/drawing/2014/main" id="{ECFBF847-A998-2CB6-59D8-BC9692D751B4}"/>
                  </a:ext>
                </a:extLst>
              </p:cNvPr>
              <p:cNvSpPr>
                <a:spLocks noGrp="1" noRot="1" noChangeAspect="1" noMove="1" noResize="1" noEditPoints="1" noAdjustHandles="1" noChangeArrowheads="1" noChangeShapeType="1" noTextEdit="1"/>
              </p:cNvSpPr>
              <p:nvPr>
                <p:ph type="body" sz="quarter" idx="17"/>
              </p:nvPr>
            </p:nvSpPr>
            <p:spPr>
              <a:xfrm>
                <a:off x="360000" y="1567086"/>
                <a:ext cx="11484000" cy="3171517"/>
              </a:xfrm>
              <a:blipFill>
                <a:blip r:embed="rId3"/>
                <a:stretch>
                  <a:fillRect l="-1327"/>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34C52F5F-FBF5-8430-A240-CB9CD80A242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19</a:t>
            </a:fld>
            <a:endParaRPr lang="en-AU" dirty="0"/>
          </a:p>
        </p:txBody>
      </p:sp>
      <p:grpSp>
        <p:nvGrpSpPr>
          <p:cNvPr id="19" name="Group 18" descr="A Carteisan plane showing Lines 𝐴 and 𝐵 passing through the origin and making angles 𝛼 and 𝛽 with the 𝑥-axis. &#10;">
            <a:extLst>
              <a:ext uri="{FF2B5EF4-FFF2-40B4-BE49-F238E27FC236}">
                <a16:creationId xmlns:a16="http://schemas.microsoft.com/office/drawing/2014/main" id="{8B2017C9-5473-BA95-02D3-30BAC08F11E5}"/>
              </a:ext>
            </a:extLst>
          </p:cNvPr>
          <p:cNvGrpSpPr/>
          <p:nvPr/>
        </p:nvGrpSpPr>
        <p:grpSpPr>
          <a:xfrm>
            <a:off x="6878783" y="2066214"/>
            <a:ext cx="4803948" cy="4433214"/>
            <a:chOff x="6878783" y="2066214"/>
            <a:chExt cx="4803948" cy="4433214"/>
          </a:xfrm>
        </p:grpSpPr>
        <p:grpSp>
          <p:nvGrpSpPr>
            <p:cNvPr id="16" name="Group 15">
              <a:extLst>
                <a:ext uri="{FF2B5EF4-FFF2-40B4-BE49-F238E27FC236}">
                  <a16:creationId xmlns:a16="http://schemas.microsoft.com/office/drawing/2014/main" id="{C5B5DE94-119E-C294-6394-D102878C33BF}"/>
                </a:ext>
              </a:extLst>
            </p:cNvPr>
            <p:cNvGrpSpPr/>
            <p:nvPr/>
          </p:nvGrpSpPr>
          <p:grpSpPr>
            <a:xfrm>
              <a:off x="6878783" y="2207789"/>
              <a:ext cx="4803948" cy="4291639"/>
              <a:chOff x="6878783" y="2207789"/>
              <a:chExt cx="4803948" cy="4291639"/>
            </a:xfrm>
          </p:grpSpPr>
          <p:pic>
            <p:nvPicPr>
              <p:cNvPr id="11" name="Picture 10">
                <a:extLst>
                  <a:ext uri="{FF2B5EF4-FFF2-40B4-BE49-F238E27FC236}">
                    <a16:creationId xmlns:a16="http://schemas.microsoft.com/office/drawing/2014/main" id="{EFAD2497-1722-1CC4-9EC3-A3C1E4E670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78783" y="2207789"/>
                <a:ext cx="4803948" cy="4291639"/>
              </a:xfrm>
              <a:prstGeom prst="rect">
                <a:avLst/>
              </a:prstGeom>
            </p:spPr>
          </p:pic>
          <p:sp>
            <p:nvSpPr>
              <p:cNvPr id="8" name="Arc 7">
                <a:extLst>
                  <a:ext uri="{FF2B5EF4-FFF2-40B4-BE49-F238E27FC236}">
                    <a16:creationId xmlns:a16="http://schemas.microsoft.com/office/drawing/2014/main" id="{30841277-D030-7D90-ABF3-C618C13882FF}"/>
                  </a:ext>
                </a:extLst>
              </p:cNvPr>
              <p:cNvSpPr/>
              <p:nvPr/>
            </p:nvSpPr>
            <p:spPr>
              <a:xfrm>
                <a:off x="8063345" y="4657060"/>
                <a:ext cx="914400" cy="1442404"/>
              </a:xfrm>
              <a:prstGeom prst="arc">
                <a:avLst>
                  <a:gd name="adj1" fmla="val 16200000"/>
                  <a:gd name="adj2" fmla="val 21314403"/>
                </a:avLst>
              </a:prstGeom>
              <a:ln w="12700">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9" name="Arc 8">
                <a:extLst>
                  <a:ext uri="{FF2B5EF4-FFF2-40B4-BE49-F238E27FC236}">
                    <a16:creationId xmlns:a16="http://schemas.microsoft.com/office/drawing/2014/main" id="{29A1D92A-5CED-7656-EE60-6122C3AC6803}"/>
                  </a:ext>
                </a:extLst>
              </p:cNvPr>
              <p:cNvSpPr/>
              <p:nvPr/>
            </p:nvSpPr>
            <p:spPr>
              <a:xfrm>
                <a:off x="7764687" y="4854496"/>
                <a:ext cx="914400" cy="914400"/>
              </a:xfrm>
              <a:prstGeom prst="arc">
                <a:avLst>
                  <a:gd name="adj1" fmla="val 18335781"/>
                  <a:gd name="adj2" fmla="val 380407"/>
                </a:avLst>
              </a:prstGeom>
              <a:ln w="12700">
                <a:solidFill>
                  <a:schemeClr val="accent2"/>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8211530-E6BB-9A0F-C92B-4961C4C036F9}"/>
                      </a:ext>
                    </a:extLst>
                  </p:cNvPr>
                  <p:cNvSpPr txBox="1"/>
                  <p:nvPr/>
                </p:nvSpPr>
                <p:spPr>
                  <a:xfrm>
                    <a:off x="8723009" y="4738603"/>
                    <a:ext cx="553394" cy="39167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solidFill>
                                <a:srgbClr val="C00000"/>
                              </a:solidFill>
                              <a:latin typeface="Cambria Math" panose="02040503050406030204" pitchFamily="18" charset="0"/>
                            </a:rPr>
                            <m:t>𝛼</m:t>
                          </m:r>
                        </m:oMath>
                      </m:oMathPara>
                    </a14:m>
                    <a:endParaRPr lang="en-AU" sz="1800" dirty="0">
                      <a:solidFill>
                        <a:srgbClr val="C00000"/>
                      </a:solidFill>
                    </a:endParaRPr>
                  </a:p>
                </p:txBody>
              </p:sp>
            </mc:Choice>
            <mc:Fallback xmlns="">
              <p:sp>
                <p:nvSpPr>
                  <p:cNvPr id="14" name="TextBox 13">
                    <a:extLst>
                      <a:ext uri="{FF2B5EF4-FFF2-40B4-BE49-F238E27FC236}">
                        <a16:creationId xmlns:a16="http://schemas.microsoft.com/office/drawing/2014/main" id="{58211530-E6BB-9A0F-C92B-4961C4C036F9}"/>
                      </a:ext>
                    </a:extLst>
                  </p:cNvPr>
                  <p:cNvSpPr txBox="1">
                    <a:spLocks noRot="1" noChangeAspect="1" noMove="1" noResize="1" noEditPoints="1" noAdjustHandles="1" noChangeArrowheads="1" noChangeShapeType="1" noTextEdit="1"/>
                  </p:cNvSpPr>
                  <p:nvPr/>
                </p:nvSpPr>
                <p:spPr>
                  <a:xfrm>
                    <a:off x="8723009" y="4738603"/>
                    <a:ext cx="553394" cy="391670"/>
                  </a:xfrm>
                  <a:prstGeom prst="rect">
                    <a:avLst/>
                  </a:prstGeom>
                  <a:blipFill>
                    <a:blip r:embed="rId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F0F4F1E-B959-091B-72EC-0F93754138BF}"/>
                      </a:ext>
                    </a:extLst>
                  </p:cNvPr>
                  <p:cNvSpPr txBox="1"/>
                  <p:nvPr/>
                </p:nvSpPr>
                <p:spPr>
                  <a:xfrm>
                    <a:off x="8206328" y="5078941"/>
                    <a:ext cx="553394" cy="39167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solidFill>
                                <a:schemeClr val="accent2"/>
                              </a:solidFill>
                              <a:latin typeface="Cambria Math" panose="02040503050406030204" pitchFamily="18" charset="0"/>
                            </a:rPr>
                            <m:t>𝛽</m:t>
                          </m:r>
                        </m:oMath>
                      </m:oMathPara>
                    </a14:m>
                    <a:endParaRPr lang="en-AU" sz="1800" dirty="0">
                      <a:solidFill>
                        <a:srgbClr val="C00000"/>
                      </a:solidFill>
                    </a:endParaRPr>
                  </a:p>
                </p:txBody>
              </p:sp>
            </mc:Choice>
            <mc:Fallback xmlns="">
              <p:sp>
                <p:nvSpPr>
                  <p:cNvPr id="15" name="TextBox 14">
                    <a:extLst>
                      <a:ext uri="{FF2B5EF4-FFF2-40B4-BE49-F238E27FC236}">
                        <a16:creationId xmlns:a16="http://schemas.microsoft.com/office/drawing/2014/main" id="{6F0F4F1E-B959-091B-72EC-0F93754138BF}"/>
                      </a:ext>
                    </a:extLst>
                  </p:cNvPr>
                  <p:cNvSpPr txBox="1">
                    <a:spLocks noRot="1" noChangeAspect="1" noMove="1" noResize="1" noEditPoints="1" noAdjustHandles="1" noChangeArrowheads="1" noChangeShapeType="1" noTextEdit="1"/>
                  </p:cNvSpPr>
                  <p:nvPr/>
                </p:nvSpPr>
                <p:spPr>
                  <a:xfrm>
                    <a:off x="8206328" y="5078941"/>
                    <a:ext cx="553394" cy="391670"/>
                  </a:xfrm>
                  <a:prstGeom prst="rect">
                    <a:avLst/>
                  </a:prstGeom>
                  <a:blipFill>
                    <a:blip r:embed="rId6"/>
                    <a:stretch>
                      <a:fillRect/>
                    </a:stretch>
                  </a:blipFill>
                </p:spPr>
                <p:txBody>
                  <a:bodyPr/>
                  <a:lstStyle/>
                  <a:p>
                    <a:r>
                      <a:rPr lang="en-AU">
                        <a:noFill/>
                      </a:rPr>
                      <a:t> </a:t>
                    </a:r>
                  </a:p>
                </p:txBody>
              </p:sp>
            </mc:Fallback>
          </mc:AlternateContent>
        </p:gr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88B2A6B-6D4B-6422-B334-CE9BB1107DDE}"/>
                    </a:ext>
                  </a:extLst>
                </p:cNvPr>
                <p:cNvSpPr txBox="1"/>
                <p:nvPr/>
              </p:nvSpPr>
              <p:spPr>
                <a:xfrm>
                  <a:off x="9509254" y="2066214"/>
                  <a:ext cx="553394" cy="391670"/>
                </a:xfrm>
                <a:prstGeom prst="rect">
                  <a:avLst/>
                </a:prstGeom>
                <a:noFill/>
              </p:spPr>
              <p:txBody>
                <a:bodyPr wrap="none" lIns="0" tIns="0" rIns="0" bIns="0" rtlCol="0">
                  <a:noAutofit/>
                </a:bodyPr>
                <a:lstStyle/>
                <a:p>
                  <a:pPr algn="l"/>
                  <a:r>
                    <a:rPr lang="en-AU" sz="1800" b="0" dirty="0">
                      <a:solidFill>
                        <a:srgbClr val="C00000"/>
                      </a:solidFill>
                    </a:rPr>
                    <a:t>Line </a:t>
                  </a:r>
                  <a14:m>
                    <m:oMath xmlns:m="http://schemas.openxmlformats.org/officeDocument/2006/math">
                      <m:r>
                        <a:rPr lang="en-AU" sz="1800" b="0" i="1" smtClean="0">
                          <a:solidFill>
                            <a:srgbClr val="C00000"/>
                          </a:solidFill>
                          <a:latin typeface="Cambria Math" panose="02040503050406030204" pitchFamily="18" charset="0"/>
                        </a:rPr>
                        <m:t>𝐴</m:t>
                      </m:r>
                    </m:oMath>
                  </a14:m>
                  <a:endParaRPr lang="en-AU" sz="1800" dirty="0">
                    <a:solidFill>
                      <a:srgbClr val="C00000"/>
                    </a:solidFill>
                  </a:endParaRPr>
                </a:p>
              </p:txBody>
            </p:sp>
          </mc:Choice>
          <mc:Fallback xmlns="">
            <p:sp>
              <p:nvSpPr>
                <p:cNvPr id="17" name="TextBox 16">
                  <a:extLst>
                    <a:ext uri="{FF2B5EF4-FFF2-40B4-BE49-F238E27FC236}">
                      <a16:creationId xmlns:a16="http://schemas.microsoft.com/office/drawing/2014/main" id="{888B2A6B-6D4B-6422-B334-CE9BB1107DDE}"/>
                    </a:ext>
                  </a:extLst>
                </p:cNvPr>
                <p:cNvSpPr txBox="1">
                  <a:spLocks noRot="1" noChangeAspect="1" noMove="1" noResize="1" noEditPoints="1" noAdjustHandles="1" noChangeArrowheads="1" noChangeShapeType="1" noTextEdit="1"/>
                </p:cNvSpPr>
                <p:nvPr/>
              </p:nvSpPr>
              <p:spPr>
                <a:xfrm>
                  <a:off x="9509254" y="2066214"/>
                  <a:ext cx="553394" cy="391670"/>
                </a:xfrm>
                <a:prstGeom prst="rect">
                  <a:avLst/>
                </a:prstGeom>
                <a:blipFill>
                  <a:blip r:embed="rId7"/>
                  <a:stretch>
                    <a:fillRect l="-26374" t="-20313" r="-29670" b="-625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5D29700-174F-6ABD-5701-78AA8BFC4DA7}"/>
                    </a:ext>
                  </a:extLst>
                </p:cNvPr>
                <p:cNvSpPr txBox="1"/>
                <p:nvPr/>
              </p:nvSpPr>
              <p:spPr>
                <a:xfrm>
                  <a:off x="10554071" y="2107886"/>
                  <a:ext cx="709673" cy="391670"/>
                </a:xfrm>
                <a:prstGeom prst="rect">
                  <a:avLst/>
                </a:prstGeom>
                <a:noFill/>
              </p:spPr>
              <p:txBody>
                <a:bodyPr wrap="none" lIns="0" tIns="0" rIns="0" bIns="0" rtlCol="0">
                  <a:noAutofit/>
                </a:bodyPr>
                <a:lstStyle/>
                <a:p>
                  <a:pPr algn="l"/>
                  <a:r>
                    <a:rPr lang="en-AU" sz="1800" b="0" dirty="0">
                      <a:solidFill>
                        <a:schemeClr val="accent2"/>
                      </a:solidFill>
                    </a:rPr>
                    <a:t>Line </a:t>
                  </a:r>
                  <a14:m>
                    <m:oMath xmlns:m="http://schemas.openxmlformats.org/officeDocument/2006/math">
                      <m:r>
                        <a:rPr lang="en-AU" sz="1800" b="0" i="1" smtClean="0">
                          <a:solidFill>
                            <a:schemeClr val="accent2"/>
                          </a:solidFill>
                          <a:latin typeface="Cambria Math" panose="02040503050406030204" pitchFamily="18" charset="0"/>
                        </a:rPr>
                        <m:t>𝐵</m:t>
                      </m:r>
                    </m:oMath>
                  </a14:m>
                  <a:endParaRPr lang="en-AU" sz="1800" dirty="0">
                    <a:solidFill>
                      <a:srgbClr val="C00000"/>
                    </a:solidFill>
                  </a:endParaRPr>
                </a:p>
              </p:txBody>
            </p:sp>
          </mc:Choice>
          <mc:Fallback xmlns="">
            <p:sp>
              <p:nvSpPr>
                <p:cNvPr id="18" name="TextBox 17">
                  <a:extLst>
                    <a:ext uri="{FF2B5EF4-FFF2-40B4-BE49-F238E27FC236}">
                      <a16:creationId xmlns:a16="http://schemas.microsoft.com/office/drawing/2014/main" id="{A5D29700-174F-6ABD-5701-78AA8BFC4DA7}"/>
                    </a:ext>
                  </a:extLst>
                </p:cNvPr>
                <p:cNvSpPr txBox="1">
                  <a:spLocks noRot="1" noChangeAspect="1" noMove="1" noResize="1" noEditPoints="1" noAdjustHandles="1" noChangeArrowheads="1" noChangeShapeType="1" noTextEdit="1"/>
                </p:cNvSpPr>
                <p:nvPr/>
              </p:nvSpPr>
              <p:spPr>
                <a:xfrm>
                  <a:off x="10554071" y="2107886"/>
                  <a:ext cx="709673" cy="391670"/>
                </a:xfrm>
                <a:prstGeom prst="rect">
                  <a:avLst/>
                </a:prstGeom>
                <a:blipFill>
                  <a:blip r:embed="rId8"/>
                  <a:stretch>
                    <a:fillRect l="-19658" t="-20313" r="-2564" b="-6250"/>
                  </a:stretch>
                </a:blipFill>
              </p:spPr>
              <p:txBody>
                <a:bodyPr/>
                <a:lstStyle/>
                <a:p>
                  <a:r>
                    <a:rPr lang="en-AU">
                      <a:noFill/>
                    </a:rPr>
                    <a:t> </a:t>
                  </a:r>
                </a:p>
              </p:txBody>
            </p:sp>
          </mc:Fallback>
        </mc:AlternateContent>
      </p:grpSp>
    </p:spTree>
    <p:extLst>
      <p:ext uri="{BB962C8B-B14F-4D97-AF65-F5344CB8AC3E}">
        <p14:creationId xmlns:p14="http://schemas.microsoft.com/office/powerpoint/2010/main" val="317668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48000" y="1732333"/>
            <a:ext cx="11303000" cy="379020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lvl="0" indent="-342900">
              <a:lnSpc>
                <a:spcPct val="150000"/>
              </a:lnSpc>
              <a:buFont typeface="Arial" panose="020B0604020202020204" pitchFamily="34" charset="0"/>
              <a:buChar char="•"/>
            </a:pPr>
            <a:r>
              <a:rPr lang="en-AU" sz="2000" dirty="0"/>
              <a:t>To be able to derive the sum and difference expansion formulas for sine, cosine and tangent. </a:t>
            </a:r>
          </a:p>
          <a:p>
            <a:pPr marL="342900" lvl="0" indent="-342900">
              <a:lnSpc>
                <a:spcPct val="150000"/>
              </a:lnSpc>
              <a:buFont typeface="Arial" panose="020B0604020202020204" pitchFamily="34" charset="0"/>
              <a:buChar char="•"/>
            </a:pPr>
            <a:r>
              <a:rPr lang="en-AU" sz="2000" dirty="0"/>
              <a:t>To understand how to use the sum and difference expansion formulas to solve problems.</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lvl="0" indent="-342900">
              <a:lnSpc>
                <a:spcPct val="150000"/>
              </a:lnSpc>
              <a:buFont typeface="Arial" panose="020B0604020202020204" pitchFamily="34" charset="0"/>
              <a:buChar char="•"/>
            </a:pPr>
            <a:r>
              <a:rPr lang="en-AU" sz="2000" dirty="0"/>
              <a:t>I can derive the sum and difference expansions formula for cosine. </a:t>
            </a:r>
          </a:p>
          <a:p>
            <a:pPr marL="342900" lvl="0" indent="-342900">
              <a:lnSpc>
                <a:spcPct val="150000"/>
              </a:lnSpc>
              <a:buFont typeface="Arial" panose="020B0604020202020204" pitchFamily="34" charset="0"/>
              <a:buChar char="•"/>
            </a:pPr>
            <a:r>
              <a:rPr lang="en-AU" sz="2000" dirty="0"/>
              <a:t>I can use the sum and difference expansion formulas for cosine to derive the formulas for sine and tangent. </a:t>
            </a:r>
          </a:p>
          <a:p>
            <a:pPr marL="342900" lvl="0" indent="-342900">
              <a:lnSpc>
                <a:spcPct val="150000"/>
              </a:lnSpc>
              <a:buFont typeface="Arial" panose="020B0604020202020204" pitchFamily="34" charset="0"/>
              <a:buChar char="•"/>
            </a:pPr>
            <a:r>
              <a:rPr lang="en-AU" sz="2000" dirty="0"/>
              <a:t>I can use the sum and difference expansion formulas to solve problems. </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82DCA-D412-BF57-18FD-45D06C6F458A}"/>
            </a:ext>
          </a:extLst>
        </p:cNvPr>
        <p:cNvGrpSpPr/>
        <p:nvPr/>
      </p:nvGrpSpPr>
      <p:grpSpPr>
        <a:xfrm>
          <a:off x="0" y="0"/>
          <a:ext cx="0" cy="0"/>
          <a:chOff x="0" y="0"/>
          <a:chExt cx="0" cy="0"/>
        </a:xfrm>
      </p:grpSpPr>
      <p:sp>
        <p:nvSpPr>
          <p:cNvPr id="21" name="Title 20">
            <a:extLst>
              <a:ext uri="{FF2B5EF4-FFF2-40B4-BE49-F238E27FC236}">
                <a16:creationId xmlns:a16="http://schemas.microsoft.com/office/drawing/2014/main" id="{2A05C1BB-8006-E14C-00EC-6D323CC69C63}"/>
              </a:ext>
            </a:extLst>
          </p:cNvPr>
          <p:cNvSpPr>
            <a:spLocks noGrp="1"/>
          </p:cNvSpPr>
          <p:nvPr>
            <p:ph type="title"/>
          </p:nvPr>
        </p:nvSpPr>
        <p:spPr/>
        <p:txBody>
          <a:bodyPr/>
          <a:lstStyle/>
          <a:p>
            <a:r>
              <a:rPr lang="en-US" dirty="0">
                <a:latin typeface="Arial"/>
                <a:cs typeface="Arial"/>
              </a:rPr>
              <a:t>Problem 2</a:t>
            </a:r>
            <a:endParaRPr lang="en-US" dirty="0"/>
          </a:p>
        </p:txBody>
      </p:sp>
      <p:sp>
        <p:nvSpPr>
          <p:cNvPr id="19" name="Text Placeholder 18">
            <a:extLst>
              <a:ext uri="{FF2B5EF4-FFF2-40B4-BE49-F238E27FC236}">
                <a16:creationId xmlns:a16="http://schemas.microsoft.com/office/drawing/2014/main" id="{93AF7317-DCCA-A52C-CC45-AE7A2DF61F45}"/>
              </a:ext>
            </a:extLst>
          </p:cNvPr>
          <p:cNvSpPr>
            <a:spLocks noGrp="1"/>
          </p:cNvSpPr>
          <p:nvPr>
            <p:ph type="body" sz="quarter" idx="18"/>
          </p:nvPr>
        </p:nvSpPr>
        <p:spPr/>
        <p:txBody>
          <a:bodyPr/>
          <a:lstStyle/>
          <a:p>
            <a:r>
              <a:rPr lang="en-US" dirty="0">
                <a:latin typeface="Arial"/>
                <a:cs typeface="Arial"/>
              </a:rPr>
              <a:t>Applying the sum and difference formulas</a:t>
            </a:r>
            <a:endParaRPr lang="en-US" dirty="0"/>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9085E35B-1D07-18E5-72D5-20B8D583BC79}"/>
                  </a:ext>
                </a:extLst>
              </p:cNvPr>
              <p:cNvSpPr>
                <a:spLocks noGrp="1"/>
              </p:cNvSpPr>
              <p:nvPr>
                <p:ph type="body" sz="quarter" idx="17"/>
              </p:nvPr>
            </p:nvSpPr>
            <p:spPr>
              <a:xfrm>
                <a:off x="348002" y="1472535"/>
                <a:ext cx="11571096" cy="4938656"/>
              </a:xfrm>
            </p:spPr>
            <p:txBody>
              <a:bodyPr vert="horz" lIns="0" tIns="0" rIns="0" bIns="0" rtlCol="0" anchor="t">
                <a:noAutofit/>
              </a:bodyPr>
              <a:lstStyle/>
              <a:p>
                <a:r>
                  <a:rPr lang="en-AU" dirty="0">
                    <a:latin typeface="+mn-lt"/>
                  </a:rPr>
                  <a:t>Two vertical towers stand 26 metres apart on level ground. Tower </a:t>
                </a:r>
                <a14:m>
                  <m:oMath xmlns:m="http://schemas.openxmlformats.org/officeDocument/2006/math">
                    <m:r>
                      <a:rPr lang="en-AU" b="0" i="1" smtClean="0">
                        <a:latin typeface="Cambria Math" panose="02040503050406030204" pitchFamily="18" charset="0"/>
                      </a:rPr>
                      <m:t>𝐴</m:t>
                    </m:r>
                  </m:oMath>
                </a14:m>
                <a:r>
                  <a:rPr lang="en-AU" dirty="0">
                    <a:latin typeface="+mn-lt"/>
                  </a:rPr>
                  <a:t> is 32 metres tall and Tower </a:t>
                </a:r>
                <a14:m>
                  <m:oMath xmlns:m="http://schemas.openxmlformats.org/officeDocument/2006/math">
                    <m:r>
                      <a:rPr lang="en-AU" b="0" i="1" smtClean="0">
                        <a:latin typeface="Cambria Math" panose="02040503050406030204" pitchFamily="18" charset="0"/>
                      </a:rPr>
                      <m:t>𝐶</m:t>
                    </m:r>
                  </m:oMath>
                </a14:m>
                <a:r>
                  <a:rPr lang="en-AU" dirty="0">
                    <a:latin typeface="+mn-lt"/>
                  </a:rPr>
                  <a:t> is 14 metres tall. </a:t>
                </a:r>
              </a:p>
              <a:p>
                <a:r>
                  <a:rPr lang="en-AU" dirty="0">
                    <a:latin typeface="+mn-lt"/>
                  </a:rPr>
                  <a:t>Point </a:t>
                </a:r>
                <a14:m>
                  <m:oMath xmlns:m="http://schemas.openxmlformats.org/officeDocument/2006/math">
                    <m:r>
                      <a:rPr lang="en-AU" b="0" i="1" smtClean="0">
                        <a:latin typeface="Cambria Math" panose="02040503050406030204" pitchFamily="18" charset="0"/>
                      </a:rPr>
                      <m:t>𝑃</m:t>
                    </m:r>
                  </m:oMath>
                </a14:m>
                <a:r>
                  <a:rPr lang="en-AU" dirty="0">
                    <a:latin typeface="+mn-lt"/>
                  </a:rPr>
                  <a:t> lies on the ground between the 2 towers, such that the angles </a:t>
                </a:r>
                <a:br>
                  <a:rPr lang="en-AU" dirty="0">
                    <a:latin typeface="+mn-lt"/>
                  </a:rPr>
                </a:br>
                <a:r>
                  <a:rPr lang="en-AU" dirty="0">
                    <a:latin typeface="+mn-lt"/>
                  </a:rPr>
                  <a:t>of elevation from </a:t>
                </a:r>
                <a14:m>
                  <m:oMath xmlns:m="http://schemas.openxmlformats.org/officeDocument/2006/math">
                    <m:r>
                      <a:rPr lang="en-AU" b="0" i="1" smtClean="0">
                        <a:latin typeface="Cambria Math" panose="02040503050406030204" pitchFamily="18" charset="0"/>
                      </a:rPr>
                      <m:t>𝑃</m:t>
                    </m:r>
                  </m:oMath>
                </a14:m>
                <a:r>
                  <a:rPr lang="en-AU" dirty="0">
                    <a:latin typeface="+mn-lt"/>
                  </a:rPr>
                  <a:t> to the top of towers </a:t>
                </a:r>
                <a14:m>
                  <m:oMath xmlns:m="http://schemas.openxmlformats.org/officeDocument/2006/math">
                    <m:r>
                      <a:rPr lang="en-AU" b="0" i="1" smtClean="0">
                        <a:latin typeface="Cambria Math" panose="02040503050406030204" pitchFamily="18" charset="0"/>
                      </a:rPr>
                      <m:t>𝐴</m:t>
                    </m:r>
                  </m:oMath>
                </a14:m>
                <a:r>
                  <a:rPr lang="en-AU" dirty="0">
                    <a:latin typeface="+mn-lt"/>
                  </a:rPr>
                  <a:t> and </a:t>
                </a:r>
                <a14:m>
                  <m:oMath xmlns:m="http://schemas.openxmlformats.org/officeDocument/2006/math">
                    <m:r>
                      <a:rPr lang="en-AU" b="0" i="1" smtClean="0">
                        <a:latin typeface="Cambria Math" panose="02040503050406030204" pitchFamily="18" charset="0"/>
                      </a:rPr>
                      <m:t>𝐶</m:t>
                    </m:r>
                  </m:oMath>
                </a14:m>
                <a:r>
                  <a:rPr lang="en-AU" dirty="0">
                    <a:latin typeface="+mn-lt"/>
                  </a:rPr>
                  <a:t> are </a:t>
                </a:r>
                <a14:m>
                  <m:oMath xmlns:m="http://schemas.openxmlformats.org/officeDocument/2006/math">
                    <m:r>
                      <a:rPr lang="en-AU" b="0" i="1" smtClean="0">
                        <a:latin typeface="Cambria Math" panose="02040503050406030204" pitchFamily="18" charset="0"/>
                      </a:rPr>
                      <m:t>𝛼</m:t>
                    </m:r>
                  </m:oMath>
                </a14:m>
                <a:r>
                  <a:rPr lang="en-AU" dirty="0">
                    <a:latin typeface="+mn-lt"/>
                  </a:rPr>
                  <a:t> and </a:t>
                </a:r>
                <a14:m>
                  <m:oMath xmlns:m="http://schemas.openxmlformats.org/officeDocument/2006/math">
                    <m:r>
                      <a:rPr lang="en-AU" b="0" i="1" smtClean="0">
                        <a:latin typeface="Cambria Math" panose="02040503050406030204" pitchFamily="18" charset="0"/>
                      </a:rPr>
                      <m:t>𝛽</m:t>
                    </m:r>
                  </m:oMath>
                </a14:m>
                <a:r>
                  <a:rPr lang="en-AU" dirty="0">
                    <a:latin typeface="+mn-lt"/>
                  </a:rPr>
                  <a:t> respectively. </a:t>
                </a:r>
              </a:p>
              <a:p>
                <a:r>
                  <a:rPr lang="en-AU" dirty="0">
                    <a:latin typeface="+mn-lt"/>
                  </a:rPr>
                  <a:t>The diagram represents this information, labelling the top of tower </a:t>
                </a:r>
                <a14:m>
                  <m:oMath xmlns:m="http://schemas.openxmlformats.org/officeDocument/2006/math">
                    <m:r>
                      <a:rPr lang="en-AU" b="0" i="1" smtClean="0">
                        <a:latin typeface="Cambria Math" panose="02040503050406030204" pitchFamily="18" charset="0"/>
                      </a:rPr>
                      <m:t>𝐴</m:t>
                    </m:r>
                  </m:oMath>
                </a14:m>
                <a:r>
                  <a:rPr lang="en-AU" dirty="0">
                    <a:latin typeface="+mn-lt"/>
                  </a:rPr>
                  <a:t> as </a:t>
                </a:r>
                <a14:m>
                  <m:oMath xmlns:m="http://schemas.openxmlformats.org/officeDocument/2006/math">
                    <m:r>
                      <a:rPr lang="en-AU" b="0" i="1" smtClean="0">
                        <a:latin typeface="Cambria Math" panose="02040503050406030204" pitchFamily="18" charset="0"/>
                      </a:rPr>
                      <m:t>𝐵</m:t>
                    </m:r>
                  </m:oMath>
                </a14:m>
                <a:br>
                  <a:rPr lang="en-AU" dirty="0">
                    <a:latin typeface="+mn-lt"/>
                  </a:rPr>
                </a:br>
                <a:r>
                  <a:rPr lang="en-AU" dirty="0">
                    <a:latin typeface="+mn-lt"/>
                  </a:rPr>
                  <a:t>and the top of tower </a:t>
                </a:r>
                <a14:m>
                  <m:oMath xmlns:m="http://schemas.openxmlformats.org/officeDocument/2006/math">
                    <m:r>
                      <a:rPr lang="en-AU" b="0" i="1" smtClean="0">
                        <a:latin typeface="Cambria Math" panose="02040503050406030204" pitchFamily="18" charset="0"/>
                      </a:rPr>
                      <m:t>𝐶</m:t>
                    </m:r>
                  </m:oMath>
                </a14:m>
                <a:r>
                  <a:rPr lang="en-AU" dirty="0">
                    <a:latin typeface="+mn-lt"/>
                  </a:rPr>
                  <a:t> as </a:t>
                </a:r>
                <a14:m>
                  <m:oMath xmlns:m="http://schemas.openxmlformats.org/officeDocument/2006/math">
                    <m:r>
                      <a:rPr lang="en-AU" b="0" i="1" smtClean="0">
                        <a:latin typeface="Cambria Math" panose="02040503050406030204" pitchFamily="18" charset="0"/>
                      </a:rPr>
                      <m:t>𝐷</m:t>
                    </m:r>
                  </m:oMath>
                </a14:m>
                <a:r>
                  <a:rPr lang="en-AU" dirty="0">
                    <a:latin typeface="+mn-lt"/>
                  </a:rPr>
                  <a:t>.</a:t>
                </a:r>
              </a:p>
              <a:p>
                <a:r>
                  <a:rPr lang="en-AU" dirty="0">
                    <a:latin typeface="+mn-lt"/>
                  </a:rPr>
                  <a:t>It is given that </a:t>
                </a:r>
                <a14:m>
                  <m:oMath xmlns:m="http://schemas.openxmlformats.org/officeDocument/2006/math">
                    <m:r>
                      <a:rPr lang="en-AU"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𝐵𝑃𝐷</m:t>
                    </m:r>
                    <m:r>
                      <a:rPr lang="en-AU" b="0" i="1" smtClean="0">
                        <a:latin typeface="Cambria Math" panose="02040503050406030204" pitchFamily="18" charset="0"/>
                        <a:ea typeface="Cambria Math" panose="02040503050406030204" pitchFamily="18" charset="0"/>
                      </a:rPr>
                      <m:t>=45°</m:t>
                    </m:r>
                  </m:oMath>
                </a14:m>
                <a:r>
                  <a:rPr lang="en-AU" dirty="0">
                    <a:latin typeface="+mn-lt"/>
                  </a:rPr>
                  <a:t>. </a:t>
                </a:r>
              </a:p>
              <a:p>
                <a:pPr marL="457200" indent="-457200">
                  <a:buFont typeface="+mj-lt"/>
                  <a:buAutoNum type="alphaLcParenR"/>
                </a:pPr>
                <a:r>
                  <a:rPr lang="en-AU" dirty="0">
                    <a:latin typeface="+mn-lt"/>
                  </a:rPr>
                  <a:t>Show that </a:t>
                </a:r>
                <a14:m>
                  <m:oMath xmlns:m="http://schemas.openxmlformats.org/officeDocument/2006/math">
                    <m:r>
                      <a:rPr lang="en-AU" b="0" i="1" smtClean="0">
                        <a:latin typeface="Cambria Math" panose="02040503050406030204" pitchFamily="18" charset="0"/>
                      </a:rPr>
                      <m:t>𝛽</m:t>
                    </m:r>
                    <m:r>
                      <a:rPr lang="en-AU" b="0" i="1" smtClean="0">
                        <a:latin typeface="Cambria Math" panose="02040503050406030204" pitchFamily="18" charset="0"/>
                      </a:rPr>
                      <m:t>=135°−</m:t>
                    </m:r>
                    <m:r>
                      <a:rPr lang="en-AU" b="0" i="1" smtClean="0">
                        <a:latin typeface="Cambria Math" panose="02040503050406030204" pitchFamily="18" charset="0"/>
                      </a:rPr>
                      <m:t>𝛼</m:t>
                    </m:r>
                  </m:oMath>
                </a14:m>
                <a:endParaRPr lang="en-AU" dirty="0">
                  <a:latin typeface="+mn-lt"/>
                </a:endParaRPr>
              </a:p>
              <a:p>
                <a:pPr marL="457200" indent="-457200">
                  <a:buFont typeface="+mj-lt"/>
                  <a:buAutoNum type="alphaLcParenR"/>
                </a:pPr>
                <a:r>
                  <a:rPr lang="en-AU" dirty="0">
                    <a:latin typeface="+mn-lt"/>
                  </a:rPr>
                  <a:t>Hence, find distance </a:t>
                </a:r>
                <a14:m>
                  <m:oMath xmlns:m="http://schemas.openxmlformats.org/officeDocument/2006/math">
                    <m:r>
                      <a:rPr lang="en-AU" b="0" i="1" smtClean="0">
                        <a:latin typeface="Cambria Math" panose="02040503050406030204" pitchFamily="18" charset="0"/>
                      </a:rPr>
                      <m:t>𝐴𝑃</m:t>
                    </m:r>
                  </m:oMath>
                </a14:m>
                <a:r>
                  <a:rPr lang="en-AU" dirty="0">
                    <a:latin typeface="+mn-lt"/>
                  </a:rPr>
                  <a:t>. </a:t>
                </a:r>
              </a:p>
              <a:p>
                <a:endParaRPr lang="en-AU" dirty="0">
                  <a:latin typeface="+mn-lt"/>
                </a:endParaRPr>
              </a:p>
            </p:txBody>
          </p:sp>
        </mc:Choice>
        <mc:Fallback xmlns="">
          <p:sp>
            <p:nvSpPr>
              <p:cNvPr id="12" name="Text Placeholder 11">
                <a:extLst>
                  <a:ext uri="{FF2B5EF4-FFF2-40B4-BE49-F238E27FC236}">
                    <a16:creationId xmlns:a16="http://schemas.microsoft.com/office/drawing/2014/main" id="{9085E35B-1D07-18E5-72D5-20B8D583BC79}"/>
                  </a:ext>
                </a:extLst>
              </p:cNvPr>
              <p:cNvSpPr>
                <a:spLocks noGrp="1" noRot="1" noChangeAspect="1" noMove="1" noResize="1" noEditPoints="1" noAdjustHandles="1" noChangeArrowheads="1" noChangeShapeType="1" noTextEdit="1"/>
              </p:cNvSpPr>
              <p:nvPr>
                <p:ph type="body" sz="quarter" idx="17"/>
              </p:nvPr>
            </p:nvSpPr>
            <p:spPr>
              <a:xfrm>
                <a:off x="348002" y="1472535"/>
                <a:ext cx="11571096" cy="4938656"/>
              </a:xfrm>
              <a:blipFill>
                <a:blip r:embed="rId3"/>
                <a:stretch>
                  <a:fillRect l="-1317" r="-1159" b="-741"/>
                </a:stretch>
              </a:blipFill>
            </p:spPr>
            <p:txBody>
              <a:bodyPr/>
              <a:lstStyle/>
              <a:p>
                <a:r>
                  <a:rPr lang="en-AU">
                    <a:noFill/>
                  </a:rPr>
                  <a:t> </a:t>
                </a:r>
              </a:p>
            </p:txBody>
          </p:sp>
        </mc:Fallback>
      </mc:AlternateContent>
      <p:grpSp>
        <p:nvGrpSpPr>
          <p:cNvPr id="24" name="Group 23" descr="A geometric diagram shows two right triangles, △ABP and △CDP, sharing point P on a horizontal segment AC. Vertical segment AB on the left measures 32 m, and vertical segment CD on the right measures 14 m. The horizontal distance AC between A and C is 26 m. Point P lies between A and C. Lines BP and DP rise from P to meet B and D respectively. Angle ∠APB is labeled α, angle ∠CPD is labeled β, and the angle between BP and DP at P, ∠BPD, is marked 45°.">
            <a:extLst>
              <a:ext uri="{FF2B5EF4-FFF2-40B4-BE49-F238E27FC236}">
                <a16:creationId xmlns:a16="http://schemas.microsoft.com/office/drawing/2014/main" id="{C41EC01D-94FE-8CD4-F9F1-F66BFF0A3F61}"/>
              </a:ext>
            </a:extLst>
          </p:cNvPr>
          <p:cNvGrpSpPr/>
          <p:nvPr/>
        </p:nvGrpSpPr>
        <p:grpSpPr>
          <a:xfrm>
            <a:off x="8639349" y="2986830"/>
            <a:ext cx="3279749" cy="3633269"/>
            <a:chOff x="9003912" y="3068511"/>
            <a:chExt cx="3279749" cy="3633269"/>
          </a:xfrm>
        </p:grpSpPr>
        <p:grpSp>
          <p:nvGrpSpPr>
            <p:cNvPr id="14" name="Group 13">
              <a:extLst>
                <a:ext uri="{FF2B5EF4-FFF2-40B4-BE49-F238E27FC236}">
                  <a16:creationId xmlns:a16="http://schemas.microsoft.com/office/drawing/2014/main" id="{8AE3EC64-0F5A-D9BC-E50D-53C63131A7ED}"/>
                </a:ext>
              </a:extLst>
            </p:cNvPr>
            <p:cNvGrpSpPr/>
            <p:nvPr/>
          </p:nvGrpSpPr>
          <p:grpSpPr>
            <a:xfrm>
              <a:off x="9079975" y="3068511"/>
              <a:ext cx="2839123" cy="3204698"/>
              <a:chOff x="8862628" y="2898390"/>
              <a:chExt cx="2839123" cy="3204698"/>
            </a:xfrm>
          </p:grpSpPr>
          <p:pic>
            <p:nvPicPr>
              <p:cNvPr id="4" name="Picture 3">
                <a:extLst>
                  <a:ext uri="{FF2B5EF4-FFF2-40B4-BE49-F238E27FC236}">
                    <a16:creationId xmlns:a16="http://schemas.microsoft.com/office/drawing/2014/main" id="{DD86C56A-D62E-20D1-C3B8-956BD40C04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93637" y="3078390"/>
                <a:ext cx="1936850" cy="2657612"/>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AD73C08-F817-B0C9-51A0-F29481239DBE}"/>
                      </a:ext>
                    </a:extLst>
                  </p:cNvPr>
                  <p:cNvSpPr txBox="1"/>
                  <p:nvPr/>
                </p:nvSpPr>
                <p:spPr>
                  <a:xfrm>
                    <a:off x="8888819" y="5676791"/>
                    <a:ext cx="862018" cy="42629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𝐴</m:t>
                          </m:r>
                        </m:oMath>
                      </m:oMathPara>
                    </a14:m>
                    <a:endParaRPr lang="en-AU" sz="1800" dirty="0"/>
                  </a:p>
                </p:txBody>
              </p:sp>
            </mc:Choice>
            <mc:Fallback xmlns="">
              <p:sp>
                <p:nvSpPr>
                  <p:cNvPr id="5" name="TextBox 4">
                    <a:extLst>
                      <a:ext uri="{FF2B5EF4-FFF2-40B4-BE49-F238E27FC236}">
                        <a16:creationId xmlns:a16="http://schemas.microsoft.com/office/drawing/2014/main" id="{3AD73C08-F817-B0C9-51A0-F29481239DBE}"/>
                      </a:ext>
                    </a:extLst>
                  </p:cNvPr>
                  <p:cNvSpPr txBox="1">
                    <a:spLocks noRot="1" noChangeAspect="1" noMove="1" noResize="1" noEditPoints="1" noAdjustHandles="1" noChangeArrowheads="1" noChangeShapeType="1" noTextEdit="1"/>
                  </p:cNvSpPr>
                  <p:nvPr/>
                </p:nvSpPr>
                <p:spPr>
                  <a:xfrm>
                    <a:off x="8888819" y="5676791"/>
                    <a:ext cx="862018" cy="426297"/>
                  </a:xfrm>
                  <a:prstGeom prst="rect">
                    <a:avLst/>
                  </a:prstGeom>
                  <a:blipFill>
                    <a:blip r:embed="rId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0709532-9FA4-F9F6-0672-62FC4E6CA3AF}"/>
                      </a:ext>
                    </a:extLst>
                  </p:cNvPr>
                  <p:cNvSpPr txBox="1"/>
                  <p:nvPr/>
                </p:nvSpPr>
                <p:spPr>
                  <a:xfrm>
                    <a:off x="10799478" y="5676791"/>
                    <a:ext cx="862018" cy="42629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𝐶</m:t>
                          </m:r>
                        </m:oMath>
                      </m:oMathPara>
                    </a14:m>
                    <a:endParaRPr lang="en-AU" sz="1800" dirty="0"/>
                  </a:p>
                </p:txBody>
              </p:sp>
            </mc:Choice>
            <mc:Fallback xmlns="">
              <p:sp>
                <p:nvSpPr>
                  <p:cNvPr id="6" name="TextBox 5">
                    <a:extLst>
                      <a:ext uri="{FF2B5EF4-FFF2-40B4-BE49-F238E27FC236}">
                        <a16:creationId xmlns:a16="http://schemas.microsoft.com/office/drawing/2014/main" id="{F0709532-9FA4-F9F6-0672-62FC4E6CA3AF}"/>
                      </a:ext>
                    </a:extLst>
                  </p:cNvPr>
                  <p:cNvSpPr txBox="1">
                    <a:spLocks noRot="1" noChangeAspect="1" noMove="1" noResize="1" noEditPoints="1" noAdjustHandles="1" noChangeArrowheads="1" noChangeShapeType="1" noTextEdit="1"/>
                  </p:cNvSpPr>
                  <p:nvPr/>
                </p:nvSpPr>
                <p:spPr>
                  <a:xfrm>
                    <a:off x="10799478" y="5676791"/>
                    <a:ext cx="862018" cy="426297"/>
                  </a:xfrm>
                  <a:prstGeom prst="rect">
                    <a:avLst/>
                  </a:prstGeom>
                  <a:blipFill>
                    <a:blip r:embed="rId6"/>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D122094-8B99-C78E-963A-0466B96FBAFE}"/>
                      </a:ext>
                    </a:extLst>
                  </p:cNvPr>
                  <p:cNvSpPr txBox="1"/>
                  <p:nvPr/>
                </p:nvSpPr>
                <p:spPr>
                  <a:xfrm>
                    <a:off x="8862628" y="2898390"/>
                    <a:ext cx="862018" cy="42629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𝐵</m:t>
                          </m:r>
                        </m:oMath>
                      </m:oMathPara>
                    </a14:m>
                    <a:endParaRPr lang="en-AU" sz="1800" dirty="0"/>
                  </a:p>
                </p:txBody>
              </p:sp>
            </mc:Choice>
            <mc:Fallback xmlns="">
              <p:sp>
                <p:nvSpPr>
                  <p:cNvPr id="7" name="TextBox 6">
                    <a:extLst>
                      <a:ext uri="{FF2B5EF4-FFF2-40B4-BE49-F238E27FC236}">
                        <a16:creationId xmlns:a16="http://schemas.microsoft.com/office/drawing/2014/main" id="{7D122094-8B99-C78E-963A-0466B96FBAFE}"/>
                      </a:ext>
                    </a:extLst>
                  </p:cNvPr>
                  <p:cNvSpPr txBox="1">
                    <a:spLocks noRot="1" noChangeAspect="1" noMove="1" noResize="1" noEditPoints="1" noAdjustHandles="1" noChangeArrowheads="1" noChangeShapeType="1" noTextEdit="1"/>
                  </p:cNvSpPr>
                  <p:nvPr/>
                </p:nvSpPr>
                <p:spPr>
                  <a:xfrm>
                    <a:off x="8862628" y="2898390"/>
                    <a:ext cx="862018" cy="426297"/>
                  </a:xfrm>
                  <a:prstGeom prst="rect">
                    <a:avLst/>
                  </a:prstGeom>
                  <a:blipFill>
                    <a:blip r:embed="rId7"/>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1813A0C-A560-6885-9399-7F6C12EA488A}"/>
                      </a:ext>
                    </a:extLst>
                  </p:cNvPr>
                  <p:cNvSpPr txBox="1"/>
                  <p:nvPr/>
                </p:nvSpPr>
                <p:spPr>
                  <a:xfrm>
                    <a:off x="10839733" y="3941863"/>
                    <a:ext cx="862018" cy="42629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𝐷</m:t>
                          </m:r>
                        </m:oMath>
                      </m:oMathPara>
                    </a14:m>
                    <a:endParaRPr lang="en-AU" sz="1800" dirty="0"/>
                  </a:p>
                </p:txBody>
              </p:sp>
            </mc:Choice>
            <mc:Fallback xmlns="">
              <p:sp>
                <p:nvSpPr>
                  <p:cNvPr id="8" name="TextBox 7">
                    <a:extLst>
                      <a:ext uri="{FF2B5EF4-FFF2-40B4-BE49-F238E27FC236}">
                        <a16:creationId xmlns:a16="http://schemas.microsoft.com/office/drawing/2014/main" id="{01813A0C-A560-6885-9399-7F6C12EA488A}"/>
                      </a:ext>
                    </a:extLst>
                  </p:cNvPr>
                  <p:cNvSpPr txBox="1">
                    <a:spLocks noRot="1" noChangeAspect="1" noMove="1" noResize="1" noEditPoints="1" noAdjustHandles="1" noChangeArrowheads="1" noChangeShapeType="1" noTextEdit="1"/>
                  </p:cNvSpPr>
                  <p:nvPr/>
                </p:nvSpPr>
                <p:spPr>
                  <a:xfrm>
                    <a:off x="10839733" y="3941863"/>
                    <a:ext cx="862018" cy="426297"/>
                  </a:xfrm>
                  <a:prstGeom prst="rect">
                    <a:avLst/>
                  </a:prstGeom>
                  <a:blipFill>
                    <a:blip r:embed="rId8"/>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0732A25-1FDB-9EBC-29AF-80A979551B15}"/>
                      </a:ext>
                    </a:extLst>
                  </p:cNvPr>
                  <p:cNvSpPr txBox="1"/>
                  <p:nvPr/>
                </p:nvSpPr>
                <p:spPr>
                  <a:xfrm>
                    <a:off x="9977715" y="5674498"/>
                    <a:ext cx="862018" cy="42629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𝑃</m:t>
                          </m:r>
                        </m:oMath>
                      </m:oMathPara>
                    </a14:m>
                    <a:endParaRPr lang="en-AU" sz="1800" dirty="0"/>
                  </a:p>
                </p:txBody>
              </p:sp>
            </mc:Choice>
            <mc:Fallback xmlns="">
              <p:sp>
                <p:nvSpPr>
                  <p:cNvPr id="9" name="TextBox 8">
                    <a:extLst>
                      <a:ext uri="{FF2B5EF4-FFF2-40B4-BE49-F238E27FC236}">
                        <a16:creationId xmlns:a16="http://schemas.microsoft.com/office/drawing/2014/main" id="{40732A25-1FDB-9EBC-29AF-80A979551B15}"/>
                      </a:ext>
                    </a:extLst>
                  </p:cNvPr>
                  <p:cNvSpPr txBox="1">
                    <a:spLocks noRot="1" noChangeAspect="1" noMove="1" noResize="1" noEditPoints="1" noAdjustHandles="1" noChangeArrowheads="1" noChangeShapeType="1" noTextEdit="1"/>
                  </p:cNvSpPr>
                  <p:nvPr/>
                </p:nvSpPr>
                <p:spPr>
                  <a:xfrm>
                    <a:off x="9977715" y="5674498"/>
                    <a:ext cx="862018" cy="426297"/>
                  </a:xfrm>
                  <a:prstGeom prst="rect">
                    <a:avLst/>
                  </a:prstGeom>
                  <a:blipFill>
                    <a:blip r:embed="rId9"/>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AED9FFC-A2E1-6AF9-D5F6-11532B601E1B}"/>
                      </a:ext>
                    </a:extLst>
                  </p:cNvPr>
                  <p:cNvSpPr txBox="1"/>
                  <p:nvPr/>
                </p:nvSpPr>
                <p:spPr>
                  <a:xfrm>
                    <a:off x="9673207" y="5310851"/>
                    <a:ext cx="862018" cy="42629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𝛼</m:t>
                          </m:r>
                        </m:oMath>
                      </m:oMathPara>
                    </a14:m>
                    <a:endParaRPr lang="en-AU" sz="1800" dirty="0"/>
                  </a:p>
                </p:txBody>
              </p:sp>
            </mc:Choice>
            <mc:Fallback xmlns="">
              <p:sp>
                <p:nvSpPr>
                  <p:cNvPr id="10" name="TextBox 9">
                    <a:extLst>
                      <a:ext uri="{FF2B5EF4-FFF2-40B4-BE49-F238E27FC236}">
                        <a16:creationId xmlns:a16="http://schemas.microsoft.com/office/drawing/2014/main" id="{FAED9FFC-A2E1-6AF9-D5F6-11532B601E1B}"/>
                      </a:ext>
                    </a:extLst>
                  </p:cNvPr>
                  <p:cNvSpPr txBox="1">
                    <a:spLocks noRot="1" noChangeAspect="1" noMove="1" noResize="1" noEditPoints="1" noAdjustHandles="1" noChangeArrowheads="1" noChangeShapeType="1" noTextEdit="1"/>
                  </p:cNvSpPr>
                  <p:nvPr/>
                </p:nvSpPr>
                <p:spPr>
                  <a:xfrm>
                    <a:off x="9673207" y="5310851"/>
                    <a:ext cx="862018" cy="426297"/>
                  </a:xfrm>
                  <a:prstGeom prst="rect">
                    <a:avLst/>
                  </a:prstGeom>
                  <a:blipFill>
                    <a:blip r:embed="rId10"/>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A0E81A3-CD65-AE24-FAD8-47BECF7D4659}"/>
                      </a:ext>
                    </a:extLst>
                  </p:cNvPr>
                  <p:cNvSpPr txBox="1"/>
                  <p:nvPr/>
                </p:nvSpPr>
                <p:spPr>
                  <a:xfrm>
                    <a:off x="10299593" y="5341286"/>
                    <a:ext cx="862018" cy="42629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𝛽</m:t>
                          </m:r>
                        </m:oMath>
                      </m:oMathPara>
                    </a14:m>
                    <a:endParaRPr lang="en-AU" sz="1800" dirty="0"/>
                  </a:p>
                </p:txBody>
              </p:sp>
            </mc:Choice>
            <mc:Fallback xmlns="">
              <p:sp>
                <p:nvSpPr>
                  <p:cNvPr id="11" name="TextBox 10">
                    <a:extLst>
                      <a:ext uri="{FF2B5EF4-FFF2-40B4-BE49-F238E27FC236}">
                        <a16:creationId xmlns:a16="http://schemas.microsoft.com/office/drawing/2014/main" id="{5A0E81A3-CD65-AE24-FAD8-47BECF7D4659}"/>
                      </a:ext>
                    </a:extLst>
                  </p:cNvPr>
                  <p:cNvSpPr txBox="1">
                    <a:spLocks noRot="1" noChangeAspect="1" noMove="1" noResize="1" noEditPoints="1" noAdjustHandles="1" noChangeArrowheads="1" noChangeShapeType="1" noTextEdit="1"/>
                  </p:cNvSpPr>
                  <p:nvPr/>
                </p:nvSpPr>
                <p:spPr>
                  <a:xfrm>
                    <a:off x="10299593" y="5341286"/>
                    <a:ext cx="862018" cy="426297"/>
                  </a:xfrm>
                  <a:prstGeom prst="rect">
                    <a:avLst/>
                  </a:prstGeom>
                  <a:blipFill>
                    <a:blip r:embed="rId11"/>
                    <a:stretch>
                      <a:fillRect t="-142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C17C12E-B2C8-EF92-5338-9A5C278BA081}"/>
                      </a:ext>
                    </a:extLst>
                  </p:cNvPr>
                  <p:cNvSpPr txBox="1"/>
                  <p:nvPr/>
                </p:nvSpPr>
                <p:spPr>
                  <a:xfrm>
                    <a:off x="10001486" y="4963666"/>
                    <a:ext cx="862018" cy="42629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45°</m:t>
                          </m:r>
                        </m:oMath>
                      </m:oMathPara>
                    </a14:m>
                    <a:endParaRPr lang="en-AU" sz="1800" dirty="0"/>
                  </a:p>
                </p:txBody>
              </p:sp>
            </mc:Choice>
            <mc:Fallback xmlns="">
              <p:sp>
                <p:nvSpPr>
                  <p:cNvPr id="13" name="TextBox 12">
                    <a:extLst>
                      <a:ext uri="{FF2B5EF4-FFF2-40B4-BE49-F238E27FC236}">
                        <a16:creationId xmlns:a16="http://schemas.microsoft.com/office/drawing/2014/main" id="{BC17C12E-B2C8-EF92-5338-9A5C278BA081}"/>
                      </a:ext>
                    </a:extLst>
                  </p:cNvPr>
                  <p:cNvSpPr txBox="1">
                    <a:spLocks noRot="1" noChangeAspect="1" noMove="1" noResize="1" noEditPoints="1" noAdjustHandles="1" noChangeArrowheads="1" noChangeShapeType="1" noTextEdit="1"/>
                  </p:cNvSpPr>
                  <p:nvPr/>
                </p:nvSpPr>
                <p:spPr>
                  <a:xfrm>
                    <a:off x="10001486" y="4963666"/>
                    <a:ext cx="862018" cy="426297"/>
                  </a:xfrm>
                  <a:prstGeom prst="rect">
                    <a:avLst/>
                  </a:prstGeom>
                  <a:blipFill>
                    <a:blip r:embed="rId12"/>
                    <a:stretch>
                      <a:fillRect/>
                    </a:stretch>
                  </a:blipFill>
                </p:spPr>
                <p:txBody>
                  <a:bodyPr/>
                  <a:lstStyle/>
                  <a:p>
                    <a:r>
                      <a:rPr lang="en-AU">
                        <a:noFill/>
                      </a:rPr>
                      <a:t> </a:t>
                    </a:r>
                  </a:p>
                </p:txBody>
              </p:sp>
            </mc:Fallback>
          </mc:AlternateContent>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B6FCAA1-FE6D-C3E0-7573-0031E3441C60}"/>
                    </a:ext>
                  </a:extLst>
                </p:cNvPr>
                <p:cNvSpPr txBox="1"/>
                <p:nvPr/>
              </p:nvSpPr>
              <p:spPr>
                <a:xfrm>
                  <a:off x="9003912" y="4526702"/>
                  <a:ext cx="862018" cy="426297"/>
                </a:xfrm>
                <a:prstGeom prst="rect">
                  <a:avLst/>
                </a:prstGeom>
                <a:noFill/>
              </p:spPr>
              <p:txBody>
                <a:bodyPr wrap="none" lIns="0" tIns="0" rIns="0" bIns="0" rtlCol="0">
                  <a:noAutofit/>
                </a:bodyPr>
                <a:lstStyle/>
                <a:p>
                  <a:pPr algn="l"/>
                  <a14:m>
                    <m:oMath xmlns:m="http://schemas.openxmlformats.org/officeDocument/2006/math">
                      <m:r>
                        <a:rPr lang="en-AU" sz="1800" b="0" i="1" smtClean="0">
                          <a:latin typeface="Cambria Math" panose="02040503050406030204" pitchFamily="18" charset="0"/>
                        </a:rPr>
                        <m:t>32</m:t>
                      </m:r>
                    </m:oMath>
                  </a14:m>
                  <a:r>
                    <a:rPr lang="en-AU" sz="1800" dirty="0"/>
                    <a:t> m</a:t>
                  </a:r>
                </a:p>
              </p:txBody>
            </p:sp>
          </mc:Choice>
          <mc:Fallback xmlns="">
            <p:sp>
              <p:nvSpPr>
                <p:cNvPr id="15" name="TextBox 14">
                  <a:extLst>
                    <a:ext uri="{FF2B5EF4-FFF2-40B4-BE49-F238E27FC236}">
                      <a16:creationId xmlns:a16="http://schemas.microsoft.com/office/drawing/2014/main" id="{3B6FCAA1-FE6D-C3E0-7573-0031E3441C60}"/>
                    </a:ext>
                  </a:extLst>
                </p:cNvPr>
                <p:cNvSpPr txBox="1">
                  <a:spLocks noRot="1" noChangeAspect="1" noMove="1" noResize="1" noEditPoints="1" noAdjustHandles="1" noChangeArrowheads="1" noChangeShapeType="1" noTextEdit="1"/>
                </p:cNvSpPr>
                <p:nvPr/>
              </p:nvSpPr>
              <p:spPr>
                <a:xfrm>
                  <a:off x="9003912" y="4526702"/>
                  <a:ext cx="862018" cy="426297"/>
                </a:xfrm>
                <a:prstGeom prst="rect">
                  <a:avLst/>
                </a:prstGeom>
                <a:blipFill>
                  <a:blip r:embed="rId13"/>
                  <a:stretch>
                    <a:fillRect l="-9155" t="-1857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7AF6AA2-38DB-1194-0DF8-F23AD3EB0D40}"/>
                    </a:ext>
                  </a:extLst>
                </p:cNvPr>
                <p:cNvSpPr txBox="1"/>
                <p:nvPr/>
              </p:nvSpPr>
              <p:spPr>
                <a:xfrm>
                  <a:off x="11421643" y="5051605"/>
                  <a:ext cx="862018" cy="426297"/>
                </a:xfrm>
                <a:prstGeom prst="rect">
                  <a:avLst/>
                </a:prstGeom>
                <a:noFill/>
              </p:spPr>
              <p:txBody>
                <a:bodyPr wrap="none" lIns="0" tIns="0" rIns="0" bIns="0" rtlCol="0">
                  <a:noAutofit/>
                </a:bodyPr>
                <a:lstStyle/>
                <a:p>
                  <a:pPr algn="l"/>
                  <a14:m>
                    <m:oMath xmlns:m="http://schemas.openxmlformats.org/officeDocument/2006/math">
                      <m:r>
                        <a:rPr lang="en-AU" sz="1800" b="0" i="1" smtClean="0">
                          <a:latin typeface="Cambria Math" panose="02040503050406030204" pitchFamily="18" charset="0"/>
                        </a:rPr>
                        <m:t>14</m:t>
                      </m:r>
                    </m:oMath>
                  </a14:m>
                  <a:r>
                    <a:rPr lang="en-AU" sz="1800" dirty="0"/>
                    <a:t> m</a:t>
                  </a:r>
                </a:p>
              </p:txBody>
            </p:sp>
          </mc:Choice>
          <mc:Fallback xmlns="">
            <p:sp>
              <p:nvSpPr>
                <p:cNvPr id="16" name="TextBox 15">
                  <a:extLst>
                    <a:ext uri="{FF2B5EF4-FFF2-40B4-BE49-F238E27FC236}">
                      <a16:creationId xmlns:a16="http://schemas.microsoft.com/office/drawing/2014/main" id="{B7AF6AA2-38DB-1194-0DF8-F23AD3EB0D40}"/>
                    </a:ext>
                  </a:extLst>
                </p:cNvPr>
                <p:cNvSpPr txBox="1">
                  <a:spLocks noRot="1" noChangeAspect="1" noMove="1" noResize="1" noEditPoints="1" noAdjustHandles="1" noChangeArrowheads="1" noChangeShapeType="1" noTextEdit="1"/>
                </p:cNvSpPr>
                <p:nvPr/>
              </p:nvSpPr>
              <p:spPr>
                <a:xfrm>
                  <a:off x="11421643" y="5051605"/>
                  <a:ext cx="862018" cy="426297"/>
                </a:xfrm>
                <a:prstGeom prst="rect">
                  <a:avLst/>
                </a:prstGeom>
                <a:blipFill>
                  <a:blip r:embed="rId14"/>
                  <a:stretch>
                    <a:fillRect l="-9929" t="-1857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AE7CB50-8EA0-3F5C-570C-7C766E720DF7}"/>
                    </a:ext>
                  </a:extLst>
                </p:cNvPr>
                <p:cNvSpPr txBox="1"/>
                <p:nvPr/>
              </p:nvSpPr>
              <p:spPr>
                <a:xfrm>
                  <a:off x="10300036" y="6275483"/>
                  <a:ext cx="862018" cy="426297"/>
                </a:xfrm>
                <a:prstGeom prst="rect">
                  <a:avLst/>
                </a:prstGeom>
                <a:noFill/>
              </p:spPr>
              <p:txBody>
                <a:bodyPr wrap="none" lIns="0" tIns="0" rIns="0" bIns="0" rtlCol="0">
                  <a:noAutofit/>
                </a:bodyPr>
                <a:lstStyle/>
                <a:p>
                  <a:pPr algn="l"/>
                  <a14:m>
                    <m:oMath xmlns:m="http://schemas.openxmlformats.org/officeDocument/2006/math">
                      <m:r>
                        <a:rPr lang="en-AU" sz="1800" b="0" i="1" smtClean="0">
                          <a:latin typeface="Cambria Math" panose="02040503050406030204" pitchFamily="18" charset="0"/>
                        </a:rPr>
                        <m:t>26</m:t>
                      </m:r>
                    </m:oMath>
                  </a14:m>
                  <a:r>
                    <a:rPr lang="en-AU" sz="1800" dirty="0"/>
                    <a:t> m</a:t>
                  </a:r>
                </a:p>
              </p:txBody>
            </p:sp>
          </mc:Choice>
          <mc:Fallback xmlns="">
            <p:sp>
              <p:nvSpPr>
                <p:cNvPr id="17" name="TextBox 16">
                  <a:extLst>
                    <a:ext uri="{FF2B5EF4-FFF2-40B4-BE49-F238E27FC236}">
                      <a16:creationId xmlns:a16="http://schemas.microsoft.com/office/drawing/2014/main" id="{2AE7CB50-8EA0-3F5C-570C-7C766E720DF7}"/>
                    </a:ext>
                  </a:extLst>
                </p:cNvPr>
                <p:cNvSpPr txBox="1">
                  <a:spLocks noRot="1" noChangeAspect="1" noMove="1" noResize="1" noEditPoints="1" noAdjustHandles="1" noChangeArrowheads="1" noChangeShapeType="1" noTextEdit="1"/>
                </p:cNvSpPr>
                <p:nvPr/>
              </p:nvSpPr>
              <p:spPr>
                <a:xfrm>
                  <a:off x="10300036" y="6275483"/>
                  <a:ext cx="862018" cy="426297"/>
                </a:xfrm>
                <a:prstGeom prst="rect">
                  <a:avLst/>
                </a:prstGeom>
                <a:blipFill>
                  <a:blip r:embed="rId15"/>
                  <a:stretch>
                    <a:fillRect l="-9929" t="-18571"/>
                  </a:stretch>
                </a:blipFill>
              </p:spPr>
              <p:txBody>
                <a:bodyPr/>
                <a:lstStyle/>
                <a:p>
                  <a:r>
                    <a:rPr lang="en-AU">
                      <a:noFill/>
                    </a:rPr>
                    <a:t> </a:t>
                  </a:r>
                </a:p>
              </p:txBody>
            </p:sp>
          </mc:Fallback>
        </mc:AlternateContent>
        <p:cxnSp>
          <p:nvCxnSpPr>
            <p:cNvPr id="20" name="Straight Arrow Connector 19">
              <a:extLst>
                <a:ext uri="{FF2B5EF4-FFF2-40B4-BE49-F238E27FC236}">
                  <a16:creationId xmlns:a16="http://schemas.microsoft.com/office/drawing/2014/main" id="{E610B739-199A-0AC6-45F0-2069A3AD44F3}"/>
                </a:ext>
              </a:extLst>
            </p:cNvPr>
            <p:cNvCxnSpPr>
              <a:stCxn id="5" idx="2"/>
            </p:cNvCxnSpPr>
            <p:nvPr/>
          </p:nvCxnSpPr>
          <p:spPr>
            <a:xfrm flipV="1">
              <a:off x="9537175" y="6270916"/>
              <a:ext cx="1884468" cy="229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A11FDC91-68B7-4729-8F4C-D0211C9DA47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20</a:t>
            </a:fld>
            <a:endParaRPr lang="en-AU" dirty="0"/>
          </a:p>
        </p:txBody>
      </p:sp>
    </p:spTree>
    <p:extLst>
      <p:ext uri="{BB962C8B-B14F-4D97-AF65-F5344CB8AC3E}">
        <p14:creationId xmlns:p14="http://schemas.microsoft.com/office/powerpoint/2010/main" val="254802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2EBF4-6091-4E80-D0B7-8BC08F03333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10DAC0A-3EA9-C393-F0CC-67F04BD65580}"/>
              </a:ext>
            </a:extLst>
          </p:cNvPr>
          <p:cNvSpPr>
            <a:spLocks noGrp="1"/>
          </p:cNvSpPr>
          <p:nvPr>
            <p:ph type="title"/>
          </p:nvPr>
        </p:nvSpPr>
        <p:spPr/>
        <p:txBody>
          <a:bodyPr/>
          <a:lstStyle/>
          <a:p>
            <a:r>
              <a:rPr lang="en-AU" dirty="0">
                <a:latin typeface="+mj-lt"/>
                <a:cs typeface="Arial"/>
              </a:rPr>
              <a:t>Solution 1</a:t>
            </a:r>
            <a:endParaRPr lang="en-AU" dirty="0">
              <a:latin typeface="+mj-lt"/>
            </a:endParaRPr>
          </a:p>
        </p:txBody>
      </p:sp>
      <p:sp>
        <p:nvSpPr>
          <p:cNvPr id="13" name="Text Placeholder 12">
            <a:extLst>
              <a:ext uri="{FF2B5EF4-FFF2-40B4-BE49-F238E27FC236}">
                <a16:creationId xmlns:a16="http://schemas.microsoft.com/office/drawing/2014/main" id="{3042DD61-6FA8-84F9-26C2-2749B01E7953}"/>
              </a:ext>
            </a:extLst>
          </p:cNvPr>
          <p:cNvSpPr>
            <a:spLocks noGrp="1"/>
          </p:cNvSpPr>
          <p:nvPr>
            <p:ph type="body" sz="quarter" idx="18"/>
          </p:nvPr>
        </p:nvSpPr>
        <p:spPr/>
        <p:txBody>
          <a:bodyPr/>
          <a:lstStyle/>
          <a:p>
            <a:r>
              <a:rPr lang="en-AU" dirty="0">
                <a:latin typeface="+mj-lt"/>
                <a:cs typeface="Arial"/>
              </a:rPr>
              <a:t>Applying the sum and differences expansion formula </a:t>
            </a:r>
            <a:endParaRPr lang="en-AU" dirty="0">
              <a:latin typeface="+mj-lt"/>
            </a:endParaRPr>
          </a:p>
        </p:txBody>
      </p:sp>
      <p:grpSp>
        <p:nvGrpSpPr>
          <p:cNvPr id="6" name="Group 5" descr="A Carteisan plane showing Lines 𝐴 and 𝐵 passing through the origin and making angles 𝛼 and 𝛽 with the 𝑥-axis. ">
            <a:extLst>
              <a:ext uri="{FF2B5EF4-FFF2-40B4-BE49-F238E27FC236}">
                <a16:creationId xmlns:a16="http://schemas.microsoft.com/office/drawing/2014/main" id="{76CDD78A-1102-FC5E-7627-EC50344501B6}"/>
              </a:ext>
            </a:extLst>
          </p:cNvPr>
          <p:cNvGrpSpPr/>
          <p:nvPr/>
        </p:nvGrpSpPr>
        <p:grpSpPr>
          <a:xfrm>
            <a:off x="338144" y="1479684"/>
            <a:ext cx="4803948" cy="4433214"/>
            <a:chOff x="6878783" y="2066214"/>
            <a:chExt cx="4803948" cy="4433214"/>
          </a:xfrm>
        </p:grpSpPr>
        <p:grpSp>
          <p:nvGrpSpPr>
            <p:cNvPr id="9" name="Group 8">
              <a:extLst>
                <a:ext uri="{FF2B5EF4-FFF2-40B4-BE49-F238E27FC236}">
                  <a16:creationId xmlns:a16="http://schemas.microsoft.com/office/drawing/2014/main" id="{28BDB586-5541-4984-8DEB-E2BFC1C1A563}"/>
                </a:ext>
              </a:extLst>
            </p:cNvPr>
            <p:cNvGrpSpPr/>
            <p:nvPr/>
          </p:nvGrpSpPr>
          <p:grpSpPr>
            <a:xfrm>
              <a:off x="6878783" y="2207789"/>
              <a:ext cx="4803948" cy="4291639"/>
              <a:chOff x="6878783" y="2207789"/>
              <a:chExt cx="4803948" cy="4291639"/>
            </a:xfrm>
          </p:grpSpPr>
          <p:pic>
            <p:nvPicPr>
              <p:cNvPr id="12" name="Picture 11">
                <a:extLst>
                  <a:ext uri="{FF2B5EF4-FFF2-40B4-BE49-F238E27FC236}">
                    <a16:creationId xmlns:a16="http://schemas.microsoft.com/office/drawing/2014/main" id="{FF98633C-1B1D-730E-4E1A-A3B5990E32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78783" y="2207789"/>
                <a:ext cx="4803948" cy="4291639"/>
              </a:xfrm>
              <a:prstGeom prst="rect">
                <a:avLst/>
              </a:prstGeom>
            </p:spPr>
          </p:pic>
          <p:sp>
            <p:nvSpPr>
              <p:cNvPr id="14" name="Arc 13">
                <a:extLst>
                  <a:ext uri="{FF2B5EF4-FFF2-40B4-BE49-F238E27FC236}">
                    <a16:creationId xmlns:a16="http://schemas.microsoft.com/office/drawing/2014/main" id="{4A114217-DBBB-CF77-A97E-C1BA4EB4D9B5}"/>
                  </a:ext>
                </a:extLst>
              </p:cNvPr>
              <p:cNvSpPr/>
              <p:nvPr/>
            </p:nvSpPr>
            <p:spPr>
              <a:xfrm>
                <a:off x="8063345" y="4657060"/>
                <a:ext cx="914400" cy="1442404"/>
              </a:xfrm>
              <a:prstGeom prst="arc">
                <a:avLst>
                  <a:gd name="adj1" fmla="val 16200000"/>
                  <a:gd name="adj2" fmla="val 21314403"/>
                </a:avLst>
              </a:prstGeom>
              <a:ln w="12700">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15" name="Arc 14">
                <a:extLst>
                  <a:ext uri="{FF2B5EF4-FFF2-40B4-BE49-F238E27FC236}">
                    <a16:creationId xmlns:a16="http://schemas.microsoft.com/office/drawing/2014/main" id="{6677885E-0748-4FB1-ED01-FD349B0500FB}"/>
                  </a:ext>
                </a:extLst>
              </p:cNvPr>
              <p:cNvSpPr/>
              <p:nvPr/>
            </p:nvSpPr>
            <p:spPr>
              <a:xfrm>
                <a:off x="7764687" y="4854496"/>
                <a:ext cx="914400" cy="914400"/>
              </a:xfrm>
              <a:prstGeom prst="arc">
                <a:avLst>
                  <a:gd name="adj1" fmla="val 18335781"/>
                  <a:gd name="adj2" fmla="val 380407"/>
                </a:avLst>
              </a:prstGeom>
              <a:ln w="12700">
                <a:solidFill>
                  <a:schemeClr val="accent2"/>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3CBCA5F-F692-A6FE-6EDE-5CD7A763CDD0}"/>
                      </a:ext>
                    </a:extLst>
                  </p:cNvPr>
                  <p:cNvSpPr txBox="1"/>
                  <p:nvPr/>
                </p:nvSpPr>
                <p:spPr>
                  <a:xfrm>
                    <a:off x="8723009" y="4738603"/>
                    <a:ext cx="553394" cy="39167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solidFill>
                                <a:srgbClr val="C00000"/>
                              </a:solidFill>
                              <a:latin typeface="Cambria Math" panose="02040503050406030204" pitchFamily="18" charset="0"/>
                            </a:rPr>
                            <m:t>𝛼</m:t>
                          </m:r>
                        </m:oMath>
                      </m:oMathPara>
                    </a14:m>
                    <a:endParaRPr lang="en-AU" sz="1800" dirty="0">
                      <a:solidFill>
                        <a:srgbClr val="C00000"/>
                      </a:solidFill>
                    </a:endParaRPr>
                  </a:p>
                </p:txBody>
              </p:sp>
            </mc:Choice>
            <mc:Fallback xmlns="">
              <p:sp>
                <p:nvSpPr>
                  <p:cNvPr id="16" name="TextBox 15">
                    <a:extLst>
                      <a:ext uri="{FF2B5EF4-FFF2-40B4-BE49-F238E27FC236}">
                        <a16:creationId xmlns:a16="http://schemas.microsoft.com/office/drawing/2014/main" id="{93CBCA5F-F692-A6FE-6EDE-5CD7A763CDD0}"/>
                      </a:ext>
                    </a:extLst>
                  </p:cNvPr>
                  <p:cNvSpPr txBox="1">
                    <a:spLocks noRot="1" noChangeAspect="1" noMove="1" noResize="1" noEditPoints="1" noAdjustHandles="1" noChangeArrowheads="1" noChangeShapeType="1" noTextEdit="1"/>
                  </p:cNvSpPr>
                  <p:nvPr/>
                </p:nvSpPr>
                <p:spPr>
                  <a:xfrm>
                    <a:off x="8723009" y="4738603"/>
                    <a:ext cx="553394" cy="391670"/>
                  </a:xfrm>
                  <a:prstGeom prst="rect">
                    <a:avLst/>
                  </a:prstGeom>
                  <a:blipFill>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DB9CBE7-3B99-1C4D-8FCE-D7A29E7BC084}"/>
                      </a:ext>
                    </a:extLst>
                  </p:cNvPr>
                  <p:cNvSpPr txBox="1"/>
                  <p:nvPr/>
                </p:nvSpPr>
                <p:spPr>
                  <a:xfrm>
                    <a:off x="8206328" y="5078941"/>
                    <a:ext cx="553394" cy="39167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solidFill>
                                <a:schemeClr val="accent2"/>
                              </a:solidFill>
                              <a:latin typeface="Cambria Math" panose="02040503050406030204" pitchFamily="18" charset="0"/>
                            </a:rPr>
                            <m:t>𝛽</m:t>
                          </m:r>
                        </m:oMath>
                      </m:oMathPara>
                    </a14:m>
                    <a:endParaRPr lang="en-AU" sz="1800" dirty="0">
                      <a:solidFill>
                        <a:srgbClr val="C00000"/>
                      </a:solidFill>
                    </a:endParaRPr>
                  </a:p>
                </p:txBody>
              </p:sp>
            </mc:Choice>
            <mc:Fallback xmlns="">
              <p:sp>
                <p:nvSpPr>
                  <p:cNvPr id="17" name="TextBox 16">
                    <a:extLst>
                      <a:ext uri="{FF2B5EF4-FFF2-40B4-BE49-F238E27FC236}">
                        <a16:creationId xmlns:a16="http://schemas.microsoft.com/office/drawing/2014/main" id="{2DB9CBE7-3B99-1C4D-8FCE-D7A29E7BC084}"/>
                      </a:ext>
                    </a:extLst>
                  </p:cNvPr>
                  <p:cNvSpPr txBox="1">
                    <a:spLocks noRot="1" noChangeAspect="1" noMove="1" noResize="1" noEditPoints="1" noAdjustHandles="1" noChangeArrowheads="1" noChangeShapeType="1" noTextEdit="1"/>
                  </p:cNvSpPr>
                  <p:nvPr/>
                </p:nvSpPr>
                <p:spPr>
                  <a:xfrm>
                    <a:off x="8206328" y="5078941"/>
                    <a:ext cx="553394" cy="391670"/>
                  </a:xfrm>
                  <a:prstGeom prst="rect">
                    <a:avLst/>
                  </a:prstGeom>
                  <a:blipFill>
                    <a:blip r:embed="rId5"/>
                    <a:stretch>
                      <a:fillRect/>
                    </a:stretch>
                  </a:blipFill>
                </p:spPr>
                <p:txBody>
                  <a:bodyPr/>
                  <a:lstStyle/>
                  <a:p>
                    <a:r>
                      <a:rPr lang="en-AU">
                        <a:noFill/>
                      </a:rPr>
                      <a:t> </a:t>
                    </a:r>
                  </a:p>
                </p:txBody>
              </p:sp>
            </mc:Fallback>
          </mc:AlternateContent>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5F842A2-75B5-A787-FA0F-BD2688BF235E}"/>
                    </a:ext>
                  </a:extLst>
                </p:cNvPr>
                <p:cNvSpPr txBox="1"/>
                <p:nvPr/>
              </p:nvSpPr>
              <p:spPr>
                <a:xfrm>
                  <a:off x="9509254" y="2066214"/>
                  <a:ext cx="553394" cy="391670"/>
                </a:xfrm>
                <a:prstGeom prst="rect">
                  <a:avLst/>
                </a:prstGeom>
                <a:noFill/>
              </p:spPr>
              <p:txBody>
                <a:bodyPr wrap="none" lIns="0" tIns="0" rIns="0" bIns="0" rtlCol="0">
                  <a:noAutofit/>
                </a:bodyPr>
                <a:lstStyle/>
                <a:p>
                  <a:pPr algn="l"/>
                  <a:r>
                    <a:rPr lang="en-AU" sz="1800" b="0" dirty="0">
                      <a:solidFill>
                        <a:srgbClr val="C00000"/>
                      </a:solidFill>
                    </a:rPr>
                    <a:t>Line </a:t>
                  </a:r>
                  <a14:m>
                    <m:oMath xmlns:m="http://schemas.openxmlformats.org/officeDocument/2006/math">
                      <m:r>
                        <a:rPr lang="en-AU" sz="1800" b="0" i="1" smtClean="0">
                          <a:solidFill>
                            <a:srgbClr val="C00000"/>
                          </a:solidFill>
                          <a:latin typeface="Cambria Math" panose="02040503050406030204" pitchFamily="18" charset="0"/>
                        </a:rPr>
                        <m:t>𝐴</m:t>
                      </m:r>
                    </m:oMath>
                  </a14:m>
                  <a:endParaRPr lang="en-AU" sz="1800" dirty="0">
                    <a:solidFill>
                      <a:srgbClr val="C00000"/>
                    </a:solidFill>
                  </a:endParaRPr>
                </a:p>
              </p:txBody>
            </p:sp>
          </mc:Choice>
          <mc:Fallback xmlns="">
            <p:sp>
              <p:nvSpPr>
                <p:cNvPr id="10" name="TextBox 9">
                  <a:extLst>
                    <a:ext uri="{FF2B5EF4-FFF2-40B4-BE49-F238E27FC236}">
                      <a16:creationId xmlns:a16="http://schemas.microsoft.com/office/drawing/2014/main" id="{85F842A2-75B5-A787-FA0F-BD2688BF235E}"/>
                    </a:ext>
                  </a:extLst>
                </p:cNvPr>
                <p:cNvSpPr txBox="1">
                  <a:spLocks noRot="1" noChangeAspect="1" noMove="1" noResize="1" noEditPoints="1" noAdjustHandles="1" noChangeArrowheads="1" noChangeShapeType="1" noTextEdit="1"/>
                </p:cNvSpPr>
                <p:nvPr/>
              </p:nvSpPr>
              <p:spPr>
                <a:xfrm>
                  <a:off x="9509254" y="2066214"/>
                  <a:ext cx="553394" cy="391670"/>
                </a:xfrm>
                <a:prstGeom prst="rect">
                  <a:avLst/>
                </a:prstGeom>
                <a:blipFill>
                  <a:blip r:embed="rId6"/>
                  <a:stretch>
                    <a:fillRect l="-26374" t="-20313" r="-29670" b="-625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9BD8F6D-AC17-1DA0-E95E-88854C229DD8}"/>
                    </a:ext>
                  </a:extLst>
                </p:cNvPr>
                <p:cNvSpPr txBox="1"/>
                <p:nvPr/>
              </p:nvSpPr>
              <p:spPr>
                <a:xfrm>
                  <a:off x="10554071" y="2107886"/>
                  <a:ext cx="709673" cy="391670"/>
                </a:xfrm>
                <a:prstGeom prst="rect">
                  <a:avLst/>
                </a:prstGeom>
                <a:noFill/>
              </p:spPr>
              <p:txBody>
                <a:bodyPr wrap="none" lIns="0" tIns="0" rIns="0" bIns="0" rtlCol="0">
                  <a:noAutofit/>
                </a:bodyPr>
                <a:lstStyle/>
                <a:p>
                  <a:pPr algn="l"/>
                  <a:r>
                    <a:rPr lang="en-AU" sz="1800" b="0" dirty="0">
                      <a:solidFill>
                        <a:schemeClr val="accent2"/>
                      </a:solidFill>
                    </a:rPr>
                    <a:t>Line </a:t>
                  </a:r>
                  <a14:m>
                    <m:oMath xmlns:m="http://schemas.openxmlformats.org/officeDocument/2006/math">
                      <m:r>
                        <a:rPr lang="en-AU" sz="1800" b="0" i="1" smtClean="0">
                          <a:solidFill>
                            <a:schemeClr val="accent2"/>
                          </a:solidFill>
                          <a:latin typeface="Cambria Math" panose="02040503050406030204" pitchFamily="18" charset="0"/>
                        </a:rPr>
                        <m:t>𝐵</m:t>
                      </m:r>
                    </m:oMath>
                  </a14:m>
                  <a:endParaRPr lang="en-AU" sz="1800" dirty="0">
                    <a:solidFill>
                      <a:srgbClr val="C00000"/>
                    </a:solidFill>
                  </a:endParaRPr>
                </a:p>
              </p:txBody>
            </p:sp>
          </mc:Choice>
          <mc:Fallback xmlns="">
            <p:sp>
              <p:nvSpPr>
                <p:cNvPr id="11" name="TextBox 10">
                  <a:extLst>
                    <a:ext uri="{FF2B5EF4-FFF2-40B4-BE49-F238E27FC236}">
                      <a16:creationId xmlns:a16="http://schemas.microsoft.com/office/drawing/2014/main" id="{F9BD8F6D-AC17-1DA0-E95E-88854C229DD8}"/>
                    </a:ext>
                  </a:extLst>
                </p:cNvPr>
                <p:cNvSpPr txBox="1">
                  <a:spLocks noRot="1" noChangeAspect="1" noMove="1" noResize="1" noEditPoints="1" noAdjustHandles="1" noChangeArrowheads="1" noChangeShapeType="1" noTextEdit="1"/>
                </p:cNvSpPr>
                <p:nvPr/>
              </p:nvSpPr>
              <p:spPr>
                <a:xfrm>
                  <a:off x="10554071" y="2107886"/>
                  <a:ext cx="709673" cy="391670"/>
                </a:xfrm>
                <a:prstGeom prst="rect">
                  <a:avLst/>
                </a:prstGeom>
                <a:blipFill>
                  <a:blip r:embed="rId7"/>
                  <a:stretch>
                    <a:fillRect l="-19658" t="-20313" r="-2564" b="-6250"/>
                  </a:stretch>
                </a:blipFill>
              </p:spPr>
              <p:txBody>
                <a:bodyPr/>
                <a:lstStyle/>
                <a:p>
                  <a:r>
                    <a:rPr lang="en-AU">
                      <a:noFill/>
                    </a:rPr>
                    <a:t> </a:t>
                  </a:r>
                </a:p>
              </p:txBody>
            </p:sp>
          </mc:Fallback>
        </mc:AlternateContent>
      </p:grpSp>
      <mc:AlternateContent xmlns:mc="http://schemas.openxmlformats.org/markup-compatibility/2006" xmlns:a14="http://schemas.microsoft.com/office/drawing/2010/main">
        <mc:Choice Requires="a14">
          <p:sp>
            <p:nvSpPr>
              <p:cNvPr id="19" name="Text Placeholder 11">
                <a:extLst>
                  <a:ext uri="{FF2B5EF4-FFF2-40B4-BE49-F238E27FC236}">
                    <a16:creationId xmlns:a16="http://schemas.microsoft.com/office/drawing/2014/main" id="{F2B42214-D1C3-1892-8FF4-98D92D424852}"/>
                  </a:ext>
                </a:extLst>
              </p:cNvPr>
              <p:cNvSpPr txBox="1">
                <a:spLocks/>
              </p:cNvSpPr>
              <p:nvPr/>
            </p:nvSpPr>
            <p:spPr>
              <a:xfrm>
                <a:off x="1787914" y="5033011"/>
                <a:ext cx="3667507" cy="1290414"/>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mn-lt"/>
                    <a:cs typeface="Arial"/>
                  </a:rPr>
                  <a:t>Line </a:t>
                </a:r>
                <a14:m>
                  <m:oMath xmlns:m="http://schemas.openxmlformats.org/officeDocument/2006/math">
                    <m:r>
                      <a:rPr lang="en-AU" b="0" i="1" smtClean="0">
                        <a:latin typeface="Cambria Math" panose="02040503050406030204" pitchFamily="18" charset="0"/>
                        <a:cs typeface="Arial"/>
                      </a:rPr>
                      <m:t>𝐴</m:t>
                    </m:r>
                  </m:oMath>
                </a14:m>
                <a:r>
                  <a:rPr lang="en-AU" dirty="0">
                    <a:cs typeface="Arial"/>
                  </a:rPr>
                  <a:t> has a gradient of 3 and </a:t>
                </a:r>
                <a:br>
                  <a:rPr lang="en-AU" dirty="0">
                    <a:cs typeface="Arial"/>
                  </a:rPr>
                </a:br>
                <a:r>
                  <a:rPr lang="en-AU" dirty="0">
                    <a:cs typeface="Arial"/>
                  </a:rPr>
                  <a:t>Line </a:t>
                </a:r>
                <a14:m>
                  <m:oMath xmlns:m="http://schemas.openxmlformats.org/officeDocument/2006/math">
                    <m:r>
                      <a:rPr lang="en-AU" b="0" i="1" smtClean="0">
                        <a:latin typeface="Cambria Math" panose="02040503050406030204" pitchFamily="18" charset="0"/>
                        <a:cs typeface="Arial"/>
                      </a:rPr>
                      <m:t>𝐵</m:t>
                    </m:r>
                  </m:oMath>
                </a14:m>
                <a:r>
                  <a:rPr lang="en-AU" dirty="0">
                    <a:cs typeface="Arial"/>
                  </a:rPr>
                  <a:t> has a gradient of 2. </a:t>
                </a:r>
              </a:p>
              <a:p>
                <a:endParaRPr lang="en-AU" dirty="0">
                  <a:latin typeface="+mn-lt"/>
                </a:endParaRPr>
              </a:p>
            </p:txBody>
          </p:sp>
        </mc:Choice>
        <mc:Fallback xmlns="">
          <p:sp>
            <p:nvSpPr>
              <p:cNvPr id="19" name="Text Placeholder 11">
                <a:extLst>
                  <a:ext uri="{FF2B5EF4-FFF2-40B4-BE49-F238E27FC236}">
                    <a16:creationId xmlns:a16="http://schemas.microsoft.com/office/drawing/2014/main" id="{F2B42214-D1C3-1892-8FF4-98D92D424852}"/>
                  </a:ext>
                </a:extLst>
              </p:cNvPr>
              <p:cNvSpPr txBox="1">
                <a:spLocks noRot="1" noChangeAspect="1" noMove="1" noResize="1" noEditPoints="1" noAdjustHandles="1" noChangeArrowheads="1" noChangeShapeType="1" noTextEdit="1"/>
              </p:cNvSpPr>
              <p:nvPr/>
            </p:nvSpPr>
            <p:spPr>
              <a:xfrm>
                <a:off x="1787914" y="5033011"/>
                <a:ext cx="3667507" cy="1290414"/>
              </a:xfrm>
              <a:prstGeom prst="rect">
                <a:avLst/>
              </a:prstGeom>
              <a:blipFill>
                <a:blip r:embed="rId8"/>
                <a:stretch>
                  <a:fillRect l="-415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8" name="Text Placeholder 17">
                <a:extLst>
                  <a:ext uri="{FF2B5EF4-FFF2-40B4-BE49-F238E27FC236}">
                    <a16:creationId xmlns:a16="http://schemas.microsoft.com/office/drawing/2014/main" id="{F27B7437-B794-C27F-D09C-B743451197D3}"/>
                  </a:ext>
                </a:extLst>
              </p:cNvPr>
              <p:cNvSpPr>
                <a:spLocks noGrp="1"/>
              </p:cNvSpPr>
              <p:nvPr>
                <p:ph type="body" sz="quarter" idx="17"/>
              </p:nvPr>
            </p:nvSpPr>
            <p:spPr>
              <a:xfrm>
                <a:off x="6689306" y="1530264"/>
                <a:ext cx="4256147" cy="4807835"/>
              </a:xfrm>
            </p:spPr>
            <p:txBody>
              <a:bodyPr/>
              <a:lstStyle/>
              <a:p>
                <a:pPr/>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r>
                            <a:rPr lang="en-AU" b="0" i="1" smtClean="0">
                              <a:latin typeface="Cambria Math" panose="02040503050406030204" pitchFamily="18" charset="0"/>
                            </a:rPr>
                            <m:t>𝑚</m:t>
                          </m:r>
                          <m:r>
                            <a:rPr lang="en-AU" b="0" i="0" smtClean="0">
                              <a:latin typeface="Cambria Math" panose="02040503050406030204" pitchFamily="18" charset="0"/>
                            </a:rPr>
                            <m:t>=</m:t>
                          </m:r>
                          <m:r>
                            <m:rPr>
                              <m:sty m:val="p"/>
                            </m:rPr>
                            <a:rPr lang="en-AU" b="0" i="0" smtClean="0">
                              <a:latin typeface="Cambria Math" panose="02040503050406030204" pitchFamily="18" charset="0"/>
                            </a:rPr>
                            <m:t>tan</m:t>
                          </m:r>
                        </m:fName>
                        <m:e>
                          <m:r>
                            <a:rPr lang="en-AU" b="0" i="1" smtClean="0">
                              <a:latin typeface="Cambria Math" panose="02040503050406030204" pitchFamily="18" charset="0"/>
                            </a:rPr>
                            <m:t>𝜃</m:t>
                          </m:r>
                        </m:e>
                      </m:func>
                    </m:oMath>
                  </m:oMathPara>
                </a14:m>
                <a:endParaRPr lang="en-AU" b="0"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tan</m:t>
                          </m:r>
                        </m:fName>
                        <m:e>
                          <m:r>
                            <a:rPr lang="en-AU" b="0" i="1" smtClean="0">
                              <a:latin typeface="Cambria Math" panose="02040503050406030204" pitchFamily="18" charset="0"/>
                            </a:rPr>
                            <m:t>𝛼</m:t>
                          </m:r>
                        </m:e>
                      </m:func>
                      <m:r>
                        <a:rPr lang="en-AU" b="0" i="1" smtClean="0">
                          <a:latin typeface="Cambria Math" panose="02040503050406030204" pitchFamily="18" charset="0"/>
                        </a:rPr>
                        <m:t>=</m:t>
                      </m:r>
                      <m:r>
                        <a:rPr lang="en-AU" b="0" i="0" smtClean="0">
                          <a:latin typeface="Cambria Math" panose="02040503050406030204" pitchFamily="18" charset="0"/>
                        </a:rPr>
                        <m:t>3</m:t>
                      </m:r>
                    </m:oMath>
                  </m:oMathPara>
                </a14:m>
                <a:endParaRPr lang="en-AU" dirty="0"/>
              </a:p>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tan</m:t>
                          </m:r>
                        </m:fName>
                        <m:e>
                          <m:r>
                            <a:rPr lang="en-AU" b="0" i="1" smtClean="0">
                              <a:latin typeface="Cambria Math" panose="02040503050406030204" pitchFamily="18" charset="0"/>
                            </a:rPr>
                            <m:t>𝛽</m:t>
                          </m:r>
                        </m:e>
                      </m:func>
                      <m:r>
                        <a:rPr lang="en-AU" b="0" i="1" smtClean="0">
                          <a:latin typeface="Cambria Math" panose="02040503050406030204" pitchFamily="18" charset="0"/>
                        </a:rPr>
                        <m:t>=2</m:t>
                      </m:r>
                    </m:oMath>
                  </m:oMathPara>
                </a14:m>
                <a:endParaRPr lang="en-AU" dirty="0"/>
              </a:p>
              <a:p>
                <a14:m>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tan</m:t>
                        </m:r>
                      </m:fName>
                      <m:e>
                        <m:r>
                          <a:rPr lang="en-AU" b="0" i="1" smtClean="0">
                            <a:latin typeface="Cambria Math" panose="02040503050406030204" pitchFamily="18" charset="0"/>
                          </a:rPr>
                          <m:t>(</m:t>
                        </m:r>
                        <m:r>
                          <a:rPr lang="en-AU" b="0" i="1" smtClean="0">
                            <a:latin typeface="Cambria Math" panose="02040503050406030204" pitchFamily="18" charset="0"/>
                          </a:rPr>
                          <m:t>𝐴</m:t>
                        </m:r>
                        <m:r>
                          <a:rPr lang="en-AU" b="0" i="1" smtClean="0">
                            <a:latin typeface="Cambria Math" panose="02040503050406030204" pitchFamily="18" charset="0"/>
                          </a:rPr>
                          <m:t>−</m:t>
                        </m:r>
                        <m:r>
                          <a:rPr lang="en-AU" b="0" i="1" smtClean="0">
                            <a:latin typeface="Cambria Math" panose="02040503050406030204" pitchFamily="18" charset="0"/>
                          </a:rPr>
                          <m:t>𝐵</m:t>
                        </m:r>
                        <m:r>
                          <a:rPr lang="en-AU" b="0" i="1" smtClean="0">
                            <a:latin typeface="Cambria Math" panose="02040503050406030204" pitchFamily="18" charset="0"/>
                          </a:rPr>
                          <m:t>)</m:t>
                        </m:r>
                      </m:e>
                    </m:func>
                    <m:r>
                      <a:rPr lang="en-AU" b="0" i="1" smtClean="0">
                        <a:latin typeface="Cambria Math" panose="02040503050406030204" pitchFamily="18" charset="0"/>
                      </a:rPr>
                      <m:t>=</m:t>
                    </m:r>
                  </m:oMath>
                </a14:m>
                <a:r>
                  <a:rPr lang="en-AU" dirty="0"/>
                  <a:t> </a:t>
                </a:r>
                <a14:m>
                  <m:oMath xmlns:m="http://schemas.openxmlformats.org/officeDocument/2006/math">
                    <m:f>
                      <m:fPr>
                        <m:ctrlPr>
                          <a:rPr lang="en-AU" i="1">
                            <a:latin typeface="Cambria Math" panose="02040503050406030204" pitchFamily="18" charset="0"/>
                          </a:rPr>
                        </m:ctrlPr>
                      </m:fPr>
                      <m:num>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r>
                              <a:rPr lang="en-AU" i="1">
                                <a:latin typeface="Cambria Math" panose="02040503050406030204" pitchFamily="18" charset="0"/>
                              </a:rPr>
                              <m:t>𝐴</m:t>
                            </m:r>
                          </m:e>
                        </m:func>
                        <m:r>
                          <a:rPr lang="en-AU" i="1">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r>
                              <a:rPr lang="en-AU" i="1">
                                <a:latin typeface="Cambria Math" panose="02040503050406030204" pitchFamily="18" charset="0"/>
                              </a:rPr>
                              <m:t>𝐵</m:t>
                            </m:r>
                          </m:e>
                        </m:func>
                      </m:num>
                      <m:den>
                        <m:r>
                          <a:rPr lang="en-AU" i="1">
                            <a:latin typeface="Cambria Math" panose="02040503050406030204" pitchFamily="18" charset="0"/>
                          </a:rPr>
                          <m:t>1+</m:t>
                        </m:r>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r>
                              <a:rPr lang="en-AU" i="1">
                                <a:latin typeface="Cambria Math" panose="02040503050406030204" pitchFamily="18" charset="0"/>
                              </a:rPr>
                              <m:t>𝐴</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r>
                              <a:rPr lang="en-AU" i="1">
                                <a:latin typeface="Cambria Math" panose="02040503050406030204" pitchFamily="18" charset="0"/>
                              </a:rPr>
                              <m:t>𝐵</m:t>
                            </m:r>
                          </m:e>
                        </m:func>
                      </m:den>
                    </m:f>
                  </m:oMath>
                </a14:m>
                <a:endParaRPr lang="en-AU" dirty="0"/>
              </a:p>
              <a:p>
                <a:pPr>
                  <a:spcAft>
                    <a:spcPts val="600"/>
                  </a:spcAft>
                </a:pPr>
                <a14:m>
                  <m:oMath xmlns:m="http://schemas.openxmlformats.org/officeDocument/2006/math">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r>
                          <a:rPr lang="en-AU" i="1">
                            <a:latin typeface="Cambria Math" panose="02040503050406030204" pitchFamily="18" charset="0"/>
                          </a:rPr>
                          <m:t>(</m:t>
                        </m:r>
                        <m:r>
                          <a:rPr lang="en-AU" b="0" i="1" smtClean="0">
                            <a:latin typeface="Cambria Math" panose="02040503050406030204" pitchFamily="18" charset="0"/>
                          </a:rPr>
                          <m:t>𝛼</m:t>
                        </m:r>
                        <m:r>
                          <a:rPr lang="en-AU" i="1">
                            <a:latin typeface="Cambria Math" panose="02040503050406030204" pitchFamily="18" charset="0"/>
                          </a:rPr>
                          <m:t>−</m:t>
                        </m:r>
                        <m:r>
                          <a:rPr lang="en-AU" b="0" i="1" smtClean="0">
                            <a:latin typeface="Cambria Math" panose="02040503050406030204" pitchFamily="18" charset="0"/>
                          </a:rPr>
                          <m:t>𝛽</m:t>
                        </m:r>
                        <m:r>
                          <a:rPr lang="en-AU" i="1">
                            <a:latin typeface="Cambria Math" panose="02040503050406030204" pitchFamily="18" charset="0"/>
                          </a:rPr>
                          <m:t>)</m:t>
                        </m:r>
                      </m:e>
                    </m:func>
                    <m:r>
                      <a:rPr lang="en-AU" i="1">
                        <a:latin typeface="Cambria Math" panose="02040503050406030204" pitchFamily="18" charset="0"/>
                      </a:rPr>
                      <m:t>=</m:t>
                    </m:r>
                  </m:oMath>
                </a14:m>
                <a:r>
                  <a:rPr lang="en-AU" dirty="0"/>
                  <a:t> </a:t>
                </a:r>
                <a14:m>
                  <m:oMath xmlns:m="http://schemas.openxmlformats.org/officeDocument/2006/math">
                    <m:f>
                      <m:fPr>
                        <m:ctrlPr>
                          <a:rPr lang="en-AU" i="1">
                            <a:latin typeface="Cambria Math" panose="02040503050406030204" pitchFamily="18" charset="0"/>
                          </a:rPr>
                        </m:ctrlPr>
                      </m:fPr>
                      <m:num>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r>
                              <a:rPr lang="en-AU" b="0" i="1" smtClean="0">
                                <a:latin typeface="Cambria Math" panose="02040503050406030204" pitchFamily="18" charset="0"/>
                              </a:rPr>
                              <m:t>𝛼</m:t>
                            </m:r>
                          </m:e>
                        </m:func>
                        <m:r>
                          <a:rPr lang="en-AU" i="1">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r>
                              <a:rPr lang="en-AU" b="0" i="1" smtClean="0">
                                <a:latin typeface="Cambria Math" panose="02040503050406030204" pitchFamily="18" charset="0"/>
                              </a:rPr>
                              <m:t>𝛽</m:t>
                            </m:r>
                          </m:e>
                        </m:func>
                      </m:num>
                      <m:den>
                        <m:r>
                          <a:rPr lang="en-AU" i="1">
                            <a:latin typeface="Cambria Math" panose="02040503050406030204" pitchFamily="18" charset="0"/>
                          </a:rPr>
                          <m:t>1+</m:t>
                        </m:r>
                        <m:func>
                          <m:funcPr>
                            <m:ctrlPr>
                              <a:rPr lang="en-AU" i="1" smtClean="0">
                                <a:latin typeface="Cambria Math" panose="02040503050406030204" pitchFamily="18" charset="0"/>
                              </a:rPr>
                            </m:ctrlPr>
                          </m:funcPr>
                          <m:fName>
                            <m:r>
                              <m:rPr>
                                <m:sty m:val="p"/>
                              </m:rPr>
                              <a:rPr lang="en-AU">
                                <a:latin typeface="Cambria Math" panose="02040503050406030204" pitchFamily="18" charset="0"/>
                              </a:rPr>
                              <m:t>tan</m:t>
                            </m:r>
                          </m:fName>
                          <m:e>
                            <m:r>
                              <a:rPr lang="en-AU" b="0" i="1" smtClean="0">
                                <a:latin typeface="Cambria Math" panose="02040503050406030204" pitchFamily="18" charset="0"/>
                              </a:rPr>
                              <m:t>𝛼</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tan</m:t>
                            </m:r>
                          </m:fName>
                          <m:e>
                            <m:r>
                              <a:rPr lang="en-AU" b="0" i="1" smtClean="0">
                                <a:latin typeface="Cambria Math" panose="02040503050406030204" pitchFamily="18" charset="0"/>
                              </a:rPr>
                              <m:t>𝛽</m:t>
                            </m:r>
                          </m:e>
                        </m:func>
                      </m:den>
                    </m:f>
                  </m:oMath>
                </a14:m>
                <a:endParaRPr lang="en-AU" dirty="0"/>
              </a:p>
              <a:p>
                <a:pPr marL="1257300">
                  <a:spcAft>
                    <a:spcPts val="600"/>
                  </a:spcAft>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3−2</m:t>
                          </m:r>
                        </m:num>
                        <m:den>
                          <m:r>
                            <a:rPr lang="en-AU" b="0" i="1" smtClean="0">
                              <a:latin typeface="Cambria Math" panose="02040503050406030204" pitchFamily="18" charset="0"/>
                            </a:rPr>
                            <m:t>1−3×2</m:t>
                          </m:r>
                        </m:den>
                      </m:f>
                    </m:oMath>
                  </m:oMathPara>
                </a14:m>
                <a:endParaRPr lang="en-AU" b="0" dirty="0"/>
              </a:p>
              <a:p>
                <a:pPr marL="1257300">
                  <a:spcAft>
                    <a:spcPts val="600"/>
                  </a:spcAft>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7</m:t>
                          </m:r>
                        </m:den>
                      </m:f>
                    </m:oMath>
                  </m:oMathPara>
                </a14:m>
                <a:endParaRPr lang="en-AU" dirty="0"/>
              </a:p>
              <a:p>
                <a:endParaRPr lang="en-AU" dirty="0"/>
              </a:p>
            </p:txBody>
          </p:sp>
        </mc:Choice>
        <mc:Fallback xmlns="">
          <p:sp>
            <p:nvSpPr>
              <p:cNvPr id="18" name="Text Placeholder 17">
                <a:extLst>
                  <a:ext uri="{FF2B5EF4-FFF2-40B4-BE49-F238E27FC236}">
                    <a16:creationId xmlns:a16="http://schemas.microsoft.com/office/drawing/2014/main" id="{F27B7437-B794-C27F-D09C-B743451197D3}"/>
                  </a:ext>
                </a:extLst>
              </p:cNvPr>
              <p:cNvSpPr>
                <a:spLocks noGrp="1" noRot="1" noChangeAspect="1" noMove="1" noResize="1" noEditPoints="1" noAdjustHandles="1" noChangeArrowheads="1" noChangeShapeType="1" noTextEdit="1"/>
              </p:cNvSpPr>
              <p:nvPr>
                <p:ph type="body" sz="quarter" idx="17"/>
              </p:nvPr>
            </p:nvSpPr>
            <p:spPr>
              <a:xfrm>
                <a:off x="6689306" y="1530264"/>
                <a:ext cx="4256147" cy="4807835"/>
              </a:xfrm>
              <a:blipFill>
                <a:blip r:embed="rId9"/>
                <a:stretch>
                  <a:fillRect b="-7351"/>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2896E837-B2E4-3D80-2E68-3C398C6C251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21</a:t>
            </a:fld>
            <a:endParaRPr lang="en-AU" dirty="0"/>
          </a:p>
        </p:txBody>
      </p:sp>
    </p:spTree>
    <p:extLst>
      <p:ext uri="{BB962C8B-B14F-4D97-AF65-F5344CB8AC3E}">
        <p14:creationId xmlns:p14="http://schemas.microsoft.com/office/powerpoint/2010/main" val="2081825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161A4-A0B0-2681-2CBC-F32273F8E4A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19DA269-2443-5C16-741A-D014DCEFEE6B}"/>
              </a:ext>
            </a:extLst>
          </p:cNvPr>
          <p:cNvSpPr>
            <a:spLocks noGrp="1"/>
          </p:cNvSpPr>
          <p:nvPr>
            <p:ph type="title"/>
          </p:nvPr>
        </p:nvSpPr>
        <p:spPr/>
        <p:txBody>
          <a:bodyPr/>
          <a:lstStyle/>
          <a:p>
            <a:r>
              <a:rPr lang="en-AU" dirty="0">
                <a:latin typeface="+mj-lt"/>
                <a:cs typeface="Arial"/>
              </a:rPr>
              <a:t>Solution 2</a:t>
            </a:r>
            <a:endParaRPr lang="en-AU" dirty="0">
              <a:latin typeface="+mj-lt"/>
            </a:endParaRPr>
          </a:p>
        </p:txBody>
      </p:sp>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2B4C39D5-CD96-5D44-B9F7-768649D37524}"/>
                  </a:ext>
                </a:extLst>
              </p:cNvPr>
              <p:cNvSpPr>
                <a:spLocks noGrp="1"/>
              </p:cNvSpPr>
              <p:nvPr>
                <p:ph type="body" sz="quarter" idx="17"/>
              </p:nvPr>
            </p:nvSpPr>
            <p:spPr>
              <a:xfrm>
                <a:off x="360000" y="1056723"/>
                <a:ext cx="5736000" cy="1685269"/>
              </a:xfrm>
            </p:spPr>
            <p:txBody>
              <a:bodyPr/>
              <a:lstStyle/>
              <a:p>
                <a:pPr marL="457200" indent="-457200">
                  <a:buFont typeface="+mj-lt"/>
                  <a:buAutoNum type="alphaLcParenR"/>
                </a:pPr>
                <a:r>
                  <a:rPr lang="en-AU" sz="1800" dirty="0"/>
                  <a:t> </a:t>
                </a:r>
                <a14:m>
                  <m:oMath xmlns:m="http://schemas.openxmlformats.org/officeDocument/2006/math">
                    <m:r>
                      <a:rPr lang="en-AU" sz="1800" b="0" i="1" smtClean="0">
                        <a:latin typeface="Cambria Math" panose="02040503050406030204" pitchFamily="18" charset="0"/>
                      </a:rPr>
                      <m:t>𝛼</m:t>
                    </m:r>
                    <m:r>
                      <a:rPr lang="en-AU" sz="1800" b="0" i="1" smtClean="0">
                        <a:latin typeface="Cambria Math" panose="02040503050406030204" pitchFamily="18" charset="0"/>
                      </a:rPr>
                      <m:t>+45°+</m:t>
                    </m:r>
                    <m:r>
                      <a:rPr lang="en-AU" sz="1800" b="0" i="1" smtClean="0">
                        <a:latin typeface="Cambria Math" panose="02040503050406030204" pitchFamily="18" charset="0"/>
                      </a:rPr>
                      <m:t>𝛽</m:t>
                    </m:r>
                    <m:r>
                      <a:rPr lang="en-AU" sz="1800" b="0" i="1" smtClean="0">
                        <a:latin typeface="Cambria Math" panose="02040503050406030204" pitchFamily="18" charset="0"/>
                      </a:rPr>
                      <m:t>=180°</m:t>
                    </m:r>
                  </m:oMath>
                </a14:m>
                <a:endParaRPr lang="en-AU" sz="1800"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𝛽</m:t>
                      </m:r>
                      <m:r>
                        <a:rPr lang="en-AU" sz="1800" b="0" i="1" smtClean="0">
                          <a:latin typeface="Cambria Math" panose="02040503050406030204" pitchFamily="18" charset="0"/>
                        </a:rPr>
                        <m:t>=135°−</m:t>
                      </m:r>
                      <m:r>
                        <a:rPr lang="en-AU" sz="1800" b="0" i="1" smtClean="0">
                          <a:latin typeface="Cambria Math" panose="02040503050406030204" pitchFamily="18" charset="0"/>
                        </a:rPr>
                        <m:t>𝛼</m:t>
                      </m:r>
                    </m:oMath>
                  </m:oMathPara>
                </a14:m>
                <a:endParaRPr lang="en-AU" sz="1800" dirty="0"/>
              </a:p>
            </p:txBody>
          </p:sp>
        </mc:Choice>
        <mc:Fallback xmlns="">
          <p:sp>
            <p:nvSpPr>
              <p:cNvPr id="2" name="Text Placeholder 1">
                <a:extLst>
                  <a:ext uri="{FF2B5EF4-FFF2-40B4-BE49-F238E27FC236}">
                    <a16:creationId xmlns:a16="http://schemas.microsoft.com/office/drawing/2014/main" id="{2B4C39D5-CD96-5D44-B9F7-768649D37524}"/>
                  </a:ext>
                </a:extLst>
              </p:cNvPr>
              <p:cNvSpPr>
                <a:spLocks noGrp="1" noRot="1" noChangeAspect="1" noMove="1" noResize="1" noEditPoints="1" noAdjustHandles="1" noChangeArrowheads="1" noChangeShapeType="1" noTextEdit="1"/>
              </p:cNvSpPr>
              <p:nvPr>
                <p:ph type="body" sz="quarter" idx="17"/>
              </p:nvPr>
            </p:nvSpPr>
            <p:spPr>
              <a:xfrm>
                <a:off x="360000" y="1056723"/>
                <a:ext cx="5736000" cy="1685269"/>
              </a:xfrm>
              <a:blipFill>
                <a:blip r:embed="rId3"/>
                <a:stretch>
                  <a:fillRect l="-2232"/>
                </a:stretch>
              </a:blipFill>
            </p:spPr>
            <p:txBody>
              <a:bodyPr/>
              <a:lstStyle/>
              <a:p>
                <a:r>
                  <a:rPr lang="en-AU">
                    <a:noFill/>
                  </a:rPr>
                  <a:t> </a:t>
                </a:r>
              </a:p>
            </p:txBody>
          </p:sp>
        </mc:Fallback>
      </mc:AlternateContent>
      <p:grpSp>
        <p:nvGrpSpPr>
          <p:cNvPr id="17" name="Group 16" descr="A geometric diagram shows two right triangles, △ABP and △CDP, sharing point P on a horizontal segment AC. Vertical segment AB on the left measures 32 m, and vertical segment CD on the right measures 14 m. The horizontal distance AC between A and C is 26 m. Point P lies between A and C. Lines BP and DP rise from P to meet B and D respectively. Angle ∠APB is labeled α, angle ∠CPD is labeled β, and the angle between BP and DP at P, ∠BPD, is marked 45°.">
            <a:extLst>
              <a:ext uri="{FF2B5EF4-FFF2-40B4-BE49-F238E27FC236}">
                <a16:creationId xmlns:a16="http://schemas.microsoft.com/office/drawing/2014/main" id="{5704ED75-AB71-922C-DC06-CB3F514C49CB}"/>
              </a:ext>
            </a:extLst>
          </p:cNvPr>
          <p:cNvGrpSpPr/>
          <p:nvPr/>
        </p:nvGrpSpPr>
        <p:grpSpPr>
          <a:xfrm>
            <a:off x="2044644" y="2094033"/>
            <a:ext cx="2714527" cy="2797260"/>
            <a:chOff x="9003912" y="3068511"/>
            <a:chExt cx="3279749" cy="3633269"/>
          </a:xfrm>
        </p:grpSpPr>
        <p:grpSp>
          <p:nvGrpSpPr>
            <p:cNvPr id="18" name="Group 17">
              <a:extLst>
                <a:ext uri="{FF2B5EF4-FFF2-40B4-BE49-F238E27FC236}">
                  <a16:creationId xmlns:a16="http://schemas.microsoft.com/office/drawing/2014/main" id="{2195C3BA-F671-2D7F-A2FD-76715A682768}"/>
                </a:ext>
              </a:extLst>
            </p:cNvPr>
            <p:cNvGrpSpPr/>
            <p:nvPr/>
          </p:nvGrpSpPr>
          <p:grpSpPr>
            <a:xfrm>
              <a:off x="9079975" y="3068511"/>
              <a:ext cx="2839123" cy="3204698"/>
              <a:chOff x="8862628" y="2898390"/>
              <a:chExt cx="2839123" cy="3204698"/>
            </a:xfrm>
          </p:grpSpPr>
          <p:pic>
            <p:nvPicPr>
              <p:cNvPr id="23" name="Picture 22">
                <a:extLst>
                  <a:ext uri="{FF2B5EF4-FFF2-40B4-BE49-F238E27FC236}">
                    <a16:creationId xmlns:a16="http://schemas.microsoft.com/office/drawing/2014/main" id="{0B73FD52-560C-0B62-FE6C-6689265EEF1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93637" y="3078390"/>
                <a:ext cx="1936850" cy="2657612"/>
              </a:xfrm>
              <a:prstGeom prst="rect">
                <a:avLst/>
              </a:prstGeom>
            </p:spPr>
          </p:pic>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50FF601-F03F-0E51-D73E-5AF503DE756E}"/>
                      </a:ext>
                    </a:extLst>
                  </p:cNvPr>
                  <p:cNvSpPr txBox="1"/>
                  <p:nvPr/>
                </p:nvSpPr>
                <p:spPr>
                  <a:xfrm>
                    <a:off x="8888819" y="5676791"/>
                    <a:ext cx="862018" cy="42629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b="0" i="1" smtClean="0">
                              <a:latin typeface="Cambria Math" panose="02040503050406030204" pitchFamily="18" charset="0"/>
                            </a:rPr>
                            <m:t>𝐴</m:t>
                          </m:r>
                        </m:oMath>
                      </m:oMathPara>
                    </a14:m>
                    <a:endParaRPr lang="en-AU" sz="1400" dirty="0"/>
                  </a:p>
                </p:txBody>
              </p:sp>
            </mc:Choice>
            <mc:Fallback xmlns="">
              <p:sp>
                <p:nvSpPr>
                  <p:cNvPr id="24" name="TextBox 23">
                    <a:extLst>
                      <a:ext uri="{FF2B5EF4-FFF2-40B4-BE49-F238E27FC236}">
                        <a16:creationId xmlns:a16="http://schemas.microsoft.com/office/drawing/2014/main" id="{450FF601-F03F-0E51-D73E-5AF503DE756E}"/>
                      </a:ext>
                    </a:extLst>
                  </p:cNvPr>
                  <p:cNvSpPr txBox="1">
                    <a:spLocks noRot="1" noChangeAspect="1" noMove="1" noResize="1" noEditPoints="1" noAdjustHandles="1" noChangeArrowheads="1" noChangeShapeType="1" noTextEdit="1"/>
                  </p:cNvSpPr>
                  <p:nvPr/>
                </p:nvSpPr>
                <p:spPr>
                  <a:xfrm>
                    <a:off x="8888819" y="5676791"/>
                    <a:ext cx="862018" cy="426297"/>
                  </a:xfrm>
                  <a:prstGeom prst="rect">
                    <a:avLst/>
                  </a:prstGeom>
                  <a:blipFill>
                    <a:blip r:embed="rId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674E5F6E-75A3-E75D-121F-5553E35C1F58}"/>
                      </a:ext>
                    </a:extLst>
                  </p:cNvPr>
                  <p:cNvSpPr txBox="1"/>
                  <p:nvPr/>
                </p:nvSpPr>
                <p:spPr>
                  <a:xfrm>
                    <a:off x="10799478" y="5676791"/>
                    <a:ext cx="862018" cy="42629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b="0" i="1" smtClean="0">
                              <a:latin typeface="Cambria Math" panose="02040503050406030204" pitchFamily="18" charset="0"/>
                            </a:rPr>
                            <m:t>𝐶</m:t>
                          </m:r>
                        </m:oMath>
                      </m:oMathPara>
                    </a14:m>
                    <a:endParaRPr lang="en-AU" sz="1400" dirty="0"/>
                  </a:p>
                </p:txBody>
              </p:sp>
            </mc:Choice>
            <mc:Fallback xmlns="">
              <p:sp>
                <p:nvSpPr>
                  <p:cNvPr id="25" name="TextBox 24">
                    <a:extLst>
                      <a:ext uri="{FF2B5EF4-FFF2-40B4-BE49-F238E27FC236}">
                        <a16:creationId xmlns:a16="http://schemas.microsoft.com/office/drawing/2014/main" id="{674E5F6E-75A3-E75D-121F-5553E35C1F58}"/>
                      </a:ext>
                    </a:extLst>
                  </p:cNvPr>
                  <p:cNvSpPr txBox="1">
                    <a:spLocks noRot="1" noChangeAspect="1" noMove="1" noResize="1" noEditPoints="1" noAdjustHandles="1" noChangeArrowheads="1" noChangeShapeType="1" noTextEdit="1"/>
                  </p:cNvSpPr>
                  <p:nvPr/>
                </p:nvSpPr>
                <p:spPr>
                  <a:xfrm>
                    <a:off x="10799478" y="5676791"/>
                    <a:ext cx="862018" cy="426297"/>
                  </a:xfrm>
                  <a:prstGeom prst="rect">
                    <a:avLst/>
                  </a:prstGeom>
                  <a:blipFill>
                    <a:blip r:embed="rId6"/>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7F7DFE1-5336-1475-15B5-17E632EBF6B4}"/>
                      </a:ext>
                    </a:extLst>
                  </p:cNvPr>
                  <p:cNvSpPr txBox="1"/>
                  <p:nvPr/>
                </p:nvSpPr>
                <p:spPr>
                  <a:xfrm>
                    <a:off x="8862628" y="2898390"/>
                    <a:ext cx="862018" cy="42629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b="0" i="1" smtClean="0">
                              <a:latin typeface="Cambria Math" panose="02040503050406030204" pitchFamily="18" charset="0"/>
                            </a:rPr>
                            <m:t>𝐵</m:t>
                          </m:r>
                        </m:oMath>
                      </m:oMathPara>
                    </a14:m>
                    <a:endParaRPr lang="en-AU" sz="1400" dirty="0"/>
                  </a:p>
                </p:txBody>
              </p:sp>
            </mc:Choice>
            <mc:Fallback xmlns="">
              <p:sp>
                <p:nvSpPr>
                  <p:cNvPr id="26" name="TextBox 25">
                    <a:extLst>
                      <a:ext uri="{FF2B5EF4-FFF2-40B4-BE49-F238E27FC236}">
                        <a16:creationId xmlns:a16="http://schemas.microsoft.com/office/drawing/2014/main" id="{87F7DFE1-5336-1475-15B5-17E632EBF6B4}"/>
                      </a:ext>
                    </a:extLst>
                  </p:cNvPr>
                  <p:cNvSpPr txBox="1">
                    <a:spLocks noRot="1" noChangeAspect="1" noMove="1" noResize="1" noEditPoints="1" noAdjustHandles="1" noChangeArrowheads="1" noChangeShapeType="1" noTextEdit="1"/>
                  </p:cNvSpPr>
                  <p:nvPr/>
                </p:nvSpPr>
                <p:spPr>
                  <a:xfrm>
                    <a:off x="8862628" y="2898390"/>
                    <a:ext cx="862018" cy="426297"/>
                  </a:xfrm>
                  <a:prstGeom prst="rect">
                    <a:avLst/>
                  </a:prstGeom>
                  <a:blipFill>
                    <a:blip r:embed="rId7"/>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B3E16893-CDAE-7EBB-0AE9-76B107CA7854}"/>
                      </a:ext>
                    </a:extLst>
                  </p:cNvPr>
                  <p:cNvSpPr txBox="1"/>
                  <p:nvPr/>
                </p:nvSpPr>
                <p:spPr>
                  <a:xfrm>
                    <a:off x="10839733" y="3941863"/>
                    <a:ext cx="862018" cy="42629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b="0" i="1" smtClean="0">
                              <a:latin typeface="Cambria Math" panose="02040503050406030204" pitchFamily="18" charset="0"/>
                            </a:rPr>
                            <m:t>𝐷</m:t>
                          </m:r>
                        </m:oMath>
                      </m:oMathPara>
                    </a14:m>
                    <a:endParaRPr lang="en-AU" sz="1400" dirty="0"/>
                  </a:p>
                </p:txBody>
              </p:sp>
            </mc:Choice>
            <mc:Fallback xmlns="">
              <p:sp>
                <p:nvSpPr>
                  <p:cNvPr id="27" name="TextBox 26">
                    <a:extLst>
                      <a:ext uri="{FF2B5EF4-FFF2-40B4-BE49-F238E27FC236}">
                        <a16:creationId xmlns:a16="http://schemas.microsoft.com/office/drawing/2014/main" id="{B3E16893-CDAE-7EBB-0AE9-76B107CA7854}"/>
                      </a:ext>
                    </a:extLst>
                  </p:cNvPr>
                  <p:cNvSpPr txBox="1">
                    <a:spLocks noRot="1" noChangeAspect="1" noMove="1" noResize="1" noEditPoints="1" noAdjustHandles="1" noChangeArrowheads="1" noChangeShapeType="1" noTextEdit="1"/>
                  </p:cNvSpPr>
                  <p:nvPr/>
                </p:nvSpPr>
                <p:spPr>
                  <a:xfrm>
                    <a:off x="10839733" y="3941863"/>
                    <a:ext cx="862018" cy="426297"/>
                  </a:xfrm>
                  <a:prstGeom prst="rect">
                    <a:avLst/>
                  </a:prstGeom>
                  <a:blipFill>
                    <a:blip r:embed="rId8"/>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7800FD7E-9F7D-3823-40C0-33817490ADEC}"/>
                      </a:ext>
                    </a:extLst>
                  </p:cNvPr>
                  <p:cNvSpPr txBox="1"/>
                  <p:nvPr/>
                </p:nvSpPr>
                <p:spPr>
                  <a:xfrm>
                    <a:off x="9977715" y="5674498"/>
                    <a:ext cx="862018" cy="42629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b="0" i="1" smtClean="0">
                              <a:latin typeface="Cambria Math" panose="02040503050406030204" pitchFamily="18" charset="0"/>
                            </a:rPr>
                            <m:t>𝑃</m:t>
                          </m:r>
                        </m:oMath>
                      </m:oMathPara>
                    </a14:m>
                    <a:endParaRPr lang="en-AU" sz="1400" dirty="0"/>
                  </a:p>
                </p:txBody>
              </p:sp>
            </mc:Choice>
            <mc:Fallback xmlns="">
              <p:sp>
                <p:nvSpPr>
                  <p:cNvPr id="28" name="TextBox 27">
                    <a:extLst>
                      <a:ext uri="{FF2B5EF4-FFF2-40B4-BE49-F238E27FC236}">
                        <a16:creationId xmlns:a16="http://schemas.microsoft.com/office/drawing/2014/main" id="{7800FD7E-9F7D-3823-40C0-33817490ADEC}"/>
                      </a:ext>
                    </a:extLst>
                  </p:cNvPr>
                  <p:cNvSpPr txBox="1">
                    <a:spLocks noRot="1" noChangeAspect="1" noMove="1" noResize="1" noEditPoints="1" noAdjustHandles="1" noChangeArrowheads="1" noChangeShapeType="1" noTextEdit="1"/>
                  </p:cNvSpPr>
                  <p:nvPr/>
                </p:nvSpPr>
                <p:spPr>
                  <a:xfrm>
                    <a:off x="9977715" y="5674498"/>
                    <a:ext cx="862018" cy="426297"/>
                  </a:xfrm>
                  <a:prstGeom prst="rect">
                    <a:avLst/>
                  </a:prstGeom>
                  <a:blipFill>
                    <a:blip r:embed="rId9"/>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FB2D3272-6338-91A4-7F04-165F80654DDC}"/>
                      </a:ext>
                    </a:extLst>
                  </p:cNvPr>
                  <p:cNvSpPr txBox="1"/>
                  <p:nvPr/>
                </p:nvSpPr>
                <p:spPr>
                  <a:xfrm>
                    <a:off x="9673207" y="5310851"/>
                    <a:ext cx="862018" cy="42629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b="0" i="1" smtClean="0">
                              <a:latin typeface="Cambria Math" panose="02040503050406030204" pitchFamily="18" charset="0"/>
                            </a:rPr>
                            <m:t>𝛼</m:t>
                          </m:r>
                        </m:oMath>
                      </m:oMathPara>
                    </a14:m>
                    <a:endParaRPr lang="en-AU" sz="1400" dirty="0"/>
                  </a:p>
                </p:txBody>
              </p:sp>
            </mc:Choice>
            <mc:Fallback xmlns="">
              <p:sp>
                <p:nvSpPr>
                  <p:cNvPr id="29" name="TextBox 28">
                    <a:extLst>
                      <a:ext uri="{FF2B5EF4-FFF2-40B4-BE49-F238E27FC236}">
                        <a16:creationId xmlns:a16="http://schemas.microsoft.com/office/drawing/2014/main" id="{FB2D3272-6338-91A4-7F04-165F80654DDC}"/>
                      </a:ext>
                    </a:extLst>
                  </p:cNvPr>
                  <p:cNvSpPr txBox="1">
                    <a:spLocks noRot="1" noChangeAspect="1" noMove="1" noResize="1" noEditPoints="1" noAdjustHandles="1" noChangeArrowheads="1" noChangeShapeType="1" noTextEdit="1"/>
                  </p:cNvSpPr>
                  <p:nvPr/>
                </p:nvSpPr>
                <p:spPr>
                  <a:xfrm>
                    <a:off x="9673207" y="5310851"/>
                    <a:ext cx="862018" cy="426297"/>
                  </a:xfrm>
                  <a:prstGeom prst="rect">
                    <a:avLst/>
                  </a:prstGeom>
                  <a:blipFill>
                    <a:blip r:embed="rId10"/>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C2641916-7A71-38DD-EE46-E94BB0170290}"/>
                      </a:ext>
                    </a:extLst>
                  </p:cNvPr>
                  <p:cNvSpPr txBox="1"/>
                  <p:nvPr/>
                </p:nvSpPr>
                <p:spPr>
                  <a:xfrm>
                    <a:off x="10299593" y="5341286"/>
                    <a:ext cx="862018" cy="42629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b="0" i="1" smtClean="0">
                              <a:latin typeface="Cambria Math" panose="02040503050406030204" pitchFamily="18" charset="0"/>
                            </a:rPr>
                            <m:t>𝛽</m:t>
                          </m:r>
                        </m:oMath>
                      </m:oMathPara>
                    </a14:m>
                    <a:endParaRPr lang="en-AU" sz="1400" dirty="0"/>
                  </a:p>
                </p:txBody>
              </p:sp>
            </mc:Choice>
            <mc:Fallback xmlns="">
              <p:sp>
                <p:nvSpPr>
                  <p:cNvPr id="30" name="TextBox 29">
                    <a:extLst>
                      <a:ext uri="{FF2B5EF4-FFF2-40B4-BE49-F238E27FC236}">
                        <a16:creationId xmlns:a16="http://schemas.microsoft.com/office/drawing/2014/main" id="{C2641916-7A71-38DD-EE46-E94BB0170290}"/>
                      </a:ext>
                    </a:extLst>
                  </p:cNvPr>
                  <p:cNvSpPr txBox="1">
                    <a:spLocks noRot="1" noChangeAspect="1" noMove="1" noResize="1" noEditPoints="1" noAdjustHandles="1" noChangeArrowheads="1" noChangeShapeType="1" noTextEdit="1"/>
                  </p:cNvSpPr>
                  <p:nvPr/>
                </p:nvSpPr>
                <p:spPr>
                  <a:xfrm>
                    <a:off x="10299593" y="5341286"/>
                    <a:ext cx="862018" cy="426297"/>
                  </a:xfrm>
                  <a:prstGeom prst="rect">
                    <a:avLst/>
                  </a:prstGeom>
                  <a:blipFill>
                    <a:blip r:embed="rId11"/>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7551E7CC-30E8-706B-E0EC-CC589254294C}"/>
                      </a:ext>
                    </a:extLst>
                  </p:cNvPr>
                  <p:cNvSpPr txBox="1"/>
                  <p:nvPr/>
                </p:nvSpPr>
                <p:spPr>
                  <a:xfrm>
                    <a:off x="10001486" y="4963666"/>
                    <a:ext cx="862018" cy="426297"/>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b="0" i="1" smtClean="0">
                              <a:latin typeface="Cambria Math" panose="02040503050406030204" pitchFamily="18" charset="0"/>
                            </a:rPr>
                            <m:t>45°</m:t>
                          </m:r>
                        </m:oMath>
                      </m:oMathPara>
                    </a14:m>
                    <a:endParaRPr lang="en-AU" sz="1400" dirty="0"/>
                  </a:p>
                </p:txBody>
              </p:sp>
            </mc:Choice>
            <mc:Fallback xmlns="">
              <p:sp>
                <p:nvSpPr>
                  <p:cNvPr id="31" name="TextBox 30">
                    <a:extLst>
                      <a:ext uri="{FF2B5EF4-FFF2-40B4-BE49-F238E27FC236}">
                        <a16:creationId xmlns:a16="http://schemas.microsoft.com/office/drawing/2014/main" id="{7551E7CC-30E8-706B-E0EC-CC589254294C}"/>
                      </a:ext>
                    </a:extLst>
                  </p:cNvPr>
                  <p:cNvSpPr txBox="1">
                    <a:spLocks noRot="1" noChangeAspect="1" noMove="1" noResize="1" noEditPoints="1" noAdjustHandles="1" noChangeArrowheads="1" noChangeShapeType="1" noTextEdit="1"/>
                  </p:cNvSpPr>
                  <p:nvPr/>
                </p:nvSpPr>
                <p:spPr>
                  <a:xfrm>
                    <a:off x="10001486" y="4963666"/>
                    <a:ext cx="862018" cy="426297"/>
                  </a:xfrm>
                  <a:prstGeom prst="rect">
                    <a:avLst/>
                  </a:prstGeom>
                  <a:blipFill>
                    <a:blip r:embed="rId12"/>
                    <a:stretch>
                      <a:fillRect/>
                    </a:stretch>
                  </a:blipFill>
                </p:spPr>
                <p:txBody>
                  <a:bodyPr/>
                  <a:lstStyle/>
                  <a:p>
                    <a:r>
                      <a:rPr lang="en-AU">
                        <a:noFill/>
                      </a:rPr>
                      <a:t> </a:t>
                    </a:r>
                  </a:p>
                </p:txBody>
              </p:sp>
            </mc:Fallback>
          </mc:AlternateContent>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12F2520-92EA-0A40-E830-8A0F75EB4E6C}"/>
                    </a:ext>
                  </a:extLst>
                </p:cNvPr>
                <p:cNvSpPr txBox="1"/>
                <p:nvPr/>
              </p:nvSpPr>
              <p:spPr>
                <a:xfrm>
                  <a:off x="9003912" y="4526702"/>
                  <a:ext cx="862018" cy="426297"/>
                </a:xfrm>
                <a:prstGeom prst="rect">
                  <a:avLst/>
                </a:prstGeom>
                <a:noFill/>
              </p:spPr>
              <p:txBody>
                <a:bodyPr wrap="none" lIns="0" tIns="0" rIns="0" bIns="0" rtlCol="0">
                  <a:noAutofit/>
                </a:bodyPr>
                <a:lstStyle/>
                <a:p>
                  <a:pPr algn="l"/>
                  <a14:m>
                    <m:oMath xmlns:m="http://schemas.openxmlformats.org/officeDocument/2006/math">
                      <m:r>
                        <a:rPr lang="en-AU" sz="1400" b="0" i="1" smtClean="0">
                          <a:latin typeface="Cambria Math" panose="02040503050406030204" pitchFamily="18" charset="0"/>
                        </a:rPr>
                        <m:t>32</m:t>
                      </m:r>
                    </m:oMath>
                  </a14:m>
                  <a:r>
                    <a:rPr lang="en-AU" sz="1400" dirty="0"/>
                    <a:t> m</a:t>
                  </a:r>
                </a:p>
              </p:txBody>
            </p:sp>
          </mc:Choice>
          <mc:Fallback xmlns="">
            <p:sp>
              <p:nvSpPr>
                <p:cNvPr id="19" name="TextBox 18">
                  <a:extLst>
                    <a:ext uri="{FF2B5EF4-FFF2-40B4-BE49-F238E27FC236}">
                      <a16:creationId xmlns:a16="http://schemas.microsoft.com/office/drawing/2014/main" id="{112F2520-92EA-0A40-E830-8A0F75EB4E6C}"/>
                    </a:ext>
                  </a:extLst>
                </p:cNvPr>
                <p:cNvSpPr txBox="1">
                  <a:spLocks noRot="1" noChangeAspect="1" noMove="1" noResize="1" noEditPoints="1" noAdjustHandles="1" noChangeArrowheads="1" noChangeShapeType="1" noTextEdit="1"/>
                </p:cNvSpPr>
                <p:nvPr/>
              </p:nvSpPr>
              <p:spPr>
                <a:xfrm>
                  <a:off x="9003912" y="4526702"/>
                  <a:ext cx="862018" cy="426297"/>
                </a:xfrm>
                <a:prstGeom prst="rect">
                  <a:avLst/>
                </a:prstGeom>
                <a:blipFill>
                  <a:blip r:embed="rId13"/>
                  <a:stretch>
                    <a:fillRect l="-8547" t="-1851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B3962B0-70A2-A52B-B6DC-BD6CF126AD45}"/>
                    </a:ext>
                  </a:extLst>
                </p:cNvPr>
                <p:cNvSpPr txBox="1"/>
                <p:nvPr/>
              </p:nvSpPr>
              <p:spPr>
                <a:xfrm>
                  <a:off x="11421643" y="5051605"/>
                  <a:ext cx="862018" cy="426297"/>
                </a:xfrm>
                <a:prstGeom prst="rect">
                  <a:avLst/>
                </a:prstGeom>
                <a:noFill/>
              </p:spPr>
              <p:txBody>
                <a:bodyPr wrap="none" lIns="0" tIns="0" rIns="0" bIns="0" rtlCol="0">
                  <a:noAutofit/>
                </a:bodyPr>
                <a:lstStyle/>
                <a:p>
                  <a:pPr algn="l"/>
                  <a14:m>
                    <m:oMath xmlns:m="http://schemas.openxmlformats.org/officeDocument/2006/math">
                      <m:r>
                        <a:rPr lang="en-AU" sz="1400" b="0" i="1" smtClean="0">
                          <a:latin typeface="Cambria Math" panose="02040503050406030204" pitchFamily="18" charset="0"/>
                        </a:rPr>
                        <m:t>14</m:t>
                      </m:r>
                    </m:oMath>
                  </a14:m>
                  <a:r>
                    <a:rPr lang="en-AU" sz="1400" dirty="0"/>
                    <a:t> m</a:t>
                  </a:r>
                </a:p>
              </p:txBody>
            </p:sp>
          </mc:Choice>
          <mc:Fallback xmlns="">
            <p:sp>
              <p:nvSpPr>
                <p:cNvPr id="20" name="TextBox 19">
                  <a:extLst>
                    <a:ext uri="{FF2B5EF4-FFF2-40B4-BE49-F238E27FC236}">
                      <a16:creationId xmlns:a16="http://schemas.microsoft.com/office/drawing/2014/main" id="{AB3962B0-70A2-A52B-B6DC-BD6CF126AD45}"/>
                    </a:ext>
                  </a:extLst>
                </p:cNvPr>
                <p:cNvSpPr txBox="1">
                  <a:spLocks noRot="1" noChangeAspect="1" noMove="1" noResize="1" noEditPoints="1" noAdjustHandles="1" noChangeArrowheads="1" noChangeShapeType="1" noTextEdit="1"/>
                </p:cNvSpPr>
                <p:nvPr/>
              </p:nvSpPr>
              <p:spPr>
                <a:xfrm>
                  <a:off x="11421643" y="5051605"/>
                  <a:ext cx="862018" cy="426297"/>
                </a:xfrm>
                <a:prstGeom prst="rect">
                  <a:avLst/>
                </a:prstGeom>
                <a:blipFill>
                  <a:blip r:embed="rId14"/>
                  <a:stretch>
                    <a:fillRect l="-8547" t="-1666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CCF537F-6E14-93E0-CDD3-E46BB5205319}"/>
                    </a:ext>
                  </a:extLst>
                </p:cNvPr>
                <p:cNvSpPr txBox="1"/>
                <p:nvPr/>
              </p:nvSpPr>
              <p:spPr>
                <a:xfrm>
                  <a:off x="10300036" y="6275483"/>
                  <a:ext cx="862018" cy="426297"/>
                </a:xfrm>
                <a:prstGeom prst="rect">
                  <a:avLst/>
                </a:prstGeom>
                <a:noFill/>
              </p:spPr>
              <p:txBody>
                <a:bodyPr wrap="none" lIns="0" tIns="0" rIns="0" bIns="0" rtlCol="0">
                  <a:noAutofit/>
                </a:bodyPr>
                <a:lstStyle/>
                <a:p>
                  <a:pPr algn="l"/>
                  <a14:m>
                    <m:oMath xmlns:m="http://schemas.openxmlformats.org/officeDocument/2006/math">
                      <m:r>
                        <a:rPr lang="en-AU" sz="1400" b="0" i="1" smtClean="0">
                          <a:latin typeface="Cambria Math" panose="02040503050406030204" pitchFamily="18" charset="0"/>
                        </a:rPr>
                        <m:t>26</m:t>
                      </m:r>
                    </m:oMath>
                  </a14:m>
                  <a:r>
                    <a:rPr lang="en-AU" sz="1400" dirty="0"/>
                    <a:t> m</a:t>
                  </a:r>
                </a:p>
              </p:txBody>
            </p:sp>
          </mc:Choice>
          <mc:Fallback xmlns="">
            <p:sp>
              <p:nvSpPr>
                <p:cNvPr id="21" name="TextBox 20">
                  <a:extLst>
                    <a:ext uri="{FF2B5EF4-FFF2-40B4-BE49-F238E27FC236}">
                      <a16:creationId xmlns:a16="http://schemas.microsoft.com/office/drawing/2014/main" id="{0CCF537F-6E14-93E0-CDD3-E46BB5205319}"/>
                    </a:ext>
                  </a:extLst>
                </p:cNvPr>
                <p:cNvSpPr txBox="1">
                  <a:spLocks noRot="1" noChangeAspect="1" noMove="1" noResize="1" noEditPoints="1" noAdjustHandles="1" noChangeArrowheads="1" noChangeShapeType="1" noTextEdit="1"/>
                </p:cNvSpPr>
                <p:nvPr/>
              </p:nvSpPr>
              <p:spPr>
                <a:xfrm>
                  <a:off x="10300036" y="6275483"/>
                  <a:ext cx="862018" cy="426297"/>
                </a:xfrm>
                <a:prstGeom prst="rect">
                  <a:avLst/>
                </a:prstGeom>
                <a:blipFill>
                  <a:blip r:embed="rId15"/>
                  <a:stretch>
                    <a:fillRect l="-8547" t="-18868"/>
                  </a:stretch>
                </a:blipFill>
              </p:spPr>
              <p:txBody>
                <a:bodyPr/>
                <a:lstStyle/>
                <a:p>
                  <a:r>
                    <a:rPr lang="en-AU">
                      <a:noFill/>
                    </a:rPr>
                    <a:t> </a:t>
                  </a:r>
                </a:p>
              </p:txBody>
            </p:sp>
          </mc:Fallback>
        </mc:AlternateContent>
        <p:cxnSp>
          <p:nvCxnSpPr>
            <p:cNvPr id="22" name="Straight Arrow Connector 21">
              <a:extLst>
                <a:ext uri="{FF2B5EF4-FFF2-40B4-BE49-F238E27FC236}">
                  <a16:creationId xmlns:a16="http://schemas.microsoft.com/office/drawing/2014/main" id="{0A3D35BA-E483-9562-B247-EFF135F3CF87}"/>
                </a:ext>
              </a:extLst>
            </p:cNvPr>
            <p:cNvCxnSpPr>
              <a:stCxn id="24" idx="2"/>
            </p:cNvCxnSpPr>
            <p:nvPr/>
          </p:nvCxnSpPr>
          <p:spPr>
            <a:xfrm flipV="1">
              <a:off x="9537175" y="6270916"/>
              <a:ext cx="1884468" cy="229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 name="Text Placeholder 1">
                <a:extLst>
                  <a:ext uri="{FF2B5EF4-FFF2-40B4-BE49-F238E27FC236}">
                    <a16:creationId xmlns:a16="http://schemas.microsoft.com/office/drawing/2014/main" id="{5C15EABF-F478-F979-2431-200B23E73C31}"/>
                  </a:ext>
                </a:extLst>
              </p:cNvPr>
              <p:cNvSpPr txBox="1">
                <a:spLocks/>
              </p:cNvSpPr>
              <p:nvPr/>
            </p:nvSpPr>
            <p:spPr>
              <a:xfrm>
                <a:off x="422603" y="2402141"/>
                <a:ext cx="4245265" cy="342773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lphaLcParenR" startAt="2"/>
                </a:pPr>
                <a:r>
                  <a:rPr lang="en-AU" sz="1800" dirty="0"/>
                  <a:t> Let AP = </a:t>
                </a:r>
                <a14:m>
                  <m:oMath xmlns:m="http://schemas.openxmlformats.org/officeDocument/2006/math">
                    <m:r>
                      <a:rPr lang="en-AU" sz="1800" b="0" i="1" smtClean="0">
                        <a:latin typeface="Cambria Math" panose="02040503050406030204" pitchFamily="18" charset="0"/>
                      </a:rPr>
                      <m:t>𝑥</m:t>
                    </m:r>
                  </m:oMath>
                </a14:m>
                <a:endParaRPr lang="en-AU" sz="1800"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tan</m:t>
                          </m:r>
                        </m:fName>
                        <m:e>
                          <m:r>
                            <a:rPr lang="en-AU" sz="1800" b="0" i="1" smtClean="0">
                              <a:latin typeface="Cambria Math" panose="02040503050406030204" pitchFamily="18" charset="0"/>
                            </a:rPr>
                            <m:t>𝛼</m:t>
                          </m:r>
                        </m:e>
                      </m:func>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32</m:t>
                          </m:r>
                        </m:num>
                        <m:den>
                          <m:r>
                            <a:rPr lang="en-AU" sz="1800" b="0" i="1" smtClean="0">
                              <a:latin typeface="Cambria Math" panose="02040503050406030204" pitchFamily="18" charset="0"/>
                            </a:rPr>
                            <m:t>𝑥</m:t>
                          </m:r>
                        </m:den>
                      </m:f>
                    </m:oMath>
                  </m:oMathPara>
                </a14:m>
                <a:endParaRPr lang="en-AU" sz="1800"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tan</m:t>
                          </m:r>
                        </m:fName>
                        <m:e>
                          <m:r>
                            <a:rPr lang="en-AU" sz="1800" b="0" i="1" smtClean="0">
                              <a:latin typeface="Cambria Math" panose="02040503050406030204" pitchFamily="18" charset="0"/>
                            </a:rPr>
                            <m:t>𝛽</m:t>
                          </m:r>
                        </m:e>
                      </m:func>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14</m:t>
                          </m:r>
                        </m:num>
                        <m:den>
                          <m:r>
                            <a:rPr lang="en-AU" sz="1800" b="0" i="1" smtClean="0">
                              <a:latin typeface="Cambria Math" panose="02040503050406030204" pitchFamily="18" charset="0"/>
                            </a:rPr>
                            <m:t>26−</m:t>
                          </m:r>
                          <m:r>
                            <a:rPr lang="en-AU" sz="1800" b="0" i="1" smtClean="0">
                              <a:latin typeface="Cambria Math" panose="02040503050406030204" pitchFamily="18" charset="0"/>
                            </a:rPr>
                            <m:t>𝑥</m:t>
                          </m:r>
                        </m:den>
                      </m:f>
                    </m:oMath>
                  </m:oMathPara>
                </a14:m>
                <a:endParaRPr lang="en-AU" sz="1800"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𝛽</m:t>
                      </m:r>
                      <m:r>
                        <a:rPr lang="en-AU" sz="1800" b="0" i="1" smtClean="0">
                          <a:latin typeface="Cambria Math" panose="02040503050406030204" pitchFamily="18" charset="0"/>
                        </a:rPr>
                        <m:t>=135°−</m:t>
                      </m:r>
                      <m:r>
                        <a:rPr lang="en-AU" sz="1800" b="0" i="1" smtClean="0">
                          <a:latin typeface="Cambria Math" panose="02040503050406030204" pitchFamily="18" charset="0"/>
                        </a:rPr>
                        <m:t>𝛼</m:t>
                      </m:r>
                      <m:r>
                        <a:rPr lang="en-AU" sz="1800" b="0" i="1" smtClean="0">
                          <a:latin typeface="Cambria Math" panose="02040503050406030204" pitchFamily="18" charset="0"/>
                        </a:rPr>
                        <m:t>, ∴</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tan</m:t>
                          </m:r>
                        </m:fName>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135°−</m:t>
                              </m:r>
                              <m:r>
                                <a:rPr lang="en-AU" sz="1800" b="0" i="1" smtClean="0">
                                  <a:latin typeface="Cambria Math" panose="02040503050406030204" pitchFamily="18" charset="0"/>
                                </a:rPr>
                                <m:t>𝛼</m:t>
                              </m:r>
                            </m:e>
                          </m:d>
                        </m:e>
                      </m:func>
                      <m:r>
                        <a:rPr lang="en-AU" sz="1800" b="0" i="1" smtClean="0">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14</m:t>
                          </m:r>
                        </m:num>
                        <m:den>
                          <m:r>
                            <a:rPr lang="en-AU" sz="1800" i="1">
                              <a:latin typeface="Cambria Math" panose="02040503050406030204" pitchFamily="18" charset="0"/>
                            </a:rPr>
                            <m:t>26−</m:t>
                          </m:r>
                          <m:r>
                            <a:rPr lang="en-AU" sz="1800" b="0" i="1" smtClean="0">
                              <a:latin typeface="Cambria Math" panose="02040503050406030204" pitchFamily="18" charset="0"/>
                            </a:rPr>
                            <m:t>𝑥</m:t>
                          </m:r>
                        </m:den>
                      </m:f>
                    </m:oMath>
                  </m:oMathPara>
                </a14:m>
                <a:endParaRPr lang="en-AU" sz="1800" dirty="0"/>
              </a:p>
              <a:p>
                <a:r>
                  <a:rPr lang="en-AU" sz="1800" dirty="0"/>
                  <a:t>Using </a:t>
                </a:r>
                <a14:m>
                  <m:oMath xmlns:m="http://schemas.openxmlformats.org/officeDocument/2006/math">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tan</m:t>
                        </m:r>
                      </m:fName>
                      <m:e>
                        <m:d>
                          <m:dPr>
                            <m:ctrlPr>
                              <a:rPr lang="en-AU" sz="1800" i="1">
                                <a:latin typeface="Cambria Math" panose="02040503050406030204" pitchFamily="18" charset="0"/>
                              </a:rPr>
                            </m:ctrlPr>
                          </m:dPr>
                          <m:e>
                            <m:r>
                              <a:rPr lang="en-AU" sz="1800" i="1">
                                <a:latin typeface="Cambria Math" panose="02040503050406030204" pitchFamily="18" charset="0"/>
                              </a:rPr>
                              <m:t>𝐴</m:t>
                            </m:r>
                            <m:r>
                              <a:rPr lang="en-AU" sz="1800" i="1">
                                <a:latin typeface="Cambria Math" panose="02040503050406030204" pitchFamily="18" charset="0"/>
                              </a:rPr>
                              <m:t>−</m:t>
                            </m:r>
                            <m:r>
                              <a:rPr lang="en-AU" sz="1800" i="1">
                                <a:latin typeface="Cambria Math" panose="02040503050406030204" pitchFamily="18" charset="0"/>
                              </a:rPr>
                              <m:t>𝐵</m:t>
                            </m:r>
                          </m:e>
                        </m:d>
                        <m:r>
                          <a:rPr lang="en-AU" sz="1800" i="1">
                            <a:latin typeface="Cambria Math" panose="02040503050406030204" pitchFamily="18" charset="0"/>
                          </a:rPr>
                          <m:t>=</m:t>
                        </m:r>
                        <m:f>
                          <m:fPr>
                            <m:ctrlPr>
                              <a:rPr lang="en-AU" sz="1800" i="1">
                                <a:latin typeface="Cambria Math" panose="02040503050406030204" pitchFamily="18" charset="0"/>
                              </a:rPr>
                            </m:ctrlPr>
                          </m:fPr>
                          <m:num>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tan</m:t>
                                </m:r>
                              </m:fName>
                              <m:e>
                                <m:r>
                                  <a:rPr lang="en-AU" sz="1800" i="1">
                                    <a:latin typeface="Cambria Math" panose="02040503050406030204" pitchFamily="18" charset="0"/>
                                  </a:rPr>
                                  <m:t>𝐴</m:t>
                                </m:r>
                              </m:e>
                            </m:func>
                            <m:r>
                              <a:rPr lang="en-AU" sz="1800" i="1">
                                <a:latin typeface="Cambria Math" panose="02040503050406030204" pitchFamily="18" charset="0"/>
                              </a:rPr>
                              <m:t>−</m:t>
                            </m:r>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tan</m:t>
                                </m:r>
                              </m:fName>
                              <m:e>
                                <m:r>
                                  <a:rPr lang="en-AU" sz="1800" i="1">
                                    <a:latin typeface="Cambria Math" panose="02040503050406030204" pitchFamily="18" charset="0"/>
                                  </a:rPr>
                                  <m:t>𝐵</m:t>
                                </m:r>
                              </m:e>
                            </m:func>
                          </m:num>
                          <m:den>
                            <m:r>
                              <a:rPr lang="en-AU" sz="1800" i="1">
                                <a:latin typeface="Cambria Math" panose="02040503050406030204" pitchFamily="18" charset="0"/>
                              </a:rPr>
                              <m:t>1+</m:t>
                            </m:r>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tan</m:t>
                                </m:r>
                              </m:fName>
                              <m:e>
                                <m:r>
                                  <a:rPr lang="en-AU" sz="1800" i="1">
                                    <a:latin typeface="Cambria Math" panose="02040503050406030204" pitchFamily="18" charset="0"/>
                                  </a:rPr>
                                  <m:t>𝐴</m:t>
                                </m:r>
                              </m:e>
                            </m:func>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tan</m:t>
                                </m:r>
                              </m:fName>
                              <m:e>
                                <m:r>
                                  <a:rPr lang="en-AU" sz="1800" i="1">
                                    <a:latin typeface="Cambria Math" panose="02040503050406030204" pitchFamily="18" charset="0"/>
                                  </a:rPr>
                                  <m:t>𝐵</m:t>
                                </m:r>
                              </m:e>
                            </m:func>
                          </m:den>
                        </m:f>
                      </m:e>
                    </m:func>
                  </m:oMath>
                </a14:m>
                <a:endParaRPr lang="en-AU" sz="1800" dirty="0"/>
              </a:p>
            </p:txBody>
          </p:sp>
        </mc:Choice>
        <mc:Fallback xmlns="">
          <p:sp>
            <p:nvSpPr>
              <p:cNvPr id="7" name="Text Placeholder 1">
                <a:extLst>
                  <a:ext uri="{FF2B5EF4-FFF2-40B4-BE49-F238E27FC236}">
                    <a16:creationId xmlns:a16="http://schemas.microsoft.com/office/drawing/2014/main" id="{5C15EABF-F478-F979-2431-200B23E73C31}"/>
                  </a:ext>
                </a:extLst>
              </p:cNvPr>
              <p:cNvSpPr txBox="1">
                <a:spLocks noRot="1" noChangeAspect="1" noMove="1" noResize="1" noEditPoints="1" noAdjustHandles="1" noChangeArrowheads="1" noChangeShapeType="1" noTextEdit="1"/>
              </p:cNvSpPr>
              <p:nvPr/>
            </p:nvSpPr>
            <p:spPr>
              <a:xfrm>
                <a:off x="422603" y="2402141"/>
                <a:ext cx="4245265" cy="3427736"/>
              </a:xfrm>
              <a:prstGeom prst="rect">
                <a:avLst/>
              </a:prstGeom>
              <a:blipFill>
                <a:blip r:embed="rId16"/>
                <a:stretch>
                  <a:fillRect l="-3300" b="-15658"/>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 Placeholder 1">
                <a:extLst>
                  <a:ext uri="{FF2B5EF4-FFF2-40B4-BE49-F238E27FC236}">
                    <a16:creationId xmlns:a16="http://schemas.microsoft.com/office/drawing/2014/main" id="{A1F0F761-CA0C-423D-9AF7-D7DB7ECCEE96}"/>
                  </a:ext>
                </a:extLst>
              </p:cNvPr>
              <p:cNvSpPr txBox="1">
                <a:spLocks/>
              </p:cNvSpPr>
              <p:nvPr/>
            </p:nvSpPr>
            <p:spPr>
              <a:xfrm>
                <a:off x="5011478" y="889931"/>
                <a:ext cx="3853229" cy="520546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tan</m:t>
                          </m:r>
                        </m:fName>
                        <m:e>
                          <m:r>
                            <a:rPr lang="en-AU" sz="1800" b="0" i="1" smtClean="0">
                              <a:latin typeface="Cambria Math" panose="02040503050406030204" pitchFamily="18" charset="0"/>
                            </a:rPr>
                            <m:t>(135°−</m:t>
                          </m:r>
                          <m:r>
                            <a:rPr lang="en-AU" sz="1800" b="0" i="1" smtClean="0">
                              <a:latin typeface="Cambria Math" panose="02040503050406030204" pitchFamily="18" charset="0"/>
                            </a:rPr>
                            <m:t>𝛼</m:t>
                          </m:r>
                          <m:r>
                            <a:rPr lang="en-AU" sz="1800" b="0" i="1" smtClean="0">
                              <a:latin typeface="Cambria Math" panose="02040503050406030204" pitchFamily="18" charset="0"/>
                            </a:rPr>
                            <m:t>)</m:t>
                          </m:r>
                        </m:e>
                      </m:func>
                      <m:r>
                        <a:rPr lang="en-AU" sz="1800" b="0" i="1" smtClean="0">
                          <a:latin typeface="Cambria Math" panose="02040503050406030204" pitchFamily="18" charset="0"/>
                        </a:rPr>
                        <m:t>=</m:t>
                      </m:r>
                      <m:f>
                        <m:fPr>
                          <m:ctrlPr>
                            <a:rPr lang="en-AU" sz="1800" i="1">
                              <a:latin typeface="Cambria Math" panose="02040503050406030204" pitchFamily="18" charset="0"/>
                            </a:rPr>
                          </m:ctrlPr>
                        </m:fPr>
                        <m:num>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tan</m:t>
                              </m:r>
                            </m:fName>
                            <m:e>
                              <m:r>
                                <a:rPr lang="en-AU" sz="1800" b="0" i="1" smtClean="0">
                                  <a:latin typeface="Cambria Math" panose="02040503050406030204" pitchFamily="18" charset="0"/>
                                </a:rPr>
                                <m:t>135°</m:t>
                              </m:r>
                            </m:e>
                          </m:func>
                          <m:r>
                            <a:rPr lang="en-AU" sz="1800" i="1">
                              <a:latin typeface="Cambria Math" panose="02040503050406030204" pitchFamily="18" charset="0"/>
                            </a:rPr>
                            <m:t>−</m:t>
                          </m:r>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tan</m:t>
                              </m:r>
                            </m:fName>
                            <m:e>
                              <m:r>
                                <a:rPr lang="en-AU" sz="1800" b="0" i="1" smtClean="0">
                                  <a:latin typeface="Cambria Math" panose="02040503050406030204" pitchFamily="18" charset="0"/>
                                </a:rPr>
                                <m:t>𝛼</m:t>
                              </m:r>
                            </m:e>
                          </m:func>
                        </m:num>
                        <m:den>
                          <m:r>
                            <a:rPr lang="en-AU" sz="1800" i="1">
                              <a:latin typeface="Cambria Math" panose="02040503050406030204" pitchFamily="18" charset="0"/>
                            </a:rPr>
                            <m:t>1+</m:t>
                          </m:r>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tan</m:t>
                              </m:r>
                            </m:fName>
                            <m:e>
                              <m:r>
                                <a:rPr lang="en-AU" sz="1800" b="0" i="1" smtClean="0">
                                  <a:latin typeface="Cambria Math" panose="02040503050406030204" pitchFamily="18" charset="0"/>
                                </a:rPr>
                                <m:t>135°</m:t>
                              </m:r>
                            </m:e>
                          </m:func>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tan</m:t>
                              </m:r>
                            </m:fName>
                            <m:e>
                              <m:r>
                                <a:rPr lang="en-AU" sz="1800" b="0" i="1" smtClean="0">
                                  <a:latin typeface="Cambria Math" panose="02040503050406030204" pitchFamily="18" charset="0"/>
                                </a:rPr>
                                <m:t>𝛼</m:t>
                              </m:r>
                            </m:e>
                          </m:func>
                        </m:den>
                      </m:f>
                    </m:oMath>
                  </m:oMathPara>
                </a14:m>
                <a:endParaRPr lang="en-AU" sz="1800" dirty="0"/>
              </a:p>
              <a:p>
                <a:pPr/>
                <a14:m>
                  <m:oMathPara xmlns:m="http://schemas.openxmlformats.org/officeDocument/2006/math">
                    <m:oMathParaPr>
                      <m:jc m:val="left"/>
                    </m:oMathParaPr>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tan</m:t>
                          </m:r>
                        </m:fName>
                        <m:e>
                          <m:r>
                            <a:rPr lang="en-AU" sz="1800" b="0" i="1" smtClean="0">
                              <a:latin typeface="Cambria Math" panose="02040503050406030204" pitchFamily="18" charset="0"/>
                            </a:rPr>
                            <m:t>135°</m:t>
                          </m:r>
                        </m:e>
                      </m:func>
                      <m:r>
                        <a:rPr lang="en-AU" sz="1800" b="0" i="1" smtClean="0">
                          <a:latin typeface="Cambria Math" panose="02040503050406030204" pitchFamily="18" charset="0"/>
                        </a:rPr>
                        <m:t>=−</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tan</m:t>
                          </m:r>
                        </m:fName>
                        <m:e>
                          <m:r>
                            <a:rPr lang="en-AU" sz="1800" b="0" i="1" smtClean="0">
                              <a:latin typeface="Cambria Math" panose="02040503050406030204" pitchFamily="18" charset="0"/>
                            </a:rPr>
                            <m:t>45°</m:t>
                          </m:r>
                        </m:e>
                      </m:func>
                      <m:r>
                        <a:rPr lang="en-AU" sz="1800" b="0" i="1" smtClean="0">
                          <a:latin typeface="Cambria Math" panose="02040503050406030204" pitchFamily="18" charset="0"/>
                        </a:rPr>
                        <m:t>=−1</m:t>
                      </m:r>
                    </m:oMath>
                  </m:oMathPara>
                </a14:m>
                <a:endParaRPr lang="en-AU" sz="1800" dirty="0"/>
              </a:p>
              <a:p>
                <a:pPr>
                  <a:lnSpc>
                    <a:spcPct val="100000"/>
                  </a:lnSpc>
                </a:pPr>
                <a14:m>
                  <m:oMathPara xmlns:m="http://schemas.openxmlformats.org/officeDocument/2006/math">
                    <m:oMathParaPr>
                      <m:jc m:val="left"/>
                    </m:oMathParaPr>
                    <m:oMath xmlns:m="http://schemas.openxmlformats.org/officeDocument/2006/math">
                      <m:f>
                        <m:fPr>
                          <m:ctrlPr>
                            <a:rPr lang="en-AU" sz="1800" i="1">
                              <a:latin typeface="Cambria Math" panose="02040503050406030204" pitchFamily="18" charset="0"/>
                            </a:rPr>
                          </m:ctrlPr>
                        </m:fPr>
                        <m:num>
                          <m:r>
                            <a:rPr lang="en-AU" sz="1800" i="1">
                              <a:latin typeface="Cambria Math" panose="02040503050406030204" pitchFamily="18" charset="0"/>
                            </a:rPr>
                            <m:t>14</m:t>
                          </m:r>
                        </m:num>
                        <m:den>
                          <m:r>
                            <a:rPr lang="en-AU" sz="1800" i="1">
                              <a:latin typeface="Cambria Math" panose="02040503050406030204" pitchFamily="18" charset="0"/>
                            </a:rPr>
                            <m:t>26−</m:t>
                          </m:r>
                          <m:r>
                            <a:rPr lang="en-AU" sz="1800" b="0" i="1" smtClean="0">
                              <a:latin typeface="Cambria Math" panose="02040503050406030204" pitchFamily="18" charset="0"/>
                            </a:rPr>
                            <m:t>𝑥</m:t>
                          </m:r>
                        </m:den>
                      </m:f>
                      <m: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b="0" i="1" smtClean="0">
                              <a:latin typeface="Cambria Math" panose="02040503050406030204" pitchFamily="18" charset="0"/>
                            </a:rPr>
                            <m:t>−1</m:t>
                          </m:r>
                          <m:r>
                            <a:rPr lang="en-AU" sz="1800" i="1">
                              <a:latin typeface="Cambria Math" panose="02040503050406030204" pitchFamily="18" charset="0"/>
                            </a:rPr>
                            <m:t>−</m:t>
                          </m:r>
                          <m:d>
                            <m:dPr>
                              <m:ctrlPr>
                                <a:rPr lang="en-AU" sz="1800" b="0" i="1" smtClean="0">
                                  <a:latin typeface="Cambria Math" panose="02040503050406030204" pitchFamily="18" charset="0"/>
                                </a:rPr>
                              </m:ctrlPr>
                            </m:dPr>
                            <m:e>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32</m:t>
                                  </m:r>
                                </m:num>
                                <m:den>
                                  <m:r>
                                    <a:rPr lang="en-AU" sz="1800" b="0" i="1" smtClean="0">
                                      <a:latin typeface="Cambria Math" panose="02040503050406030204" pitchFamily="18" charset="0"/>
                                    </a:rPr>
                                    <m:t>𝑥</m:t>
                                  </m:r>
                                </m:den>
                              </m:f>
                            </m:e>
                          </m:d>
                        </m:num>
                        <m:den>
                          <m:r>
                            <a:rPr lang="en-AU" sz="1800" i="1">
                              <a:latin typeface="Cambria Math" panose="02040503050406030204" pitchFamily="18" charset="0"/>
                            </a:rPr>
                            <m:t>1</m:t>
                          </m:r>
                          <m:r>
                            <a:rPr lang="en-AU" sz="1800" b="0" i="1" smtClean="0">
                              <a:latin typeface="Cambria Math" panose="02040503050406030204" pitchFamily="18" charset="0"/>
                            </a:rPr>
                            <m:t>+</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−1</m:t>
                              </m:r>
                            </m:e>
                          </m:d>
                          <m:r>
                            <a:rPr lang="en-AU" sz="1800" b="0" i="1" smtClean="0">
                              <a:latin typeface="Cambria Math" panose="02040503050406030204" pitchFamily="18" charset="0"/>
                            </a:rPr>
                            <m:t>×</m:t>
                          </m:r>
                          <m:d>
                            <m:dPr>
                              <m:ctrlPr>
                                <a:rPr lang="en-AU" sz="1800" b="0" i="1" smtClean="0">
                                  <a:latin typeface="Cambria Math" panose="02040503050406030204" pitchFamily="18" charset="0"/>
                                </a:rPr>
                              </m:ctrlPr>
                            </m:dPr>
                            <m:e>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32</m:t>
                                  </m:r>
                                </m:num>
                                <m:den>
                                  <m:r>
                                    <a:rPr lang="en-AU" sz="1800" b="0" i="1" smtClean="0">
                                      <a:latin typeface="Cambria Math" panose="02040503050406030204" pitchFamily="18" charset="0"/>
                                    </a:rPr>
                                    <m:t>𝑥</m:t>
                                  </m:r>
                                </m:den>
                              </m:f>
                            </m:e>
                          </m:d>
                        </m:den>
                      </m:f>
                    </m:oMath>
                  </m:oMathPara>
                </a14:m>
                <a:endParaRPr lang="en-AU" sz="1800" dirty="0"/>
              </a:p>
              <a:p>
                <a:pPr/>
                <a14:m>
                  <m:oMathPara xmlns:m="http://schemas.openxmlformats.org/officeDocument/2006/math">
                    <m:oMathParaPr>
                      <m:jc m:val="left"/>
                    </m:oMathParaPr>
                    <m:oMath xmlns:m="http://schemas.openxmlformats.org/officeDocument/2006/math">
                      <m:f>
                        <m:fPr>
                          <m:ctrlPr>
                            <a:rPr lang="en-AU" sz="1800" i="1">
                              <a:latin typeface="Cambria Math" panose="02040503050406030204" pitchFamily="18" charset="0"/>
                            </a:rPr>
                          </m:ctrlPr>
                        </m:fPr>
                        <m:num>
                          <m:r>
                            <a:rPr lang="en-AU" sz="1800" i="1">
                              <a:latin typeface="Cambria Math" panose="02040503050406030204" pitchFamily="18" charset="0"/>
                            </a:rPr>
                            <m:t>14</m:t>
                          </m:r>
                        </m:num>
                        <m:den>
                          <m:r>
                            <a:rPr lang="en-AU" sz="1800" i="1">
                              <a:latin typeface="Cambria Math" panose="02040503050406030204" pitchFamily="18" charset="0"/>
                            </a:rPr>
                            <m:t>26−</m:t>
                          </m:r>
                          <m:r>
                            <a:rPr lang="en-AU" sz="1800" b="0" i="1" smtClean="0">
                              <a:latin typeface="Cambria Math" panose="02040503050406030204" pitchFamily="18" charset="0"/>
                            </a:rPr>
                            <m:t>𝑥</m:t>
                          </m:r>
                        </m:den>
                      </m:f>
                      <m:r>
                        <a:rPr lang="en-AU" sz="1800" i="1">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−32</m:t>
                          </m:r>
                        </m:num>
                        <m:den>
                          <m:r>
                            <a:rPr lang="en-AU" sz="1800" b="0" i="1" smtClean="0">
                              <a:latin typeface="Cambria Math" panose="02040503050406030204" pitchFamily="18" charset="0"/>
                            </a:rPr>
                            <m:t>𝑥</m:t>
                          </m:r>
                        </m:den>
                      </m:f>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𝑥</m:t>
                          </m:r>
                          <m:r>
                            <a:rPr lang="en-AU" sz="1800" b="0" i="1" smtClean="0">
                              <a:latin typeface="Cambria Math" panose="02040503050406030204" pitchFamily="18" charset="0"/>
                            </a:rPr>
                            <m:t>−32</m:t>
                          </m:r>
                        </m:num>
                        <m:den>
                          <m:r>
                            <a:rPr lang="en-AU" sz="1800" b="0" i="1" smtClean="0">
                              <a:latin typeface="Cambria Math" panose="02040503050406030204" pitchFamily="18" charset="0"/>
                            </a:rPr>
                            <m:t>𝑥</m:t>
                          </m:r>
                        </m:den>
                      </m:f>
                    </m:oMath>
                  </m:oMathPara>
                </a14:m>
                <a:endParaRPr lang="en-AU" sz="1800" b="0" dirty="0"/>
              </a:p>
              <a:p>
                <a:pPr/>
                <a14:m>
                  <m:oMathPara xmlns:m="http://schemas.openxmlformats.org/officeDocument/2006/math">
                    <m:oMathParaPr>
                      <m:jc m:val="left"/>
                    </m:oMathParaPr>
                    <m:oMath xmlns:m="http://schemas.openxmlformats.org/officeDocument/2006/math">
                      <m:f>
                        <m:fPr>
                          <m:ctrlPr>
                            <a:rPr lang="en-AU" sz="1800" i="1">
                              <a:latin typeface="Cambria Math" panose="02040503050406030204" pitchFamily="18" charset="0"/>
                            </a:rPr>
                          </m:ctrlPr>
                        </m:fPr>
                        <m:num>
                          <m:r>
                            <a:rPr lang="en-AU" sz="1800" i="1">
                              <a:latin typeface="Cambria Math" panose="02040503050406030204" pitchFamily="18" charset="0"/>
                            </a:rPr>
                            <m:t>14</m:t>
                          </m:r>
                        </m:num>
                        <m:den>
                          <m:r>
                            <a:rPr lang="en-AU" sz="1800" i="1">
                              <a:latin typeface="Cambria Math" panose="02040503050406030204" pitchFamily="18" charset="0"/>
                            </a:rPr>
                            <m:t>26−</m:t>
                          </m:r>
                          <m:r>
                            <a:rPr lang="en-AU" sz="1800" b="0" i="1" smtClean="0">
                              <a:latin typeface="Cambria Math" panose="02040503050406030204" pitchFamily="18" charset="0"/>
                            </a:rPr>
                            <m:t>𝑥</m:t>
                          </m:r>
                        </m:den>
                      </m:f>
                      <m:r>
                        <a:rPr lang="en-AU" sz="1800" i="1">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−32</m:t>
                          </m:r>
                        </m:num>
                        <m:den>
                          <m:r>
                            <a:rPr lang="en-AU" sz="1800" b="0" i="1" smtClean="0">
                              <a:latin typeface="Cambria Math" panose="02040503050406030204" pitchFamily="18" charset="0"/>
                            </a:rPr>
                            <m:t>𝑥</m:t>
                          </m:r>
                          <m:r>
                            <a:rPr lang="en-AU" sz="1800" b="0" i="1" smtClean="0">
                              <a:latin typeface="Cambria Math" panose="02040503050406030204" pitchFamily="18" charset="0"/>
                            </a:rPr>
                            <m:t>−32</m:t>
                          </m:r>
                        </m:den>
                      </m:f>
                    </m:oMath>
                  </m:oMathPara>
                </a14:m>
                <a:endParaRPr lang="en-AU" sz="1800"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14</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−32</m:t>
                          </m:r>
                        </m:e>
                      </m:d>
                      <m:r>
                        <a:rPr lang="en-AU" sz="1800" b="0" i="1" smtClean="0">
                          <a:latin typeface="Cambria Math" panose="02040503050406030204" pitchFamily="18" charset="0"/>
                        </a:rPr>
                        <m:t>=(26−</m:t>
                      </m:r>
                      <m:r>
                        <a:rPr lang="en-AU" sz="1800" b="0" i="1" smtClean="0">
                          <a:latin typeface="Cambria Math" panose="02040503050406030204" pitchFamily="18" charset="0"/>
                        </a:rPr>
                        <m:t>𝑥</m:t>
                      </m:r>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−32)</m:t>
                      </m:r>
                    </m:oMath>
                  </m:oMathPara>
                </a14:m>
                <a:endParaRPr lang="en-AU" sz="1800" dirty="0"/>
              </a:p>
              <a:p>
                <a:pPr/>
                <a14:m>
                  <m:oMathPara xmlns:m="http://schemas.openxmlformats.org/officeDocument/2006/math">
                    <m:oMathParaPr>
                      <m:jc m:val="left"/>
                    </m:oMathParaPr>
                    <m:oMath xmlns:m="http://schemas.openxmlformats.org/officeDocument/2006/math">
                      <m:r>
                        <a:rPr lang="en-AU" sz="1800" i="1">
                          <a:latin typeface="Cambria Math" panose="02040503050406030204" pitchFamily="18" charset="0"/>
                        </a:rPr>
                        <m:t>14</m:t>
                      </m:r>
                      <m:r>
                        <a:rPr lang="en-AU" sz="1800" i="1">
                          <a:latin typeface="Cambria Math" panose="02040503050406030204" pitchFamily="18" charset="0"/>
                        </a:rPr>
                        <m:t>𝑥</m:t>
                      </m:r>
                      <m:r>
                        <a:rPr lang="en-AU" sz="1800" i="1">
                          <a:latin typeface="Cambria Math" panose="02040503050406030204" pitchFamily="18" charset="0"/>
                        </a:rPr>
                        <m:t>−448=−26</m:t>
                      </m:r>
                      <m:r>
                        <a:rPr lang="en-AU" sz="1800" i="1">
                          <a:latin typeface="Cambria Math" panose="02040503050406030204" pitchFamily="18" charset="0"/>
                        </a:rPr>
                        <m:t>𝑥</m:t>
                      </m:r>
                      <m:r>
                        <a:rPr lang="en-AU" sz="1800" b="0" i="1" smtClean="0">
                          <a:latin typeface="Cambria Math" panose="02040503050406030204" pitchFamily="18" charset="0"/>
                        </a:rPr>
                        <m:t>+</m:t>
                      </m:r>
                      <m:sSup>
                        <m:sSupPr>
                          <m:ctrlPr>
                            <a:rPr lang="en-AU" sz="1800" i="1">
                              <a:latin typeface="Cambria Math" panose="02040503050406030204" pitchFamily="18" charset="0"/>
                            </a:rPr>
                          </m:ctrlPr>
                        </m:sSupPr>
                        <m:e>
                          <m:r>
                            <a:rPr lang="en-AU" sz="1800" i="1">
                              <a:latin typeface="Cambria Math" panose="02040503050406030204" pitchFamily="18" charset="0"/>
                            </a:rPr>
                            <m:t>𝑥</m:t>
                          </m:r>
                        </m:e>
                        <m:sup>
                          <m:r>
                            <a:rPr lang="en-AU" sz="1800" i="1">
                              <a:latin typeface="Cambria Math" panose="02040503050406030204" pitchFamily="18" charset="0"/>
                            </a:rPr>
                            <m:t>2</m:t>
                          </m:r>
                        </m:sup>
                      </m:sSup>
                      <m:r>
                        <a:rPr lang="en-AU" sz="1800" i="1">
                          <a:latin typeface="Cambria Math" panose="02040503050406030204" pitchFamily="18" charset="0"/>
                        </a:rPr>
                        <m:t>−832+32</m:t>
                      </m:r>
                      <m:r>
                        <a:rPr lang="en-AU" sz="1800" i="1">
                          <a:latin typeface="Cambria Math" panose="02040503050406030204" pitchFamily="18" charset="0"/>
                        </a:rPr>
                        <m:t>𝑥</m:t>
                      </m:r>
                    </m:oMath>
                  </m:oMathPara>
                </a14:m>
                <a:endParaRPr lang="en-AU" sz="1800" dirty="0"/>
              </a:p>
              <a:p>
                <a:endParaRPr lang="en-AU" sz="1800" dirty="0"/>
              </a:p>
            </p:txBody>
          </p:sp>
        </mc:Choice>
        <mc:Fallback xmlns="">
          <p:sp>
            <p:nvSpPr>
              <p:cNvPr id="8" name="Text Placeholder 1">
                <a:extLst>
                  <a:ext uri="{FF2B5EF4-FFF2-40B4-BE49-F238E27FC236}">
                    <a16:creationId xmlns:a16="http://schemas.microsoft.com/office/drawing/2014/main" id="{A1F0F761-CA0C-423D-9AF7-D7DB7ECCEE96}"/>
                  </a:ext>
                </a:extLst>
              </p:cNvPr>
              <p:cNvSpPr txBox="1">
                <a:spLocks noRot="1" noChangeAspect="1" noMove="1" noResize="1" noEditPoints="1" noAdjustHandles="1" noChangeArrowheads="1" noChangeShapeType="1" noTextEdit="1"/>
              </p:cNvSpPr>
              <p:nvPr/>
            </p:nvSpPr>
            <p:spPr>
              <a:xfrm>
                <a:off x="5011478" y="889931"/>
                <a:ext cx="3853229" cy="5205465"/>
              </a:xfrm>
              <a:prstGeom prst="rect">
                <a:avLst/>
              </a:prstGeom>
              <a:blipFill>
                <a:blip r:embed="rId17"/>
                <a:stretch>
                  <a:fillRect b="-222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Text Placeholder 1">
                <a:extLst>
                  <a:ext uri="{FF2B5EF4-FFF2-40B4-BE49-F238E27FC236}">
                    <a16:creationId xmlns:a16="http://schemas.microsoft.com/office/drawing/2014/main" id="{E22D83B1-3BF8-27AA-21E7-9B4F863E0200}"/>
                  </a:ext>
                </a:extLst>
              </p:cNvPr>
              <p:cNvSpPr txBox="1">
                <a:spLocks/>
              </p:cNvSpPr>
              <p:nvPr/>
            </p:nvSpPr>
            <p:spPr>
              <a:xfrm>
                <a:off x="9459814" y="905601"/>
                <a:ext cx="3093373" cy="520546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−8</m:t>
                      </m:r>
                      <m:r>
                        <a:rPr lang="en-AU" sz="1800" b="0" i="1" smtClean="0">
                          <a:latin typeface="Cambria Math" panose="02040503050406030204" pitchFamily="18" charset="0"/>
                        </a:rPr>
                        <m:t>𝑥</m:t>
                      </m:r>
                      <m:r>
                        <a:rPr lang="en-AU" sz="1800" b="0" i="1" smtClean="0">
                          <a:latin typeface="Cambria Math" panose="02040503050406030204" pitchFamily="18" charset="0"/>
                        </a:rPr>
                        <m:t>−384=0</m:t>
                      </m:r>
                    </m:oMath>
                  </m:oMathPara>
                </a14:m>
                <a:endParaRPr lang="en-AU" sz="1800" dirty="0"/>
              </a:p>
              <a:p>
                <a:pPr/>
                <a14:m>
                  <m:oMathPara xmlns:m="http://schemas.openxmlformats.org/officeDocument/2006/math">
                    <m:oMathParaPr>
                      <m:jc m:val="left"/>
                    </m:oMathParaPr>
                    <m:oMath xmlns:m="http://schemas.openxmlformats.org/officeDocument/2006/math">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−24</m:t>
                          </m:r>
                        </m:e>
                      </m:d>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r>
                            <a:rPr lang="en-AU" sz="1800" b="0" i="1" smtClean="0">
                              <a:latin typeface="Cambria Math" panose="02040503050406030204" pitchFamily="18" charset="0"/>
                            </a:rPr>
                            <m:t>+16</m:t>
                          </m:r>
                        </m:e>
                      </m:d>
                      <m:r>
                        <a:rPr lang="en-AU" sz="1800" b="0" i="1" smtClean="0">
                          <a:latin typeface="Cambria Math" panose="02040503050406030204" pitchFamily="18" charset="0"/>
                        </a:rPr>
                        <m:t>=0</m:t>
                      </m:r>
                    </m:oMath>
                  </m:oMathPara>
                </a14:m>
                <a:endParaRPr lang="en-AU" sz="1800" b="0" dirty="0"/>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=24, −16</m:t>
                      </m:r>
                    </m:oMath>
                  </m:oMathPara>
                </a14:m>
                <a:endParaRPr lang="en-AU" sz="1800" b="0" dirty="0"/>
              </a:p>
              <a:p>
                <a:r>
                  <a:rPr lang="en-AU" sz="1800" dirty="0"/>
                  <a:t>Although </a:t>
                </a:r>
                <a14:m>
                  <m:oMath xmlns:m="http://schemas.openxmlformats.org/officeDocument/2006/math">
                    <m:r>
                      <a:rPr lang="en-AU" sz="1800" b="0" i="1" smtClean="0">
                        <a:latin typeface="Cambria Math" panose="02040503050406030204" pitchFamily="18" charset="0"/>
                      </a:rPr>
                      <m:t>𝑥</m:t>
                    </m:r>
                  </m:oMath>
                </a14:m>
                <a:r>
                  <a:rPr lang="en-AU" sz="1800" b="0" dirty="0"/>
                  <a:t> is a distance</a:t>
                </a:r>
              </a:p>
              <a:p>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𝐴𝑃</m:t>
                      </m:r>
                      <m:r>
                        <a:rPr lang="en-AU" sz="1800" b="0" i="1" smtClean="0">
                          <a:latin typeface="Cambria Math" panose="02040503050406030204" pitchFamily="18" charset="0"/>
                        </a:rPr>
                        <m:t>&gt;0</m:t>
                      </m:r>
                    </m:oMath>
                  </m:oMathPara>
                </a14:m>
                <a:endParaRPr lang="en-AU" sz="1800" b="0" dirty="0"/>
              </a:p>
              <a:p>
                <a14:m>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𝐴𝑃</m:t>
                    </m:r>
                    <m:r>
                      <a:rPr lang="en-AU" sz="1800" b="0" i="1" smtClean="0">
                        <a:latin typeface="Cambria Math" panose="02040503050406030204" pitchFamily="18" charset="0"/>
                      </a:rPr>
                      <m:t>=24</m:t>
                    </m:r>
                  </m:oMath>
                </a14:m>
                <a:r>
                  <a:rPr lang="en-AU" sz="1800" b="0" dirty="0"/>
                  <a:t> metres</a:t>
                </a:r>
              </a:p>
              <a:p>
                <a:endParaRPr lang="en-AU" sz="1800" dirty="0"/>
              </a:p>
            </p:txBody>
          </p:sp>
        </mc:Choice>
        <mc:Fallback xmlns="">
          <p:sp>
            <p:nvSpPr>
              <p:cNvPr id="9" name="Text Placeholder 1">
                <a:extLst>
                  <a:ext uri="{FF2B5EF4-FFF2-40B4-BE49-F238E27FC236}">
                    <a16:creationId xmlns:a16="http://schemas.microsoft.com/office/drawing/2014/main" id="{E22D83B1-3BF8-27AA-21E7-9B4F863E0200}"/>
                  </a:ext>
                </a:extLst>
              </p:cNvPr>
              <p:cNvSpPr txBox="1">
                <a:spLocks noRot="1" noChangeAspect="1" noMove="1" noResize="1" noEditPoints="1" noAdjustHandles="1" noChangeArrowheads="1" noChangeShapeType="1" noTextEdit="1"/>
              </p:cNvSpPr>
              <p:nvPr/>
            </p:nvSpPr>
            <p:spPr>
              <a:xfrm>
                <a:off x="9459814" y="905601"/>
                <a:ext cx="3093373" cy="5205465"/>
              </a:xfrm>
              <a:prstGeom prst="rect">
                <a:avLst/>
              </a:prstGeom>
              <a:blipFill>
                <a:blip r:embed="rId18"/>
                <a:stretch>
                  <a:fillRect l="-4734"/>
                </a:stretch>
              </a:blipFill>
            </p:spPr>
            <p:txBody>
              <a:bodyPr/>
              <a:lstStyle/>
              <a:p>
                <a:r>
                  <a:rPr lang="en-AU">
                    <a:noFill/>
                  </a:rPr>
                  <a:t> </a:t>
                </a:r>
              </a:p>
            </p:txBody>
          </p:sp>
        </mc:Fallback>
      </mc:AlternateContent>
      <p:cxnSp>
        <p:nvCxnSpPr>
          <p:cNvPr id="14" name="Straight Connector 13">
            <a:extLst>
              <a:ext uri="{FF2B5EF4-FFF2-40B4-BE49-F238E27FC236}">
                <a16:creationId xmlns:a16="http://schemas.microsoft.com/office/drawing/2014/main" id="{6F5FDB9F-CAE8-3D4F-2A85-89498BBD51D7}"/>
              </a:ext>
              <a:ext uri="{C183D7F6-B498-43B3-948B-1728B52AA6E4}">
                <adec:decorative xmlns:adec="http://schemas.microsoft.com/office/drawing/2017/decorative" val="1"/>
              </a:ext>
            </a:extLst>
          </p:cNvPr>
          <p:cNvCxnSpPr/>
          <p:nvPr/>
        </p:nvCxnSpPr>
        <p:spPr>
          <a:xfrm>
            <a:off x="4605265" y="964263"/>
            <a:ext cx="0" cy="56417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D29A2C5-3C0D-F43A-C31F-2446CFB9DE52}"/>
              </a:ext>
              <a:ext uri="{C183D7F6-B498-43B3-948B-1728B52AA6E4}">
                <adec:decorative xmlns:adec="http://schemas.microsoft.com/office/drawing/2017/decorative" val="1"/>
              </a:ext>
            </a:extLst>
          </p:cNvPr>
          <p:cNvCxnSpPr/>
          <p:nvPr/>
        </p:nvCxnSpPr>
        <p:spPr>
          <a:xfrm>
            <a:off x="9117014" y="889931"/>
            <a:ext cx="0" cy="56417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A25E813F-A4C4-3BC0-4D60-BBD1FD6E2D8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22</a:t>
            </a:fld>
            <a:endParaRPr lang="en-AU" dirty="0"/>
          </a:p>
        </p:txBody>
      </p:sp>
    </p:spTree>
    <p:extLst>
      <p:ext uri="{BB962C8B-B14F-4D97-AF65-F5344CB8AC3E}">
        <p14:creationId xmlns:p14="http://schemas.microsoft.com/office/powerpoint/2010/main" val="191376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US" u="sng" dirty="0">
                <a:solidFill>
                  <a:srgbClr val="2F5496"/>
                </a:solidFill>
                <a:effectLst/>
                <a:latin typeface="Arial" panose="020B0604020202020204" pitchFamily="34" charset="0"/>
                <a:ea typeface="Arial" panose="020B0604020202020204" pitchFamily="34" charset="0"/>
                <a:hlinkClick r:id="rId6"/>
              </a:rPr>
              <a:t>Mathematics Extension 1 11-12 Syllabus</a:t>
            </a:r>
            <a:r>
              <a:rPr lang="en-AU" dirty="0">
                <a:solidFill>
                  <a:srgbClr val="000000"/>
                </a:solidFill>
                <a:effectLst/>
                <a:latin typeface="Arial" panose="020B0604020202020204" pitchFamily="34" charset="0"/>
                <a:ea typeface="Arial" panose="020B0604020202020204" pitchFamily="34" charset="0"/>
              </a:rPr>
              <a:t> </a:t>
            </a:r>
            <a:r>
              <a:rPr lang="en-AU"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endParaRPr lang="en-AU" sz="1800" dirty="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23</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2026.</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dirty="0">
                <a:latin typeface="+mj-lt"/>
              </a:rPr>
              <a:t>A floating dock on a lake</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FBA91C9-1994-5BA4-9FE5-6AA60B1FB84A}"/>
                  </a:ext>
                </a:extLst>
              </p:cNvPr>
              <p:cNvSpPr txBox="1"/>
              <p:nvPr/>
            </p:nvSpPr>
            <p:spPr>
              <a:xfrm>
                <a:off x="360000" y="1854196"/>
                <a:ext cx="7264913" cy="2338016"/>
              </a:xfrm>
              <a:prstGeom prst="roundRect">
                <a:avLst/>
              </a:prstGeom>
            </p:spPr>
            <p:style>
              <a:lnRef idx="3">
                <a:schemeClr val="lt1"/>
              </a:lnRef>
              <a:fillRef idx="1">
                <a:schemeClr val="accent6"/>
              </a:fillRef>
              <a:effectRef idx="1">
                <a:schemeClr val="accent6"/>
              </a:effectRef>
              <a:fontRef idx="minor">
                <a:schemeClr val="lt1"/>
              </a:fontRef>
            </p:style>
            <p:txBody>
              <a:bodyPr wrap="square" lIns="91440" tIns="45720" rIns="91440" bIns="45720" anchor="t">
                <a:spAutoFit/>
              </a:bodyPr>
              <a:lstStyle/>
              <a:p>
                <a:pPr>
                  <a:lnSpc>
                    <a:spcPct val="150000"/>
                  </a:lnSpc>
                  <a:spcBef>
                    <a:spcPts val="1200"/>
                  </a:spcBef>
                  <a:spcAft>
                    <a:spcPts val="600"/>
                  </a:spcAft>
                  <a:buNone/>
                </a:pPr>
                <a:r>
                  <a:rPr lang="en-AU" sz="2000" dirty="0">
                    <a:solidFill>
                      <a:srgbClr val="000000"/>
                    </a:solidFill>
                    <a:effectLst/>
                    <a:ea typeface="Public Sans Light" pitchFamily="2" charset="0"/>
                  </a:rPr>
                  <a:t>A marine construction crew is building a floating dock on a lake as shown in the diagram. The angle between </a:t>
                </a:r>
                <a:r>
                  <a:rPr lang="en-AU" sz="2000" dirty="0">
                    <a:solidFill>
                      <a:srgbClr val="000000"/>
                    </a:solidFill>
                    <a:ea typeface="Public Sans Light" pitchFamily="2" charset="0"/>
                  </a:rPr>
                  <a:t>2</a:t>
                </a:r>
                <a:r>
                  <a:rPr lang="en-AU" sz="2000" dirty="0">
                    <a:solidFill>
                      <a:srgbClr val="000000"/>
                    </a:solidFill>
                    <a:effectLst/>
                    <a:ea typeface="Public Sans Light" pitchFamily="2" charset="0"/>
                  </a:rPr>
                  <a:t> of the support beams is 75°. </a:t>
                </a:r>
              </a:p>
              <a:p>
                <a:pPr>
                  <a:lnSpc>
                    <a:spcPct val="150000"/>
                  </a:lnSpc>
                  <a:spcBef>
                    <a:spcPts val="1200"/>
                  </a:spcBef>
                  <a:spcAft>
                    <a:spcPts val="600"/>
                  </a:spcAft>
                  <a:buNone/>
                </a:pPr>
                <a:r>
                  <a:rPr lang="en-AU" sz="2000" dirty="0">
                    <a:solidFill>
                      <a:srgbClr val="000000"/>
                    </a:solidFill>
                    <a:effectLst/>
                    <a:ea typeface="Public Sans Light" pitchFamily="2" charset="0"/>
                  </a:rPr>
                  <a:t>How might we find the exact value of </a:t>
                </a:r>
                <a14:m>
                  <m:oMath xmlns:m="http://schemas.openxmlformats.org/officeDocument/2006/math">
                    <m:func>
                      <m:funcPr>
                        <m:ctrlPr>
                          <a:rPr lang="en-AU" sz="2000" b="0" i="1" smtClean="0">
                            <a:solidFill>
                              <a:srgbClr val="000000"/>
                            </a:solidFill>
                            <a:effectLst/>
                            <a:latin typeface="Cambria Math" panose="02040503050406030204" pitchFamily="18" charset="0"/>
                            <a:ea typeface="Public Sans Light" pitchFamily="2" charset="0"/>
                          </a:rPr>
                        </m:ctrlPr>
                      </m:funcPr>
                      <m:fName>
                        <m:r>
                          <m:rPr>
                            <m:sty m:val="p"/>
                          </m:rPr>
                          <a:rPr lang="en-AU" sz="2000" b="0" i="0" smtClean="0">
                            <a:solidFill>
                              <a:srgbClr val="000000"/>
                            </a:solidFill>
                            <a:effectLst/>
                            <a:latin typeface="Cambria Math" panose="02040503050406030204" pitchFamily="18" charset="0"/>
                            <a:ea typeface="Public Sans Light" pitchFamily="2" charset="0"/>
                          </a:rPr>
                          <m:t>cos</m:t>
                        </m:r>
                      </m:fName>
                      <m:e>
                        <m:r>
                          <a:rPr lang="en-AU" sz="2000" b="0" i="1" smtClean="0">
                            <a:solidFill>
                              <a:srgbClr val="000000"/>
                            </a:solidFill>
                            <a:effectLst/>
                            <a:latin typeface="Cambria Math" panose="02040503050406030204" pitchFamily="18" charset="0"/>
                            <a:ea typeface="Public Sans Light" pitchFamily="2" charset="0"/>
                          </a:rPr>
                          <m:t>75°</m:t>
                        </m:r>
                      </m:e>
                    </m:func>
                  </m:oMath>
                </a14:m>
                <a:r>
                  <a:rPr lang="en-AU" sz="2000" dirty="0">
                    <a:solidFill>
                      <a:srgbClr val="000000"/>
                    </a:solidFill>
                    <a:effectLst/>
                    <a:ea typeface="Public Sans Light" pitchFamily="2" charset="0"/>
                  </a:rPr>
                  <a:t>?</a:t>
                </a:r>
              </a:p>
            </p:txBody>
          </p:sp>
        </mc:Choice>
        <mc:Fallback xmlns="">
          <p:sp>
            <p:nvSpPr>
              <p:cNvPr id="6" name="TextBox 5">
                <a:extLst>
                  <a:ext uri="{FF2B5EF4-FFF2-40B4-BE49-F238E27FC236}">
                    <a16:creationId xmlns:a16="http://schemas.microsoft.com/office/drawing/2014/main" id="{9FBA91C9-1994-5BA4-9FE5-6AA60B1FB84A}"/>
                  </a:ext>
                </a:extLst>
              </p:cNvPr>
              <p:cNvSpPr txBox="1">
                <a:spLocks noRot="1" noChangeAspect="1" noMove="1" noResize="1" noEditPoints="1" noAdjustHandles="1" noChangeArrowheads="1" noChangeShapeType="1" noTextEdit="1"/>
              </p:cNvSpPr>
              <p:nvPr/>
            </p:nvSpPr>
            <p:spPr>
              <a:xfrm>
                <a:off x="360000" y="1854196"/>
                <a:ext cx="7264913" cy="2338016"/>
              </a:xfrm>
              <a:prstGeom prst="roundRect">
                <a:avLst/>
              </a:prstGeom>
              <a:blipFill>
                <a:blip r:embed="rId3"/>
                <a:stretch>
                  <a:fillRect/>
                </a:stretch>
              </a:blipFill>
            </p:spPr>
            <p:txBody>
              <a:bodyPr/>
              <a:lstStyle/>
              <a:p>
                <a:r>
                  <a:rPr lang="en-AU">
                    <a:noFill/>
                  </a:rPr>
                  <a:t> </a:t>
                </a:r>
              </a:p>
            </p:txBody>
          </p:sp>
        </mc:Fallback>
      </mc:AlternateContent>
      <p:pic>
        <p:nvPicPr>
          <p:cNvPr id="25" name="Picture 24" descr="An image of a floating dock on a lake. One support beam goes from the dock to the lakebed at a 30° angle from the vertical, and another diagonal brace is  installed at 45° from the horizontal. &#10;The angle between these beams is 75°.&#10;">
            <a:extLst>
              <a:ext uri="{FF2B5EF4-FFF2-40B4-BE49-F238E27FC236}">
                <a16:creationId xmlns:a16="http://schemas.microsoft.com/office/drawing/2014/main" id="{5A33BE7C-53C4-941A-6608-1E9469795AFB}"/>
              </a:ext>
            </a:extLst>
          </p:cNvPr>
          <p:cNvPicPr>
            <a:picLocks noChangeAspect="1"/>
          </p:cNvPicPr>
          <p:nvPr/>
        </p:nvPicPr>
        <p:blipFill>
          <a:blip r:embed="rId4"/>
          <a:stretch>
            <a:fillRect/>
          </a:stretch>
        </p:blipFill>
        <p:spPr>
          <a:xfrm>
            <a:off x="8012340" y="1563553"/>
            <a:ext cx="3856738" cy="3974802"/>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1D8CBBA-9937-9258-734F-F6137EFC9383}"/>
                  </a:ext>
                </a:extLst>
              </p:cNvPr>
              <p:cNvSpPr txBox="1"/>
              <p:nvPr/>
            </p:nvSpPr>
            <p:spPr>
              <a:xfrm>
                <a:off x="10584638" y="2666781"/>
                <a:ext cx="829339" cy="356423"/>
              </a:xfrm>
              <a:prstGeom prst="rect">
                <a:avLst/>
              </a:prstGeom>
              <a:noFill/>
              <a:ln>
                <a:noFill/>
              </a:ln>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400" b="0" i="1" smtClean="0">
                          <a:latin typeface="Cambria Math" panose="02040503050406030204" pitchFamily="18" charset="0"/>
                        </a:rPr>
                        <m:t>45</m:t>
                      </m:r>
                      <m:r>
                        <a:rPr lang="en-AU" sz="1400" b="0" i="1" smtClean="0">
                          <a:latin typeface="Cambria Math" panose="02040503050406030204" pitchFamily="18" charset="0"/>
                          <a:ea typeface="Cambria Math" panose="02040503050406030204" pitchFamily="18" charset="0"/>
                        </a:rPr>
                        <m:t>°</m:t>
                      </m:r>
                    </m:oMath>
                  </m:oMathPara>
                </a14:m>
                <a:endParaRPr lang="en-AU" sz="1400" dirty="0"/>
              </a:p>
            </p:txBody>
          </p:sp>
        </mc:Choice>
        <mc:Fallback xmlns="">
          <p:sp>
            <p:nvSpPr>
              <p:cNvPr id="5" name="TextBox 4">
                <a:extLst>
                  <a:ext uri="{FF2B5EF4-FFF2-40B4-BE49-F238E27FC236}">
                    <a16:creationId xmlns:a16="http://schemas.microsoft.com/office/drawing/2014/main" id="{C1D8CBBA-9937-9258-734F-F6137EFC9383}"/>
                  </a:ext>
                </a:extLst>
              </p:cNvPr>
              <p:cNvSpPr txBox="1">
                <a:spLocks noRot="1" noChangeAspect="1" noMove="1" noResize="1" noEditPoints="1" noAdjustHandles="1" noChangeArrowheads="1" noChangeShapeType="1" noTextEdit="1"/>
              </p:cNvSpPr>
              <p:nvPr/>
            </p:nvSpPr>
            <p:spPr>
              <a:xfrm>
                <a:off x="10584638" y="2666781"/>
                <a:ext cx="829339" cy="356423"/>
              </a:xfrm>
              <a:prstGeom prst="rect">
                <a:avLst/>
              </a:prstGeom>
              <a:blipFill>
                <a:blip r:embed="rId5"/>
                <a:stretch>
                  <a:fillRect/>
                </a:stretch>
              </a:blipFill>
              <a:ln>
                <a:noFill/>
              </a:ln>
            </p:spPr>
            <p:txBody>
              <a:bodyPr/>
              <a:lstStyle/>
              <a:p>
                <a:r>
                  <a:rPr lang="en-AU">
                    <a:noFill/>
                  </a:rPr>
                  <a:t> </a:t>
                </a:r>
              </a:p>
            </p:txBody>
          </p:sp>
        </mc:Fallback>
      </mc:AlternateContent>
      <p:sp>
        <p:nvSpPr>
          <p:cNvPr id="2" name="TextBox 1">
            <a:extLst>
              <a:ext uri="{FF2B5EF4-FFF2-40B4-BE49-F238E27FC236}">
                <a16:creationId xmlns:a16="http://schemas.microsoft.com/office/drawing/2014/main" id="{6B8BDB55-9D7B-6970-F03C-5580BA206932}"/>
              </a:ext>
            </a:extLst>
          </p:cNvPr>
          <p:cNvSpPr txBox="1"/>
          <p:nvPr/>
        </p:nvSpPr>
        <p:spPr>
          <a:xfrm>
            <a:off x="9082150" y="5664209"/>
            <a:ext cx="1717118" cy="362968"/>
          </a:xfrm>
          <a:prstGeom prst="rect">
            <a:avLst/>
          </a:prstGeom>
          <a:noFill/>
        </p:spPr>
        <p:txBody>
          <a:bodyPr wrap="square" lIns="0" tIns="0" rIns="0" bIns="0" rtlCol="0">
            <a:noAutofit/>
          </a:bodyPr>
          <a:lstStyle/>
          <a:p>
            <a:pPr algn="l"/>
            <a:r>
              <a:rPr lang="en-AU" sz="1200" b="1" dirty="0"/>
              <a:t>Image is not to scale</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502C7D17-5DC0-72C7-3A31-5DBE2C35DB5D}"/>
                  </a:ext>
                </a:extLst>
              </p:cNvPr>
              <p:cNvSpPr>
                <a:spLocks noGrp="1"/>
              </p:cNvSpPr>
              <p:nvPr>
                <p:ph type="title"/>
              </p:nvPr>
            </p:nvSpPr>
            <p:spPr/>
            <p:txBody>
              <a:bodyPr/>
              <a:lstStyle/>
              <a:p>
                <a:r>
                  <a:rPr lang="en-AU" dirty="0"/>
                  <a:t>Finding the exact value of </a:t>
                </a:r>
                <a14:m>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75°</m:t>
                        </m:r>
                      </m:e>
                    </m:func>
                  </m:oMath>
                </a14:m>
                <a:endParaRPr lang="en-AU" dirty="0"/>
              </a:p>
            </p:txBody>
          </p:sp>
        </mc:Choice>
        <mc:Fallback xmlns="">
          <p:sp>
            <p:nvSpPr>
              <p:cNvPr id="3" name="Title 2">
                <a:extLst>
                  <a:ext uri="{FF2B5EF4-FFF2-40B4-BE49-F238E27FC236}">
                    <a16:creationId xmlns:a16="http://schemas.microsoft.com/office/drawing/2014/main" id="{502C7D17-5DC0-72C7-3A31-5DBE2C35DB5D}"/>
                  </a:ext>
                </a:extLst>
              </p:cNvPr>
              <p:cNvSpPr>
                <a:spLocks noGrp="1" noRot="1" noChangeAspect="1" noMove="1" noResize="1" noEditPoints="1" noAdjustHandles="1" noChangeArrowheads="1" noChangeShapeType="1" noTextEdit="1"/>
              </p:cNvSpPr>
              <p:nvPr>
                <p:ph type="title"/>
              </p:nvPr>
            </p:nvSpPr>
            <p:spPr>
              <a:blipFill>
                <a:blip r:embed="rId3"/>
                <a:stretch>
                  <a:fillRect l="-2389" t="-35556" b="-41111"/>
                </a:stretch>
              </a:blipFill>
            </p:spPr>
            <p:txBody>
              <a:bodyPr/>
              <a:lstStyle/>
              <a:p>
                <a:r>
                  <a:rPr lang="en-AU">
                    <a:noFill/>
                  </a:rPr>
                  <a:t> </a:t>
                </a:r>
              </a:p>
            </p:txBody>
          </p:sp>
        </mc:Fallback>
      </mc:AlternateContent>
      <p:sp>
        <p:nvSpPr>
          <p:cNvPr id="25" name="Text Placeholder 24">
            <a:extLst>
              <a:ext uri="{FF2B5EF4-FFF2-40B4-BE49-F238E27FC236}">
                <a16:creationId xmlns:a16="http://schemas.microsoft.com/office/drawing/2014/main" id="{CE6E5956-910C-B3CB-4002-FE1B3C303044}"/>
              </a:ext>
            </a:extLst>
          </p:cNvPr>
          <p:cNvSpPr>
            <a:spLocks noGrp="1"/>
          </p:cNvSpPr>
          <p:nvPr>
            <p:ph type="body" sz="quarter" idx="18"/>
          </p:nvPr>
        </p:nvSpPr>
        <p:spPr/>
        <p:txBody>
          <a:bodyPr/>
          <a:lstStyle/>
          <a:p>
            <a:r>
              <a:rPr lang="en-AU" dirty="0"/>
              <a:t>The cosine rule</a:t>
            </a:r>
          </a:p>
        </p:txBody>
      </p:sp>
      <p:grpSp>
        <p:nvGrpSpPr>
          <p:cNvPr id="2" name="Group 1" descr="A triangle with interior angles 45, 75 and 60 degrees. The side opposite 45 degrees is 2sqrt2, opposite 60 degrees is 2sqrt3 and opposite 75 degrees is sqrt6 + sqrt2. ">
            <a:extLst>
              <a:ext uri="{FF2B5EF4-FFF2-40B4-BE49-F238E27FC236}">
                <a16:creationId xmlns:a16="http://schemas.microsoft.com/office/drawing/2014/main" id="{2C1E5E71-BEAA-CA47-D5CB-DA8DC7D0944C}"/>
              </a:ext>
            </a:extLst>
          </p:cNvPr>
          <p:cNvGrpSpPr/>
          <p:nvPr/>
        </p:nvGrpSpPr>
        <p:grpSpPr>
          <a:xfrm>
            <a:off x="694981" y="1678132"/>
            <a:ext cx="3403218" cy="4483677"/>
            <a:chOff x="694981" y="1678132"/>
            <a:chExt cx="3403218" cy="4483677"/>
          </a:xfrm>
        </p:grpSpPr>
        <p:grpSp>
          <p:nvGrpSpPr>
            <p:cNvPr id="18" name="Group 17" descr="A triangle ">
              <a:extLst>
                <a:ext uri="{FF2B5EF4-FFF2-40B4-BE49-F238E27FC236}">
                  <a16:creationId xmlns:a16="http://schemas.microsoft.com/office/drawing/2014/main" id="{4979D4B6-7423-13FE-6613-7F944CF6BAF8}"/>
                </a:ext>
              </a:extLst>
            </p:cNvPr>
            <p:cNvGrpSpPr/>
            <p:nvPr/>
          </p:nvGrpSpPr>
          <p:grpSpPr>
            <a:xfrm>
              <a:off x="718391" y="1678132"/>
              <a:ext cx="2961408" cy="3501736"/>
              <a:chOff x="5070764" y="2296391"/>
              <a:chExt cx="2109354" cy="2524991"/>
            </a:xfrm>
          </p:grpSpPr>
          <p:cxnSp>
            <p:nvCxnSpPr>
              <p:cNvPr id="12" name="Straight Connector 11">
                <a:extLst>
                  <a:ext uri="{FF2B5EF4-FFF2-40B4-BE49-F238E27FC236}">
                    <a16:creationId xmlns:a16="http://schemas.microsoft.com/office/drawing/2014/main" id="{07EA0FAB-BD5F-6090-8171-F1A5151F148F}"/>
                  </a:ext>
                </a:extLst>
              </p:cNvPr>
              <p:cNvCxnSpPr>
                <a:cxnSpLocks/>
              </p:cNvCxnSpPr>
              <p:nvPr/>
            </p:nvCxnSpPr>
            <p:spPr>
              <a:xfrm>
                <a:off x="5070764" y="4821382"/>
                <a:ext cx="210935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7CEECE6-1C8E-439B-0046-F2028017886E}"/>
                  </a:ext>
                </a:extLst>
              </p:cNvPr>
              <p:cNvCxnSpPr/>
              <p:nvPr/>
            </p:nvCxnSpPr>
            <p:spPr>
              <a:xfrm flipH="1" flipV="1">
                <a:off x="6483927" y="2296391"/>
                <a:ext cx="685800" cy="25249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4225376-F828-CDD8-23A1-0214E2915B61}"/>
                  </a:ext>
                </a:extLst>
              </p:cNvPr>
              <p:cNvCxnSpPr/>
              <p:nvPr/>
            </p:nvCxnSpPr>
            <p:spPr>
              <a:xfrm flipH="1">
                <a:off x="5070764" y="2296391"/>
                <a:ext cx="1413163" cy="25249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8B992C3-7172-697F-E6F4-BD663B65FC68}"/>
                    </a:ext>
                  </a:extLst>
                </p:cNvPr>
                <p:cNvSpPr txBox="1"/>
                <p:nvPr/>
              </p:nvSpPr>
              <p:spPr>
                <a:xfrm>
                  <a:off x="2144179" y="2202873"/>
                  <a:ext cx="914400" cy="91440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45°</m:t>
                        </m:r>
                      </m:oMath>
                    </m:oMathPara>
                  </a14:m>
                  <a:endParaRPr lang="en-AU" sz="1800" dirty="0"/>
                </a:p>
              </p:txBody>
            </p:sp>
          </mc:Choice>
          <mc:Fallback xmlns="">
            <p:sp>
              <p:nvSpPr>
                <p:cNvPr id="19" name="TextBox 18">
                  <a:extLst>
                    <a:ext uri="{FF2B5EF4-FFF2-40B4-BE49-F238E27FC236}">
                      <a16:creationId xmlns:a16="http://schemas.microsoft.com/office/drawing/2014/main" id="{F8B992C3-7172-697F-E6F4-BD663B65FC68}"/>
                    </a:ext>
                  </a:extLst>
                </p:cNvPr>
                <p:cNvSpPr txBox="1">
                  <a:spLocks noRot="1" noChangeAspect="1" noMove="1" noResize="1" noEditPoints="1" noAdjustHandles="1" noChangeArrowheads="1" noChangeShapeType="1" noTextEdit="1"/>
                </p:cNvSpPr>
                <p:nvPr/>
              </p:nvSpPr>
              <p:spPr>
                <a:xfrm>
                  <a:off x="2144179" y="2202873"/>
                  <a:ext cx="914400" cy="914400"/>
                </a:xfrm>
                <a:prstGeom prst="rect">
                  <a:avLst/>
                </a:prstGeom>
                <a:blipFill>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7B7EFDC-4606-DFA5-2778-0275FC85FE2E}"/>
                    </a:ext>
                  </a:extLst>
                </p:cNvPr>
                <p:cNvSpPr txBox="1"/>
                <p:nvPr/>
              </p:nvSpPr>
              <p:spPr>
                <a:xfrm>
                  <a:off x="718391" y="4733060"/>
                  <a:ext cx="914400" cy="91440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60°</m:t>
                        </m:r>
                      </m:oMath>
                    </m:oMathPara>
                  </a14:m>
                  <a:endParaRPr lang="en-AU" sz="1800" dirty="0"/>
                </a:p>
              </p:txBody>
            </p:sp>
          </mc:Choice>
          <mc:Fallback xmlns="">
            <p:sp>
              <p:nvSpPr>
                <p:cNvPr id="20" name="TextBox 19">
                  <a:extLst>
                    <a:ext uri="{FF2B5EF4-FFF2-40B4-BE49-F238E27FC236}">
                      <a16:creationId xmlns:a16="http://schemas.microsoft.com/office/drawing/2014/main" id="{37B7EFDC-4606-DFA5-2778-0275FC85FE2E}"/>
                    </a:ext>
                  </a:extLst>
                </p:cNvPr>
                <p:cNvSpPr txBox="1">
                  <a:spLocks noRot="1" noChangeAspect="1" noMove="1" noResize="1" noEditPoints="1" noAdjustHandles="1" noChangeArrowheads="1" noChangeShapeType="1" noTextEdit="1"/>
                </p:cNvSpPr>
                <p:nvPr/>
              </p:nvSpPr>
              <p:spPr>
                <a:xfrm>
                  <a:off x="718391" y="4733060"/>
                  <a:ext cx="914400" cy="914400"/>
                </a:xfrm>
                <a:prstGeom prst="rect">
                  <a:avLst/>
                </a:prstGeom>
                <a:blipFill>
                  <a:blip r:embed="rId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443D8C93-965E-7771-57F2-71F98B3E85DA}"/>
                    </a:ext>
                  </a:extLst>
                </p:cNvPr>
                <p:cNvSpPr txBox="1"/>
                <p:nvPr/>
              </p:nvSpPr>
              <p:spPr>
                <a:xfrm>
                  <a:off x="2839448" y="4733060"/>
                  <a:ext cx="914400" cy="91440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75°</m:t>
                        </m:r>
                      </m:oMath>
                    </m:oMathPara>
                  </a14:m>
                  <a:endParaRPr lang="en-AU" sz="1800" dirty="0"/>
                </a:p>
              </p:txBody>
            </p:sp>
          </mc:Choice>
          <mc:Fallback xmlns="">
            <p:sp>
              <p:nvSpPr>
                <p:cNvPr id="21" name="TextBox 20">
                  <a:extLst>
                    <a:ext uri="{FF2B5EF4-FFF2-40B4-BE49-F238E27FC236}">
                      <a16:creationId xmlns:a16="http://schemas.microsoft.com/office/drawing/2014/main" id="{443D8C93-965E-7771-57F2-71F98B3E85DA}"/>
                    </a:ext>
                  </a:extLst>
                </p:cNvPr>
                <p:cNvSpPr txBox="1">
                  <a:spLocks noRot="1" noChangeAspect="1" noMove="1" noResize="1" noEditPoints="1" noAdjustHandles="1" noChangeArrowheads="1" noChangeShapeType="1" noTextEdit="1"/>
                </p:cNvSpPr>
                <p:nvPr/>
              </p:nvSpPr>
              <p:spPr>
                <a:xfrm>
                  <a:off x="2839448" y="4733060"/>
                  <a:ext cx="914400" cy="914400"/>
                </a:xfrm>
                <a:prstGeom prst="rect">
                  <a:avLst/>
                </a:prstGeom>
                <a:blipFill>
                  <a:blip r:embed="rId6"/>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48B0860-38AD-E454-88B9-DEFCF49FF59D}"/>
                    </a:ext>
                  </a:extLst>
                </p:cNvPr>
                <p:cNvSpPr txBox="1"/>
                <p:nvPr/>
              </p:nvSpPr>
              <p:spPr>
                <a:xfrm>
                  <a:off x="3183799" y="3335481"/>
                  <a:ext cx="914400" cy="91440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2</m:t>
                        </m:r>
                        <m:rad>
                          <m:radPr>
                            <m:degHide m:val="on"/>
                            <m:ctrlPr>
                              <a:rPr lang="en-AU" sz="1800" b="0" i="1" smtClean="0">
                                <a:latin typeface="Cambria Math" panose="02040503050406030204" pitchFamily="18" charset="0"/>
                              </a:rPr>
                            </m:ctrlPr>
                          </m:radPr>
                          <m:deg/>
                          <m:e>
                            <m:r>
                              <a:rPr lang="en-AU" sz="1800" b="0" i="1" smtClean="0">
                                <a:latin typeface="Cambria Math" panose="02040503050406030204" pitchFamily="18" charset="0"/>
                              </a:rPr>
                              <m:t>3</m:t>
                            </m:r>
                          </m:e>
                        </m:rad>
                      </m:oMath>
                    </m:oMathPara>
                  </a14:m>
                  <a:endParaRPr lang="en-AU" sz="1800" dirty="0"/>
                </a:p>
              </p:txBody>
            </p:sp>
          </mc:Choice>
          <mc:Fallback xmlns="">
            <p:sp>
              <p:nvSpPr>
                <p:cNvPr id="22" name="TextBox 21">
                  <a:extLst>
                    <a:ext uri="{FF2B5EF4-FFF2-40B4-BE49-F238E27FC236}">
                      <a16:creationId xmlns:a16="http://schemas.microsoft.com/office/drawing/2014/main" id="{548B0860-38AD-E454-88B9-DEFCF49FF59D}"/>
                    </a:ext>
                  </a:extLst>
                </p:cNvPr>
                <p:cNvSpPr txBox="1">
                  <a:spLocks noRot="1" noChangeAspect="1" noMove="1" noResize="1" noEditPoints="1" noAdjustHandles="1" noChangeArrowheads="1" noChangeShapeType="1" noTextEdit="1"/>
                </p:cNvSpPr>
                <p:nvPr/>
              </p:nvSpPr>
              <p:spPr>
                <a:xfrm>
                  <a:off x="3183799" y="3335481"/>
                  <a:ext cx="914400" cy="914400"/>
                </a:xfrm>
                <a:prstGeom prst="rect">
                  <a:avLst/>
                </a:prstGeom>
                <a:blipFill>
                  <a:blip r:embed="rId7"/>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64625D1A-9D2D-0AA3-02B2-9FB4EC24C758}"/>
                    </a:ext>
                  </a:extLst>
                </p:cNvPr>
                <p:cNvSpPr txBox="1"/>
                <p:nvPr/>
              </p:nvSpPr>
              <p:spPr>
                <a:xfrm>
                  <a:off x="1710389" y="5247409"/>
                  <a:ext cx="914400" cy="91440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2</m:t>
                        </m:r>
                        <m:rad>
                          <m:radPr>
                            <m:degHide m:val="on"/>
                            <m:ctrlPr>
                              <a:rPr lang="en-AU" sz="1800" b="0" i="1" smtClean="0">
                                <a:latin typeface="Cambria Math" panose="02040503050406030204" pitchFamily="18" charset="0"/>
                              </a:rPr>
                            </m:ctrlPr>
                          </m:radPr>
                          <m:deg/>
                          <m:e>
                            <m:r>
                              <a:rPr lang="en-AU" sz="1800" b="0" i="1" smtClean="0">
                                <a:latin typeface="Cambria Math" panose="02040503050406030204" pitchFamily="18" charset="0"/>
                              </a:rPr>
                              <m:t>2</m:t>
                            </m:r>
                          </m:e>
                        </m:rad>
                      </m:oMath>
                    </m:oMathPara>
                  </a14:m>
                  <a:endParaRPr lang="en-AU" sz="1800" dirty="0"/>
                </a:p>
              </p:txBody>
            </p:sp>
          </mc:Choice>
          <mc:Fallback xmlns="">
            <p:sp>
              <p:nvSpPr>
                <p:cNvPr id="23" name="TextBox 22">
                  <a:extLst>
                    <a:ext uri="{FF2B5EF4-FFF2-40B4-BE49-F238E27FC236}">
                      <a16:creationId xmlns:a16="http://schemas.microsoft.com/office/drawing/2014/main" id="{64625D1A-9D2D-0AA3-02B2-9FB4EC24C758}"/>
                    </a:ext>
                  </a:extLst>
                </p:cNvPr>
                <p:cNvSpPr txBox="1">
                  <a:spLocks noRot="1" noChangeAspect="1" noMove="1" noResize="1" noEditPoints="1" noAdjustHandles="1" noChangeArrowheads="1" noChangeShapeType="1" noTextEdit="1"/>
                </p:cNvSpPr>
                <p:nvPr/>
              </p:nvSpPr>
              <p:spPr>
                <a:xfrm>
                  <a:off x="1710389" y="5247409"/>
                  <a:ext cx="914400" cy="914400"/>
                </a:xfrm>
                <a:prstGeom prst="rect">
                  <a:avLst/>
                </a:prstGeom>
                <a:blipFill>
                  <a:blip r:embed="rId8"/>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CC67D7C-ABAB-0DB6-0211-69D37F953AA8}"/>
                    </a:ext>
                  </a:extLst>
                </p:cNvPr>
                <p:cNvSpPr txBox="1"/>
                <p:nvPr/>
              </p:nvSpPr>
              <p:spPr>
                <a:xfrm>
                  <a:off x="694981" y="2999369"/>
                  <a:ext cx="914400" cy="91440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ad>
                          <m:radPr>
                            <m:degHide m:val="on"/>
                            <m:ctrlPr>
                              <a:rPr lang="en-AU" sz="1800" i="1" smtClean="0">
                                <a:latin typeface="Cambria Math" panose="02040503050406030204" pitchFamily="18" charset="0"/>
                              </a:rPr>
                            </m:ctrlPr>
                          </m:radPr>
                          <m:deg/>
                          <m:e>
                            <m:r>
                              <a:rPr lang="en-AU" sz="1800" b="0" i="1" smtClean="0">
                                <a:latin typeface="Cambria Math" panose="02040503050406030204" pitchFamily="18" charset="0"/>
                              </a:rPr>
                              <m:t>6</m:t>
                            </m:r>
                          </m:e>
                        </m:rad>
                        <m:r>
                          <a:rPr lang="en-AU" sz="1800" b="0" i="1" smtClean="0">
                            <a:latin typeface="Cambria Math" panose="02040503050406030204" pitchFamily="18" charset="0"/>
                          </a:rPr>
                          <m:t>+</m:t>
                        </m:r>
                        <m:rad>
                          <m:radPr>
                            <m:degHide m:val="on"/>
                            <m:ctrlPr>
                              <a:rPr lang="en-AU" sz="1800" b="0" i="1" smtClean="0">
                                <a:latin typeface="Cambria Math" panose="02040503050406030204" pitchFamily="18" charset="0"/>
                              </a:rPr>
                            </m:ctrlPr>
                          </m:radPr>
                          <m:deg/>
                          <m:e>
                            <m:r>
                              <a:rPr lang="en-AU" sz="1800" b="0" i="1" smtClean="0">
                                <a:latin typeface="Cambria Math" panose="02040503050406030204" pitchFamily="18" charset="0"/>
                              </a:rPr>
                              <m:t>2</m:t>
                            </m:r>
                          </m:e>
                        </m:rad>
                      </m:oMath>
                    </m:oMathPara>
                  </a14:m>
                  <a:endParaRPr lang="en-AU" sz="1800" dirty="0"/>
                </a:p>
              </p:txBody>
            </p:sp>
          </mc:Choice>
          <mc:Fallback xmlns="">
            <p:sp>
              <p:nvSpPr>
                <p:cNvPr id="24" name="TextBox 23">
                  <a:extLst>
                    <a:ext uri="{FF2B5EF4-FFF2-40B4-BE49-F238E27FC236}">
                      <a16:creationId xmlns:a16="http://schemas.microsoft.com/office/drawing/2014/main" id="{BCC67D7C-ABAB-0DB6-0211-69D37F953AA8}"/>
                    </a:ext>
                  </a:extLst>
                </p:cNvPr>
                <p:cNvSpPr txBox="1">
                  <a:spLocks noRot="1" noChangeAspect="1" noMove="1" noResize="1" noEditPoints="1" noAdjustHandles="1" noChangeArrowheads="1" noChangeShapeType="1" noTextEdit="1"/>
                </p:cNvSpPr>
                <p:nvPr/>
              </p:nvSpPr>
              <p:spPr>
                <a:xfrm>
                  <a:off x="694981" y="2999369"/>
                  <a:ext cx="914400" cy="914400"/>
                </a:xfrm>
                <a:prstGeom prst="rect">
                  <a:avLst/>
                </a:prstGeom>
                <a:blipFill>
                  <a:blip r:embed="rId9"/>
                  <a:stretch>
                    <a:fillRect r="-4667"/>
                  </a:stretch>
                </a:blipFill>
              </p:spPr>
              <p:txBody>
                <a:bodyPr/>
                <a:lstStyle/>
                <a:p>
                  <a:r>
                    <a:rPr lang="en-AU">
                      <a:noFill/>
                    </a:rPr>
                    <a:t> </a:t>
                  </a:r>
                </a:p>
              </p:txBody>
            </p:sp>
          </mc:Fallback>
        </mc:AlternateContent>
      </p:gr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818F5C1-7FA1-3E1A-A08C-185A8E035AEE}"/>
                  </a:ext>
                </a:extLst>
              </p:cNvPr>
              <p:cNvSpPr txBox="1"/>
              <p:nvPr/>
            </p:nvSpPr>
            <p:spPr>
              <a:xfrm>
                <a:off x="784284" y="2569489"/>
                <a:ext cx="914400" cy="91440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000" b="0" i="1" smtClean="0">
                          <a:solidFill>
                            <a:schemeClr val="tx2"/>
                          </a:solidFill>
                          <a:latin typeface="Cambria Math" panose="02040503050406030204" pitchFamily="18" charset="0"/>
                        </a:rPr>
                        <m:t>𝑐</m:t>
                      </m:r>
                    </m:oMath>
                  </m:oMathPara>
                </a14:m>
                <a:endParaRPr lang="en-AU" sz="2000" dirty="0">
                  <a:solidFill>
                    <a:schemeClr val="tx2"/>
                  </a:solidFill>
                </a:endParaRPr>
              </a:p>
            </p:txBody>
          </p:sp>
        </mc:Choice>
        <mc:Fallback xmlns="">
          <p:sp>
            <p:nvSpPr>
              <p:cNvPr id="27" name="TextBox 26">
                <a:extLst>
                  <a:ext uri="{FF2B5EF4-FFF2-40B4-BE49-F238E27FC236}">
                    <a16:creationId xmlns:a16="http://schemas.microsoft.com/office/drawing/2014/main" id="{3818F5C1-7FA1-3E1A-A08C-185A8E035AEE}"/>
                  </a:ext>
                </a:extLst>
              </p:cNvPr>
              <p:cNvSpPr txBox="1">
                <a:spLocks noRot="1" noChangeAspect="1" noMove="1" noResize="1" noEditPoints="1" noAdjustHandles="1" noChangeArrowheads="1" noChangeShapeType="1" noTextEdit="1"/>
              </p:cNvSpPr>
              <p:nvPr/>
            </p:nvSpPr>
            <p:spPr>
              <a:xfrm>
                <a:off x="784284" y="2569489"/>
                <a:ext cx="914400" cy="914400"/>
              </a:xfrm>
              <a:prstGeom prst="rect">
                <a:avLst/>
              </a:prstGeom>
              <a:blipFill>
                <a:blip r:embed="rId10"/>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E9D85D3A-E6C3-88B3-D166-D789280EAFCD}"/>
                  </a:ext>
                </a:extLst>
              </p:cNvPr>
              <p:cNvSpPr txBox="1"/>
              <p:nvPr/>
            </p:nvSpPr>
            <p:spPr>
              <a:xfrm>
                <a:off x="3433708" y="5190260"/>
                <a:ext cx="914400" cy="375204"/>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2000" b="0" i="1" smtClean="0">
                          <a:solidFill>
                            <a:schemeClr val="tx2"/>
                          </a:solidFill>
                          <a:latin typeface="Cambria Math" panose="02040503050406030204" pitchFamily="18" charset="0"/>
                        </a:rPr>
                        <m:t>𝐶</m:t>
                      </m:r>
                    </m:oMath>
                  </m:oMathPara>
                </a14:m>
                <a:endParaRPr lang="en-AU" sz="2000" dirty="0">
                  <a:solidFill>
                    <a:schemeClr val="tx2"/>
                  </a:solidFill>
                </a:endParaRPr>
              </a:p>
            </p:txBody>
          </p:sp>
        </mc:Choice>
        <mc:Fallback xmlns="">
          <p:sp>
            <p:nvSpPr>
              <p:cNvPr id="26" name="TextBox 25">
                <a:extLst>
                  <a:ext uri="{FF2B5EF4-FFF2-40B4-BE49-F238E27FC236}">
                    <a16:creationId xmlns:a16="http://schemas.microsoft.com/office/drawing/2014/main" id="{E9D85D3A-E6C3-88B3-D166-D789280EAFCD}"/>
                  </a:ext>
                </a:extLst>
              </p:cNvPr>
              <p:cNvSpPr txBox="1">
                <a:spLocks noRot="1" noChangeAspect="1" noMove="1" noResize="1" noEditPoints="1" noAdjustHandles="1" noChangeArrowheads="1" noChangeShapeType="1" noTextEdit="1"/>
              </p:cNvSpPr>
              <p:nvPr/>
            </p:nvSpPr>
            <p:spPr>
              <a:xfrm>
                <a:off x="3433708" y="5190260"/>
                <a:ext cx="914400" cy="375204"/>
              </a:xfrm>
              <a:prstGeom prst="rect">
                <a:avLst/>
              </a:prstGeom>
              <a:blipFill>
                <a:blip r:embed="rId11"/>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6A8E407A-DFF4-EE2A-2DE2-2C9FB101E855}"/>
                  </a:ext>
                </a:extLst>
              </p:cNvPr>
              <p:cNvSpPr>
                <a:spLocks noGrp="1"/>
              </p:cNvSpPr>
              <p:nvPr>
                <p:ph type="body" sz="quarter" idx="17"/>
              </p:nvPr>
            </p:nvSpPr>
            <p:spPr>
              <a:xfrm>
                <a:off x="4214597" y="995717"/>
                <a:ext cx="5313013" cy="5593927"/>
              </a:xfrm>
            </p:spPr>
            <p:txBody>
              <a:bodyPr/>
              <a:lstStyle/>
              <a:p>
                <a:pPr marL="176213">
                  <a:spcAft>
                    <a:spcPts val="0"/>
                  </a:spcAft>
                </a:pPr>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𝐶</m:t>
                          </m:r>
                        </m:e>
                      </m:func>
                      <m:r>
                        <a:rPr lang="en-AU" b="0" i="1" smtClean="0">
                          <a:latin typeface="Cambria Math" panose="02040503050406030204" pitchFamily="18" charset="0"/>
                        </a:rPr>
                        <m:t>=</m:t>
                      </m:r>
                      <m:f>
                        <m:fPr>
                          <m:ctrlPr>
                            <a:rPr lang="en-AU" b="0" i="1" smtClean="0">
                              <a:latin typeface="Cambria Math" panose="02040503050406030204" pitchFamily="18" charset="0"/>
                            </a:rPr>
                          </m:ctrlPr>
                        </m:fPr>
                        <m:num>
                          <m:sSup>
                            <m:sSupPr>
                              <m:ctrlPr>
                                <a:rPr lang="en-AU" b="0"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𝑏</m:t>
                              </m:r>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𝑐</m:t>
                              </m:r>
                            </m:e>
                            <m:sup>
                              <m:r>
                                <a:rPr lang="en-AU" b="0" i="1" smtClean="0">
                                  <a:latin typeface="Cambria Math" panose="02040503050406030204" pitchFamily="18" charset="0"/>
                                </a:rPr>
                                <m:t>2</m:t>
                              </m:r>
                            </m:sup>
                          </m:sSup>
                        </m:num>
                        <m:den>
                          <m:r>
                            <a:rPr lang="en-AU" b="0" i="1" smtClean="0">
                              <a:latin typeface="Cambria Math" panose="02040503050406030204" pitchFamily="18" charset="0"/>
                            </a:rPr>
                            <m:t>2</m:t>
                          </m:r>
                          <m:r>
                            <a:rPr lang="en-AU" b="0" i="1" smtClean="0">
                              <a:latin typeface="Cambria Math" panose="02040503050406030204" pitchFamily="18" charset="0"/>
                            </a:rPr>
                            <m:t>𝑎𝑏</m:t>
                          </m:r>
                        </m:den>
                      </m:f>
                    </m:oMath>
                  </m:oMathPara>
                </a14:m>
                <a:endParaRPr lang="en-AU" dirty="0"/>
              </a:p>
              <a:p>
                <a:pPr>
                  <a:spcAft>
                    <a:spcPts val="0"/>
                  </a:spcAft>
                </a:pPr>
                <a14:m>
                  <m:oMathPara xmlns:m="http://schemas.openxmlformats.org/officeDocument/2006/math">
                    <m:oMathParaPr>
                      <m:jc m:val="left"/>
                    </m:oMathParaPr>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75°</m:t>
                          </m:r>
                        </m:e>
                      </m:func>
                      <m:r>
                        <a:rPr lang="en-AU" b="0" i="1" smtClean="0">
                          <a:latin typeface="Cambria Math" panose="02040503050406030204" pitchFamily="18" charset="0"/>
                        </a:rPr>
                        <m:t>=</m:t>
                      </m:r>
                      <m:f>
                        <m:fPr>
                          <m:ctrlPr>
                            <a:rPr lang="en-AU" b="0" i="1" smtClean="0">
                              <a:latin typeface="Cambria Math" panose="02040503050406030204" pitchFamily="18" charset="0"/>
                            </a:rPr>
                          </m:ctrlPr>
                        </m:fPr>
                        <m:num>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2</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2</m:t>
                                      </m:r>
                                    </m:e>
                                  </m:rad>
                                </m:e>
                              </m:d>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
                                    <a:rPr lang="en-AU" b="0" i="1" smtClean="0">
                                      <a:latin typeface="Cambria Math" panose="02040503050406030204" pitchFamily="18" charset="0"/>
                                    </a:rPr>
                                    <m:t>2</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3</m:t>
                                      </m:r>
                                    </m:e>
                                  </m:rad>
                                </m:e>
                              </m:d>
                            </m:e>
                            <m:sup>
                              <m:r>
                                <a:rPr lang="en-AU" b="0" i="1" smtClean="0">
                                  <a:latin typeface="Cambria Math" panose="02040503050406030204" pitchFamily="18" charset="0"/>
                                </a:rPr>
                                <m:t>2</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d>
                                <m:dPr>
                                  <m:ctrlPr>
                                    <a:rPr lang="en-AU" b="0" i="1" smtClean="0">
                                      <a:latin typeface="Cambria Math" panose="02040503050406030204" pitchFamily="18" charset="0"/>
                                    </a:rPr>
                                  </m:ctrlPr>
                                </m:dPr>
                                <m:e>
                                  <m:rad>
                                    <m:radPr>
                                      <m:degHide m:val="on"/>
                                      <m:ctrlPr>
                                        <a:rPr lang="en-AU" i="1">
                                          <a:latin typeface="Cambria Math" panose="02040503050406030204" pitchFamily="18" charset="0"/>
                                        </a:rPr>
                                      </m:ctrlPr>
                                    </m:radPr>
                                    <m:deg/>
                                    <m:e>
                                      <m:r>
                                        <a:rPr lang="en-AU" i="1">
                                          <a:latin typeface="Cambria Math" panose="02040503050406030204" pitchFamily="18" charset="0"/>
                                        </a:rPr>
                                        <m:t>6</m:t>
                                      </m:r>
                                    </m:e>
                                  </m:rad>
                                  <m:r>
                                    <a:rPr lang="en-AU" i="1">
                                      <a:latin typeface="Cambria Math" panose="02040503050406030204" pitchFamily="18" charset="0"/>
                                    </a:rPr>
                                    <m:t>+</m:t>
                                  </m:r>
                                  <m:rad>
                                    <m:radPr>
                                      <m:degHide m:val="on"/>
                                      <m:ctrlPr>
                                        <a:rPr lang="en-AU" i="1">
                                          <a:latin typeface="Cambria Math" panose="02040503050406030204" pitchFamily="18" charset="0"/>
                                        </a:rPr>
                                      </m:ctrlPr>
                                    </m:radPr>
                                    <m:deg/>
                                    <m:e>
                                      <m:r>
                                        <a:rPr lang="en-AU" i="1">
                                          <a:latin typeface="Cambria Math" panose="02040503050406030204" pitchFamily="18" charset="0"/>
                                        </a:rPr>
                                        <m:t>2</m:t>
                                      </m:r>
                                    </m:e>
                                  </m:rad>
                                </m:e>
                              </m:d>
                            </m:e>
                            <m:sup>
                              <m:r>
                                <a:rPr lang="en-AU" b="0" i="1" smtClean="0">
                                  <a:latin typeface="Cambria Math" panose="02040503050406030204" pitchFamily="18" charset="0"/>
                                </a:rPr>
                                <m:t>2</m:t>
                              </m:r>
                            </m:sup>
                          </m:sSup>
                        </m:num>
                        <m:den>
                          <m:r>
                            <a:rPr lang="en-AU" b="0" i="1" smtClean="0">
                              <a:latin typeface="Cambria Math" panose="02040503050406030204" pitchFamily="18" charset="0"/>
                            </a:rPr>
                            <m:t>2×2</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2</m:t>
                              </m:r>
                            </m:e>
                          </m:rad>
                          <m:r>
                            <a:rPr lang="en-AU" b="0" i="1" smtClean="0">
                              <a:latin typeface="Cambria Math" panose="02040503050406030204" pitchFamily="18" charset="0"/>
                            </a:rPr>
                            <m:t>×2</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3</m:t>
                              </m:r>
                            </m:e>
                          </m:rad>
                        </m:den>
                      </m:f>
                    </m:oMath>
                  </m:oMathPara>
                </a14:m>
                <a:endParaRPr lang="en-AU" b="0" dirty="0"/>
              </a:p>
              <a:p>
                <a:pPr marL="811213">
                  <a:spcAft>
                    <a:spcPts val="0"/>
                  </a:spcAft>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8+12−(6+2</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12</m:t>
                              </m:r>
                            </m:e>
                          </m:rad>
                          <m:r>
                            <a:rPr lang="en-AU" b="0" i="1" smtClean="0">
                              <a:latin typeface="Cambria Math" panose="02040503050406030204" pitchFamily="18" charset="0"/>
                            </a:rPr>
                            <m:t>+2)</m:t>
                          </m:r>
                        </m:num>
                        <m:den>
                          <m:r>
                            <a:rPr lang="en-AU" b="0" i="1" smtClean="0">
                              <a:latin typeface="Cambria Math" panose="02040503050406030204" pitchFamily="18" charset="0"/>
                            </a:rPr>
                            <m:t>8</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6</m:t>
                              </m:r>
                            </m:e>
                          </m:rad>
                        </m:den>
                      </m:f>
                    </m:oMath>
                  </m:oMathPara>
                </a14:m>
                <a:endParaRPr lang="en-AU" b="0" dirty="0"/>
              </a:p>
              <a:p>
                <a:pPr marL="811213">
                  <a:spcAft>
                    <a:spcPts val="0"/>
                  </a:spcAft>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20−</m:t>
                          </m:r>
                          <m:d>
                            <m:dPr>
                              <m:ctrlPr>
                                <a:rPr lang="en-AU" b="0" i="1" smtClean="0">
                                  <a:latin typeface="Cambria Math" panose="02040503050406030204" pitchFamily="18" charset="0"/>
                                </a:rPr>
                              </m:ctrlPr>
                            </m:dPr>
                            <m:e>
                              <m:r>
                                <a:rPr lang="en-AU" b="0" i="1" smtClean="0">
                                  <a:latin typeface="Cambria Math" panose="02040503050406030204" pitchFamily="18" charset="0"/>
                                </a:rPr>
                                <m:t>8+4</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3</m:t>
                                  </m:r>
                                </m:e>
                              </m:rad>
                            </m:e>
                          </m:d>
                        </m:num>
                        <m:den>
                          <m:r>
                            <a:rPr lang="en-AU" b="0" i="1" smtClean="0">
                              <a:latin typeface="Cambria Math" panose="02040503050406030204" pitchFamily="18" charset="0"/>
                            </a:rPr>
                            <m:t>8</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6</m:t>
                              </m:r>
                            </m:e>
                          </m:rad>
                        </m:den>
                      </m:f>
                    </m:oMath>
                  </m:oMathPara>
                </a14:m>
                <a:endParaRPr lang="en-AU" dirty="0"/>
              </a:p>
              <a:p>
                <a:pPr marL="811213">
                  <a:spcAft>
                    <a:spcPts val="0"/>
                  </a:spcAft>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12−4</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3</m:t>
                              </m:r>
                            </m:e>
                          </m:rad>
                        </m:num>
                        <m:den>
                          <m:r>
                            <a:rPr lang="en-AU" b="0" i="1" smtClean="0">
                              <a:latin typeface="Cambria Math" panose="02040503050406030204" pitchFamily="18" charset="0"/>
                            </a:rPr>
                            <m:t>8</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6</m:t>
                              </m:r>
                            </m:e>
                          </m:rad>
                        </m:den>
                      </m:f>
                    </m:oMath>
                  </m:oMathPara>
                </a14:m>
                <a:endParaRPr lang="en-AU" dirty="0"/>
              </a:p>
            </p:txBody>
          </p:sp>
        </mc:Choice>
        <mc:Fallback xmlns="">
          <p:sp>
            <p:nvSpPr>
              <p:cNvPr id="4" name="Text Placeholder 3">
                <a:extLst>
                  <a:ext uri="{FF2B5EF4-FFF2-40B4-BE49-F238E27FC236}">
                    <a16:creationId xmlns:a16="http://schemas.microsoft.com/office/drawing/2014/main" id="{6A8E407A-DFF4-EE2A-2DE2-2C9FB101E855}"/>
                  </a:ext>
                </a:extLst>
              </p:cNvPr>
              <p:cNvSpPr>
                <a:spLocks noGrp="1" noRot="1" noChangeAspect="1" noMove="1" noResize="1" noEditPoints="1" noAdjustHandles="1" noChangeArrowheads="1" noChangeShapeType="1" noTextEdit="1"/>
              </p:cNvSpPr>
              <p:nvPr>
                <p:ph type="body" sz="quarter" idx="17"/>
              </p:nvPr>
            </p:nvSpPr>
            <p:spPr>
              <a:xfrm>
                <a:off x="4214597" y="995717"/>
                <a:ext cx="5313013" cy="5593927"/>
              </a:xfrm>
              <a:blipFill>
                <a:blip r:embed="rId12"/>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5" name="Text Placeholder 3">
                <a:extLst>
                  <a:ext uri="{FF2B5EF4-FFF2-40B4-BE49-F238E27FC236}">
                    <a16:creationId xmlns:a16="http://schemas.microsoft.com/office/drawing/2014/main" id="{325BF417-31CE-57A4-2B85-54E2053DA934}"/>
                  </a:ext>
                </a:extLst>
              </p:cNvPr>
              <p:cNvSpPr txBox="1">
                <a:spLocks/>
              </p:cNvSpPr>
              <p:nvPr/>
            </p:nvSpPr>
            <p:spPr>
              <a:xfrm>
                <a:off x="9644008" y="982519"/>
                <a:ext cx="2855008" cy="274184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3663">
                  <a:spcAft>
                    <a:spcPts val="0"/>
                  </a:spcAft>
                </a:pPr>
                <a:r>
                  <a:rPr lang="en-AU" dirty="0">
                    <a:latin typeface="+mn-lt"/>
                  </a:rPr>
                  <a:t>Rationalising the denominator</a:t>
                </a:r>
              </a:p>
              <a:p>
                <a:pPr marL="93663">
                  <a:spcAft>
                    <a:spcPts val="0"/>
                  </a:spcAft>
                </a:pPr>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rPr>
                        <m:t>=</m:t>
                      </m:r>
                      <m:f>
                        <m:fPr>
                          <m:ctrlPr>
                            <a:rPr lang="en-AU" i="1" smtClean="0">
                              <a:latin typeface="Cambria Math" panose="02040503050406030204" pitchFamily="18" charset="0"/>
                            </a:rPr>
                          </m:ctrlPr>
                        </m:fPr>
                        <m:num>
                          <m:r>
                            <a:rPr lang="en-AU" b="0" i="1" smtClean="0">
                              <a:latin typeface="Cambria Math" panose="02040503050406030204" pitchFamily="18" charset="0"/>
                            </a:rPr>
                            <m:t>3−</m:t>
                          </m:r>
                          <m:rad>
                            <m:radPr>
                              <m:degHide m:val="on"/>
                              <m:ctrlPr>
                                <a:rPr lang="en-AU" i="1" smtClean="0">
                                  <a:latin typeface="Cambria Math" panose="02040503050406030204" pitchFamily="18" charset="0"/>
                                </a:rPr>
                              </m:ctrlPr>
                            </m:radPr>
                            <m:deg/>
                            <m:e>
                              <m:r>
                                <a:rPr lang="en-AU" i="1" smtClean="0">
                                  <a:latin typeface="Cambria Math" panose="02040503050406030204" pitchFamily="18" charset="0"/>
                                </a:rPr>
                                <m:t>3</m:t>
                              </m:r>
                            </m:e>
                          </m:rad>
                        </m:num>
                        <m:den>
                          <m:r>
                            <a:rPr lang="en-AU" b="0" i="1" smtClean="0">
                              <a:latin typeface="Cambria Math" panose="02040503050406030204" pitchFamily="18" charset="0"/>
                            </a:rPr>
                            <m:t>2</m:t>
                          </m:r>
                          <m:rad>
                            <m:radPr>
                              <m:degHide m:val="on"/>
                              <m:ctrlPr>
                                <a:rPr lang="en-AU" i="1" smtClean="0">
                                  <a:latin typeface="Cambria Math" panose="02040503050406030204" pitchFamily="18" charset="0"/>
                                </a:rPr>
                              </m:ctrlPr>
                            </m:radPr>
                            <m:deg/>
                            <m:e>
                              <m:r>
                                <a:rPr lang="en-AU" i="1" smtClean="0">
                                  <a:latin typeface="Cambria Math" panose="02040503050406030204" pitchFamily="18" charset="0"/>
                                </a:rPr>
                                <m:t>6</m:t>
                              </m:r>
                            </m:e>
                          </m:rad>
                        </m:den>
                      </m:f>
                      <m:r>
                        <a:rPr lang="en-AU" b="0" i="1" smtClean="0">
                          <a:latin typeface="Cambria Math" panose="02040503050406030204" pitchFamily="18" charset="0"/>
                        </a:rPr>
                        <m:t>×</m:t>
                      </m:r>
                      <m:f>
                        <m:fPr>
                          <m:ctrlPr>
                            <a:rPr lang="en-AU" b="0" i="1" smtClean="0">
                              <a:latin typeface="Cambria Math" panose="02040503050406030204" pitchFamily="18" charset="0"/>
                            </a:rPr>
                          </m:ctrlPr>
                        </m:fPr>
                        <m:num>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6</m:t>
                              </m:r>
                            </m:e>
                          </m:rad>
                        </m:num>
                        <m:den>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6</m:t>
                              </m:r>
                            </m:e>
                          </m:rad>
                        </m:den>
                      </m:f>
                    </m:oMath>
                  </m:oMathPara>
                </a14:m>
                <a:endParaRPr lang="en-AU" b="0" dirty="0"/>
              </a:p>
              <a:p>
                <a:pPr marL="93663">
                  <a:spcAft>
                    <a:spcPts val="0"/>
                  </a:spcAft>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3</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6</m:t>
                              </m:r>
                            </m:e>
                          </m:rad>
                          <m:r>
                            <a:rPr lang="en-AU" b="0" i="1" smtClean="0">
                              <a:latin typeface="Cambria Math" panose="02040503050406030204" pitchFamily="18" charset="0"/>
                            </a:rPr>
                            <m:t>−3</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2</m:t>
                              </m:r>
                            </m:e>
                          </m:rad>
                        </m:num>
                        <m:den>
                          <m:r>
                            <a:rPr lang="en-AU" b="0" i="1" smtClean="0">
                              <a:latin typeface="Cambria Math" panose="02040503050406030204" pitchFamily="18" charset="0"/>
                            </a:rPr>
                            <m:t>12</m:t>
                          </m:r>
                        </m:den>
                      </m:f>
                    </m:oMath>
                  </m:oMathPara>
                </a14:m>
                <a:endParaRPr lang="en-AU" dirty="0"/>
              </a:p>
              <a:p>
                <a:pPr marL="93663">
                  <a:spcAft>
                    <a:spcPts val="0"/>
                  </a:spcAft>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m:t>
                      </m:r>
                      <m:f>
                        <m:fPr>
                          <m:ctrlPr>
                            <a:rPr lang="en-AU" i="1" smtClean="0">
                              <a:latin typeface="Cambria Math" panose="02040503050406030204" pitchFamily="18" charset="0"/>
                            </a:rPr>
                          </m:ctrlPr>
                        </m:fPr>
                        <m:num>
                          <m:rad>
                            <m:radPr>
                              <m:degHide m:val="on"/>
                              <m:ctrlPr>
                                <a:rPr lang="en-AU" i="1" smtClean="0">
                                  <a:latin typeface="Cambria Math" panose="02040503050406030204" pitchFamily="18" charset="0"/>
                                </a:rPr>
                              </m:ctrlPr>
                            </m:radPr>
                            <m:deg/>
                            <m:e>
                              <m:r>
                                <a:rPr lang="en-AU" b="0" i="1" smtClean="0">
                                  <a:latin typeface="Cambria Math" panose="02040503050406030204" pitchFamily="18" charset="0"/>
                                </a:rPr>
                                <m:t>6</m:t>
                              </m:r>
                            </m:e>
                          </m:rad>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2</m:t>
                              </m:r>
                            </m:e>
                          </m:rad>
                        </m:num>
                        <m:den>
                          <m:r>
                            <a:rPr lang="en-AU" b="0" i="1" smtClean="0">
                              <a:latin typeface="Cambria Math" panose="02040503050406030204" pitchFamily="18" charset="0"/>
                            </a:rPr>
                            <m:t>4</m:t>
                          </m:r>
                        </m:den>
                      </m:f>
                    </m:oMath>
                  </m:oMathPara>
                </a14:m>
                <a:endParaRPr lang="en-AU" dirty="0"/>
              </a:p>
            </p:txBody>
          </p:sp>
        </mc:Choice>
        <mc:Fallback xmlns="">
          <p:sp>
            <p:nvSpPr>
              <p:cNvPr id="35" name="Text Placeholder 3">
                <a:extLst>
                  <a:ext uri="{FF2B5EF4-FFF2-40B4-BE49-F238E27FC236}">
                    <a16:creationId xmlns:a16="http://schemas.microsoft.com/office/drawing/2014/main" id="{325BF417-31CE-57A4-2B85-54E2053DA934}"/>
                  </a:ext>
                </a:extLst>
              </p:cNvPr>
              <p:cNvSpPr txBox="1">
                <a:spLocks noRot="1" noChangeAspect="1" noMove="1" noResize="1" noEditPoints="1" noAdjustHandles="1" noChangeArrowheads="1" noChangeShapeType="1" noTextEdit="1"/>
              </p:cNvSpPr>
              <p:nvPr/>
            </p:nvSpPr>
            <p:spPr>
              <a:xfrm>
                <a:off x="9644008" y="982519"/>
                <a:ext cx="2855008" cy="2741845"/>
              </a:xfrm>
              <a:prstGeom prst="rect">
                <a:avLst/>
              </a:prstGeom>
              <a:blipFill>
                <a:blip r:embed="rId13"/>
                <a:stretch>
                  <a:fillRect l="-2137" b="-38889"/>
                </a:stretch>
              </a:blipFill>
            </p:spPr>
            <p:txBody>
              <a:bodyPr/>
              <a:lstStyle/>
              <a:p>
                <a:r>
                  <a:rPr lang="en-AU">
                    <a:noFill/>
                  </a:rPr>
                  <a:t> </a:t>
                </a:r>
              </a:p>
            </p:txBody>
          </p:sp>
        </mc:Fallback>
      </mc:AlternateContent>
      <p:cxnSp>
        <p:nvCxnSpPr>
          <p:cNvPr id="37" name="Straight Connector 36">
            <a:extLst>
              <a:ext uri="{FF2B5EF4-FFF2-40B4-BE49-F238E27FC236}">
                <a16:creationId xmlns:a16="http://schemas.microsoft.com/office/drawing/2014/main" id="{DE048848-F900-F0EE-9CFB-BC3FDC5607EC}"/>
              </a:ext>
              <a:ext uri="{C183D7F6-B498-43B3-948B-1728B52AA6E4}">
                <adec:decorative xmlns:adec="http://schemas.microsoft.com/office/drawing/2017/decorative" val="1"/>
              </a:ext>
            </a:extLst>
          </p:cNvPr>
          <p:cNvCxnSpPr/>
          <p:nvPr/>
        </p:nvCxnSpPr>
        <p:spPr>
          <a:xfrm>
            <a:off x="9258300" y="1137527"/>
            <a:ext cx="0" cy="5024282"/>
          </a:xfrm>
          <a:prstGeom prst="line">
            <a:avLst/>
          </a:prstGeom>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7DD6847-3208-DFF8-3915-BF76F17A5C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dirty="0"/>
          </a:p>
        </p:txBody>
      </p:sp>
    </p:spTree>
    <p:extLst>
      <p:ext uri="{BB962C8B-B14F-4D97-AF65-F5344CB8AC3E}">
        <p14:creationId xmlns:p14="http://schemas.microsoft.com/office/powerpoint/2010/main" val="62318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6" grpId="0"/>
      <p:bldP spid="4" grpId="0" uiExpand="1" build="p"/>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40D0E90B-3A5A-0B78-EDB9-8191B1B5FD7C}"/>
              </a:ext>
            </a:extLst>
          </p:cNvPr>
          <p:cNvSpPr>
            <a:spLocks noGrp="1"/>
          </p:cNvSpPr>
          <p:nvPr>
            <p:ph type="title"/>
          </p:nvPr>
        </p:nvSpPr>
        <p:spPr/>
        <p:txBody>
          <a:bodyPr/>
          <a:lstStyle/>
          <a:p>
            <a:r>
              <a:rPr lang="en-AU" dirty="0"/>
              <a:t>Deriving the sum and difference expansion formulas (1)</a:t>
            </a:r>
          </a:p>
        </p:txBody>
      </p:sp>
      <p:sp>
        <p:nvSpPr>
          <p:cNvPr id="15" name="Text Placeholder 14">
            <a:extLst>
              <a:ext uri="{FF2B5EF4-FFF2-40B4-BE49-F238E27FC236}">
                <a16:creationId xmlns:a16="http://schemas.microsoft.com/office/drawing/2014/main" id="{56CECB74-1B22-AE90-2957-19831DA0E079}"/>
              </a:ext>
            </a:extLst>
          </p:cNvPr>
          <p:cNvSpPr>
            <a:spLocks noGrp="1"/>
          </p:cNvSpPr>
          <p:nvPr>
            <p:ph type="body" sz="quarter" idx="18"/>
          </p:nvPr>
        </p:nvSpPr>
        <p:spPr/>
        <p:txBody>
          <a:bodyPr/>
          <a:lstStyle/>
          <a:p>
            <a:r>
              <a:rPr lang="en-AU" dirty="0"/>
              <a:t>The distance formula</a:t>
            </a:r>
          </a:p>
        </p:txBody>
      </p:sp>
      <p:grpSp>
        <p:nvGrpSpPr>
          <p:cNvPr id="4" name="Group 3" descr="A unit circle drawn on a Cartesian plane. Points P and Q have been placed on the unit circle, such that point P makes the angle A and point Q makes the angle B when measuring from the positive x-axis. ">
            <a:extLst>
              <a:ext uri="{FF2B5EF4-FFF2-40B4-BE49-F238E27FC236}">
                <a16:creationId xmlns:a16="http://schemas.microsoft.com/office/drawing/2014/main" id="{48B92111-221C-9281-4B8E-0231201D974F}"/>
              </a:ext>
            </a:extLst>
          </p:cNvPr>
          <p:cNvGrpSpPr/>
          <p:nvPr/>
        </p:nvGrpSpPr>
        <p:grpSpPr>
          <a:xfrm>
            <a:off x="223617" y="1489428"/>
            <a:ext cx="4819435" cy="4386052"/>
            <a:chOff x="223617" y="1489428"/>
            <a:chExt cx="4819435" cy="4386052"/>
          </a:xfrm>
        </p:grpSpPr>
        <p:grpSp>
          <p:nvGrpSpPr>
            <p:cNvPr id="20" name="Group 19">
              <a:extLst>
                <a:ext uri="{FF2B5EF4-FFF2-40B4-BE49-F238E27FC236}">
                  <a16:creationId xmlns:a16="http://schemas.microsoft.com/office/drawing/2014/main" id="{A1091011-6FCC-F70A-F8B2-D5A1EC78482A}"/>
                </a:ext>
              </a:extLst>
            </p:cNvPr>
            <p:cNvGrpSpPr/>
            <p:nvPr/>
          </p:nvGrpSpPr>
          <p:grpSpPr>
            <a:xfrm>
              <a:off x="223617" y="1489428"/>
              <a:ext cx="4819435" cy="4386052"/>
              <a:chOff x="524956" y="1489428"/>
              <a:chExt cx="4819435" cy="4386052"/>
            </a:xfrm>
          </p:grpSpPr>
          <p:pic>
            <p:nvPicPr>
              <p:cNvPr id="9" name="Picture 8" descr="A unit circle drawn on a Cartesian plane. Points P and Q have been placed on the unit circle, such that point P makes the angle A and point Q makes the angle B when measuring from the positive x-axis. ">
                <a:extLst>
                  <a:ext uri="{FF2B5EF4-FFF2-40B4-BE49-F238E27FC236}">
                    <a16:creationId xmlns:a16="http://schemas.microsoft.com/office/drawing/2014/main" id="{AD754C18-ECA5-BE34-A9A1-872F02643396}"/>
                  </a:ext>
                </a:extLst>
              </p:cNvPr>
              <p:cNvPicPr>
                <a:picLocks noChangeAspect="1"/>
              </p:cNvPicPr>
              <p:nvPr/>
            </p:nvPicPr>
            <p:blipFill>
              <a:blip r:embed="rId3"/>
              <a:stretch>
                <a:fillRect/>
              </a:stretch>
            </p:blipFill>
            <p:spPr>
              <a:xfrm>
                <a:off x="524956" y="1489428"/>
                <a:ext cx="4213297" cy="4386052"/>
              </a:xfrm>
              <a:prstGeom prst="rect">
                <a:avLst/>
              </a:prstGeom>
            </p:spPr>
          </p:pic>
          <p:sp>
            <p:nvSpPr>
              <p:cNvPr id="18" name="Rectangle 17">
                <a:extLst>
                  <a:ext uri="{FF2B5EF4-FFF2-40B4-BE49-F238E27FC236}">
                    <a16:creationId xmlns:a16="http://schemas.microsoft.com/office/drawing/2014/main" id="{A7FFCA2F-2131-0A3C-0E9E-CE301B55E9FF}"/>
                  </a:ext>
                </a:extLst>
              </p:cNvPr>
              <p:cNvSpPr/>
              <p:nvPr/>
            </p:nvSpPr>
            <p:spPr>
              <a:xfrm>
                <a:off x="1527464" y="2504209"/>
                <a:ext cx="332509" cy="4260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mc:AlternateContent xmlns:mc="http://schemas.openxmlformats.org/markup-compatibility/2006" xmlns:a14="http://schemas.microsoft.com/office/drawing/2010/main">
            <mc:Choice Requires="a14">
              <p:sp>
                <p:nvSpPr>
                  <p:cNvPr id="16" name="Text Placeholder 11">
                    <a:extLst>
                      <a:ext uri="{FF2B5EF4-FFF2-40B4-BE49-F238E27FC236}">
                        <a16:creationId xmlns:a16="http://schemas.microsoft.com/office/drawing/2014/main" id="{E8EC50BD-559B-7CBA-FDBB-0D6D6987F822}"/>
                      </a:ext>
                    </a:extLst>
                  </p:cNvPr>
                  <p:cNvSpPr txBox="1">
                    <a:spLocks/>
                  </p:cNvSpPr>
                  <p:nvPr/>
                </p:nvSpPr>
                <p:spPr>
                  <a:xfrm>
                    <a:off x="924032" y="2413183"/>
                    <a:ext cx="1707573" cy="608077"/>
                  </a:xfrm>
                  <a:prstGeom prst="rect">
                    <a:avLst/>
                  </a:prstGeom>
                  <a:noFill/>
                  <a:ln>
                    <a:noFill/>
                  </a:ln>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AU" i="1" smtClean="0">
                            <a:latin typeface="Cambria Math" panose="02040503050406030204" pitchFamily="18" charset="0"/>
                          </a:rPr>
                          <m:t>𝑃</m:t>
                        </m:r>
                        <m:r>
                          <a:rPr lang="en-AU"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r>
                              <a:rPr lang="en-AU" b="0" i="1" smtClean="0">
                                <a:latin typeface="Cambria Math" panose="02040503050406030204" pitchFamily="18" charset="0"/>
                              </a:rPr>
                              <m:t>𝐴</m:t>
                            </m:r>
                          </m:e>
                        </m:func>
                        <m:r>
                          <a:rPr lang="en-AU" i="1" smtClean="0">
                            <a:latin typeface="Cambria Math" panose="02040503050406030204" pitchFamily="18" charset="0"/>
                          </a:rPr>
                          <m:t>,</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sin</m:t>
                            </m:r>
                          </m:fName>
                          <m:e>
                            <m:r>
                              <a:rPr lang="en-AU" b="0" i="1" smtClean="0">
                                <a:latin typeface="Cambria Math" panose="02040503050406030204" pitchFamily="18" charset="0"/>
                              </a:rPr>
                              <m:t>𝐴</m:t>
                            </m:r>
                          </m:e>
                        </m:func>
                        <m:r>
                          <a:rPr lang="en-AU" b="0" i="1" smtClean="0">
                            <a:latin typeface="Cambria Math" panose="02040503050406030204" pitchFamily="18" charset="0"/>
                          </a:rPr>
                          <m:t>)</m:t>
                        </m:r>
                      </m:oMath>
                    </a14:m>
                    <a:r>
                      <a:rPr lang="en-AU" dirty="0">
                        <a:latin typeface="+mn-lt"/>
                      </a:rPr>
                      <a:t> </a:t>
                    </a:r>
                  </a:p>
                </p:txBody>
              </p:sp>
            </mc:Choice>
            <mc:Fallback xmlns="">
              <p:sp>
                <p:nvSpPr>
                  <p:cNvPr id="16" name="Text Placeholder 11">
                    <a:extLst>
                      <a:ext uri="{FF2B5EF4-FFF2-40B4-BE49-F238E27FC236}">
                        <a16:creationId xmlns:a16="http://schemas.microsoft.com/office/drawing/2014/main" id="{E8EC50BD-559B-7CBA-FDBB-0D6D6987F822}"/>
                      </a:ext>
                    </a:extLst>
                  </p:cNvPr>
                  <p:cNvSpPr txBox="1">
                    <a:spLocks noRot="1" noChangeAspect="1" noMove="1" noResize="1" noEditPoints="1" noAdjustHandles="1" noChangeArrowheads="1" noChangeShapeType="1" noTextEdit="1"/>
                  </p:cNvSpPr>
                  <p:nvPr/>
                </p:nvSpPr>
                <p:spPr>
                  <a:xfrm>
                    <a:off x="924032" y="2413183"/>
                    <a:ext cx="1707573" cy="608077"/>
                  </a:xfrm>
                  <a:prstGeom prst="rect">
                    <a:avLst/>
                  </a:prstGeom>
                  <a:blipFill>
                    <a:blip r:embed="rId5"/>
                    <a:stretch>
                      <a:fillRect l="-5000" r="-714"/>
                    </a:stretch>
                  </a:blipFill>
                  <a:ln>
                    <a:noFill/>
                  </a:ln>
                </p:spPr>
                <p:txBody>
                  <a:bodyPr/>
                  <a:lstStyle/>
                  <a:p>
                    <a:r>
                      <a:rPr lang="en-AU">
                        <a:noFill/>
                      </a:rPr>
                      <a:t> </a:t>
                    </a:r>
                  </a:p>
                </p:txBody>
              </p:sp>
            </mc:Fallback>
          </mc:AlternateContent>
          <p:sp>
            <p:nvSpPr>
              <p:cNvPr id="19" name="Rectangle 18">
                <a:extLst>
                  <a:ext uri="{FF2B5EF4-FFF2-40B4-BE49-F238E27FC236}">
                    <a16:creationId xmlns:a16="http://schemas.microsoft.com/office/drawing/2014/main" id="{15ECC376-90EF-8573-26A6-EC7E6A18D3C4}"/>
                  </a:ext>
                </a:extLst>
              </p:cNvPr>
              <p:cNvSpPr/>
              <p:nvPr/>
            </p:nvSpPr>
            <p:spPr>
              <a:xfrm>
                <a:off x="3657600" y="2857500"/>
                <a:ext cx="415636" cy="4156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mc:AlternateContent xmlns:mc="http://schemas.openxmlformats.org/markup-compatibility/2006" xmlns:a14="http://schemas.microsoft.com/office/drawing/2010/main">
            <mc:Choice Requires="a14">
              <p:sp>
                <p:nvSpPr>
                  <p:cNvPr id="17" name="Text Placeholder 11">
                    <a:extLst>
                      <a:ext uri="{FF2B5EF4-FFF2-40B4-BE49-F238E27FC236}">
                        <a16:creationId xmlns:a16="http://schemas.microsoft.com/office/drawing/2014/main" id="{93AA0687-78AE-43C7-4E4D-E1F5619C8F72}"/>
                      </a:ext>
                    </a:extLst>
                  </p:cNvPr>
                  <p:cNvSpPr txBox="1">
                    <a:spLocks/>
                  </p:cNvSpPr>
                  <p:nvPr/>
                </p:nvSpPr>
                <p:spPr>
                  <a:xfrm>
                    <a:off x="3636818" y="2836718"/>
                    <a:ext cx="1707573" cy="683033"/>
                  </a:xfrm>
                  <a:prstGeom prst="rect">
                    <a:avLst/>
                  </a:prstGeom>
                  <a:noFill/>
                  <a:ln>
                    <a:noFill/>
                  </a:ln>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AU" i="1" smtClean="0">
                              <a:latin typeface="Cambria Math" panose="02040503050406030204" pitchFamily="18" charset="0"/>
                            </a:rPr>
                            <m:t>𝑄</m:t>
                          </m:r>
                          <m:d>
                            <m:dPr>
                              <m:ctrlPr>
                                <a:rPr lang="en-AU" i="1" smtClean="0">
                                  <a:latin typeface="Cambria Math" panose="02040503050406030204" pitchFamily="18" charset="0"/>
                                </a:rPr>
                              </m:ctrlPr>
                            </m:dPr>
                            <m:e>
                              <m:func>
                                <m:funcPr>
                                  <m:ctrlPr>
                                    <a:rPr lang="en-AU" i="1" smtClean="0">
                                      <a:latin typeface="Cambria Math" panose="02040503050406030204" pitchFamily="18" charset="0"/>
                                    </a:rPr>
                                  </m:ctrlPr>
                                </m:funcPr>
                                <m:fName>
                                  <m:r>
                                    <m:rPr>
                                      <m:sty m:val="p"/>
                                    </m:rPr>
                                    <a:rPr lang="en-AU" smtClean="0">
                                      <a:latin typeface="Cambria Math" panose="02040503050406030204" pitchFamily="18" charset="0"/>
                                    </a:rPr>
                                    <m:t>cos</m:t>
                                  </m:r>
                                </m:fName>
                                <m:e>
                                  <m:r>
                                    <a:rPr lang="en-AU" i="1" smtClean="0">
                                      <a:latin typeface="Cambria Math" panose="02040503050406030204" pitchFamily="18" charset="0"/>
                                    </a:rPr>
                                    <m:t>𝐵</m:t>
                                  </m:r>
                                  <m:r>
                                    <a:rPr lang="en-AU" i="1" smtClean="0">
                                      <a:latin typeface="Cambria Math" panose="02040503050406030204" pitchFamily="18" charset="0"/>
                                    </a:rPr>
                                    <m:t>,</m:t>
                                  </m:r>
                                  <m:func>
                                    <m:funcPr>
                                      <m:ctrlPr>
                                        <a:rPr lang="en-AU" i="1" smtClean="0">
                                          <a:latin typeface="Cambria Math" panose="02040503050406030204" pitchFamily="18" charset="0"/>
                                        </a:rPr>
                                      </m:ctrlPr>
                                    </m:funcPr>
                                    <m:fName>
                                      <m:r>
                                        <m:rPr>
                                          <m:sty m:val="p"/>
                                        </m:rPr>
                                        <a:rPr lang="en-AU" smtClean="0">
                                          <a:latin typeface="Cambria Math" panose="02040503050406030204" pitchFamily="18" charset="0"/>
                                        </a:rPr>
                                        <m:t>sin</m:t>
                                      </m:r>
                                    </m:fName>
                                    <m:e>
                                      <m:r>
                                        <a:rPr lang="en-AU" i="1" smtClean="0">
                                          <a:latin typeface="Cambria Math" panose="02040503050406030204" pitchFamily="18" charset="0"/>
                                        </a:rPr>
                                        <m:t>𝐵</m:t>
                                      </m:r>
                                    </m:e>
                                  </m:func>
                                </m:e>
                              </m:func>
                            </m:e>
                          </m:d>
                        </m:oMath>
                      </m:oMathPara>
                    </a14:m>
                    <a:endParaRPr lang="en-AU" dirty="0">
                      <a:latin typeface="+mn-lt"/>
                    </a:endParaRPr>
                  </a:p>
                  <a:p>
                    <a:r>
                      <a:rPr lang="en-AU" dirty="0">
                        <a:latin typeface="+mn-lt"/>
                      </a:rPr>
                      <a:t> </a:t>
                    </a:r>
                  </a:p>
                </p:txBody>
              </p:sp>
            </mc:Choice>
            <mc:Fallback xmlns="">
              <p:sp>
                <p:nvSpPr>
                  <p:cNvPr id="17" name="Text Placeholder 11">
                    <a:extLst>
                      <a:ext uri="{FF2B5EF4-FFF2-40B4-BE49-F238E27FC236}">
                        <a16:creationId xmlns:a16="http://schemas.microsoft.com/office/drawing/2014/main" id="{93AA0687-78AE-43C7-4E4D-E1F5619C8F72}"/>
                      </a:ext>
                    </a:extLst>
                  </p:cNvPr>
                  <p:cNvSpPr txBox="1">
                    <a:spLocks noRot="1" noChangeAspect="1" noMove="1" noResize="1" noEditPoints="1" noAdjustHandles="1" noChangeArrowheads="1" noChangeShapeType="1" noTextEdit="1"/>
                  </p:cNvSpPr>
                  <p:nvPr/>
                </p:nvSpPr>
                <p:spPr>
                  <a:xfrm>
                    <a:off x="3636818" y="2836718"/>
                    <a:ext cx="1707573" cy="683033"/>
                  </a:xfrm>
                  <a:prstGeom prst="rect">
                    <a:avLst/>
                  </a:prstGeom>
                  <a:blipFill>
                    <a:blip r:embed="rId6"/>
                    <a:stretch>
                      <a:fillRect/>
                    </a:stretch>
                  </a:blipFill>
                  <a:ln>
                    <a:noFill/>
                  </a:ln>
                </p:spPr>
                <p:txBody>
                  <a:bodyPr/>
                  <a:lstStyle/>
                  <a:p>
                    <a:r>
                      <a:rPr lang="en-AU">
                        <a:noFill/>
                      </a:rPr>
                      <a:t> </a:t>
                    </a:r>
                  </a:p>
                </p:txBody>
              </p:sp>
            </mc:Fallback>
          </mc:AlternateContent>
        </p:gr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7C2A602-8DA4-921C-74D9-31BFFDE56BBC}"/>
                    </a:ext>
                  </a:extLst>
                </p:cNvPr>
                <p:cNvSpPr txBox="1"/>
                <p:nvPr/>
              </p:nvSpPr>
              <p:spPr>
                <a:xfrm>
                  <a:off x="1807568" y="3836741"/>
                  <a:ext cx="914400" cy="91440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0</m:t>
                        </m:r>
                      </m:oMath>
                    </m:oMathPara>
                  </a14:m>
                  <a:endParaRPr lang="en-AU" sz="1800" dirty="0"/>
                </a:p>
              </p:txBody>
            </p:sp>
          </mc:Choice>
          <mc:Fallback xmlns="">
            <p:sp>
              <p:nvSpPr>
                <p:cNvPr id="2" name="TextBox 1">
                  <a:extLst>
                    <a:ext uri="{FF2B5EF4-FFF2-40B4-BE49-F238E27FC236}">
                      <a16:creationId xmlns:a16="http://schemas.microsoft.com/office/drawing/2014/main" id="{D7C2A602-8DA4-921C-74D9-31BFFDE56BBC}"/>
                    </a:ext>
                  </a:extLst>
                </p:cNvPr>
                <p:cNvSpPr txBox="1">
                  <a:spLocks noRot="1" noChangeAspect="1" noMove="1" noResize="1" noEditPoints="1" noAdjustHandles="1" noChangeArrowheads="1" noChangeShapeType="1" noTextEdit="1"/>
                </p:cNvSpPr>
                <p:nvPr/>
              </p:nvSpPr>
              <p:spPr>
                <a:xfrm>
                  <a:off x="1807568" y="3836741"/>
                  <a:ext cx="914400" cy="914400"/>
                </a:xfrm>
                <a:prstGeom prst="rect">
                  <a:avLst/>
                </a:prstGeom>
                <a:blipFill>
                  <a:blip r:embed="rId7"/>
                  <a:stretch>
                    <a:fillRect/>
                  </a:stretch>
                </a:blipFill>
              </p:spPr>
              <p:txBody>
                <a:bodyPr/>
                <a:lstStyle/>
                <a:p>
                  <a:r>
                    <a:rPr lang="en-AU">
                      <a:noFill/>
                    </a:rPr>
                    <a:t> </a:t>
                  </a:r>
                </a:p>
              </p:txBody>
            </p:sp>
          </mc:Fallback>
        </mc:AlternateContent>
      </p:gr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FA37F51C-F13C-4015-C00B-B3774AEBA21D}"/>
                  </a:ext>
                </a:extLst>
              </p:cNvPr>
              <p:cNvSpPr>
                <a:spLocks noGrp="1"/>
              </p:cNvSpPr>
              <p:nvPr>
                <p:ph type="body" sz="quarter" idx="17"/>
              </p:nvPr>
            </p:nvSpPr>
            <p:spPr>
              <a:xfrm>
                <a:off x="5205844" y="1489428"/>
                <a:ext cx="6908011" cy="4807835"/>
              </a:xfrm>
              <a:ln>
                <a:noFill/>
              </a:ln>
            </p:spPr>
            <p:txBody>
              <a:bodyPr/>
              <a:lstStyle/>
              <a:p>
                <a:pPr>
                  <a:lnSpc>
                    <a:spcPct val="200000"/>
                  </a:lnSpc>
                </a:pPr>
                <a14:m>
                  <m:oMathPara xmlns:m="http://schemas.openxmlformats.org/officeDocument/2006/math">
                    <m:oMathParaPr>
                      <m:jc m:val="left"/>
                    </m:oMathParaPr>
                    <m:oMath xmlns:m="http://schemas.openxmlformats.org/officeDocument/2006/math">
                      <m:sSup>
                        <m:sSupPr>
                          <m:ctrlPr>
                            <a:rPr lang="en-AU" sz="1800" i="1" smtClean="0">
                              <a:latin typeface="Cambria Math" panose="02040503050406030204" pitchFamily="18" charset="0"/>
                            </a:rPr>
                          </m:ctrlPr>
                        </m:sSupPr>
                        <m:e>
                          <m:r>
                            <a:rPr lang="en-AU" sz="1800" i="1">
                              <a:latin typeface="Cambria Math" panose="02040503050406030204" pitchFamily="18" charset="0"/>
                            </a:rPr>
                            <m:t>𝑑</m:t>
                          </m:r>
                        </m:e>
                        <m:sup>
                          <m:r>
                            <a:rPr lang="en-AU" sz="1800" i="1">
                              <a:latin typeface="Cambria Math" panose="02040503050406030204" pitchFamily="18" charset="0"/>
                            </a:rPr>
                            <m:t>2</m:t>
                          </m:r>
                        </m:sup>
                      </m:sSup>
                      <m:r>
                        <a:rPr lang="en-AU" sz="1800" i="1">
                          <a:latin typeface="Cambria Math" panose="02040503050406030204" pitchFamily="18" charset="0"/>
                        </a:rPr>
                        <m:t>=(</m:t>
                      </m:r>
                      <m:sSub>
                        <m:sSubPr>
                          <m:ctrlPr>
                            <a:rPr lang="en-AU" sz="1800" i="1">
                              <a:latin typeface="Cambria Math" panose="02040503050406030204" pitchFamily="18" charset="0"/>
                            </a:rPr>
                          </m:ctrlPr>
                        </m:sSubPr>
                        <m:e>
                          <m:r>
                            <a:rPr lang="en-AU" sz="1800" i="1">
                              <a:latin typeface="Cambria Math" panose="02040503050406030204" pitchFamily="18" charset="0"/>
                            </a:rPr>
                            <m:t>𝑥</m:t>
                          </m:r>
                        </m:e>
                        <m:sub>
                          <m:r>
                            <a:rPr lang="en-AU" sz="1800" i="1">
                              <a:latin typeface="Cambria Math" panose="02040503050406030204" pitchFamily="18" charset="0"/>
                            </a:rPr>
                            <m:t>2</m:t>
                          </m:r>
                        </m:sub>
                      </m:sSub>
                      <m:r>
                        <a:rPr lang="en-AU" sz="1800" i="1">
                          <a:latin typeface="Cambria Math" panose="02040503050406030204" pitchFamily="18" charset="0"/>
                        </a:rPr>
                        <m:t>−</m:t>
                      </m:r>
                      <m:sSub>
                        <m:sSubPr>
                          <m:ctrlPr>
                            <a:rPr lang="en-AU" sz="1800" i="1">
                              <a:latin typeface="Cambria Math" panose="02040503050406030204" pitchFamily="18" charset="0"/>
                            </a:rPr>
                          </m:ctrlPr>
                        </m:sSubPr>
                        <m:e>
                          <m:r>
                            <a:rPr lang="en-AU" sz="1800" i="1">
                              <a:latin typeface="Cambria Math" panose="02040503050406030204" pitchFamily="18" charset="0"/>
                            </a:rPr>
                            <m:t>𝑥</m:t>
                          </m:r>
                        </m:e>
                        <m:sub>
                          <m:r>
                            <a:rPr lang="en-AU" sz="1800" i="1">
                              <a:latin typeface="Cambria Math" panose="02040503050406030204" pitchFamily="18" charset="0"/>
                            </a:rPr>
                            <m:t>1</m:t>
                          </m:r>
                        </m:sub>
                      </m:sSub>
                      <m:sSup>
                        <m:sSupPr>
                          <m:ctrlPr>
                            <a:rPr lang="en-AU" sz="1800" i="1">
                              <a:latin typeface="Cambria Math" panose="02040503050406030204" pitchFamily="18" charset="0"/>
                            </a:rPr>
                          </m:ctrlPr>
                        </m:sSupPr>
                        <m:e>
                          <m:r>
                            <a:rPr lang="en-AU" sz="1800" i="1">
                              <a:latin typeface="Cambria Math" panose="02040503050406030204" pitchFamily="18" charset="0"/>
                            </a:rPr>
                            <m:t>)</m:t>
                          </m:r>
                        </m:e>
                        <m:sup>
                          <m:r>
                            <a:rPr lang="en-AU" sz="1800" i="1">
                              <a:latin typeface="Cambria Math" panose="02040503050406030204" pitchFamily="18" charset="0"/>
                            </a:rPr>
                            <m:t>2</m:t>
                          </m:r>
                        </m:sup>
                      </m:sSup>
                      <m:r>
                        <a:rPr lang="en-AU" sz="1800" i="1">
                          <a:latin typeface="Cambria Math" panose="02040503050406030204" pitchFamily="18" charset="0"/>
                        </a:rPr>
                        <m:t>+(</m:t>
                      </m:r>
                      <m:sSub>
                        <m:sSubPr>
                          <m:ctrlPr>
                            <a:rPr lang="en-AU" sz="1800" i="1">
                              <a:latin typeface="Cambria Math" panose="02040503050406030204" pitchFamily="18" charset="0"/>
                            </a:rPr>
                          </m:ctrlPr>
                        </m:sSubPr>
                        <m:e>
                          <m:r>
                            <a:rPr lang="en-AU" sz="1800" i="1">
                              <a:latin typeface="Cambria Math" panose="02040503050406030204" pitchFamily="18" charset="0"/>
                            </a:rPr>
                            <m:t>𝑦</m:t>
                          </m:r>
                        </m:e>
                        <m:sub>
                          <m:r>
                            <a:rPr lang="en-AU" sz="1800" i="1">
                              <a:latin typeface="Cambria Math" panose="02040503050406030204" pitchFamily="18" charset="0"/>
                            </a:rPr>
                            <m:t>2</m:t>
                          </m:r>
                        </m:sub>
                      </m:sSub>
                      <m:r>
                        <a:rPr lang="en-AU" sz="1800" i="1">
                          <a:latin typeface="Cambria Math" panose="02040503050406030204" pitchFamily="18" charset="0"/>
                        </a:rPr>
                        <m:t>−</m:t>
                      </m:r>
                      <m:sSub>
                        <m:sSubPr>
                          <m:ctrlPr>
                            <a:rPr lang="en-AU" sz="1800" i="1">
                              <a:latin typeface="Cambria Math" panose="02040503050406030204" pitchFamily="18" charset="0"/>
                            </a:rPr>
                          </m:ctrlPr>
                        </m:sSubPr>
                        <m:e>
                          <m:r>
                            <a:rPr lang="en-AU" sz="1800" i="1">
                              <a:latin typeface="Cambria Math" panose="02040503050406030204" pitchFamily="18" charset="0"/>
                            </a:rPr>
                            <m:t>𝑦</m:t>
                          </m:r>
                        </m:e>
                        <m:sub>
                          <m:r>
                            <a:rPr lang="en-AU" sz="1800" i="1">
                              <a:latin typeface="Cambria Math" panose="02040503050406030204" pitchFamily="18" charset="0"/>
                            </a:rPr>
                            <m:t>1</m:t>
                          </m:r>
                        </m:sub>
                      </m:sSub>
                      <m:sSup>
                        <m:sSupPr>
                          <m:ctrlPr>
                            <a:rPr lang="en-AU" sz="1800" i="1">
                              <a:latin typeface="Cambria Math" panose="02040503050406030204" pitchFamily="18" charset="0"/>
                            </a:rPr>
                          </m:ctrlPr>
                        </m:sSupPr>
                        <m:e>
                          <m:r>
                            <a:rPr lang="en-AU" sz="1800" i="1">
                              <a:latin typeface="Cambria Math" panose="02040503050406030204" pitchFamily="18" charset="0"/>
                            </a:rPr>
                            <m:t>)</m:t>
                          </m:r>
                        </m:e>
                        <m:sup>
                          <m:r>
                            <a:rPr lang="en-AU" sz="1800" i="1">
                              <a:latin typeface="Cambria Math" panose="02040503050406030204" pitchFamily="18" charset="0"/>
                            </a:rPr>
                            <m:t>2</m:t>
                          </m:r>
                        </m:sup>
                      </m:sSup>
                    </m:oMath>
                  </m:oMathPara>
                </a14:m>
                <a:endParaRPr lang="en-AU" sz="1800" b="0" dirty="0">
                  <a:latin typeface="+mn-lt"/>
                </a:endParaRPr>
              </a:p>
              <a:p>
                <a:pPr>
                  <a:lnSpc>
                    <a:spcPct val="20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𝑃</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𝑄</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𝐵</m:t>
                                  </m:r>
                                </m:e>
                              </m:func>
                              <m:r>
                                <a:rPr lang="en-AU" sz="1800" b="0" i="1" smtClean="0">
                                  <a:latin typeface="Cambria Math" panose="02040503050406030204" pitchFamily="18" charset="0"/>
                                </a:rPr>
                                <m:t>−</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𝐴</m:t>
                                  </m:r>
                                </m:e>
                              </m:func>
                            </m:e>
                          </m:d>
                        </m:e>
                        <m:sup>
                          <m:r>
                            <a:rPr lang="en-AU" sz="1800" b="0" i="1" smtClean="0">
                              <a:latin typeface="Cambria Math" panose="02040503050406030204" pitchFamily="18" charset="0"/>
                            </a:rPr>
                            <m:t>2</m:t>
                          </m:r>
                        </m:sup>
                      </m:sSup>
                      <m:r>
                        <a:rPr lang="en-AU" sz="1800" b="0" i="1" smtClean="0">
                          <a:latin typeface="Cambria Math" panose="02040503050406030204" pitchFamily="18" charset="0"/>
                        </a:rPr>
                        <m:t>+</m:t>
                      </m:r>
                      <m:sSup>
                        <m:sSupPr>
                          <m:ctrlPr>
                            <a:rPr lang="en-AU" sz="1800" i="1">
                              <a:latin typeface="Cambria Math" panose="02040503050406030204" pitchFamily="18" charset="0"/>
                            </a:rPr>
                          </m:ctrlPr>
                        </m:sSupPr>
                        <m:e>
                          <m:d>
                            <m:dPr>
                              <m:ctrlPr>
                                <a:rPr lang="en-AU" sz="1800" i="1">
                                  <a:latin typeface="Cambria Math" panose="02040503050406030204" pitchFamily="18" charset="0"/>
                                </a:rPr>
                              </m:ctrlPr>
                            </m:dPr>
                            <m:e>
                              <m:func>
                                <m:funcPr>
                                  <m:ctrlPr>
                                    <a:rPr lang="en-AU" sz="1800" i="1">
                                      <a:latin typeface="Cambria Math" panose="02040503050406030204" pitchFamily="18" charset="0"/>
                                    </a:rPr>
                                  </m:ctrlPr>
                                </m:funcPr>
                                <m:fName>
                                  <m:r>
                                    <m:rPr>
                                      <m:sty m:val="p"/>
                                    </m:rPr>
                                    <a:rPr lang="en-AU" sz="1800" b="0" i="0" smtClean="0">
                                      <a:latin typeface="Cambria Math" panose="02040503050406030204" pitchFamily="18" charset="0"/>
                                    </a:rPr>
                                    <m:t>sin</m:t>
                                  </m:r>
                                </m:fName>
                                <m:e>
                                  <m:r>
                                    <a:rPr lang="en-AU" sz="1800" i="1">
                                      <a:latin typeface="Cambria Math" panose="02040503050406030204" pitchFamily="18" charset="0"/>
                                    </a:rPr>
                                    <m:t>𝐵</m:t>
                                  </m:r>
                                </m:e>
                              </m:func>
                              <m:r>
                                <a:rPr lang="en-AU" sz="1800" i="1">
                                  <a:latin typeface="Cambria Math" panose="02040503050406030204" pitchFamily="18" charset="0"/>
                                </a:rPr>
                                <m:t>−</m:t>
                              </m:r>
                              <m:func>
                                <m:funcPr>
                                  <m:ctrlPr>
                                    <a:rPr lang="en-AU" sz="1800" i="1">
                                      <a:latin typeface="Cambria Math" panose="02040503050406030204" pitchFamily="18" charset="0"/>
                                    </a:rPr>
                                  </m:ctrlPr>
                                </m:funcPr>
                                <m:fName>
                                  <m:r>
                                    <m:rPr>
                                      <m:sty m:val="p"/>
                                    </m:rPr>
                                    <a:rPr lang="en-AU" sz="1800" b="0" i="0" smtClean="0">
                                      <a:latin typeface="Cambria Math" panose="02040503050406030204" pitchFamily="18" charset="0"/>
                                    </a:rPr>
                                    <m:t>sin</m:t>
                                  </m:r>
                                </m:fName>
                                <m:e>
                                  <m:r>
                                    <a:rPr lang="en-AU" sz="1800" i="1">
                                      <a:latin typeface="Cambria Math" panose="02040503050406030204" pitchFamily="18" charset="0"/>
                                    </a:rPr>
                                    <m:t>𝐴</m:t>
                                  </m:r>
                                </m:e>
                              </m:func>
                            </m:e>
                          </m:d>
                        </m:e>
                        <m:sup>
                          <m:r>
                            <a:rPr lang="en-AU" sz="1800" i="1">
                              <a:latin typeface="Cambria Math" panose="02040503050406030204" pitchFamily="18" charset="0"/>
                            </a:rPr>
                            <m:t>2</m:t>
                          </m:r>
                        </m:sup>
                      </m:sSup>
                    </m:oMath>
                  </m:oMathPara>
                </a14:m>
                <a:endParaRPr lang="en-AU" sz="1800" b="0" dirty="0">
                  <a:latin typeface="+mn-lt"/>
                </a:endParaRPr>
              </a:p>
              <a:p>
                <a:pPr marL="446088">
                  <a:lnSpc>
                    <a:spcPct val="20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m:t>
                      </m:r>
                      <m:func>
                        <m:funcPr>
                          <m:ctrlPr>
                            <a:rPr lang="en-AU" sz="1800" b="0" i="1" smtClean="0">
                              <a:latin typeface="Cambria Math" panose="02040503050406030204" pitchFamily="18" charset="0"/>
                            </a:rPr>
                          </m:ctrlPr>
                        </m:funcPr>
                        <m:fName>
                          <m:sSup>
                            <m:sSupPr>
                              <m:ctrlPr>
                                <a:rPr lang="en-AU" sz="1800" b="0" i="1" smtClean="0">
                                  <a:latin typeface="Cambria Math" panose="02040503050406030204" pitchFamily="18" charset="0"/>
                                </a:rPr>
                              </m:ctrlPr>
                            </m:sSupPr>
                            <m:e>
                              <m:r>
                                <m:rPr>
                                  <m:sty m:val="p"/>
                                </m:rPr>
                                <a:rPr lang="en-AU" sz="1800" b="0" i="0" smtClean="0">
                                  <a:latin typeface="Cambria Math" panose="02040503050406030204" pitchFamily="18" charset="0"/>
                                </a:rPr>
                                <m:t>cos</m:t>
                              </m:r>
                            </m:e>
                            <m:sup>
                              <m:r>
                                <a:rPr lang="en-AU" sz="1800" b="0" i="1" smtClean="0">
                                  <a:latin typeface="Cambria Math" panose="02040503050406030204" pitchFamily="18" charset="0"/>
                                </a:rPr>
                                <m:t>2</m:t>
                              </m:r>
                            </m:sup>
                          </m:sSup>
                        </m:fName>
                        <m:e>
                          <m:r>
                            <a:rPr lang="en-AU" sz="1800" b="0" i="1" smtClean="0">
                              <a:latin typeface="Cambria Math" panose="02040503050406030204" pitchFamily="18" charset="0"/>
                            </a:rPr>
                            <m:t>𝐵</m:t>
                          </m:r>
                        </m:e>
                      </m:func>
                      <m:r>
                        <a:rPr lang="en-AU" sz="1800" b="0" i="1" smtClean="0">
                          <a:latin typeface="Cambria Math" panose="02040503050406030204" pitchFamily="18" charset="0"/>
                        </a:rPr>
                        <m:t>−2</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𝐴</m:t>
                          </m:r>
                        </m:e>
                      </m:func>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𝐵</m:t>
                          </m:r>
                        </m:e>
                      </m:func>
                      <m:r>
                        <a:rPr lang="en-AU" sz="1800" b="0" i="1" smtClean="0">
                          <a:latin typeface="Cambria Math" panose="02040503050406030204" pitchFamily="18" charset="0"/>
                        </a:rPr>
                        <m:t>+</m:t>
                      </m:r>
                      <m:func>
                        <m:funcPr>
                          <m:ctrlPr>
                            <a:rPr lang="en-AU" sz="1800" b="0" i="1" smtClean="0">
                              <a:latin typeface="Cambria Math" panose="02040503050406030204" pitchFamily="18" charset="0"/>
                            </a:rPr>
                          </m:ctrlPr>
                        </m:funcPr>
                        <m:fName>
                          <m:sSup>
                            <m:sSupPr>
                              <m:ctrlPr>
                                <a:rPr lang="en-AU" sz="1800" b="0" i="1" smtClean="0">
                                  <a:latin typeface="Cambria Math" panose="02040503050406030204" pitchFamily="18" charset="0"/>
                                </a:rPr>
                              </m:ctrlPr>
                            </m:sSupPr>
                            <m:e>
                              <m:r>
                                <m:rPr>
                                  <m:sty m:val="p"/>
                                </m:rPr>
                                <a:rPr lang="en-AU" sz="1800" b="0" i="0" smtClean="0">
                                  <a:latin typeface="Cambria Math" panose="02040503050406030204" pitchFamily="18" charset="0"/>
                                </a:rPr>
                                <m:t>cos</m:t>
                              </m:r>
                            </m:e>
                            <m:sup>
                              <m:r>
                                <a:rPr lang="en-AU" sz="1800" b="0" i="1" smtClean="0">
                                  <a:latin typeface="Cambria Math" panose="02040503050406030204" pitchFamily="18" charset="0"/>
                                </a:rPr>
                                <m:t>2</m:t>
                              </m:r>
                            </m:sup>
                          </m:sSup>
                        </m:fName>
                        <m:e>
                          <m:r>
                            <a:rPr lang="en-AU" sz="1800" b="0" i="1" smtClean="0">
                              <a:latin typeface="Cambria Math" panose="02040503050406030204" pitchFamily="18" charset="0"/>
                            </a:rPr>
                            <m:t>𝐴</m:t>
                          </m:r>
                        </m:e>
                      </m:func>
                      <m:r>
                        <a:rPr lang="en-AU" sz="1800" b="0" i="1" smtClean="0">
                          <a:latin typeface="Cambria Math" panose="02040503050406030204" pitchFamily="18" charset="0"/>
                        </a:rPr>
                        <m:t>+</m:t>
                      </m:r>
                      <m:func>
                        <m:funcPr>
                          <m:ctrlPr>
                            <a:rPr lang="en-AU" sz="1800" b="0" i="1" smtClean="0">
                              <a:latin typeface="Cambria Math" panose="02040503050406030204" pitchFamily="18" charset="0"/>
                            </a:rPr>
                          </m:ctrlPr>
                        </m:funcPr>
                        <m:fName>
                          <m:sSup>
                            <m:sSupPr>
                              <m:ctrlPr>
                                <a:rPr lang="en-AU" sz="1800" b="0" i="1" smtClean="0">
                                  <a:latin typeface="Cambria Math" panose="02040503050406030204" pitchFamily="18" charset="0"/>
                                </a:rPr>
                              </m:ctrlPr>
                            </m:sSupPr>
                            <m:e>
                              <m:r>
                                <m:rPr>
                                  <m:sty m:val="p"/>
                                </m:rPr>
                                <a:rPr lang="en-AU" sz="1800" b="0" i="0" smtClean="0">
                                  <a:latin typeface="Cambria Math" panose="02040503050406030204" pitchFamily="18" charset="0"/>
                                </a:rPr>
                                <m:t>sin</m:t>
                              </m:r>
                            </m:e>
                            <m:sup>
                              <m:r>
                                <a:rPr lang="en-AU" sz="1800" b="0" i="1" smtClean="0">
                                  <a:latin typeface="Cambria Math" panose="02040503050406030204" pitchFamily="18" charset="0"/>
                                </a:rPr>
                                <m:t>2</m:t>
                              </m:r>
                            </m:sup>
                          </m:sSup>
                        </m:fName>
                        <m:e>
                          <m:r>
                            <a:rPr lang="en-AU" sz="1800" b="0" i="1" smtClean="0">
                              <a:latin typeface="Cambria Math" panose="02040503050406030204" pitchFamily="18" charset="0"/>
                            </a:rPr>
                            <m:t>𝐵</m:t>
                          </m:r>
                        </m:e>
                      </m:func>
                      <m:r>
                        <a:rPr lang="en-AU" sz="1800" b="0" i="1" smtClean="0">
                          <a:latin typeface="Cambria Math" panose="02040503050406030204" pitchFamily="18" charset="0"/>
                        </a:rPr>
                        <m:t>−2</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sin</m:t>
                          </m:r>
                        </m:fName>
                        <m:e>
                          <m:r>
                            <a:rPr lang="en-AU" sz="1800" b="0" i="1" smtClean="0">
                              <a:latin typeface="Cambria Math" panose="02040503050406030204" pitchFamily="18" charset="0"/>
                            </a:rPr>
                            <m:t>𝐴</m:t>
                          </m:r>
                        </m:e>
                      </m:func>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sin</m:t>
                          </m:r>
                        </m:fName>
                        <m:e>
                          <m:r>
                            <a:rPr lang="en-AU" sz="1800" b="0" i="1" smtClean="0">
                              <a:latin typeface="Cambria Math" panose="02040503050406030204" pitchFamily="18" charset="0"/>
                            </a:rPr>
                            <m:t>𝐵</m:t>
                          </m:r>
                        </m:e>
                      </m:func>
                      <m:r>
                        <a:rPr lang="en-AU" sz="1800" b="0" i="1" smtClean="0">
                          <a:latin typeface="Cambria Math" panose="02040503050406030204" pitchFamily="18" charset="0"/>
                        </a:rPr>
                        <m:t>+</m:t>
                      </m:r>
                      <m:func>
                        <m:funcPr>
                          <m:ctrlPr>
                            <a:rPr lang="en-AU" sz="1800" b="0" i="1" smtClean="0">
                              <a:latin typeface="Cambria Math" panose="02040503050406030204" pitchFamily="18" charset="0"/>
                            </a:rPr>
                          </m:ctrlPr>
                        </m:funcPr>
                        <m:fName>
                          <m:sSup>
                            <m:sSupPr>
                              <m:ctrlPr>
                                <a:rPr lang="en-AU" sz="1800" b="0" i="1" smtClean="0">
                                  <a:latin typeface="Cambria Math" panose="02040503050406030204" pitchFamily="18" charset="0"/>
                                </a:rPr>
                              </m:ctrlPr>
                            </m:sSupPr>
                            <m:e>
                              <m:r>
                                <m:rPr>
                                  <m:sty m:val="p"/>
                                </m:rPr>
                                <a:rPr lang="en-AU" sz="1800" b="0" i="0" smtClean="0">
                                  <a:latin typeface="Cambria Math" panose="02040503050406030204" pitchFamily="18" charset="0"/>
                                </a:rPr>
                                <m:t>sin</m:t>
                              </m:r>
                            </m:e>
                            <m:sup>
                              <m:r>
                                <a:rPr lang="en-AU" sz="1800" b="0" i="1" smtClean="0">
                                  <a:latin typeface="Cambria Math" panose="02040503050406030204" pitchFamily="18" charset="0"/>
                                </a:rPr>
                                <m:t>2</m:t>
                              </m:r>
                            </m:sup>
                          </m:sSup>
                        </m:fName>
                        <m:e>
                          <m:r>
                            <a:rPr lang="en-AU" sz="1800" b="0" i="1" smtClean="0">
                              <a:latin typeface="Cambria Math" panose="02040503050406030204" pitchFamily="18" charset="0"/>
                            </a:rPr>
                            <m:t>𝐴</m:t>
                          </m:r>
                        </m:e>
                      </m:func>
                    </m:oMath>
                  </m:oMathPara>
                </a14:m>
                <a:endParaRPr lang="en-AU" sz="1800" b="0" dirty="0">
                  <a:latin typeface="+mn-lt"/>
                </a:endParaRPr>
              </a:p>
              <a:p>
                <a:pPr marL="446088">
                  <a:lnSpc>
                    <a:spcPct val="200000"/>
                  </a:lnSpc>
                </a:pPr>
                <a14:m>
                  <m:oMath xmlns:m="http://schemas.openxmlformats.org/officeDocument/2006/math">
                    <m:func>
                      <m:funcPr>
                        <m:ctrlPr>
                          <a:rPr lang="en-AU" sz="1800" b="0" i="1" smtClean="0">
                            <a:solidFill>
                              <a:schemeClr val="tx2"/>
                            </a:solidFill>
                            <a:latin typeface="Cambria Math" panose="02040503050406030204" pitchFamily="18" charset="0"/>
                          </a:rPr>
                        </m:ctrlPr>
                      </m:funcPr>
                      <m:fName>
                        <m:sSup>
                          <m:sSupPr>
                            <m:ctrlPr>
                              <a:rPr lang="en-AU" sz="1800" b="0" i="1" smtClean="0">
                                <a:solidFill>
                                  <a:schemeClr val="tx2"/>
                                </a:solidFill>
                                <a:latin typeface="Cambria Math" panose="02040503050406030204" pitchFamily="18" charset="0"/>
                              </a:rPr>
                            </m:ctrlPr>
                          </m:sSupPr>
                          <m:e>
                            <m:r>
                              <m:rPr>
                                <m:sty m:val="p"/>
                              </m:rPr>
                              <a:rPr lang="en-AU" sz="1800" b="0" i="0" smtClean="0">
                                <a:solidFill>
                                  <a:schemeClr val="tx2"/>
                                </a:solidFill>
                                <a:latin typeface="Cambria Math" panose="02040503050406030204" pitchFamily="18" charset="0"/>
                              </a:rPr>
                              <m:t>sin</m:t>
                            </m:r>
                          </m:e>
                          <m:sup>
                            <m:r>
                              <a:rPr lang="en-AU" sz="1800" b="0" i="1" smtClean="0">
                                <a:solidFill>
                                  <a:schemeClr val="tx2"/>
                                </a:solidFill>
                                <a:latin typeface="Cambria Math" panose="02040503050406030204" pitchFamily="18" charset="0"/>
                              </a:rPr>
                              <m:t>2</m:t>
                            </m:r>
                          </m:sup>
                        </m:sSup>
                      </m:fName>
                      <m:e>
                        <m:r>
                          <a:rPr lang="en-AU" sz="1800" b="0" i="1" smtClean="0">
                            <a:solidFill>
                              <a:schemeClr val="tx2"/>
                            </a:solidFill>
                            <a:latin typeface="Cambria Math" panose="02040503050406030204" pitchFamily="18" charset="0"/>
                          </a:rPr>
                          <m:t>𝐵</m:t>
                        </m:r>
                        <m:r>
                          <a:rPr lang="en-AU" sz="1800" b="0" i="1" smtClean="0">
                            <a:solidFill>
                              <a:schemeClr val="tx2"/>
                            </a:solidFill>
                            <a:latin typeface="Cambria Math" panose="02040503050406030204" pitchFamily="18" charset="0"/>
                          </a:rPr>
                          <m:t>+</m:t>
                        </m:r>
                        <m:func>
                          <m:funcPr>
                            <m:ctrlPr>
                              <a:rPr lang="en-AU" sz="1800" b="0" i="1" smtClean="0">
                                <a:solidFill>
                                  <a:schemeClr val="tx2"/>
                                </a:solidFill>
                                <a:latin typeface="Cambria Math" panose="02040503050406030204" pitchFamily="18" charset="0"/>
                              </a:rPr>
                            </m:ctrlPr>
                          </m:funcPr>
                          <m:fName>
                            <m:sSup>
                              <m:sSupPr>
                                <m:ctrlPr>
                                  <a:rPr lang="en-AU" sz="1800" b="0" i="1" smtClean="0">
                                    <a:solidFill>
                                      <a:schemeClr val="tx2"/>
                                    </a:solidFill>
                                    <a:latin typeface="Cambria Math" panose="02040503050406030204" pitchFamily="18" charset="0"/>
                                  </a:rPr>
                                </m:ctrlPr>
                              </m:sSupPr>
                              <m:e>
                                <m:r>
                                  <m:rPr>
                                    <m:sty m:val="p"/>
                                  </m:rPr>
                                  <a:rPr lang="en-AU" sz="1800" b="0" i="0" smtClean="0">
                                    <a:solidFill>
                                      <a:schemeClr val="tx2"/>
                                    </a:solidFill>
                                    <a:latin typeface="Cambria Math" panose="02040503050406030204" pitchFamily="18" charset="0"/>
                                  </a:rPr>
                                  <m:t>cos</m:t>
                                </m:r>
                              </m:e>
                              <m:sup>
                                <m:r>
                                  <a:rPr lang="en-AU" sz="1800" b="0" i="1" smtClean="0">
                                    <a:solidFill>
                                      <a:schemeClr val="tx2"/>
                                    </a:solidFill>
                                    <a:latin typeface="Cambria Math" panose="02040503050406030204" pitchFamily="18" charset="0"/>
                                  </a:rPr>
                                  <m:t>2</m:t>
                                </m:r>
                              </m:sup>
                            </m:sSup>
                          </m:fName>
                          <m:e>
                            <m:r>
                              <a:rPr lang="en-AU" sz="1800" b="0" i="1" smtClean="0">
                                <a:solidFill>
                                  <a:schemeClr val="tx2"/>
                                </a:solidFill>
                                <a:latin typeface="Cambria Math" panose="02040503050406030204" pitchFamily="18" charset="0"/>
                              </a:rPr>
                              <m:t>𝐵</m:t>
                            </m:r>
                            <m:r>
                              <a:rPr lang="en-AU" sz="1800" b="0" i="1" smtClean="0">
                                <a:solidFill>
                                  <a:schemeClr val="tx2"/>
                                </a:solidFill>
                                <a:latin typeface="Cambria Math" panose="02040503050406030204" pitchFamily="18" charset="0"/>
                              </a:rPr>
                              <m:t>=1</m:t>
                            </m:r>
                          </m:e>
                        </m:func>
                      </m:e>
                    </m:func>
                  </m:oMath>
                </a14:m>
                <a:r>
                  <a:rPr lang="en-AU" sz="1800" i="1" dirty="0">
                    <a:latin typeface="Cambria Math" panose="02040503050406030204" pitchFamily="18" charset="0"/>
                  </a:rPr>
                  <a:t>		</a:t>
                </a:r>
                <a14:m>
                  <m:oMath xmlns:m="http://schemas.openxmlformats.org/officeDocument/2006/math">
                    <m:func>
                      <m:funcPr>
                        <m:ctrlPr>
                          <a:rPr lang="en-AU" sz="1800" b="0" i="1" smtClean="0">
                            <a:solidFill>
                              <a:schemeClr val="accent1"/>
                            </a:solidFill>
                            <a:latin typeface="Cambria Math" panose="02040503050406030204" pitchFamily="18" charset="0"/>
                          </a:rPr>
                        </m:ctrlPr>
                      </m:funcPr>
                      <m:fName>
                        <m:sSup>
                          <m:sSupPr>
                            <m:ctrlPr>
                              <a:rPr lang="en-AU" sz="1800" b="0" i="1" smtClean="0">
                                <a:solidFill>
                                  <a:schemeClr val="accent1"/>
                                </a:solidFill>
                                <a:latin typeface="Cambria Math" panose="02040503050406030204" pitchFamily="18" charset="0"/>
                              </a:rPr>
                            </m:ctrlPr>
                          </m:sSupPr>
                          <m:e>
                            <m:r>
                              <m:rPr>
                                <m:sty m:val="p"/>
                              </m:rPr>
                              <a:rPr lang="en-AU" sz="1800" b="0" i="0" smtClean="0">
                                <a:solidFill>
                                  <a:schemeClr val="accent1"/>
                                </a:solidFill>
                                <a:latin typeface="Cambria Math" panose="02040503050406030204" pitchFamily="18" charset="0"/>
                              </a:rPr>
                              <m:t>sin</m:t>
                            </m:r>
                          </m:e>
                          <m:sup>
                            <m:r>
                              <a:rPr lang="en-AU" sz="1800" b="0" i="1" smtClean="0">
                                <a:solidFill>
                                  <a:schemeClr val="accent1"/>
                                </a:solidFill>
                                <a:latin typeface="Cambria Math" panose="02040503050406030204" pitchFamily="18" charset="0"/>
                              </a:rPr>
                              <m:t>2</m:t>
                            </m:r>
                          </m:sup>
                        </m:sSup>
                      </m:fName>
                      <m:e>
                        <m:r>
                          <a:rPr lang="en-AU" sz="1800" b="0" i="1" smtClean="0">
                            <a:solidFill>
                              <a:schemeClr val="accent1"/>
                            </a:solidFill>
                            <a:latin typeface="Cambria Math" panose="02040503050406030204" pitchFamily="18" charset="0"/>
                          </a:rPr>
                          <m:t>𝐴</m:t>
                        </m:r>
                      </m:e>
                    </m:func>
                    <m:r>
                      <a:rPr lang="en-AU" sz="1800" b="0" i="1" smtClean="0">
                        <a:solidFill>
                          <a:schemeClr val="accent1"/>
                        </a:solidFill>
                        <a:latin typeface="Cambria Math" panose="02040503050406030204" pitchFamily="18" charset="0"/>
                      </a:rPr>
                      <m:t>+</m:t>
                    </m:r>
                    <m:func>
                      <m:funcPr>
                        <m:ctrlPr>
                          <a:rPr lang="en-AU" sz="1800" b="0" i="1" smtClean="0">
                            <a:solidFill>
                              <a:schemeClr val="accent1"/>
                            </a:solidFill>
                            <a:latin typeface="Cambria Math" panose="02040503050406030204" pitchFamily="18" charset="0"/>
                          </a:rPr>
                        </m:ctrlPr>
                      </m:funcPr>
                      <m:fName>
                        <m:sSup>
                          <m:sSupPr>
                            <m:ctrlPr>
                              <a:rPr lang="en-AU" sz="1800" b="0" i="1" smtClean="0">
                                <a:solidFill>
                                  <a:schemeClr val="accent1"/>
                                </a:solidFill>
                                <a:latin typeface="Cambria Math" panose="02040503050406030204" pitchFamily="18" charset="0"/>
                              </a:rPr>
                            </m:ctrlPr>
                          </m:sSupPr>
                          <m:e>
                            <m:r>
                              <m:rPr>
                                <m:sty m:val="p"/>
                              </m:rPr>
                              <a:rPr lang="en-AU" sz="1800" b="0" i="0" smtClean="0">
                                <a:solidFill>
                                  <a:schemeClr val="accent1"/>
                                </a:solidFill>
                                <a:latin typeface="Cambria Math" panose="02040503050406030204" pitchFamily="18" charset="0"/>
                              </a:rPr>
                              <m:t>cos</m:t>
                            </m:r>
                          </m:e>
                          <m:sup>
                            <m:r>
                              <a:rPr lang="en-AU" sz="1800" b="0" i="1" smtClean="0">
                                <a:solidFill>
                                  <a:schemeClr val="accent1"/>
                                </a:solidFill>
                                <a:latin typeface="Cambria Math" panose="02040503050406030204" pitchFamily="18" charset="0"/>
                              </a:rPr>
                              <m:t>2</m:t>
                            </m:r>
                          </m:sup>
                        </m:sSup>
                      </m:fName>
                      <m:e>
                        <m:r>
                          <a:rPr lang="en-AU" sz="1800" b="0" i="1" smtClean="0">
                            <a:solidFill>
                              <a:schemeClr val="accent1"/>
                            </a:solidFill>
                            <a:latin typeface="Cambria Math" panose="02040503050406030204" pitchFamily="18" charset="0"/>
                          </a:rPr>
                          <m:t>𝐴</m:t>
                        </m:r>
                      </m:e>
                    </m:func>
                    <m:r>
                      <a:rPr lang="en-AU" sz="1800" b="0" i="1" smtClean="0">
                        <a:solidFill>
                          <a:schemeClr val="accent1"/>
                        </a:solidFill>
                        <a:latin typeface="Cambria Math" panose="02040503050406030204" pitchFamily="18" charset="0"/>
                      </a:rPr>
                      <m:t>=1</m:t>
                    </m:r>
                  </m:oMath>
                </a14:m>
                <a:endParaRPr lang="en-AU" sz="1800" i="1" dirty="0">
                  <a:solidFill>
                    <a:schemeClr val="accent1"/>
                  </a:solidFill>
                  <a:latin typeface="Cambria Math" panose="02040503050406030204" pitchFamily="18" charset="0"/>
                </a:endParaRPr>
              </a:p>
              <a:p>
                <a:pPr marL="446088">
                  <a:lnSpc>
                    <a:spcPct val="20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=2</m:t>
                      </m:r>
                      <m:r>
                        <a:rPr lang="en-AU" sz="1800" i="1">
                          <a:latin typeface="Cambria Math" panose="02040503050406030204" pitchFamily="18" charset="0"/>
                        </a:rPr>
                        <m:t>−2</m:t>
                      </m:r>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cos</m:t>
                          </m:r>
                        </m:fName>
                        <m:e>
                          <m:r>
                            <a:rPr lang="en-AU" sz="1800" i="1">
                              <a:latin typeface="Cambria Math" panose="02040503050406030204" pitchFamily="18" charset="0"/>
                            </a:rPr>
                            <m:t>𝐴</m:t>
                          </m:r>
                        </m:e>
                      </m:func>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cos</m:t>
                          </m:r>
                        </m:fName>
                        <m:e>
                          <m:r>
                            <a:rPr lang="en-AU" sz="1800" i="1">
                              <a:latin typeface="Cambria Math" panose="02040503050406030204" pitchFamily="18" charset="0"/>
                            </a:rPr>
                            <m:t>𝐵</m:t>
                          </m:r>
                        </m:e>
                      </m:func>
                      <m:r>
                        <a:rPr lang="en-AU" sz="1800" i="1">
                          <a:latin typeface="Cambria Math" panose="02040503050406030204" pitchFamily="18" charset="0"/>
                        </a:rPr>
                        <m:t>−2</m:t>
                      </m:r>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sin</m:t>
                          </m:r>
                        </m:fName>
                        <m:e>
                          <m:r>
                            <a:rPr lang="en-AU" sz="1800" i="1">
                              <a:latin typeface="Cambria Math" panose="02040503050406030204" pitchFamily="18" charset="0"/>
                            </a:rPr>
                            <m:t>𝐴</m:t>
                          </m:r>
                        </m:e>
                      </m:func>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sin</m:t>
                          </m:r>
                        </m:fName>
                        <m:e>
                          <m:r>
                            <a:rPr lang="en-AU" sz="1800" i="1">
                              <a:latin typeface="Cambria Math" panose="02040503050406030204" pitchFamily="18" charset="0"/>
                            </a:rPr>
                            <m:t>𝐵</m:t>
                          </m:r>
                        </m:e>
                      </m:func>
                    </m:oMath>
                  </m:oMathPara>
                </a14:m>
                <a:endParaRPr lang="en-AU" sz="1800" b="0" dirty="0">
                  <a:latin typeface="+mn-lt"/>
                </a:endParaRPr>
              </a:p>
              <a:p>
                <a:pPr>
                  <a:lnSpc>
                    <a:spcPct val="200000"/>
                  </a:lnSpc>
                </a:pPr>
                <a:endParaRPr lang="en-AU" sz="1800" dirty="0">
                  <a:latin typeface="+mn-lt"/>
                </a:endParaRPr>
              </a:p>
            </p:txBody>
          </p:sp>
        </mc:Choice>
        <mc:Fallback xmlns="">
          <p:sp>
            <p:nvSpPr>
              <p:cNvPr id="12" name="Text Placeholder 11">
                <a:extLst>
                  <a:ext uri="{FF2B5EF4-FFF2-40B4-BE49-F238E27FC236}">
                    <a16:creationId xmlns:a16="http://schemas.microsoft.com/office/drawing/2014/main" id="{FA37F51C-F13C-4015-C00B-B3774AEBA21D}"/>
                  </a:ext>
                </a:extLst>
              </p:cNvPr>
              <p:cNvSpPr>
                <a:spLocks noGrp="1" noRot="1" noChangeAspect="1" noMove="1" noResize="1" noEditPoints="1" noAdjustHandles="1" noChangeArrowheads="1" noChangeShapeType="1" noTextEdit="1"/>
              </p:cNvSpPr>
              <p:nvPr>
                <p:ph type="body" sz="quarter" idx="17"/>
              </p:nvPr>
            </p:nvSpPr>
            <p:spPr>
              <a:xfrm>
                <a:off x="5205844" y="1489428"/>
                <a:ext cx="6908011" cy="4807835"/>
              </a:xfrm>
              <a:blipFill>
                <a:blip r:embed="rId8"/>
                <a:stretch>
                  <a:fillRect/>
                </a:stretch>
              </a:blipFill>
              <a:ln>
                <a:noFill/>
              </a:ln>
            </p:spPr>
            <p:txBody>
              <a:bodyPr/>
              <a:lstStyle/>
              <a:p>
                <a:r>
                  <a:rPr lang="en-AU">
                    <a:noFill/>
                  </a:rPr>
                  <a:t> </a:t>
                </a:r>
              </a:p>
            </p:txBody>
          </p:sp>
        </mc:Fallback>
      </mc:AlternateContent>
      <p:cxnSp>
        <p:nvCxnSpPr>
          <p:cNvPr id="22" name="Straight Connector 21">
            <a:extLst>
              <a:ext uri="{FF2B5EF4-FFF2-40B4-BE49-F238E27FC236}">
                <a16:creationId xmlns:a16="http://schemas.microsoft.com/office/drawing/2014/main" id="{690FB2D9-8B73-6290-1C9A-8AD902CAEF20}"/>
              </a:ext>
              <a:ext uri="{C183D7F6-B498-43B3-948B-1728B52AA6E4}">
                <adec:decorative xmlns:adec="http://schemas.microsoft.com/office/drawing/2017/decorative" val="1"/>
              </a:ext>
            </a:extLst>
          </p:cNvPr>
          <p:cNvCxnSpPr/>
          <p:nvPr/>
        </p:nvCxnSpPr>
        <p:spPr>
          <a:xfrm>
            <a:off x="5105398" y="1569027"/>
            <a:ext cx="0" cy="46551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F27FB4F-B4BC-0CB2-8B4F-09D479EF0350}"/>
              </a:ext>
              <a:ext uri="{C183D7F6-B498-43B3-948B-1728B52AA6E4}">
                <adec:decorative xmlns:adec="http://schemas.microsoft.com/office/drawing/2017/decorative" val="1"/>
              </a:ext>
            </a:extLst>
          </p:cNvPr>
          <p:cNvCxnSpPr/>
          <p:nvPr/>
        </p:nvCxnSpPr>
        <p:spPr>
          <a:xfrm>
            <a:off x="5870863" y="3429003"/>
            <a:ext cx="623455"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F245586-2041-62B6-4970-B00213B6823C}"/>
              </a:ext>
              <a:ext uri="{C183D7F6-B498-43B3-948B-1728B52AA6E4}">
                <adec:decorative xmlns:adec="http://schemas.microsoft.com/office/drawing/2017/decorative" val="1"/>
              </a:ext>
            </a:extLst>
          </p:cNvPr>
          <p:cNvCxnSpPr/>
          <p:nvPr/>
        </p:nvCxnSpPr>
        <p:spPr>
          <a:xfrm>
            <a:off x="8911935" y="3404757"/>
            <a:ext cx="8640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34FB6DB-0179-6656-5CE5-BDCEFE6E3927}"/>
              </a:ext>
              <a:ext uri="{C183D7F6-B498-43B3-948B-1728B52AA6E4}">
                <adec:decorative xmlns:adec="http://schemas.microsoft.com/office/drawing/2017/decorative" val="1"/>
              </a:ext>
            </a:extLst>
          </p:cNvPr>
          <p:cNvCxnSpPr/>
          <p:nvPr/>
        </p:nvCxnSpPr>
        <p:spPr>
          <a:xfrm>
            <a:off x="8036393" y="3408221"/>
            <a:ext cx="8640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721845-285A-F439-EBB1-F0A87975F2DF}"/>
              </a:ext>
              <a:ext uri="{C183D7F6-B498-43B3-948B-1728B52AA6E4}">
                <adec:decorative xmlns:adec="http://schemas.microsoft.com/office/drawing/2017/decorative" val="1"/>
              </a:ext>
            </a:extLst>
          </p:cNvPr>
          <p:cNvCxnSpPr/>
          <p:nvPr/>
        </p:nvCxnSpPr>
        <p:spPr>
          <a:xfrm>
            <a:off x="11264504" y="3404757"/>
            <a:ext cx="7560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 Placeholder 11">
                <a:extLst>
                  <a:ext uri="{FF2B5EF4-FFF2-40B4-BE49-F238E27FC236}">
                    <a16:creationId xmlns:a16="http://schemas.microsoft.com/office/drawing/2014/main" id="{D436CDDE-9E8C-587B-590E-E560D466CA36}"/>
                  </a:ext>
                  <a:ext uri="{C183D7F6-B498-43B3-948B-1728B52AA6E4}">
                    <adec:decorative xmlns:adec="http://schemas.microsoft.com/office/drawing/2017/decorative" val="1"/>
                  </a:ext>
                </a:extLst>
              </p:cNvPr>
              <p:cNvSpPr txBox="1">
                <a:spLocks/>
              </p:cNvSpPr>
              <p:nvPr/>
            </p:nvSpPr>
            <p:spPr>
              <a:xfrm flipH="1">
                <a:off x="4419593" y="3651281"/>
                <a:ext cx="322122" cy="897714"/>
              </a:xfrm>
              <a:prstGeom prst="rect">
                <a:avLst/>
              </a:prstGeom>
              <a:noFill/>
              <a:ln>
                <a:noFill/>
              </a:ln>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AU" b="0" i="1" smtClean="0">
                        <a:latin typeface="Cambria Math" panose="02040503050406030204" pitchFamily="18" charset="0"/>
                      </a:rPr>
                      <m:t>𝑥</m:t>
                    </m:r>
                  </m:oMath>
                </a14:m>
                <a:r>
                  <a:rPr lang="en-AU" dirty="0">
                    <a:latin typeface="+mn-lt"/>
                  </a:rPr>
                  <a:t> </a:t>
                </a:r>
              </a:p>
            </p:txBody>
          </p:sp>
        </mc:Choice>
        <mc:Fallback xmlns="">
          <p:sp>
            <p:nvSpPr>
              <p:cNvPr id="28" name="Text Placeholder 11">
                <a:extLst>
                  <a:ext uri="{FF2B5EF4-FFF2-40B4-BE49-F238E27FC236}">
                    <a16:creationId xmlns:a16="http://schemas.microsoft.com/office/drawing/2014/main" id="{D436CDDE-9E8C-587B-590E-E560D466CA36}"/>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flipH="1">
                <a:off x="4419593" y="3651281"/>
                <a:ext cx="322122" cy="897714"/>
              </a:xfrm>
              <a:prstGeom prst="rect">
                <a:avLst/>
              </a:prstGeom>
              <a:blipFill>
                <a:blip r:embed="rId9"/>
                <a:stretch>
                  <a:fillRect l="-20755"/>
                </a:stretch>
              </a:blipFill>
              <a:ln>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9" name="Text Placeholder 11">
                <a:extLst>
                  <a:ext uri="{FF2B5EF4-FFF2-40B4-BE49-F238E27FC236}">
                    <a16:creationId xmlns:a16="http://schemas.microsoft.com/office/drawing/2014/main" id="{B381B9BE-3A15-11C5-43E2-BD89ED958EB8}"/>
                  </a:ext>
                  <a:ext uri="{C183D7F6-B498-43B3-948B-1728B52AA6E4}">
                    <adec:decorative xmlns:adec="http://schemas.microsoft.com/office/drawing/2017/decorative" val="1"/>
                  </a:ext>
                </a:extLst>
              </p:cNvPr>
              <p:cNvSpPr txBox="1">
                <a:spLocks/>
              </p:cNvSpPr>
              <p:nvPr/>
            </p:nvSpPr>
            <p:spPr>
              <a:xfrm flipH="1">
                <a:off x="2501673" y="1369454"/>
                <a:ext cx="322122" cy="581283"/>
              </a:xfrm>
              <a:prstGeom prst="rect">
                <a:avLst/>
              </a:prstGeom>
              <a:noFill/>
              <a:ln>
                <a:noFill/>
              </a:ln>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AU" b="0" i="1" smtClean="0">
                        <a:latin typeface="Cambria Math" panose="02040503050406030204" pitchFamily="18" charset="0"/>
                      </a:rPr>
                      <m:t>𝑦</m:t>
                    </m:r>
                  </m:oMath>
                </a14:m>
                <a:r>
                  <a:rPr lang="en-AU" dirty="0">
                    <a:latin typeface="+mn-lt"/>
                  </a:rPr>
                  <a:t> </a:t>
                </a:r>
              </a:p>
            </p:txBody>
          </p:sp>
        </mc:Choice>
        <mc:Fallback xmlns="">
          <p:sp>
            <p:nvSpPr>
              <p:cNvPr id="29" name="Text Placeholder 11">
                <a:extLst>
                  <a:ext uri="{FF2B5EF4-FFF2-40B4-BE49-F238E27FC236}">
                    <a16:creationId xmlns:a16="http://schemas.microsoft.com/office/drawing/2014/main" id="{B381B9BE-3A15-11C5-43E2-BD89ED958EB8}"/>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flipH="1">
                <a:off x="2501673" y="1369454"/>
                <a:ext cx="322122" cy="581283"/>
              </a:xfrm>
              <a:prstGeom prst="rect">
                <a:avLst/>
              </a:prstGeom>
              <a:blipFill>
                <a:blip r:embed="rId10"/>
                <a:stretch>
                  <a:fillRect l="-28302"/>
                </a:stretch>
              </a:blipFill>
              <a:ln>
                <a:noFill/>
              </a:ln>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dirty="0"/>
          </a:p>
        </p:txBody>
      </p:sp>
    </p:spTree>
    <p:extLst>
      <p:ext uri="{BB962C8B-B14F-4D97-AF65-F5344CB8AC3E}">
        <p14:creationId xmlns:p14="http://schemas.microsoft.com/office/powerpoint/2010/main" val="24549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3CD1D-BF42-BDC9-7722-383901734189}"/>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CDD92FEC-0363-084A-94D3-90ECF1AA42EF}"/>
              </a:ext>
            </a:extLst>
          </p:cNvPr>
          <p:cNvSpPr>
            <a:spLocks noGrp="1"/>
          </p:cNvSpPr>
          <p:nvPr>
            <p:ph type="title"/>
          </p:nvPr>
        </p:nvSpPr>
        <p:spPr/>
        <p:txBody>
          <a:bodyPr/>
          <a:lstStyle/>
          <a:p>
            <a:r>
              <a:rPr lang="en-AU" dirty="0"/>
              <a:t>Deriving the sum and difference expansion formulas (2)</a:t>
            </a:r>
          </a:p>
        </p:txBody>
      </p:sp>
      <p:sp>
        <p:nvSpPr>
          <p:cNvPr id="15" name="Text Placeholder 14">
            <a:extLst>
              <a:ext uri="{FF2B5EF4-FFF2-40B4-BE49-F238E27FC236}">
                <a16:creationId xmlns:a16="http://schemas.microsoft.com/office/drawing/2014/main" id="{2719F944-E689-D561-228B-8E1DA0ED73CE}"/>
              </a:ext>
            </a:extLst>
          </p:cNvPr>
          <p:cNvSpPr>
            <a:spLocks noGrp="1"/>
          </p:cNvSpPr>
          <p:nvPr>
            <p:ph type="body" sz="quarter" idx="18"/>
          </p:nvPr>
        </p:nvSpPr>
        <p:spPr/>
        <p:txBody>
          <a:bodyPr/>
          <a:lstStyle/>
          <a:p>
            <a:r>
              <a:rPr lang="en-AU" dirty="0"/>
              <a:t>The cosine formula</a:t>
            </a:r>
          </a:p>
        </p:txBody>
      </p:sp>
      <p:grpSp>
        <p:nvGrpSpPr>
          <p:cNvPr id="20" name="Group 19" descr="A unit circle drawn on a Cartesian plane. Points P and Q have been placed on the unit circle, such that point P makes the angle A and point Q makes the angle B when measuring from the positive x-axis. The points P and Q have been joined to form a triangle.">
            <a:extLst>
              <a:ext uri="{FF2B5EF4-FFF2-40B4-BE49-F238E27FC236}">
                <a16:creationId xmlns:a16="http://schemas.microsoft.com/office/drawing/2014/main" id="{6161CB20-2275-52B9-DE45-FCA69B4FB492}"/>
              </a:ext>
            </a:extLst>
          </p:cNvPr>
          <p:cNvGrpSpPr/>
          <p:nvPr/>
        </p:nvGrpSpPr>
        <p:grpSpPr>
          <a:xfrm>
            <a:off x="223617" y="1489428"/>
            <a:ext cx="4819435" cy="4386052"/>
            <a:chOff x="524956" y="1489428"/>
            <a:chExt cx="4819435" cy="4386052"/>
          </a:xfrm>
        </p:grpSpPr>
        <p:pic>
          <p:nvPicPr>
            <p:cNvPr id="9" name="Picture 8">
              <a:extLst>
                <a:ext uri="{FF2B5EF4-FFF2-40B4-BE49-F238E27FC236}">
                  <a16:creationId xmlns:a16="http://schemas.microsoft.com/office/drawing/2014/main" id="{67EAE62B-712C-B68E-D79A-D2B7C61FAF39}"/>
                </a:ext>
              </a:extLst>
            </p:cNvPr>
            <p:cNvPicPr>
              <a:picLocks noChangeAspect="1"/>
            </p:cNvPicPr>
            <p:nvPr/>
          </p:nvPicPr>
          <p:blipFill>
            <a:blip r:embed="rId3"/>
            <a:stretch>
              <a:fillRect/>
            </a:stretch>
          </p:blipFill>
          <p:spPr>
            <a:xfrm>
              <a:off x="524956" y="1489428"/>
              <a:ext cx="4213297" cy="4386052"/>
            </a:xfrm>
            <a:prstGeom prst="rect">
              <a:avLst/>
            </a:prstGeom>
          </p:spPr>
        </p:pic>
        <p:sp>
          <p:nvSpPr>
            <p:cNvPr id="18" name="Rectangle 17">
              <a:extLst>
                <a:ext uri="{FF2B5EF4-FFF2-40B4-BE49-F238E27FC236}">
                  <a16:creationId xmlns:a16="http://schemas.microsoft.com/office/drawing/2014/main" id="{C7433BF5-CCA7-56AD-4B60-58B2FA975255}"/>
                </a:ext>
              </a:extLst>
            </p:cNvPr>
            <p:cNvSpPr/>
            <p:nvPr/>
          </p:nvSpPr>
          <p:spPr>
            <a:xfrm>
              <a:off x="1527464" y="2504209"/>
              <a:ext cx="332509" cy="4260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mc:AlternateContent xmlns:mc="http://schemas.openxmlformats.org/markup-compatibility/2006" xmlns:a14="http://schemas.microsoft.com/office/drawing/2010/main">
          <mc:Choice Requires="a14">
            <p:sp>
              <p:nvSpPr>
                <p:cNvPr id="16" name="Text Placeholder 11">
                  <a:extLst>
                    <a:ext uri="{FF2B5EF4-FFF2-40B4-BE49-F238E27FC236}">
                      <a16:creationId xmlns:a16="http://schemas.microsoft.com/office/drawing/2014/main" id="{DE94BB27-9111-2129-8788-E5EC3E40719C}"/>
                    </a:ext>
                  </a:extLst>
                </p:cNvPr>
                <p:cNvSpPr txBox="1">
                  <a:spLocks/>
                </p:cNvSpPr>
                <p:nvPr/>
              </p:nvSpPr>
              <p:spPr>
                <a:xfrm>
                  <a:off x="924032" y="2413183"/>
                  <a:ext cx="1707573" cy="608077"/>
                </a:xfrm>
                <a:prstGeom prst="rect">
                  <a:avLst/>
                </a:prstGeom>
                <a:noFill/>
                <a:ln>
                  <a:noFill/>
                </a:ln>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AU" i="1" smtClean="0">
                          <a:latin typeface="Cambria Math" panose="02040503050406030204" pitchFamily="18" charset="0"/>
                        </a:rPr>
                        <m:t>𝑃</m:t>
                      </m:r>
                      <m:r>
                        <a:rPr lang="en-AU" i="1" smtClean="0">
                          <a:latin typeface="Cambria Math" panose="02040503050406030204" pitchFamily="18" charset="0"/>
                        </a:rPr>
                        <m:t>(</m:t>
                      </m:r>
                      <m:func>
                        <m:funcPr>
                          <m:ctrlPr>
                            <a:rPr lang="en-AU" i="1" smtClean="0">
                              <a:latin typeface="Cambria Math" panose="02040503050406030204" pitchFamily="18" charset="0"/>
                            </a:rPr>
                          </m:ctrlPr>
                        </m:funcPr>
                        <m:fName>
                          <m:r>
                            <m:rPr>
                              <m:sty m:val="p"/>
                            </m:rPr>
                            <a:rPr lang="en-AU" smtClean="0">
                              <a:latin typeface="Cambria Math" panose="02040503050406030204" pitchFamily="18" charset="0"/>
                            </a:rPr>
                            <m:t>cos</m:t>
                          </m:r>
                        </m:fName>
                        <m:e>
                          <m:r>
                            <a:rPr lang="en-AU" i="1" smtClean="0">
                              <a:latin typeface="Cambria Math" panose="02040503050406030204" pitchFamily="18" charset="0"/>
                            </a:rPr>
                            <m:t>𝐴</m:t>
                          </m:r>
                        </m:e>
                      </m:func>
                      <m:r>
                        <a:rPr lang="en-AU" i="1" smtClean="0">
                          <a:latin typeface="Cambria Math" panose="02040503050406030204" pitchFamily="18" charset="0"/>
                        </a:rPr>
                        <m:t>,</m:t>
                      </m:r>
                      <m:func>
                        <m:funcPr>
                          <m:ctrlPr>
                            <a:rPr lang="en-AU" i="1" smtClean="0">
                              <a:latin typeface="Cambria Math" panose="02040503050406030204" pitchFamily="18" charset="0"/>
                            </a:rPr>
                          </m:ctrlPr>
                        </m:funcPr>
                        <m:fName>
                          <m:r>
                            <m:rPr>
                              <m:sty m:val="p"/>
                            </m:rPr>
                            <a:rPr lang="en-AU" smtClean="0">
                              <a:latin typeface="Cambria Math" panose="02040503050406030204" pitchFamily="18" charset="0"/>
                            </a:rPr>
                            <m:t>sin</m:t>
                          </m:r>
                        </m:fName>
                        <m:e>
                          <m:r>
                            <a:rPr lang="en-AU" i="1" smtClean="0">
                              <a:latin typeface="Cambria Math" panose="02040503050406030204" pitchFamily="18" charset="0"/>
                            </a:rPr>
                            <m:t>𝐴</m:t>
                          </m:r>
                          <m:r>
                            <a:rPr lang="en-AU" i="1" smtClean="0">
                              <a:latin typeface="Cambria Math" panose="02040503050406030204" pitchFamily="18" charset="0"/>
                            </a:rPr>
                            <m:t>) </m:t>
                          </m:r>
                        </m:e>
                      </m:func>
                    </m:oMath>
                  </a14:m>
                  <a:r>
                    <a:rPr lang="en-AU" dirty="0">
                      <a:latin typeface="+mn-lt"/>
                    </a:rPr>
                    <a:t> </a:t>
                  </a:r>
                </a:p>
              </p:txBody>
            </p:sp>
          </mc:Choice>
          <mc:Fallback xmlns="">
            <p:sp>
              <p:nvSpPr>
                <p:cNvPr id="16" name="Text Placeholder 11">
                  <a:extLst>
                    <a:ext uri="{FF2B5EF4-FFF2-40B4-BE49-F238E27FC236}">
                      <a16:creationId xmlns:a16="http://schemas.microsoft.com/office/drawing/2014/main" id="{DE94BB27-9111-2129-8788-E5EC3E40719C}"/>
                    </a:ext>
                  </a:extLst>
                </p:cNvPr>
                <p:cNvSpPr txBox="1">
                  <a:spLocks noRot="1" noChangeAspect="1" noMove="1" noResize="1" noEditPoints="1" noAdjustHandles="1" noChangeArrowheads="1" noChangeShapeType="1" noTextEdit="1"/>
                </p:cNvSpPr>
                <p:nvPr/>
              </p:nvSpPr>
              <p:spPr>
                <a:xfrm>
                  <a:off x="924032" y="2413183"/>
                  <a:ext cx="1707573" cy="608077"/>
                </a:xfrm>
                <a:prstGeom prst="rect">
                  <a:avLst/>
                </a:prstGeom>
                <a:blipFill>
                  <a:blip r:embed="rId4"/>
                  <a:stretch>
                    <a:fillRect l="-5000" r="-714"/>
                  </a:stretch>
                </a:blipFill>
                <a:ln>
                  <a:noFill/>
                </a:ln>
              </p:spPr>
              <p:txBody>
                <a:bodyPr/>
                <a:lstStyle/>
                <a:p>
                  <a:r>
                    <a:rPr lang="en-AU">
                      <a:noFill/>
                    </a:rPr>
                    <a:t> </a:t>
                  </a:r>
                </a:p>
              </p:txBody>
            </p:sp>
          </mc:Fallback>
        </mc:AlternateContent>
        <p:sp>
          <p:nvSpPr>
            <p:cNvPr id="19" name="Rectangle 18">
              <a:extLst>
                <a:ext uri="{FF2B5EF4-FFF2-40B4-BE49-F238E27FC236}">
                  <a16:creationId xmlns:a16="http://schemas.microsoft.com/office/drawing/2014/main" id="{019E4CA2-FD30-1731-1A9D-B03CE88DF11E}"/>
                </a:ext>
              </a:extLst>
            </p:cNvPr>
            <p:cNvSpPr/>
            <p:nvPr/>
          </p:nvSpPr>
          <p:spPr>
            <a:xfrm>
              <a:off x="3657600" y="2857500"/>
              <a:ext cx="415636" cy="4156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mc:AlternateContent xmlns:mc="http://schemas.openxmlformats.org/markup-compatibility/2006" xmlns:a14="http://schemas.microsoft.com/office/drawing/2010/main">
          <mc:Choice Requires="a14">
            <p:sp>
              <p:nvSpPr>
                <p:cNvPr id="17" name="Text Placeholder 11">
                  <a:extLst>
                    <a:ext uri="{FF2B5EF4-FFF2-40B4-BE49-F238E27FC236}">
                      <a16:creationId xmlns:a16="http://schemas.microsoft.com/office/drawing/2014/main" id="{F52BEDD5-29D3-64E5-A646-F86C99B39739}"/>
                    </a:ext>
                  </a:extLst>
                </p:cNvPr>
                <p:cNvSpPr txBox="1">
                  <a:spLocks/>
                </p:cNvSpPr>
                <p:nvPr/>
              </p:nvSpPr>
              <p:spPr>
                <a:xfrm>
                  <a:off x="3636818" y="2836718"/>
                  <a:ext cx="1707573" cy="683033"/>
                </a:xfrm>
                <a:prstGeom prst="rect">
                  <a:avLst/>
                </a:prstGeom>
                <a:noFill/>
                <a:ln>
                  <a:noFill/>
                </a:ln>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AU" i="1" smtClean="0">
                            <a:latin typeface="Cambria Math" panose="02040503050406030204" pitchFamily="18" charset="0"/>
                          </a:rPr>
                          <m:t>𝑄</m:t>
                        </m:r>
                        <m:d>
                          <m:dPr>
                            <m:ctrlPr>
                              <a:rPr lang="en-AU" i="1" smtClean="0">
                                <a:latin typeface="Cambria Math" panose="02040503050406030204" pitchFamily="18" charset="0"/>
                              </a:rPr>
                            </m:ctrlPr>
                          </m:dPr>
                          <m:e>
                            <m:func>
                              <m:funcPr>
                                <m:ctrlPr>
                                  <a:rPr lang="en-AU" i="1" smtClean="0">
                                    <a:latin typeface="Cambria Math" panose="02040503050406030204" pitchFamily="18" charset="0"/>
                                  </a:rPr>
                                </m:ctrlPr>
                              </m:funcPr>
                              <m:fName>
                                <m:r>
                                  <m:rPr>
                                    <m:sty m:val="p"/>
                                  </m:rPr>
                                  <a:rPr lang="en-AU" smtClean="0">
                                    <a:latin typeface="Cambria Math" panose="02040503050406030204" pitchFamily="18" charset="0"/>
                                  </a:rPr>
                                  <m:t>cos</m:t>
                                </m:r>
                              </m:fName>
                              <m:e>
                                <m:r>
                                  <a:rPr lang="en-AU" i="1" smtClean="0">
                                    <a:latin typeface="Cambria Math" panose="02040503050406030204" pitchFamily="18" charset="0"/>
                                  </a:rPr>
                                  <m:t>𝐵</m:t>
                                </m:r>
                                <m:r>
                                  <a:rPr lang="en-AU" i="1" smtClean="0">
                                    <a:latin typeface="Cambria Math" panose="02040503050406030204" pitchFamily="18" charset="0"/>
                                  </a:rPr>
                                  <m:t>,</m:t>
                                </m:r>
                                <m:func>
                                  <m:funcPr>
                                    <m:ctrlPr>
                                      <a:rPr lang="en-AU" i="1" smtClean="0">
                                        <a:latin typeface="Cambria Math" panose="02040503050406030204" pitchFamily="18" charset="0"/>
                                      </a:rPr>
                                    </m:ctrlPr>
                                  </m:funcPr>
                                  <m:fName>
                                    <m:r>
                                      <m:rPr>
                                        <m:sty m:val="p"/>
                                      </m:rPr>
                                      <a:rPr lang="en-AU" smtClean="0">
                                        <a:latin typeface="Cambria Math" panose="02040503050406030204" pitchFamily="18" charset="0"/>
                                      </a:rPr>
                                      <m:t>sin</m:t>
                                    </m:r>
                                  </m:fName>
                                  <m:e>
                                    <m:r>
                                      <a:rPr lang="en-AU" i="1" smtClean="0">
                                        <a:latin typeface="Cambria Math" panose="02040503050406030204" pitchFamily="18" charset="0"/>
                                      </a:rPr>
                                      <m:t>𝐵</m:t>
                                    </m:r>
                                  </m:e>
                                </m:func>
                              </m:e>
                            </m:func>
                          </m:e>
                        </m:d>
                      </m:oMath>
                    </m:oMathPara>
                  </a14:m>
                  <a:endParaRPr lang="en-AU" dirty="0">
                    <a:latin typeface="+mn-lt"/>
                  </a:endParaRPr>
                </a:p>
                <a:p>
                  <a:r>
                    <a:rPr lang="en-AU" dirty="0">
                      <a:latin typeface="+mn-lt"/>
                    </a:rPr>
                    <a:t> </a:t>
                  </a:r>
                </a:p>
              </p:txBody>
            </p:sp>
          </mc:Choice>
          <mc:Fallback xmlns="">
            <p:sp>
              <p:nvSpPr>
                <p:cNvPr id="17" name="Text Placeholder 11">
                  <a:extLst>
                    <a:ext uri="{FF2B5EF4-FFF2-40B4-BE49-F238E27FC236}">
                      <a16:creationId xmlns:a16="http://schemas.microsoft.com/office/drawing/2014/main" id="{F52BEDD5-29D3-64E5-A646-F86C99B39739}"/>
                    </a:ext>
                  </a:extLst>
                </p:cNvPr>
                <p:cNvSpPr txBox="1">
                  <a:spLocks noRot="1" noChangeAspect="1" noMove="1" noResize="1" noEditPoints="1" noAdjustHandles="1" noChangeArrowheads="1" noChangeShapeType="1" noTextEdit="1"/>
                </p:cNvSpPr>
                <p:nvPr/>
              </p:nvSpPr>
              <p:spPr>
                <a:xfrm>
                  <a:off x="3636818" y="2836718"/>
                  <a:ext cx="1707573" cy="683033"/>
                </a:xfrm>
                <a:prstGeom prst="rect">
                  <a:avLst/>
                </a:prstGeom>
                <a:blipFill>
                  <a:blip r:embed="rId5"/>
                  <a:stretch>
                    <a:fillRect/>
                  </a:stretch>
                </a:blipFill>
                <a:ln>
                  <a:noFill/>
                </a:ln>
              </p:spPr>
              <p:txBody>
                <a:bodyPr/>
                <a:lstStyle/>
                <a:p>
                  <a:r>
                    <a:rPr lang="en-AU">
                      <a:noFill/>
                    </a:rPr>
                    <a:t> </a:t>
                  </a:r>
                </a:p>
              </p:txBody>
            </p:sp>
          </mc:Fallback>
        </mc:AlternateContent>
      </p:gr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449EF163-90A1-16A5-24A9-4E12DA922077}"/>
                  </a:ext>
                </a:extLst>
              </p:cNvPr>
              <p:cNvSpPr>
                <a:spLocks noGrp="1"/>
              </p:cNvSpPr>
              <p:nvPr>
                <p:ph type="body" sz="quarter" idx="17"/>
              </p:nvPr>
            </p:nvSpPr>
            <p:spPr>
              <a:xfrm>
                <a:off x="6670967" y="1489428"/>
                <a:ext cx="5442888" cy="4807835"/>
              </a:xfrm>
              <a:ln>
                <a:noFill/>
              </a:ln>
            </p:spPr>
            <p:txBody>
              <a:bodyPr/>
              <a:lstStyle/>
              <a:p>
                <a:pPr>
                  <a:lnSpc>
                    <a:spcPct val="200000"/>
                  </a:lnSpc>
                </a:pPr>
                <a14:m>
                  <m:oMathPara xmlns:m="http://schemas.openxmlformats.org/officeDocument/2006/math">
                    <m:oMathParaPr>
                      <m:jc m:val="left"/>
                    </m:oMathParaPr>
                    <m:oMath xmlns:m="http://schemas.openxmlformats.org/officeDocument/2006/math">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𝑐</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𝑎</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𝑏</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−2</m:t>
                      </m:r>
                      <m:r>
                        <a:rPr lang="en-AU" sz="1800" b="0" i="1" smtClean="0">
                          <a:latin typeface="Cambria Math" panose="02040503050406030204" pitchFamily="18" charset="0"/>
                        </a:rPr>
                        <m:t>𝑎𝑏</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𝐶</m:t>
                          </m:r>
                        </m:e>
                      </m:func>
                    </m:oMath>
                  </m:oMathPara>
                </a14:m>
                <a:endParaRPr lang="en-AU" sz="1800" b="0" dirty="0">
                  <a:latin typeface="+mn-lt"/>
                </a:endParaRPr>
              </a:p>
              <a:p>
                <a:pPr>
                  <a:lnSpc>
                    <a:spcPct val="20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𝑎</m:t>
                      </m:r>
                      <m:r>
                        <a:rPr lang="en-AU" sz="1800" b="0" i="1" smtClean="0">
                          <a:latin typeface="Cambria Math" panose="02040503050406030204" pitchFamily="18" charset="0"/>
                        </a:rPr>
                        <m:t>=1,</m:t>
                      </m:r>
                      <m:r>
                        <a:rPr lang="en-AU" sz="1800" b="0" i="1" smtClean="0">
                          <a:latin typeface="Cambria Math" panose="02040503050406030204" pitchFamily="18" charset="0"/>
                        </a:rPr>
                        <m:t>𝑏</m:t>
                      </m:r>
                      <m:r>
                        <a:rPr lang="en-AU" sz="1800" b="0" i="1" smtClean="0">
                          <a:latin typeface="Cambria Math" panose="02040503050406030204" pitchFamily="18" charset="0"/>
                        </a:rPr>
                        <m:t>=1, ∠</m:t>
                      </m:r>
                      <m:r>
                        <a:rPr lang="en-AU" sz="1800" b="0" i="1" smtClean="0">
                          <a:latin typeface="Cambria Math" panose="02040503050406030204" pitchFamily="18" charset="0"/>
                          <a:ea typeface="Cambria Math" panose="02040503050406030204" pitchFamily="18" charset="0"/>
                        </a:rPr>
                        <m:t>𝐶</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𝐴</m:t>
                      </m:r>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𝐵</m:t>
                      </m:r>
                    </m:oMath>
                  </m:oMathPara>
                </a14:m>
                <a:endParaRPr lang="en-AU" sz="1800" b="0" dirty="0">
                  <a:latin typeface="+mn-lt"/>
                </a:endParaRPr>
              </a:p>
              <a:p>
                <a:pPr>
                  <a:lnSpc>
                    <a:spcPct val="200000"/>
                  </a:lnSpc>
                </a:pPr>
                <a14:m>
                  <m:oMath xmlns:m="http://schemas.openxmlformats.org/officeDocument/2006/math">
                    <m:r>
                      <a:rPr lang="en-AU" sz="1800" b="0" i="1" smtClean="0">
                        <a:latin typeface="Cambria Math" panose="02040503050406030204" pitchFamily="18" charset="0"/>
                      </a:rPr>
                      <m:t>𝑃</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𝑄</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1</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1</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−2×1×1×</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m:t>
                        </m:r>
                        <m:r>
                          <a:rPr lang="en-AU" sz="1800" b="0" i="1" smtClean="0">
                            <a:latin typeface="Cambria Math" panose="02040503050406030204" pitchFamily="18" charset="0"/>
                          </a:rPr>
                          <m:t>𝐴</m:t>
                        </m:r>
                        <m:r>
                          <a:rPr lang="en-AU" sz="1800" b="0" i="1" smtClean="0">
                            <a:latin typeface="Cambria Math" panose="02040503050406030204" pitchFamily="18" charset="0"/>
                          </a:rPr>
                          <m:t>−</m:t>
                        </m:r>
                        <m:r>
                          <a:rPr lang="en-AU" sz="1800" b="0" i="1" smtClean="0">
                            <a:latin typeface="Cambria Math" panose="02040503050406030204" pitchFamily="18" charset="0"/>
                          </a:rPr>
                          <m:t>𝐵</m:t>
                        </m:r>
                        <m:r>
                          <a:rPr lang="en-AU" sz="1800" b="0" i="1" smtClean="0">
                            <a:latin typeface="Cambria Math" panose="02040503050406030204" pitchFamily="18" charset="0"/>
                          </a:rPr>
                          <m:t>)</m:t>
                        </m:r>
                      </m:e>
                    </m:func>
                  </m:oMath>
                </a14:m>
                <a:r>
                  <a:rPr lang="en-AU" sz="1800" b="0" dirty="0">
                    <a:latin typeface="+mn-lt"/>
                  </a:rPr>
                  <a:t> </a:t>
                </a:r>
              </a:p>
              <a:p>
                <a:pPr marL="446088">
                  <a:lnSpc>
                    <a:spcPct val="20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=2−2</m:t>
                      </m:r>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m:t>
                          </m:r>
                          <m:r>
                            <a:rPr lang="en-AU" sz="1800" b="0" i="1" smtClean="0">
                              <a:latin typeface="Cambria Math" panose="02040503050406030204" pitchFamily="18" charset="0"/>
                            </a:rPr>
                            <m:t>𝐴</m:t>
                          </m:r>
                          <m:r>
                            <a:rPr lang="en-AU" sz="1800" b="0" i="1" smtClean="0">
                              <a:latin typeface="Cambria Math" panose="02040503050406030204" pitchFamily="18" charset="0"/>
                            </a:rPr>
                            <m:t>−</m:t>
                          </m:r>
                          <m:r>
                            <a:rPr lang="en-AU" sz="1800" b="0" i="1" smtClean="0">
                              <a:latin typeface="Cambria Math" panose="02040503050406030204" pitchFamily="18" charset="0"/>
                            </a:rPr>
                            <m:t>𝐵</m:t>
                          </m:r>
                          <m:r>
                            <a:rPr lang="en-AU" sz="1800" b="0" i="1" smtClean="0">
                              <a:latin typeface="Cambria Math" panose="02040503050406030204" pitchFamily="18" charset="0"/>
                            </a:rPr>
                            <m:t>)</m:t>
                          </m:r>
                        </m:e>
                      </m:func>
                    </m:oMath>
                  </m:oMathPara>
                </a14:m>
                <a:endParaRPr lang="en-AU" sz="1800" dirty="0">
                  <a:latin typeface="+mn-lt"/>
                </a:endParaRPr>
              </a:p>
            </p:txBody>
          </p:sp>
        </mc:Choice>
        <mc:Fallback xmlns="">
          <p:sp>
            <p:nvSpPr>
              <p:cNvPr id="12" name="Text Placeholder 11">
                <a:extLst>
                  <a:ext uri="{FF2B5EF4-FFF2-40B4-BE49-F238E27FC236}">
                    <a16:creationId xmlns:a16="http://schemas.microsoft.com/office/drawing/2014/main" id="{449EF163-90A1-16A5-24A9-4E12DA922077}"/>
                  </a:ext>
                </a:extLst>
              </p:cNvPr>
              <p:cNvSpPr>
                <a:spLocks noGrp="1" noRot="1" noChangeAspect="1" noMove="1" noResize="1" noEditPoints="1" noAdjustHandles="1" noChangeArrowheads="1" noChangeShapeType="1" noTextEdit="1"/>
              </p:cNvSpPr>
              <p:nvPr>
                <p:ph type="body" sz="quarter" idx="17"/>
              </p:nvPr>
            </p:nvSpPr>
            <p:spPr>
              <a:xfrm>
                <a:off x="6670967" y="1489428"/>
                <a:ext cx="5442888" cy="4807835"/>
              </a:xfrm>
              <a:blipFill>
                <a:blip r:embed="rId6"/>
                <a:stretch>
                  <a:fillRect l="-1456"/>
                </a:stretch>
              </a:blipFill>
              <a:ln>
                <a:noFill/>
              </a:ln>
            </p:spPr>
            <p:txBody>
              <a:bodyPr/>
              <a:lstStyle/>
              <a:p>
                <a:r>
                  <a:rPr lang="en-AU">
                    <a:noFill/>
                  </a:rPr>
                  <a:t> </a:t>
                </a:r>
              </a:p>
            </p:txBody>
          </p:sp>
        </mc:Fallback>
      </mc:AlternateContent>
      <p:cxnSp>
        <p:nvCxnSpPr>
          <p:cNvPr id="22" name="Straight Connector 21">
            <a:extLst>
              <a:ext uri="{FF2B5EF4-FFF2-40B4-BE49-F238E27FC236}">
                <a16:creationId xmlns:a16="http://schemas.microsoft.com/office/drawing/2014/main" id="{AD73DEA4-945C-A37C-7651-C07DD37DAAF8}"/>
              </a:ext>
              <a:ext uri="{C183D7F6-B498-43B3-948B-1728B52AA6E4}">
                <adec:decorative xmlns:adec="http://schemas.microsoft.com/office/drawing/2017/decorative" val="1"/>
              </a:ext>
            </a:extLst>
          </p:cNvPr>
          <p:cNvCxnSpPr/>
          <p:nvPr/>
        </p:nvCxnSpPr>
        <p:spPr>
          <a:xfrm>
            <a:off x="5895108" y="1569027"/>
            <a:ext cx="0" cy="4655128"/>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889D2DB-0957-577B-243E-B6CA60ABC993}"/>
              </a:ext>
              <a:ext uri="{C183D7F6-B498-43B3-948B-1728B52AA6E4}">
                <adec:decorative xmlns:adec="http://schemas.microsoft.com/office/drawing/2017/decorative" val="1"/>
              </a:ext>
            </a:extLst>
          </p:cNvPr>
          <p:cNvCxnSpPr/>
          <p:nvPr/>
        </p:nvCxnSpPr>
        <p:spPr>
          <a:xfrm>
            <a:off x="1745673" y="3031651"/>
            <a:ext cx="1512000" cy="251876"/>
          </a:xfrm>
          <a:prstGeom prst="line">
            <a:avLst/>
          </a:prstGeom>
          <a:ln w="127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 name="Text Placeholder 11">
                <a:extLst>
                  <a:ext uri="{FF2B5EF4-FFF2-40B4-BE49-F238E27FC236}">
                    <a16:creationId xmlns:a16="http://schemas.microsoft.com/office/drawing/2014/main" id="{3B7BAE68-3E97-EDDF-05DD-CC95509A58BA}"/>
                  </a:ext>
                  <a:ext uri="{C183D7F6-B498-43B3-948B-1728B52AA6E4}">
                    <adec:decorative xmlns:adec="http://schemas.microsoft.com/office/drawing/2017/decorative" val="1"/>
                  </a:ext>
                </a:extLst>
              </p:cNvPr>
              <p:cNvSpPr txBox="1">
                <a:spLocks/>
              </p:cNvSpPr>
              <p:nvPr/>
            </p:nvSpPr>
            <p:spPr>
              <a:xfrm flipH="1">
                <a:off x="4419593" y="3651281"/>
                <a:ext cx="322122" cy="897714"/>
              </a:xfrm>
              <a:prstGeom prst="rect">
                <a:avLst/>
              </a:prstGeom>
              <a:noFill/>
              <a:ln>
                <a:noFill/>
              </a:ln>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AU" b="0" i="1" smtClean="0">
                        <a:latin typeface="Cambria Math" panose="02040503050406030204" pitchFamily="18" charset="0"/>
                      </a:rPr>
                      <m:t>𝑥</m:t>
                    </m:r>
                  </m:oMath>
                </a14:m>
                <a:r>
                  <a:rPr lang="en-AU" dirty="0">
                    <a:latin typeface="+mn-lt"/>
                  </a:rPr>
                  <a:t> </a:t>
                </a:r>
              </a:p>
            </p:txBody>
          </p:sp>
        </mc:Choice>
        <mc:Fallback xmlns="">
          <p:sp>
            <p:nvSpPr>
              <p:cNvPr id="5" name="Text Placeholder 11">
                <a:extLst>
                  <a:ext uri="{FF2B5EF4-FFF2-40B4-BE49-F238E27FC236}">
                    <a16:creationId xmlns:a16="http://schemas.microsoft.com/office/drawing/2014/main" id="{3B7BAE68-3E97-EDDF-05DD-CC95509A58BA}"/>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flipH="1">
                <a:off x="4419593" y="3651281"/>
                <a:ext cx="322122" cy="897714"/>
              </a:xfrm>
              <a:prstGeom prst="rect">
                <a:avLst/>
              </a:prstGeom>
              <a:blipFill>
                <a:blip r:embed="rId7"/>
                <a:stretch>
                  <a:fillRect l="-20755"/>
                </a:stretch>
              </a:blipFill>
              <a:ln>
                <a:no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 Placeholder 11">
                <a:extLst>
                  <a:ext uri="{FF2B5EF4-FFF2-40B4-BE49-F238E27FC236}">
                    <a16:creationId xmlns:a16="http://schemas.microsoft.com/office/drawing/2014/main" id="{3A54BBEA-2306-B074-093C-6846A65D9B53}"/>
                  </a:ext>
                  <a:ext uri="{C183D7F6-B498-43B3-948B-1728B52AA6E4}">
                    <adec:decorative xmlns:adec="http://schemas.microsoft.com/office/drawing/2017/decorative" val="1"/>
                  </a:ext>
                </a:extLst>
              </p:cNvPr>
              <p:cNvSpPr txBox="1">
                <a:spLocks/>
              </p:cNvSpPr>
              <p:nvPr/>
            </p:nvSpPr>
            <p:spPr>
              <a:xfrm flipH="1">
                <a:off x="2501673" y="1369454"/>
                <a:ext cx="322122" cy="581283"/>
              </a:xfrm>
              <a:prstGeom prst="rect">
                <a:avLst/>
              </a:prstGeom>
              <a:noFill/>
              <a:ln>
                <a:noFill/>
              </a:ln>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AU" b="0" i="1" smtClean="0">
                        <a:latin typeface="Cambria Math" panose="02040503050406030204" pitchFamily="18" charset="0"/>
                      </a:rPr>
                      <m:t>𝑦</m:t>
                    </m:r>
                  </m:oMath>
                </a14:m>
                <a:r>
                  <a:rPr lang="en-AU" dirty="0">
                    <a:latin typeface="+mn-lt"/>
                  </a:rPr>
                  <a:t> </a:t>
                </a:r>
              </a:p>
            </p:txBody>
          </p:sp>
        </mc:Choice>
        <mc:Fallback xmlns="">
          <p:sp>
            <p:nvSpPr>
              <p:cNvPr id="6" name="Text Placeholder 11">
                <a:extLst>
                  <a:ext uri="{FF2B5EF4-FFF2-40B4-BE49-F238E27FC236}">
                    <a16:creationId xmlns:a16="http://schemas.microsoft.com/office/drawing/2014/main" id="{3A54BBEA-2306-B074-093C-6846A65D9B53}"/>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flipH="1">
                <a:off x="2501673" y="1369454"/>
                <a:ext cx="322122" cy="581283"/>
              </a:xfrm>
              <a:prstGeom prst="rect">
                <a:avLst/>
              </a:prstGeom>
              <a:blipFill>
                <a:blip r:embed="rId8"/>
                <a:stretch>
                  <a:fillRect l="-28302"/>
                </a:stretch>
              </a:blipFill>
              <a:ln>
                <a:noFill/>
              </a:ln>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A0612705-B4ED-2996-E671-CF11783F823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dirty="0"/>
          </a:p>
        </p:txBody>
      </p:sp>
    </p:spTree>
    <p:extLst>
      <p:ext uri="{BB962C8B-B14F-4D97-AF65-F5344CB8AC3E}">
        <p14:creationId xmlns:p14="http://schemas.microsoft.com/office/powerpoint/2010/main" val="3614118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9F5875-708A-6FD5-0ED6-9232C52F02C7}"/>
              </a:ext>
            </a:extLst>
          </p:cNvPr>
          <p:cNvSpPr>
            <a:spLocks noGrp="1"/>
          </p:cNvSpPr>
          <p:nvPr>
            <p:ph type="title"/>
          </p:nvPr>
        </p:nvSpPr>
        <p:spPr/>
        <p:txBody>
          <a:bodyPr/>
          <a:lstStyle/>
          <a:p>
            <a:r>
              <a:rPr lang="en-AU" dirty="0"/>
              <a:t>Deriving the sum and difference expansion formulas (3)</a:t>
            </a:r>
          </a:p>
        </p:txBody>
      </p:sp>
      <p:sp>
        <p:nvSpPr>
          <p:cNvPr id="4" name="Text Placeholder 3">
            <a:extLst>
              <a:ext uri="{FF2B5EF4-FFF2-40B4-BE49-F238E27FC236}">
                <a16:creationId xmlns:a16="http://schemas.microsoft.com/office/drawing/2014/main" id="{22DD2AE6-866B-FBC4-4C1B-839F4BEB046A}"/>
              </a:ext>
            </a:extLst>
          </p:cNvPr>
          <p:cNvSpPr>
            <a:spLocks noGrp="1"/>
          </p:cNvSpPr>
          <p:nvPr>
            <p:ph type="body" sz="quarter" idx="18"/>
          </p:nvPr>
        </p:nvSpPr>
        <p:spPr/>
        <p:txBody>
          <a:bodyPr/>
          <a:lstStyle/>
          <a:p>
            <a:r>
              <a:rPr lang="en-AU" dirty="0"/>
              <a:t>Equating the 2 expressions</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F087A3A-2E50-29B3-DE49-4C9B94D5997D}"/>
                  </a:ext>
                </a:extLst>
              </p:cNvPr>
              <p:cNvSpPr txBox="1"/>
              <p:nvPr/>
            </p:nvSpPr>
            <p:spPr>
              <a:xfrm>
                <a:off x="359999" y="1639140"/>
                <a:ext cx="4677751" cy="1015663"/>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93663">
                  <a:lnSpc>
                    <a:spcPct val="150000"/>
                  </a:lnSpc>
                </a:pPr>
                <a:r>
                  <a:rPr lang="en-AU" sz="2000" dirty="0">
                    <a:solidFill>
                      <a:schemeClr val="tx1"/>
                    </a:solidFill>
                  </a:rPr>
                  <a:t>From the cosine rule</a:t>
                </a:r>
                <a:endParaRPr lang="en-AU" sz="2000" b="0" dirty="0">
                  <a:solidFill>
                    <a:schemeClr val="tx1"/>
                  </a:solidFill>
                </a:endParaRPr>
              </a:p>
              <a:p>
                <a:pPr marL="93663">
                  <a:lnSpc>
                    <a:spcPct val="150000"/>
                  </a:lnSpc>
                </a:pPr>
                <a14:m>
                  <m:oMathPara xmlns:m="http://schemas.openxmlformats.org/officeDocument/2006/math">
                    <m:oMathParaPr>
                      <m:jc m:val="left"/>
                    </m:oMathParaPr>
                    <m:oMath xmlns:m="http://schemas.openxmlformats.org/officeDocument/2006/math">
                      <m:r>
                        <a:rPr lang="en-AU" sz="2000" b="0" i="1" smtClean="0">
                          <a:solidFill>
                            <a:schemeClr val="tx1"/>
                          </a:solidFill>
                          <a:latin typeface="Cambria Math" panose="02040503050406030204" pitchFamily="18" charset="0"/>
                        </a:rPr>
                        <m:t>𝑃</m:t>
                      </m:r>
                      <m:sSup>
                        <m:sSupPr>
                          <m:ctrlPr>
                            <a:rPr lang="en-AU" sz="2000" b="0" i="1" smtClean="0">
                              <a:solidFill>
                                <a:schemeClr val="tx1"/>
                              </a:solidFill>
                              <a:latin typeface="Cambria Math" panose="02040503050406030204" pitchFamily="18" charset="0"/>
                            </a:rPr>
                          </m:ctrlPr>
                        </m:sSupPr>
                        <m:e>
                          <m:r>
                            <a:rPr lang="en-AU" sz="2000" b="0" i="1" smtClean="0">
                              <a:solidFill>
                                <a:schemeClr val="tx1"/>
                              </a:solidFill>
                              <a:latin typeface="Cambria Math" panose="02040503050406030204" pitchFamily="18" charset="0"/>
                            </a:rPr>
                            <m:t>𝑄</m:t>
                          </m:r>
                        </m:e>
                        <m:sup>
                          <m:r>
                            <a:rPr lang="en-AU" sz="2000" b="0" i="1" smtClean="0">
                              <a:solidFill>
                                <a:schemeClr val="tx1"/>
                              </a:solidFill>
                              <a:latin typeface="Cambria Math" panose="02040503050406030204" pitchFamily="18" charset="0"/>
                            </a:rPr>
                            <m:t>2</m:t>
                          </m:r>
                        </m:sup>
                      </m:sSup>
                      <m:r>
                        <a:rPr lang="en-AU" sz="2000" b="0" i="1" smtClean="0">
                          <a:solidFill>
                            <a:schemeClr val="tx1"/>
                          </a:solidFill>
                          <a:latin typeface="Cambria Math" panose="02040503050406030204" pitchFamily="18" charset="0"/>
                        </a:rPr>
                        <m:t>=</m:t>
                      </m:r>
                      <m:r>
                        <a:rPr lang="en-AU" sz="2000" i="1">
                          <a:solidFill>
                            <a:schemeClr val="tx1"/>
                          </a:solidFill>
                          <a:latin typeface="Cambria Math" panose="02040503050406030204" pitchFamily="18" charset="0"/>
                        </a:rPr>
                        <m:t>2−2</m:t>
                      </m:r>
                      <m:func>
                        <m:funcPr>
                          <m:ctrlPr>
                            <a:rPr lang="en-AU" sz="2000" i="1">
                              <a:solidFill>
                                <a:schemeClr val="tx1"/>
                              </a:solidFill>
                              <a:latin typeface="Cambria Math" panose="02040503050406030204" pitchFamily="18" charset="0"/>
                            </a:rPr>
                          </m:ctrlPr>
                        </m:funcPr>
                        <m:fName>
                          <m:r>
                            <m:rPr>
                              <m:sty m:val="p"/>
                            </m:rPr>
                            <a:rPr lang="en-AU" sz="2000">
                              <a:solidFill>
                                <a:schemeClr val="tx1"/>
                              </a:solidFill>
                              <a:latin typeface="Cambria Math" panose="02040503050406030204" pitchFamily="18" charset="0"/>
                            </a:rPr>
                            <m:t>cos</m:t>
                          </m:r>
                        </m:fName>
                        <m:e>
                          <m:r>
                            <a:rPr lang="en-AU" sz="2000" i="1">
                              <a:solidFill>
                                <a:schemeClr val="tx1"/>
                              </a:solidFill>
                              <a:latin typeface="Cambria Math" panose="02040503050406030204" pitchFamily="18" charset="0"/>
                            </a:rPr>
                            <m:t>(</m:t>
                          </m:r>
                          <m:r>
                            <a:rPr lang="en-AU" sz="2000" i="1">
                              <a:solidFill>
                                <a:schemeClr val="tx1"/>
                              </a:solidFill>
                              <a:latin typeface="Cambria Math" panose="02040503050406030204" pitchFamily="18" charset="0"/>
                            </a:rPr>
                            <m:t>𝐴</m:t>
                          </m:r>
                          <m:r>
                            <a:rPr lang="en-AU" sz="2000" i="1">
                              <a:solidFill>
                                <a:schemeClr val="tx1"/>
                              </a:solidFill>
                              <a:latin typeface="Cambria Math" panose="02040503050406030204" pitchFamily="18" charset="0"/>
                            </a:rPr>
                            <m:t>−</m:t>
                          </m:r>
                          <m:r>
                            <a:rPr lang="en-AU" sz="2000" i="1">
                              <a:solidFill>
                                <a:schemeClr val="tx1"/>
                              </a:solidFill>
                              <a:latin typeface="Cambria Math" panose="02040503050406030204" pitchFamily="18" charset="0"/>
                            </a:rPr>
                            <m:t>𝐵</m:t>
                          </m:r>
                          <m:r>
                            <a:rPr lang="en-AU" sz="2000" i="1">
                              <a:solidFill>
                                <a:schemeClr val="tx1"/>
                              </a:solidFill>
                              <a:latin typeface="Cambria Math" panose="02040503050406030204" pitchFamily="18" charset="0"/>
                            </a:rPr>
                            <m:t>)</m:t>
                          </m:r>
                        </m:e>
                      </m:func>
                    </m:oMath>
                  </m:oMathPara>
                </a14:m>
                <a:endParaRPr lang="en-AU" sz="2000" dirty="0">
                  <a:solidFill>
                    <a:schemeClr val="tx1"/>
                  </a:solidFill>
                </a:endParaRPr>
              </a:p>
            </p:txBody>
          </p:sp>
        </mc:Choice>
        <mc:Fallback xmlns="">
          <p:sp>
            <p:nvSpPr>
              <p:cNvPr id="8" name="TextBox 7">
                <a:extLst>
                  <a:ext uri="{FF2B5EF4-FFF2-40B4-BE49-F238E27FC236}">
                    <a16:creationId xmlns:a16="http://schemas.microsoft.com/office/drawing/2014/main" id="{9F087A3A-2E50-29B3-DE49-4C9B94D5997D}"/>
                  </a:ext>
                </a:extLst>
              </p:cNvPr>
              <p:cNvSpPr txBox="1">
                <a:spLocks noRot="1" noChangeAspect="1" noMove="1" noResize="1" noEditPoints="1" noAdjustHandles="1" noChangeArrowheads="1" noChangeShapeType="1" noTextEdit="1"/>
              </p:cNvSpPr>
              <p:nvPr/>
            </p:nvSpPr>
            <p:spPr>
              <a:xfrm>
                <a:off x="359999" y="1639140"/>
                <a:ext cx="4677751" cy="1015663"/>
              </a:xfrm>
              <a:prstGeom prst="rect">
                <a:avLst/>
              </a:prstGeom>
              <a:blipFill>
                <a:blip r:embed="rId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1E3F12D-1F34-B0FA-419A-C23F6E34DBB8}"/>
                  </a:ext>
                </a:extLst>
              </p:cNvPr>
              <p:cNvSpPr txBox="1"/>
              <p:nvPr/>
            </p:nvSpPr>
            <p:spPr>
              <a:xfrm>
                <a:off x="5510773" y="1639140"/>
                <a:ext cx="4677751" cy="1015663"/>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marL="93663">
                  <a:lnSpc>
                    <a:spcPct val="150000"/>
                  </a:lnSpc>
                </a:pPr>
                <a:r>
                  <a:rPr lang="en-AU" sz="2000" dirty="0">
                    <a:solidFill>
                      <a:schemeClr val="tx1"/>
                    </a:solidFill>
                  </a:rPr>
                  <a:t>From the distance formula</a:t>
                </a:r>
                <a:endParaRPr lang="en-AU" sz="2000" b="0" dirty="0">
                  <a:solidFill>
                    <a:schemeClr val="tx1"/>
                  </a:solidFill>
                </a:endParaRPr>
              </a:p>
              <a:p>
                <a:pPr marL="93663">
                  <a:lnSpc>
                    <a:spcPct val="150000"/>
                  </a:lnSpc>
                </a:pPr>
                <a14:m>
                  <m:oMathPara xmlns:m="http://schemas.openxmlformats.org/officeDocument/2006/math">
                    <m:oMathParaPr>
                      <m:jc m:val="left"/>
                    </m:oMathParaPr>
                    <m:oMath xmlns:m="http://schemas.openxmlformats.org/officeDocument/2006/math">
                      <m:r>
                        <a:rPr lang="en-AU" sz="2000" b="0" i="1" smtClean="0">
                          <a:solidFill>
                            <a:schemeClr val="tx1"/>
                          </a:solidFill>
                          <a:latin typeface="Cambria Math" panose="02040503050406030204" pitchFamily="18" charset="0"/>
                        </a:rPr>
                        <m:t>𝑃</m:t>
                      </m:r>
                      <m:sSup>
                        <m:sSupPr>
                          <m:ctrlPr>
                            <a:rPr lang="en-AU" sz="2000" b="0" i="1" smtClean="0">
                              <a:solidFill>
                                <a:schemeClr val="tx1"/>
                              </a:solidFill>
                              <a:latin typeface="Cambria Math" panose="02040503050406030204" pitchFamily="18" charset="0"/>
                            </a:rPr>
                          </m:ctrlPr>
                        </m:sSupPr>
                        <m:e>
                          <m:r>
                            <a:rPr lang="en-AU" sz="2000" b="0" i="1" smtClean="0">
                              <a:solidFill>
                                <a:schemeClr val="tx1"/>
                              </a:solidFill>
                              <a:latin typeface="Cambria Math" panose="02040503050406030204" pitchFamily="18" charset="0"/>
                            </a:rPr>
                            <m:t>𝑄</m:t>
                          </m:r>
                        </m:e>
                        <m:sup>
                          <m:r>
                            <a:rPr lang="en-AU" sz="2000" b="0" i="1" smtClean="0">
                              <a:solidFill>
                                <a:schemeClr val="tx1"/>
                              </a:solidFill>
                              <a:latin typeface="Cambria Math" panose="02040503050406030204" pitchFamily="18" charset="0"/>
                            </a:rPr>
                            <m:t>2</m:t>
                          </m:r>
                        </m:sup>
                      </m:sSup>
                      <m:r>
                        <a:rPr lang="en-AU" sz="2000" b="0" i="1" smtClean="0">
                          <a:solidFill>
                            <a:schemeClr val="tx1"/>
                          </a:solidFill>
                          <a:latin typeface="Cambria Math" panose="02040503050406030204" pitchFamily="18" charset="0"/>
                        </a:rPr>
                        <m:t>=2</m:t>
                      </m:r>
                      <m:r>
                        <a:rPr lang="en-AU" sz="2000" i="1">
                          <a:solidFill>
                            <a:schemeClr val="tx1"/>
                          </a:solidFill>
                          <a:latin typeface="Cambria Math" panose="02040503050406030204" pitchFamily="18" charset="0"/>
                        </a:rPr>
                        <m:t>−2</m:t>
                      </m:r>
                      <m:func>
                        <m:funcPr>
                          <m:ctrlPr>
                            <a:rPr lang="en-AU" sz="2000" i="1">
                              <a:solidFill>
                                <a:schemeClr val="tx1"/>
                              </a:solidFill>
                              <a:latin typeface="Cambria Math" panose="02040503050406030204" pitchFamily="18" charset="0"/>
                            </a:rPr>
                          </m:ctrlPr>
                        </m:funcPr>
                        <m:fName>
                          <m:r>
                            <m:rPr>
                              <m:sty m:val="p"/>
                            </m:rPr>
                            <a:rPr lang="en-AU" sz="2000">
                              <a:solidFill>
                                <a:schemeClr val="tx1"/>
                              </a:solidFill>
                              <a:latin typeface="Cambria Math" panose="02040503050406030204" pitchFamily="18" charset="0"/>
                            </a:rPr>
                            <m:t>cos</m:t>
                          </m:r>
                        </m:fName>
                        <m:e>
                          <m:r>
                            <a:rPr lang="en-AU" sz="2000" i="1">
                              <a:solidFill>
                                <a:schemeClr val="tx1"/>
                              </a:solidFill>
                              <a:latin typeface="Cambria Math" panose="02040503050406030204" pitchFamily="18" charset="0"/>
                            </a:rPr>
                            <m:t>𝐴</m:t>
                          </m:r>
                        </m:e>
                      </m:func>
                      <m:func>
                        <m:funcPr>
                          <m:ctrlPr>
                            <a:rPr lang="en-AU" sz="2000" i="1">
                              <a:solidFill>
                                <a:schemeClr val="tx1"/>
                              </a:solidFill>
                              <a:latin typeface="Cambria Math" panose="02040503050406030204" pitchFamily="18" charset="0"/>
                            </a:rPr>
                          </m:ctrlPr>
                        </m:funcPr>
                        <m:fName>
                          <m:r>
                            <m:rPr>
                              <m:sty m:val="p"/>
                            </m:rPr>
                            <a:rPr lang="en-AU" sz="2000">
                              <a:solidFill>
                                <a:schemeClr val="tx1"/>
                              </a:solidFill>
                              <a:latin typeface="Cambria Math" panose="02040503050406030204" pitchFamily="18" charset="0"/>
                            </a:rPr>
                            <m:t>cos</m:t>
                          </m:r>
                        </m:fName>
                        <m:e>
                          <m:r>
                            <a:rPr lang="en-AU" sz="2000" i="1">
                              <a:solidFill>
                                <a:schemeClr val="tx1"/>
                              </a:solidFill>
                              <a:latin typeface="Cambria Math" panose="02040503050406030204" pitchFamily="18" charset="0"/>
                            </a:rPr>
                            <m:t>𝐵</m:t>
                          </m:r>
                        </m:e>
                      </m:func>
                      <m:r>
                        <a:rPr lang="en-AU" sz="2000" i="1">
                          <a:solidFill>
                            <a:schemeClr val="tx1"/>
                          </a:solidFill>
                          <a:latin typeface="Cambria Math" panose="02040503050406030204" pitchFamily="18" charset="0"/>
                        </a:rPr>
                        <m:t>−2</m:t>
                      </m:r>
                      <m:func>
                        <m:funcPr>
                          <m:ctrlPr>
                            <a:rPr lang="en-AU" sz="2000" i="1">
                              <a:solidFill>
                                <a:schemeClr val="tx1"/>
                              </a:solidFill>
                              <a:latin typeface="Cambria Math" panose="02040503050406030204" pitchFamily="18" charset="0"/>
                            </a:rPr>
                          </m:ctrlPr>
                        </m:funcPr>
                        <m:fName>
                          <m:r>
                            <m:rPr>
                              <m:sty m:val="p"/>
                            </m:rPr>
                            <a:rPr lang="en-AU" sz="2000">
                              <a:solidFill>
                                <a:schemeClr val="tx1"/>
                              </a:solidFill>
                              <a:latin typeface="Cambria Math" panose="02040503050406030204" pitchFamily="18" charset="0"/>
                            </a:rPr>
                            <m:t>sin</m:t>
                          </m:r>
                        </m:fName>
                        <m:e>
                          <m:r>
                            <a:rPr lang="en-AU" sz="2000" i="1">
                              <a:solidFill>
                                <a:schemeClr val="tx1"/>
                              </a:solidFill>
                              <a:latin typeface="Cambria Math" panose="02040503050406030204" pitchFamily="18" charset="0"/>
                            </a:rPr>
                            <m:t>𝐴</m:t>
                          </m:r>
                        </m:e>
                      </m:func>
                      <m:func>
                        <m:funcPr>
                          <m:ctrlPr>
                            <a:rPr lang="en-AU" sz="2000" i="1">
                              <a:solidFill>
                                <a:schemeClr val="tx1"/>
                              </a:solidFill>
                              <a:latin typeface="Cambria Math" panose="02040503050406030204" pitchFamily="18" charset="0"/>
                            </a:rPr>
                          </m:ctrlPr>
                        </m:funcPr>
                        <m:fName>
                          <m:r>
                            <m:rPr>
                              <m:sty m:val="p"/>
                            </m:rPr>
                            <a:rPr lang="en-AU" sz="2000">
                              <a:solidFill>
                                <a:schemeClr val="tx1"/>
                              </a:solidFill>
                              <a:latin typeface="Cambria Math" panose="02040503050406030204" pitchFamily="18" charset="0"/>
                            </a:rPr>
                            <m:t>sin</m:t>
                          </m:r>
                        </m:fName>
                        <m:e>
                          <m:r>
                            <a:rPr lang="en-AU" sz="2000" i="1">
                              <a:solidFill>
                                <a:schemeClr val="tx1"/>
                              </a:solidFill>
                              <a:latin typeface="Cambria Math" panose="02040503050406030204" pitchFamily="18" charset="0"/>
                            </a:rPr>
                            <m:t>𝐵</m:t>
                          </m:r>
                        </m:e>
                      </m:func>
                    </m:oMath>
                  </m:oMathPara>
                </a14:m>
                <a:endParaRPr lang="en-AU" sz="2000" dirty="0">
                  <a:solidFill>
                    <a:schemeClr val="tx1"/>
                  </a:solidFill>
                </a:endParaRPr>
              </a:p>
            </p:txBody>
          </p:sp>
        </mc:Choice>
        <mc:Fallback xmlns="">
          <p:sp>
            <p:nvSpPr>
              <p:cNvPr id="7" name="TextBox 6">
                <a:extLst>
                  <a:ext uri="{FF2B5EF4-FFF2-40B4-BE49-F238E27FC236}">
                    <a16:creationId xmlns:a16="http://schemas.microsoft.com/office/drawing/2014/main" id="{01E3F12D-1F34-B0FA-419A-C23F6E34DBB8}"/>
                  </a:ext>
                </a:extLst>
              </p:cNvPr>
              <p:cNvSpPr txBox="1">
                <a:spLocks noRot="1" noChangeAspect="1" noMove="1" noResize="1" noEditPoints="1" noAdjustHandles="1" noChangeArrowheads="1" noChangeShapeType="1" noTextEdit="1"/>
              </p:cNvSpPr>
              <p:nvPr/>
            </p:nvSpPr>
            <p:spPr>
              <a:xfrm>
                <a:off x="5510773" y="1639140"/>
                <a:ext cx="4677751" cy="1015663"/>
              </a:xfrm>
              <a:prstGeom prst="rect">
                <a:avLst/>
              </a:prstGeom>
              <a:blipFill>
                <a:blip r:embed="rId2"/>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C32636B2-C4F4-723F-88CF-DFA74A16D32C}"/>
                  </a:ext>
                </a:extLst>
              </p:cNvPr>
              <p:cNvSpPr>
                <a:spLocks noGrp="1"/>
              </p:cNvSpPr>
              <p:nvPr>
                <p:ph type="body" sz="quarter" idx="17"/>
              </p:nvPr>
            </p:nvSpPr>
            <p:spPr>
              <a:xfrm>
                <a:off x="360000" y="2971800"/>
                <a:ext cx="11360945" cy="3403121"/>
              </a:xfrm>
            </p:spPr>
            <p:txBody>
              <a:bodyPr/>
              <a:lstStyle/>
              <a:p>
                <a:pPr>
                  <a:lnSpc>
                    <a:spcPct val="200000"/>
                  </a:lnSpc>
                </a:pPr>
                <a14:m>
                  <m:oMathPara xmlns:m="http://schemas.openxmlformats.org/officeDocument/2006/math">
                    <m:oMathParaPr>
                      <m:jc m:val="left"/>
                    </m:oMathParaPr>
                    <m:oMath xmlns:m="http://schemas.openxmlformats.org/officeDocument/2006/math">
                      <m:r>
                        <a:rPr lang="en-AU" i="1" smtClean="0">
                          <a:latin typeface="Cambria Math" panose="02040503050406030204" pitchFamily="18" charset="0"/>
                        </a:rPr>
                        <m:t>∴</m:t>
                      </m:r>
                      <m:r>
                        <a:rPr lang="en-AU" i="1">
                          <a:latin typeface="Cambria Math" panose="02040503050406030204" pitchFamily="18" charset="0"/>
                        </a:rPr>
                        <m:t>2−2</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d>
                            <m:dPr>
                              <m:ctrlPr>
                                <a:rPr lang="en-AU" i="1">
                                  <a:latin typeface="Cambria Math" panose="02040503050406030204" pitchFamily="18" charset="0"/>
                                </a:rPr>
                              </m:ctrlPr>
                            </m:dPr>
                            <m:e>
                              <m:r>
                                <a:rPr lang="en-AU" i="1">
                                  <a:latin typeface="Cambria Math" panose="02040503050406030204" pitchFamily="18" charset="0"/>
                                </a:rPr>
                                <m:t>𝐴</m:t>
                              </m:r>
                              <m:r>
                                <a:rPr lang="en-AU" i="1">
                                  <a:latin typeface="Cambria Math" panose="02040503050406030204" pitchFamily="18" charset="0"/>
                                </a:rPr>
                                <m:t>−</m:t>
                              </m:r>
                              <m:r>
                                <a:rPr lang="en-AU" i="1">
                                  <a:latin typeface="Cambria Math" panose="02040503050406030204" pitchFamily="18" charset="0"/>
                                </a:rPr>
                                <m:t>𝐵</m:t>
                              </m:r>
                            </m:e>
                          </m:d>
                        </m:e>
                      </m:func>
                      <m:r>
                        <a:rPr lang="en-AU" b="0" i="1" smtClean="0">
                          <a:latin typeface="Cambria Math" panose="02040503050406030204" pitchFamily="18" charset="0"/>
                        </a:rPr>
                        <m:t>=</m:t>
                      </m:r>
                      <m:r>
                        <a:rPr lang="en-AU" i="1">
                          <a:latin typeface="Cambria Math" panose="02040503050406030204" pitchFamily="18" charset="0"/>
                        </a:rPr>
                        <m:t>2−2</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𝐴</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𝐵</m:t>
                          </m:r>
                        </m:e>
                      </m:func>
                      <m:r>
                        <a:rPr lang="en-AU" i="1">
                          <a:latin typeface="Cambria Math" panose="02040503050406030204" pitchFamily="18" charset="0"/>
                        </a:rPr>
                        <m:t>−2</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𝐴</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𝐵</m:t>
                          </m:r>
                        </m:e>
                      </m:func>
                    </m:oMath>
                  </m:oMathPara>
                </a14:m>
                <a:endParaRPr lang="en-AU" dirty="0"/>
              </a:p>
              <a:p>
                <a:pPr marL="622300">
                  <a:lnSpc>
                    <a:spcPct val="200000"/>
                  </a:lnSpc>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2</m:t>
                      </m:r>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cos</m:t>
                          </m:r>
                        </m:fName>
                        <m:e>
                          <m:d>
                            <m:dPr>
                              <m:ctrlPr>
                                <a:rPr lang="en-AU" b="0" i="1" smtClean="0">
                                  <a:latin typeface="Cambria Math" panose="02040503050406030204" pitchFamily="18" charset="0"/>
                                </a:rPr>
                              </m:ctrlPr>
                            </m:dPr>
                            <m:e>
                              <m:r>
                                <a:rPr lang="en-AU" b="0" i="1" smtClean="0">
                                  <a:latin typeface="Cambria Math" panose="02040503050406030204" pitchFamily="18" charset="0"/>
                                </a:rPr>
                                <m:t>𝐴</m:t>
                              </m:r>
                              <m:r>
                                <a:rPr lang="en-AU" b="0" i="1" smtClean="0">
                                  <a:latin typeface="Cambria Math" panose="02040503050406030204" pitchFamily="18" charset="0"/>
                                </a:rPr>
                                <m:t>−</m:t>
                              </m:r>
                              <m:r>
                                <a:rPr lang="en-AU" b="0" i="1" smtClean="0">
                                  <a:latin typeface="Cambria Math" panose="02040503050406030204" pitchFamily="18" charset="0"/>
                                </a:rPr>
                                <m:t>𝐵</m:t>
                              </m:r>
                            </m:e>
                          </m:d>
                          <m:r>
                            <a:rPr lang="en-AU" b="0" i="1" smtClean="0">
                              <a:latin typeface="Cambria Math" panose="02040503050406030204" pitchFamily="18" charset="0"/>
                            </a:rPr>
                            <m:t>=2−2+2</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𝐴</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𝐵</m:t>
                              </m:r>
                            </m:e>
                          </m:func>
                          <m:r>
                            <a:rPr lang="en-AU" b="0" i="1" smtClean="0">
                              <a:latin typeface="Cambria Math" panose="02040503050406030204" pitchFamily="18" charset="0"/>
                            </a:rPr>
                            <m:t>+</m:t>
                          </m:r>
                          <m:r>
                            <a:rPr lang="en-AU" i="1">
                              <a:latin typeface="Cambria Math" panose="02040503050406030204" pitchFamily="18" charset="0"/>
                            </a:rPr>
                            <m:t>2</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𝐴</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𝐵</m:t>
                              </m:r>
                            </m:e>
                          </m:func>
                        </m:e>
                      </m:func>
                    </m:oMath>
                  </m:oMathPara>
                </a14:m>
                <a:endParaRPr lang="en-AU" b="0" dirty="0"/>
              </a:p>
              <a:p>
                <a:pPr marL="622300">
                  <a:lnSpc>
                    <a:spcPct val="200000"/>
                  </a:lnSpc>
                </a:pPr>
                <a14:m>
                  <m:oMathPara xmlns:m="http://schemas.openxmlformats.org/officeDocument/2006/math">
                    <m:oMathParaPr>
                      <m:jc m:val="left"/>
                    </m:oMathParaPr>
                    <m:oMath xmlns:m="http://schemas.openxmlformats.org/officeDocument/2006/math">
                      <m:r>
                        <a:rPr lang="en-AU" i="1">
                          <a:latin typeface="Cambria Math" panose="02040503050406030204" pitchFamily="18" charset="0"/>
                        </a:rPr>
                        <m:t>2</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d>
                            <m:dPr>
                              <m:ctrlPr>
                                <a:rPr lang="en-AU" i="1">
                                  <a:latin typeface="Cambria Math" panose="02040503050406030204" pitchFamily="18" charset="0"/>
                                </a:rPr>
                              </m:ctrlPr>
                            </m:dPr>
                            <m:e>
                              <m:r>
                                <a:rPr lang="en-AU" i="1">
                                  <a:latin typeface="Cambria Math" panose="02040503050406030204" pitchFamily="18" charset="0"/>
                                </a:rPr>
                                <m:t>𝐴</m:t>
                              </m:r>
                              <m:r>
                                <a:rPr lang="en-AU" i="1">
                                  <a:latin typeface="Cambria Math" panose="02040503050406030204" pitchFamily="18" charset="0"/>
                                </a:rPr>
                                <m:t>−</m:t>
                              </m:r>
                              <m:r>
                                <a:rPr lang="en-AU" i="1">
                                  <a:latin typeface="Cambria Math" panose="02040503050406030204" pitchFamily="18" charset="0"/>
                                </a:rPr>
                                <m:t>𝐵</m:t>
                              </m:r>
                            </m:e>
                          </m:d>
                          <m:r>
                            <a:rPr lang="en-AU" i="1">
                              <a:latin typeface="Cambria Math" panose="02040503050406030204" pitchFamily="18" charset="0"/>
                            </a:rPr>
                            <m:t>=2</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𝐴</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𝐵</m:t>
                              </m:r>
                            </m:e>
                          </m:func>
                          <m:r>
                            <a:rPr lang="en-AU" i="1">
                              <a:latin typeface="Cambria Math" panose="02040503050406030204" pitchFamily="18" charset="0"/>
                            </a:rPr>
                            <m:t>+2</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𝐴</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𝐵</m:t>
                              </m:r>
                            </m:e>
                          </m:func>
                        </m:e>
                      </m:func>
                    </m:oMath>
                  </m:oMathPara>
                </a14:m>
                <a:endParaRPr lang="en-AU" b="0" dirty="0"/>
              </a:p>
              <a:p>
                <a:pPr marL="809625">
                  <a:lnSpc>
                    <a:spcPct val="200000"/>
                  </a:lnSpc>
                </a:pPr>
                <a14:m>
                  <m:oMathPara xmlns:m="http://schemas.openxmlformats.org/officeDocument/2006/math">
                    <m:oMathParaPr>
                      <m:jc m:val="left"/>
                    </m:oMathParaPr>
                    <m:oMath xmlns:m="http://schemas.openxmlformats.org/officeDocument/2006/math">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d>
                            <m:dPr>
                              <m:ctrlPr>
                                <a:rPr lang="en-AU" i="1">
                                  <a:latin typeface="Cambria Math" panose="02040503050406030204" pitchFamily="18" charset="0"/>
                                </a:rPr>
                              </m:ctrlPr>
                            </m:dPr>
                            <m:e>
                              <m:r>
                                <a:rPr lang="en-AU" i="1">
                                  <a:latin typeface="Cambria Math" panose="02040503050406030204" pitchFamily="18" charset="0"/>
                                </a:rPr>
                                <m:t>𝐴</m:t>
                              </m:r>
                              <m:r>
                                <a:rPr lang="en-AU" i="1">
                                  <a:latin typeface="Cambria Math" panose="02040503050406030204" pitchFamily="18" charset="0"/>
                                </a:rPr>
                                <m:t>−</m:t>
                              </m:r>
                              <m:r>
                                <a:rPr lang="en-AU" i="1">
                                  <a:latin typeface="Cambria Math" panose="02040503050406030204" pitchFamily="18" charset="0"/>
                                </a:rPr>
                                <m:t>𝐵</m:t>
                              </m:r>
                            </m:e>
                          </m:d>
                          <m:r>
                            <a:rPr lang="en-AU" i="1">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𝐴</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r>
                                <a:rPr lang="en-AU" i="1">
                                  <a:latin typeface="Cambria Math" panose="02040503050406030204" pitchFamily="18" charset="0"/>
                                </a:rPr>
                                <m:t>𝐵</m:t>
                              </m:r>
                            </m:e>
                          </m:func>
                          <m:r>
                            <a:rPr lang="en-AU" i="1">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𝐴</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r>
                                <a:rPr lang="en-AU" i="1">
                                  <a:latin typeface="Cambria Math" panose="02040503050406030204" pitchFamily="18" charset="0"/>
                                </a:rPr>
                                <m:t>𝐵</m:t>
                              </m:r>
                            </m:e>
                          </m:func>
                        </m:e>
                      </m:func>
                    </m:oMath>
                  </m:oMathPara>
                </a14:m>
                <a:endParaRPr lang="en-AU" b="0" dirty="0"/>
              </a:p>
              <a:p>
                <a:pPr>
                  <a:lnSpc>
                    <a:spcPct val="200000"/>
                  </a:lnSpc>
                </a:pPr>
                <a:endParaRPr lang="en-AU" dirty="0"/>
              </a:p>
            </p:txBody>
          </p:sp>
        </mc:Choice>
        <mc:Fallback xmlns="">
          <p:sp>
            <p:nvSpPr>
              <p:cNvPr id="5" name="Text Placeholder 4">
                <a:extLst>
                  <a:ext uri="{FF2B5EF4-FFF2-40B4-BE49-F238E27FC236}">
                    <a16:creationId xmlns:a16="http://schemas.microsoft.com/office/drawing/2014/main" id="{C32636B2-C4F4-723F-88CF-DFA74A16D32C}"/>
                  </a:ext>
                </a:extLst>
              </p:cNvPr>
              <p:cNvSpPr>
                <a:spLocks noGrp="1" noRot="1" noChangeAspect="1" noMove="1" noResize="1" noEditPoints="1" noAdjustHandles="1" noChangeArrowheads="1" noChangeShapeType="1" noTextEdit="1"/>
              </p:cNvSpPr>
              <p:nvPr>
                <p:ph type="body" sz="quarter" idx="17"/>
              </p:nvPr>
            </p:nvSpPr>
            <p:spPr>
              <a:xfrm>
                <a:off x="360000" y="2971800"/>
                <a:ext cx="11360945" cy="3403121"/>
              </a:xfrm>
              <a:blipFill>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Speech Bubble: Rectangle with Corners Rounded 8">
                <a:extLst>
                  <a:ext uri="{FF2B5EF4-FFF2-40B4-BE49-F238E27FC236}">
                    <a16:creationId xmlns:a16="http://schemas.microsoft.com/office/drawing/2014/main" id="{70D8FB49-9600-55A7-8CE3-A3393B178284}"/>
                  </a:ext>
                </a:extLst>
              </p:cNvPr>
              <p:cNvSpPr/>
              <p:nvPr/>
            </p:nvSpPr>
            <p:spPr>
              <a:xfrm>
                <a:off x="8417791" y="4790941"/>
                <a:ext cx="3541466" cy="1188417"/>
              </a:xfrm>
              <a:prstGeom prst="wedgeRoundRectCallout">
                <a:avLst>
                  <a:gd name="adj1" fmla="val -82449"/>
                  <a:gd name="adj2" fmla="val 3116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Can we use this to find </a:t>
                </a:r>
                <a14:m>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cos</m:t>
                        </m:r>
                      </m:fName>
                      <m:e>
                        <m:r>
                          <a:rPr lang="en-AU" sz="1800" b="0" i="1" smtClean="0">
                            <a:latin typeface="Cambria Math" panose="02040503050406030204" pitchFamily="18" charset="0"/>
                          </a:rPr>
                          <m:t>75</m:t>
                        </m:r>
                        <m:r>
                          <a:rPr lang="en-AU" sz="1800" b="0" i="1" smtClean="0">
                            <a:latin typeface="Cambria Math" panose="02040503050406030204" pitchFamily="18" charset="0"/>
                            <a:ea typeface="Cambria Math" panose="02040503050406030204" pitchFamily="18" charset="0"/>
                          </a:rPr>
                          <m:t>°</m:t>
                        </m:r>
                      </m:e>
                    </m:func>
                  </m:oMath>
                </a14:m>
                <a:r>
                  <a:rPr lang="en-AU" sz="1800" dirty="0"/>
                  <a:t>? Explain your reasoning.</a:t>
                </a:r>
              </a:p>
            </p:txBody>
          </p:sp>
        </mc:Choice>
        <mc:Fallback xmlns="">
          <p:sp>
            <p:nvSpPr>
              <p:cNvPr id="9" name="Speech Bubble: Rectangle with Corners Rounded 8">
                <a:extLst>
                  <a:ext uri="{FF2B5EF4-FFF2-40B4-BE49-F238E27FC236}">
                    <a16:creationId xmlns:a16="http://schemas.microsoft.com/office/drawing/2014/main" id="{70D8FB49-9600-55A7-8CE3-A3393B178284}"/>
                  </a:ext>
                </a:extLst>
              </p:cNvPr>
              <p:cNvSpPr>
                <a:spLocks noRot="1" noChangeAspect="1" noMove="1" noResize="1" noEditPoints="1" noAdjustHandles="1" noChangeArrowheads="1" noChangeShapeType="1" noTextEdit="1"/>
              </p:cNvSpPr>
              <p:nvPr/>
            </p:nvSpPr>
            <p:spPr>
              <a:xfrm>
                <a:off x="8417791" y="4790941"/>
                <a:ext cx="3541466" cy="1188417"/>
              </a:xfrm>
              <a:prstGeom prst="wedgeRoundRectCallout">
                <a:avLst>
                  <a:gd name="adj1" fmla="val -82449"/>
                  <a:gd name="adj2" fmla="val 31168"/>
                  <a:gd name="adj3" fmla="val 16667"/>
                </a:avLst>
              </a:prstGeom>
              <a:blipFill>
                <a:blip r:embed="rId6"/>
                <a:stretch>
                  <a:fillRect r="-513"/>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5AEEF53F-47F9-BD78-29BA-7336BBA835E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37616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6" ma:contentTypeDescription="Create a new document." ma:contentTypeScope="" ma:versionID="7cb0b11152a3c969d12f475c424a3b6d">
  <xsd:schema xmlns:xsd="http://www.w3.org/2001/XMLSchema" xmlns:xs="http://www.w3.org/2001/XMLSchema" xmlns:p="http://schemas.microsoft.com/office/2006/metadata/properties" xmlns:ns2="95386ad3-46d6-4eb6-bbc1-9b19b13a5756" xmlns:ns3="9191b990-ddf9-46cb-8ffe-20db9d3a58aa" targetNamespace="http://schemas.microsoft.com/office/2006/metadata/properties" ma:root="true" ma:fieldsID="e73936c6d6eb0e273fb7b7b26ec1bc31" ns2:_="" ns3:_="">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adytopublish xmlns="95386ad3-46d6-4eb6-bbc1-9b19b13a5756">false</Readytopublish>
    <Migrated xmlns="95386ad3-46d6-4eb6-bbc1-9b19b13a5756">true</Migrated>
    <Description2 xmlns="95386ad3-46d6-4eb6-bbc1-9b19b13a5756" xsi:nil="true"/>
    <lcf76f155ced4ddcb4097134ff3c332f xmlns="95386ad3-46d6-4eb6-bbc1-9b19b13a5756">
      <Terms xmlns="http://schemas.microsoft.com/office/infopath/2007/PartnerControls"/>
    </lcf76f155ced4ddcb4097134ff3c332f>
    <TaxCatchAll xmlns="9191b990-ddf9-46cb-8ffe-20db9d3a58aa" xsi:nil="true"/>
    <InDAM xmlns="95386ad3-46d6-4eb6-bbc1-9b19b13a5756">false</InDAM>
  </documentManagement>
</p:properties>
</file>

<file path=customXml/itemProps1.xml><?xml version="1.0" encoding="utf-8"?>
<ds:datastoreItem xmlns:ds="http://schemas.openxmlformats.org/officeDocument/2006/customXml" ds:itemID="{9B22692E-3D1E-49DC-8520-2D03293ACD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86ad3-46d6-4eb6-bbc1-9b19b13a5756"/>
    <ds:schemaRef ds:uri="9191b990-ddf9-46cb-8ffe-20db9d3a5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D8CC8B1-77AE-4C11-AB84-B8727F51CEE5}">
  <ds:schemaRefs>
    <ds:schemaRef ds:uri="http://schemas.microsoft.com/sharepoint/v3/contenttype/forms"/>
  </ds:schemaRefs>
</ds:datastoreItem>
</file>

<file path=customXml/itemProps3.xml><?xml version="1.0" encoding="utf-8"?>
<ds:datastoreItem xmlns:ds="http://schemas.openxmlformats.org/officeDocument/2006/customXml" ds:itemID="{DF3FAAEC-E0A1-4A48-B2C2-5A3B9851EEFF}">
  <ds:schemaRefs>
    <ds:schemaRef ds:uri="9191b990-ddf9-46cb-8ffe-20db9d3a58aa"/>
    <ds:schemaRef ds:uri="http://schemas.microsoft.com/office/2006/documentManagement/types"/>
    <ds:schemaRef ds:uri="http://purl.org/dc/dcmitype/"/>
    <ds:schemaRef ds:uri="95386ad3-46d6-4eb6-bbc1-9b19b13a5756"/>
    <ds:schemaRef ds:uri="http://schemas.openxmlformats.org/package/2006/metadata/core-properties"/>
    <ds:schemaRef ds:uri="http://purl.org/dc/terms/"/>
    <ds:schemaRef ds:uri="http://www.w3.org/XML/1998/namespace"/>
    <ds:schemaRef ds:uri="http://schemas.microsoft.com/office/infopath/2007/PartnerControls"/>
    <ds:schemaRef ds:uri="http://schemas.microsoft.com/office/2006/metadata/properties"/>
    <ds:schemaRef ds:uri="http://purl.org/dc/elements/1.1/"/>
  </ds:schemaRefs>
</ds:datastoreItem>
</file>

<file path=docMetadata/LabelInfo.xml><?xml version="1.0" encoding="utf-8"?>
<clbl:labelList xmlns:clbl="http://schemas.microsoft.com/office/2020/mipLabelMetadata">
  <clbl:label id="{b603dfd7-d93a-4381-a340-2995d8282205}" enabled="1" method="Standard" siteId="{05a0e69a-418a-47c1-9c25-9387261bf991}" removed="0"/>
</clbl:labelList>
</file>

<file path=docProps/app.xml><?xml version="1.0" encoding="utf-8"?>
<Properties xmlns="http://schemas.openxmlformats.org/officeDocument/2006/extended-properties" xmlns:vt="http://schemas.openxmlformats.org/officeDocument/2006/docPropsVTypes">
  <Template/>
  <TotalTime>6</TotalTime>
  <Words>1760</Words>
  <Application>Microsoft Office PowerPoint</Application>
  <PresentationFormat>Widescreen</PresentationFormat>
  <Paragraphs>276</Paragraphs>
  <Slides>24</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Cambria Math</vt:lpstr>
      <vt:lpstr>Times New Roman</vt:lpstr>
      <vt:lpstr>Public Sans</vt:lpstr>
      <vt:lpstr>Public Sans Light</vt:lpstr>
      <vt:lpstr>Calibri</vt:lpstr>
      <vt:lpstr>NSWG Corporate</vt:lpstr>
      <vt:lpstr>Sum and difference expansion formulas</vt:lpstr>
      <vt:lpstr>Learning intentions and success criteria</vt:lpstr>
      <vt:lpstr>Activating prior knowledge</vt:lpstr>
      <vt:lpstr>A floating dock on a lake</vt:lpstr>
      <vt:lpstr>Finding the exact value of cos⁡〖75°〗</vt:lpstr>
      <vt:lpstr>Connecting learning</vt:lpstr>
      <vt:lpstr>Deriving the sum and difference expansion formulas (1)</vt:lpstr>
      <vt:lpstr>Deriving the sum and difference expansion formulas (2)</vt:lpstr>
      <vt:lpstr>Deriving the sum and difference expansion formulas (3)</vt:lpstr>
      <vt:lpstr>Deriving the sum and difference expansion formula (4)</vt:lpstr>
      <vt:lpstr>Revisiting cos⁡〖75°〗</vt:lpstr>
      <vt:lpstr>Deriving more sum and difference expansion formulas (1)</vt:lpstr>
      <vt:lpstr>Deriving more sum and difference expansion formulas (2)</vt:lpstr>
      <vt:lpstr>Deriving more sum and difference expansion formulas (3)</vt:lpstr>
      <vt:lpstr>Releasing responsibility</vt:lpstr>
      <vt:lpstr>Sum and difference expansion formulas summary</vt:lpstr>
      <vt:lpstr>Independent practice</vt:lpstr>
      <vt:lpstr>Approaching questions scaffold</vt:lpstr>
      <vt:lpstr>Problem 1</vt:lpstr>
      <vt:lpstr>Problem 2</vt:lpstr>
      <vt:lpstr>Solution 1</vt:lpstr>
      <vt:lpstr>Solution 2</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7 – Sum and difference expansion formulas – Stage 6, extension</dc:title>
  <dc:creator>NSW Department of Education</dc:creator>
  <dcterms:created xsi:type="dcterms:W3CDTF">2026-04-20T00:28:19Z</dcterms:created>
  <dcterms:modified xsi:type="dcterms:W3CDTF">2026-05-04T01:09:28Z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Tag">
    <vt:lpwstr>10, 3, 0, 1</vt:lpwstr>
  </property>
  <property fmtid="{D5CDD505-2E9C-101B-9397-08002B2CF9AE}" pid="3" name="MediaServiceImageTags">
    <vt:lpwstr/>
  </property>
  <property fmtid="{D5CDD505-2E9C-101B-9397-08002B2CF9AE}" pid="4" name="MSIP_Label_b603dfd7-d93a-4381-a340-2995d8282205_Enabled">
    <vt:lpwstr>true</vt:lpwstr>
  </property>
  <property fmtid="{D5CDD505-2E9C-101B-9397-08002B2CF9AE}" pid="5" name="ContentTypeId">
    <vt:lpwstr>0x0101004A1D8124FFB2A1438B815462E05615AB</vt:lpwstr>
  </property>
  <property fmtid="{D5CDD505-2E9C-101B-9397-08002B2CF9AE}" pid="6" name="MSIP_Label_b603dfd7-d93a-4381-a340-2995d8282205_ContentBits">
    <vt:lpwstr>0</vt:lpwstr>
  </property>
  <property fmtid="{D5CDD505-2E9C-101B-9397-08002B2CF9AE}" pid="7" name="MSIP_Label_b603dfd7-d93a-4381-a340-2995d8282205_SetDate">
    <vt:lpwstr>2026-04-20T00:27:59Z</vt:lpwstr>
  </property>
  <property fmtid="{D5CDD505-2E9C-101B-9397-08002B2CF9AE}" pid="8" name="MSIP_Label_b603dfd7-d93a-4381-a340-2995d8282205_Name">
    <vt:lpwstr>OFFICIAL</vt:lpwstr>
  </property>
  <property fmtid="{D5CDD505-2E9C-101B-9397-08002B2CF9AE}" pid="9" name="MSIP_Label_b603dfd7-d93a-4381-a340-2995d8282205_SiteId">
    <vt:lpwstr>05a0e69a-418a-47c1-9c25-9387261bf991</vt:lpwstr>
  </property>
  <property fmtid="{D5CDD505-2E9C-101B-9397-08002B2CF9AE}" pid="10" name="MSIP_Label_b603dfd7-d93a-4381-a340-2995d8282205_Method">
    <vt:lpwstr>Standard</vt:lpwstr>
  </property>
  <property fmtid="{D5CDD505-2E9C-101B-9397-08002B2CF9AE}" pid="11" name="MSIP_Label_b603dfd7-d93a-4381-a340-2995d8282205_ActionId">
    <vt:lpwstr>41a550a2-f3e1-4797-87a8-6a10e23b4f9c</vt:lpwstr>
  </property>
</Properties>
</file>