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10"/>
  </p:notesMasterIdLst>
  <p:handoutMasterIdLst>
    <p:handoutMasterId r:id="rId11"/>
  </p:handoutMasterIdLst>
  <p:sldIdLst>
    <p:sldId id="26505" r:id="rId2"/>
    <p:sldId id="26383" r:id="rId3"/>
    <p:sldId id="26508" r:id="rId4"/>
    <p:sldId id="26509" r:id="rId5"/>
    <p:sldId id="26512" r:id="rId6"/>
    <p:sldId id="26514" r:id="rId7"/>
    <p:sldId id="360" r:id="rId8"/>
    <p:sldId id="361" r:id="rId9"/>
  </p:sldIdLst>
  <p:sldSz cx="12192000" cy="6858000"/>
  <p:notesSz cx="6858000" cy="9144000"/>
  <p:embeddedFontLst>
    <p:embeddedFont>
      <p:font typeface="Cambria Math" panose="02040503050406030204" pitchFamily="18" charset="0"/>
      <p:regular r:id="rId12"/>
    </p:embeddedFont>
    <p:embeddedFont>
      <p:font typeface="Public Sans" pitchFamily="2" charset="0"/>
      <p:regular r:id="rId13"/>
      <p:bold r:id="rId14"/>
      <p:italic r:id="rId15"/>
      <p:boldItalic r:id="rId1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Reciprocal functions" id="{37641C72-2B0D-4DA7-863C-82465FA72A95}">
          <p14:sldIdLst>
            <p14:sldId id="26505"/>
            <p14:sldId id="26383"/>
            <p14:sldId id="26508"/>
            <p14:sldId id="26509"/>
            <p14:sldId id="26512"/>
            <p14:sldId id="26514"/>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C1"/>
    <a:srgbClr val="630019"/>
    <a:srgbClr val="B51458"/>
    <a:srgbClr val="00ACC2"/>
    <a:srgbClr val="64BB47"/>
    <a:srgbClr val="E5F7FC"/>
    <a:srgbClr val="FBDBE7"/>
    <a:srgbClr val="FFFFFF"/>
    <a:srgbClr val="EDF9E0"/>
    <a:srgbClr val="63E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1" autoAdjust="0"/>
    <p:restoredTop sz="86437" autoAdjust="0"/>
  </p:normalViewPr>
  <p:slideViewPr>
    <p:cSldViewPr snapToGrid="0">
      <p:cViewPr varScale="1">
        <p:scale>
          <a:sx n="92" d="100"/>
          <a:sy n="92" d="100"/>
        </p:scale>
        <p:origin x="124" y="6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25/02/2026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25/02/2026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Reciprocal function</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Further work with functions</a:t>
            </a:r>
          </a:p>
        </p:txBody>
      </p:sp>
      <p:pic>
        <p:nvPicPr>
          <p:cNvPr id="5" name="Picture Placeholder 4">
            <a:extLst>
              <a:ext uri="{FF2B5EF4-FFF2-40B4-BE49-F238E27FC236}">
                <a16:creationId xmlns:a16="http://schemas.microsoft.com/office/drawing/2014/main" id="{A07809E2-9D1F-DAE1-3285-291CCAA1F475}"/>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8588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buFont typeface="Arial" panose="020B0604020202020204" pitchFamily="34" charset="0"/>
                  <a:buChar char="•"/>
                </a:pPr>
                <a:r>
                  <a:rPr lang="en-AU" sz="2000" dirty="0">
                    <a:cs typeface="Arial" panose="020B0604020202020204" pitchFamily="34" charset="0"/>
                  </a:rPr>
                  <a:t>To be able to graph </a:t>
                </a:r>
                <a14:m>
                  <m:oMath xmlns:m="http://schemas.openxmlformats.org/officeDocument/2006/math">
                    <m:r>
                      <a:rPr lang="en-AU" sz="2000" i="1" dirty="0" smtClean="0">
                        <a:latin typeface="Cambria Math" panose="02040503050406030204" pitchFamily="18" charset="0"/>
                        <a:cs typeface="Arial" panose="020B0604020202020204" pitchFamily="34" charset="0"/>
                      </a:rPr>
                      <m:t>𝑦</m:t>
                    </m:r>
                    <m:r>
                      <a:rPr lang="en-AU" sz="2000" i="1" dirty="0" smtClean="0">
                        <a:latin typeface="Cambria Math" panose="02040503050406030204" pitchFamily="18" charset="0"/>
                        <a:cs typeface="Arial" panose="020B0604020202020204" pitchFamily="34" charset="0"/>
                      </a:rPr>
                      <m:t>=</m:t>
                    </m:r>
                    <m:f>
                      <m:fPr>
                        <m:ctrlPr>
                          <a:rPr lang="en-AU" sz="2000" i="1" dirty="0" smtClean="0">
                            <a:latin typeface="Cambria Math" panose="02040503050406030204" pitchFamily="18" charset="0"/>
                            <a:cs typeface="Arial" panose="020B0604020202020204" pitchFamily="34" charset="0"/>
                          </a:rPr>
                        </m:ctrlPr>
                      </m:fPr>
                      <m:num>
                        <m:r>
                          <a:rPr lang="en-AU" sz="2000" i="1" dirty="0" smtClean="0">
                            <a:latin typeface="Cambria Math" panose="02040503050406030204" pitchFamily="18" charset="0"/>
                            <a:cs typeface="Arial" panose="020B0604020202020204" pitchFamily="34" charset="0"/>
                          </a:rPr>
                          <m:t>1</m:t>
                        </m:r>
                      </m:num>
                      <m:den>
                        <m:r>
                          <a:rPr lang="en-AU" sz="2000" i="1" dirty="0" smtClean="0">
                            <a:latin typeface="Cambria Math" panose="02040503050406030204" pitchFamily="18" charset="0"/>
                            <a:cs typeface="Arial" panose="020B0604020202020204" pitchFamily="34" charset="0"/>
                          </a:rPr>
                          <m:t>𝑓</m:t>
                        </m:r>
                        <m:d>
                          <m:dPr>
                            <m:ctrlPr>
                              <a:rPr lang="en-AU" sz="2000" i="1" dirty="0" smtClean="0">
                                <a:latin typeface="Cambria Math" panose="02040503050406030204" pitchFamily="18" charset="0"/>
                                <a:cs typeface="Arial" panose="020B0604020202020204" pitchFamily="34" charset="0"/>
                              </a:rPr>
                            </m:ctrlPr>
                          </m:dPr>
                          <m:e>
                            <m:r>
                              <a:rPr lang="en-AU" sz="2000" i="1" dirty="0" smtClean="0">
                                <a:latin typeface="Cambria Math" panose="02040503050406030204" pitchFamily="18" charset="0"/>
                                <a:cs typeface="Arial" panose="020B0604020202020204" pitchFamily="34" charset="0"/>
                              </a:rPr>
                              <m:t>𝑥</m:t>
                            </m:r>
                          </m:e>
                        </m:d>
                      </m:den>
                    </m:f>
                  </m:oMath>
                </a14:m>
                <a:r>
                  <a:rPr lang="en-AU" sz="2000" dirty="0">
                    <a:cs typeface="Arial" panose="020B0604020202020204" pitchFamily="34" charset="0"/>
                  </a:rPr>
                  <a:t>  given </a:t>
                </a:r>
                <a14:m>
                  <m:oMath xmlns:m="http://schemas.openxmlformats.org/officeDocument/2006/math">
                    <m:r>
                      <a:rPr lang="en-AU" sz="2000" i="1" dirty="0" smtClean="0">
                        <a:latin typeface="Cambria Math" panose="02040503050406030204" pitchFamily="18" charset="0"/>
                        <a:cs typeface="Arial" panose="020B0604020202020204" pitchFamily="34" charset="0"/>
                      </a:rPr>
                      <m:t>𝑦</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𝑓</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𝑥</m:t>
                    </m:r>
                    <m:r>
                      <a:rPr lang="en-AU" sz="2000" i="1" dirty="0" smtClean="0">
                        <a:latin typeface="Cambria Math" panose="02040503050406030204" pitchFamily="18" charset="0"/>
                        <a:cs typeface="Arial" panose="020B0604020202020204" pitchFamily="34" charset="0"/>
                      </a:rPr>
                      <m:t>)</m:t>
                    </m:r>
                  </m:oMath>
                </a14:m>
                <a:r>
                  <a:rPr lang="en-AU" sz="2000" dirty="0">
                    <a:cs typeface="Arial" panose="020B0604020202020204" pitchFamily="34" charset="0"/>
                  </a:rPr>
                  <a:t>.</a:t>
                </a:r>
              </a:p>
              <a:p>
                <a:pPr>
                  <a:lnSpc>
                    <a:spcPct val="150000"/>
                  </a:lnSpc>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buFont typeface="Arial"/>
                  <a:buChar char="•"/>
                </a:pPr>
                <a:r>
                  <a:rPr lang="en-AU" sz="2000" dirty="0"/>
                  <a:t>I can identify the reciprocal of </a:t>
                </a:r>
                <a14:m>
                  <m:oMath xmlns:m="http://schemas.openxmlformats.org/officeDocument/2006/math">
                    <m:r>
                      <a:rPr lang="en-AU" sz="2000" i="1">
                        <a:latin typeface="Cambria Math" panose="02040503050406030204" pitchFamily="18" charset="0"/>
                      </a:rPr>
                      <m:t>𝑦</m:t>
                    </m:r>
                    <m:r>
                      <a:rPr lang="en-AU" sz="2000" i="1">
                        <a:latin typeface="Cambria Math" panose="02040503050406030204" pitchFamily="18" charset="0"/>
                      </a:rPr>
                      <m:t>=</m:t>
                    </m:r>
                    <m:r>
                      <a:rPr lang="en-AU" sz="2000" i="1">
                        <a:latin typeface="Cambria Math" panose="02040503050406030204" pitchFamily="18" charset="0"/>
                      </a:rPr>
                      <m:t>𝑓</m:t>
                    </m:r>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oMath>
                </a14:m>
                <a:r>
                  <a:rPr lang="en-AU" sz="2000" dirty="0"/>
                  <a:t> </a:t>
                </a:r>
                <a:endParaRPr lang="en-AU" sz="2000" dirty="0">
                  <a:cs typeface="Arial" panose="020B0604020202020204" pitchFamily="34" charset="0"/>
                </a:endParaRPr>
              </a:p>
              <a:p>
                <a:pPr marL="342900" indent="-342900">
                  <a:lnSpc>
                    <a:spcPct val="150000"/>
                  </a:lnSpc>
                  <a:buFont typeface="Arial"/>
                  <a:buChar char="•"/>
                </a:pPr>
                <a:r>
                  <a:rPr lang="en-AU" sz="2000" dirty="0">
                    <a:cs typeface="Arial" panose="020B0604020202020204" pitchFamily="34" charset="0"/>
                  </a:rPr>
                  <a:t>I can identify vertical asymptotes in </a:t>
                </a:r>
                <a14:m>
                  <m:oMath xmlns:m="http://schemas.openxmlformats.org/officeDocument/2006/math">
                    <m:r>
                      <a:rPr lang="en-AU" sz="2000" i="1" dirty="0" smtClean="0">
                        <a:latin typeface="Cambria Math" panose="02040503050406030204" pitchFamily="18" charset="0"/>
                        <a:cs typeface="Arial" panose="020B0604020202020204" pitchFamily="34" charset="0"/>
                      </a:rPr>
                      <m:t>𝑦</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𝑓</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𝑥</m:t>
                    </m:r>
                    <m:r>
                      <a:rPr lang="en-AU" sz="2000" i="1" dirty="0" smtClean="0">
                        <a:latin typeface="Cambria Math" panose="02040503050406030204" pitchFamily="18" charset="0"/>
                        <a:cs typeface="Arial" panose="020B0604020202020204" pitchFamily="34" charset="0"/>
                      </a:rPr>
                      <m:t>)</m:t>
                    </m:r>
                  </m:oMath>
                </a14:m>
                <a:r>
                  <a:rPr lang="en-AU" sz="2000" dirty="0">
                    <a:cs typeface="Arial" panose="020B0604020202020204" pitchFamily="34" charset="0"/>
                  </a:rPr>
                  <a:t> and </a:t>
                </a:r>
                <a14:m>
                  <m:oMath xmlns:m="http://schemas.openxmlformats.org/officeDocument/2006/math">
                    <m:r>
                      <a:rPr lang="en-AU" sz="2000" i="1" dirty="0" smtClean="0">
                        <a:latin typeface="Cambria Math" panose="02040503050406030204" pitchFamily="18" charset="0"/>
                        <a:cs typeface="Arial" panose="020B0604020202020204" pitchFamily="34" charset="0"/>
                      </a:rPr>
                      <m:t>𝑦</m:t>
                    </m:r>
                    <m:r>
                      <a:rPr lang="en-AU" sz="2000" i="1" dirty="0" smtClean="0">
                        <a:latin typeface="Cambria Math" panose="02040503050406030204" pitchFamily="18" charset="0"/>
                        <a:cs typeface="Arial" panose="020B0604020202020204" pitchFamily="34" charset="0"/>
                      </a:rPr>
                      <m:t>=</m:t>
                    </m:r>
                    <m:f>
                      <m:fPr>
                        <m:ctrlPr>
                          <a:rPr lang="en-AU" sz="2000" i="1" dirty="0" smtClean="0">
                            <a:latin typeface="Cambria Math" panose="02040503050406030204" pitchFamily="18" charset="0"/>
                            <a:cs typeface="Arial" panose="020B0604020202020204" pitchFamily="34" charset="0"/>
                          </a:rPr>
                        </m:ctrlPr>
                      </m:fPr>
                      <m:num>
                        <m:r>
                          <a:rPr lang="en-AU" sz="2000" i="1" dirty="0" smtClean="0">
                            <a:latin typeface="Cambria Math" panose="02040503050406030204" pitchFamily="18" charset="0"/>
                            <a:cs typeface="Arial" panose="020B0604020202020204" pitchFamily="34" charset="0"/>
                          </a:rPr>
                          <m:t>1</m:t>
                        </m:r>
                      </m:num>
                      <m:den>
                        <m:r>
                          <a:rPr lang="en-AU" sz="2000" i="1" dirty="0" smtClean="0">
                            <a:latin typeface="Cambria Math" panose="02040503050406030204" pitchFamily="18" charset="0"/>
                            <a:cs typeface="Arial" panose="020B0604020202020204" pitchFamily="34" charset="0"/>
                          </a:rPr>
                          <m:t>𝑓</m:t>
                        </m:r>
                        <m:d>
                          <m:dPr>
                            <m:ctrlPr>
                              <a:rPr lang="en-AU" sz="2000" i="1" dirty="0" smtClean="0">
                                <a:latin typeface="Cambria Math" panose="02040503050406030204" pitchFamily="18" charset="0"/>
                                <a:cs typeface="Arial" panose="020B0604020202020204" pitchFamily="34" charset="0"/>
                              </a:rPr>
                            </m:ctrlPr>
                          </m:dPr>
                          <m:e>
                            <m:r>
                              <a:rPr lang="en-AU" sz="2000" i="1" dirty="0" smtClean="0">
                                <a:latin typeface="Cambria Math" panose="02040503050406030204" pitchFamily="18" charset="0"/>
                                <a:cs typeface="Arial" panose="020B0604020202020204" pitchFamily="34" charset="0"/>
                              </a:rPr>
                              <m:t>𝑥</m:t>
                            </m:r>
                          </m:e>
                        </m:d>
                      </m:den>
                    </m:f>
                  </m:oMath>
                </a14:m>
                <a:r>
                  <a:rPr lang="en-AU" sz="2000" dirty="0">
                    <a:cs typeface="Arial" panose="020B0604020202020204" pitchFamily="34" charset="0"/>
                  </a:rPr>
                  <a:t>.</a:t>
                </a:r>
              </a:p>
              <a:p>
                <a:pPr marL="342900" indent="-342900">
                  <a:lnSpc>
                    <a:spcPct val="150000"/>
                  </a:lnSpc>
                  <a:buFont typeface="Arial"/>
                  <a:buChar char="•"/>
                </a:pPr>
                <a:r>
                  <a:rPr lang="en-AU" sz="2000" dirty="0">
                    <a:cs typeface="Arial" panose="020B0604020202020204" pitchFamily="34" charset="0"/>
                  </a:rPr>
                  <a:t>I can identify horizontal asymptotes in </a:t>
                </a:r>
                <a14:m>
                  <m:oMath xmlns:m="http://schemas.openxmlformats.org/officeDocument/2006/math">
                    <m:r>
                      <a:rPr lang="en-AU" sz="2000" i="1" dirty="0" smtClean="0">
                        <a:latin typeface="Cambria Math" panose="02040503050406030204" pitchFamily="18" charset="0"/>
                        <a:cs typeface="Arial" panose="020B0604020202020204" pitchFamily="34" charset="0"/>
                      </a:rPr>
                      <m:t>𝑦</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𝑓</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𝑥</m:t>
                    </m:r>
                    <m:r>
                      <a:rPr lang="en-AU" sz="2000" i="1" dirty="0" smtClean="0">
                        <a:latin typeface="Cambria Math" panose="02040503050406030204" pitchFamily="18" charset="0"/>
                        <a:cs typeface="Arial" panose="020B0604020202020204" pitchFamily="34" charset="0"/>
                      </a:rPr>
                      <m:t>)</m:t>
                    </m:r>
                  </m:oMath>
                </a14:m>
                <a:r>
                  <a:rPr lang="en-AU" sz="2000" dirty="0">
                    <a:cs typeface="Arial" panose="020B0604020202020204" pitchFamily="34" charset="0"/>
                  </a:rPr>
                  <a:t> and </a:t>
                </a:r>
                <a14:m>
                  <m:oMath xmlns:m="http://schemas.openxmlformats.org/officeDocument/2006/math">
                    <m:r>
                      <a:rPr lang="en-AU" sz="2000" i="1" dirty="0" smtClean="0">
                        <a:latin typeface="Cambria Math" panose="02040503050406030204" pitchFamily="18" charset="0"/>
                        <a:cs typeface="Arial" panose="020B0604020202020204" pitchFamily="34" charset="0"/>
                      </a:rPr>
                      <m:t>𝑦</m:t>
                    </m:r>
                    <m:r>
                      <a:rPr lang="en-AU" sz="2000" i="1" dirty="0" smtClean="0">
                        <a:latin typeface="Cambria Math" panose="02040503050406030204" pitchFamily="18" charset="0"/>
                        <a:cs typeface="Arial" panose="020B0604020202020204" pitchFamily="34" charset="0"/>
                      </a:rPr>
                      <m:t>=</m:t>
                    </m:r>
                    <m:f>
                      <m:fPr>
                        <m:ctrlPr>
                          <a:rPr lang="en-AU" sz="2000" i="1" dirty="0" smtClean="0">
                            <a:latin typeface="Cambria Math" panose="02040503050406030204" pitchFamily="18" charset="0"/>
                            <a:cs typeface="Arial" panose="020B0604020202020204" pitchFamily="34" charset="0"/>
                          </a:rPr>
                        </m:ctrlPr>
                      </m:fPr>
                      <m:num>
                        <m:r>
                          <a:rPr lang="en-AU" sz="2000" i="1" dirty="0" smtClean="0">
                            <a:latin typeface="Cambria Math" panose="02040503050406030204" pitchFamily="18" charset="0"/>
                            <a:cs typeface="Arial" panose="020B0604020202020204" pitchFamily="34" charset="0"/>
                          </a:rPr>
                          <m:t>1</m:t>
                        </m:r>
                      </m:num>
                      <m:den>
                        <m:r>
                          <a:rPr lang="en-AU" sz="2000" i="1" dirty="0" smtClean="0">
                            <a:latin typeface="Cambria Math" panose="02040503050406030204" pitchFamily="18" charset="0"/>
                            <a:cs typeface="Arial" panose="020B0604020202020204" pitchFamily="34" charset="0"/>
                          </a:rPr>
                          <m:t>𝑓</m:t>
                        </m:r>
                        <m:d>
                          <m:dPr>
                            <m:ctrlPr>
                              <a:rPr lang="en-AU" sz="2000" i="1" dirty="0" smtClean="0">
                                <a:latin typeface="Cambria Math" panose="02040503050406030204" pitchFamily="18" charset="0"/>
                                <a:cs typeface="Arial" panose="020B0604020202020204" pitchFamily="34" charset="0"/>
                              </a:rPr>
                            </m:ctrlPr>
                          </m:dPr>
                          <m:e>
                            <m:r>
                              <a:rPr lang="en-AU" sz="2000" i="1" dirty="0" smtClean="0">
                                <a:latin typeface="Cambria Math" panose="02040503050406030204" pitchFamily="18" charset="0"/>
                                <a:cs typeface="Arial" panose="020B0604020202020204" pitchFamily="34" charset="0"/>
                              </a:rPr>
                              <m:t>𝑥</m:t>
                            </m:r>
                          </m:e>
                        </m:d>
                      </m:den>
                    </m:f>
                  </m:oMath>
                </a14:m>
                <a:r>
                  <a:rPr lang="en-AU" sz="2000" dirty="0">
                    <a:cs typeface="Arial" panose="020B0604020202020204" pitchFamily="34" charset="0"/>
                  </a:rPr>
                  <a:t>.</a:t>
                </a:r>
              </a:p>
              <a:p>
                <a:pPr marL="342900" indent="-342900">
                  <a:lnSpc>
                    <a:spcPct val="150000"/>
                  </a:lnSpc>
                  <a:buFont typeface="Arial"/>
                  <a:buChar char="•"/>
                </a:pPr>
                <a:r>
                  <a:rPr lang="en-AU" sz="2000" dirty="0">
                    <a:cs typeface="Arial" panose="020B0604020202020204" pitchFamily="34" charset="0"/>
                  </a:rPr>
                  <a:t>I can describe the behaviour of </a:t>
                </a:r>
                <a14:m>
                  <m:oMath xmlns:m="http://schemas.openxmlformats.org/officeDocument/2006/math">
                    <m:f>
                      <m:fPr>
                        <m:ctrlPr>
                          <a:rPr lang="en-AU" sz="2000" i="1" dirty="0" smtClean="0">
                            <a:latin typeface="Cambria Math" panose="02040503050406030204" pitchFamily="18" charset="0"/>
                            <a:cs typeface="Arial" panose="020B0604020202020204" pitchFamily="34" charset="0"/>
                          </a:rPr>
                        </m:ctrlPr>
                      </m:fPr>
                      <m:num>
                        <m:r>
                          <a:rPr lang="en-AU" sz="2000" i="1" dirty="0" smtClean="0">
                            <a:latin typeface="Cambria Math" panose="02040503050406030204" pitchFamily="18" charset="0"/>
                            <a:cs typeface="Arial" panose="020B0604020202020204" pitchFamily="34" charset="0"/>
                          </a:rPr>
                          <m:t>1</m:t>
                        </m:r>
                      </m:num>
                      <m:den>
                        <m:r>
                          <a:rPr lang="en-AU" sz="2000" i="1" dirty="0" smtClean="0">
                            <a:latin typeface="Cambria Math" panose="02040503050406030204" pitchFamily="18" charset="0"/>
                            <a:cs typeface="Arial" panose="020B0604020202020204" pitchFamily="34" charset="0"/>
                          </a:rPr>
                          <m:t>𝑓</m:t>
                        </m:r>
                        <m:d>
                          <m:dPr>
                            <m:ctrlPr>
                              <a:rPr lang="en-AU" sz="2000" i="1" dirty="0" smtClean="0">
                                <a:latin typeface="Cambria Math" panose="02040503050406030204" pitchFamily="18" charset="0"/>
                                <a:cs typeface="Arial" panose="020B0604020202020204" pitchFamily="34" charset="0"/>
                              </a:rPr>
                            </m:ctrlPr>
                          </m:dPr>
                          <m:e>
                            <m:r>
                              <a:rPr lang="en-AU" sz="2000" i="1" dirty="0" smtClean="0">
                                <a:latin typeface="Cambria Math" panose="02040503050406030204" pitchFamily="18" charset="0"/>
                                <a:cs typeface="Arial" panose="020B0604020202020204" pitchFamily="34" charset="0"/>
                              </a:rPr>
                              <m:t>𝑥</m:t>
                            </m:r>
                          </m:e>
                        </m:d>
                      </m:den>
                    </m:f>
                  </m:oMath>
                </a14:m>
                <a:r>
                  <a:rPr lang="en-AU" sz="2000" dirty="0">
                    <a:cs typeface="Arial" panose="020B0604020202020204" pitchFamily="34" charset="0"/>
                  </a:rPr>
                  <a:t>  near the asymptotes.</a:t>
                </a:r>
              </a:p>
              <a:p>
                <a:pPr marL="342900" indent="-342900">
                  <a:lnSpc>
                    <a:spcPct val="150000"/>
                  </a:lnSpc>
                  <a:buFont typeface="Arial"/>
                  <a:buChar char="•"/>
                </a:pPr>
                <a:r>
                  <a:rPr lang="en-AU" sz="2000" dirty="0">
                    <a:cs typeface="Arial" panose="020B0604020202020204" pitchFamily="34" charset="0"/>
                  </a:rPr>
                  <a:t>I can sketch </a:t>
                </a:r>
                <a14:m>
                  <m:oMath xmlns:m="http://schemas.openxmlformats.org/officeDocument/2006/math">
                    <m:r>
                      <a:rPr lang="en-AU" sz="2000" i="1" dirty="0" smtClean="0">
                        <a:latin typeface="Cambria Math" panose="02040503050406030204" pitchFamily="18" charset="0"/>
                        <a:cs typeface="Arial" panose="020B0604020202020204" pitchFamily="34" charset="0"/>
                      </a:rPr>
                      <m:t>𝑦</m:t>
                    </m:r>
                    <m:r>
                      <a:rPr lang="en-AU" sz="2000" i="1" dirty="0" smtClean="0">
                        <a:latin typeface="Cambria Math" panose="02040503050406030204" pitchFamily="18" charset="0"/>
                        <a:cs typeface="Arial" panose="020B0604020202020204" pitchFamily="34" charset="0"/>
                      </a:rPr>
                      <m:t>=</m:t>
                    </m:r>
                    <m:f>
                      <m:fPr>
                        <m:ctrlPr>
                          <a:rPr lang="en-AU" sz="2000" i="1" dirty="0" smtClean="0">
                            <a:latin typeface="Cambria Math" panose="02040503050406030204" pitchFamily="18" charset="0"/>
                            <a:cs typeface="Arial" panose="020B0604020202020204" pitchFamily="34" charset="0"/>
                          </a:rPr>
                        </m:ctrlPr>
                      </m:fPr>
                      <m:num>
                        <m:r>
                          <a:rPr lang="en-AU" sz="2000" i="1" dirty="0" smtClean="0">
                            <a:latin typeface="Cambria Math" panose="02040503050406030204" pitchFamily="18" charset="0"/>
                            <a:cs typeface="Arial" panose="020B0604020202020204" pitchFamily="34" charset="0"/>
                          </a:rPr>
                          <m:t>1</m:t>
                        </m:r>
                      </m:num>
                      <m:den>
                        <m:r>
                          <a:rPr lang="en-AU" sz="2000" i="1" dirty="0" smtClean="0">
                            <a:latin typeface="Cambria Math" panose="02040503050406030204" pitchFamily="18" charset="0"/>
                            <a:cs typeface="Arial" panose="020B0604020202020204" pitchFamily="34" charset="0"/>
                          </a:rPr>
                          <m:t>𝑓</m:t>
                        </m:r>
                        <m:d>
                          <m:dPr>
                            <m:ctrlPr>
                              <a:rPr lang="en-AU" sz="2000" i="1" dirty="0" smtClean="0">
                                <a:latin typeface="Cambria Math" panose="02040503050406030204" pitchFamily="18" charset="0"/>
                                <a:cs typeface="Arial" panose="020B0604020202020204" pitchFamily="34" charset="0"/>
                              </a:rPr>
                            </m:ctrlPr>
                          </m:dPr>
                          <m:e>
                            <m:r>
                              <a:rPr lang="en-AU" sz="2000" i="1" dirty="0" smtClean="0">
                                <a:latin typeface="Cambria Math" panose="02040503050406030204" pitchFamily="18" charset="0"/>
                                <a:cs typeface="Arial" panose="020B0604020202020204" pitchFamily="34" charset="0"/>
                              </a:rPr>
                              <m:t>𝑥</m:t>
                            </m:r>
                          </m:e>
                        </m:d>
                      </m:den>
                    </m:f>
                  </m:oMath>
                </a14:m>
                <a:r>
                  <a:rPr lang="en-AU" sz="2000" dirty="0">
                    <a:ea typeface="+mn-lt"/>
                    <a:cs typeface="Arial" panose="020B0604020202020204" pitchFamily="34" charset="0"/>
                  </a:rPr>
                  <a:t>.</a:t>
                </a:r>
                <a:endParaRPr lang="en-AU" dirty="0">
                  <a:cs typeface="Arial" panose="020B0604020202020204" pitchFamily="34" charset="0"/>
                </a:endParaRP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4858831"/>
              </a:xfrm>
              <a:prstGeom prst="rect">
                <a:avLst/>
              </a:prstGeom>
              <a:blipFill>
                <a:blip r:embed="rId3"/>
                <a:stretch>
                  <a:fillRect l="-1402" b="-6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Graphing reciprocal functions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p:txBody>
              <a:bodyPr/>
              <a:lstStyle/>
              <a:p>
                <a:r>
                  <a:rPr lang="en-AU" dirty="0">
                    <a:latin typeface="+mn-lt"/>
                  </a:rPr>
                  <a:t>This diagram shows the graph of a function </a:t>
                </a:r>
                <a14:m>
                  <m:oMath xmlns:m="http://schemas.openxmlformats.org/officeDocument/2006/math">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latin typeface="+mn-lt"/>
                  </a:rPr>
                  <a:t>.</a:t>
                </a:r>
              </a:p>
              <a:p>
                <a:r>
                  <a:rPr lang="en-AU" dirty="0"/>
                  <a:t>Draw a separate half-page graph of </a:t>
                </a:r>
                <a14:m>
                  <m:oMath xmlns:m="http://schemas.openxmlformats.org/officeDocument/2006/math">
                    <m:r>
                      <m:rPr>
                        <m:sty m:val="p"/>
                      </m:rPr>
                      <a:rPr lang="en-AU" b="0" i="0" smtClean="0">
                        <a:latin typeface="Cambria Math" panose="02040503050406030204" pitchFamily="18" charset="0"/>
                      </a:rPr>
                      <m:t>y</m:t>
                    </m:r>
                    <m:r>
                      <a:rPr lang="en-AU" b="0" i="0"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den>
                    </m:f>
                  </m:oMath>
                </a14:m>
                <a:r>
                  <a:rPr lang="en-AU" dirty="0"/>
                  <a:t>, showing all asymptotes and intercepts.</a:t>
                </a:r>
                <a:endParaRPr lang="en-AU" dirty="0">
                  <a:latin typeface="+mn-lt"/>
                </a:endParaRP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blipFill>
                <a:blip r:embed="rId4"/>
                <a:stretch>
                  <a:fillRect l="-1326"/>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pic>
        <p:nvPicPr>
          <p:cNvPr id="15" name="Picture 14" descr="A graph of a piecewise function. Working from left to right, the piecewise function appears to be constructed of a reciprocal function with a vertical asymptote at x = -4, before transitioning to some kind of polynomial around x = -2, intersecting the x-axis at -1, intersecting the y-axis between 0 and -1 and touching the x-axis again at 6 before continuing into quadrant 4. Somewhere along the interval x = 8 and x = 10, it transitions to an exponential function, with an asymptote at y=-10.">
            <a:extLst>
              <a:ext uri="{FF2B5EF4-FFF2-40B4-BE49-F238E27FC236}">
                <a16:creationId xmlns:a16="http://schemas.microsoft.com/office/drawing/2014/main" id="{7E15993C-08A5-ED8D-CC98-9C170825CB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000" y="2922921"/>
            <a:ext cx="4166774" cy="3680143"/>
          </a:xfrm>
          <a:prstGeom prst="rect">
            <a:avLst/>
          </a:prstGeom>
        </p:spPr>
      </p:pic>
      <p:sp>
        <p:nvSpPr>
          <p:cNvPr id="9" name="TextBox 8">
            <a:extLst>
              <a:ext uri="{FF2B5EF4-FFF2-40B4-BE49-F238E27FC236}">
                <a16:creationId xmlns:a16="http://schemas.microsoft.com/office/drawing/2014/main" id="{CE56048E-F12C-B6E6-6061-6079B0471665}"/>
              </a:ext>
            </a:extLst>
          </p:cNvPr>
          <p:cNvSpPr txBox="1"/>
          <p:nvPr/>
        </p:nvSpPr>
        <p:spPr>
          <a:xfrm>
            <a:off x="5990709" y="3004930"/>
            <a:ext cx="1139687" cy="424070"/>
          </a:xfrm>
          <a:prstGeom prst="rect">
            <a:avLst/>
          </a:prstGeom>
          <a:noFill/>
        </p:spPr>
        <p:txBody>
          <a:bodyPr wrap="none" lIns="0" tIns="0" rIns="0" bIns="0" rtlCol="0">
            <a:noAutofit/>
          </a:bodyPr>
          <a:lstStyle/>
          <a:p>
            <a:pPr algn="l"/>
            <a:r>
              <a:rPr lang="en-AU" sz="1800" dirty="0"/>
              <a:t>Solution:</a:t>
            </a:r>
          </a:p>
        </p:txBody>
      </p:sp>
      <p:pic>
        <p:nvPicPr>
          <p:cNvPr id="19" name="Picture 18" descr="The solution to the worked example. This graph is not screen reader-friendly, and it is recommended to be viewed with a sighted colleague or classmate.">
            <a:extLst>
              <a:ext uri="{FF2B5EF4-FFF2-40B4-BE49-F238E27FC236}">
                <a16:creationId xmlns:a16="http://schemas.microsoft.com/office/drawing/2014/main" id="{DDD4BFFA-106B-CE65-F31F-C480E25D1D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9891" y="2922921"/>
            <a:ext cx="4294615" cy="3788999"/>
          </a:xfrm>
          <a:prstGeom prst="rect">
            <a:avLst/>
          </a:prstGeom>
        </p:spPr>
      </p:pic>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6699064" y="3275957"/>
            <a:ext cx="1738756" cy="851463"/>
          </a:xfrm>
          <a:prstGeom prst="wedgeRoundRectCallout">
            <a:avLst>
              <a:gd name="adj1" fmla="val 50279"/>
              <a:gd name="adj2" fmla="val 10850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Why is there an open circle here?</a:t>
            </a:r>
          </a:p>
        </p:txBody>
      </p:sp>
      <p:sp>
        <p:nvSpPr>
          <p:cNvPr id="17" name="Speech Bubble: Rectangle with Corners Rounded 1">
            <a:extLst>
              <a:ext uri="{FF2B5EF4-FFF2-40B4-BE49-F238E27FC236}">
                <a16:creationId xmlns:a16="http://schemas.microsoft.com/office/drawing/2014/main" id="{F7496636-8DE7-72E0-9E4C-BB2624B03665}"/>
              </a:ext>
            </a:extLst>
          </p:cNvPr>
          <p:cNvSpPr/>
          <p:nvPr/>
        </p:nvSpPr>
        <p:spPr>
          <a:xfrm>
            <a:off x="4491330" y="5099876"/>
            <a:ext cx="2524005" cy="1234932"/>
          </a:xfrm>
          <a:prstGeom prst="wedgeRoundRectCallout">
            <a:avLst>
              <a:gd name="adj1" fmla="val 96898"/>
              <a:gd name="adj2" fmla="val -6026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How could we determine the shape of the graph near this point?</a:t>
            </a:r>
          </a:p>
        </p:txBody>
      </p:sp>
      <p:sp>
        <p:nvSpPr>
          <p:cNvPr id="5" name="Speech Bubble: Rectangle with Corners Rounded 1">
            <a:extLst>
              <a:ext uri="{FF2B5EF4-FFF2-40B4-BE49-F238E27FC236}">
                <a16:creationId xmlns:a16="http://schemas.microsoft.com/office/drawing/2014/main" id="{3B5D38A9-85ED-71AD-BFF4-7881C9B0C66A}"/>
              </a:ext>
            </a:extLst>
          </p:cNvPr>
          <p:cNvSpPr/>
          <p:nvPr/>
        </p:nvSpPr>
        <p:spPr>
          <a:xfrm>
            <a:off x="9490050" y="1480022"/>
            <a:ext cx="2524005" cy="780954"/>
          </a:xfrm>
          <a:prstGeom prst="wedgeRoundRectCallout">
            <a:avLst>
              <a:gd name="adj1" fmla="val -41070"/>
              <a:gd name="adj2" fmla="val 13463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What are there only 2 vertical asymptotes?</a:t>
            </a:r>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t>Graphing reciprocal functions (2)</a:t>
            </a:r>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93BFC5F-714A-E247-AD99-2B3611DD3153}"/>
                  </a:ext>
                </a:extLst>
              </p:cNvPr>
              <p:cNvSpPr>
                <a:spLocks noGrp="1"/>
              </p:cNvSpPr>
              <p:nvPr>
                <p:ph type="body" sz="quarter" idx="17"/>
              </p:nvPr>
            </p:nvSpPr>
            <p:spPr/>
            <p:txBody>
              <a:bodyPr/>
              <a:lstStyle/>
              <a:p>
                <a:r>
                  <a:rPr lang="en-AU" dirty="0"/>
                  <a:t>This diagram shows the graph of a function </a:t>
                </a:r>
                <a14:m>
                  <m:oMath xmlns:m="http://schemas.openxmlformats.org/officeDocument/2006/math">
                    <m:r>
                      <a:rPr lang="en-AU" i="1">
                        <a:latin typeface="Cambria Math" panose="02040503050406030204" pitchFamily="18" charset="0"/>
                      </a:rPr>
                      <m:t>𝑓</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oMath>
                </a14:m>
                <a:r>
                  <a:rPr lang="en-AU" dirty="0"/>
                  <a:t>.</a:t>
                </a:r>
              </a:p>
              <a:p>
                <a:r>
                  <a:rPr lang="en-AU" dirty="0"/>
                  <a:t>Draw a separate half-page graph of </a:t>
                </a:r>
                <a14:m>
                  <m:oMath xmlns:m="http://schemas.openxmlformats.org/officeDocument/2006/math">
                    <m:r>
                      <m:rPr>
                        <m:sty m:val="p"/>
                      </m:rPr>
                      <a:rPr lang="en-AU">
                        <a:latin typeface="Cambria Math" panose="02040503050406030204" pitchFamily="18" charset="0"/>
                      </a:rPr>
                      <m:t>y</m:t>
                    </m:r>
                    <m:r>
                      <a:rPr lang="en-AU">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den>
                    </m:f>
                  </m:oMath>
                </a14:m>
                <a:r>
                  <a:rPr lang="en-AU" dirty="0"/>
                  <a:t>, showing all asymptotes and intercepts.</a:t>
                </a:r>
              </a:p>
            </p:txBody>
          </p:sp>
        </mc:Choice>
        <mc:Fallback xmlns="">
          <p:sp>
            <p:nvSpPr>
              <p:cNvPr id="5" name="Text Placeholder 4">
                <a:extLst>
                  <a:ext uri="{FF2B5EF4-FFF2-40B4-BE49-F238E27FC236}">
                    <a16:creationId xmlns:a16="http://schemas.microsoft.com/office/drawing/2014/main" id="{393BFC5F-714A-E247-AD99-2B3611DD3153}"/>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pic>
        <p:nvPicPr>
          <p:cNvPr id="11" name="Picture 10" descr="The original function to the 'Your turn' worked example. This graph is not screen reader-friendly, and it is recommended to be viewed with a sighted colleague or classmate.">
            <a:extLst>
              <a:ext uri="{FF2B5EF4-FFF2-40B4-BE49-F238E27FC236}">
                <a16:creationId xmlns:a16="http://schemas.microsoft.com/office/drawing/2014/main" id="{F5703D47-049D-BA9A-1DCD-30DC03AA359B}"/>
              </a:ext>
            </a:extLst>
          </p:cNvPr>
          <p:cNvPicPr>
            <a:picLocks noChangeAspect="1"/>
          </p:cNvPicPr>
          <p:nvPr/>
        </p:nvPicPr>
        <p:blipFill>
          <a:blip r:embed="rId3"/>
          <a:stretch>
            <a:fillRect/>
          </a:stretch>
        </p:blipFill>
        <p:spPr>
          <a:xfrm>
            <a:off x="2098469" y="2936673"/>
            <a:ext cx="7995061" cy="3921327"/>
          </a:xfrm>
          <a:prstGeom prst="rect">
            <a:avLst/>
          </a:prstGeom>
        </p:spPr>
      </p:pic>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E7774-E378-CED1-2F3B-B1D3F5A9A04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B6ADDB-328C-B493-F009-59A128777B3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
        <p:nvSpPr>
          <p:cNvPr id="3" name="Title 2">
            <a:extLst>
              <a:ext uri="{FF2B5EF4-FFF2-40B4-BE49-F238E27FC236}">
                <a16:creationId xmlns:a16="http://schemas.microsoft.com/office/drawing/2014/main" id="{6793BDFD-E841-3BA9-095F-01E232CAAE7C}"/>
              </a:ext>
            </a:extLst>
          </p:cNvPr>
          <p:cNvSpPr>
            <a:spLocks noGrp="1"/>
          </p:cNvSpPr>
          <p:nvPr>
            <p:ph type="title"/>
          </p:nvPr>
        </p:nvSpPr>
        <p:spPr/>
        <p:txBody>
          <a:bodyPr/>
          <a:lstStyle/>
          <a:p>
            <a:r>
              <a:rPr lang="en-AU" dirty="0"/>
              <a:t>Graphing reciprocal functions (3)</a:t>
            </a:r>
          </a:p>
        </p:txBody>
      </p:sp>
      <p:sp>
        <p:nvSpPr>
          <p:cNvPr id="4" name="Text Placeholder 3">
            <a:extLst>
              <a:ext uri="{FF2B5EF4-FFF2-40B4-BE49-F238E27FC236}">
                <a16:creationId xmlns:a16="http://schemas.microsoft.com/office/drawing/2014/main" id="{FB15C852-320A-91EB-ACB9-EE3EF8CC74BD}"/>
              </a:ext>
            </a:extLst>
          </p:cNvPr>
          <p:cNvSpPr>
            <a:spLocks noGrp="1"/>
          </p:cNvSpPr>
          <p:nvPr>
            <p:ph type="body" sz="quarter" idx="18"/>
          </p:nvPr>
        </p:nvSpPr>
        <p:spPr/>
        <p:txBody>
          <a:bodyPr/>
          <a:lstStyle/>
          <a:p>
            <a:r>
              <a:rPr lang="en-AU" dirty="0"/>
              <a:t>Your turn – Question 1</a:t>
            </a:r>
          </a:p>
        </p:txBody>
      </p:sp>
      <p:sp>
        <p:nvSpPr>
          <p:cNvPr id="5" name="Text Placeholder 4">
            <a:extLst>
              <a:ext uri="{FF2B5EF4-FFF2-40B4-BE49-F238E27FC236}">
                <a16:creationId xmlns:a16="http://schemas.microsoft.com/office/drawing/2014/main" id="{4FF8BA81-2F4B-B1B5-7A63-260B4ACF2DA3}"/>
              </a:ext>
            </a:extLst>
          </p:cNvPr>
          <p:cNvSpPr>
            <a:spLocks noGrp="1"/>
          </p:cNvSpPr>
          <p:nvPr>
            <p:ph type="body" sz="quarter" idx="17"/>
          </p:nvPr>
        </p:nvSpPr>
        <p:spPr/>
        <p:txBody>
          <a:bodyPr/>
          <a:lstStyle/>
          <a:p>
            <a:r>
              <a:rPr lang="en-AU" dirty="0"/>
              <a:t>Solution</a:t>
            </a:r>
          </a:p>
        </p:txBody>
      </p:sp>
      <p:pic>
        <p:nvPicPr>
          <p:cNvPr id="7" name="Picture 6" descr="The solution to the 'Your turn' worked example. This graph is not screen reader-friendly, and it is recommended to be viewed with a sighted colleague or classmate.">
            <a:extLst>
              <a:ext uri="{FF2B5EF4-FFF2-40B4-BE49-F238E27FC236}">
                <a16:creationId xmlns:a16="http://schemas.microsoft.com/office/drawing/2014/main" id="{266F3465-E0E5-655B-1677-3E6A074B5BF6}"/>
              </a:ext>
            </a:extLst>
          </p:cNvPr>
          <p:cNvPicPr>
            <a:picLocks noChangeAspect="1"/>
          </p:cNvPicPr>
          <p:nvPr/>
        </p:nvPicPr>
        <p:blipFill>
          <a:blip r:embed="rId2"/>
          <a:stretch>
            <a:fillRect/>
          </a:stretch>
        </p:blipFill>
        <p:spPr>
          <a:xfrm>
            <a:off x="2098469" y="2005577"/>
            <a:ext cx="7995061" cy="3930852"/>
          </a:xfrm>
          <a:prstGeom prst="rect">
            <a:avLst/>
          </a:prstGeom>
        </p:spPr>
      </p:pic>
    </p:spTree>
    <p:extLst>
      <p:ext uri="{BB962C8B-B14F-4D97-AF65-F5344CB8AC3E}">
        <p14:creationId xmlns:p14="http://schemas.microsoft.com/office/powerpoint/2010/main" val="98644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US" u="sng" dirty="0">
                <a:solidFill>
                  <a:srgbClr val="2F5496"/>
                </a:solidFill>
                <a:effectLst/>
                <a:latin typeface="Arial" panose="020B0604020202020204" pitchFamily="34" charset="0"/>
                <a:ea typeface="Arial" panose="020B0604020202020204" pitchFamily="34" charset="0"/>
                <a:hlinkClick r:id="rId6"/>
              </a:rPr>
              <a:t>Mathematics Extension 1 Stage 6 Syllabus</a:t>
            </a:r>
            <a:r>
              <a:rPr lang="en-AU" dirty="0">
                <a:solidFill>
                  <a:srgbClr val="000000"/>
                </a:solidFill>
                <a:effectLst/>
                <a:latin typeface="Arial" panose="020B0604020202020204" pitchFamily="34" charset="0"/>
                <a:ea typeface="Arial" panose="020B060402020202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Mathematics MASTER 11-12 PowerPoint template 2025 September</Template>
  <TotalTime>0</TotalTime>
  <Words>823</Words>
  <Application>Microsoft Office PowerPoint</Application>
  <PresentationFormat>Widescreen</PresentationFormat>
  <Paragraphs>61</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Public Sans</vt:lpstr>
      <vt:lpstr>Arial</vt:lpstr>
      <vt:lpstr>Cambria Math</vt:lpstr>
      <vt:lpstr>Times New Roman</vt:lpstr>
      <vt:lpstr>NSWG Corporate</vt:lpstr>
      <vt:lpstr>Reciprocal function</vt:lpstr>
      <vt:lpstr>Learning intentions and success criteria</vt:lpstr>
      <vt:lpstr>Releasing responsibility</vt:lpstr>
      <vt:lpstr>Graphing reciprocal functions (1)</vt:lpstr>
      <vt:lpstr>Graphing reciprocal functions (2)</vt:lpstr>
      <vt:lpstr>Graphing reciprocal functions (3)</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Extension 1 – Unit 6 – Lesson 6 – Reciprocal functions</dc:title>
  <dc:creator>NSW Department of Education</dc:creator>
  <cp:lastModifiedBy/>
  <cp:revision>1</cp:revision>
  <dcterms:created xsi:type="dcterms:W3CDTF">2026-02-25T02:41:31Z</dcterms:created>
  <dcterms:modified xsi:type="dcterms:W3CDTF">2026-02-25T02:41:51Z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2026-02-25T02:41:51Z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fcc907c2-68aa-4b84-81f3-4f983ce6b708</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