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21"/>
  </p:notesMasterIdLst>
  <p:handoutMasterIdLst>
    <p:handoutMasterId r:id="rId22"/>
  </p:handoutMasterIdLst>
  <p:sldIdLst>
    <p:sldId id="26505" r:id="rId2"/>
    <p:sldId id="271" r:id="rId3"/>
    <p:sldId id="289" r:id="rId4"/>
    <p:sldId id="26506" r:id="rId5"/>
    <p:sldId id="26383" r:id="rId6"/>
    <p:sldId id="26531" r:id="rId7"/>
    <p:sldId id="26525" r:id="rId8"/>
    <p:sldId id="26533" r:id="rId9"/>
    <p:sldId id="26537" r:id="rId10"/>
    <p:sldId id="26527" r:id="rId11"/>
    <p:sldId id="26508" r:id="rId12"/>
    <p:sldId id="26509" r:id="rId13"/>
    <p:sldId id="26512" r:id="rId14"/>
    <p:sldId id="26523" r:id="rId15"/>
    <p:sldId id="26538" r:id="rId16"/>
    <p:sldId id="26530" r:id="rId17"/>
    <p:sldId id="26529" r:id="rId18"/>
    <p:sldId id="360" r:id="rId19"/>
    <p:sldId id="361" r:id="rId20"/>
  </p:sldIdLst>
  <p:sldSz cx="12192000" cy="6858000"/>
  <p:notesSz cx="6858000" cy="9144000"/>
  <p:embeddedFontLst>
    <p:embeddedFont>
      <p:font typeface="Cambria Math" panose="02040503050406030204" pitchFamily="18" charset="0"/>
      <p:regular r:id="rId23"/>
    </p:embeddedFont>
    <p:embeddedFont>
      <p:font typeface="Public Sans" pitchFamily="2" charset="0"/>
      <p:regular r:id="rId24"/>
      <p:bold r:id="rId25"/>
      <p:italic r:id="rId26"/>
      <p:bold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6CFD"/>
    <a:srgbClr val="B51458"/>
    <a:srgbClr val="00ACC2"/>
    <a:srgbClr val="64BB47"/>
    <a:srgbClr val="E5F7FC"/>
    <a:srgbClr val="FBDBE7"/>
    <a:srgbClr val="FFFFFF"/>
    <a:srgbClr val="EDF9E0"/>
    <a:srgbClr val="63E2E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7" autoAdjust="0"/>
    <p:restoredTop sz="86437" autoAdjust="0"/>
  </p:normalViewPr>
  <p:slideViewPr>
    <p:cSldViewPr snapToGrid="0">
      <p:cViewPr>
        <p:scale>
          <a:sx n="71" d="100"/>
          <a:sy n="71" d="100"/>
        </p:scale>
        <p:origin x="48" y="512"/>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25/02/2026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25/02/2026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3EC5A-CBA5-31FD-67AD-A9306BEBCB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60D74E-C7E4-F803-A3D4-513F9B4F2A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76A50D-86FF-09BA-775F-6E01310F495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0E91BC3-FA28-0D35-B8E4-FEBEBDE62698}"/>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915349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6FE5F-183D-2578-5E80-0079E6C26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21835-83AD-427B-B217-252F544A99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59E10-2964-4C2B-2C9F-38C2396178C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DAB7154-5F22-1B71-61C9-049BB5C93870}"/>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1194872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935E4-96F5-5CBB-9F3D-EDB18D63D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C039CC-B995-C469-F0CD-21944C3D6E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E4440A-FA6E-9E5F-0CFE-5E70CE26EC8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C71EFD6-D29E-8AC7-7907-BCBD3ABB11E9}"/>
              </a:ext>
            </a:extLst>
          </p:cNvPr>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3086055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8B1B9-35E0-54EE-F05E-6B2944D802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5AA9AE-2B50-3813-12DC-1913CD0895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57E5C1-406E-22B1-52D2-FB9597B41AF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2EBD85B-5166-DE2F-9D68-6971061F4BCF}"/>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257352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A6365-AD17-7D98-3111-E0797F0A4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64FB01-EC28-2A31-2510-725F8F3159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F90838-26A2-1A6C-66CB-E5B9CABCEF7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ECD407E-64C9-D8B6-81B0-2F31215DB6EC}"/>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502175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F12CD-5EFD-A03F-36EC-0B66505BA0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6FAB8-4D7F-528D-BD37-77EBC2FCC0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76D870-B14F-255A-8C87-F573E0E84A1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2716F52-A011-5B5E-9F74-5BE9FB628B35}"/>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4151603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A7862-30DC-4BFD-8F55-B671230FB7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6F196-407D-03ED-CEF7-D1E01C66DE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8A917E-465B-ECD5-8855-02B4AF24491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677CFB1-54A5-99F1-ED85-C2DF83307CC0}"/>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829607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19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0.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0.png"/><Relationship Id="rId1" Type="http://schemas.openxmlformats.org/officeDocument/2006/relationships/slideLayout" Target="../slideLayouts/slideLayout4.xml"/><Relationship Id="rId6" Type="http://schemas.openxmlformats.org/officeDocument/2006/relationships/image" Target="../media/image160.png"/><Relationship Id="rId5" Type="http://schemas.openxmlformats.org/officeDocument/2006/relationships/image" Target="../media/image150.png"/><Relationship Id="rId4" Type="http://schemas.openxmlformats.org/officeDocument/2006/relationships/image" Target="../media/image140.png"/></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Addition and subtraction of functions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Further work with functions</a:t>
            </a:r>
          </a:p>
        </p:txBody>
      </p:sp>
      <p:pic>
        <p:nvPicPr>
          <p:cNvPr id="4" name="Picture Placeholder 4">
            <a:extLst>
              <a:ext uri="{FF2B5EF4-FFF2-40B4-BE49-F238E27FC236}">
                <a16:creationId xmlns:a16="http://schemas.microsoft.com/office/drawing/2014/main" id="{E641D0AC-3521-3125-734B-46CA5BB9B38A}"/>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A433C-DAB7-4E1A-9A08-420A9F9C2E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F83DE46-A274-133D-9948-50005C54E045}"/>
              </a:ext>
            </a:extLst>
          </p:cNvPr>
          <p:cNvSpPr>
            <a:spLocks noGrp="1"/>
          </p:cNvSpPr>
          <p:nvPr>
            <p:ph type="title"/>
          </p:nvPr>
        </p:nvSpPr>
        <p:spPr/>
        <p:txBody>
          <a:bodyPr/>
          <a:lstStyle/>
          <a:p>
            <a:r>
              <a:rPr lang="en-AU" dirty="0">
                <a:latin typeface="+mj-lt"/>
              </a:rPr>
              <a:t>What do you notice? (5)</a:t>
            </a:r>
          </a:p>
        </p:txBody>
      </p:sp>
      <p:sp>
        <p:nvSpPr>
          <p:cNvPr id="12" name="Text Placeholder 11">
            <a:extLst>
              <a:ext uri="{FF2B5EF4-FFF2-40B4-BE49-F238E27FC236}">
                <a16:creationId xmlns:a16="http://schemas.microsoft.com/office/drawing/2014/main" id="{4954CADD-F6FB-2FDF-35F9-A125BAA3A988}"/>
              </a:ext>
              <a:ext uri="{C183D7F6-B498-43B3-948B-1728B52AA6E4}">
                <adec:decorative xmlns:adec="http://schemas.microsoft.com/office/drawing/2017/decorative" val="1"/>
              </a:ext>
            </a:extLst>
          </p:cNvPr>
          <p:cNvSpPr>
            <a:spLocks noGrp="1"/>
          </p:cNvSpPr>
          <p:nvPr>
            <p:ph type="body" sz="quarter" idx="17"/>
          </p:nvPr>
        </p:nvSpPr>
        <p:spPr/>
        <p:txBody>
          <a:bodyPr/>
          <a:lstStyle/>
          <a:p>
            <a:r>
              <a:rPr lang="en-AU" dirty="0">
                <a:latin typeface="+mn-lt"/>
              </a:rPr>
              <a:t> </a:t>
            </a:r>
          </a:p>
        </p:txBody>
      </p:sp>
      <p:sp>
        <p:nvSpPr>
          <p:cNvPr id="3" name="Slide Number Placeholder 2">
            <a:extLst>
              <a:ext uri="{FF2B5EF4-FFF2-40B4-BE49-F238E27FC236}">
                <a16:creationId xmlns:a16="http://schemas.microsoft.com/office/drawing/2014/main" id="{C4DCAE14-055D-B827-8E49-8ED19F1CCE3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pic>
        <p:nvPicPr>
          <p:cNvPr id="5" name="Picture 4" descr="A quadratic equation and a linear equation sketched on a Cartesian plane with the label f(x) added to the quadratic function (red) and g(x) added to the linear function (blue). A dark blue function has been included to the image.">
            <a:extLst>
              <a:ext uri="{FF2B5EF4-FFF2-40B4-BE49-F238E27FC236}">
                <a16:creationId xmlns:a16="http://schemas.microsoft.com/office/drawing/2014/main" id="{7CB07CD8-AEA1-B35C-4AB9-8723F48C7A8C}"/>
              </a:ext>
            </a:extLst>
          </p:cNvPr>
          <p:cNvPicPr>
            <a:picLocks noChangeAspect="1"/>
          </p:cNvPicPr>
          <p:nvPr/>
        </p:nvPicPr>
        <p:blipFill>
          <a:blip r:embed="rId3"/>
          <a:stretch>
            <a:fillRect/>
          </a:stretch>
        </p:blipFill>
        <p:spPr>
          <a:xfrm>
            <a:off x="2692225" y="905601"/>
            <a:ext cx="6807550" cy="5886753"/>
          </a:xfrm>
          <a:prstGeom prst="rect">
            <a:avLst/>
          </a:prstGeom>
        </p:spPr>
      </p:pic>
    </p:spTree>
    <p:extLst>
      <p:ext uri="{BB962C8B-B14F-4D97-AF65-F5344CB8AC3E}">
        <p14:creationId xmlns:p14="http://schemas.microsoft.com/office/powerpoint/2010/main" val="390416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t>Subtraction of </a:t>
                </a:r>
                <a14:m>
                  <m:oMath xmlns:m="http://schemas.openxmlformats.org/officeDocument/2006/math">
                    <m:r>
                      <a:rPr lang="en-AU" i="1" dirty="0" smtClean="0">
                        <a:latin typeface="Cambria Math" panose="02040503050406030204" pitchFamily="18" charset="0"/>
                      </a:rPr>
                      <m:t>𝑓</m:t>
                    </m:r>
                    <m:r>
                      <a:rPr lang="en-AU" i="1" dirty="0" smtClean="0">
                        <a:latin typeface="Cambria Math" panose="02040503050406030204" pitchFamily="18" charset="0"/>
                      </a:rPr>
                      <m:t>(</m:t>
                    </m:r>
                    <m:r>
                      <a:rPr lang="en-AU" i="1" dirty="0" smtClean="0">
                        <a:latin typeface="Cambria Math" panose="02040503050406030204" pitchFamily="18" charset="0"/>
                      </a:rPr>
                      <m:t>𝑥</m:t>
                    </m:r>
                    <m:r>
                      <a:rPr lang="en-AU" i="1" dirty="0" smtClean="0">
                        <a:latin typeface="Cambria Math" panose="02040503050406030204" pitchFamily="18" charset="0"/>
                      </a:rPr>
                      <m:t>) </m:t>
                    </m:r>
                  </m:oMath>
                </a14:m>
                <a:r>
                  <a:rPr lang="en-AU" dirty="0">
                    <a:latin typeface="+mj-lt"/>
                  </a:rPr>
                  <a:t>and </a:t>
                </a:r>
                <a14:m>
                  <m:oMath xmlns:m="http://schemas.openxmlformats.org/officeDocument/2006/math">
                    <m:r>
                      <a:rPr lang="en-AU" i="1" dirty="0" smtClean="0">
                        <a:latin typeface="Cambria Math" panose="02040503050406030204" pitchFamily="18" charset="0"/>
                      </a:rPr>
                      <m:t>𝑔</m:t>
                    </m:r>
                    <m:r>
                      <a:rPr lang="en-AU" i="1" dirty="0" smtClean="0">
                        <a:latin typeface="Cambria Math" panose="02040503050406030204" pitchFamily="18" charset="0"/>
                      </a:rPr>
                      <m:t>(</m:t>
                    </m:r>
                    <m:r>
                      <a:rPr lang="en-AU" i="1" dirty="0" smtClean="0">
                        <a:latin typeface="Cambria Math" panose="02040503050406030204" pitchFamily="18" charset="0"/>
                      </a:rPr>
                      <m:t>𝑥</m:t>
                    </m:r>
                    <m:r>
                      <a:rPr lang="en-AU" i="1" dirty="0" smtClean="0">
                        <a:latin typeface="Cambria Math" panose="02040503050406030204" pitchFamily="18" charset="0"/>
                      </a:rPr>
                      <m:t>)</m:t>
                    </m:r>
                  </m:oMath>
                </a14:m>
                <a:r>
                  <a:rPr lang="en-AU" dirty="0">
                    <a:latin typeface="+mj-lt"/>
                  </a:rPr>
                  <a:t> from a graph</a:t>
                </a:r>
              </a:p>
            </p:txBody>
          </p:sp>
        </mc:Choice>
        <mc:Fallback xmlns="">
          <p:sp>
            <p:nvSpPr>
              <p:cNvPr id="4" name="Title 3">
                <a:extLst>
                  <a:ext uri="{FF2B5EF4-FFF2-40B4-BE49-F238E27FC236}">
                    <a16:creationId xmlns:a16="http://schemas.microsoft.com/office/drawing/2014/main" id="{920994A1-6280-637C-A32E-0A999DF0F5FE}"/>
                  </a:ext>
                </a:extLst>
              </p:cNvPr>
              <p:cNvSpPr>
                <a:spLocks noGrp="1" noRot="1" noChangeAspect="1" noMove="1" noResize="1" noEditPoints="1" noAdjustHandles="1" noChangeArrowheads="1" noChangeShapeType="1" noTextEdit="1"/>
              </p:cNvSpPr>
              <p:nvPr>
                <p:ph type="title"/>
              </p:nvPr>
            </p:nvSpPr>
            <p:spPr>
              <a:blipFill>
                <a:blip r:embed="rId3"/>
                <a:stretch>
                  <a:fillRect l="-2431" t="-34091" b="-40909"/>
                </a:stretch>
              </a:blipFill>
            </p:spPr>
            <p:txBody>
              <a:bodyPr/>
              <a:lstStyle/>
              <a:p>
                <a:r>
                  <a:rPr lang="en-AU">
                    <a:noFill/>
                  </a:rPr>
                  <a:t> </a:t>
                </a:r>
              </a:p>
            </p:txBody>
          </p:sp>
        </mc:Fallback>
      </mc:AlternateContent>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p:txBody>
              <a:bodyPr/>
              <a:lstStyle/>
              <a:p>
                <a:r>
                  <a:rPr lang="en-AU" dirty="0"/>
                  <a:t>The graphs of </a:t>
                </a:r>
                <a14:m>
                  <m:oMath xmlns:m="http://schemas.openxmlformats.org/officeDocument/2006/math">
                    <m:r>
                      <a:rPr lang="en-AU" i="1" dirty="0">
                        <a:latin typeface="Cambria Math" panose="02040503050406030204" pitchFamily="18" charset="0"/>
                      </a:rPr>
                      <m:t>𝑦</m:t>
                    </m:r>
                    <m:r>
                      <a:rPr lang="en-AU" i="1" dirty="0">
                        <a:latin typeface="Cambria Math" panose="02040503050406030204" pitchFamily="18" charset="0"/>
                      </a:rPr>
                      <m:t> = </m:t>
                    </m:r>
                    <m:r>
                      <a:rPr lang="en-AU" i="1" dirty="0">
                        <a:latin typeface="Cambria Math" panose="02040503050406030204" pitchFamily="18" charset="0"/>
                      </a:rPr>
                      <m:t>𝑓</m:t>
                    </m:r>
                    <m:r>
                      <a:rPr lang="en-AU" i="1" dirty="0">
                        <a:latin typeface="Cambria Math" panose="02040503050406030204" pitchFamily="18" charset="0"/>
                      </a:rPr>
                      <m:t>(</m:t>
                    </m:r>
                    <m:r>
                      <a:rPr lang="en-AU" i="1" dirty="0">
                        <a:latin typeface="Cambria Math" panose="02040503050406030204" pitchFamily="18" charset="0"/>
                      </a:rPr>
                      <m:t>𝑥</m:t>
                    </m:r>
                    <m:r>
                      <a:rPr lang="en-AU" i="1" dirty="0">
                        <a:latin typeface="Cambria Math" panose="02040503050406030204" pitchFamily="18" charset="0"/>
                      </a:rPr>
                      <m:t>)</m:t>
                    </m:r>
                  </m:oMath>
                </a14:m>
                <a:r>
                  <a:rPr lang="en-AU" dirty="0"/>
                  <a:t> and </a:t>
                </a:r>
                <a14:m>
                  <m:oMath xmlns:m="http://schemas.openxmlformats.org/officeDocument/2006/math">
                    <m:r>
                      <a:rPr lang="en-AU" i="1" dirty="0">
                        <a:latin typeface="Cambria Math" panose="02040503050406030204" pitchFamily="18" charset="0"/>
                      </a:rPr>
                      <m:t>𝑦</m:t>
                    </m:r>
                    <m:r>
                      <a:rPr lang="en-AU" i="1" dirty="0">
                        <a:latin typeface="Cambria Math" panose="02040503050406030204" pitchFamily="18" charset="0"/>
                      </a:rPr>
                      <m:t> = </m:t>
                    </m:r>
                    <m:r>
                      <a:rPr lang="en-AU" i="1" dirty="0">
                        <a:latin typeface="Cambria Math" panose="02040503050406030204" pitchFamily="18" charset="0"/>
                      </a:rPr>
                      <m:t>𝑔</m:t>
                    </m:r>
                    <m:r>
                      <a:rPr lang="en-AU" i="1" dirty="0">
                        <a:latin typeface="Cambria Math" panose="02040503050406030204" pitchFamily="18" charset="0"/>
                      </a:rPr>
                      <m:t>(</m:t>
                    </m:r>
                    <m:r>
                      <a:rPr lang="en-AU" i="1" dirty="0">
                        <a:latin typeface="Cambria Math" panose="02040503050406030204" pitchFamily="18" charset="0"/>
                      </a:rPr>
                      <m:t>𝑥</m:t>
                    </m:r>
                    <m:r>
                      <a:rPr lang="en-AU" i="1" dirty="0">
                        <a:latin typeface="Cambria Math" panose="02040503050406030204" pitchFamily="18" charset="0"/>
                      </a:rPr>
                      <m:t>)</m:t>
                    </m:r>
                  </m:oMath>
                </a14:m>
                <a:r>
                  <a:rPr lang="en-AU" dirty="0"/>
                  <a:t> are shown. Draw the graph of </a:t>
                </a:r>
                <a14:m>
                  <m:oMath xmlns:m="http://schemas.openxmlformats.org/officeDocument/2006/math">
                    <m:r>
                      <a:rPr lang="en-AU" i="1" dirty="0">
                        <a:latin typeface="Cambria Math" panose="02040503050406030204" pitchFamily="18" charset="0"/>
                      </a:rPr>
                      <m:t>𝑦</m:t>
                    </m:r>
                    <m:r>
                      <a:rPr lang="en-AU" i="1" dirty="0">
                        <a:latin typeface="Cambria Math" panose="02040503050406030204" pitchFamily="18" charset="0"/>
                      </a:rPr>
                      <m:t> = </m:t>
                    </m:r>
                    <m:r>
                      <a:rPr lang="en-AU" i="1" dirty="0">
                        <a:latin typeface="Cambria Math" panose="02040503050406030204" pitchFamily="18" charset="0"/>
                      </a:rPr>
                      <m:t>𝑓</m:t>
                    </m:r>
                    <m:r>
                      <a:rPr lang="en-AU" i="1" dirty="0">
                        <a:latin typeface="Cambria Math" panose="02040503050406030204" pitchFamily="18" charset="0"/>
                      </a:rPr>
                      <m:t>(</m:t>
                    </m:r>
                    <m:r>
                      <a:rPr lang="en-AU" i="1" dirty="0">
                        <a:latin typeface="Cambria Math" panose="02040503050406030204" pitchFamily="18" charset="0"/>
                      </a:rPr>
                      <m:t>𝑥</m:t>
                    </m:r>
                    <m:r>
                      <a:rPr lang="en-AU" i="1" dirty="0">
                        <a:latin typeface="Cambria Math" panose="02040503050406030204" pitchFamily="18" charset="0"/>
                      </a:rPr>
                      <m:t>) − </m:t>
                    </m:r>
                    <m:r>
                      <a:rPr lang="en-AU" i="1" dirty="0">
                        <a:latin typeface="Cambria Math" panose="02040503050406030204" pitchFamily="18" charset="0"/>
                      </a:rPr>
                      <m:t>𝑔</m:t>
                    </m:r>
                    <m:r>
                      <a:rPr lang="en-AU" i="1" dirty="0">
                        <a:latin typeface="Cambria Math" panose="02040503050406030204" pitchFamily="18" charset="0"/>
                      </a:rPr>
                      <m:t>(</m:t>
                    </m:r>
                    <m:r>
                      <a:rPr lang="en-AU" i="1" dirty="0">
                        <a:latin typeface="Cambria Math" panose="02040503050406030204" pitchFamily="18" charset="0"/>
                      </a:rPr>
                      <m:t>𝑥</m:t>
                    </m:r>
                    <m:r>
                      <a:rPr lang="en-AU" i="1" dirty="0">
                        <a:latin typeface="Cambria Math" panose="02040503050406030204" pitchFamily="18" charset="0"/>
                      </a:rPr>
                      <m:t>) </m:t>
                    </m:r>
                  </m:oMath>
                </a14:m>
                <a:r>
                  <a:rPr lang="en-AU" dirty="0"/>
                  <a:t>and comment on its domain and range.</a:t>
                </a:r>
              </a:p>
              <a:p>
                <a:endParaRPr lang="en-AU" dirty="0">
                  <a:latin typeface="+mn-lt"/>
                </a:endParaRP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blipFill>
                <a:blip r:embed="rId4"/>
                <a:stretch>
                  <a:fillRect l="-1326" r="-1768"/>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pic>
        <p:nvPicPr>
          <p:cNvPr id="11" name="Picture 10" descr="A graph of f(x) and g(x). f(x) is a translated exponential function represented with a broken red line. g(x) is a reciprocal function represented with a broken blue line.">
            <a:extLst>
              <a:ext uri="{FF2B5EF4-FFF2-40B4-BE49-F238E27FC236}">
                <a16:creationId xmlns:a16="http://schemas.microsoft.com/office/drawing/2014/main" id="{0F31F7A6-E11B-DACC-862A-F5FA30DE8D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000" y="2484202"/>
            <a:ext cx="4530052" cy="4121798"/>
          </a:xfrm>
          <a:prstGeom prst="rect">
            <a:avLst/>
          </a:prstGeom>
        </p:spPr>
      </p:pic>
      <p:sp>
        <p:nvSpPr>
          <p:cNvPr id="8" name="TextBox 7">
            <a:extLst>
              <a:ext uri="{FF2B5EF4-FFF2-40B4-BE49-F238E27FC236}">
                <a16:creationId xmlns:a16="http://schemas.microsoft.com/office/drawing/2014/main" id="{C6B12030-DB9B-FB75-7D67-992B1A4CAD03}"/>
              </a:ext>
              <a:ext uri="{C183D7F6-B498-43B3-948B-1728B52AA6E4}">
                <adec:decorative xmlns:adec="http://schemas.microsoft.com/office/drawing/2017/decorative" val="0"/>
              </a:ext>
            </a:extLst>
          </p:cNvPr>
          <p:cNvSpPr txBox="1"/>
          <p:nvPr/>
        </p:nvSpPr>
        <p:spPr>
          <a:xfrm>
            <a:off x="5796423" y="2199381"/>
            <a:ext cx="914400" cy="298128"/>
          </a:xfrm>
          <a:prstGeom prst="rect">
            <a:avLst/>
          </a:prstGeom>
          <a:noFill/>
        </p:spPr>
        <p:txBody>
          <a:bodyPr wrap="none" lIns="0" tIns="0" rIns="0" bIns="0" rtlCol="0">
            <a:noAutofit/>
          </a:bodyPr>
          <a:lstStyle/>
          <a:p>
            <a:pPr algn="l"/>
            <a:r>
              <a:rPr lang="en-AU" sz="1800" b="1" dirty="0">
                <a:solidFill>
                  <a:schemeClr val="accent2"/>
                </a:solidFill>
              </a:rPr>
              <a:t>Solution:</a:t>
            </a:r>
          </a:p>
        </p:txBody>
      </p:sp>
      <p:pic>
        <p:nvPicPr>
          <p:cNvPr id="15" name="Picture 14" descr="The solution graph. Points are drawn to shown the subtraction of the two curves and the new graph is drawn in pink.">
            <a:extLst>
              <a:ext uri="{FF2B5EF4-FFF2-40B4-BE49-F238E27FC236}">
                <a16:creationId xmlns:a16="http://schemas.microsoft.com/office/drawing/2014/main" id="{318B3349-FBD7-9699-DB9E-F9F036696F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1424" y="2484202"/>
            <a:ext cx="3780800" cy="3757781"/>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4CBFC28-7E8F-D738-D54C-B5530E40FD37}"/>
                  </a:ext>
                </a:extLst>
              </p:cNvPr>
              <p:cNvSpPr txBox="1"/>
              <p:nvPr/>
            </p:nvSpPr>
            <p:spPr>
              <a:xfrm>
                <a:off x="6741424" y="6193957"/>
                <a:ext cx="3390899" cy="914400"/>
              </a:xfrm>
              <a:prstGeom prst="rect">
                <a:avLst/>
              </a:prstGeom>
              <a:noFill/>
            </p:spPr>
            <p:txBody>
              <a:bodyPr wrap="none" lIns="0" tIns="0" rIns="0" bIns="0" rtlCol="0">
                <a:noAutofit/>
              </a:bodyPr>
              <a:lstStyle/>
              <a:p>
                <a:r>
                  <a:rPr lang="en-AU" sz="1800" dirty="0"/>
                  <a:t>Domain: </a:t>
                </a:r>
                <a14:m>
                  <m:oMath xmlns:m="http://schemas.openxmlformats.org/officeDocument/2006/math">
                    <m:d>
                      <m:dPr>
                        <m:ctrlPr>
                          <a:rPr lang="en-AU" sz="1800" i="1">
                            <a:latin typeface="Cambria Math" panose="02040503050406030204" pitchFamily="18" charset="0"/>
                          </a:rPr>
                        </m:ctrlPr>
                      </m:dPr>
                      <m:e>
                        <m:r>
                          <a:rPr lang="en-AU" sz="1800" i="1">
                            <a:latin typeface="Cambria Math" panose="02040503050406030204" pitchFamily="18" charset="0"/>
                          </a:rPr>
                          <m:t>−</m:t>
                        </m:r>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0</m:t>
                        </m:r>
                      </m:e>
                    </m:d>
                    <m:r>
                      <a:rPr lang="en-AU" sz="1800" i="1" smtClean="0">
                        <a:latin typeface="Cambria Math" panose="02040503050406030204" pitchFamily="18" charset="0"/>
                        <a:ea typeface="Cambria Math" panose="02040503050406030204" pitchFamily="18" charset="0"/>
                      </a:rPr>
                      <m:t>⋃</m:t>
                    </m:r>
                    <m:r>
                      <a:rPr lang="en-AU" sz="1800" b="0" i="0" smtClean="0">
                        <a:latin typeface="Cambria Math" panose="02040503050406030204" pitchFamily="18" charset="0"/>
                        <a:ea typeface="Cambria Math" panose="02040503050406030204" pitchFamily="18" charset="0"/>
                      </a:rPr>
                      <m:t>(0,</m:t>
                    </m:r>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m:t>
                    </m:r>
                    <m:r>
                      <a:rPr lang="en-AU" sz="1800" b="0" i="0" smtClean="0">
                        <a:latin typeface="Cambria Math" panose="02040503050406030204" pitchFamily="18" charset="0"/>
                        <a:ea typeface="Cambria Math" panose="02040503050406030204" pitchFamily="18" charset="0"/>
                      </a:rPr>
                      <m:t>, </m:t>
                    </m:r>
                  </m:oMath>
                </a14:m>
                <a:r>
                  <a:rPr lang="en-AU" sz="1800" dirty="0"/>
                  <a:t>Range: </a:t>
                </a:r>
                <a14:m>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m:t>
                    </m:r>
                  </m:oMath>
                </a14:m>
                <a:endParaRPr lang="en-AU" sz="1800" dirty="0"/>
              </a:p>
            </p:txBody>
          </p:sp>
        </mc:Choice>
        <mc:Fallback xmlns="">
          <p:sp>
            <p:nvSpPr>
              <p:cNvPr id="9" name="TextBox 8">
                <a:extLst>
                  <a:ext uri="{FF2B5EF4-FFF2-40B4-BE49-F238E27FC236}">
                    <a16:creationId xmlns:a16="http://schemas.microsoft.com/office/drawing/2014/main" id="{34CBFC28-7E8F-D738-D54C-B5530E40FD37}"/>
                  </a:ext>
                </a:extLst>
              </p:cNvPr>
              <p:cNvSpPr txBox="1">
                <a:spLocks noRot="1" noChangeAspect="1" noMove="1" noResize="1" noEditPoints="1" noAdjustHandles="1" noChangeArrowheads="1" noChangeShapeType="1" noTextEdit="1"/>
              </p:cNvSpPr>
              <p:nvPr/>
            </p:nvSpPr>
            <p:spPr>
              <a:xfrm>
                <a:off x="6741424" y="6193957"/>
                <a:ext cx="3390899" cy="914400"/>
              </a:xfrm>
              <a:prstGeom prst="rect">
                <a:avLst/>
              </a:prstGeom>
              <a:blipFill>
                <a:blip r:embed="rId7"/>
                <a:stretch>
                  <a:fillRect l="-4104" t="-8219" r="-2686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5088835" y="2828251"/>
                <a:ext cx="2777897" cy="1488222"/>
              </a:xfrm>
              <a:prstGeom prst="wedgeRoundRectCallout">
                <a:avLst>
                  <a:gd name="adj1" fmla="val 64323"/>
                  <a:gd name="adj2" fmla="val 1330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Why does </a:t>
                </a:r>
                <a14:m>
                  <m:oMath xmlns:m="http://schemas.openxmlformats.org/officeDocument/2006/math">
                    <m:r>
                      <a:rPr lang="en-AU" sz="1600" b="0" i="1" smtClean="0">
                        <a:latin typeface="Cambria Math" panose="02040503050406030204" pitchFamily="18" charset="0"/>
                      </a:rPr>
                      <m:t>𝑦</m:t>
                    </m:r>
                    <m:r>
                      <a:rPr lang="en-AU" sz="1600" b="0" i="1" smtClean="0">
                        <a:latin typeface="Cambria Math" panose="02040503050406030204" pitchFamily="18" charset="0"/>
                      </a:rPr>
                      <m:t>=</m:t>
                    </m:r>
                    <m:r>
                      <a:rPr lang="en-AU" sz="1600" b="0" i="1" smtClean="0">
                        <a:latin typeface="Cambria Math" panose="02040503050406030204" pitchFamily="18" charset="0"/>
                      </a:rPr>
                      <m:t>𝑓</m:t>
                    </m:r>
                    <m:d>
                      <m:dPr>
                        <m:ctrlPr>
                          <a:rPr lang="en-AU" sz="1600" b="0" i="1" smtClean="0">
                            <a:latin typeface="Cambria Math" panose="02040503050406030204" pitchFamily="18" charset="0"/>
                          </a:rPr>
                        </m:ctrlPr>
                      </m:dPr>
                      <m:e>
                        <m:r>
                          <a:rPr lang="en-AU" sz="1600" b="0" i="1" smtClean="0">
                            <a:latin typeface="Cambria Math" panose="02040503050406030204" pitchFamily="18" charset="0"/>
                          </a:rPr>
                          <m:t>𝑥</m:t>
                        </m:r>
                      </m:e>
                    </m:d>
                    <m:r>
                      <a:rPr lang="en-AU" sz="1600" b="0" i="1" smtClean="0">
                        <a:latin typeface="Cambria Math" panose="02040503050406030204" pitchFamily="18" charset="0"/>
                      </a:rPr>
                      <m:t>−</m:t>
                    </m:r>
                    <m:r>
                      <a:rPr lang="en-AU" sz="1600" b="0" i="1" smtClean="0">
                        <a:latin typeface="Cambria Math" panose="02040503050406030204" pitchFamily="18" charset="0"/>
                      </a:rPr>
                      <m:t>𝑔</m:t>
                    </m:r>
                    <m:r>
                      <a:rPr lang="en-AU" sz="1600" b="0" i="1" smtClean="0">
                        <a:latin typeface="Cambria Math" panose="02040503050406030204" pitchFamily="18" charset="0"/>
                      </a:rPr>
                      <m:t>(</m:t>
                    </m:r>
                    <m:r>
                      <a:rPr lang="en-AU" sz="1600" b="0" i="1" smtClean="0">
                        <a:latin typeface="Cambria Math" panose="02040503050406030204" pitchFamily="18" charset="0"/>
                      </a:rPr>
                      <m:t>𝑥</m:t>
                    </m:r>
                    <m:r>
                      <a:rPr lang="en-AU" sz="1600" b="0" i="1" smtClean="0">
                        <a:latin typeface="Cambria Math" panose="02040503050406030204" pitchFamily="18" charset="0"/>
                      </a:rPr>
                      <m:t>)</m:t>
                    </m:r>
                  </m:oMath>
                </a14:m>
                <a:r>
                  <a:rPr lang="en-AU" sz="1600" dirty="0"/>
                  <a:t> go here when </a:t>
                </a:r>
                <a14:m>
                  <m:oMath xmlns:m="http://schemas.openxmlformats.org/officeDocument/2006/math">
                    <m:r>
                      <a:rPr lang="en-AU" sz="1600" i="1" dirty="0" smtClean="0">
                        <a:latin typeface="Cambria Math" panose="02040503050406030204" pitchFamily="18" charset="0"/>
                      </a:rPr>
                      <m:t>𝑓</m:t>
                    </m:r>
                    <m:r>
                      <a:rPr lang="en-AU" sz="1600" i="1" dirty="0" smtClean="0">
                        <a:latin typeface="Cambria Math" panose="02040503050406030204" pitchFamily="18" charset="0"/>
                      </a:rPr>
                      <m:t>(</m:t>
                    </m:r>
                    <m:r>
                      <a:rPr lang="en-AU" sz="1600" i="1" dirty="0" smtClean="0">
                        <a:latin typeface="Cambria Math" panose="02040503050406030204" pitchFamily="18" charset="0"/>
                      </a:rPr>
                      <m:t>𝑥</m:t>
                    </m:r>
                    <m:r>
                      <a:rPr lang="en-AU" sz="1600" i="1" dirty="0" smtClean="0">
                        <a:latin typeface="Cambria Math" panose="02040503050406030204" pitchFamily="18" charset="0"/>
                      </a:rPr>
                      <m:t>)</m:t>
                    </m:r>
                  </m:oMath>
                </a14:m>
                <a:r>
                  <a:rPr lang="en-AU" sz="1600" dirty="0"/>
                  <a:t> and </a:t>
                </a:r>
                <a14:m>
                  <m:oMath xmlns:m="http://schemas.openxmlformats.org/officeDocument/2006/math">
                    <m:r>
                      <a:rPr lang="en-AU" sz="1600" i="1" dirty="0" smtClean="0">
                        <a:latin typeface="Cambria Math" panose="02040503050406030204" pitchFamily="18" charset="0"/>
                      </a:rPr>
                      <m:t>𝑔</m:t>
                    </m:r>
                    <m:r>
                      <a:rPr lang="en-AU" sz="1600" i="1" dirty="0" smtClean="0">
                        <a:latin typeface="Cambria Math" panose="02040503050406030204" pitchFamily="18" charset="0"/>
                      </a:rPr>
                      <m:t>(</m:t>
                    </m:r>
                    <m:r>
                      <a:rPr lang="en-AU" sz="1600" i="1" dirty="0" smtClean="0">
                        <a:latin typeface="Cambria Math" panose="02040503050406030204" pitchFamily="18" charset="0"/>
                      </a:rPr>
                      <m:t>𝑥</m:t>
                    </m:r>
                    <m:r>
                      <a:rPr lang="en-AU" sz="1600" i="1" dirty="0" smtClean="0">
                        <a:latin typeface="Cambria Math" panose="02040503050406030204" pitchFamily="18" charset="0"/>
                      </a:rPr>
                      <m:t>)</m:t>
                    </m:r>
                  </m:oMath>
                </a14:m>
                <a:r>
                  <a:rPr lang="en-AU" sz="1600" dirty="0"/>
                  <a:t> do not?</a:t>
                </a:r>
              </a:p>
            </p:txBody>
          </p:sp>
        </mc:Choice>
        <mc:Fallback xmlns="">
          <p:sp>
            <p:nvSpPr>
              <p:cNvPr id="2" name="Speech Bubble: Rectangle with Corners Rounded 1">
                <a:extLst>
                  <a:ext uri="{FF2B5EF4-FFF2-40B4-BE49-F238E27FC236}">
                    <a16:creationId xmlns:a16="http://schemas.microsoft.com/office/drawing/2014/main" id="{F0D26F56-45EA-0083-3F56-CF5F84935CAA}"/>
                  </a:ext>
                </a:extLst>
              </p:cNvPr>
              <p:cNvSpPr>
                <a:spLocks noRot="1" noChangeAspect="1" noMove="1" noResize="1" noEditPoints="1" noAdjustHandles="1" noChangeArrowheads="1" noChangeShapeType="1" noTextEdit="1"/>
              </p:cNvSpPr>
              <p:nvPr/>
            </p:nvSpPr>
            <p:spPr>
              <a:xfrm>
                <a:off x="5088835" y="2828251"/>
                <a:ext cx="2777897" cy="1488222"/>
              </a:xfrm>
              <a:prstGeom prst="wedgeRoundRectCallout">
                <a:avLst>
                  <a:gd name="adj1" fmla="val 64323"/>
                  <a:gd name="adj2" fmla="val 13301"/>
                  <a:gd name="adj3" fmla="val 16667"/>
                </a:avLst>
              </a:prstGeom>
              <a:blipFill>
                <a:blip r:embed="rId8"/>
                <a:stretch>
                  <a:fillRect/>
                </a:stretch>
              </a:blipFill>
            </p:spPr>
            <p:txBody>
              <a:bodyPr/>
              <a:lstStyle/>
              <a:p>
                <a:r>
                  <a:rPr lang="en-AU">
                    <a:noFill/>
                  </a:rPr>
                  <a:t> </a:t>
                </a:r>
              </a:p>
            </p:txBody>
          </p:sp>
        </mc:Fallback>
      </mc:AlternateContent>
      <p:sp>
        <p:nvSpPr>
          <p:cNvPr id="17" name="Speech Bubble: Rectangle with Corners Rounded 1">
            <a:extLst>
              <a:ext uri="{FF2B5EF4-FFF2-40B4-BE49-F238E27FC236}">
                <a16:creationId xmlns:a16="http://schemas.microsoft.com/office/drawing/2014/main" id="{EE14B9B6-0B4E-1FF9-9E42-4B5AD00D6AD6}"/>
              </a:ext>
            </a:extLst>
          </p:cNvPr>
          <p:cNvSpPr/>
          <p:nvPr/>
        </p:nvSpPr>
        <p:spPr>
          <a:xfrm>
            <a:off x="4512365" y="5105343"/>
            <a:ext cx="2167857" cy="1488222"/>
          </a:xfrm>
          <a:prstGeom prst="wedgeRoundRectCallout">
            <a:avLst>
              <a:gd name="adj1" fmla="val 62892"/>
              <a:gd name="adj2" fmla="val -2944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How do you determine the distance you change each ordinate by?</a:t>
            </a:r>
          </a:p>
        </p:txBody>
      </p:sp>
      <mc:AlternateContent xmlns:mc="http://schemas.openxmlformats.org/markup-compatibility/2006" xmlns:a14="http://schemas.microsoft.com/office/drawing/2010/main">
        <mc:Choice Requires="a14">
          <p:sp>
            <p:nvSpPr>
              <p:cNvPr id="16" name="Speech Bubble: Rectangle with Corners Rounded 1">
                <a:extLst>
                  <a:ext uri="{FF2B5EF4-FFF2-40B4-BE49-F238E27FC236}">
                    <a16:creationId xmlns:a16="http://schemas.microsoft.com/office/drawing/2014/main" id="{11403674-1938-CB92-BFF5-7F4E185A8571}"/>
                  </a:ext>
                </a:extLst>
              </p:cNvPr>
              <p:cNvSpPr/>
              <p:nvPr/>
            </p:nvSpPr>
            <p:spPr>
              <a:xfrm>
                <a:off x="9396917" y="4591664"/>
                <a:ext cx="2039707" cy="1488222"/>
              </a:xfrm>
              <a:prstGeom prst="wedgeRoundRectCallout">
                <a:avLst>
                  <a:gd name="adj1" fmla="val -55180"/>
                  <a:gd name="adj2" fmla="val -4814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How do you determine the </a:t>
                </a:r>
                <a14:m>
                  <m:oMath xmlns:m="http://schemas.openxmlformats.org/officeDocument/2006/math">
                    <m:r>
                      <a:rPr lang="en-AU" sz="1600" i="1" dirty="0" smtClean="0">
                        <a:latin typeface="Cambria Math" panose="02040503050406030204" pitchFamily="18" charset="0"/>
                      </a:rPr>
                      <m:t>𝑥</m:t>
                    </m:r>
                  </m:oMath>
                </a14:m>
                <a:r>
                  <a:rPr lang="en-AU" sz="1600" dirty="0"/>
                  <a:t>-intercepts of </a:t>
                </a:r>
                <a:br>
                  <a:rPr lang="en-AU" sz="1600" dirty="0"/>
                </a:br>
                <a14:m>
                  <m:oMath xmlns:m="http://schemas.openxmlformats.org/officeDocument/2006/math">
                    <m:r>
                      <a:rPr lang="en-AU" sz="1600" i="1" dirty="0" smtClean="0">
                        <a:latin typeface="Cambria Math" panose="02040503050406030204" pitchFamily="18" charset="0"/>
                      </a:rPr>
                      <m:t>𝑦</m:t>
                    </m:r>
                    <m:r>
                      <a:rPr lang="en-AU" sz="1600" i="1" dirty="0" smtClean="0">
                        <a:latin typeface="Cambria Math" panose="02040503050406030204" pitchFamily="18" charset="0"/>
                      </a:rPr>
                      <m:t>=</m:t>
                    </m:r>
                    <m:r>
                      <a:rPr lang="en-AU" sz="1600" i="1" dirty="0" smtClean="0">
                        <a:latin typeface="Cambria Math" panose="02040503050406030204" pitchFamily="18" charset="0"/>
                      </a:rPr>
                      <m:t>𝑓</m:t>
                    </m:r>
                    <m:r>
                      <a:rPr lang="en-AU" sz="1600" i="1" dirty="0" smtClean="0">
                        <a:latin typeface="Cambria Math" panose="02040503050406030204" pitchFamily="18" charset="0"/>
                      </a:rPr>
                      <m:t>(</m:t>
                    </m:r>
                    <m:r>
                      <a:rPr lang="en-AU" sz="1600" i="1" dirty="0" smtClean="0">
                        <a:latin typeface="Cambria Math" panose="02040503050406030204" pitchFamily="18" charset="0"/>
                      </a:rPr>
                      <m:t>𝑥</m:t>
                    </m:r>
                    <m:r>
                      <a:rPr lang="en-AU" sz="1600" i="1" dirty="0" smtClean="0">
                        <a:latin typeface="Cambria Math" panose="02040503050406030204" pitchFamily="18" charset="0"/>
                      </a:rPr>
                      <m:t>)−</m:t>
                    </m:r>
                    <m:r>
                      <a:rPr lang="en-AU" sz="1600" i="1" dirty="0" smtClean="0">
                        <a:latin typeface="Cambria Math" panose="02040503050406030204" pitchFamily="18" charset="0"/>
                      </a:rPr>
                      <m:t>𝑔</m:t>
                    </m:r>
                    <m:r>
                      <a:rPr lang="en-AU" sz="1600" i="1" dirty="0" smtClean="0">
                        <a:latin typeface="Cambria Math" panose="02040503050406030204" pitchFamily="18" charset="0"/>
                      </a:rPr>
                      <m:t>(</m:t>
                    </m:r>
                    <m:r>
                      <a:rPr lang="en-AU" sz="1600" i="1" dirty="0" smtClean="0">
                        <a:latin typeface="Cambria Math" panose="02040503050406030204" pitchFamily="18" charset="0"/>
                      </a:rPr>
                      <m:t>𝑥</m:t>
                    </m:r>
                    <m:r>
                      <a:rPr lang="en-AU" sz="1600" i="1" dirty="0" smtClean="0">
                        <a:latin typeface="Cambria Math" panose="02040503050406030204" pitchFamily="18" charset="0"/>
                      </a:rPr>
                      <m:t>)</m:t>
                    </m:r>
                  </m:oMath>
                </a14:m>
                <a:r>
                  <a:rPr lang="en-AU" sz="1600" dirty="0"/>
                  <a:t>?</a:t>
                </a:r>
              </a:p>
            </p:txBody>
          </p:sp>
        </mc:Choice>
        <mc:Fallback xmlns="">
          <p:sp>
            <p:nvSpPr>
              <p:cNvPr id="16" name="Speech Bubble: Rectangle with Corners Rounded 1">
                <a:extLst>
                  <a:ext uri="{FF2B5EF4-FFF2-40B4-BE49-F238E27FC236}">
                    <a16:creationId xmlns:a16="http://schemas.microsoft.com/office/drawing/2014/main" id="{11403674-1938-CB92-BFF5-7F4E185A8571}"/>
                  </a:ext>
                </a:extLst>
              </p:cNvPr>
              <p:cNvSpPr>
                <a:spLocks noRot="1" noChangeAspect="1" noMove="1" noResize="1" noEditPoints="1" noAdjustHandles="1" noChangeArrowheads="1" noChangeShapeType="1" noTextEdit="1"/>
              </p:cNvSpPr>
              <p:nvPr/>
            </p:nvSpPr>
            <p:spPr>
              <a:xfrm>
                <a:off x="9396917" y="4591664"/>
                <a:ext cx="2039707" cy="1488222"/>
              </a:xfrm>
              <a:prstGeom prst="wedgeRoundRectCallout">
                <a:avLst>
                  <a:gd name="adj1" fmla="val -55180"/>
                  <a:gd name="adj2" fmla="val -48141"/>
                  <a:gd name="adj3" fmla="val 16667"/>
                </a:avLst>
              </a:prstGeom>
              <a:blipFill>
                <a:blip r:embed="rId9"/>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latin typeface="+mj-lt"/>
              </a:rPr>
              <a:t>Your turn - Graphically</a:t>
            </a:r>
            <a:endParaRPr lang="en-AU" dirty="0"/>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5" name="Text Placeholder 4" descr="A 6 x 6 cartesian plane. There are two lines. A blue cubic that has an x-intercept between -2 and -3 and a y-intercept at 3. A red linear function is also shown, with an x-intercept at -2 and a y intercept at -1.">
                <a:extLst>
                  <a:ext uri="{FF2B5EF4-FFF2-40B4-BE49-F238E27FC236}">
                    <a16:creationId xmlns:a16="http://schemas.microsoft.com/office/drawing/2014/main" id="{393BFC5F-714A-E247-AD99-2B3611DD3153}"/>
                  </a:ext>
                </a:extLst>
              </p:cNvPr>
              <p:cNvSpPr>
                <a:spLocks noGrp="1"/>
              </p:cNvSpPr>
              <p:nvPr>
                <p:ph type="body" sz="quarter" idx="17"/>
              </p:nvPr>
            </p:nvSpPr>
            <p:spPr/>
            <p:txBody>
              <a:bodyPr/>
              <a:lstStyle/>
              <a:p>
                <a:r>
                  <a:rPr lang="en-AU" dirty="0"/>
                  <a:t>The graphs of </a:t>
                </a:r>
                <a14:m>
                  <m:oMath xmlns:m="http://schemas.openxmlformats.org/officeDocument/2006/math">
                    <m:r>
                      <a:rPr lang="en-AU" i="1" dirty="0" smtClean="0">
                        <a:latin typeface="Cambria Math" panose="02040503050406030204" pitchFamily="18" charset="0"/>
                      </a:rPr>
                      <m:t>𝑦</m:t>
                    </m:r>
                    <m:r>
                      <a:rPr lang="en-AU" i="1" dirty="0" smtClean="0">
                        <a:latin typeface="Cambria Math" panose="02040503050406030204" pitchFamily="18" charset="0"/>
                      </a:rPr>
                      <m:t> = </m:t>
                    </m:r>
                    <m:r>
                      <a:rPr lang="en-AU" i="1" dirty="0" smtClean="0">
                        <a:latin typeface="Cambria Math" panose="02040503050406030204" pitchFamily="18" charset="0"/>
                      </a:rPr>
                      <m:t>𝑓</m:t>
                    </m:r>
                    <m:r>
                      <a:rPr lang="en-AU" i="1" dirty="0" smtClean="0">
                        <a:latin typeface="Cambria Math" panose="02040503050406030204" pitchFamily="18" charset="0"/>
                      </a:rPr>
                      <m:t>(</m:t>
                    </m:r>
                    <m:r>
                      <a:rPr lang="en-AU" i="1" dirty="0" smtClean="0">
                        <a:latin typeface="Cambria Math" panose="02040503050406030204" pitchFamily="18" charset="0"/>
                      </a:rPr>
                      <m:t>𝑥</m:t>
                    </m:r>
                    <m:r>
                      <a:rPr lang="en-AU" i="1" dirty="0" smtClean="0">
                        <a:latin typeface="Cambria Math" panose="02040503050406030204" pitchFamily="18" charset="0"/>
                      </a:rPr>
                      <m:t>)</m:t>
                    </m:r>
                  </m:oMath>
                </a14:m>
                <a:r>
                  <a:rPr lang="en-AU" dirty="0"/>
                  <a:t> and </a:t>
                </a:r>
                <a14:m>
                  <m:oMath xmlns:m="http://schemas.openxmlformats.org/officeDocument/2006/math">
                    <m:r>
                      <a:rPr lang="en-AU" i="1" dirty="0" smtClean="0">
                        <a:latin typeface="Cambria Math" panose="02040503050406030204" pitchFamily="18" charset="0"/>
                      </a:rPr>
                      <m:t>𝑦</m:t>
                    </m:r>
                    <m:r>
                      <a:rPr lang="en-AU" i="1" dirty="0" smtClean="0">
                        <a:latin typeface="Cambria Math" panose="02040503050406030204" pitchFamily="18" charset="0"/>
                      </a:rPr>
                      <m:t> = </m:t>
                    </m:r>
                    <m:r>
                      <a:rPr lang="en-AU" i="1" dirty="0" smtClean="0">
                        <a:latin typeface="Cambria Math" panose="02040503050406030204" pitchFamily="18" charset="0"/>
                      </a:rPr>
                      <m:t>𝑔</m:t>
                    </m:r>
                    <m:r>
                      <a:rPr lang="en-AU" i="1" dirty="0" smtClean="0">
                        <a:latin typeface="Cambria Math" panose="02040503050406030204" pitchFamily="18" charset="0"/>
                      </a:rPr>
                      <m:t>(</m:t>
                    </m:r>
                    <m:r>
                      <a:rPr lang="en-AU" i="1" dirty="0" smtClean="0">
                        <a:latin typeface="Cambria Math" panose="02040503050406030204" pitchFamily="18" charset="0"/>
                      </a:rPr>
                      <m:t>𝑥</m:t>
                    </m:r>
                    <m:r>
                      <a:rPr lang="en-AU" i="1" dirty="0" smtClean="0">
                        <a:latin typeface="Cambria Math" panose="02040503050406030204" pitchFamily="18" charset="0"/>
                      </a:rPr>
                      <m:t>)</m:t>
                    </m:r>
                  </m:oMath>
                </a14:m>
                <a:r>
                  <a:rPr lang="en-AU" dirty="0"/>
                  <a:t> are shown. Draw the graph of </a:t>
                </a:r>
                <a14:m>
                  <m:oMath xmlns:m="http://schemas.openxmlformats.org/officeDocument/2006/math">
                    <m:r>
                      <a:rPr lang="en-AU" i="1" dirty="0" smtClean="0">
                        <a:latin typeface="Cambria Math" panose="02040503050406030204" pitchFamily="18" charset="0"/>
                      </a:rPr>
                      <m:t>𝑦</m:t>
                    </m:r>
                    <m:r>
                      <a:rPr lang="en-AU" i="1" dirty="0" smtClean="0">
                        <a:latin typeface="Cambria Math" panose="02040503050406030204" pitchFamily="18" charset="0"/>
                      </a:rPr>
                      <m:t> = </m:t>
                    </m:r>
                    <m:r>
                      <a:rPr lang="en-AU" i="1" dirty="0" smtClean="0">
                        <a:latin typeface="Cambria Math" panose="02040503050406030204" pitchFamily="18" charset="0"/>
                      </a:rPr>
                      <m:t>𝑓</m:t>
                    </m:r>
                    <m:r>
                      <a:rPr lang="en-AU" i="1" dirty="0" smtClean="0">
                        <a:latin typeface="Cambria Math" panose="02040503050406030204" pitchFamily="18" charset="0"/>
                      </a:rPr>
                      <m:t>(</m:t>
                    </m:r>
                    <m:r>
                      <a:rPr lang="en-AU" i="1" dirty="0" smtClean="0">
                        <a:latin typeface="Cambria Math" panose="02040503050406030204" pitchFamily="18" charset="0"/>
                      </a:rPr>
                      <m:t>𝑥</m:t>
                    </m:r>
                    <m:r>
                      <a:rPr lang="en-AU" i="1" dirty="0" smtClean="0">
                        <a:latin typeface="Cambria Math" panose="02040503050406030204" pitchFamily="18" charset="0"/>
                      </a:rPr>
                      <m:t>) − </m:t>
                    </m:r>
                    <m:r>
                      <a:rPr lang="en-AU" i="1" dirty="0">
                        <a:latin typeface="Cambria Math" panose="02040503050406030204" pitchFamily="18" charset="0"/>
                      </a:rPr>
                      <m:t>𝑔</m:t>
                    </m:r>
                    <m:r>
                      <a:rPr lang="en-AU" i="1" dirty="0">
                        <a:latin typeface="Cambria Math" panose="02040503050406030204" pitchFamily="18" charset="0"/>
                      </a:rPr>
                      <m:t>(</m:t>
                    </m:r>
                    <m:r>
                      <a:rPr lang="en-AU" i="1" dirty="0">
                        <a:latin typeface="Cambria Math" panose="02040503050406030204" pitchFamily="18" charset="0"/>
                      </a:rPr>
                      <m:t>𝑥</m:t>
                    </m:r>
                    <m:r>
                      <a:rPr lang="en-AU" i="1" dirty="0" smtClean="0">
                        <a:latin typeface="Cambria Math" panose="02040503050406030204" pitchFamily="18" charset="0"/>
                      </a:rPr>
                      <m:t>) </m:t>
                    </m:r>
                  </m:oMath>
                </a14:m>
                <a:r>
                  <a:rPr lang="en-AU" dirty="0"/>
                  <a:t>and comment on its domain and range.</a:t>
                </a:r>
              </a:p>
            </p:txBody>
          </p:sp>
        </mc:Choice>
        <mc:Fallback xmlns="">
          <p:sp>
            <p:nvSpPr>
              <p:cNvPr id="5" name="Text Placeholder 4" descr="A 6 x 6 cartesian plane. There are two lines. A blue cubic that has an x-intercept between -2 and -3 and a y-intercept at 3. A red linear function is also shown, with an x-intercept at -2 and a y intercept at -1.">
                <a:extLst>
                  <a:ext uri="{FF2B5EF4-FFF2-40B4-BE49-F238E27FC236}">
                    <a16:creationId xmlns:a16="http://schemas.microsoft.com/office/drawing/2014/main" id="{393BFC5F-714A-E247-AD99-2B3611DD3153}"/>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6" r="-1768"/>
                </a:stretch>
              </a:blipFill>
            </p:spPr>
            <p:txBody>
              <a:bodyPr/>
              <a:lstStyle/>
              <a:p>
                <a:r>
                  <a:rPr lang="en-AU">
                    <a:noFill/>
                  </a:rPr>
                  <a:t> </a:t>
                </a:r>
              </a:p>
            </p:txBody>
          </p:sp>
        </mc:Fallback>
      </mc:AlternateContent>
      <p:pic>
        <p:nvPicPr>
          <p:cNvPr id="9" name="Picture 8" descr="A 6x6 Cartesian plane with the 2 functions drawn. There is a blue cubic function that has an x-intercept between -3 and -2 and a y-intercept at 3. The second function is linear, and has an x-intercept at -2 and a y-intercept at -1. ">
            <a:extLst>
              <a:ext uri="{FF2B5EF4-FFF2-40B4-BE49-F238E27FC236}">
                <a16:creationId xmlns:a16="http://schemas.microsoft.com/office/drawing/2014/main" id="{F0C089A5-17E3-09B3-4CE6-72CAE64D2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999" y="2559054"/>
            <a:ext cx="4421551" cy="4136945"/>
          </a:xfrm>
          <a:prstGeom prst="rect">
            <a:avLst/>
          </a:prstGeom>
        </p:spPr>
      </p:pic>
      <p:sp>
        <p:nvSpPr>
          <p:cNvPr id="12" name="TextBox 11">
            <a:extLst>
              <a:ext uri="{FF2B5EF4-FFF2-40B4-BE49-F238E27FC236}">
                <a16:creationId xmlns:a16="http://schemas.microsoft.com/office/drawing/2014/main" id="{484EA15D-C5B6-1E2C-1BB8-18D7F7767156}"/>
              </a:ext>
            </a:extLst>
          </p:cNvPr>
          <p:cNvSpPr txBox="1"/>
          <p:nvPr/>
        </p:nvSpPr>
        <p:spPr>
          <a:xfrm>
            <a:off x="6484049" y="2703444"/>
            <a:ext cx="914400" cy="914400"/>
          </a:xfrm>
          <a:prstGeom prst="rect">
            <a:avLst/>
          </a:prstGeom>
          <a:noFill/>
        </p:spPr>
        <p:txBody>
          <a:bodyPr wrap="none" lIns="0" tIns="0" rIns="0" bIns="0" rtlCol="0">
            <a:noAutofit/>
          </a:bodyPr>
          <a:lstStyle/>
          <a:p>
            <a:pPr algn="l"/>
            <a:r>
              <a:rPr lang="en-AU" sz="1800" b="1" dirty="0">
                <a:solidFill>
                  <a:schemeClr val="accent2"/>
                </a:solidFill>
              </a:rPr>
              <a:t>Solution:</a:t>
            </a:r>
          </a:p>
        </p:txBody>
      </p:sp>
      <p:pic>
        <p:nvPicPr>
          <p:cNvPr id="11" name="Picture 10" descr="A 6x6 cartesian plane with the same lines drawn as the previous one. There are also black dotted lines connect f(x) to the graph f(x)-g(x). These lines are the same distance away from f(x)-g(x) is, but in the opposite direction. &#10;">
            <a:extLst>
              <a:ext uri="{FF2B5EF4-FFF2-40B4-BE49-F238E27FC236}">
                <a16:creationId xmlns:a16="http://schemas.microsoft.com/office/drawing/2014/main" id="{E6B99ECA-6432-B78C-747A-A9CBCE37C4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449" y="2552938"/>
            <a:ext cx="3921407" cy="3609323"/>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2D448B1-E7E7-596E-EE30-E1E74640277D}"/>
                  </a:ext>
                </a:extLst>
              </p:cNvPr>
              <p:cNvSpPr txBox="1"/>
              <p:nvPr/>
            </p:nvSpPr>
            <p:spPr>
              <a:xfrm>
                <a:off x="7516678" y="6193957"/>
                <a:ext cx="3390899" cy="914400"/>
              </a:xfrm>
              <a:prstGeom prst="rect">
                <a:avLst/>
              </a:prstGeom>
              <a:noFill/>
            </p:spPr>
            <p:txBody>
              <a:bodyPr wrap="none" lIns="0" tIns="0" rIns="0" bIns="0" rtlCol="0">
                <a:noAutofit/>
              </a:bodyPr>
              <a:lstStyle/>
              <a:p>
                <a:r>
                  <a:rPr lang="en-AU" sz="1800" dirty="0"/>
                  <a:t>Domain: </a:t>
                </a:r>
                <a14:m>
                  <m:oMath xmlns:m="http://schemas.openxmlformats.org/officeDocument/2006/math">
                    <m:d>
                      <m:dPr>
                        <m:ctrlPr>
                          <a:rPr lang="en-AU" sz="1800" i="1">
                            <a:latin typeface="Cambria Math" panose="02040503050406030204" pitchFamily="18" charset="0"/>
                          </a:rPr>
                        </m:ctrlPr>
                      </m:dPr>
                      <m:e>
                        <m:r>
                          <a:rPr lang="en-AU" sz="1800" i="1">
                            <a:latin typeface="Cambria Math" panose="02040503050406030204" pitchFamily="18" charset="0"/>
                          </a:rPr>
                          <m:t>−</m:t>
                        </m:r>
                        <m:r>
                          <a:rPr lang="en-AU" sz="1800" i="1">
                            <a:latin typeface="Cambria Math" panose="02040503050406030204" pitchFamily="18" charset="0"/>
                            <a:ea typeface="Cambria Math" panose="02040503050406030204" pitchFamily="18" charset="0"/>
                          </a:rPr>
                          <m:t>∞,∞</m:t>
                        </m:r>
                      </m:e>
                    </m:d>
                    <m:r>
                      <a:rPr lang="en-AU" sz="1800" b="0" i="0" smtClean="0">
                        <a:latin typeface="Cambria Math" panose="02040503050406030204" pitchFamily="18" charset="0"/>
                        <a:ea typeface="Cambria Math" panose="02040503050406030204" pitchFamily="18" charset="0"/>
                      </a:rPr>
                      <m:t>, </m:t>
                    </m:r>
                  </m:oMath>
                </a14:m>
                <a:r>
                  <a:rPr lang="en-AU" sz="1800" dirty="0"/>
                  <a:t>Range: </a:t>
                </a:r>
                <a14:m>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m:t>
                    </m:r>
                  </m:oMath>
                </a14:m>
                <a:endParaRPr lang="en-AU" sz="1800" dirty="0"/>
              </a:p>
            </p:txBody>
          </p:sp>
        </mc:Choice>
        <mc:Fallback xmlns="">
          <p:sp>
            <p:nvSpPr>
              <p:cNvPr id="13" name="TextBox 12">
                <a:extLst>
                  <a:ext uri="{FF2B5EF4-FFF2-40B4-BE49-F238E27FC236}">
                    <a16:creationId xmlns:a16="http://schemas.microsoft.com/office/drawing/2014/main" id="{E2D448B1-E7E7-596E-EE30-E1E74640277D}"/>
                  </a:ext>
                </a:extLst>
              </p:cNvPr>
              <p:cNvSpPr txBox="1">
                <a:spLocks noRot="1" noChangeAspect="1" noMove="1" noResize="1" noEditPoints="1" noAdjustHandles="1" noChangeArrowheads="1" noChangeShapeType="1" noTextEdit="1"/>
              </p:cNvSpPr>
              <p:nvPr/>
            </p:nvSpPr>
            <p:spPr>
              <a:xfrm>
                <a:off x="7516678" y="6193957"/>
                <a:ext cx="3390899" cy="914400"/>
              </a:xfrm>
              <a:prstGeom prst="rect">
                <a:avLst/>
              </a:prstGeom>
              <a:blipFill>
                <a:blip r:embed="rId5"/>
                <a:stretch>
                  <a:fillRect l="-4104" t="-8219" r="-5970"/>
                </a:stretch>
              </a:blipFill>
            </p:spPr>
            <p:txBody>
              <a:bodyPr/>
              <a:lstStyle/>
              <a:p>
                <a:r>
                  <a:rPr lang="en-AU">
                    <a:noFill/>
                  </a:rPr>
                  <a:t> </a:t>
                </a:r>
              </a:p>
            </p:txBody>
          </p:sp>
        </mc:Fallback>
      </mc:AlternateContent>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3023D-28BE-EB05-8805-FB70EA9BE3A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A1D0EFE5-D114-67EF-3FC2-AAC5F3290C67}"/>
                  </a:ext>
                </a:extLst>
              </p:cNvPr>
              <p:cNvSpPr>
                <a:spLocks noGrp="1"/>
              </p:cNvSpPr>
              <p:nvPr>
                <p:ph type="title"/>
              </p:nvPr>
            </p:nvSpPr>
            <p:spPr/>
            <p:txBody>
              <a:bodyPr/>
              <a:lstStyle/>
              <a:p>
                <a:r>
                  <a:rPr lang="en-AU" dirty="0">
                    <a:latin typeface="+mj-lt"/>
                  </a:rPr>
                  <a:t>Addition of </a:t>
                </a:r>
                <a14:m>
                  <m:oMath xmlns:m="http://schemas.openxmlformats.org/officeDocument/2006/math">
                    <m:r>
                      <a:rPr lang="en-AU" i="1" dirty="0">
                        <a:latin typeface="Cambria Math" panose="02040503050406030204" pitchFamily="18" charset="0"/>
                      </a:rPr>
                      <m:t>𝑓</m:t>
                    </m:r>
                    <m:r>
                      <a:rPr lang="en-AU" i="1" dirty="0">
                        <a:latin typeface="Cambria Math" panose="02040503050406030204" pitchFamily="18" charset="0"/>
                      </a:rPr>
                      <m:t>(</m:t>
                    </m:r>
                    <m:r>
                      <a:rPr lang="en-AU" i="1" dirty="0">
                        <a:latin typeface="Cambria Math" panose="02040503050406030204" pitchFamily="18" charset="0"/>
                      </a:rPr>
                      <m:t>𝑥</m:t>
                    </m:r>
                    <m:r>
                      <a:rPr lang="en-AU" i="1" dirty="0">
                        <a:latin typeface="Cambria Math" panose="02040503050406030204" pitchFamily="18" charset="0"/>
                      </a:rPr>
                      <m:t>) </m:t>
                    </m:r>
                  </m:oMath>
                </a14:m>
                <a:r>
                  <a:rPr lang="en-AU" dirty="0"/>
                  <a:t>and </a:t>
                </a:r>
                <a14:m>
                  <m:oMath xmlns:m="http://schemas.openxmlformats.org/officeDocument/2006/math">
                    <m:r>
                      <a:rPr lang="en-AU" i="1" dirty="0">
                        <a:latin typeface="Cambria Math" panose="02040503050406030204" pitchFamily="18" charset="0"/>
                      </a:rPr>
                      <m:t>𝑔</m:t>
                    </m:r>
                    <m:d>
                      <m:dPr>
                        <m:ctrlPr>
                          <a:rPr lang="en-AU" i="1" dirty="0">
                            <a:latin typeface="Cambria Math" panose="02040503050406030204" pitchFamily="18" charset="0"/>
                          </a:rPr>
                        </m:ctrlPr>
                      </m:dPr>
                      <m:e>
                        <m:r>
                          <a:rPr lang="en-AU" i="1" dirty="0">
                            <a:latin typeface="Cambria Math" panose="02040503050406030204" pitchFamily="18" charset="0"/>
                          </a:rPr>
                          <m:t>𝑥</m:t>
                        </m:r>
                      </m:e>
                    </m:d>
                    <m:r>
                      <a:rPr lang="en-AU" b="0" i="1" dirty="0" smtClean="0">
                        <a:latin typeface="Cambria Math" panose="02040503050406030204" pitchFamily="18" charset="0"/>
                      </a:rPr>
                      <m:t>−</m:t>
                    </m:r>
                  </m:oMath>
                </a14:m>
                <a:r>
                  <a:rPr lang="en-AU" dirty="0">
                    <a:latin typeface="+mj-lt"/>
                  </a:rPr>
                  <a:t>part 1</a:t>
                </a:r>
              </a:p>
            </p:txBody>
          </p:sp>
        </mc:Choice>
        <mc:Fallback xmlns="">
          <p:sp>
            <p:nvSpPr>
              <p:cNvPr id="4" name="Title 3">
                <a:extLst>
                  <a:ext uri="{FF2B5EF4-FFF2-40B4-BE49-F238E27FC236}">
                    <a16:creationId xmlns:a16="http://schemas.microsoft.com/office/drawing/2014/main" id="{A1D0EFE5-D114-67EF-3FC2-AAC5F3290C67}"/>
                  </a:ext>
                </a:extLst>
              </p:cNvPr>
              <p:cNvSpPr>
                <a:spLocks noGrp="1" noRot="1" noChangeAspect="1" noMove="1" noResize="1" noEditPoints="1" noAdjustHandles="1" noChangeArrowheads="1" noChangeShapeType="1" noTextEdit="1"/>
              </p:cNvSpPr>
              <p:nvPr>
                <p:ph type="title"/>
              </p:nvPr>
            </p:nvSpPr>
            <p:spPr>
              <a:blipFill>
                <a:blip r:embed="rId3"/>
                <a:stretch>
                  <a:fillRect l="-2389" t="-35556" b="-41111"/>
                </a:stretch>
              </a:blipFill>
            </p:spPr>
            <p:txBody>
              <a:bodyPr/>
              <a:lstStyle/>
              <a:p>
                <a:r>
                  <a:rPr lang="en-AU">
                    <a:noFill/>
                  </a:rPr>
                  <a:t> </a:t>
                </a:r>
              </a:p>
            </p:txBody>
          </p:sp>
        </mc:Fallback>
      </mc:AlternateContent>
      <p:sp>
        <p:nvSpPr>
          <p:cNvPr id="13" name="Text Placeholder 12">
            <a:extLst>
              <a:ext uri="{FF2B5EF4-FFF2-40B4-BE49-F238E27FC236}">
                <a16:creationId xmlns:a16="http://schemas.microsoft.com/office/drawing/2014/main" id="{3C23A66D-9691-9B52-DBD0-B063B89FED1C}"/>
              </a:ext>
            </a:extLst>
          </p:cNvPr>
          <p:cNvSpPr>
            <a:spLocks noGrp="1"/>
          </p:cNvSpPr>
          <p:nvPr>
            <p:ph type="body" sz="quarter" idx="18"/>
          </p:nvPr>
        </p:nvSpPr>
        <p:spPr>
          <a:xfrm>
            <a:off x="-8171817" y="485038"/>
            <a:ext cx="11483998" cy="356423"/>
          </a:xfrm>
        </p:spPr>
        <p:txBody>
          <a:bodyPr/>
          <a:lstStyle/>
          <a:p>
            <a:r>
              <a:rPr lang="en-AU" dirty="0">
                <a:latin typeface="+mj-lt"/>
              </a:rPr>
              <a:t>Worked example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997B8292-A484-BC7D-15F0-6CA9955EDB8E}"/>
                  </a:ext>
                </a:extLst>
              </p:cNvPr>
              <p:cNvSpPr>
                <a:spLocks noGrp="1"/>
              </p:cNvSpPr>
              <p:nvPr>
                <p:ph type="body" sz="quarter" idx="17"/>
              </p:nvPr>
            </p:nvSpPr>
            <p:spPr>
              <a:xfrm>
                <a:off x="360000" y="1030640"/>
                <a:ext cx="11484000" cy="5344282"/>
              </a:xfrm>
            </p:spPr>
            <p:txBody>
              <a:bodyPr/>
              <a:lstStyle/>
              <a:p>
                <a:r>
                  <a:rPr lang="en-AU" dirty="0">
                    <a:latin typeface="+mn-lt"/>
                  </a:rPr>
                  <a:t>Consider the functions </a:t>
                </a:r>
                <a14:m>
                  <m:oMath xmlns:m="http://schemas.openxmlformats.org/officeDocument/2006/math">
                    <m:r>
                      <a:rPr lang="en-AU" i="1" dirty="0" smtClean="0">
                        <a:latin typeface="Cambria Math" panose="02040503050406030204" pitchFamily="18" charset="0"/>
                      </a:rPr>
                      <m:t>𝑓</m:t>
                    </m:r>
                    <m:d>
                      <m:dPr>
                        <m:ctrlPr>
                          <a:rPr lang="en-AU" i="1" dirty="0" smtClean="0">
                            <a:latin typeface="Cambria Math" panose="02040503050406030204" pitchFamily="18" charset="0"/>
                          </a:rPr>
                        </m:ctrlPr>
                      </m:dPr>
                      <m:e>
                        <m:r>
                          <a:rPr lang="en-AU" i="1" dirty="0" smtClean="0">
                            <a:latin typeface="Cambria Math" panose="02040503050406030204" pitchFamily="18" charset="0"/>
                          </a:rPr>
                          <m:t>𝑥</m:t>
                        </m:r>
                      </m:e>
                    </m:d>
                    <m:r>
                      <a:rPr lang="en-AU" i="1" dirty="0" smtClean="0">
                        <a:latin typeface="Cambria Math" panose="02040503050406030204" pitchFamily="18" charset="0"/>
                      </a:rPr>
                      <m:t>=</m:t>
                    </m:r>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𝑥</m:t>
                        </m:r>
                      </m:e>
                      <m:sup>
                        <m:r>
                          <a:rPr lang="en-AU" b="0" i="1" dirty="0" smtClean="0">
                            <a:latin typeface="Cambria Math" panose="02040503050406030204" pitchFamily="18" charset="0"/>
                          </a:rPr>
                          <m:t>3</m:t>
                        </m:r>
                      </m:sup>
                    </m:sSup>
                    <m:r>
                      <a:rPr lang="en-AU" b="0" i="1" dirty="0" smtClean="0">
                        <a:latin typeface="Cambria Math" panose="02040503050406030204" pitchFamily="18" charset="0"/>
                      </a:rPr>
                      <m:t>−2</m:t>
                    </m:r>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𝑥</m:t>
                        </m:r>
                      </m:e>
                      <m:sup>
                        <m:r>
                          <a:rPr lang="en-AU" b="0" i="1" dirty="0" smtClean="0">
                            <a:latin typeface="Cambria Math" panose="02040503050406030204" pitchFamily="18" charset="0"/>
                          </a:rPr>
                          <m:t>2</m:t>
                        </m:r>
                      </m:sup>
                    </m:sSup>
                    <m:r>
                      <a:rPr lang="en-AU" b="0" i="1" dirty="0" smtClean="0">
                        <a:latin typeface="Cambria Math" panose="02040503050406030204" pitchFamily="18" charset="0"/>
                      </a:rPr>
                      <m:t>+</m:t>
                    </m:r>
                    <m:r>
                      <a:rPr lang="en-AU" b="0" i="1" dirty="0" smtClean="0">
                        <a:latin typeface="Cambria Math" panose="02040503050406030204" pitchFamily="18" charset="0"/>
                      </a:rPr>
                      <m:t>𝑥</m:t>
                    </m:r>
                  </m:oMath>
                </a14:m>
                <a:r>
                  <a:rPr lang="en-AU" dirty="0">
                    <a:latin typeface="+mn-lt"/>
                  </a:rPr>
                  <a:t> and </a:t>
                </a:r>
                <a14:m>
                  <m:oMath xmlns:m="http://schemas.openxmlformats.org/officeDocument/2006/math">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+8</m:t>
                    </m:r>
                  </m:oMath>
                </a14:m>
                <a:r>
                  <a:rPr lang="en-AU" dirty="0">
                    <a:latin typeface="+mn-lt"/>
                  </a:rPr>
                  <a:t>.</a:t>
                </a:r>
              </a:p>
              <a:p>
                <a:pPr/>
                <a:r>
                  <a:rPr lang="en-AU" dirty="0">
                    <a:latin typeface="+mn-lt"/>
                  </a:rPr>
                  <a:t>On the same diagram, sketch the graph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latin typeface="+mn-lt"/>
                  </a:rPr>
                  <a:t> and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𝑔</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latin typeface="+mn-lt"/>
                  </a:rPr>
                  <a:t>. Hence, use these graphs to sketch</a:t>
                </a:r>
                <a:br>
                  <a:rPr lang="en-AU" dirty="0">
                    <a:latin typeface="+mn-lt"/>
                  </a:rPr>
                </a:b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+8.</m:t>
                      </m:r>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𝑥</m:t>
                      </m:r>
                    </m:oMath>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r>
                        <a:rPr lang="en-AU" b="0" i="1" smtClean="0">
                          <a:latin typeface="Cambria Math" panose="02040503050406030204" pitchFamily="18" charset="0"/>
                        </a:rPr>
                        <m:t>𝑥</m:t>
                      </m:r>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+1</m:t>
                          </m:r>
                        </m:e>
                      </m:d>
                    </m:oMath>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r>
                        <a:rPr lang="en-AU" b="0" i="1" smtClean="0">
                          <a:latin typeface="Cambria Math" panose="02040503050406030204" pitchFamily="18" charset="0"/>
                        </a:rPr>
                        <m:t>𝑥</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2</m:t>
                          </m:r>
                        </m:sup>
                      </m:sSup>
                    </m:oMath>
                    <m:oMath xmlns:m="http://schemas.openxmlformats.org/officeDocument/2006/math">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+8</m:t>
                      </m:r>
                    </m:oMath>
                    <m:oMath xmlns:m="http://schemas.openxmlformats.org/officeDocument/2006/math">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+4</m:t>
                          </m:r>
                        </m:e>
                      </m:d>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+8</m:t>
                      </m:r>
                    </m:oMath>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+8</m:t>
                      </m:r>
                    </m:oMath>
                  </m:oMathPara>
                </a14:m>
                <a:endParaRPr lang="en-AU" dirty="0">
                  <a:latin typeface="+mn-lt"/>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997B8292-A484-BC7D-15F0-6CA9955EDB8E}"/>
                  </a:ext>
                </a:extLst>
              </p:cNvPr>
              <p:cNvSpPr>
                <a:spLocks noGrp="1" noRot="1" noChangeAspect="1" noMove="1" noResize="1" noEditPoints="1" noAdjustHandles="1" noChangeArrowheads="1" noChangeShapeType="1" noTextEdit="1"/>
              </p:cNvSpPr>
              <p:nvPr>
                <p:ph type="body" sz="quarter" idx="17"/>
              </p:nvPr>
            </p:nvSpPr>
            <p:spPr>
              <a:xfrm>
                <a:off x="360000" y="1030640"/>
                <a:ext cx="11484000" cy="5344282"/>
              </a:xfrm>
              <a:blipFill>
                <a:blip r:embed="rId4"/>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40178E35-D46D-AAA3-A74D-C581C9F798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p:sp>
        <p:nvSpPr>
          <p:cNvPr id="5" name="TextBox 4">
            <a:extLst>
              <a:ext uri="{FF2B5EF4-FFF2-40B4-BE49-F238E27FC236}">
                <a16:creationId xmlns:a16="http://schemas.microsoft.com/office/drawing/2014/main" id="{7912B122-6137-BCFC-CC61-7B9F3372ADE9}"/>
              </a:ext>
              <a:ext uri="{C183D7F6-B498-43B3-948B-1728B52AA6E4}">
                <adec:decorative xmlns:adec="http://schemas.microsoft.com/office/drawing/2017/decorative" val="1"/>
              </a:ext>
            </a:extLst>
          </p:cNvPr>
          <p:cNvSpPr txBox="1"/>
          <p:nvPr/>
        </p:nvSpPr>
        <p:spPr>
          <a:xfrm>
            <a:off x="3638550" y="609600"/>
            <a:ext cx="0" cy="0"/>
          </a:xfrm>
          <a:prstGeom prst="rect">
            <a:avLst/>
          </a:prstGeom>
          <a:noFill/>
        </p:spPr>
        <p:txBody>
          <a:bodyPr wrap="none" lIns="0" tIns="0" rIns="0" bIns="0" rtlCol="0">
            <a:noAutofit/>
          </a:bodyPr>
          <a:lstStyle/>
          <a:p>
            <a:pPr algn="l"/>
            <a:endParaRPr lang="en-AU" sz="1800" dirty="0"/>
          </a:p>
        </p:txBody>
      </p:sp>
      <p:sp>
        <p:nvSpPr>
          <p:cNvPr id="6" name="TextBox 5">
            <a:extLst>
              <a:ext uri="{FF2B5EF4-FFF2-40B4-BE49-F238E27FC236}">
                <a16:creationId xmlns:a16="http://schemas.microsoft.com/office/drawing/2014/main" id="{883BFE4D-CBC4-0BB5-009C-7E88BA3B271F}"/>
              </a:ext>
              <a:ext uri="{C183D7F6-B498-43B3-948B-1728B52AA6E4}">
                <adec:decorative xmlns:adec="http://schemas.microsoft.com/office/drawing/2017/decorative" val="1"/>
              </a:ext>
            </a:extLst>
          </p:cNvPr>
          <p:cNvSpPr txBox="1"/>
          <p:nvPr/>
        </p:nvSpPr>
        <p:spPr>
          <a:xfrm>
            <a:off x="1808922" y="2584174"/>
            <a:ext cx="0" cy="0"/>
          </a:xfrm>
          <a:prstGeom prst="rect">
            <a:avLst/>
          </a:prstGeom>
          <a:noFill/>
        </p:spPr>
        <p:txBody>
          <a:bodyPr wrap="none" lIns="0" tIns="0" rIns="0" bIns="0" rtlCol="0">
            <a:noAutofit/>
          </a:bodyPr>
          <a:lstStyle/>
          <a:p>
            <a:pPr algn="l"/>
            <a:endParaRPr lang="en-AU" sz="1800" dirty="0"/>
          </a:p>
        </p:txBody>
      </p:sp>
    </p:spTree>
    <p:extLst>
      <p:ext uri="{BB962C8B-B14F-4D97-AF65-F5344CB8AC3E}">
        <p14:creationId xmlns:p14="http://schemas.microsoft.com/office/powerpoint/2010/main" val="108894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D5021-7667-E156-5965-0C435A93B061}"/>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78B6F3E6-6115-B0EC-2A1F-ABC08890A02D}"/>
                  </a:ext>
                </a:extLst>
              </p:cNvPr>
              <p:cNvSpPr>
                <a:spLocks noGrp="1"/>
              </p:cNvSpPr>
              <p:nvPr>
                <p:ph type="title"/>
              </p:nvPr>
            </p:nvSpPr>
            <p:spPr/>
            <p:txBody>
              <a:bodyPr/>
              <a:lstStyle/>
              <a:p>
                <a:r>
                  <a:rPr lang="en-AU" dirty="0">
                    <a:latin typeface="+mj-lt"/>
                  </a:rPr>
                  <a:t>Addition of </a:t>
                </a:r>
                <a14:m>
                  <m:oMath xmlns:m="http://schemas.openxmlformats.org/officeDocument/2006/math">
                    <m:r>
                      <a:rPr lang="en-AU" i="1" dirty="0">
                        <a:latin typeface="Cambria Math" panose="02040503050406030204" pitchFamily="18" charset="0"/>
                      </a:rPr>
                      <m:t>𝑓</m:t>
                    </m:r>
                    <m:r>
                      <a:rPr lang="en-AU" i="1" dirty="0">
                        <a:latin typeface="Cambria Math" panose="02040503050406030204" pitchFamily="18" charset="0"/>
                      </a:rPr>
                      <m:t>(</m:t>
                    </m:r>
                    <m:r>
                      <a:rPr lang="en-AU" i="1" dirty="0">
                        <a:latin typeface="Cambria Math" panose="02040503050406030204" pitchFamily="18" charset="0"/>
                      </a:rPr>
                      <m:t>𝑥</m:t>
                    </m:r>
                    <m:r>
                      <a:rPr lang="en-AU" i="1" dirty="0">
                        <a:latin typeface="Cambria Math" panose="02040503050406030204" pitchFamily="18" charset="0"/>
                      </a:rPr>
                      <m:t>) </m:t>
                    </m:r>
                  </m:oMath>
                </a14:m>
                <a:r>
                  <a:rPr lang="en-AU" dirty="0"/>
                  <a:t>and </a:t>
                </a:r>
                <a14:m>
                  <m:oMath xmlns:m="http://schemas.openxmlformats.org/officeDocument/2006/math">
                    <m:r>
                      <a:rPr lang="en-AU" i="1" dirty="0">
                        <a:latin typeface="Cambria Math" panose="02040503050406030204" pitchFamily="18" charset="0"/>
                      </a:rPr>
                      <m:t>𝑔</m:t>
                    </m:r>
                    <m:r>
                      <a:rPr lang="en-AU" i="1" dirty="0">
                        <a:latin typeface="Cambria Math" panose="02040503050406030204" pitchFamily="18" charset="0"/>
                      </a:rPr>
                      <m:t>(</m:t>
                    </m:r>
                    <m:r>
                      <a:rPr lang="en-AU" i="1" dirty="0">
                        <a:latin typeface="Cambria Math" panose="02040503050406030204" pitchFamily="18" charset="0"/>
                      </a:rPr>
                      <m:t>𝑥</m:t>
                    </m:r>
                    <m:r>
                      <a:rPr lang="en-AU" i="1" dirty="0">
                        <a:latin typeface="Cambria Math" panose="02040503050406030204" pitchFamily="18" charset="0"/>
                      </a:rPr>
                      <m:t>)</m:t>
                    </m:r>
                  </m:oMath>
                </a14:m>
                <a:r>
                  <a:rPr lang="en-AU" dirty="0">
                    <a:latin typeface="+mj-lt"/>
                  </a:rPr>
                  <a:t> – part 2</a:t>
                </a:r>
              </a:p>
            </p:txBody>
          </p:sp>
        </mc:Choice>
        <mc:Fallback xmlns="">
          <p:sp>
            <p:nvSpPr>
              <p:cNvPr id="4" name="Title 3">
                <a:extLst>
                  <a:ext uri="{FF2B5EF4-FFF2-40B4-BE49-F238E27FC236}">
                    <a16:creationId xmlns:a16="http://schemas.microsoft.com/office/drawing/2014/main" id="{78B6F3E6-6115-B0EC-2A1F-ABC08890A02D}"/>
                  </a:ext>
                </a:extLst>
              </p:cNvPr>
              <p:cNvSpPr>
                <a:spLocks noGrp="1" noRot="1" noChangeAspect="1" noMove="1" noResize="1" noEditPoints="1" noAdjustHandles="1" noChangeArrowheads="1" noChangeShapeType="1" noTextEdit="1"/>
              </p:cNvSpPr>
              <p:nvPr>
                <p:ph type="title"/>
              </p:nvPr>
            </p:nvSpPr>
            <p:spPr>
              <a:blipFill>
                <a:blip r:embed="rId3"/>
                <a:stretch>
                  <a:fillRect l="-2389" t="-35556" b="-41111"/>
                </a:stretch>
              </a:blipFill>
            </p:spPr>
            <p:txBody>
              <a:bodyPr/>
              <a:lstStyle/>
              <a:p>
                <a:r>
                  <a:rPr lang="en-AU">
                    <a:noFill/>
                  </a:rPr>
                  <a:t> </a:t>
                </a:r>
              </a:p>
            </p:txBody>
          </p:sp>
        </mc:Fallback>
      </mc:AlternateContent>
      <p:sp>
        <p:nvSpPr>
          <p:cNvPr id="13" name="Text Placeholder 12">
            <a:extLst>
              <a:ext uri="{FF2B5EF4-FFF2-40B4-BE49-F238E27FC236}">
                <a16:creationId xmlns:a16="http://schemas.microsoft.com/office/drawing/2014/main" id="{FB88C50A-065C-FB23-0D0B-D4242A2B8D59}"/>
              </a:ext>
            </a:extLst>
          </p:cNvPr>
          <p:cNvSpPr>
            <a:spLocks noGrp="1"/>
          </p:cNvSpPr>
          <p:nvPr>
            <p:ph type="body" sz="quarter" idx="18"/>
          </p:nvPr>
        </p:nvSpPr>
        <p:spPr>
          <a:xfrm>
            <a:off x="-8171817" y="485038"/>
            <a:ext cx="11483998" cy="356423"/>
          </a:xfrm>
        </p:spPr>
        <p:txBody>
          <a:bodyPr/>
          <a:lstStyle/>
          <a:p>
            <a:r>
              <a:rPr lang="en-AU" dirty="0">
                <a:latin typeface="+mj-lt"/>
              </a:rPr>
              <a:t>Worked example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6BA7B30B-FED9-1B46-BBAC-08EFF83CB20B}"/>
                  </a:ext>
                </a:extLst>
              </p:cNvPr>
              <p:cNvSpPr>
                <a:spLocks noGrp="1"/>
              </p:cNvSpPr>
              <p:nvPr>
                <p:ph type="body" sz="quarter" idx="17"/>
              </p:nvPr>
            </p:nvSpPr>
            <p:spPr>
              <a:xfrm>
                <a:off x="360000" y="1030640"/>
                <a:ext cx="4173254" cy="5344282"/>
              </a:xfrm>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r>
                        <a:rPr lang="en-AU" b="0" i="1" smtClean="0">
                          <a:latin typeface="Cambria Math" panose="02040503050406030204" pitchFamily="18" charset="0"/>
                        </a:rPr>
                        <m:t>𝑥</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2</m:t>
                          </m:r>
                        </m:sup>
                      </m:sSup>
                    </m:oMath>
                    <m:oMath xmlns:m="http://schemas.openxmlformats.org/officeDocument/2006/math">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+4</m:t>
                          </m:r>
                        </m:e>
                      </m:d>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+8</m:t>
                      </m:r>
                    </m:oMath>
                  </m:oMathPara>
                </a14:m>
                <a:endParaRPr lang="en-AU" dirty="0">
                  <a:latin typeface="+mn-lt"/>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6BA7B30B-FED9-1B46-BBAC-08EFF83CB20B}"/>
                  </a:ext>
                </a:extLst>
              </p:cNvPr>
              <p:cNvSpPr>
                <a:spLocks noGrp="1" noRot="1" noChangeAspect="1" noMove="1" noResize="1" noEditPoints="1" noAdjustHandles="1" noChangeArrowheads="1" noChangeShapeType="1" noTextEdit="1"/>
              </p:cNvSpPr>
              <p:nvPr>
                <p:ph type="body" sz="quarter" idx="17"/>
              </p:nvPr>
            </p:nvSpPr>
            <p:spPr>
              <a:xfrm>
                <a:off x="360000" y="1030640"/>
                <a:ext cx="4173254" cy="5344282"/>
              </a:xfrm>
              <a:blipFill>
                <a:blip r:embed="rId4"/>
                <a:stretch>
                  <a:fillRect l="-146"/>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13BC6A32-57C5-98A1-3C96-86C0B7B2FBF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dirty="0"/>
          </a:p>
        </p:txBody>
      </p:sp>
      <p:sp>
        <p:nvSpPr>
          <p:cNvPr id="2" name="Speech Bubble: Rectangle with Corners Rounded 1">
            <a:extLst>
              <a:ext uri="{FF2B5EF4-FFF2-40B4-BE49-F238E27FC236}">
                <a16:creationId xmlns:a16="http://schemas.microsoft.com/office/drawing/2014/main" id="{864A912F-57D6-F879-74FA-106BE2E195AF}"/>
              </a:ext>
            </a:extLst>
          </p:cNvPr>
          <p:cNvSpPr/>
          <p:nvPr/>
        </p:nvSpPr>
        <p:spPr>
          <a:xfrm>
            <a:off x="1819569" y="2857388"/>
            <a:ext cx="3705939" cy="769378"/>
          </a:xfrm>
          <a:prstGeom prst="wedgeRoundRectCallout">
            <a:avLst>
              <a:gd name="adj1" fmla="val -9145"/>
              <a:gd name="adj2" fmla="val -19081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How did factorising the original two functions assist with sketching them?</a:t>
            </a:r>
          </a:p>
        </p:txBody>
      </p:sp>
      <p:sp>
        <p:nvSpPr>
          <p:cNvPr id="5" name="TextBox 4">
            <a:extLst>
              <a:ext uri="{FF2B5EF4-FFF2-40B4-BE49-F238E27FC236}">
                <a16:creationId xmlns:a16="http://schemas.microsoft.com/office/drawing/2014/main" id="{86096F7B-C6F6-8C12-FA1D-E486A7536E53}"/>
              </a:ext>
              <a:ext uri="{C183D7F6-B498-43B3-948B-1728B52AA6E4}">
                <adec:decorative xmlns:adec="http://schemas.microsoft.com/office/drawing/2017/decorative" val="1"/>
              </a:ext>
            </a:extLst>
          </p:cNvPr>
          <p:cNvSpPr txBox="1"/>
          <p:nvPr/>
        </p:nvSpPr>
        <p:spPr>
          <a:xfrm>
            <a:off x="3638550" y="609600"/>
            <a:ext cx="0" cy="0"/>
          </a:xfrm>
          <a:prstGeom prst="rect">
            <a:avLst/>
          </a:prstGeom>
          <a:noFill/>
        </p:spPr>
        <p:txBody>
          <a:bodyPr wrap="none" lIns="0" tIns="0" rIns="0" bIns="0" rtlCol="0">
            <a:noAutofit/>
          </a:bodyPr>
          <a:lstStyle/>
          <a:p>
            <a:pPr algn="l"/>
            <a:endParaRPr lang="en-AU" sz="1800" dirty="0"/>
          </a:p>
        </p:txBody>
      </p:sp>
      <p:sp>
        <p:nvSpPr>
          <p:cNvPr id="6" name="TextBox 5">
            <a:extLst>
              <a:ext uri="{FF2B5EF4-FFF2-40B4-BE49-F238E27FC236}">
                <a16:creationId xmlns:a16="http://schemas.microsoft.com/office/drawing/2014/main" id="{A0C6A1F0-7923-CD91-E8FF-F1BD783ACA29}"/>
              </a:ext>
              <a:ext uri="{C183D7F6-B498-43B3-948B-1728B52AA6E4}">
                <adec:decorative xmlns:adec="http://schemas.microsoft.com/office/drawing/2017/decorative" val="1"/>
              </a:ext>
            </a:extLst>
          </p:cNvPr>
          <p:cNvSpPr txBox="1"/>
          <p:nvPr/>
        </p:nvSpPr>
        <p:spPr>
          <a:xfrm>
            <a:off x="1808922" y="2584174"/>
            <a:ext cx="0" cy="0"/>
          </a:xfrm>
          <a:prstGeom prst="rect">
            <a:avLst/>
          </a:prstGeom>
          <a:noFill/>
        </p:spPr>
        <p:txBody>
          <a:bodyPr wrap="none" lIns="0" tIns="0" rIns="0" bIns="0" rtlCol="0">
            <a:noAutofit/>
          </a:bodyPr>
          <a:lstStyle/>
          <a:p>
            <a:pPr algn="l"/>
            <a:endParaRPr lang="en-AU" sz="1800" dirty="0"/>
          </a:p>
        </p:txBody>
      </p:sp>
      <p:sp>
        <p:nvSpPr>
          <p:cNvPr id="10" name="Speech Bubble: Rectangle with Corners Rounded 1">
            <a:extLst>
              <a:ext uri="{FF2B5EF4-FFF2-40B4-BE49-F238E27FC236}">
                <a16:creationId xmlns:a16="http://schemas.microsoft.com/office/drawing/2014/main" id="{5E339989-E9C0-B837-E0D5-9C3E697AF2F0}"/>
              </a:ext>
            </a:extLst>
          </p:cNvPr>
          <p:cNvSpPr/>
          <p:nvPr/>
        </p:nvSpPr>
        <p:spPr>
          <a:xfrm>
            <a:off x="301707" y="3795391"/>
            <a:ext cx="2546275" cy="1142211"/>
          </a:xfrm>
          <a:prstGeom prst="wedgeRoundRectCallout">
            <a:avLst>
              <a:gd name="adj1" fmla="val -31494"/>
              <a:gd name="adj2" fmla="val -15483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How could function addition and subtraction be used to sketch functions?</a:t>
            </a:r>
          </a:p>
        </p:txBody>
      </p:sp>
      <p:pic>
        <p:nvPicPr>
          <p:cNvPr id="14" name="Picture 13" descr="The solution graphic, which has f(x) and g(x) drawn in broken red and blue lines and the solution line is represented in maroon. Points have been drawn from the graphs and the point where x=4 is calculated on the graph.">
            <a:extLst>
              <a:ext uri="{FF2B5EF4-FFF2-40B4-BE49-F238E27FC236}">
                <a16:creationId xmlns:a16="http://schemas.microsoft.com/office/drawing/2014/main" id="{7A0F72D1-42A7-FCA4-239F-FD43F1D913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0953" y="162000"/>
            <a:ext cx="6508036" cy="6630062"/>
          </a:xfrm>
          <a:prstGeom prst="rect">
            <a:avLst/>
          </a:prstGeom>
        </p:spPr>
      </p:pic>
      <mc:AlternateContent xmlns:mc="http://schemas.openxmlformats.org/markup-compatibility/2006" xmlns:a14="http://schemas.microsoft.com/office/drawing/2010/main">
        <mc:Choice Requires="a14">
          <p:sp>
            <p:nvSpPr>
              <p:cNvPr id="15" name="Speech Bubble: Rectangle with Corners Rounded 1">
                <a:extLst>
                  <a:ext uri="{FF2B5EF4-FFF2-40B4-BE49-F238E27FC236}">
                    <a16:creationId xmlns:a16="http://schemas.microsoft.com/office/drawing/2014/main" id="{DCAA712D-79BC-6EBA-E5DC-8AA7727A77A9}"/>
                  </a:ext>
                </a:extLst>
              </p:cNvPr>
              <p:cNvSpPr/>
              <p:nvPr/>
            </p:nvSpPr>
            <p:spPr>
              <a:xfrm>
                <a:off x="3072970" y="4573937"/>
                <a:ext cx="2546275" cy="1142211"/>
              </a:xfrm>
              <a:prstGeom prst="wedgeRoundRectCallout">
                <a:avLst>
                  <a:gd name="adj1" fmla="val 102373"/>
                  <a:gd name="adj2" fmla="val 11509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What was done to find coordinates when </a:t>
                </a:r>
                <a14:m>
                  <m:oMath xmlns:m="http://schemas.openxmlformats.org/officeDocument/2006/math">
                    <m:r>
                      <a:rPr lang="en-AU" sz="1600" b="0" i="1" smtClean="0">
                        <a:latin typeface="Cambria Math" panose="02040503050406030204" pitchFamily="18" charset="0"/>
                      </a:rPr>
                      <m:t>𝑓</m:t>
                    </m:r>
                    <m:r>
                      <a:rPr lang="en-AU" sz="1600" b="0" i="1" smtClean="0">
                        <a:latin typeface="Cambria Math" panose="02040503050406030204" pitchFamily="18" charset="0"/>
                      </a:rPr>
                      <m:t>(</m:t>
                    </m:r>
                    <m:r>
                      <a:rPr lang="en-AU" sz="1600" b="0" i="1" smtClean="0">
                        <a:latin typeface="Cambria Math" panose="02040503050406030204" pitchFamily="18" charset="0"/>
                      </a:rPr>
                      <m:t>𝑥</m:t>
                    </m:r>
                    <m:r>
                      <a:rPr lang="en-AU" sz="1600" b="0" i="1" smtClean="0">
                        <a:latin typeface="Cambria Math" panose="02040503050406030204" pitchFamily="18" charset="0"/>
                      </a:rPr>
                      <m:t>)</m:t>
                    </m:r>
                  </m:oMath>
                </a14:m>
                <a:r>
                  <a:rPr lang="en-AU" sz="1600" dirty="0"/>
                  <a:t> or </a:t>
                </a:r>
                <a14:m>
                  <m:oMath xmlns:m="http://schemas.openxmlformats.org/officeDocument/2006/math">
                    <m:r>
                      <a:rPr lang="en-AU" sz="1600" b="0" i="1" smtClean="0">
                        <a:latin typeface="Cambria Math" panose="02040503050406030204" pitchFamily="18" charset="0"/>
                      </a:rPr>
                      <m:t>𝑔</m:t>
                    </m:r>
                    <m:r>
                      <a:rPr lang="en-AU" sz="1600" b="0" i="1" smtClean="0">
                        <a:latin typeface="Cambria Math" panose="02040503050406030204" pitchFamily="18" charset="0"/>
                      </a:rPr>
                      <m:t>(</m:t>
                    </m:r>
                    <m:r>
                      <a:rPr lang="en-AU" sz="1600" b="0" i="1" smtClean="0">
                        <a:latin typeface="Cambria Math" panose="02040503050406030204" pitchFamily="18" charset="0"/>
                      </a:rPr>
                      <m:t>𝑥</m:t>
                    </m:r>
                    <m:r>
                      <a:rPr lang="en-AU" sz="1600" b="0" i="1" smtClean="0">
                        <a:latin typeface="Cambria Math" panose="02040503050406030204" pitchFamily="18" charset="0"/>
                      </a:rPr>
                      <m:t>)</m:t>
                    </m:r>
                  </m:oMath>
                </a14:m>
                <a:r>
                  <a:rPr lang="en-AU" sz="1600" dirty="0"/>
                  <a:t> weren’t visible?</a:t>
                </a:r>
              </a:p>
            </p:txBody>
          </p:sp>
        </mc:Choice>
        <mc:Fallback xmlns="">
          <p:sp>
            <p:nvSpPr>
              <p:cNvPr id="15" name="Speech Bubble: Rectangle with Corners Rounded 1">
                <a:extLst>
                  <a:ext uri="{FF2B5EF4-FFF2-40B4-BE49-F238E27FC236}">
                    <a16:creationId xmlns:a16="http://schemas.microsoft.com/office/drawing/2014/main" id="{DCAA712D-79BC-6EBA-E5DC-8AA7727A77A9}"/>
                  </a:ext>
                </a:extLst>
              </p:cNvPr>
              <p:cNvSpPr>
                <a:spLocks noRot="1" noChangeAspect="1" noMove="1" noResize="1" noEditPoints="1" noAdjustHandles="1" noChangeArrowheads="1" noChangeShapeType="1" noTextEdit="1"/>
              </p:cNvSpPr>
              <p:nvPr/>
            </p:nvSpPr>
            <p:spPr>
              <a:xfrm>
                <a:off x="3072970" y="4573937"/>
                <a:ext cx="2546275" cy="1142211"/>
              </a:xfrm>
              <a:prstGeom prst="wedgeRoundRectCallout">
                <a:avLst>
                  <a:gd name="adj1" fmla="val 102373"/>
                  <a:gd name="adj2" fmla="val 115098"/>
                  <a:gd name="adj3" fmla="val 16667"/>
                </a:avLst>
              </a:prstGeom>
              <a:blipFill>
                <a:blip r:embed="rId6"/>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403630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80A019-D0F6-D65B-5B4E-8EE6D1F7CB0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
        <p:nvSpPr>
          <p:cNvPr id="3" name="Title 2">
            <a:extLst>
              <a:ext uri="{FF2B5EF4-FFF2-40B4-BE49-F238E27FC236}">
                <a16:creationId xmlns:a16="http://schemas.microsoft.com/office/drawing/2014/main" id="{B3D3889D-1299-0B6A-9941-F47A35768396}"/>
              </a:ext>
            </a:extLst>
          </p:cNvPr>
          <p:cNvSpPr>
            <a:spLocks noGrp="1"/>
          </p:cNvSpPr>
          <p:nvPr>
            <p:ph type="title"/>
          </p:nvPr>
        </p:nvSpPr>
        <p:spPr/>
        <p:txBody>
          <a:bodyPr/>
          <a:lstStyle/>
          <a:p>
            <a:r>
              <a:rPr lang="en-AU" dirty="0"/>
              <a:t>Your turn - algebraically</a:t>
            </a:r>
          </a:p>
        </p:txBody>
      </p:sp>
      <p:sp>
        <p:nvSpPr>
          <p:cNvPr id="4" name="Text Placeholder 3">
            <a:extLst>
              <a:ext uri="{FF2B5EF4-FFF2-40B4-BE49-F238E27FC236}">
                <a16:creationId xmlns:a16="http://schemas.microsoft.com/office/drawing/2014/main" id="{D42C44E0-6599-8D37-77D6-ABBB5EB9DE63}"/>
              </a:ext>
            </a:extLst>
          </p:cNvPr>
          <p:cNvSpPr>
            <a:spLocks noGrp="1"/>
          </p:cNvSpPr>
          <p:nvPr>
            <p:ph type="body" sz="quarter" idx="18"/>
          </p:nvPr>
        </p:nvSpPr>
        <p:spPr/>
        <p:txBody>
          <a:bodyPr/>
          <a:lstStyle/>
          <a:p>
            <a:r>
              <a:rPr lang="en-AU" dirty="0"/>
              <a:t>Your turn – Question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2966FF05-27B4-8C65-6CE1-A02ECB810931}"/>
                  </a:ext>
                </a:extLst>
              </p:cNvPr>
              <p:cNvSpPr>
                <a:spLocks noGrp="1"/>
              </p:cNvSpPr>
              <p:nvPr>
                <p:ph type="body" sz="quarter" idx="17"/>
              </p:nvPr>
            </p:nvSpPr>
            <p:spPr>
              <a:xfrm>
                <a:off x="348000" y="1369454"/>
                <a:ext cx="11484000" cy="5326546"/>
              </a:xfrm>
            </p:spPr>
            <p:txBody>
              <a:bodyPr/>
              <a:lstStyle/>
              <a:p>
                <a:r>
                  <a:rPr lang="en-AU" dirty="0"/>
                  <a:t>Consider the functions </a:t>
                </a:r>
                <a14:m>
                  <m:oMath xmlns:m="http://schemas.openxmlformats.org/officeDocument/2006/math">
                    <m:r>
                      <a:rPr lang="en-AU" i="1" dirty="0">
                        <a:latin typeface="Cambria Math" panose="02040503050406030204" pitchFamily="18" charset="0"/>
                      </a:rPr>
                      <m:t>𝑓</m:t>
                    </m:r>
                    <m:d>
                      <m:dPr>
                        <m:ctrlPr>
                          <a:rPr lang="en-AU" i="1" dirty="0">
                            <a:latin typeface="Cambria Math" panose="02040503050406030204" pitchFamily="18" charset="0"/>
                          </a:rPr>
                        </m:ctrlPr>
                      </m:dPr>
                      <m:e>
                        <m:r>
                          <a:rPr lang="en-AU" i="1" dirty="0">
                            <a:latin typeface="Cambria Math" panose="02040503050406030204" pitchFamily="18" charset="0"/>
                          </a:rPr>
                          <m:t>𝑥</m:t>
                        </m:r>
                      </m:e>
                    </m:d>
                    <m:r>
                      <a:rPr lang="en-AU" i="1" dirty="0">
                        <a:latin typeface="Cambria Math" panose="02040503050406030204" pitchFamily="18" charset="0"/>
                      </a:rPr>
                      <m:t>=</m:t>
                    </m:r>
                    <m:sSup>
                      <m:sSupPr>
                        <m:ctrlPr>
                          <a:rPr lang="en-AU" i="1" dirty="0">
                            <a:latin typeface="Cambria Math" panose="02040503050406030204" pitchFamily="18" charset="0"/>
                          </a:rPr>
                        </m:ctrlPr>
                      </m:sSupPr>
                      <m:e>
                        <m:r>
                          <a:rPr lang="en-AU" i="1" dirty="0">
                            <a:latin typeface="Cambria Math" panose="02040503050406030204" pitchFamily="18" charset="0"/>
                          </a:rPr>
                          <m:t>𝑥</m:t>
                        </m:r>
                      </m:e>
                      <m:sup>
                        <m:r>
                          <a:rPr lang="en-AU" i="1" dirty="0">
                            <a:latin typeface="Cambria Math" panose="02040503050406030204" pitchFamily="18" charset="0"/>
                          </a:rPr>
                          <m:t>3</m:t>
                        </m:r>
                      </m:sup>
                    </m:sSup>
                    <m:r>
                      <a:rPr lang="en-AU" i="1" dirty="0">
                        <a:latin typeface="Cambria Math" panose="02040503050406030204" pitchFamily="18" charset="0"/>
                      </a:rPr>
                      <m:t>−</m:t>
                    </m:r>
                    <m:r>
                      <a:rPr lang="en-AU" b="0" i="1" dirty="0" smtClean="0">
                        <a:latin typeface="Cambria Math" panose="02040503050406030204" pitchFamily="18" charset="0"/>
                      </a:rPr>
                      <m:t>4</m:t>
                    </m:r>
                    <m:sSup>
                      <m:sSupPr>
                        <m:ctrlPr>
                          <a:rPr lang="en-AU" i="1" dirty="0">
                            <a:latin typeface="Cambria Math" panose="02040503050406030204" pitchFamily="18" charset="0"/>
                          </a:rPr>
                        </m:ctrlPr>
                      </m:sSupPr>
                      <m:e>
                        <m:r>
                          <a:rPr lang="en-AU" i="1" dirty="0">
                            <a:latin typeface="Cambria Math" panose="02040503050406030204" pitchFamily="18" charset="0"/>
                          </a:rPr>
                          <m:t>𝑥</m:t>
                        </m:r>
                      </m:e>
                      <m:sup>
                        <m:r>
                          <a:rPr lang="en-AU" i="1" dirty="0">
                            <a:latin typeface="Cambria Math" panose="02040503050406030204" pitchFamily="18" charset="0"/>
                          </a:rPr>
                          <m:t>2</m:t>
                        </m:r>
                      </m:sup>
                    </m:sSup>
                    <m:r>
                      <a:rPr lang="en-AU" i="1" dirty="0">
                        <a:latin typeface="Cambria Math" panose="02040503050406030204" pitchFamily="18" charset="0"/>
                      </a:rPr>
                      <m:t>+</m:t>
                    </m:r>
                    <m:r>
                      <a:rPr lang="en-AU" b="0" i="1" dirty="0" smtClean="0">
                        <a:latin typeface="Cambria Math" panose="02040503050406030204" pitchFamily="18" charset="0"/>
                      </a:rPr>
                      <m:t>3</m:t>
                    </m:r>
                    <m:r>
                      <a:rPr lang="en-AU" i="1" dirty="0">
                        <a:latin typeface="Cambria Math" panose="02040503050406030204" pitchFamily="18" charset="0"/>
                      </a:rPr>
                      <m:t>𝑥</m:t>
                    </m:r>
                  </m:oMath>
                </a14:m>
                <a:r>
                  <a:rPr lang="en-AU" dirty="0"/>
                  <a:t> and </a:t>
                </a:r>
                <a14:m>
                  <m:oMath xmlns:m="http://schemas.openxmlformats.org/officeDocument/2006/math">
                    <m:r>
                      <a:rPr lang="en-AU" i="1">
                        <a:latin typeface="Cambria Math" panose="02040503050406030204" pitchFamily="18" charset="0"/>
                      </a:rPr>
                      <m:t>𝑔</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b="0" i="1" smtClean="0">
                        <a:latin typeface="Cambria Math" panose="02040503050406030204" pitchFamily="18" charset="0"/>
                      </a:rPr>
                      <m:t>+4</m:t>
                    </m:r>
                    <m:r>
                      <a:rPr lang="en-AU" i="1">
                        <a:latin typeface="Cambria Math" panose="02040503050406030204" pitchFamily="18" charset="0"/>
                      </a:rPr>
                      <m:t>𝑥</m:t>
                    </m:r>
                    <m:r>
                      <a:rPr lang="en-AU" b="0" i="1" smtClean="0">
                        <a:latin typeface="Cambria Math" panose="02040503050406030204" pitchFamily="18" charset="0"/>
                      </a:rPr>
                      <m:t>−4</m:t>
                    </m:r>
                  </m:oMath>
                </a14:m>
                <a:r>
                  <a:rPr lang="en-AU" dirty="0"/>
                  <a:t>.</a:t>
                </a:r>
              </a:p>
              <a:p>
                <a:pPr/>
                <a:r>
                  <a:rPr lang="en-AU" dirty="0"/>
                  <a:t>On the same diagram, sketch the graph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r>
                      <a:rPr lang="en-AU" i="1">
                        <a:latin typeface="Cambria Math" panose="02040503050406030204" pitchFamily="18" charset="0"/>
                      </a:rPr>
                      <m:t>𝑓</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oMath>
                </a14:m>
                <a:r>
                  <a:rPr lang="en-AU" dirty="0"/>
                  <a:t> and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r>
                      <a:rPr lang="en-AU" i="1">
                        <a:latin typeface="Cambria Math" panose="02040503050406030204" pitchFamily="18" charset="0"/>
                      </a:rPr>
                      <m:t>𝑔</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oMath>
                </a14:m>
                <a:r>
                  <a:rPr lang="en-AU" dirty="0"/>
                  <a:t>. Hence, use these graphs to sketch</a:t>
                </a:r>
                <a:br>
                  <a:rPr lang="en-AU" dirty="0"/>
                </a:b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3</m:t>
                          </m:r>
                        </m:sup>
                      </m:sSup>
                      <m:r>
                        <a:rPr lang="en-AU" i="1">
                          <a:latin typeface="Cambria Math" panose="02040503050406030204" pitchFamily="18" charset="0"/>
                        </a:rPr>
                        <m:t>−</m:t>
                      </m:r>
                      <m:r>
                        <a:rPr lang="en-AU" b="0" i="1" smtClean="0">
                          <a:latin typeface="Cambria Math" panose="02040503050406030204" pitchFamily="18" charset="0"/>
                        </a:rPr>
                        <m:t>5</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r>
                        <a:rPr lang="en-AU" b="0" i="1" smtClean="0">
                          <a:latin typeface="Cambria Math" panose="02040503050406030204" pitchFamily="18" charset="0"/>
                        </a:rPr>
                        <m:t>7</m:t>
                      </m:r>
                      <m:r>
                        <a:rPr lang="en-AU" i="1">
                          <a:latin typeface="Cambria Math" panose="02040503050406030204" pitchFamily="18" charset="0"/>
                        </a:rPr>
                        <m:t>𝑥</m:t>
                      </m:r>
                      <m:r>
                        <a:rPr lang="en-AU" b="0" i="1" smtClean="0">
                          <a:latin typeface="Cambria Math" panose="02040503050406030204" pitchFamily="18" charset="0"/>
                        </a:rPr>
                        <m:t>−4</m:t>
                      </m:r>
                      <m:r>
                        <a:rPr lang="en-AU" i="1">
                          <a:latin typeface="Cambria Math" panose="02040503050406030204" pitchFamily="18" charset="0"/>
                        </a:rPr>
                        <m:t>.</m:t>
                      </m:r>
                    </m:oMath>
                  </m:oMathPara>
                </a14:m>
                <a:endParaRPr lang="en-AU" dirty="0"/>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3</m:t>
                          </m:r>
                        </m:sup>
                      </m:sSup>
                      <m:r>
                        <a:rPr lang="en-AU" i="1">
                          <a:latin typeface="Cambria Math" panose="02040503050406030204" pitchFamily="18" charset="0"/>
                        </a:rPr>
                        <m:t>−</m:t>
                      </m:r>
                      <m:r>
                        <a:rPr lang="en-AU" b="0" i="1" smtClean="0">
                          <a:latin typeface="Cambria Math" panose="02040503050406030204" pitchFamily="18" charset="0"/>
                        </a:rPr>
                        <m:t>4</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r>
                        <a:rPr lang="en-AU" b="0" i="1" smtClean="0">
                          <a:latin typeface="Cambria Math" panose="02040503050406030204" pitchFamily="18" charset="0"/>
                        </a:rPr>
                        <m:t>3</m:t>
                      </m:r>
                      <m:r>
                        <a:rPr lang="en-AU" i="1">
                          <a:latin typeface="Cambria Math" panose="02040503050406030204" pitchFamily="18" charset="0"/>
                        </a:rPr>
                        <m:t>𝑥</m:t>
                      </m:r>
                    </m:oMath>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r>
                        <a:rPr lang="en-AU" i="1">
                          <a:latin typeface="Cambria Math" panose="02040503050406030204" pitchFamily="18" charset="0"/>
                        </a:rPr>
                        <m:t>𝑥</m:t>
                      </m:r>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r>
                            <a:rPr lang="en-AU" b="0" i="1" smtClean="0">
                              <a:latin typeface="Cambria Math" panose="02040503050406030204" pitchFamily="18" charset="0"/>
                            </a:rPr>
                            <m:t>4</m:t>
                          </m:r>
                          <m:r>
                            <a:rPr lang="en-AU" i="1">
                              <a:latin typeface="Cambria Math" panose="02040503050406030204" pitchFamily="18" charset="0"/>
                            </a:rPr>
                            <m:t>𝑥</m:t>
                          </m:r>
                          <m:r>
                            <a:rPr lang="en-AU" i="1">
                              <a:latin typeface="Cambria Math" panose="02040503050406030204" pitchFamily="18" charset="0"/>
                            </a:rPr>
                            <m:t>+3</m:t>
                          </m:r>
                        </m:e>
                      </m:d>
                    </m:oMath>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r>
                        <a:rPr lang="en-AU" i="1">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−1)</m:t>
                      </m:r>
                    </m:oMath>
                    <m:oMath xmlns:m="http://schemas.openxmlformats.org/officeDocument/2006/math">
                      <m:r>
                        <a:rPr lang="en-AU" i="1">
                          <a:latin typeface="Cambria Math" panose="02040503050406030204" pitchFamily="18" charset="0"/>
                        </a:rPr>
                        <m:t>𝑔</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r>
                        <a:rPr lang="en-AU" b="0" i="1" smtClean="0">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b="0" i="1" smtClean="0">
                          <a:latin typeface="Cambria Math" panose="02040503050406030204" pitchFamily="18" charset="0"/>
                        </a:rPr>
                        <m:t>+4</m:t>
                      </m:r>
                      <m:r>
                        <a:rPr lang="en-AU" i="1">
                          <a:latin typeface="Cambria Math" panose="02040503050406030204" pitchFamily="18" charset="0"/>
                        </a:rPr>
                        <m:t>𝑥</m:t>
                      </m:r>
                      <m:r>
                        <a:rPr lang="en-AU" b="0" i="1" smtClean="0">
                          <a:latin typeface="Cambria Math" panose="02040503050406030204" pitchFamily="18" charset="0"/>
                        </a:rPr>
                        <m:t>−4</m:t>
                      </m:r>
                    </m:oMath>
                    <m:oMath xmlns:m="http://schemas.openxmlformats.org/officeDocument/2006/math">
                      <m:r>
                        <a:rPr lang="en-AU" i="1">
                          <a:latin typeface="Cambria Math" panose="02040503050406030204" pitchFamily="18" charset="0"/>
                        </a:rPr>
                        <m:t>𝑔</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sSup>
                        <m:sSupPr>
                          <m:ctrlPr>
                            <a:rPr lang="en-AU" b="0" i="1" smtClean="0">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oMath>
                  </m:oMathPara>
                </a14:m>
                <a:endParaRPr lang="en-AU" dirty="0"/>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r>
                        <a:rPr lang="en-AU" i="1">
                          <a:latin typeface="Cambria Math" panose="02040503050406030204" pitchFamily="18" charset="0"/>
                        </a:rPr>
                        <m:t>𝑔</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3</m:t>
                          </m:r>
                        </m:sup>
                      </m:sSup>
                      <m:r>
                        <a:rPr lang="en-AU" i="1">
                          <a:latin typeface="Cambria Math" panose="02040503050406030204" pitchFamily="18" charset="0"/>
                        </a:rPr>
                        <m:t>−</m:t>
                      </m:r>
                      <m:r>
                        <a:rPr lang="en-AU" b="0" i="1" smtClean="0">
                          <a:latin typeface="Cambria Math" panose="02040503050406030204" pitchFamily="18" charset="0"/>
                        </a:rPr>
                        <m:t>4</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r>
                        <a:rPr lang="en-AU" b="0" i="1" smtClean="0">
                          <a:latin typeface="Cambria Math" panose="02040503050406030204" pitchFamily="18" charset="0"/>
                        </a:rPr>
                        <m:t>3</m:t>
                      </m:r>
                      <m:r>
                        <a:rPr lang="en-AU" i="1">
                          <a:latin typeface="Cambria Math" panose="02040503050406030204" pitchFamily="18" charset="0"/>
                        </a:rPr>
                        <m:t>𝑥</m:t>
                      </m: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b="0" i="1" smtClean="0">
                          <a:latin typeface="Cambria Math" panose="02040503050406030204" pitchFamily="18" charset="0"/>
                        </a:rPr>
                        <m:t>+4</m:t>
                      </m:r>
                      <m:r>
                        <a:rPr lang="en-AU" i="1">
                          <a:latin typeface="Cambria Math" panose="02040503050406030204" pitchFamily="18" charset="0"/>
                        </a:rPr>
                        <m:t>𝑥</m:t>
                      </m:r>
                      <m:r>
                        <a:rPr lang="en-AU" b="0" i="1" smtClean="0">
                          <a:latin typeface="Cambria Math" panose="02040503050406030204" pitchFamily="18" charset="0"/>
                        </a:rPr>
                        <m:t>−4</m:t>
                      </m:r>
                    </m:oMath>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r>
                        <a:rPr lang="en-AU" i="1">
                          <a:latin typeface="Cambria Math" panose="02040503050406030204" pitchFamily="18" charset="0"/>
                        </a:rPr>
                        <m:t>𝑔</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3</m:t>
                          </m:r>
                        </m:sup>
                      </m:sSup>
                      <m:r>
                        <a:rPr lang="en-AU" i="1">
                          <a:latin typeface="Cambria Math" panose="02040503050406030204" pitchFamily="18" charset="0"/>
                        </a:rPr>
                        <m:t>−</m:t>
                      </m:r>
                      <m:r>
                        <a:rPr lang="en-AU" b="0" i="1" smtClean="0">
                          <a:latin typeface="Cambria Math" panose="02040503050406030204" pitchFamily="18" charset="0"/>
                        </a:rPr>
                        <m:t>5</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r>
                        <a:rPr lang="en-AU" b="0" i="1" smtClean="0">
                          <a:latin typeface="Cambria Math" panose="02040503050406030204" pitchFamily="18" charset="0"/>
                        </a:rPr>
                        <m:t>7</m:t>
                      </m:r>
                      <m:r>
                        <a:rPr lang="en-AU" i="1">
                          <a:latin typeface="Cambria Math" panose="02040503050406030204" pitchFamily="18" charset="0"/>
                        </a:rPr>
                        <m:t>𝑥</m:t>
                      </m:r>
                      <m:r>
                        <a:rPr lang="en-AU" b="0" i="1" smtClean="0">
                          <a:latin typeface="Cambria Math" panose="02040503050406030204" pitchFamily="18" charset="0"/>
                        </a:rPr>
                        <m:t>−4</m:t>
                      </m:r>
                    </m:oMath>
                  </m:oMathPara>
                </a14:m>
                <a:endParaRPr lang="en-AU" dirty="0"/>
              </a:p>
              <a:p>
                <a:endParaRPr lang="en-AU" dirty="0"/>
              </a:p>
            </p:txBody>
          </p:sp>
        </mc:Choice>
        <mc:Fallback xmlns="">
          <p:sp>
            <p:nvSpPr>
              <p:cNvPr id="5" name="Text Placeholder 4">
                <a:extLst>
                  <a:ext uri="{FF2B5EF4-FFF2-40B4-BE49-F238E27FC236}">
                    <a16:creationId xmlns:a16="http://schemas.microsoft.com/office/drawing/2014/main" id="{2966FF05-27B4-8C65-6CE1-A02ECB810931}"/>
                  </a:ext>
                </a:extLst>
              </p:cNvPr>
              <p:cNvSpPr>
                <a:spLocks noGrp="1" noRot="1" noChangeAspect="1" noMove="1" noResize="1" noEditPoints="1" noAdjustHandles="1" noChangeArrowheads="1" noChangeShapeType="1" noTextEdit="1"/>
              </p:cNvSpPr>
              <p:nvPr>
                <p:ph type="body" sz="quarter" idx="17"/>
              </p:nvPr>
            </p:nvSpPr>
            <p:spPr>
              <a:xfrm>
                <a:off x="348000" y="1369454"/>
                <a:ext cx="11484000" cy="5326546"/>
              </a:xfrm>
              <a:blipFill>
                <a:blip r:embed="rId2"/>
                <a:stretch>
                  <a:fillRect l="-1327"/>
                </a:stretch>
              </a:blipFill>
            </p:spPr>
            <p:txBody>
              <a:bodyPr/>
              <a:lstStyle/>
              <a:p>
                <a:r>
                  <a:rPr lang="en-AU">
                    <a:noFill/>
                  </a:rPr>
                  <a:t> </a:t>
                </a:r>
              </a:p>
            </p:txBody>
          </p:sp>
        </mc:Fallback>
      </mc:AlternateContent>
      <p:pic>
        <p:nvPicPr>
          <p:cNvPr id="7" name="Picture 6" descr="The solution graph for this question.">
            <a:extLst>
              <a:ext uri="{FF2B5EF4-FFF2-40B4-BE49-F238E27FC236}">
                <a16:creationId xmlns:a16="http://schemas.microsoft.com/office/drawing/2014/main" id="{58DA8E1A-AC43-75F9-D4DA-1684DAFCF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7512" y="3139716"/>
            <a:ext cx="3584111" cy="3556284"/>
          </a:xfrm>
          <a:prstGeom prst="rect">
            <a:avLst/>
          </a:prstGeom>
        </p:spPr>
      </p:pic>
    </p:spTree>
    <p:extLst>
      <p:ext uri="{BB962C8B-B14F-4D97-AF65-F5344CB8AC3E}">
        <p14:creationId xmlns:p14="http://schemas.microsoft.com/office/powerpoint/2010/main" val="95664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65FBDF-566E-68BF-70DD-6ECB3A278DF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
        <p:nvSpPr>
          <p:cNvPr id="3" name="Title 2">
            <a:extLst>
              <a:ext uri="{FF2B5EF4-FFF2-40B4-BE49-F238E27FC236}">
                <a16:creationId xmlns:a16="http://schemas.microsoft.com/office/drawing/2014/main" id="{CF6C1845-E3D9-8366-6CA9-34E85584FA6E}"/>
              </a:ext>
            </a:extLst>
          </p:cNvPr>
          <p:cNvSpPr>
            <a:spLocks noGrp="1"/>
          </p:cNvSpPr>
          <p:nvPr>
            <p:ph type="title"/>
          </p:nvPr>
        </p:nvSpPr>
        <p:spPr/>
        <p:txBody>
          <a:bodyPr/>
          <a:lstStyle/>
          <a:p>
            <a:r>
              <a:rPr lang="en-AU" dirty="0"/>
              <a:t>Pairs of functions</a:t>
            </a:r>
          </a:p>
        </p:txBody>
      </p:sp>
      <p:sp>
        <p:nvSpPr>
          <p:cNvPr id="4" name="Text Placeholder 3">
            <a:extLst>
              <a:ext uri="{FF2B5EF4-FFF2-40B4-BE49-F238E27FC236}">
                <a16:creationId xmlns:a16="http://schemas.microsoft.com/office/drawing/2014/main" id="{407C614F-533B-DCAB-11BF-CBB5D1B0E1BB}"/>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F7D01C49-7EBD-FDF5-AEB5-7FA6A389EDA1}"/>
                  </a:ext>
                </a:extLst>
              </p:cNvPr>
              <p:cNvSpPr>
                <a:spLocks noGrp="1"/>
              </p:cNvSpPr>
              <p:nvPr>
                <p:ph type="body" sz="quarter" idx="17"/>
              </p:nvPr>
            </p:nvSpPr>
            <p:spPr>
              <a:xfrm>
                <a:off x="360000" y="1567086"/>
                <a:ext cx="2038643" cy="4807835"/>
              </a:xfrm>
            </p:spPr>
            <p:txBody>
              <a:bodyPr/>
              <a:lstStyle/>
              <a:p>
                <a:r>
                  <a:rPr lang="en-AU" dirty="0"/>
                  <a:t>Pair 1:</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m:oMath xmlns:m="http://schemas.openxmlformats.org/officeDocument/2006/math">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e>
                        <m:sup>
                          <m:r>
                            <a:rPr lang="en-AU" b="0" i="1" smtClean="0">
                              <a:latin typeface="Cambria Math" panose="02040503050406030204" pitchFamily="18" charset="0"/>
                            </a:rPr>
                            <m:t>2</m:t>
                          </m:r>
                        </m:sup>
                      </m:sSup>
                    </m:oMath>
                  </m:oMathPara>
                </a14:m>
                <a:endParaRPr lang="en-AU" dirty="0"/>
              </a:p>
              <a:p>
                <a:endParaRPr lang="en-AU" dirty="0"/>
              </a:p>
              <a:p>
                <a:r>
                  <a:rPr lang="en-AU" dirty="0"/>
                  <a:t>Pair 2</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m:oMath xmlns:m="http://schemas.openxmlformats.org/officeDocument/2006/math">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e>
                        <m:sup>
                          <m:r>
                            <a:rPr lang="en-AU" b="0" i="1" smtClean="0">
                              <a:latin typeface="Cambria Math" panose="02040503050406030204" pitchFamily="18" charset="0"/>
                            </a:rPr>
                            <m:t>𝑥</m:t>
                          </m:r>
                        </m:sup>
                      </m:sSup>
                    </m:oMath>
                  </m:oMathPara>
                </a14:m>
                <a:endParaRPr lang="en-AU" dirty="0"/>
              </a:p>
            </p:txBody>
          </p:sp>
        </mc:Choice>
        <mc:Fallback xmlns="">
          <p:sp>
            <p:nvSpPr>
              <p:cNvPr id="5" name="Text Placeholder 4">
                <a:extLst>
                  <a:ext uri="{FF2B5EF4-FFF2-40B4-BE49-F238E27FC236}">
                    <a16:creationId xmlns:a16="http://schemas.microsoft.com/office/drawing/2014/main" id="{F7D01C49-7EBD-FDF5-AEB5-7FA6A389EDA1}"/>
                  </a:ext>
                </a:extLst>
              </p:cNvPr>
              <p:cNvSpPr>
                <a:spLocks noGrp="1" noRot="1" noChangeAspect="1" noMove="1" noResize="1" noEditPoints="1" noAdjustHandles="1" noChangeArrowheads="1" noChangeShapeType="1" noTextEdit="1"/>
              </p:cNvSpPr>
              <p:nvPr>
                <p:ph type="body" sz="quarter" idx="17"/>
              </p:nvPr>
            </p:nvSpPr>
            <p:spPr>
              <a:xfrm>
                <a:off x="360000" y="1567086"/>
                <a:ext cx="2038643" cy="4807835"/>
              </a:xfrm>
              <a:blipFill>
                <a:blip r:embed="rId3"/>
                <a:stretch>
                  <a:fillRect l="-745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F2B20506-1D97-AC5B-F586-609D32FD9AF3}"/>
                  </a:ext>
                </a:extLst>
              </p:cNvPr>
              <p:cNvSpPr txBox="1">
                <a:spLocks/>
              </p:cNvSpPr>
              <p:nvPr/>
            </p:nvSpPr>
            <p:spPr>
              <a:xfrm>
                <a:off x="3281477" y="1567086"/>
                <a:ext cx="2038643"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Pair 3:</a:t>
                </a:r>
              </a:p>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𝑓</m:t>
                      </m:r>
                      <m:d>
                        <m:dPr>
                          <m:ctrlPr>
                            <a:rPr lang="en-AU" i="1" smtClean="0">
                              <a:latin typeface="Cambria Math" panose="02040503050406030204" pitchFamily="18" charset="0"/>
                            </a:rPr>
                          </m:ctrlPr>
                        </m:dPr>
                        <m:e>
                          <m:r>
                            <a:rPr lang="en-AU" i="1" smtClean="0">
                              <a:latin typeface="Cambria Math" panose="02040503050406030204" pitchFamily="18" charset="0"/>
                            </a:rPr>
                            <m:t>𝑥</m:t>
                          </m:r>
                        </m:e>
                      </m:d>
                      <m:r>
                        <a:rPr lang="en-AU" i="1" smtClean="0">
                          <a:latin typeface="Cambria Math" panose="02040503050406030204" pitchFamily="18" charset="0"/>
                        </a:rPr>
                        <m:t>=</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m:oMath xmlns:m="http://schemas.openxmlformats.org/officeDocument/2006/math">
                      <m:r>
                        <a:rPr lang="en-AU" i="1" smtClean="0">
                          <a:latin typeface="Cambria Math" panose="02040503050406030204" pitchFamily="18" charset="0"/>
                        </a:rPr>
                        <m:t>𝑔</m:t>
                      </m:r>
                      <m:d>
                        <m:dPr>
                          <m:ctrlPr>
                            <a:rPr lang="en-AU" i="1" smtClean="0">
                              <a:latin typeface="Cambria Math" panose="02040503050406030204" pitchFamily="18" charset="0"/>
                            </a:rPr>
                          </m:ctrlPr>
                        </m:dPr>
                        <m:e>
                          <m:r>
                            <a:rPr lang="en-AU" i="1" smtClean="0">
                              <a:latin typeface="Cambria Math" panose="02040503050406030204" pitchFamily="18" charset="0"/>
                            </a:rPr>
                            <m:t>𝑥</m:t>
                          </m:r>
                        </m:e>
                      </m:d>
                      <m:r>
                        <a:rPr lang="en-AU" i="1" smtClean="0">
                          <a:latin typeface="Cambria Math" panose="02040503050406030204" pitchFamily="18" charset="0"/>
                        </a:rPr>
                        <m:t>=</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−3|</m:t>
                      </m:r>
                    </m:oMath>
                  </m:oMathPara>
                </a14:m>
                <a:endParaRPr lang="en-AU" dirty="0"/>
              </a:p>
              <a:p>
                <a:endParaRPr lang="en-AU" dirty="0"/>
              </a:p>
              <a:p>
                <a:r>
                  <a:rPr lang="en-AU" dirty="0"/>
                  <a:t>Pair 4</a:t>
                </a:r>
              </a:p>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𝑓</m:t>
                      </m:r>
                      <m:d>
                        <m:dPr>
                          <m:ctrlPr>
                            <a:rPr lang="en-AU" i="1" smtClean="0">
                              <a:latin typeface="Cambria Math" panose="02040503050406030204" pitchFamily="18" charset="0"/>
                            </a:rPr>
                          </m:ctrlPr>
                        </m:dPr>
                        <m:e>
                          <m:r>
                            <a:rPr lang="en-AU" i="1" smtClean="0">
                              <a:latin typeface="Cambria Math" panose="02040503050406030204" pitchFamily="18" charset="0"/>
                            </a:rPr>
                            <m:t>𝑥</m:t>
                          </m:r>
                        </m:e>
                      </m:d>
                      <m:r>
                        <a:rPr lang="en-AU" i="1" smtClean="0">
                          <a:latin typeface="Cambria Math" panose="02040503050406030204" pitchFamily="18" charset="0"/>
                        </a:rPr>
                        <m:t>=</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−3|</m:t>
                      </m:r>
                    </m:oMath>
                    <m:oMath xmlns:m="http://schemas.openxmlformats.org/officeDocument/2006/math">
                      <m:r>
                        <a:rPr lang="en-AU" i="1" smtClean="0">
                          <a:latin typeface="Cambria Math" panose="02040503050406030204" pitchFamily="18" charset="0"/>
                        </a:rPr>
                        <m:t>𝑔</m:t>
                      </m:r>
                      <m:d>
                        <m:dPr>
                          <m:ctrlPr>
                            <a:rPr lang="en-AU" i="1" smtClean="0">
                              <a:latin typeface="Cambria Math" panose="02040503050406030204" pitchFamily="18" charset="0"/>
                            </a:rPr>
                          </m:ctrlPr>
                        </m:dPr>
                        <m:e>
                          <m:r>
                            <a:rPr lang="en-AU" i="1" smtClean="0">
                              <a:latin typeface="Cambria Math" panose="02040503050406030204" pitchFamily="18" charset="0"/>
                            </a:rPr>
                            <m:t>𝑥</m:t>
                          </m:r>
                        </m:e>
                      </m:d>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3</m:t>
                          </m:r>
                        </m:e>
                        <m:sup>
                          <m:r>
                            <a:rPr lang="en-AU" i="1" smtClean="0">
                              <a:latin typeface="Cambria Math" panose="02040503050406030204" pitchFamily="18" charset="0"/>
                            </a:rPr>
                            <m:t>𝑥</m:t>
                          </m:r>
                        </m:sup>
                      </m:sSup>
                    </m:oMath>
                  </m:oMathPara>
                </a14:m>
                <a:endParaRPr lang="en-AU" dirty="0"/>
              </a:p>
            </p:txBody>
          </p:sp>
        </mc:Choice>
        <mc:Fallback xmlns="">
          <p:sp>
            <p:nvSpPr>
              <p:cNvPr id="6" name="Text Placeholder 4">
                <a:extLst>
                  <a:ext uri="{FF2B5EF4-FFF2-40B4-BE49-F238E27FC236}">
                    <a16:creationId xmlns:a16="http://schemas.microsoft.com/office/drawing/2014/main" id="{F2B20506-1D97-AC5B-F586-609D32FD9AF3}"/>
                  </a:ext>
                </a:extLst>
              </p:cNvPr>
              <p:cNvSpPr txBox="1">
                <a:spLocks noRot="1" noChangeAspect="1" noMove="1" noResize="1" noEditPoints="1" noAdjustHandles="1" noChangeArrowheads="1" noChangeShapeType="1" noTextEdit="1"/>
              </p:cNvSpPr>
              <p:nvPr/>
            </p:nvSpPr>
            <p:spPr>
              <a:xfrm>
                <a:off x="3281477" y="1567086"/>
                <a:ext cx="2038643" cy="4807835"/>
              </a:xfrm>
              <a:prstGeom prst="rect">
                <a:avLst/>
              </a:prstGeom>
              <a:blipFill>
                <a:blip r:embed="rId4"/>
                <a:stretch>
                  <a:fillRect l="-740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01111E78-A4E7-24FF-C37D-2EAE753F40D7}"/>
                  </a:ext>
                </a:extLst>
              </p:cNvPr>
              <p:cNvSpPr txBox="1">
                <a:spLocks/>
              </p:cNvSpPr>
              <p:nvPr/>
            </p:nvSpPr>
            <p:spPr>
              <a:xfrm>
                <a:off x="6202954" y="1500350"/>
                <a:ext cx="2267376"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Pair 5:</a:t>
                </a:r>
              </a:p>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𝑓</m:t>
                      </m:r>
                      <m:d>
                        <m:dPr>
                          <m:ctrlPr>
                            <a:rPr lang="en-AU" i="1" smtClean="0">
                              <a:latin typeface="Cambria Math" panose="02040503050406030204" pitchFamily="18" charset="0"/>
                            </a:rPr>
                          </m:ctrlPr>
                        </m:dPr>
                        <m:e>
                          <m:r>
                            <a:rPr lang="en-AU" i="1" smtClean="0">
                              <a:latin typeface="Cambria Math" panose="02040503050406030204" pitchFamily="18" charset="0"/>
                            </a:rPr>
                            <m:t>𝑥</m:t>
                          </m:r>
                        </m:e>
                      </m:d>
                      <m:r>
                        <a:rPr lang="en-AU" i="1" smtClean="0">
                          <a:latin typeface="Cambria Math" panose="02040503050406030204" pitchFamily="18" charset="0"/>
                        </a:rPr>
                        <m:t>=</m:t>
                      </m:r>
                      <m:rad>
                        <m:radPr>
                          <m:degHide m:val="on"/>
                          <m:ctrlPr>
                            <a:rPr lang="en-AU" b="0" i="1" smtClean="0">
                              <a:latin typeface="Cambria Math" panose="02040503050406030204" pitchFamily="18" charset="0"/>
                            </a:rPr>
                          </m:ctrlPr>
                        </m:radPr>
                        <m:deg/>
                        <m:e>
                          <m:d>
                            <m:dPr>
                              <m:ctrlPr>
                                <a:rPr lang="en-AU" b="0" i="1" smtClean="0">
                                  <a:latin typeface="Cambria Math" panose="02040503050406030204" pitchFamily="18" charset="0"/>
                                </a:rPr>
                              </m:ctrlPr>
                            </m:dPr>
                            <m:e>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e>
                          </m:d>
                        </m:e>
                      </m:rad>
                    </m:oMath>
                    <m:oMath xmlns:m="http://schemas.openxmlformats.org/officeDocument/2006/math">
                      <m:r>
                        <a:rPr lang="en-AU" i="1" smtClean="0">
                          <a:latin typeface="Cambria Math" panose="02040503050406030204" pitchFamily="18" charset="0"/>
                        </a:rPr>
                        <m:t>𝑔</m:t>
                      </m:r>
                      <m:d>
                        <m:dPr>
                          <m:ctrlPr>
                            <a:rPr lang="en-AU" i="1" smtClean="0">
                              <a:latin typeface="Cambria Math" panose="02040503050406030204" pitchFamily="18" charset="0"/>
                            </a:rPr>
                          </m:ctrlPr>
                        </m:dPr>
                        <m:e>
                          <m:r>
                            <a:rPr lang="en-AU" i="1" smtClean="0">
                              <a:latin typeface="Cambria Math" panose="02040503050406030204" pitchFamily="18" charset="0"/>
                            </a:rPr>
                            <m:t>𝑥</m:t>
                          </m:r>
                        </m:e>
                      </m:d>
                      <m:r>
                        <a:rPr lang="en-AU" i="1" smtClean="0">
                          <a:latin typeface="Cambria Math" panose="02040503050406030204" pitchFamily="18" charset="0"/>
                        </a:rPr>
                        <m:t>=</m:t>
                      </m:r>
                      <m:sSup>
                        <m:sSupPr>
                          <m:ctrlPr>
                            <a:rPr lang="en-AU" i="1" smtClean="0">
                              <a:latin typeface="Cambria Math" panose="02040503050406030204" pitchFamily="18" charset="0"/>
                            </a:rPr>
                          </m:ctrlPr>
                        </m:sSupPr>
                        <m:e>
                          <m:d>
                            <m:dPr>
                              <m:ctrlPr>
                                <a:rPr lang="en-AU" i="1" smtClean="0">
                                  <a:latin typeface="Cambria Math" panose="02040503050406030204" pitchFamily="18" charset="0"/>
                                </a:rPr>
                              </m:ctrlPr>
                            </m:dPr>
                            <m:e>
                              <m:r>
                                <a:rPr lang="en-AU" i="1" smtClean="0">
                                  <a:latin typeface="Cambria Math" panose="02040503050406030204" pitchFamily="18" charset="0"/>
                                </a:rPr>
                                <m:t>𝑥</m:t>
                              </m:r>
                              <m:r>
                                <a:rPr lang="en-AU" i="1" smtClean="0">
                                  <a:latin typeface="Cambria Math" panose="02040503050406030204" pitchFamily="18" charset="0"/>
                                </a:rPr>
                                <m:t>−3</m:t>
                              </m:r>
                            </m:e>
                          </m:d>
                        </m:e>
                        <m:sup>
                          <m:r>
                            <a:rPr lang="en-AU" i="1" smtClean="0">
                              <a:latin typeface="Cambria Math" panose="02040503050406030204" pitchFamily="18" charset="0"/>
                            </a:rPr>
                            <m:t>2</m:t>
                          </m:r>
                        </m:sup>
                      </m:sSup>
                    </m:oMath>
                  </m:oMathPara>
                </a14:m>
                <a:endParaRPr lang="en-AU" dirty="0"/>
              </a:p>
              <a:p>
                <a:endParaRPr lang="en-AU" dirty="0"/>
              </a:p>
              <a:p>
                <a:r>
                  <a:rPr lang="en-AU" dirty="0"/>
                  <a:t>Pair 6</a:t>
                </a:r>
              </a:p>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𝑓</m:t>
                      </m:r>
                      <m:d>
                        <m:dPr>
                          <m:ctrlPr>
                            <a:rPr lang="en-AU" i="1" smtClean="0">
                              <a:latin typeface="Cambria Math" panose="02040503050406030204" pitchFamily="18" charset="0"/>
                            </a:rPr>
                          </m:ctrlPr>
                        </m:dPr>
                        <m:e>
                          <m:r>
                            <a:rPr lang="en-AU" i="1" smtClean="0">
                              <a:latin typeface="Cambria Math" panose="02040503050406030204" pitchFamily="18" charset="0"/>
                            </a:rPr>
                            <m:t>𝑥</m:t>
                          </m:r>
                        </m:e>
                      </m:d>
                      <m:r>
                        <a:rPr lang="en-AU"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𝑥</m:t>
                          </m:r>
                        </m:den>
                      </m:f>
                    </m:oMath>
                    <m:oMath xmlns:m="http://schemas.openxmlformats.org/officeDocument/2006/math">
                      <m:r>
                        <a:rPr lang="en-AU" i="1" smtClean="0">
                          <a:latin typeface="Cambria Math" panose="02040503050406030204" pitchFamily="18" charset="0"/>
                        </a:rPr>
                        <m:t>𝑔</m:t>
                      </m:r>
                      <m:d>
                        <m:dPr>
                          <m:ctrlPr>
                            <a:rPr lang="en-AU" i="1" smtClean="0">
                              <a:latin typeface="Cambria Math" panose="02040503050406030204" pitchFamily="18" charset="0"/>
                            </a:rPr>
                          </m:ctrlPr>
                        </m:dPr>
                        <m:e>
                          <m:r>
                            <a:rPr lang="en-AU" i="1" smtClean="0">
                              <a:latin typeface="Cambria Math" panose="02040503050406030204" pitchFamily="18" charset="0"/>
                            </a:rPr>
                            <m:t>𝑥</m:t>
                          </m:r>
                        </m:e>
                      </m:d>
                      <m:r>
                        <a:rPr lang="en-AU" i="1" smtClean="0">
                          <a:latin typeface="Cambria Math" panose="02040503050406030204" pitchFamily="18" charset="0"/>
                        </a:rPr>
                        <m:t>=</m:t>
                      </m:r>
                      <m:sSup>
                        <m:sSupPr>
                          <m:ctrlPr>
                            <a:rPr lang="en-AU" i="1" smtClean="0">
                              <a:latin typeface="Cambria Math" panose="02040503050406030204" pitchFamily="18" charset="0"/>
                            </a:rPr>
                          </m:ctrlPr>
                        </m:sSupPr>
                        <m:e>
                          <m:r>
                            <a:rPr lang="en-AU" i="1" smtClean="0">
                              <a:latin typeface="Cambria Math" panose="02040503050406030204" pitchFamily="18" charset="0"/>
                            </a:rPr>
                            <m:t>3</m:t>
                          </m:r>
                        </m:e>
                        <m:sup>
                          <m:r>
                            <a:rPr lang="en-AU" i="1" smtClean="0">
                              <a:latin typeface="Cambria Math" panose="02040503050406030204" pitchFamily="18" charset="0"/>
                            </a:rPr>
                            <m:t>𝑥</m:t>
                          </m:r>
                        </m:sup>
                      </m:sSup>
                    </m:oMath>
                  </m:oMathPara>
                </a14:m>
                <a:endParaRPr lang="en-AU" dirty="0"/>
              </a:p>
            </p:txBody>
          </p:sp>
        </mc:Choice>
        <mc:Fallback xmlns="">
          <p:sp>
            <p:nvSpPr>
              <p:cNvPr id="7" name="Text Placeholder 4">
                <a:extLst>
                  <a:ext uri="{FF2B5EF4-FFF2-40B4-BE49-F238E27FC236}">
                    <a16:creationId xmlns:a16="http://schemas.microsoft.com/office/drawing/2014/main" id="{01111E78-A4E7-24FF-C37D-2EAE753F40D7}"/>
                  </a:ext>
                </a:extLst>
              </p:cNvPr>
              <p:cNvSpPr txBox="1">
                <a:spLocks noRot="1" noChangeAspect="1" noMove="1" noResize="1" noEditPoints="1" noAdjustHandles="1" noChangeArrowheads="1" noChangeShapeType="1" noTextEdit="1"/>
              </p:cNvSpPr>
              <p:nvPr/>
            </p:nvSpPr>
            <p:spPr>
              <a:xfrm>
                <a:off x="6202954" y="1500350"/>
                <a:ext cx="2267376" cy="4807835"/>
              </a:xfrm>
              <a:prstGeom prst="rect">
                <a:avLst/>
              </a:prstGeom>
              <a:blipFill>
                <a:blip r:embed="rId5"/>
                <a:stretch>
                  <a:fillRect l="-670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4">
                <a:extLst>
                  <a:ext uri="{FF2B5EF4-FFF2-40B4-BE49-F238E27FC236}">
                    <a16:creationId xmlns:a16="http://schemas.microsoft.com/office/drawing/2014/main" id="{0DE5070C-6C19-5713-0FCD-0ABCB2D7F3B3}"/>
                  </a:ext>
                </a:extLst>
              </p:cNvPr>
              <p:cNvSpPr txBox="1">
                <a:spLocks/>
              </p:cNvSpPr>
              <p:nvPr/>
            </p:nvSpPr>
            <p:spPr>
              <a:xfrm>
                <a:off x="9353164" y="1500350"/>
                <a:ext cx="2267376"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Pair 7:</a:t>
                </a:r>
              </a:p>
              <a:p>
                <a:pPr>
                  <a:spcAft>
                    <a:spcPts val="2400"/>
                  </a:spcAft>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𝑓</m:t>
                      </m:r>
                      <m:d>
                        <m:dPr>
                          <m:ctrlPr>
                            <a:rPr lang="en-AU" i="1" smtClean="0">
                              <a:latin typeface="Cambria Math" panose="02040503050406030204" pitchFamily="18" charset="0"/>
                            </a:rPr>
                          </m:ctrlPr>
                        </m:dPr>
                        <m:e>
                          <m:r>
                            <a:rPr lang="en-AU" i="1" smtClean="0">
                              <a:latin typeface="Cambria Math" panose="02040503050406030204" pitchFamily="18" charset="0"/>
                            </a:rPr>
                            <m:t>𝑥</m:t>
                          </m:r>
                        </m:e>
                      </m:d>
                      <m:r>
                        <a:rPr lang="en-AU" i="1" smtClean="0">
                          <a:latin typeface="Cambria Math" panose="02040503050406030204" pitchFamily="18" charset="0"/>
                        </a:rPr>
                        <m:t>=</m:t>
                      </m:r>
                      <m:rad>
                        <m:radPr>
                          <m:degHide m:val="on"/>
                          <m:ctrlPr>
                            <a:rPr lang="en-AU" b="0" i="1" smtClean="0">
                              <a:latin typeface="Cambria Math" panose="02040503050406030204" pitchFamily="18" charset="0"/>
                            </a:rPr>
                          </m:ctrlPr>
                        </m:radPr>
                        <m:deg/>
                        <m:e>
                          <m:d>
                            <m:dPr>
                              <m:ctrlPr>
                                <a:rPr lang="en-AU" b="0" i="1" smtClean="0">
                                  <a:latin typeface="Cambria Math" panose="02040503050406030204" pitchFamily="18" charset="0"/>
                                </a:rPr>
                              </m:ctrlPr>
                            </m:dPr>
                            <m:e>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e>
                          </m:d>
                        </m:e>
                      </m:rad>
                    </m:oMath>
                    <m:oMath xmlns:m="http://schemas.openxmlformats.org/officeDocument/2006/math">
                      <m:r>
                        <a:rPr lang="en-AU" i="1" smtClean="0">
                          <a:latin typeface="Cambria Math" panose="02040503050406030204" pitchFamily="18" charset="0"/>
                        </a:rPr>
                        <m:t>𝑔</m:t>
                      </m:r>
                      <m:d>
                        <m:dPr>
                          <m:ctrlPr>
                            <a:rPr lang="en-AU" i="1" smtClean="0">
                              <a:latin typeface="Cambria Math" panose="02040503050406030204" pitchFamily="18" charset="0"/>
                            </a:rPr>
                          </m:ctrlPr>
                        </m:dPr>
                        <m:e>
                          <m:r>
                            <a:rPr lang="en-AU" i="1" smtClean="0">
                              <a:latin typeface="Cambria Math" panose="02040503050406030204" pitchFamily="18" charset="0"/>
                            </a:rPr>
                            <m:t>𝑥</m:t>
                          </m:r>
                        </m:e>
                      </m:d>
                      <m:r>
                        <a:rPr lang="en-AU"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𝑥</m:t>
                          </m:r>
                        </m:den>
                      </m:f>
                    </m:oMath>
                  </m:oMathPara>
                </a14:m>
                <a:endParaRPr lang="en-AU" dirty="0"/>
              </a:p>
              <a:p>
                <a:r>
                  <a:rPr lang="en-AU" dirty="0"/>
                  <a:t>Pair 8</a:t>
                </a:r>
              </a:p>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𝑓</m:t>
                      </m:r>
                      <m:d>
                        <m:dPr>
                          <m:ctrlPr>
                            <a:rPr lang="en-AU" i="1" smtClean="0">
                              <a:latin typeface="Cambria Math" panose="02040503050406030204" pitchFamily="18" charset="0"/>
                            </a:rPr>
                          </m:ctrlPr>
                        </m:dPr>
                        <m:e>
                          <m:r>
                            <a:rPr lang="en-AU" i="1" smtClean="0">
                              <a:latin typeface="Cambria Math" panose="02040503050406030204" pitchFamily="18" charset="0"/>
                            </a:rPr>
                            <m:t>𝑥</m:t>
                          </m:r>
                        </m:e>
                      </m:d>
                      <m:r>
                        <a:rPr lang="en-AU"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𝑥</m:t>
                          </m:r>
                        </m:den>
                      </m:f>
                    </m:oMath>
                    <m:oMath xmlns:m="http://schemas.openxmlformats.org/officeDocument/2006/math">
                      <m:r>
                        <a:rPr lang="en-AU" i="1" smtClean="0">
                          <a:latin typeface="Cambria Math" panose="02040503050406030204" pitchFamily="18" charset="0"/>
                        </a:rPr>
                        <m:t>𝑔</m:t>
                      </m:r>
                      <m:d>
                        <m:dPr>
                          <m:ctrlPr>
                            <a:rPr lang="en-AU" i="1" smtClean="0">
                              <a:latin typeface="Cambria Math" panose="02040503050406030204" pitchFamily="18" charset="0"/>
                            </a:rPr>
                          </m:ctrlPr>
                        </m:dPr>
                        <m:e>
                          <m:r>
                            <a:rPr lang="en-AU" i="1" smtClean="0">
                              <a:latin typeface="Cambria Math" panose="02040503050406030204" pitchFamily="18" charset="0"/>
                            </a:rPr>
                            <m:t>𝑥</m:t>
                          </m:r>
                        </m:e>
                      </m:d>
                      <m:r>
                        <a:rPr lang="en-AU" i="1" smtClean="0">
                          <a:latin typeface="Cambria Math" panose="02040503050406030204" pitchFamily="18" charset="0"/>
                        </a:rPr>
                        <m:t>=</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−3|</m:t>
                      </m:r>
                    </m:oMath>
                  </m:oMathPara>
                </a14:m>
                <a:endParaRPr lang="en-AU" dirty="0"/>
              </a:p>
            </p:txBody>
          </p:sp>
        </mc:Choice>
        <mc:Fallback xmlns="">
          <p:sp>
            <p:nvSpPr>
              <p:cNvPr id="8" name="Text Placeholder 4">
                <a:extLst>
                  <a:ext uri="{FF2B5EF4-FFF2-40B4-BE49-F238E27FC236}">
                    <a16:creationId xmlns:a16="http://schemas.microsoft.com/office/drawing/2014/main" id="{0DE5070C-6C19-5713-0FCD-0ABCB2D7F3B3}"/>
                  </a:ext>
                </a:extLst>
              </p:cNvPr>
              <p:cNvSpPr txBox="1">
                <a:spLocks noRot="1" noChangeAspect="1" noMove="1" noResize="1" noEditPoints="1" noAdjustHandles="1" noChangeArrowheads="1" noChangeShapeType="1" noTextEdit="1"/>
              </p:cNvSpPr>
              <p:nvPr/>
            </p:nvSpPr>
            <p:spPr>
              <a:xfrm>
                <a:off x="9353164" y="1500350"/>
                <a:ext cx="2267376" cy="4807835"/>
              </a:xfrm>
              <a:prstGeom prst="rect">
                <a:avLst/>
              </a:prstGeom>
              <a:blipFill>
                <a:blip r:embed="rId6"/>
                <a:stretch>
                  <a:fillRect l="-6704"/>
                </a:stretch>
              </a:blipFill>
            </p:spPr>
            <p:txBody>
              <a:bodyPr/>
              <a:lstStyle/>
              <a:p>
                <a:r>
                  <a:rPr lang="en-AU">
                    <a:noFill/>
                  </a:rPr>
                  <a:t> </a:t>
                </a:r>
              </a:p>
            </p:txBody>
          </p:sp>
        </mc:Fallback>
      </mc:AlternateContent>
    </p:spTree>
    <p:extLst>
      <p:ext uri="{BB962C8B-B14F-4D97-AF65-F5344CB8AC3E}">
        <p14:creationId xmlns:p14="http://schemas.microsoft.com/office/powerpoint/2010/main" val="96175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500"/>
                                        <p:tgtEl>
                                          <p:spTgt spid="7">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fade">
                                      <p:cBhvr>
                                        <p:cTn id="34" dur="5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fade">
                                      <p:cBhvr>
                                        <p:cTn id="39" dur="500"/>
                                        <p:tgtEl>
                                          <p:spTgt spid="7">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fade">
                                      <p:cBhvr>
                                        <p:cTn id="47" dur="500"/>
                                        <p:tgtEl>
                                          <p:spTgt spid="8">
                                            <p:txEl>
                                              <p:pRg st="0" end="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fade">
                                      <p:cBhvr>
                                        <p:cTn id="50" dur="500"/>
                                        <p:tgtEl>
                                          <p:spTgt spid="8">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Effect transition="in" filter="fade">
                                      <p:cBhvr>
                                        <p:cTn id="55" dur="500"/>
                                        <p:tgtEl>
                                          <p:spTgt spid="8">
                                            <p:txEl>
                                              <p:pRg st="2" end="2"/>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8">
                                            <p:txEl>
                                              <p:pRg st="3" end="3"/>
                                            </p:txEl>
                                          </p:spTgt>
                                        </p:tgtEl>
                                        <p:attrNameLst>
                                          <p:attrName>style.visibility</p:attrName>
                                        </p:attrNameLst>
                                      </p:cBhvr>
                                      <p:to>
                                        <p:strVal val="visible"/>
                                      </p:to>
                                    </p:set>
                                    <p:animEffect transition="in" filter="fade">
                                      <p:cBhvr>
                                        <p:cTn id="5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US" u="sng" dirty="0">
                <a:solidFill>
                  <a:srgbClr val="2F5496"/>
                </a:solidFill>
                <a:effectLst/>
                <a:latin typeface="Arial" panose="020B0604020202020204" pitchFamily="34" charset="0"/>
                <a:ea typeface="Arial" panose="020B0604020202020204" pitchFamily="34" charset="0"/>
                <a:hlinkClick r:id="rId6"/>
              </a:rPr>
              <a:t>Mathematics Extension 1 Stage 6 Syllabus</a:t>
            </a:r>
            <a:r>
              <a:rPr lang="en-AU" dirty="0">
                <a:solidFill>
                  <a:srgbClr val="000000"/>
                </a:solidFill>
                <a:effectLst/>
                <a:latin typeface="Arial" panose="020B0604020202020204" pitchFamily="34" charset="0"/>
                <a:ea typeface="Arial" panose="020B0604020202020204" pitchFamily="34" charset="0"/>
              </a:rPr>
              <a:t>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What do you notice? What do you wonder?</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The average cost of purchasing take away food on a delivery phone app in a local region</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pic>
        <p:nvPicPr>
          <p:cNvPr id="9" name="Picture 8" descr="A graph showing functions for the costs associated with take away food. There are 4 lines on the graph in different colours. C(x) is navy blue, M(x) is red, S(x) is maroon and D(x) is blue.">
            <a:extLst>
              <a:ext uri="{FF2B5EF4-FFF2-40B4-BE49-F238E27FC236}">
                <a16:creationId xmlns:a16="http://schemas.microsoft.com/office/drawing/2014/main" id="{43F884A4-2563-F753-EB71-E535AC920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000" y="1567086"/>
            <a:ext cx="5074304" cy="5057775"/>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29B5BF7-99CC-C2B6-A6AE-AD55F804DA74}"/>
                  </a:ext>
                </a:extLst>
              </p:cNvPr>
              <p:cNvSpPr txBox="1"/>
              <p:nvPr/>
            </p:nvSpPr>
            <p:spPr>
              <a:xfrm>
                <a:off x="5186364" y="2680339"/>
                <a:ext cx="7005636" cy="1757362"/>
              </a:xfrm>
              <a:prstGeom prst="rect">
                <a:avLst/>
              </a:prstGeom>
              <a:noFill/>
            </p:spPr>
            <p:txBody>
              <a:bodyPr wrap="square" lIns="0" tIns="0" rIns="0" bIns="0" rtlCol="0">
                <a:noAutofit/>
              </a:bodyPr>
              <a:lstStyle/>
              <a:p>
                <a:pPr algn="l">
                  <a:lnSpc>
                    <a:spcPct val="150000"/>
                  </a:lnSpc>
                </a:pPr>
                <a14:m>
                  <m:oMath xmlns:m="http://schemas.openxmlformats.org/officeDocument/2006/math">
                    <m:r>
                      <a:rPr lang="en-AU" sz="1800" i="1" dirty="0" smtClean="0">
                        <a:latin typeface="Cambria Math" panose="02040503050406030204" pitchFamily="18" charset="0"/>
                      </a:rPr>
                      <m:t>𝐶</m:t>
                    </m:r>
                    <m:r>
                      <a:rPr lang="en-AU" sz="1800" i="1" dirty="0" smtClean="0">
                        <a:latin typeface="Cambria Math" panose="02040503050406030204" pitchFamily="18" charset="0"/>
                      </a:rPr>
                      <m:t>(</m:t>
                    </m:r>
                    <m:r>
                      <a:rPr lang="en-AU" sz="1800" i="1" dirty="0" smtClean="0">
                        <a:latin typeface="Cambria Math" panose="02040503050406030204" pitchFamily="18" charset="0"/>
                      </a:rPr>
                      <m:t>𝑥</m:t>
                    </m:r>
                    <m:r>
                      <a:rPr lang="en-AU" sz="1800" i="1" dirty="0" smtClean="0">
                        <a:latin typeface="Cambria Math" panose="02040503050406030204" pitchFamily="18" charset="0"/>
                      </a:rPr>
                      <m:t>) = </m:t>
                    </m:r>
                  </m:oMath>
                </a14:m>
                <a:r>
                  <a:rPr lang="en-AU" sz="1800" dirty="0"/>
                  <a:t>In-store purchase price of take away food</a:t>
                </a:r>
              </a:p>
              <a:p>
                <a:pPr algn="l">
                  <a:lnSpc>
                    <a:spcPct val="150000"/>
                  </a:lnSpc>
                </a:pPr>
                <a:endParaRPr lang="en-AU" sz="1800" dirty="0"/>
              </a:p>
              <a:p>
                <a:pPr algn="l">
                  <a:lnSpc>
                    <a:spcPct val="150000"/>
                  </a:lnSpc>
                </a:pPr>
                <a:endParaRPr lang="en-AU" sz="1800" dirty="0"/>
              </a:p>
              <a:p>
                <a:pPr algn="l">
                  <a:lnSpc>
                    <a:spcPct val="150000"/>
                  </a:lnSpc>
                </a:pPr>
                <a:endParaRPr lang="en-AU" sz="1800" dirty="0"/>
              </a:p>
              <a:p>
                <a:pPr algn="l">
                  <a:lnSpc>
                    <a:spcPct val="150000"/>
                  </a:lnSpc>
                </a:pPr>
                <a:endParaRPr lang="en-AU" sz="1800" dirty="0"/>
              </a:p>
              <a:p>
                <a:pPr algn="l">
                  <a:lnSpc>
                    <a:spcPct val="150000"/>
                  </a:lnSpc>
                </a:pPr>
                <a:endParaRPr lang="en-AU" sz="1800" dirty="0"/>
              </a:p>
              <a:p>
                <a:pPr>
                  <a:lnSpc>
                    <a:spcPct val="150000"/>
                  </a:lnSpc>
                </a:pPr>
                <a14:m>
                  <m:oMath xmlns:m="http://schemas.openxmlformats.org/officeDocument/2006/math">
                    <m:r>
                      <a:rPr lang="en-AU" sz="1800" b="0" i="1" dirty="0" smtClean="0">
                        <a:latin typeface="Cambria Math" panose="02040503050406030204" pitchFamily="18" charset="0"/>
                      </a:rPr>
                      <m:t>𝑀</m:t>
                    </m:r>
                    <m:r>
                      <a:rPr lang="en-AU" sz="1800" i="1" dirty="0">
                        <a:latin typeface="Cambria Math" panose="02040503050406030204" pitchFamily="18" charset="0"/>
                      </a:rPr>
                      <m:t>(</m:t>
                    </m:r>
                    <m:r>
                      <a:rPr lang="en-AU" sz="1800" i="1" dirty="0">
                        <a:latin typeface="Cambria Math" panose="02040503050406030204" pitchFamily="18" charset="0"/>
                      </a:rPr>
                      <m:t>𝑥</m:t>
                    </m:r>
                    <m:r>
                      <a:rPr lang="en-AU" sz="1800" i="1" dirty="0">
                        <a:latin typeface="Cambria Math" panose="02040503050406030204" pitchFamily="18" charset="0"/>
                      </a:rPr>
                      <m:t>) =</m:t>
                    </m:r>
                  </m:oMath>
                </a14:m>
                <a:r>
                  <a:rPr lang="en-AU" sz="1800" dirty="0"/>
                  <a:t> Mark up that stores place on items in delivery apps</a:t>
                </a:r>
              </a:p>
              <a:p>
                <a:pPr>
                  <a:lnSpc>
                    <a:spcPct val="150000"/>
                  </a:lnSpc>
                </a:pPr>
                <a14:m>
                  <m:oMath xmlns:m="http://schemas.openxmlformats.org/officeDocument/2006/math">
                    <m:r>
                      <a:rPr lang="en-AU" sz="1800" b="0" i="1" dirty="0" smtClean="0">
                        <a:latin typeface="Cambria Math" panose="02040503050406030204" pitchFamily="18" charset="0"/>
                      </a:rPr>
                      <m:t>𝑆</m:t>
                    </m:r>
                    <m:r>
                      <a:rPr lang="en-AU" sz="1800" i="1" dirty="0">
                        <a:latin typeface="Cambria Math" panose="02040503050406030204" pitchFamily="18" charset="0"/>
                      </a:rPr>
                      <m:t>(</m:t>
                    </m:r>
                    <m:r>
                      <a:rPr lang="en-AU" sz="1800" i="1" dirty="0">
                        <a:latin typeface="Cambria Math" panose="02040503050406030204" pitchFamily="18" charset="0"/>
                      </a:rPr>
                      <m:t>𝑥</m:t>
                    </m:r>
                    <m:r>
                      <a:rPr lang="en-AU" sz="1800" i="1" dirty="0">
                        <a:latin typeface="Cambria Math" panose="02040503050406030204" pitchFamily="18" charset="0"/>
                      </a:rPr>
                      <m:t>) =</m:t>
                    </m:r>
                  </m:oMath>
                </a14:m>
                <a:r>
                  <a:rPr lang="en-AU" sz="1800" dirty="0"/>
                  <a:t> Service fee for using the delivery app</a:t>
                </a:r>
              </a:p>
              <a:p>
                <a:pPr>
                  <a:lnSpc>
                    <a:spcPct val="150000"/>
                  </a:lnSpc>
                </a:pPr>
                <a14:m>
                  <m:oMath xmlns:m="http://schemas.openxmlformats.org/officeDocument/2006/math">
                    <m:r>
                      <a:rPr lang="en-AU" sz="1800" b="0" i="1" dirty="0" smtClean="0">
                        <a:latin typeface="Cambria Math" panose="02040503050406030204" pitchFamily="18" charset="0"/>
                      </a:rPr>
                      <m:t>𝐷</m:t>
                    </m:r>
                    <m:r>
                      <a:rPr lang="en-AU" sz="1800" i="1" dirty="0">
                        <a:latin typeface="Cambria Math" panose="02040503050406030204" pitchFamily="18" charset="0"/>
                      </a:rPr>
                      <m:t>(</m:t>
                    </m:r>
                    <m:r>
                      <a:rPr lang="en-AU" sz="1800" i="1" dirty="0">
                        <a:latin typeface="Cambria Math" panose="02040503050406030204" pitchFamily="18" charset="0"/>
                      </a:rPr>
                      <m:t>𝑥</m:t>
                    </m:r>
                    <m:r>
                      <a:rPr lang="en-AU" sz="1800" i="1" dirty="0">
                        <a:latin typeface="Cambria Math" panose="02040503050406030204" pitchFamily="18" charset="0"/>
                      </a:rPr>
                      <m:t>) =</m:t>
                    </m:r>
                  </m:oMath>
                </a14:m>
                <a:r>
                  <a:rPr lang="en-AU" sz="1800" dirty="0"/>
                  <a:t> Delivery fee for using the delivery app</a:t>
                </a:r>
              </a:p>
            </p:txBody>
          </p:sp>
        </mc:Choice>
        <mc:Fallback xmlns="">
          <p:sp>
            <p:nvSpPr>
              <p:cNvPr id="10" name="TextBox 9">
                <a:extLst>
                  <a:ext uri="{FF2B5EF4-FFF2-40B4-BE49-F238E27FC236}">
                    <a16:creationId xmlns:a16="http://schemas.microsoft.com/office/drawing/2014/main" id="{829B5BF7-99CC-C2B6-A6AE-AD55F804DA74}"/>
                  </a:ext>
                </a:extLst>
              </p:cNvPr>
              <p:cNvSpPr txBox="1">
                <a:spLocks noRot="1" noChangeAspect="1" noMove="1" noResize="1" noEditPoints="1" noAdjustHandles="1" noChangeArrowheads="1" noChangeShapeType="1" noTextEdit="1"/>
              </p:cNvSpPr>
              <p:nvPr/>
            </p:nvSpPr>
            <p:spPr>
              <a:xfrm>
                <a:off x="5186364" y="2680339"/>
                <a:ext cx="7005636" cy="1757362"/>
              </a:xfrm>
              <a:prstGeom prst="rect">
                <a:avLst/>
              </a:prstGeom>
              <a:blipFill>
                <a:blip r:embed="rId4"/>
                <a:stretch>
                  <a:fillRect l="-1218" b="-116319"/>
                </a:stretch>
              </a:blipFill>
            </p:spPr>
            <p:txBody>
              <a:bodyPr/>
              <a:lstStyle/>
              <a:p>
                <a:r>
                  <a:rPr lang="en-AU">
                    <a:noFill/>
                  </a:rPr>
                  <a:t> </a:t>
                </a:r>
              </a:p>
            </p:txBody>
          </p:sp>
        </mc:Fallback>
      </mc:AlternateContent>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48242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sketch the graph </a:t>
                </a:r>
                <a14:m>
                  <m:oMath xmlns:m="http://schemas.openxmlformats.org/officeDocument/2006/math">
                    <m:r>
                      <a:rPr lang="en-AU" sz="2000" i="1" dirty="0" smtClean="0">
                        <a:latin typeface="Cambria Math" panose="02040503050406030204" pitchFamily="18" charset="0"/>
                        <a:cs typeface="Arial" panose="020B0604020202020204" pitchFamily="34" charset="0"/>
                      </a:rPr>
                      <m:t>𝑦</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𝑓</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𝑥</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𝑔</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𝑥</m:t>
                    </m:r>
                    <m:r>
                      <a:rPr lang="en-AU" sz="2000" i="1" dirty="0" smtClean="0">
                        <a:latin typeface="Cambria Math" panose="02040503050406030204" pitchFamily="18" charset="0"/>
                        <a:cs typeface="Arial" panose="020B0604020202020204" pitchFamily="34" charset="0"/>
                      </a:rPr>
                      <m:t>)</m:t>
                    </m:r>
                  </m:oMath>
                </a14:m>
                <a:r>
                  <a:rPr lang="en-AU" sz="2000" dirty="0">
                    <a:cs typeface="Arial" panose="020B0604020202020204" pitchFamily="34" charset="0"/>
                  </a:rPr>
                  <a:t> and </a:t>
                </a:r>
                <a14:m>
                  <m:oMath xmlns:m="http://schemas.openxmlformats.org/officeDocument/2006/math">
                    <m:r>
                      <a:rPr lang="en-AU" sz="2000" i="1" dirty="0" smtClean="0">
                        <a:latin typeface="Cambria Math" panose="02040503050406030204" pitchFamily="18" charset="0"/>
                        <a:cs typeface="Arial" panose="020B0604020202020204" pitchFamily="34" charset="0"/>
                      </a:rPr>
                      <m:t>𝑦</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𝑓</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𝑥</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𝑔</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𝑥</m:t>
                    </m:r>
                    <m:r>
                      <a:rPr lang="en-AU" sz="2000" i="1" dirty="0" smtClean="0">
                        <a:latin typeface="Cambria Math" panose="02040503050406030204" pitchFamily="18" charset="0"/>
                        <a:cs typeface="Arial" panose="020B0604020202020204" pitchFamily="34" charset="0"/>
                      </a:rPr>
                      <m:t>)</m:t>
                    </m:r>
                  </m:oMath>
                </a14:m>
                <a:r>
                  <a:rPr lang="en-AU" sz="2000" dirty="0">
                    <a:cs typeface="Arial" panose="020B0604020202020204" pitchFamily="34" charset="0"/>
                  </a:rPr>
                  <a:t>.</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determine the domain and range of </a:t>
                </a:r>
                <a14:m>
                  <m:oMath xmlns:m="http://schemas.openxmlformats.org/officeDocument/2006/math">
                    <m:r>
                      <a:rPr lang="en-AU" sz="2000" i="1" dirty="0" smtClean="0">
                        <a:latin typeface="Cambria Math" panose="02040503050406030204" pitchFamily="18" charset="0"/>
                        <a:cs typeface="Arial" panose="020B0604020202020204" pitchFamily="34" charset="0"/>
                      </a:rPr>
                      <m:t>𝑦</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𝑓</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𝑥</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𝑔</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𝑥</m:t>
                    </m:r>
                    <m:r>
                      <a:rPr lang="en-AU" sz="2000" i="1" dirty="0" smtClean="0">
                        <a:latin typeface="Cambria Math" panose="02040503050406030204" pitchFamily="18" charset="0"/>
                        <a:cs typeface="Arial" panose="020B0604020202020204" pitchFamily="34" charset="0"/>
                      </a:rPr>
                      <m:t>)</m:t>
                    </m:r>
                  </m:oMath>
                </a14:m>
                <a:r>
                  <a:rPr lang="en-AU" sz="2000" dirty="0">
                    <a:cs typeface="Arial" panose="020B0604020202020204" pitchFamily="34" charset="0"/>
                  </a:rPr>
                  <a:t> and </a:t>
                </a:r>
                <a14:m>
                  <m:oMath xmlns:m="http://schemas.openxmlformats.org/officeDocument/2006/math">
                    <m:r>
                      <a:rPr lang="en-AU" sz="2000" i="1" dirty="0" smtClean="0">
                        <a:latin typeface="Cambria Math" panose="02040503050406030204" pitchFamily="18" charset="0"/>
                        <a:cs typeface="Arial" panose="020B0604020202020204" pitchFamily="34" charset="0"/>
                      </a:rPr>
                      <m:t>𝑦</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𝑓</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𝑥</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𝑔</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𝑥</m:t>
                    </m:r>
                    <m:r>
                      <a:rPr lang="en-AU" sz="2000" i="1" dirty="0" smtClean="0">
                        <a:latin typeface="Cambria Math" panose="02040503050406030204" pitchFamily="18" charset="0"/>
                        <a:cs typeface="Arial" panose="020B0604020202020204" pitchFamily="34" charset="0"/>
                      </a:rPr>
                      <m:t>)</m:t>
                    </m:r>
                  </m:oMath>
                </a14:m>
                <a:r>
                  <a:rPr lang="en-AU" sz="2000" dirty="0">
                    <a:cs typeface="Arial" panose="020B0604020202020204" pitchFamily="34" charset="0"/>
                  </a:rPr>
                  <a:t>.</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buFont typeface="Arial" panose="020B0604020202020204" pitchFamily="34" charset="0"/>
                  <a:buChar char="•"/>
                </a:pPr>
                <a:r>
                  <a:rPr lang="en-AU" sz="2000" dirty="0"/>
                  <a:t>I can use graphing applications to graph </a:t>
                </a:r>
                <a14:m>
                  <m:oMath xmlns:m="http://schemas.openxmlformats.org/officeDocument/2006/math">
                    <m:r>
                      <a:rPr lang="en-AU" sz="2000" i="1" dirty="0">
                        <a:latin typeface="Cambria Math" panose="02040503050406030204" pitchFamily="18" charset="0"/>
                        <a:cs typeface="Arial" panose="020B0604020202020204" pitchFamily="34" charset="0"/>
                      </a:rPr>
                      <m:t>𝑦</m:t>
                    </m:r>
                    <m:r>
                      <a:rPr lang="en-AU" sz="2000" i="1" dirty="0">
                        <a:latin typeface="Cambria Math" panose="02040503050406030204" pitchFamily="18" charset="0"/>
                        <a:cs typeface="Arial" panose="020B0604020202020204" pitchFamily="34" charset="0"/>
                      </a:rPr>
                      <m:t>=</m:t>
                    </m:r>
                    <m:r>
                      <a:rPr lang="en-AU" sz="2000" i="1" dirty="0">
                        <a:latin typeface="Cambria Math" panose="02040503050406030204" pitchFamily="18" charset="0"/>
                        <a:cs typeface="Arial" panose="020B0604020202020204" pitchFamily="34" charset="0"/>
                      </a:rPr>
                      <m:t>𝑓</m:t>
                    </m:r>
                    <m:r>
                      <a:rPr lang="en-AU" sz="2000" i="1" dirty="0">
                        <a:latin typeface="Cambria Math" panose="02040503050406030204" pitchFamily="18" charset="0"/>
                        <a:cs typeface="Arial" panose="020B0604020202020204" pitchFamily="34" charset="0"/>
                      </a:rPr>
                      <m:t>(</m:t>
                    </m:r>
                    <m:r>
                      <a:rPr lang="en-AU" sz="2000" i="1" dirty="0">
                        <a:latin typeface="Cambria Math" panose="02040503050406030204" pitchFamily="18" charset="0"/>
                        <a:cs typeface="Arial" panose="020B0604020202020204" pitchFamily="34" charset="0"/>
                      </a:rPr>
                      <m:t>𝑥</m:t>
                    </m:r>
                    <m:r>
                      <a:rPr lang="en-AU" sz="2000" i="1" dirty="0">
                        <a:latin typeface="Cambria Math" panose="02040503050406030204" pitchFamily="18" charset="0"/>
                        <a:cs typeface="Arial" panose="020B0604020202020204" pitchFamily="34" charset="0"/>
                      </a:rPr>
                      <m:t>)+</m:t>
                    </m:r>
                    <m:r>
                      <a:rPr lang="en-AU" sz="2000" i="1" dirty="0">
                        <a:latin typeface="Cambria Math" panose="02040503050406030204" pitchFamily="18" charset="0"/>
                        <a:cs typeface="Arial" panose="020B0604020202020204" pitchFamily="34" charset="0"/>
                      </a:rPr>
                      <m:t>𝑔</m:t>
                    </m:r>
                    <m:r>
                      <a:rPr lang="en-AU" sz="2000" i="1" dirty="0">
                        <a:latin typeface="Cambria Math" panose="02040503050406030204" pitchFamily="18" charset="0"/>
                        <a:cs typeface="Arial" panose="020B0604020202020204" pitchFamily="34" charset="0"/>
                      </a:rPr>
                      <m:t>(</m:t>
                    </m:r>
                    <m:r>
                      <a:rPr lang="en-AU" sz="2000" i="1" dirty="0">
                        <a:latin typeface="Cambria Math" panose="02040503050406030204" pitchFamily="18" charset="0"/>
                        <a:cs typeface="Arial" panose="020B0604020202020204" pitchFamily="34" charset="0"/>
                      </a:rPr>
                      <m:t>𝑥</m:t>
                    </m:r>
                    <m:r>
                      <a:rPr lang="en-AU" sz="2000" i="1" dirty="0">
                        <a:latin typeface="Cambria Math" panose="02040503050406030204" pitchFamily="18" charset="0"/>
                        <a:cs typeface="Arial" panose="020B0604020202020204" pitchFamily="34" charset="0"/>
                      </a:rPr>
                      <m:t>)</m:t>
                    </m:r>
                  </m:oMath>
                </a14:m>
                <a:r>
                  <a:rPr lang="en-AU" sz="2000" dirty="0">
                    <a:cs typeface="Arial" panose="020B0604020202020204" pitchFamily="34" charset="0"/>
                  </a:rPr>
                  <a:t> and </a:t>
                </a:r>
                <a14:m>
                  <m:oMath xmlns:m="http://schemas.openxmlformats.org/officeDocument/2006/math">
                    <m:r>
                      <a:rPr lang="en-AU" sz="2000" i="1" dirty="0">
                        <a:latin typeface="Cambria Math" panose="02040503050406030204" pitchFamily="18" charset="0"/>
                        <a:cs typeface="Arial" panose="020B0604020202020204" pitchFamily="34" charset="0"/>
                      </a:rPr>
                      <m:t>𝑦</m:t>
                    </m:r>
                    <m:r>
                      <a:rPr lang="en-AU" sz="2000" i="1" dirty="0">
                        <a:latin typeface="Cambria Math" panose="02040503050406030204" pitchFamily="18" charset="0"/>
                        <a:cs typeface="Arial" panose="020B0604020202020204" pitchFamily="34" charset="0"/>
                      </a:rPr>
                      <m:t>=</m:t>
                    </m:r>
                    <m:r>
                      <a:rPr lang="en-AU" sz="2000" i="1" dirty="0">
                        <a:latin typeface="Cambria Math" panose="02040503050406030204" pitchFamily="18" charset="0"/>
                        <a:cs typeface="Arial" panose="020B0604020202020204" pitchFamily="34" charset="0"/>
                      </a:rPr>
                      <m:t>𝑓</m:t>
                    </m:r>
                    <m:r>
                      <a:rPr lang="en-AU" sz="2000" i="1" dirty="0">
                        <a:latin typeface="Cambria Math" panose="02040503050406030204" pitchFamily="18" charset="0"/>
                        <a:cs typeface="Arial" panose="020B0604020202020204" pitchFamily="34" charset="0"/>
                      </a:rPr>
                      <m:t>(</m:t>
                    </m:r>
                    <m:r>
                      <a:rPr lang="en-AU" sz="2000" i="1" dirty="0">
                        <a:latin typeface="Cambria Math" panose="02040503050406030204" pitchFamily="18" charset="0"/>
                        <a:cs typeface="Arial" panose="020B0604020202020204" pitchFamily="34" charset="0"/>
                      </a:rPr>
                      <m:t>𝑥</m:t>
                    </m:r>
                    <m:r>
                      <a:rPr lang="en-AU" sz="2000" i="1" dirty="0">
                        <a:latin typeface="Cambria Math" panose="02040503050406030204" pitchFamily="18" charset="0"/>
                        <a:cs typeface="Arial" panose="020B0604020202020204" pitchFamily="34" charset="0"/>
                      </a:rPr>
                      <m:t>)−</m:t>
                    </m:r>
                    <m:r>
                      <a:rPr lang="en-AU" sz="2000" i="1" dirty="0">
                        <a:latin typeface="Cambria Math" panose="02040503050406030204" pitchFamily="18" charset="0"/>
                        <a:cs typeface="Arial" panose="020B0604020202020204" pitchFamily="34" charset="0"/>
                      </a:rPr>
                      <m:t>𝑔</m:t>
                    </m:r>
                    <m:r>
                      <a:rPr lang="en-AU" sz="2000" i="1" dirty="0">
                        <a:latin typeface="Cambria Math" panose="02040503050406030204" pitchFamily="18" charset="0"/>
                        <a:cs typeface="Arial" panose="020B0604020202020204" pitchFamily="34" charset="0"/>
                      </a:rPr>
                      <m:t>(</m:t>
                    </m:r>
                    <m:r>
                      <a:rPr lang="en-AU" sz="2000" i="1" dirty="0">
                        <a:latin typeface="Cambria Math" panose="02040503050406030204" pitchFamily="18" charset="0"/>
                        <a:cs typeface="Arial" panose="020B0604020202020204" pitchFamily="34" charset="0"/>
                      </a:rPr>
                      <m:t>𝑥</m:t>
                    </m:r>
                    <m:r>
                      <a:rPr lang="en-AU" sz="2000" i="1" dirty="0">
                        <a:latin typeface="Cambria Math" panose="02040503050406030204" pitchFamily="18" charset="0"/>
                        <a:cs typeface="Arial" panose="020B0604020202020204" pitchFamily="34" charset="0"/>
                      </a:rPr>
                      <m:t>)</m:t>
                    </m:r>
                  </m:oMath>
                </a14:m>
                <a:r>
                  <a:rPr lang="en-AU" sz="2000" dirty="0"/>
                  <a:t>.</a:t>
                </a:r>
              </a:p>
              <a:p>
                <a:pPr marL="342900" lvl="0" indent="-342900">
                  <a:lnSpc>
                    <a:spcPct val="150000"/>
                  </a:lnSpc>
                  <a:buFont typeface="Arial" panose="020B0604020202020204" pitchFamily="34" charset="0"/>
                  <a:buChar char="•"/>
                </a:pPr>
                <a:r>
                  <a:rPr lang="en-AU" sz="2000" dirty="0"/>
                  <a:t>I can add or subtract ordinates to assist in sketching a new graph.</a:t>
                </a:r>
              </a:p>
              <a:p>
                <a:pPr marL="342900" lvl="0" indent="-342900">
                  <a:lnSpc>
                    <a:spcPct val="150000"/>
                  </a:lnSpc>
                  <a:buFont typeface="Arial" panose="020B0604020202020204" pitchFamily="34" charset="0"/>
                  <a:buChar char="•"/>
                </a:pPr>
                <a:r>
                  <a:rPr lang="en-AU" sz="2000" dirty="0"/>
                  <a:t>I can add or subtract function values to assist in sketching a new graph.</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3482428"/>
              </a:xfrm>
              <a:prstGeom prst="rect">
                <a:avLst/>
              </a:prstGeom>
              <a:blipFill>
                <a:blip r:embed="rId3"/>
                <a:stretch>
                  <a:fillRect l="-1402" b="-3503"/>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E1A35-B5BB-4418-1B60-E1BE05DBA1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90E3047-1680-151F-C876-67D97BA44E79}"/>
              </a:ext>
            </a:extLst>
          </p:cNvPr>
          <p:cNvSpPr>
            <a:spLocks noGrp="1"/>
          </p:cNvSpPr>
          <p:nvPr>
            <p:ph type="title"/>
          </p:nvPr>
        </p:nvSpPr>
        <p:spPr/>
        <p:txBody>
          <a:bodyPr/>
          <a:lstStyle/>
          <a:p>
            <a:r>
              <a:rPr lang="en-AU" dirty="0">
                <a:latin typeface="+mj-lt"/>
              </a:rPr>
              <a:t>What do you notice? (1)</a:t>
            </a:r>
          </a:p>
        </p:txBody>
      </p:sp>
      <p:sp>
        <p:nvSpPr>
          <p:cNvPr id="12" name="Text Placeholder 11">
            <a:extLst>
              <a:ext uri="{FF2B5EF4-FFF2-40B4-BE49-F238E27FC236}">
                <a16:creationId xmlns:a16="http://schemas.microsoft.com/office/drawing/2014/main" id="{16781890-8FEA-B933-E29C-F7C290D032DF}"/>
              </a:ext>
              <a:ext uri="{C183D7F6-B498-43B3-948B-1728B52AA6E4}">
                <adec:decorative xmlns:adec="http://schemas.microsoft.com/office/drawing/2017/decorative" val="1"/>
              </a:ext>
            </a:extLst>
          </p:cNvPr>
          <p:cNvSpPr>
            <a:spLocks noGrp="1"/>
          </p:cNvSpPr>
          <p:nvPr>
            <p:ph type="body" sz="quarter" idx="17"/>
          </p:nvPr>
        </p:nvSpPr>
        <p:spPr/>
        <p:txBody>
          <a:bodyPr/>
          <a:lstStyle/>
          <a:p>
            <a:r>
              <a:rPr lang="en-AU" dirty="0">
                <a:latin typeface="+mn-lt"/>
              </a:rPr>
              <a:t> </a:t>
            </a:r>
          </a:p>
        </p:txBody>
      </p:sp>
      <p:sp>
        <p:nvSpPr>
          <p:cNvPr id="3" name="Slide Number Placeholder 2">
            <a:extLst>
              <a:ext uri="{FF2B5EF4-FFF2-40B4-BE49-F238E27FC236}">
                <a16:creationId xmlns:a16="http://schemas.microsoft.com/office/drawing/2014/main" id="{ACC0EA08-81D9-1D0F-7535-01D654AA75F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pic>
        <p:nvPicPr>
          <p:cNvPr id="9" name="Picture 8" descr="A quadratic equation and a linear equation sketched on a Cartesian plane.">
            <a:extLst>
              <a:ext uri="{FF2B5EF4-FFF2-40B4-BE49-F238E27FC236}">
                <a16:creationId xmlns:a16="http://schemas.microsoft.com/office/drawing/2014/main" id="{30664FF1-E98D-E8E7-AD29-47ADC854E038}"/>
              </a:ext>
            </a:extLst>
          </p:cNvPr>
          <p:cNvPicPr>
            <a:picLocks noChangeAspect="1"/>
          </p:cNvPicPr>
          <p:nvPr/>
        </p:nvPicPr>
        <p:blipFill>
          <a:blip r:embed="rId3"/>
          <a:stretch>
            <a:fillRect/>
          </a:stretch>
        </p:blipFill>
        <p:spPr>
          <a:xfrm>
            <a:off x="3167574" y="948633"/>
            <a:ext cx="5667666" cy="5842300"/>
          </a:xfrm>
          <a:prstGeom prst="rect">
            <a:avLst/>
          </a:prstGeom>
        </p:spPr>
      </p:pic>
    </p:spTree>
    <p:extLst>
      <p:ext uri="{BB962C8B-B14F-4D97-AF65-F5344CB8AC3E}">
        <p14:creationId xmlns:p14="http://schemas.microsoft.com/office/powerpoint/2010/main" val="380319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5D010-C3EC-1E00-0C13-1DF501816E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10A6D71-64C8-988A-9F57-B22A820879CD}"/>
              </a:ext>
            </a:extLst>
          </p:cNvPr>
          <p:cNvSpPr>
            <a:spLocks noGrp="1"/>
          </p:cNvSpPr>
          <p:nvPr>
            <p:ph type="title"/>
          </p:nvPr>
        </p:nvSpPr>
        <p:spPr/>
        <p:txBody>
          <a:bodyPr/>
          <a:lstStyle/>
          <a:p>
            <a:r>
              <a:rPr lang="en-AU" dirty="0">
                <a:latin typeface="+mj-lt"/>
              </a:rPr>
              <a:t>What do you notice? (2)</a:t>
            </a:r>
          </a:p>
        </p:txBody>
      </p:sp>
      <p:sp>
        <p:nvSpPr>
          <p:cNvPr id="12" name="Text Placeholder 11">
            <a:extLst>
              <a:ext uri="{FF2B5EF4-FFF2-40B4-BE49-F238E27FC236}">
                <a16:creationId xmlns:a16="http://schemas.microsoft.com/office/drawing/2014/main" id="{0D8FDA71-08D0-FB5C-6ACE-E183B28BF3FF}"/>
              </a:ext>
              <a:ext uri="{C183D7F6-B498-43B3-948B-1728B52AA6E4}">
                <adec:decorative xmlns:adec="http://schemas.microsoft.com/office/drawing/2017/decorative" val="1"/>
              </a:ext>
            </a:extLst>
          </p:cNvPr>
          <p:cNvSpPr>
            <a:spLocks noGrp="1"/>
          </p:cNvSpPr>
          <p:nvPr>
            <p:ph type="body" sz="quarter" idx="17"/>
          </p:nvPr>
        </p:nvSpPr>
        <p:spPr/>
        <p:txBody>
          <a:bodyPr/>
          <a:lstStyle/>
          <a:p>
            <a:r>
              <a:rPr lang="en-AU" dirty="0">
                <a:latin typeface="+mn-lt"/>
              </a:rPr>
              <a:t> </a:t>
            </a:r>
          </a:p>
        </p:txBody>
      </p:sp>
      <p:sp>
        <p:nvSpPr>
          <p:cNvPr id="3" name="Slide Number Placeholder 2">
            <a:extLst>
              <a:ext uri="{FF2B5EF4-FFF2-40B4-BE49-F238E27FC236}">
                <a16:creationId xmlns:a16="http://schemas.microsoft.com/office/drawing/2014/main" id="{3CDD394B-420A-2DC8-C76D-F03AE5057EE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pic>
        <p:nvPicPr>
          <p:cNvPr id="7" name="Picture 6" descr="A quadratic equation and a linear equation sketched on a Cartesian plane with the label f(x) added to the quadratic function (red) and g(x) added to the linear function (blue)">
            <a:extLst>
              <a:ext uri="{FF2B5EF4-FFF2-40B4-BE49-F238E27FC236}">
                <a16:creationId xmlns:a16="http://schemas.microsoft.com/office/drawing/2014/main" id="{2085B3AA-A184-C24A-8B19-92C8E1335A65}"/>
              </a:ext>
            </a:extLst>
          </p:cNvPr>
          <p:cNvPicPr>
            <a:picLocks noChangeAspect="1"/>
          </p:cNvPicPr>
          <p:nvPr/>
        </p:nvPicPr>
        <p:blipFill>
          <a:blip r:embed="rId3"/>
          <a:stretch>
            <a:fillRect/>
          </a:stretch>
        </p:blipFill>
        <p:spPr>
          <a:xfrm>
            <a:off x="3168000" y="905601"/>
            <a:ext cx="6823426" cy="5886753"/>
          </a:xfrm>
          <a:prstGeom prst="rect">
            <a:avLst/>
          </a:prstGeom>
        </p:spPr>
      </p:pic>
    </p:spTree>
    <p:extLst>
      <p:ext uri="{BB962C8B-B14F-4D97-AF65-F5344CB8AC3E}">
        <p14:creationId xmlns:p14="http://schemas.microsoft.com/office/powerpoint/2010/main" val="305567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F3D6D-8FAF-EC9A-F401-FF16052FCC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845C3F-1816-F6FC-621F-503BCDBD0C78}"/>
              </a:ext>
            </a:extLst>
          </p:cNvPr>
          <p:cNvSpPr>
            <a:spLocks noGrp="1"/>
          </p:cNvSpPr>
          <p:nvPr>
            <p:ph type="title"/>
          </p:nvPr>
        </p:nvSpPr>
        <p:spPr/>
        <p:txBody>
          <a:bodyPr/>
          <a:lstStyle/>
          <a:p>
            <a:r>
              <a:rPr lang="en-AU" dirty="0">
                <a:latin typeface="+mj-lt"/>
              </a:rPr>
              <a:t>What do you notice? (3)</a:t>
            </a:r>
          </a:p>
        </p:txBody>
      </p:sp>
      <p:sp>
        <p:nvSpPr>
          <p:cNvPr id="12" name="Text Placeholder 11">
            <a:extLst>
              <a:ext uri="{FF2B5EF4-FFF2-40B4-BE49-F238E27FC236}">
                <a16:creationId xmlns:a16="http://schemas.microsoft.com/office/drawing/2014/main" id="{52B8ADF9-750D-B193-650D-A0FAD6F83624}"/>
              </a:ext>
              <a:ext uri="{C183D7F6-B498-43B3-948B-1728B52AA6E4}">
                <adec:decorative xmlns:adec="http://schemas.microsoft.com/office/drawing/2017/decorative" val="1"/>
              </a:ext>
            </a:extLst>
          </p:cNvPr>
          <p:cNvSpPr>
            <a:spLocks noGrp="1"/>
          </p:cNvSpPr>
          <p:nvPr>
            <p:ph type="body" sz="quarter" idx="17"/>
          </p:nvPr>
        </p:nvSpPr>
        <p:spPr/>
        <p:txBody>
          <a:bodyPr/>
          <a:lstStyle/>
          <a:p>
            <a:r>
              <a:rPr lang="en-AU" dirty="0">
                <a:latin typeface="+mn-lt"/>
              </a:rPr>
              <a:t> </a:t>
            </a:r>
          </a:p>
        </p:txBody>
      </p:sp>
      <p:sp>
        <p:nvSpPr>
          <p:cNvPr id="3" name="Slide Number Placeholder 2">
            <a:extLst>
              <a:ext uri="{FF2B5EF4-FFF2-40B4-BE49-F238E27FC236}">
                <a16:creationId xmlns:a16="http://schemas.microsoft.com/office/drawing/2014/main" id="{DF5C5F29-B0F0-1B74-9D2C-F8997944B91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pic>
        <p:nvPicPr>
          <p:cNvPr id="5" name="Picture 4" descr="The same image as the previous slide with the inclusion of a maroon quadratic function to the image.">
            <a:extLst>
              <a:ext uri="{FF2B5EF4-FFF2-40B4-BE49-F238E27FC236}">
                <a16:creationId xmlns:a16="http://schemas.microsoft.com/office/drawing/2014/main" id="{522DBD27-A706-1A83-DA54-DCB2843D464E}"/>
              </a:ext>
            </a:extLst>
          </p:cNvPr>
          <p:cNvPicPr>
            <a:picLocks noChangeAspect="1"/>
          </p:cNvPicPr>
          <p:nvPr/>
        </p:nvPicPr>
        <p:blipFill>
          <a:blip r:embed="rId3"/>
          <a:stretch>
            <a:fillRect/>
          </a:stretch>
        </p:blipFill>
        <p:spPr>
          <a:xfrm>
            <a:off x="2692225" y="905601"/>
            <a:ext cx="6807550" cy="5886753"/>
          </a:xfrm>
          <a:prstGeom prst="rect">
            <a:avLst/>
          </a:prstGeom>
        </p:spPr>
      </p:pic>
    </p:spTree>
    <p:extLst>
      <p:ext uri="{BB962C8B-B14F-4D97-AF65-F5344CB8AC3E}">
        <p14:creationId xmlns:p14="http://schemas.microsoft.com/office/powerpoint/2010/main" val="272690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45C43-0BB6-A56B-2FC2-926CAF27CFB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5C7DE2-A9C0-AD29-CCC7-C4E5E310B69F}"/>
              </a:ext>
            </a:extLst>
          </p:cNvPr>
          <p:cNvSpPr>
            <a:spLocks noGrp="1"/>
          </p:cNvSpPr>
          <p:nvPr>
            <p:ph type="title"/>
          </p:nvPr>
        </p:nvSpPr>
        <p:spPr/>
        <p:txBody>
          <a:bodyPr/>
          <a:lstStyle/>
          <a:p>
            <a:r>
              <a:rPr lang="en-AU" dirty="0">
                <a:latin typeface="+mj-lt"/>
              </a:rPr>
              <a:t>What do you notice? (4)</a:t>
            </a:r>
          </a:p>
        </p:txBody>
      </p:sp>
      <p:sp>
        <p:nvSpPr>
          <p:cNvPr id="12" name="Text Placeholder 11">
            <a:extLst>
              <a:ext uri="{FF2B5EF4-FFF2-40B4-BE49-F238E27FC236}">
                <a16:creationId xmlns:a16="http://schemas.microsoft.com/office/drawing/2014/main" id="{74B4CADB-A89D-4EEA-15AF-EE7C7A57333B}"/>
              </a:ext>
              <a:ext uri="{C183D7F6-B498-43B3-948B-1728B52AA6E4}">
                <adec:decorative xmlns:adec="http://schemas.microsoft.com/office/drawing/2017/decorative" val="1"/>
              </a:ext>
            </a:extLst>
          </p:cNvPr>
          <p:cNvSpPr>
            <a:spLocks noGrp="1"/>
          </p:cNvSpPr>
          <p:nvPr>
            <p:ph type="body" sz="quarter" idx="17"/>
          </p:nvPr>
        </p:nvSpPr>
        <p:spPr/>
        <p:txBody>
          <a:bodyPr/>
          <a:lstStyle/>
          <a:p>
            <a:r>
              <a:rPr lang="en-AU" dirty="0">
                <a:latin typeface="+mn-lt"/>
              </a:rPr>
              <a:t> </a:t>
            </a:r>
          </a:p>
        </p:txBody>
      </p:sp>
      <p:sp>
        <p:nvSpPr>
          <p:cNvPr id="3" name="Slide Number Placeholder 2">
            <a:extLst>
              <a:ext uri="{FF2B5EF4-FFF2-40B4-BE49-F238E27FC236}">
                <a16:creationId xmlns:a16="http://schemas.microsoft.com/office/drawing/2014/main" id="{5C2CB1E5-E9E8-89C6-E188-9A33564FB75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pic>
        <p:nvPicPr>
          <p:cNvPr id="6" name="Picture 5" descr="The same image as the previous slide with the inclusion of 3 pairs of coordinates that are joined by vertical broken lines.">
            <a:extLst>
              <a:ext uri="{FF2B5EF4-FFF2-40B4-BE49-F238E27FC236}">
                <a16:creationId xmlns:a16="http://schemas.microsoft.com/office/drawing/2014/main" id="{51143DA0-E749-45C3-04FB-8F9F8AA91480}"/>
              </a:ext>
            </a:extLst>
          </p:cNvPr>
          <p:cNvPicPr>
            <a:picLocks noChangeAspect="1"/>
          </p:cNvPicPr>
          <p:nvPr/>
        </p:nvPicPr>
        <p:blipFill>
          <a:blip r:embed="rId3"/>
          <a:stretch>
            <a:fillRect/>
          </a:stretch>
        </p:blipFill>
        <p:spPr>
          <a:xfrm>
            <a:off x="2692225" y="971247"/>
            <a:ext cx="6807550" cy="5886753"/>
          </a:xfrm>
          <a:prstGeom prst="rect">
            <a:avLst/>
          </a:prstGeom>
        </p:spPr>
      </p:pic>
    </p:spTree>
    <p:extLst>
      <p:ext uri="{BB962C8B-B14F-4D97-AF65-F5344CB8AC3E}">
        <p14:creationId xmlns:p14="http://schemas.microsoft.com/office/powerpoint/2010/main" val="334463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Mathematics MASTER 11-12 PowerPoint template 2025 September</Template>
  <TotalTime>0</TotalTime>
  <Words>1603</Words>
  <Application>Microsoft Office PowerPoint</Application>
  <PresentationFormat>Widescreen</PresentationFormat>
  <Paragraphs>139</Paragraphs>
  <Slides>19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Public Sans</vt:lpstr>
      <vt:lpstr>Cambria Math</vt:lpstr>
      <vt:lpstr>Arial</vt:lpstr>
      <vt:lpstr>Times New Roman</vt:lpstr>
      <vt:lpstr>NSWG Corporate</vt:lpstr>
      <vt:lpstr>Addition and subtraction of functions</vt:lpstr>
      <vt:lpstr>Activating prior knowledge</vt:lpstr>
      <vt:lpstr>What do you notice? What do you wonder?</vt:lpstr>
      <vt:lpstr>Connecting learning</vt:lpstr>
      <vt:lpstr>Learning intentions and success criteria</vt:lpstr>
      <vt:lpstr>What do you notice? (1)</vt:lpstr>
      <vt:lpstr>What do you notice? (2)</vt:lpstr>
      <vt:lpstr>What do you notice? (3)</vt:lpstr>
      <vt:lpstr>What do you notice? (4)</vt:lpstr>
      <vt:lpstr>What do you notice? (5)</vt:lpstr>
      <vt:lpstr>Releasing responsibility</vt:lpstr>
      <vt:lpstr>Subtraction of f(x) and g(x) from a graph</vt:lpstr>
      <vt:lpstr>Your turn - Graphically</vt:lpstr>
      <vt:lpstr>Addition of f(x) and g(x)-part 1</vt:lpstr>
      <vt:lpstr>Addition of f(x) and g(x) – part 2</vt:lpstr>
      <vt:lpstr>Your turn - algebraically</vt:lpstr>
      <vt:lpstr>Pairs of functions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Extension 1 – Unit 6 – Lesson 5 – Addition and subtraction of functions</dc:title>
  <dc:creator>NSW Department of Education</dc:creator>
  <cp:lastModifiedBy/>
  <cp:revision>1</cp:revision>
  <dcterms:created xsi:type="dcterms:W3CDTF">2026-02-25T02:40:30Z</dcterms:created>
  <dcterms:modified xsi:type="dcterms:W3CDTF">2026-02-25T02:40:51Z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2026-02-25T02:40:49Z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7970de47-8282-447b-b9bf-71376a3d30b4</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