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21"/>
  </p:notesMasterIdLst>
  <p:handoutMasterIdLst>
    <p:handoutMasterId r:id="rId22"/>
  </p:handoutMasterIdLst>
  <p:sldIdLst>
    <p:sldId id="26505" r:id="rId2"/>
    <p:sldId id="26383" r:id="rId3"/>
    <p:sldId id="271" r:id="rId4"/>
    <p:sldId id="26525" r:id="rId5"/>
    <p:sldId id="26540" r:id="rId6"/>
    <p:sldId id="26542" r:id="rId7"/>
    <p:sldId id="26529" r:id="rId8"/>
    <p:sldId id="26508" r:id="rId9"/>
    <p:sldId id="26509" r:id="rId10"/>
    <p:sldId id="26541" r:id="rId11"/>
    <p:sldId id="26512" r:id="rId12"/>
    <p:sldId id="26543" r:id="rId13"/>
    <p:sldId id="26544" r:id="rId14"/>
    <p:sldId id="26533" r:id="rId15"/>
    <p:sldId id="26534" r:id="rId16"/>
    <p:sldId id="26536" r:id="rId17"/>
    <p:sldId id="26535" r:id="rId18"/>
    <p:sldId id="360"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Finding the equation" id="{37641C72-2B0D-4DA7-863C-82465FA72A95}">
          <p14:sldIdLst>
            <p14:sldId id="26505"/>
            <p14:sldId id="26383"/>
            <p14:sldId id="271"/>
            <p14:sldId id="26525"/>
            <p14:sldId id="26540"/>
            <p14:sldId id="26542"/>
            <p14:sldId id="26529"/>
            <p14:sldId id="26508"/>
            <p14:sldId id="26509"/>
            <p14:sldId id="26541"/>
            <p14:sldId id="26512"/>
            <p14:sldId id="26543"/>
            <p14:sldId id="26544"/>
            <p14:sldId id="26533"/>
            <p14:sldId id="26534"/>
            <p14:sldId id="26536"/>
            <p14:sldId id="26535"/>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0" y="84"/>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25/02/2026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25/02/2026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A28B0-5070-989E-A7F8-7BDFDFF95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9538A-4AFD-4787-B0E2-5C4BF3183B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691BB2-EFAB-2915-6912-C9063C14F8B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3715526-769B-0FBF-7C69-290228B83A0A}"/>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65574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92415-E2C3-4F07-F53C-21C4E4F47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1CE8E1-99E8-4F1B-AE44-0E887995FC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16BB7-51D2-5F9D-EC09-FC4D6C0D0B9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0B020C5-CFCD-6D52-471B-7AC42B147294}"/>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49069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329DF-5DD5-3D08-BA98-64218E608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D6804-7639-DF9A-5D9F-CB1A29E6BA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93CDFB-7BAF-0EB0-37B6-329FDB82CF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15A9A00-A6BF-AD7F-C66C-E382264C274E}"/>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89754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3773304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ea typeface="Times New Roman" panose="02020603050405020304" pitchFamily="18" charset="0"/>
              </a:rPr>
              <a:t>Finding the equation of the inverse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Further work with functions</a:t>
            </a:r>
          </a:p>
        </p:txBody>
      </p:sp>
      <p:pic>
        <p:nvPicPr>
          <p:cNvPr id="4" name="Picture Placeholder 4">
            <a:extLst>
              <a:ext uri="{FF2B5EF4-FFF2-40B4-BE49-F238E27FC236}">
                <a16:creationId xmlns:a16="http://schemas.microsoft.com/office/drawing/2014/main" id="{54D4276F-FE84-C88E-BEE0-55A3644CB3E4}"/>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4F5A9-968D-7313-6F7D-4493A1D967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A4B003-677E-0D6E-F58D-418FE2B6B630}"/>
              </a:ext>
            </a:extLst>
          </p:cNvPr>
          <p:cNvSpPr>
            <a:spLocks noGrp="1"/>
          </p:cNvSpPr>
          <p:nvPr>
            <p:ph type="title"/>
          </p:nvPr>
        </p:nvSpPr>
        <p:spPr/>
        <p:txBody>
          <a:bodyPr/>
          <a:lstStyle/>
          <a:p>
            <a:r>
              <a:rPr lang="en-AU" dirty="0">
                <a:latin typeface="+mj-lt"/>
              </a:rPr>
              <a:t>Finding the inverse of a quadratic function (2)</a:t>
            </a:r>
          </a:p>
        </p:txBody>
      </p:sp>
      <p:sp>
        <p:nvSpPr>
          <p:cNvPr id="13" name="Text Placeholder 12">
            <a:extLst>
              <a:ext uri="{FF2B5EF4-FFF2-40B4-BE49-F238E27FC236}">
                <a16:creationId xmlns:a16="http://schemas.microsoft.com/office/drawing/2014/main" id="{393C4306-9496-D52F-720F-C3B7FD7FF253}"/>
              </a:ext>
            </a:extLst>
          </p:cNvPr>
          <p:cNvSpPr>
            <a:spLocks noGrp="1"/>
          </p:cNvSpPr>
          <p:nvPr>
            <p:ph type="body" sz="quarter" idx="18"/>
          </p:nvPr>
        </p:nvSpPr>
        <p:spPr>
          <a:xfrm>
            <a:off x="360000" y="982520"/>
            <a:ext cx="11483998" cy="356423"/>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A8458CC8-96A7-2124-D75B-E354D21A54F8}"/>
                  </a:ext>
                </a:extLst>
              </p:cNvPr>
              <p:cNvSpPr>
                <a:spLocks noGrp="1"/>
              </p:cNvSpPr>
              <p:nvPr>
                <p:ph type="body" sz="quarter" idx="17"/>
              </p:nvPr>
            </p:nvSpPr>
            <p:spPr>
              <a:xfrm>
                <a:off x="360000" y="1440368"/>
                <a:ext cx="11484000" cy="499441"/>
              </a:xfrm>
            </p:spPr>
            <p:txBody>
              <a:bodyPr/>
              <a:lstStyle/>
              <a:p>
                <a:pPr marL="457200" indent="-457200">
                  <a:buFont typeface="+mj-lt"/>
                  <a:buAutoNum type="alphaLcParenR" startAt="3"/>
                </a:pPr>
                <a:r>
                  <a:rPr lang="en-AU" dirty="0">
                    <a:latin typeface="+mn-lt"/>
                  </a:rPr>
                  <a:t> What is the equation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−1</m:t>
                        </m:r>
                      </m:sup>
                    </m:sSup>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latin typeface="+mn-lt"/>
                  </a:rPr>
                  <a:t>?</a:t>
                </a:r>
              </a:p>
            </p:txBody>
          </p:sp>
        </mc:Choice>
        <mc:Fallback xmlns="">
          <p:sp>
            <p:nvSpPr>
              <p:cNvPr id="12" name="Text Placeholder 11">
                <a:extLst>
                  <a:ext uri="{FF2B5EF4-FFF2-40B4-BE49-F238E27FC236}">
                    <a16:creationId xmlns:a16="http://schemas.microsoft.com/office/drawing/2014/main" id="{A8458CC8-96A7-2124-D75B-E354D21A54F8}"/>
                  </a:ext>
                </a:extLst>
              </p:cNvPr>
              <p:cNvSpPr>
                <a:spLocks noGrp="1" noRot="1" noChangeAspect="1" noMove="1" noResize="1" noEditPoints="1" noAdjustHandles="1" noChangeArrowheads="1" noChangeShapeType="1" noTextEdit="1"/>
              </p:cNvSpPr>
              <p:nvPr>
                <p:ph type="body" sz="quarter" idx="17"/>
              </p:nvPr>
            </p:nvSpPr>
            <p:spPr>
              <a:xfrm>
                <a:off x="360000" y="1440368"/>
                <a:ext cx="11484000" cy="499441"/>
              </a:xfrm>
              <a:blipFill>
                <a:blip r:embed="rId3"/>
                <a:stretch>
                  <a:fillRect l="-1274" b="-12195"/>
                </a:stretch>
              </a:blipFill>
            </p:spPr>
            <p:txBody>
              <a:bodyPr/>
              <a:lstStyle/>
              <a:p>
                <a:r>
                  <a:rPr lang="en-US">
                    <a:noFill/>
                  </a:rPr>
                  <a:t> </a:t>
                </a:r>
              </a:p>
            </p:txBody>
          </p:sp>
        </mc:Fallback>
      </mc:AlternateContent>
      <p:pic>
        <p:nvPicPr>
          <p:cNvPr id="6" name="Picture 5" descr="A sketch of the function 𝑓(𝑥)=𝑥^2–4𝑥–12 for 𝑥≥ 2">
            <a:extLst>
              <a:ext uri="{FF2B5EF4-FFF2-40B4-BE49-F238E27FC236}">
                <a16:creationId xmlns:a16="http://schemas.microsoft.com/office/drawing/2014/main" id="{6FBA164D-857B-AF4E-9CA9-F113FEA21BB1}"/>
              </a:ext>
            </a:extLst>
          </p:cNvPr>
          <p:cNvPicPr>
            <a:picLocks noChangeAspect="1"/>
          </p:cNvPicPr>
          <p:nvPr/>
        </p:nvPicPr>
        <p:blipFill>
          <a:blip r:embed="rId4"/>
          <a:stretch>
            <a:fillRect/>
          </a:stretch>
        </p:blipFill>
        <p:spPr>
          <a:xfrm>
            <a:off x="348000" y="1933563"/>
            <a:ext cx="3463855" cy="2543477"/>
          </a:xfrm>
          <a:prstGeom prst="rect">
            <a:avLst/>
          </a:prstGeom>
        </p:spPr>
      </p:pic>
      <p:sp>
        <p:nvSpPr>
          <p:cNvPr id="3" name="Slide Number Placeholder 2">
            <a:extLst>
              <a:ext uri="{FF2B5EF4-FFF2-40B4-BE49-F238E27FC236}">
                <a16:creationId xmlns:a16="http://schemas.microsoft.com/office/drawing/2014/main" id="{05BE687F-50F7-3F3F-A248-44C8CF25106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
        <p:nvSpPr>
          <p:cNvPr id="8" name="Speech Bubble: Rectangle with Corners Rounded 7">
            <a:extLst>
              <a:ext uri="{FF2B5EF4-FFF2-40B4-BE49-F238E27FC236}">
                <a16:creationId xmlns:a16="http://schemas.microsoft.com/office/drawing/2014/main" id="{B9609094-5767-B185-03CF-99FBE6C47A79}"/>
              </a:ext>
            </a:extLst>
          </p:cNvPr>
          <p:cNvSpPr/>
          <p:nvPr/>
        </p:nvSpPr>
        <p:spPr>
          <a:xfrm>
            <a:off x="9137525" y="2857894"/>
            <a:ext cx="2706473" cy="1142211"/>
          </a:xfrm>
          <a:prstGeom prst="wedgeRoundRectCallout">
            <a:avLst>
              <a:gd name="adj1" fmla="val -77068"/>
              <a:gd name="adj2" fmla="val -3772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was completing the square method used here?</a:t>
            </a:r>
          </a:p>
        </p:txBody>
      </p:sp>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EACC83D1-30A5-0F77-8679-4C5B201BAC80}"/>
                  </a:ext>
                </a:extLst>
              </p:cNvPr>
              <p:cNvSpPr/>
              <p:nvPr/>
            </p:nvSpPr>
            <p:spPr>
              <a:xfrm>
                <a:off x="2984520" y="4640269"/>
                <a:ext cx="2341528" cy="1329641"/>
              </a:xfrm>
              <a:prstGeom prst="wedgeRoundRectCallout">
                <a:avLst>
                  <a:gd name="adj1" fmla="val 83987"/>
                  <a:gd name="adj2" fmla="val 5605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What would be different about this step if the domain was restricted to </a:t>
                </a:r>
                <a14:m>
                  <m:oMath xmlns:m="http://schemas.openxmlformats.org/officeDocument/2006/math">
                    <m:r>
                      <a:rPr lang="en-AU" sz="1600" i="1" dirty="0" smtClean="0">
                        <a:latin typeface="Cambria Math" panose="02040503050406030204" pitchFamily="18" charset="0"/>
                      </a:rPr>
                      <m:t>𝑥</m:t>
                    </m:r>
                    <m:r>
                      <a:rPr lang="en-AU" sz="1600" i="1" dirty="0" smtClean="0">
                        <a:latin typeface="Cambria Math" panose="02040503050406030204" pitchFamily="18" charset="0"/>
                      </a:rPr>
                      <m:t>≤2</m:t>
                    </m:r>
                  </m:oMath>
                </a14:m>
                <a:r>
                  <a:rPr lang="en-AU" sz="1600" dirty="0"/>
                  <a:t>?</a:t>
                </a:r>
              </a:p>
            </p:txBody>
          </p:sp>
        </mc:Choice>
        <mc:Fallback xmlns="">
          <p:sp>
            <p:nvSpPr>
              <p:cNvPr id="9" name="Speech Bubble: Rectangle with Corners Rounded 8">
                <a:extLst>
                  <a:ext uri="{FF2B5EF4-FFF2-40B4-BE49-F238E27FC236}">
                    <a16:creationId xmlns:a16="http://schemas.microsoft.com/office/drawing/2014/main" id="{EACC83D1-30A5-0F77-8679-4C5B201BAC80}"/>
                  </a:ext>
                </a:extLst>
              </p:cNvPr>
              <p:cNvSpPr>
                <a:spLocks noRot="1" noChangeAspect="1" noMove="1" noResize="1" noEditPoints="1" noAdjustHandles="1" noChangeArrowheads="1" noChangeShapeType="1" noTextEdit="1"/>
              </p:cNvSpPr>
              <p:nvPr/>
            </p:nvSpPr>
            <p:spPr>
              <a:xfrm>
                <a:off x="2984520" y="4640269"/>
                <a:ext cx="2341528" cy="1329641"/>
              </a:xfrm>
              <a:prstGeom prst="wedgeRoundRectCallout">
                <a:avLst>
                  <a:gd name="adj1" fmla="val 83987"/>
                  <a:gd name="adj2" fmla="val 56057"/>
                  <a:gd name="adj3" fmla="val 16667"/>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49DD0AB-2EBB-BC4A-314C-25C44E1FD07A}"/>
                  </a:ext>
                </a:extLst>
              </p:cNvPr>
              <p:cNvSpPr txBox="1">
                <a:spLocks/>
              </p:cNvSpPr>
              <p:nvPr/>
            </p:nvSpPr>
            <p:spPr>
              <a:xfrm>
                <a:off x="5455920" y="1567086"/>
                <a:ext cx="638808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solidFill>
                      <a:schemeClr val="accent2"/>
                    </a:solidFill>
                  </a:rPr>
                  <a:t>Part c) solution</a:t>
                </a:r>
              </a:p>
              <a:p>
                <a:r>
                  <a:rPr lang="en-AU" dirty="0">
                    <a:latin typeface="+mn-lt"/>
                  </a:rPr>
                  <a:t>For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−1</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oMath>
                </a14:m>
                <a:r>
                  <a:rPr lang="en-AU" dirty="0">
                    <a:latin typeface="+mn-lt"/>
                  </a:rPr>
                  <a:t>, make </a:t>
                </a:r>
                <a14:m>
                  <m:oMath xmlns:m="http://schemas.openxmlformats.org/officeDocument/2006/math">
                    <m:r>
                      <a:rPr lang="en-AU" b="0" i="1" smtClean="0">
                        <a:latin typeface="Cambria Math" panose="02040503050406030204" pitchFamily="18" charset="0"/>
                      </a:rPr>
                      <m:t>𝑥</m:t>
                    </m:r>
                  </m:oMath>
                </a14:m>
                <a:r>
                  <a:rPr lang="en-AU" dirty="0">
                    <a:latin typeface="+mn-lt"/>
                  </a:rPr>
                  <a:t> the subject, then swap </a:t>
                </a:r>
                <a14:m>
                  <m:oMath xmlns:m="http://schemas.openxmlformats.org/officeDocument/2006/math">
                    <m:r>
                      <a:rPr lang="en-AU" b="0" i="1" smtClean="0">
                        <a:latin typeface="Cambria Math" panose="02040503050406030204" pitchFamily="18" charset="0"/>
                      </a:rPr>
                      <m:t>𝑥</m:t>
                    </m:r>
                  </m:oMath>
                </a14:m>
                <a:r>
                  <a:rPr lang="en-AU" dirty="0">
                    <a:latin typeface="+mn-lt"/>
                  </a:rPr>
                  <a:t> and </a:t>
                </a:r>
                <a14:m>
                  <m:oMath xmlns:m="http://schemas.openxmlformats.org/officeDocument/2006/math">
                    <m:r>
                      <a:rPr lang="en-AU" b="0" i="1" smtClean="0">
                        <a:latin typeface="Cambria Math" panose="02040503050406030204" pitchFamily="18" charset="0"/>
                      </a:rPr>
                      <m:t>𝑦</m:t>
                    </m:r>
                  </m:oMath>
                </a14:m>
                <a:endParaRPr lang="en-AU" dirty="0">
                  <a:latin typeface="+mn-lt"/>
                </a:endParaRPr>
              </a:p>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𝑦</m:t>
                      </m:r>
                      <m:r>
                        <m:rPr>
                          <m:aln/>
                        </m:rP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−4</m:t>
                      </m:r>
                      <m:r>
                        <a:rPr lang="en-AU" b="0" i="1" smtClean="0">
                          <a:latin typeface="Cambria Math" panose="02040503050406030204" pitchFamily="18" charset="0"/>
                        </a:rPr>
                        <m:t>𝑥</m:t>
                      </m:r>
                      <m:r>
                        <a:rPr lang="en-AU" i="1">
                          <a:latin typeface="Cambria Math" panose="02040503050406030204" pitchFamily="18" charset="0"/>
                        </a:rPr>
                        <m:t>−12</m:t>
                      </m:r>
                    </m:oMath>
                    <m:oMath xmlns:m="http://schemas.openxmlformats.org/officeDocument/2006/math">
                      <m:r>
                        <a:rPr lang="en-AU" i="1">
                          <a:latin typeface="Cambria Math" panose="02040503050406030204" pitchFamily="18" charset="0"/>
                        </a:rPr>
                        <m:t>𝑦</m:t>
                      </m:r>
                      <m:r>
                        <m:rPr>
                          <m:aln/>
                        </m:rP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−4</m:t>
                      </m:r>
                      <m:r>
                        <a:rPr lang="en-AU" b="0" i="1" smtClean="0">
                          <a:latin typeface="Cambria Math" panose="02040503050406030204" pitchFamily="18" charset="0"/>
                        </a:rPr>
                        <m:t>𝑥</m:t>
                      </m:r>
                      <m:r>
                        <a:rPr lang="en-AU" i="1">
                          <a:latin typeface="Cambria Math" panose="02040503050406030204" pitchFamily="18" charset="0"/>
                        </a:rPr>
                        <m:t>+4−16</m:t>
                      </m:r>
                    </m:oMath>
                    <m:oMath xmlns:m="http://schemas.openxmlformats.org/officeDocument/2006/math">
                      <m:r>
                        <a:rPr lang="en-AU" i="1">
                          <a:latin typeface="Cambria Math" panose="02040503050406030204" pitchFamily="18" charset="0"/>
                        </a:rPr>
                        <m:t>𝑦</m:t>
                      </m:r>
                      <m:r>
                        <m:rPr>
                          <m:aln/>
                        </m:rP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−2</m:t>
                              </m:r>
                            </m:e>
                          </m:d>
                        </m:e>
                        <m:sup>
                          <m:r>
                            <a:rPr lang="en-AU" i="1">
                              <a:latin typeface="Cambria Math" panose="02040503050406030204" pitchFamily="18" charset="0"/>
                            </a:rPr>
                            <m:t>2</m:t>
                          </m:r>
                        </m:sup>
                      </m:sSup>
                      <m:r>
                        <a:rPr lang="en-AU" i="1">
                          <a:latin typeface="Cambria Math" panose="02040503050406030204" pitchFamily="18" charset="0"/>
                        </a:rPr>
                        <m:t>−16</m:t>
                      </m:r>
                    </m:oMath>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+16</m:t>
                      </m:r>
                      <m:r>
                        <m:rPr>
                          <m:aln/>
                        </m:rP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−2</m:t>
                              </m:r>
                            </m:e>
                          </m:d>
                        </m:e>
                        <m:sup>
                          <m:r>
                            <a:rPr lang="en-AU" i="1">
                              <a:latin typeface="Cambria Math" panose="02040503050406030204" pitchFamily="18" charset="0"/>
                            </a:rPr>
                            <m:t>2</m:t>
                          </m:r>
                        </m:sup>
                      </m:sSup>
                    </m:oMath>
                    <m:oMath xmlns:m="http://schemas.openxmlformats.org/officeDocument/2006/math">
                      <m:r>
                        <a:rPr lang="en-AU" i="1">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𝑦</m:t>
                          </m:r>
                          <m:r>
                            <a:rPr lang="en-AU" i="1">
                              <a:latin typeface="Cambria Math" panose="02040503050406030204" pitchFamily="18" charset="0"/>
                            </a:rPr>
                            <m:t>+16</m:t>
                          </m:r>
                        </m:e>
                      </m:rad>
                      <m:r>
                        <m:rPr>
                          <m:aln/>
                        </m:rP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−2</m:t>
                      </m:r>
                    </m:oMath>
                    <m:oMath xmlns:m="http://schemas.openxmlformats.org/officeDocument/2006/math">
                      <m:r>
                        <a:rPr lang="en-AU" i="1">
                          <a:latin typeface="Cambria Math" panose="02040503050406030204" pitchFamily="18" charset="0"/>
                        </a:rPr>
                        <m:t>𝑥</m:t>
                      </m:r>
                      <m:r>
                        <m:rPr>
                          <m:aln/>
                        </m:rPr>
                        <a:rPr lang="en-AU" i="1">
                          <a:latin typeface="Cambria Math" panose="02040503050406030204" pitchFamily="18" charset="0"/>
                        </a:rPr>
                        <m:t>=</m:t>
                      </m:r>
                      <m:r>
                        <a:rPr lang="en-AU" i="1">
                          <a:latin typeface="Cambria Math" panose="02040503050406030204" pitchFamily="18" charset="0"/>
                        </a:rPr>
                        <m:t>2±</m:t>
                      </m:r>
                      <m:rad>
                        <m:radPr>
                          <m:degHide m:val="on"/>
                          <m:ctrlPr>
                            <a:rPr lang="en-AU" i="1">
                              <a:latin typeface="Cambria Math" panose="02040503050406030204" pitchFamily="18" charset="0"/>
                            </a:rPr>
                          </m:ctrlPr>
                        </m:radPr>
                        <m:deg/>
                        <m:e>
                          <m:r>
                            <a:rPr lang="en-AU" i="1">
                              <a:latin typeface="Cambria Math" panose="02040503050406030204" pitchFamily="18" charset="0"/>
                            </a:rPr>
                            <m:t>𝑦</m:t>
                          </m:r>
                          <m:r>
                            <a:rPr lang="en-AU" i="1">
                              <a:latin typeface="Cambria Math" panose="02040503050406030204" pitchFamily="18" charset="0"/>
                            </a:rPr>
                            <m:t>+16</m:t>
                          </m:r>
                        </m:e>
                      </m:rad>
                    </m:oMath>
                    <m:oMath xmlns:m="http://schemas.openxmlformats.org/officeDocument/2006/math">
                      <m:r>
                        <a:rPr lang="en-AU" i="1">
                          <a:latin typeface="Cambria Math" panose="02040503050406030204" pitchFamily="18" charset="0"/>
                        </a:rPr>
                        <m:t>𝑦</m:t>
                      </m:r>
                      <m:r>
                        <m:rPr>
                          <m:aln/>
                        </m:rPr>
                        <a:rPr lang="en-AU" i="1">
                          <a:latin typeface="Cambria Math" panose="02040503050406030204" pitchFamily="18" charset="0"/>
                        </a:rPr>
                        <m:t>=</m:t>
                      </m:r>
                      <m:r>
                        <a:rPr lang="en-AU" i="1">
                          <a:latin typeface="Cambria Math" panose="02040503050406030204" pitchFamily="18" charset="0"/>
                        </a:rPr>
                        <m:t>2±</m:t>
                      </m:r>
                      <m:rad>
                        <m:radPr>
                          <m:degHide m:val="on"/>
                          <m:ctrlPr>
                            <a:rPr lang="en-AU" i="1">
                              <a:latin typeface="Cambria Math" panose="02040503050406030204" pitchFamily="18" charset="0"/>
                            </a:rPr>
                          </m:ctrlPr>
                        </m:radPr>
                        <m:deg/>
                        <m:e>
                          <m:r>
                            <a:rPr lang="en-AU" i="1">
                              <a:latin typeface="Cambria Math" panose="02040503050406030204" pitchFamily="18" charset="0"/>
                            </a:rPr>
                            <m:t>𝑥</m:t>
                          </m:r>
                          <m:r>
                            <a:rPr lang="en-AU" i="1">
                              <a:latin typeface="Cambria Math" panose="02040503050406030204" pitchFamily="18" charset="0"/>
                            </a:rPr>
                            <m:t>+16</m:t>
                          </m:r>
                        </m:e>
                      </m:rad>
                    </m:oMath>
                    <m:oMath xmlns:m="http://schemas.openxmlformats.org/officeDocument/2006/math">
                      <m:r>
                        <a:rPr lang="en-AU" i="1">
                          <a:latin typeface="Cambria Math" panose="02040503050406030204" pitchFamily="18" charset="0"/>
                        </a:rPr>
                        <m:t>𝑦</m:t>
                      </m:r>
                      <m:r>
                        <m:rPr>
                          <m:aln/>
                        </m:rPr>
                        <a:rPr lang="en-AU" i="1">
                          <a:latin typeface="Cambria Math" panose="02040503050406030204" pitchFamily="18" charset="0"/>
                        </a:rPr>
                        <m:t>=</m:t>
                      </m:r>
                      <m:r>
                        <a:rPr lang="en-AU" i="1">
                          <a:latin typeface="Cambria Math" panose="02040503050406030204" pitchFamily="18" charset="0"/>
                        </a:rPr>
                        <m:t>2+</m:t>
                      </m:r>
                      <m:rad>
                        <m:radPr>
                          <m:degHide m:val="on"/>
                          <m:ctrlPr>
                            <a:rPr lang="en-AU" i="1">
                              <a:latin typeface="Cambria Math" panose="02040503050406030204" pitchFamily="18" charset="0"/>
                            </a:rPr>
                          </m:ctrlPr>
                        </m:radPr>
                        <m:deg/>
                        <m:e>
                          <m:r>
                            <a:rPr lang="en-AU" i="1">
                              <a:latin typeface="Cambria Math" panose="02040503050406030204" pitchFamily="18" charset="0"/>
                            </a:rPr>
                            <m:t>𝑥</m:t>
                          </m:r>
                          <m:r>
                            <a:rPr lang="en-AU" i="1">
                              <a:latin typeface="Cambria Math" panose="02040503050406030204" pitchFamily="18" charset="0"/>
                            </a:rPr>
                            <m:t>+16</m:t>
                          </m:r>
                        </m:e>
                      </m:rad>
                      <m:r>
                        <a:rPr lang="en-AU" i="1">
                          <a:latin typeface="Cambria Math" panose="02040503050406030204" pitchFamily="18" charset="0"/>
                        </a:rPr>
                        <m:t>, </m:t>
                      </m:r>
                      <m:r>
                        <m:rPr>
                          <m:nor/>
                        </m:rPr>
                        <a:rPr lang="en-AU">
                          <a:latin typeface="Cambria Math" panose="02040503050406030204" pitchFamily="18" charset="0"/>
                        </a:rPr>
                        <m:t>since</m:t>
                      </m:r>
                      <m:r>
                        <m:rPr>
                          <m:nor/>
                        </m:rPr>
                        <a:rPr lang="en-AU">
                          <a:latin typeface="Cambria Math" panose="02040503050406030204" pitchFamily="18" charset="0"/>
                        </a:rPr>
                        <m:t> </m:t>
                      </m:r>
                      <m:r>
                        <m:rPr>
                          <m:nor/>
                        </m:rPr>
                        <a:rPr lang="en-AU">
                          <a:latin typeface="Cambria Math" panose="02040503050406030204" pitchFamily="18" charset="0"/>
                        </a:rPr>
                        <m:t>the</m:t>
                      </m:r>
                      <m:r>
                        <m:rPr>
                          <m:nor/>
                        </m:rPr>
                        <a:rPr lang="en-AU">
                          <a:latin typeface="Cambria Math" panose="02040503050406030204" pitchFamily="18" charset="0"/>
                        </a:rPr>
                        <m:t> </m:t>
                      </m:r>
                      <m:r>
                        <m:rPr>
                          <m:nor/>
                        </m:rPr>
                        <a:rPr lang="en-AU">
                          <a:latin typeface="Cambria Math" panose="02040503050406030204" pitchFamily="18" charset="0"/>
                        </a:rPr>
                        <m:t>range</m:t>
                      </m:r>
                      <m:r>
                        <m:rPr>
                          <m:nor/>
                        </m:rPr>
                        <a:rPr lang="en-AU">
                          <a:latin typeface="Cambria Math" panose="02040503050406030204" pitchFamily="18" charset="0"/>
                        </a:rPr>
                        <m:t> </m:t>
                      </m:r>
                      <m:r>
                        <m:rPr>
                          <m:nor/>
                        </m:rPr>
                        <a:rPr lang="en-AU">
                          <a:latin typeface="Cambria Math" panose="02040503050406030204" pitchFamily="18" charset="0"/>
                        </a:rPr>
                        <m:t>is</m:t>
                      </m:r>
                      <m:r>
                        <m:rPr>
                          <m:nor/>
                        </m:rPr>
                        <a:rPr lang="en-AU">
                          <a:latin typeface="Cambria Math" panose="02040503050406030204" pitchFamily="18" charset="0"/>
                        </a:rPr>
                        <m:t> </m:t>
                      </m:r>
                      <m:r>
                        <a:rPr lang="en-AU" i="1">
                          <a:latin typeface="Cambria Math" panose="02040503050406030204" pitchFamily="18" charset="0"/>
                        </a:rPr>
                        <m:t>𝑦</m:t>
                      </m:r>
                      <m:r>
                        <a:rPr lang="en-AU" i="1">
                          <a:latin typeface="Cambria Math" panose="02040503050406030204" pitchFamily="18" charset="0"/>
                        </a:rPr>
                        <m:t>≥2</m:t>
                      </m:r>
                    </m:oMath>
                  </m:oMathPara>
                </a14:m>
                <a:endParaRPr lang="en-AU" dirty="0">
                  <a:latin typeface="Cambria Math" panose="02040503050406030204" pitchFamily="18" charset="0"/>
                </a:endParaRPr>
              </a:p>
            </p:txBody>
          </p:sp>
        </mc:Choice>
        <mc:Fallback xmlns="">
          <p:sp>
            <p:nvSpPr>
              <p:cNvPr id="5" name="Text Placeholder 4">
                <a:extLst>
                  <a:ext uri="{FF2B5EF4-FFF2-40B4-BE49-F238E27FC236}">
                    <a16:creationId xmlns:a16="http://schemas.microsoft.com/office/drawing/2014/main" id="{549DD0AB-2EBB-BC4A-314C-25C44E1FD07A}"/>
                  </a:ext>
                </a:extLst>
              </p:cNvPr>
              <p:cNvSpPr txBox="1">
                <a:spLocks noRot="1" noChangeAspect="1" noMove="1" noResize="1" noEditPoints="1" noAdjustHandles="1" noChangeArrowheads="1" noChangeShapeType="1" noTextEdit="1"/>
              </p:cNvSpPr>
              <p:nvPr/>
            </p:nvSpPr>
            <p:spPr>
              <a:xfrm>
                <a:off x="5455920" y="1567086"/>
                <a:ext cx="6388080" cy="4807835"/>
              </a:xfrm>
              <a:prstGeom prst="rect">
                <a:avLst/>
              </a:prstGeom>
              <a:blipFill>
                <a:blip r:embed="rId6"/>
                <a:stretch>
                  <a:fillRect l="-2385" b="-6210"/>
                </a:stretch>
              </a:blipFill>
            </p:spPr>
            <p:txBody>
              <a:bodyPr/>
              <a:lstStyle/>
              <a:p>
                <a:r>
                  <a:rPr lang="en-AU">
                    <a:noFill/>
                  </a:rPr>
                  <a:t> </a:t>
                </a:r>
              </a:p>
            </p:txBody>
          </p:sp>
        </mc:Fallback>
      </mc:AlternateContent>
    </p:spTree>
    <p:extLst>
      <p:ext uri="{BB962C8B-B14F-4D97-AF65-F5344CB8AC3E}">
        <p14:creationId xmlns:p14="http://schemas.microsoft.com/office/powerpoint/2010/main" val="374880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t>Finding the inverse of a quadratic function (3)</a:t>
            </a:r>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p:pic>
        <p:nvPicPr>
          <p:cNvPr id="10" name="Picture 9" descr="A graph of y = -x^2+6x+8 where x&lt;=3.">
            <a:extLst>
              <a:ext uri="{FF2B5EF4-FFF2-40B4-BE49-F238E27FC236}">
                <a16:creationId xmlns:a16="http://schemas.microsoft.com/office/drawing/2014/main" id="{42DEA536-75B8-176F-1FBB-A86B1D11F6B1}"/>
              </a:ext>
            </a:extLst>
          </p:cNvPr>
          <p:cNvPicPr>
            <a:picLocks noChangeAspect="1"/>
          </p:cNvPicPr>
          <p:nvPr/>
        </p:nvPicPr>
        <p:blipFill>
          <a:blip r:embed="rId2"/>
          <a:stretch>
            <a:fillRect/>
          </a:stretch>
        </p:blipFill>
        <p:spPr>
          <a:xfrm>
            <a:off x="347999" y="1954021"/>
            <a:ext cx="3675361" cy="2745510"/>
          </a:xfrm>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p:txBody>
              <a:bodyPr/>
              <a:lstStyle/>
              <a:p>
                <a:r>
                  <a:rPr lang="en-AU" dirty="0"/>
                  <a:t>The diagram below shows a sketch of the graph of </a:t>
                </a:r>
                <a14:m>
                  <m:oMath xmlns:m="http://schemas.openxmlformats.org/officeDocument/2006/math">
                    <m:r>
                      <a:rPr lang="en-AU" i="1" dirty="0">
                        <a:latin typeface="Cambria Math" panose="02040503050406030204" pitchFamily="18" charset="0"/>
                      </a:rPr>
                      <m:t>𝑦</m:t>
                    </m:r>
                    <m:r>
                      <a:rPr lang="en-AU" i="1" dirty="0">
                        <a:latin typeface="Cambria Math" panose="02040503050406030204" pitchFamily="18" charset="0"/>
                      </a:rPr>
                      <m:t> = </m:t>
                    </m:r>
                    <m:r>
                      <a:rPr lang="en-AU" i="1" dirty="0">
                        <a:latin typeface="Cambria Math" panose="02040503050406030204" pitchFamily="18" charset="0"/>
                      </a:rPr>
                      <m:t>𝑓</m:t>
                    </m:r>
                    <m:r>
                      <a:rPr lang="en-AU" i="1" dirty="0">
                        <a:latin typeface="Cambria Math" panose="02040503050406030204" pitchFamily="18" charset="0"/>
                      </a:rPr>
                      <m:t>(</m:t>
                    </m:r>
                    <m:r>
                      <a:rPr lang="en-AU" i="1" dirty="0">
                        <a:latin typeface="Cambria Math" panose="02040503050406030204" pitchFamily="18" charset="0"/>
                      </a:rPr>
                      <m:t>𝑥</m:t>
                    </m:r>
                    <m:r>
                      <a:rPr lang="en-AU" i="1" dirty="0">
                        <a:latin typeface="Cambria Math" panose="02040503050406030204" pitchFamily="18" charset="0"/>
                      </a:rPr>
                      <m:t>)</m:t>
                    </m:r>
                  </m:oMath>
                </a14:m>
                <a:r>
                  <a:rPr lang="en-AU" dirty="0"/>
                  <a:t>, where </a:t>
                </a:r>
                <a14:m>
                  <m:oMath xmlns:m="http://schemas.openxmlformats.org/officeDocument/2006/math">
                    <m:r>
                      <a:rPr lang="en-AU" i="1" dirty="0">
                        <a:latin typeface="Cambria Math" panose="02040503050406030204" pitchFamily="18" charset="0"/>
                      </a:rPr>
                      <m:t>𝑓</m:t>
                    </m:r>
                    <m:d>
                      <m:dPr>
                        <m:ctrlPr>
                          <a:rPr lang="en-AU" i="1" dirty="0">
                            <a:latin typeface="Cambria Math" panose="02040503050406030204" pitchFamily="18" charset="0"/>
                          </a:rPr>
                        </m:ctrlPr>
                      </m:dPr>
                      <m:e>
                        <m:r>
                          <a:rPr lang="en-AU" i="1" dirty="0">
                            <a:latin typeface="Cambria Math" panose="02040503050406030204" pitchFamily="18" charset="0"/>
                          </a:rPr>
                          <m:t>𝑥</m:t>
                        </m:r>
                      </m:e>
                    </m:d>
                    <m:r>
                      <a:rPr lang="en-AU" i="1" dirty="0">
                        <a:latin typeface="Cambria Math" panose="02040503050406030204" pitchFamily="18" charset="0"/>
                      </a:rPr>
                      <m:t>=</m:t>
                    </m:r>
                    <m:sSup>
                      <m:sSupPr>
                        <m:ctrlPr>
                          <a:rPr lang="en-AU" i="1" dirty="0">
                            <a:latin typeface="Cambria Math" panose="02040503050406030204" pitchFamily="18" charset="0"/>
                          </a:rPr>
                        </m:ctrlPr>
                      </m:sSupPr>
                      <m:e>
                        <m:r>
                          <a:rPr lang="en-AU" b="0" i="1" dirty="0" smtClean="0">
                            <a:latin typeface="Cambria Math" panose="02040503050406030204" pitchFamily="18" charset="0"/>
                          </a:rPr>
                          <m:t>−</m:t>
                        </m:r>
                        <m:r>
                          <a:rPr lang="en-AU" i="1" dirty="0">
                            <a:latin typeface="Cambria Math" panose="02040503050406030204" pitchFamily="18" charset="0"/>
                          </a:rPr>
                          <m:t>𝑥</m:t>
                        </m:r>
                      </m:e>
                      <m:sup>
                        <m:r>
                          <a:rPr lang="en-AU" i="1" dirty="0">
                            <a:latin typeface="Cambria Math" panose="02040503050406030204" pitchFamily="18" charset="0"/>
                          </a:rPr>
                          <m:t>2</m:t>
                        </m:r>
                      </m:sup>
                    </m:sSup>
                    <m:r>
                      <a:rPr lang="en-AU" b="0" i="1" dirty="0" smtClean="0">
                        <a:latin typeface="Cambria Math" panose="02040503050406030204" pitchFamily="18" charset="0"/>
                      </a:rPr>
                      <m:t>+6</m:t>
                    </m:r>
                    <m:r>
                      <a:rPr lang="en-AU" i="1" dirty="0">
                        <a:latin typeface="Cambria Math" panose="02040503050406030204" pitchFamily="18" charset="0"/>
                      </a:rPr>
                      <m:t>𝑥</m:t>
                    </m:r>
                    <m:r>
                      <a:rPr lang="en-AU" b="0" i="1" dirty="0" smtClean="0">
                        <a:latin typeface="Cambria Math" panose="02040503050406030204" pitchFamily="18" charset="0"/>
                      </a:rPr>
                      <m:t>+8</m:t>
                    </m:r>
                  </m:oMath>
                </a14:m>
                <a:r>
                  <a:rPr lang="en-AU" dirty="0"/>
                  <a:t> for </a:t>
                </a:r>
                <a14:m>
                  <m:oMath xmlns:m="http://schemas.openxmlformats.org/officeDocument/2006/math">
                    <m:r>
                      <a:rPr lang="en-AU" i="1" dirty="0">
                        <a:latin typeface="Cambria Math" panose="02040503050406030204" pitchFamily="18" charset="0"/>
                      </a:rPr>
                      <m:t>𝑥</m:t>
                    </m:r>
                    <m:r>
                      <a:rPr lang="en-AU" b="0" i="1" dirty="0" smtClean="0">
                        <a:latin typeface="Cambria Math" panose="02040503050406030204" pitchFamily="18" charset="0"/>
                      </a:rPr>
                      <m:t>≤3</m:t>
                    </m:r>
                  </m:oMath>
                </a14:m>
                <a:r>
                  <a:rPr lang="en-AU" dirty="0"/>
                  <a:t>.</a:t>
                </a:r>
              </a:p>
              <a:p>
                <a:endParaRPr lang="en-AU" dirty="0"/>
              </a:p>
              <a:p>
                <a:endParaRPr lang="en-AU" dirty="0"/>
              </a:p>
              <a:p>
                <a:endParaRPr lang="en-AU" dirty="0"/>
              </a:p>
              <a:p>
                <a:endParaRPr lang="en-AU" dirty="0"/>
              </a:p>
              <a:p>
                <a:pPr marL="457200" indent="-457200">
                  <a:buFont typeface="+mj-lt"/>
                  <a:buAutoNum type="alphaLcParenR"/>
                </a:pPr>
                <a:r>
                  <a:rPr lang="en-AU" dirty="0"/>
                  <a:t>State the domain of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𝑓</m:t>
                        </m:r>
                      </m:e>
                      <m:sup>
                        <m:r>
                          <a:rPr lang="en-AU" i="1">
                            <a:latin typeface="Cambria Math" panose="02040503050406030204" pitchFamily="18" charset="0"/>
                          </a:rPr>
                          <m:t>−1</m:t>
                        </m:r>
                      </m:sup>
                    </m:sSup>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r>
                  <a:rPr lang="en-AU" dirty="0"/>
                  <a:t>.</a:t>
                </a:r>
              </a:p>
              <a:p>
                <a:pPr marL="457200" indent="-457200">
                  <a:buFont typeface="+mj-lt"/>
                  <a:buAutoNum type="alphaLcParenR"/>
                </a:pPr>
                <a:r>
                  <a:rPr lang="en-AU" dirty="0"/>
                  <a:t>State the range of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𝑓</m:t>
                        </m:r>
                      </m:e>
                      <m:sup>
                        <m:r>
                          <a:rPr lang="en-AU" i="1">
                            <a:latin typeface="Cambria Math" panose="02040503050406030204" pitchFamily="18" charset="0"/>
                          </a:rPr>
                          <m:t>−1</m:t>
                        </m:r>
                      </m:sup>
                    </m:sSup>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r>
                  <a:rPr lang="en-AU" dirty="0"/>
                  <a:t>.</a:t>
                </a:r>
              </a:p>
              <a:p>
                <a:pPr marL="457200" indent="-457200">
                  <a:buFont typeface="+mj-lt"/>
                  <a:buAutoNum type="alphaLcParenR"/>
                </a:pPr>
                <a:r>
                  <a:rPr lang="en-AU" dirty="0"/>
                  <a:t>What is the equation of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𝑓</m:t>
                        </m:r>
                      </m:e>
                      <m:sup>
                        <m:r>
                          <a:rPr lang="en-AU" i="1">
                            <a:latin typeface="Cambria Math" panose="02040503050406030204" pitchFamily="18" charset="0"/>
                          </a:rPr>
                          <m:t>−1</m:t>
                        </m:r>
                      </m:sup>
                    </m:sSup>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r>
                  <a:rPr lang="en-AU" dirty="0"/>
                  <a:t>?</a:t>
                </a:r>
              </a:p>
            </p:txBody>
          </p:sp>
        </mc:Choice>
        <mc:Fallback xmlns="">
          <p:sp>
            <p:nvSpPr>
              <p:cNvPr id="5" name="Text Placeholder 4">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b="-3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5499B42-5259-DEF9-975F-24E8E640492F}"/>
                  </a:ext>
                </a:extLst>
              </p:cNvPr>
              <p:cNvSpPr txBox="1"/>
              <p:nvPr/>
            </p:nvSpPr>
            <p:spPr>
              <a:xfrm>
                <a:off x="5731789" y="2389947"/>
                <a:ext cx="5504873" cy="2197551"/>
              </a:xfrm>
              <a:prstGeom prst="rect">
                <a:avLst/>
              </a:prstGeom>
              <a:noFill/>
            </p:spPr>
            <p:txBody>
              <a:bodyPr wrap="none" lIns="0" tIns="0" rIns="0" bIns="0" rtlCol="0">
                <a:noAutofit/>
              </a:bodyPr>
              <a:lstStyle/>
              <a:p>
                <a:pPr algn="dist">
                  <a:lnSpc>
                    <a:spcPct val="150000"/>
                  </a:lnSpc>
                </a:pPr>
                <a:r>
                  <a:rPr lang="en-AU" sz="2000" b="1" dirty="0">
                    <a:solidFill>
                      <a:schemeClr val="accent2"/>
                    </a:solidFill>
                  </a:rPr>
                  <a:t>Solution</a:t>
                </a:r>
              </a:p>
              <a:p>
                <a:pPr marL="342900" indent="-342900" algn="dist">
                  <a:lnSpc>
                    <a:spcPct val="150000"/>
                  </a:lnSpc>
                  <a:buAutoNum type="alphaLcParenR"/>
                </a:pPr>
                <a:r>
                  <a:rPr lang="en-AU" sz="2000" dirty="0"/>
                  <a:t>Range of </a:t>
                </a:r>
                <a14:m>
                  <m:oMath xmlns:m="http://schemas.openxmlformats.org/officeDocument/2006/math">
                    <m:r>
                      <a:rPr lang="en-AU" sz="2000" i="1" dirty="0" smtClean="0">
                        <a:latin typeface="Cambria Math" panose="02040503050406030204" pitchFamily="18" charset="0"/>
                      </a:rPr>
                      <m:t>𝑓</m:t>
                    </m:r>
                    <m:r>
                      <a:rPr lang="en-AU" sz="2000" i="1" dirty="0" smtClean="0">
                        <a:latin typeface="Cambria Math" panose="02040503050406030204" pitchFamily="18" charset="0"/>
                      </a:rPr>
                      <m:t>(</m:t>
                    </m:r>
                    <m:r>
                      <a:rPr lang="en-AU" sz="2000" i="1" dirty="0" smtClean="0">
                        <a:latin typeface="Cambria Math" panose="02040503050406030204" pitchFamily="18" charset="0"/>
                      </a:rPr>
                      <m:t>𝑥</m:t>
                    </m:r>
                    <m:r>
                      <a:rPr lang="en-AU" sz="2000" i="1" dirty="0" smtClean="0">
                        <a:latin typeface="Cambria Math" panose="02040503050406030204" pitchFamily="18" charset="0"/>
                      </a:rPr>
                      <m:t>)</m:t>
                    </m:r>
                  </m:oMath>
                </a14:m>
                <a:r>
                  <a:rPr lang="en-AU" sz="2000" dirty="0"/>
                  <a:t>: </a:t>
                </a:r>
                <a14:m>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≤17</m:t>
                    </m:r>
                  </m:oMath>
                </a14:m>
                <a:br>
                  <a:rPr lang="en-AU" sz="2000" dirty="0"/>
                </a:br>
                <a:r>
                  <a:rPr lang="en-AU" sz="2000" dirty="0"/>
                  <a:t>Domain of </a:t>
                </a:r>
                <a14:m>
                  <m:oMath xmlns:m="http://schemas.openxmlformats.org/officeDocument/2006/math">
                    <m:sSup>
                      <m:sSupPr>
                        <m:ctrlPr>
                          <a:rPr lang="en-AU" sz="2000" i="1" dirty="0" smtClean="0">
                            <a:latin typeface="Cambria Math" panose="02040503050406030204" pitchFamily="18" charset="0"/>
                          </a:rPr>
                        </m:ctrlPr>
                      </m:sSupPr>
                      <m:e>
                        <m:r>
                          <a:rPr lang="en-AU" sz="2000" i="1" dirty="0" smtClean="0">
                            <a:latin typeface="Cambria Math" panose="02040503050406030204" pitchFamily="18" charset="0"/>
                          </a:rPr>
                          <m:t>𝑓</m:t>
                        </m:r>
                      </m:e>
                      <m:sup>
                        <m:r>
                          <a:rPr lang="en-AU" sz="2000" i="1" dirty="0" smtClean="0">
                            <a:latin typeface="Cambria Math" panose="02040503050406030204" pitchFamily="18" charset="0"/>
                          </a:rPr>
                          <m:t>−1</m:t>
                        </m:r>
                      </m:sup>
                    </m:sSup>
                    <m:r>
                      <a:rPr lang="en-AU" sz="2000" i="1" dirty="0" smtClean="0">
                        <a:latin typeface="Cambria Math" panose="02040503050406030204" pitchFamily="18" charset="0"/>
                      </a:rPr>
                      <m:t>(</m:t>
                    </m:r>
                    <m:r>
                      <a:rPr lang="en-AU" sz="2000" i="1" dirty="0" smtClean="0">
                        <a:latin typeface="Cambria Math" panose="02040503050406030204" pitchFamily="18" charset="0"/>
                      </a:rPr>
                      <m:t>𝑥</m:t>
                    </m:r>
                    <m:r>
                      <a:rPr lang="en-AU" sz="2000" i="1" dirty="0" smtClean="0">
                        <a:latin typeface="Cambria Math" panose="02040503050406030204" pitchFamily="18" charset="0"/>
                      </a:rPr>
                      <m:t>)</m:t>
                    </m:r>
                  </m:oMath>
                </a14:m>
                <a:r>
                  <a:rPr lang="en-AU" sz="2000" dirty="0"/>
                  <a:t>: </a:t>
                </a:r>
                <a14:m>
                  <m:oMath xmlns:m="http://schemas.openxmlformats.org/officeDocument/2006/math">
                    <m:r>
                      <a:rPr lang="en-AU" sz="2000" i="1" dirty="0" smtClean="0">
                        <a:latin typeface="Cambria Math" panose="02040503050406030204" pitchFamily="18" charset="0"/>
                      </a:rPr>
                      <m:t>𝑥</m:t>
                    </m:r>
                    <m:r>
                      <a:rPr lang="en-AU" sz="2000" b="0" i="1" dirty="0" smtClean="0">
                        <a:latin typeface="Cambria Math" panose="02040503050406030204" pitchFamily="18" charset="0"/>
                      </a:rPr>
                      <m:t>≤17</m:t>
                    </m:r>
                  </m:oMath>
                </a14:m>
                <a:endParaRPr lang="en-AU" sz="2000" dirty="0"/>
              </a:p>
              <a:p>
                <a:pPr marL="342900" indent="-342900" algn="dist">
                  <a:lnSpc>
                    <a:spcPct val="150000"/>
                  </a:lnSpc>
                  <a:buAutoNum type="alphaLcParenR"/>
                </a:pPr>
                <a:r>
                  <a:rPr lang="en-AU" sz="2000" dirty="0"/>
                  <a:t>Domain of </a:t>
                </a:r>
                <a14:m>
                  <m:oMath xmlns:m="http://schemas.openxmlformats.org/officeDocument/2006/math">
                    <m:r>
                      <a:rPr lang="en-AU" sz="2000" i="1" dirty="0">
                        <a:latin typeface="Cambria Math" panose="02040503050406030204" pitchFamily="18" charset="0"/>
                      </a:rPr>
                      <m:t>𝑓</m:t>
                    </m:r>
                    <m:r>
                      <a:rPr lang="en-AU" sz="2000" i="1" dirty="0">
                        <a:latin typeface="Cambria Math" panose="02040503050406030204" pitchFamily="18" charset="0"/>
                      </a:rPr>
                      <m:t>(</m:t>
                    </m:r>
                    <m:r>
                      <a:rPr lang="en-AU" sz="2000" i="1" dirty="0">
                        <a:latin typeface="Cambria Math" panose="02040503050406030204" pitchFamily="18" charset="0"/>
                      </a:rPr>
                      <m:t>𝑥</m:t>
                    </m:r>
                    <m:r>
                      <a:rPr lang="en-AU" sz="2000" i="1" dirty="0">
                        <a:latin typeface="Cambria Math" panose="02040503050406030204" pitchFamily="18" charset="0"/>
                      </a:rPr>
                      <m:t>)</m:t>
                    </m:r>
                  </m:oMath>
                </a14:m>
                <a:r>
                  <a:rPr lang="en-AU" sz="2000" dirty="0"/>
                  <a:t>: </a:t>
                </a:r>
                <a14:m>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≤3</m:t>
                    </m:r>
                  </m:oMath>
                </a14:m>
                <a:br>
                  <a:rPr lang="en-AU" sz="2000" dirty="0"/>
                </a:br>
                <a:r>
                  <a:rPr lang="en-AU" sz="2000" dirty="0"/>
                  <a:t>Range of </a:t>
                </a:r>
                <a14:m>
                  <m:oMath xmlns:m="http://schemas.openxmlformats.org/officeDocument/2006/math">
                    <m:sSup>
                      <m:sSupPr>
                        <m:ctrlPr>
                          <a:rPr lang="en-AU" sz="2000" i="1" dirty="0">
                            <a:latin typeface="Cambria Math" panose="02040503050406030204" pitchFamily="18" charset="0"/>
                          </a:rPr>
                        </m:ctrlPr>
                      </m:sSupPr>
                      <m:e>
                        <m:r>
                          <a:rPr lang="en-AU" sz="2000" i="1" dirty="0">
                            <a:latin typeface="Cambria Math" panose="02040503050406030204" pitchFamily="18" charset="0"/>
                          </a:rPr>
                          <m:t>𝑓</m:t>
                        </m:r>
                      </m:e>
                      <m:sup>
                        <m:r>
                          <a:rPr lang="en-AU" sz="2000" i="1" dirty="0">
                            <a:latin typeface="Cambria Math" panose="02040503050406030204" pitchFamily="18" charset="0"/>
                          </a:rPr>
                          <m:t>−1</m:t>
                        </m:r>
                      </m:sup>
                    </m:sSup>
                    <m:r>
                      <a:rPr lang="en-AU" sz="2000" i="1" dirty="0">
                        <a:latin typeface="Cambria Math" panose="02040503050406030204" pitchFamily="18" charset="0"/>
                      </a:rPr>
                      <m:t>(</m:t>
                    </m:r>
                    <m:r>
                      <a:rPr lang="en-AU" sz="2000" i="1" dirty="0">
                        <a:latin typeface="Cambria Math" panose="02040503050406030204" pitchFamily="18" charset="0"/>
                      </a:rPr>
                      <m:t>𝑥</m:t>
                    </m:r>
                    <m:r>
                      <a:rPr lang="en-AU" sz="2000" i="1" dirty="0">
                        <a:latin typeface="Cambria Math" panose="02040503050406030204" pitchFamily="18" charset="0"/>
                      </a:rPr>
                      <m:t>)</m:t>
                    </m:r>
                  </m:oMath>
                </a14:m>
                <a:r>
                  <a:rPr lang="en-AU" sz="2000" dirty="0"/>
                  <a:t>: </a:t>
                </a:r>
                <a14:m>
                  <m:oMath xmlns:m="http://schemas.openxmlformats.org/officeDocument/2006/math">
                    <m:r>
                      <a:rPr lang="en-AU" sz="2000" b="0" i="1" dirty="0" smtClean="0">
                        <a:latin typeface="Cambria Math" panose="02040503050406030204" pitchFamily="18" charset="0"/>
                      </a:rPr>
                      <m:t>𝑦</m:t>
                    </m:r>
                    <m:r>
                      <a:rPr lang="en-AU" sz="2000" b="0" i="1" dirty="0" smtClean="0">
                        <a:latin typeface="Cambria Math" panose="02040503050406030204" pitchFamily="18" charset="0"/>
                      </a:rPr>
                      <m:t>≤3</m:t>
                    </m:r>
                  </m:oMath>
                </a14:m>
                <a:endParaRPr lang="en-AU" sz="2000" dirty="0"/>
              </a:p>
              <a:p>
                <a:pPr algn="l"/>
                <a:endParaRPr lang="en-AU" sz="1800" dirty="0"/>
              </a:p>
            </p:txBody>
          </p:sp>
        </mc:Choice>
        <mc:Fallback xmlns="">
          <p:sp>
            <p:nvSpPr>
              <p:cNvPr id="8" name="TextBox 7">
                <a:extLst>
                  <a:ext uri="{FF2B5EF4-FFF2-40B4-BE49-F238E27FC236}">
                    <a16:creationId xmlns:a16="http://schemas.microsoft.com/office/drawing/2014/main" id="{25499B42-5259-DEF9-975F-24E8E640492F}"/>
                  </a:ext>
                </a:extLst>
              </p:cNvPr>
              <p:cNvSpPr txBox="1">
                <a:spLocks noRot="1" noChangeAspect="1" noMove="1" noResize="1" noEditPoints="1" noAdjustHandles="1" noChangeArrowheads="1" noChangeShapeType="1" noTextEdit="1"/>
              </p:cNvSpPr>
              <p:nvPr/>
            </p:nvSpPr>
            <p:spPr>
              <a:xfrm>
                <a:off x="5731789" y="2389947"/>
                <a:ext cx="5504873" cy="2197551"/>
              </a:xfrm>
              <a:prstGeom prst="rect">
                <a:avLst/>
              </a:prstGeom>
              <a:blipFill>
                <a:blip r:embed="rId4"/>
                <a:stretch>
                  <a:fillRect l="-2769" b="-858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89C76-2304-761D-DFAC-F0D5A973E7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484891-6389-F4D2-3B9C-8E3084CB1A9B}"/>
              </a:ext>
            </a:extLst>
          </p:cNvPr>
          <p:cNvSpPr>
            <a:spLocks noGrp="1"/>
          </p:cNvSpPr>
          <p:nvPr>
            <p:ph type="title"/>
          </p:nvPr>
        </p:nvSpPr>
        <p:spPr/>
        <p:txBody>
          <a:bodyPr/>
          <a:lstStyle/>
          <a:p>
            <a:r>
              <a:rPr lang="en-AU" dirty="0"/>
              <a:t>Finding the inverse of a quadratic function (4)</a:t>
            </a:r>
          </a:p>
        </p:txBody>
      </p:sp>
      <p:sp>
        <p:nvSpPr>
          <p:cNvPr id="4" name="Text Placeholder 3">
            <a:extLst>
              <a:ext uri="{FF2B5EF4-FFF2-40B4-BE49-F238E27FC236}">
                <a16:creationId xmlns:a16="http://schemas.microsoft.com/office/drawing/2014/main" id="{73FD7D0E-22E1-93A9-C997-4D008EF1D7AC}"/>
              </a:ext>
            </a:extLst>
          </p:cNvPr>
          <p:cNvSpPr>
            <a:spLocks noGrp="1"/>
          </p:cNvSpPr>
          <p:nvPr>
            <p:ph type="body" sz="quarter" idx="18"/>
          </p:nvPr>
        </p:nvSpPr>
        <p:spPr/>
        <p:txBody>
          <a:bodyPr/>
          <a:lstStyle/>
          <a:p>
            <a:r>
              <a:rPr lang="en-AU" dirty="0"/>
              <a:t>Your turn – Question 1</a:t>
            </a:r>
          </a:p>
        </p:txBody>
      </p:sp>
      <p:pic>
        <p:nvPicPr>
          <p:cNvPr id="10" name="Picture 9" descr="A graph of y = -x^2+6x+8 where x&lt;=3.">
            <a:extLst>
              <a:ext uri="{FF2B5EF4-FFF2-40B4-BE49-F238E27FC236}">
                <a16:creationId xmlns:a16="http://schemas.microsoft.com/office/drawing/2014/main" id="{0E368242-04B1-D3EC-6AFC-C7205A6B952E}"/>
              </a:ext>
            </a:extLst>
          </p:cNvPr>
          <p:cNvPicPr>
            <a:picLocks noChangeAspect="1"/>
          </p:cNvPicPr>
          <p:nvPr/>
        </p:nvPicPr>
        <p:blipFill>
          <a:blip r:embed="rId2"/>
          <a:stretch>
            <a:fillRect/>
          </a:stretch>
        </p:blipFill>
        <p:spPr>
          <a:xfrm>
            <a:off x="347999" y="1954021"/>
            <a:ext cx="3675361" cy="2745510"/>
          </a:xfrm>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B1ECDDC-6D7C-E8F1-8E8A-C45330B79F9E}"/>
                  </a:ext>
                </a:extLst>
              </p:cNvPr>
              <p:cNvSpPr>
                <a:spLocks noGrp="1"/>
              </p:cNvSpPr>
              <p:nvPr>
                <p:ph type="body" sz="quarter" idx="17"/>
              </p:nvPr>
            </p:nvSpPr>
            <p:spPr/>
            <p:txBody>
              <a:bodyPr/>
              <a:lstStyle/>
              <a:p>
                <a:pPr marL="457200" indent="-457200">
                  <a:buFont typeface="+mj-lt"/>
                  <a:buAutoNum type="alphaLcParenR" startAt="3"/>
                </a:pPr>
                <a:r>
                  <a:rPr lang="en-AU" dirty="0"/>
                  <a:t>What is the equation of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𝑓</m:t>
                        </m:r>
                      </m:e>
                      <m:sup>
                        <m:r>
                          <a:rPr lang="en-AU" i="1">
                            <a:latin typeface="Cambria Math" panose="02040503050406030204" pitchFamily="18" charset="0"/>
                          </a:rPr>
                          <m:t>−1</m:t>
                        </m:r>
                      </m:sup>
                    </m:sSup>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r>
                  <a:rPr lang="en-AU" dirty="0"/>
                  <a:t>?</a:t>
                </a:r>
              </a:p>
            </p:txBody>
          </p:sp>
        </mc:Choice>
        <mc:Fallback xmlns="">
          <p:sp>
            <p:nvSpPr>
              <p:cNvPr id="5" name="Text Placeholder 4">
                <a:extLst>
                  <a:ext uri="{FF2B5EF4-FFF2-40B4-BE49-F238E27FC236}">
                    <a16:creationId xmlns:a16="http://schemas.microsoft.com/office/drawing/2014/main" id="{6B1ECDDC-6D7C-E8F1-8E8A-C45330B79F9E}"/>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8664648-D1A4-8A35-FFD4-68907BE1F58C}"/>
                  </a:ext>
                </a:extLst>
              </p:cNvPr>
              <p:cNvSpPr txBox="1"/>
              <p:nvPr/>
            </p:nvSpPr>
            <p:spPr>
              <a:xfrm>
                <a:off x="5619127" y="2048984"/>
                <a:ext cx="5504873" cy="4225855"/>
              </a:xfrm>
              <a:prstGeom prst="rect">
                <a:avLst/>
              </a:prstGeom>
              <a:noFill/>
            </p:spPr>
            <p:txBody>
              <a:bodyPr wrap="none" lIns="0" tIns="0" rIns="0" bIns="0" rtlCol="0">
                <a:noAutofit/>
              </a:bodyPr>
              <a:lstStyle/>
              <a:p>
                <a:pPr algn="dist">
                  <a:lnSpc>
                    <a:spcPct val="150000"/>
                  </a:lnSpc>
                </a:pPr>
                <a:r>
                  <a:rPr lang="en-AU" sz="2000" b="1" dirty="0">
                    <a:solidFill>
                      <a:schemeClr val="accent2"/>
                    </a:solidFill>
                  </a:rPr>
                  <a:t>Part c) solution</a:t>
                </a:r>
              </a:p>
              <a:p>
                <a:pPr algn="dist">
                  <a:lnSpc>
                    <a:spcPct val="150000"/>
                  </a:lnSpc>
                </a:pPr>
                <a:r>
                  <a:rPr lang="en-AU" sz="2000" dirty="0"/>
                  <a:t>For </a:t>
                </a:r>
                <a14:m>
                  <m:oMath xmlns:m="http://schemas.openxmlformats.org/officeDocument/2006/math">
                    <m:sSup>
                      <m:sSupPr>
                        <m:ctrlPr>
                          <a:rPr lang="en-AU" sz="2000" i="1">
                            <a:latin typeface="Cambria Math" panose="02040503050406030204" pitchFamily="18" charset="0"/>
                          </a:rPr>
                        </m:ctrlPr>
                      </m:sSupPr>
                      <m:e>
                        <m:r>
                          <a:rPr lang="en-AU" sz="2000" i="1">
                            <a:latin typeface="Cambria Math" panose="02040503050406030204" pitchFamily="18" charset="0"/>
                          </a:rPr>
                          <m:t>𝑓</m:t>
                        </m:r>
                      </m:e>
                      <m:sup>
                        <m:r>
                          <a:rPr lang="en-AU" sz="2000" i="1">
                            <a:latin typeface="Cambria Math" panose="02040503050406030204" pitchFamily="18" charset="0"/>
                          </a:rPr>
                          <m:t>−1</m:t>
                        </m:r>
                      </m:sup>
                    </m:sSup>
                    <m:d>
                      <m:dPr>
                        <m:ctrlPr>
                          <a:rPr lang="en-AU" sz="2000" i="1">
                            <a:latin typeface="Cambria Math" panose="02040503050406030204" pitchFamily="18" charset="0"/>
                          </a:rPr>
                        </m:ctrlPr>
                      </m:dPr>
                      <m:e>
                        <m:r>
                          <a:rPr lang="en-AU" sz="2000" i="1">
                            <a:latin typeface="Cambria Math" panose="02040503050406030204" pitchFamily="18" charset="0"/>
                          </a:rPr>
                          <m:t>𝑥</m:t>
                        </m:r>
                      </m:e>
                    </m:d>
                  </m:oMath>
                </a14:m>
                <a:r>
                  <a:rPr lang="en-AU" sz="2000" dirty="0"/>
                  <a:t>, make </a:t>
                </a:r>
                <a14:m>
                  <m:oMath xmlns:m="http://schemas.openxmlformats.org/officeDocument/2006/math">
                    <m:r>
                      <a:rPr lang="en-AU" sz="2000" i="1">
                        <a:latin typeface="Cambria Math" panose="02040503050406030204" pitchFamily="18" charset="0"/>
                      </a:rPr>
                      <m:t>𝑥</m:t>
                    </m:r>
                  </m:oMath>
                </a14:m>
                <a:r>
                  <a:rPr lang="en-AU" sz="2000" dirty="0"/>
                  <a:t> the subject, then swap </a:t>
                </a:r>
                <a14:m>
                  <m:oMath xmlns:m="http://schemas.openxmlformats.org/officeDocument/2006/math">
                    <m:r>
                      <a:rPr lang="en-AU" sz="2000" i="1">
                        <a:latin typeface="Cambria Math" panose="02040503050406030204" pitchFamily="18" charset="0"/>
                      </a:rPr>
                      <m:t>𝑥</m:t>
                    </m:r>
                  </m:oMath>
                </a14:m>
                <a:r>
                  <a:rPr lang="en-AU" sz="2000" dirty="0"/>
                  <a:t> and </a:t>
                </a:r>
                <a14:m>
                  <m:oMath xmlns:m="http://schemas.openxmlformats.org/officeDocument/2006/math">
                    <m:r>
                      <a:rPr lang="en-AU" sz="2000" i="1">
                        <a:latin typeface="Cambria Math" panose="02040503050406030204" pitchFamily="18" charset="0"/>
                      </a:rPr>
                      <m:t>𝑦</m:t>
                    </m:r>
                  </m:oMath>
                </a14:m>
                <a:endParaRPr lang="en-AU" sz="2000" dirty="0"/>
              </a:p>
              <a:p>
                <a:pPr algn="dist">
                  <a:lnSpc>
                    <a:spcPct val="150000"/>
                  </a:lnSpc>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m:t>
                          </m:r>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+6</m:t>
                      </m:r>
                      <m:r>
                        <a:rPr lang="en-AU" sz="2000" b="0" i="1" smtClean="0">
                          <a:latin typeface="Cambria Math" panose="02040503050406030204" pitchFamily="18" charset="0"/>
                        </a:rPr>
                        <m:t>𝑥</m:t>
                      </m:r>
                      <m:r>
                        <a:rPr lang="en-AU" sz="2000" b="0" i="1" smtClean="0">
                          <a:latin typeface="Cambria Math" panose="02040503050406030204" pitchFamily="18" charset="0"/>
                        </a:rPr>
                        <m:t>+8</m:t>
                      </m:r>
                    </m:oMath>
                    <m:oMath xmlns:m="http://schemas.openxmlformats.org/officeDocument/2006/math">
                      <m:r>
                        <a:rPr lang="en-AU" sz="2000" b="0" i="0" smtClean="0">
                          <a:latin typeface="Cambria Math" panose="02040503050406030204" pitchFamily="18" charset="0"/>
                        </a:rPr>
                        <m:t>−</m:t>
                      </m:r>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−6</m:t>
                      </m:r>
                      <m:r>
                        <a:rPr lang="en-AU" sz="2000" b="0" i="1" smtClean="0">
                          <a:latin typeface="Cambria Math" panose="02040503050406030204" pitchFamily="18" charset="0"/>
                        </a:rPr>
                        <m:t>𝑥</m:t>
                      </m:r>
                      <m:r>
                        <a:rPr lang="en-AU" sz="2000" b="0" i="1" smtClean="0">
                          <a:latin typeface="Cambria Math" panose="02040503050406030204" pitchFamily="18" charset="0"/>
                        </a:rPr>
                        <m:t>+9−9−8</m:t>
                      </m:r>
                    </m:oMath>
                    <m:oMath xmlns:m="http://schemas.openxmlformats.org/officeDocument/2006/math">
                      <m:r>
                        <a:rPr lang="en-AU" sz="2000" b="0" i="1" smtClean="0">
                          <a:latin typeface="Cambria Math" panose="02040503050406030204" pitchFamily="18" charset="0"/>
                        </a:rPr>
                        <m:t>−</m:t>
                      </m:r>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−3</m:t>
                              </m:r>
                            </m:e>
                          </m:d>
                        </m:e>
                        <m:sup>
                          <m:r>
                            <a:rPr lang="en-AU" sz="2000" b="0" i="1" smtClean="0">
                              <a:latin typeface="Cambria Math" panose="02040503050406030204" pitchFamily="18" charset="0"/>
                            </a:rPr>
                            <m:t>2</m:t>
                          </m:r>
                        </m:sup>
                      </m:sSup>
                      <m:r>
                        <a:rPr lang="en-AU" sz="2000" b="0" i="1" smtClean="0">
                          <a:latin typeface="Cambria Math" panose="02040503050406030204" pitchFamily="18" charset="0"/>
                        </a:rPr>
                        <m:t>−17</m:t>
                      </m:r>
                    </m:oMath>
                    <m:oMath xmlns:m="http://schemas.openxmlformats.org/officeDocument/2006/math">
                      <m:r>
                        <a:rPr lang="en-AU" sz="2000" b="0" i="1" smtClean="0">
                          <a:latin typeface="Cambria Math" panose="02040503050406030204" pitchFamily="18" charset="0"/>
                        </a:rPr>
                        <m:t>17−</m:t>
                      </m:r>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−3</m:t>
                              </m:r>
                            </m:e>
                          </m:d>
                        </m:e>
                        <m:sup>
                          <m:r>
                            <a:rPr lang="en-AU" sz="2000" b="0" i="1" smtClean="0">
                              <a:latin typeface="Cambria Math" panose="02040503050406030204" pitchFamily="18" charset="0"/>
                            </a:rPr>
                            <m:t>2</m:t>
                          </m:r>
                        </m:sup>
                      </m:sSup>
                    </m:oMath>
                    <m:oMath xmlns:m="http://schemas.openxmlformats.org/officeDocument/2006/math">
                      <m:r>
                        <a:rPr lang="en-AU" sz="2000" b="0" i="1" smtClean="0">
                          <a:latin typeface="Cambria Math" panose="02040503050406030204" pitchFamily="18" charset="0"/>
                        </a:rPr>
                        <m:t>𝑥</m:t>
                      </m:r>
                      <m:r>
                        <m:rPr>
                          <m:aln/>
                        </m:rPr>
                        <a:rPr lang="en-AU" sz="2000" b="0" i="1" smtClean="0">
                          <a:latin typeface="Cambria Math" panose="02040503050406030204" pitchFamily="18" charset="0"/>
                        </a:rPr>
                        <m:t>=</m:t>
                      </m:r>
                      <m:r>
                        <a:rPr lang="en-AU" sz="2000" b="0" i="1" smtClean="0">
                          <a:latin typeface="Cambria Math" panose="02040503050406030204" pitchFamily="18" charset="0"/>
                        </a:rPr>
                        <m:t>3±</m:t>
                      </m:r>
                      <m:rad>
                        <m:radPr>
                          <m:degHide m:val="on"/>
                          <m:ctrlPr>
                            <a:rPr lang="en-AU" sz="2000" b="0" i="1" smtClean="0">
                              <a:latin typeface="Cambria Math" panose="02040503050406030204" pitchFamily="18" charset="0"/>
                            </a:rPr>
                          </m:ctrlPr>
                        </m:radPr>
                        <m:deg/>
                        <m:e>
                          <m:r>
                            <a:rPr lang="en-AU" sz="2000" b="0" i="1" smtClean="0">
                              <a:latin typeface="Cambria Math" panose="02040503050406030204" pitchFamily="18" charset="0"/>
                            </a:rPr>
                            <m:t>17−</m:t>
                          </m:r>
                          <m:r>
                            <a:rPr lang="en-AU" sz="2000" b="0" i="1" smtClean="0">
                              <a:latin typeface="Cambria Math" panose="02040503050406030204" pitchFamily="18" charset="0"/>
                            </a:rPr>
                            <m:t>𝑦</m:t>
                          </m:r>
                        </m:e>
                      </m:rad>
                    </m:oMath>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r>
                        <a:rPr lang="en-AU" sz="2000" b="0" i="1" smtClean="0">
                          <a:latin typeface="Cambria Math" panose="02040503050406030204" pitchFamily="18" charset="0"/>
                        </a:rPr>
                        <m:t>3±</m:t>
                      </m:r>
                      <m:rad>
                        <m:radPr>
                          <m:degHide m:val="on"/>
                          <m:ctrlPr>
                            <a:rPr lang="en-AU" sz="2000" b="0" i="1" smtClean="0">
                              <a:latin typeface="Cambria Math" panose="02040503050406030204" pitchFamily="18" charset="0"/>
                            </a:rPr>
                          </m:ctrlPr>
                        </m:radPr>
                        <m:deg/>
                        <m:e>
                          <m:r>
                            <a:rPr lang="en-AU" sz="2000" b="0" i="1" smtClean="0">
                              <a:latin typeface="Cambria Math" panose="02040503050406030204" pitchFamily="18" charset="0"/>
                            </a:rPr>
                            <m:t>17−</m:t>
                          </m:r>
                          <m:r>
                            <a:rPr lang="en-AU" sz="2000" b="0" i="1" smtClean="0">
                              <a:latin typeface="Cambria Math" panose="02040503050406030204" pitchFamily="18" charset="0"/>
                            </a:rPr>
                            <m:t>𝑥</m:t>
                          </m:r>
                        </m:e>
                      </m:rad>
                    </m:oMath>
                    <m:oMath xmlns:m="http://schemas.openxmlformats.org/officeDocument/2006/math">
                      <m:r>
                        <a:rPr lang="en-AU" sz="2000" b="0" i="1" smtClean="0">
                          <a:latin typeface="Cambria Math" panose="02040503050406030204" pitchFamily="18" charset="0"/>
                        </a:rPr>
                        <m:t>𝑦</m:t>
                      </m:r>
                      <m:r>
                        <m:rPr>
                          <m:aln/>
                        </m:rPr>
                        <a:rPr lang="en-AU" sz="2000" b="0" i="1" smtClean="0">
                          <a:latin typeface="Cambria Math" panose="02040503050406030204" pitchFamily="18" charset="0"/>
                        </a:rPr>
                        <m:t>=</m:t>
                      </m:r>
                      <m:r>
                        <a:rPr lang="en-AU" sz="2000" b="0" i="1" smtClean="0">
                          <a:latin typeface="Cambria Math" panose="02040503050406030204" pitchFamily="18" charset="0"/>
                        </a:rPr>
                        <m:t>3−</m:t>
                      </m:r>
                      <m:rad>
                        <m:radPr>
                          <m:degHide m:val="on"/>
                          <m:ctrlPr>
                            <a:rPr lang="en-AU" sz="2000" b="0" i="1" smtClean="0">
                              <a:latin typeface="Cambria Math" panose="02040503050406030204" pitchFamily="18" charset="0"/>
                            </a:rPr>
                          </m:ctrlPr>
                        </m:radPr>
                        <m:deg/>
                        <m:e>
                          <m:r>
                            <a:rPr lang="en-AU" sz="2000" b="0" i="1" smtClean="0">
                              <a:latin typeface="Cambria Math" panose="02040503050406030204" pitchFamily="18" charset="0"/>
                            </a:rPr>
                            <m:t>17−</m:t>
                          </m:r>
                          <m:r>
                            <a:rPr lang="en-AU" sz="2000" b="0" i="1" smtClean="0">
                              <a:latin typeface="Cambria Math" panose="02040503050406030204" pitchFamily="18" charset="0"/>
                            </a:rPr>
                            <m:t>𝑥</m:t>
                          </m:r>
                        </m:e>
                      </m:rad>
                      <m:r>
                        <a:rPr lang="en-AU" sz="2000" b="0" i="1" smtClean="0">
                          <a:latin typeface="Cambria Math" panose="02040503050406030204" pitchFamily="18" charset="0"/>
                        </a:rPr>
                        <m:t>, </m:t>
                      </m:r>
                      <m:r>
                        <m:rPr>
                          <m:nor/>
                        </m:rPr>
                        <a:rPr lang="en-AU" sz="2000" b="0" i="0" smtClean="0">
                          <a:latin typeface="Cambria Math" panose="02040503050406030204" pitchFamily="18" charset="0"/>
                        </a:rPr>
                        <m:t>since</m:t>
                      </m:r>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the</m:t>
                      </m:r>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range</m:t>
                      </m:r>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is</m:t>
                      </m:r>
                      <m:r>
                        <m:rPr>
                          <m:nor/>
                        </m:rPr>
                        <a:rPr lang="en-AU" sz="2000" b="0" i="0" smtClean="0">
                          <a:latin typeface="Cambria Math" panose="02040503050406030204" pitchFamily="18" charset="0"/>
                        </a:rPr>
                        <m:t> </m:t>
                      </m:r>
                      <m:r>
                        <a:rPr lang="en-AU" sz="2000" b="0" i="1" smtClean="0">
                          <a:latin typeface="Cambria Math" panose="02040503050406030204" pitchFamily="18" charset="0"/>
                        </a:rPr>
                        <m:t>𝑦</m:t>
                      </m:r>
                      <m:r>
                        <a:rPr lang="en-AU" sz="2000" b="0" i="1" smtClean="0">
                          <a:latin typeface="Cambria Math" panose="02040503050406030204" pitchFamily="18" charset="0"/>
                        </a:rPr>
                        <m:t>≤3</m:t>
                      </m:r>
                    </m:oMath>
                  </m:oMathPara>
                </a14:m>
                <a:br>
                  <a:rPr lang="en-AU" sz="1800" b="0" dirty="0"/>
                </a:br>
                <a:endParaRPr lang="en-AU" sz="1800" dirty="0"/>
              </a:p>
            </p:txBody>
          </p:sp>
        </mc:Choice>
        <mc:Fallback xmlns="">
          <p:sp>
            <p:nvSpPr>
              <p:cNvPr id="8" name="TextBox 7">
                <a:extLst>
                  <a:ext uri="{FF2B5EF4-FFF2-40B4-BE49-F238E27FC236}">
                    <a16:creationId xmlns:a16="http://schemas.microsoft.com/office/drawing/2014/main" id="{38664648-D1A4-8A35-FFD4-68907BE1F58C}"/>
                  </a:ext>
                </a:extLst>
              </p:cNvPr>
              <p:cNvSpPr txBox="1">
                <a:spLocks noRot="1" noChangeAspect="1" noMove="1" noResize="1" noEditPoints="1" noAdjustHandles="1" noChangeArrowheads="1" noChangeShapeType="1" noTextEdit="1"/>
              </p:cNvSpPr>
              <p:nvPr/>
            </p:nvSpPr>
            <p:spPr>
              <a:xfrm>
                <a:off x="5619127" y="2048984"/>
                <a:ext cx="5504873" cy="4225855"/>
              </a:xfrm>
              <a:prstGeom prst="rect">
                <a:avLst/>
              </a:prstGeom>
              <a:blipFill>
                <a:blip r:embed="rId4"/>
                <a:stretch>
                  <a:fillRect l="-2879" r="-5205" b="-722"/>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DA85CDBE-BFE5-7DB2-6EB2-39955327B44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213029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714C5D-5D00-CA70-1FD3-FAD387748350}"/>
              </a:ext>
            </a:extLst>
          </p:cNvPr>
          <p:cNvSpPr>
            <a:spLocks noGrp="1"/>
          </p:cNvSpPr>
          <p:nvPr>
            <p:ph type="title"/>
          </p:nvPr>
        </p:nvSpPr>
        <p:spPr/>
        <p:txBody>
          <a:bodyPr/>
          <a:lstStyle/>
          <a:p>
            <a:r>
              <a:rPr lang="en-AU" dirty="0"/>
              <a:t>Worked example comparison</a:t>
            </a:r>
          </a:p>
        </p:txBody>
      </p:sp>
      <p:sp>
        <p:nvSpPr>
          <p:cNvPr id="4" name="Text Placeholder 3">
            <a:extLst>
              <a:ext uri="{FF2B5EF4-FFF2-40B4-BE49-F238E27FC236}">
                <a16:creationId xmlns:a16="http://schemas.microsoft.com/office/drawing/2014/main" id="{ADBCBB68-EB4C-4D85-BC18-E5940BB78C5F}"/>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122B0F5-DDC6-F4E3-8870-6572CC97B8D1}"/>
                  </a:ext>
                </a:extLst>
              </p:cNvPr>
              <p:cNvSpPr>
                <a:spLocks noGrp="1"/>
              </p:cNvSpPr>
              <p:nvPr>
                <p:ph type="body" sz="quarter" idx="17"/>
              </p:nvPr>
            </p:nvSpPr>
            <p:spPr/>
            <p:txBody>
              <a:bodyPr/>
              <a:lstStyle/>
              <a:p>
                <a:r>
                  <a:rPr lang="en-AU" dirty="0"/>
                  <a:t>Find the inverse of </a:t>
                </a: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−4</m:t>
                    </m:r>
                    <m:r>
                      <a:rPr lang="en-AU" i="1">
                        <a:latin typeface="Cambria Math" panose="02040503050406030204" pitchFamily="18" charset="0"/>
                      </a:rPr>
                      <m:t>𝑥</m:t>
                    </m:r>
                    <m:r>
                      <a:rPr lang="en-AU" i="1">
                        <a:latin typeface="Cambria Math" panose="02040503050406030204" pitchFamily="18" charset="0"/>
                      </a:rPr>
                      <m:t>−12</m:t>
                    </m:r>
                  </m:oMath>
                </a14:m>
                <a:r>
                  <a:rPr lang="en-AU" dirty="0"/>
                  <a:t> for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≥2</m:t>
                    </m:r>
                  </m:oMath>
                </a14:m>
                <a:endParaRPr lang="en-AU" dirty="0"/>
              </a:p>
              <a:p>
                <a:endParaRPr lang="en-AU" dirty="0"/>
              </a:p>
              <a:p>
                <a:endParaRPr lang="en-AU" dirty="0"/>
              </a:p>
            </p:txBody>
          </p:sp>
        </mc:Choice>
        <mc:Fallback xmlns="">
          <p:sp>
            <p:nvSpPr>
              <p:cNvPr id="5" name="Text Placeholder 4">
                <a:extLst>
                  <a:ext uri="{FF2B5EF4-FFF2-40B4-BE49-F238E27FC236}">
                    <a16:creationId xmlns:a16="http://schemas.microsoft.com/office/drawing/2014/main" id="{3122B0F5-DDC6-F4E3-8870-6572CC97B8D1}"/>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39BA6F5-59F0-6972-CA40-AB8E1AC4FCAE}"/>
                  </a:ext>
                </a:extLst>
              </p:cNvPr>
              <p:cNvSpPr txBox="1"/>
              <p:nvPr/>
            </p:nvSpPr>
            <p:spPr>
              <a:xfrm>
                <a:off x="348000" y="2173574"/>
                <a:ext cx="5198361" cy="4201347"/>
              </a:xfrm>
              <a:prstGeom prst="rect">
                <a:avLst/>
              </a:prstGeom>
              <a:noFill/>
            </p:spPr>
            <p:txBody>
              <a:bodyPr wrap="square" lIns="0" tIns="0" rIns="0" bIns="0" rtlCol="0">
                <a:noAutofit/>
              </a:bodyPr>
              <a:lstStyle/>
              <a:p>
                <a:r>
                  <a:rPr lang="en-AU" sz="1800" b="1" dirty="0"/>
                  <a:t>Method 1: Make </a:t>
                </a:r>
                <a14:m>
                  <m:oMath xmlns:m="http://schemas.openxmlformats.org/officeDocument/2006/math">
                    <m:r>
                      <a:rPr lang="en-AU" sz="1800" b="1" i="1">
                        <a:latin typeface="Cambria Math" panose="02040503050406030204" pitchFamily="18" charset="0"/>
                      </a:rPr>
                      <m:t>𝒙</m:t>
                    </m:r>
                  </m:oMath>
                </a14:m>
                <a:r>
                  <a:rPr lang="en-AU" sz="1800" b="1" dirty="0"/>
                  <a:t> the subject first</a:t>
                </a:r>
              </a:p>
              <a:p>
                <a:endParaRPr lang="en-AU" sz="1800" b="1" dirty="0"/>
              </a:p>
              <a:p>
                <a:r>
                  <a:rPr lang="en-AU" sz="1800" dirty="0"/>
                  <a:t>Range of </a:t>
                </a:r>
                <a14:m>
                  <m:oMath xmlns:m="http://schemas.openxmlformats.org/officeDocument/2006/math">
                    <m:sSup>
                      <m:sSupPr>
                        <m:ctrlPr>
                          <a:rPr lang="en-AU" sz="1800" i="1">
                            <a:latin typeface="Cambria Math" panose="02040503050406030204" pitchFamily="18" charset="0"/>
                          </a:rPr>
                        </m:ctrlPr>
                      </m:sSupPr>
                      <m:e>
                        <m:r>
                          <a:rPr lang="en-AU" sz="1800" i="1">
                            <a:latin typeface="Cambria Math" panose="02040503050406030204" pitchFamily="18" charset="0"/>
                          </a:rPr>
                          <m:t>𝑓</m:t>
                        </m:r>
                      </m:e>
                      <m:sup>
                        <m:r>
                          <a:rPr lang="en-AU" sz="1800" i="1">
                            <a:latin typeface="Cambria Math" panose="02040503050406030204" pitchFamily="18" charset="0"/>
                          </a:rPr>
                          <m:t>−1</m:t>
                        </m:r>
                      </m:sup>
                    </m:sSup>
                    <m:d>
                      <m:dPr>
                        <m:ctrlPr>
                          <a:rPr lang="en-AU" sz="1800" i="1">
                            <a:latin typeface="Cambria Math" panose="02040503050406030204" pitchFamily="18" charset="0"/>
                          </a:rPr>
                        </m:ctrlPr>
                      </m:dPr>
                      <m:e>
                        <m:r>
                          <a:rPr lang="en-AU" sz="1800" i="1">
                            <a:latin typeface="Cambria Math" panose="02040503050406030204" pitchFamily="18" charset="0"/>
                          </a:rPr>
                          <m:t>𝑥</m:t>
                        </m:r>
                      </m:e>
                    </m:d>
                    <m:r>
                      <a:rPr lang="en-AU" sz="1800" i="1">
                        <a:latin typeface="Cambria Math" panose="02040503050406030204" pitchFamily="18" charset="0"/>
                      </a:rPr>
                      <m:t>:</m:t>
                    </m:r>
                    <m:r>
                      <a:rPr lang="en-AU" sz="1800" i="1">
                        <a:latin typeface="Cambria Math" panose="02040503050406030204" pitchFamily="18" charset="0"/>
                      </a:rPr>
                      <m:t>𝑦</m:t>
                    </m:r>
                    <m:r>
                      <a:rPr lang="en-AU" sz="1800" i="1">
                        <a:latin typeface="Cambria Math" panose="02040503050406030204" pitchFamily="18" charset="0"/>
                      </a:rPr>
                      <m:t>≥2</m:t>
                    </m:r>
                  </m:oMath>
                </a14:m>
                <a:endParaRPr lang="en-AU" sz="1800" dirty="0"/>
              </a:p>
              <a:p>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𝑦</m:t>
                      </m:r>
                      <m:r>
                        <m:rPr>
                          <m:aln/>
                        </m:rP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r>
                        <a:rPr lang="en-AU" sz="1800" i="1">
                          <a:latin typeface="Cambria Math" panose="02040503050406030204" pitchFamily="18" charset="0"/>
                        </a:rPr>
                        <m:t>−4</m:t>
                      </m:r>
                      <m:r>
                        <a:rPr lang="en-AU" sz="1800" i="1">
                          <a:latin typeface="Cambria Math" panose="02040503050406030204" pitchFamily="18" charset="0"/>
                        </a:rPr>
                        <m:t>𝑥</m:t>
                      </m:r>
                      <m:r>
                        <a:rPr lang="en-AU" sz="1800" i="1">
                          <a:latin typeface="Cambria Math" panose="02040503050406030204" pitchFamily="18" charset="0"/>
                        </a:rPr>
                        <m:t>−12</m:t>
                      </m:r>
                    </m:oMath>
                    <m:oMath xmlns:m="http://schemas.openxmlformats.org/officeDocument/2006/math">
                      <m:r>
                        <a:rPr lang="en-AU" sz="1800" i="1">
                          <a:latin typeface="Cambria Math" panose="02040503050406030204" pitchFamily="18" charset="0"/>
                        </a:rPr>
                        <m:t>𝑦</m:t>
                      </m:r>
                      <m:r>
                        <m:rPr>
                          <m:aln/>
                        </m:rP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r>
                        <a:rPr lang="en-AU" sz="1800" i="1">
                          <a:latin typeface="Cambria Math" panose="02040503050406030204" pitchFamily="18" charset="0"/>
                        </a:rPr>
                        <m:t>−4</m:t>
                      </m:r>
                      <m:r>
                        <a:rPr lang="en-AU" sz="1800" i="1">
                          <a:latin typeface="Cambria Math" panose="02040503050406030204" pitchFamily="18" charset="0"/>
                        </a:rPr>
                        <m:t>𝑥</m:t>
                      </m:r>
                      <m:r>
                        <a:rPr lang="en-AU" sz="1800" i="1">
                          <a:latin typeface="Cambria Math" panose="02040503050406030204" pitchFamily="18" charset="0"/>
                        </a:rPr>
                        <m:t>+4−16</m:t>
                      </m:r>
                    </m:oMath>
                    <m:oMath xmlns:m="http://schemas.openxmlformats.org/officeDocument/2006/math">
                      <m:r>
                        <a:rPr lang="en-AU" sz="1800" i="1">
                          <a:latin typeface="Cambria Math" panose="02040503050406030204" pitchFamily="18" charset="0"/>
                        </a:rPr>
                        <m:t>𝑦</m:t>
                      </m:r>
                      <m:r>
                        <m:rPr>
                          <m:aln/>
                        </m:rPr>
                        <a:rPr lang="en-AU" sz="1800" i="1">
                          <a:latin typeface="Cambria Math" panose="02040503050406030204" pitchFamily="18" charset="0"/>
                        </a:rPr>
                        <m:t>=</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𝑥</m:t>
                              </m:r>
                              <m:r>
                                <a:rPr lang="en-AU" sz="1800" i="1">
                                  <a:latin typeface="Cambria Math" panose="02040503050406030204" pitchFamily="18" charset="0"/>
                                </a:rPr>
                                <m:t>−2</m:t>
                              </m:r>
                            </m:e>
                          </m:d>
                        </m:e>
                        <m:sup>
                          <m:r>
                            <a:rPr lang="en-AU" sz="1800" i="1">
                              <a:latin typeface="Cambria Math" panose="02040503050406030204" pitchFamily="18" charset="0"/>
                            </a:rPr>
                            <m:t>2</m:t>
                          </m:r>
                        </m:sup>
                      </m:sSup>
                      <m:r>
                        <a:rPr lang="en-AU" sz="1800" i="1">
                          <a:latin typeface="Cambria Math" panose="02040503050406030204" pitchFamily="18" charset="0"/>
                        </a:rPr>
                        <m:t>−16</m:t>
                      </m:r>
                    </m:oMath>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+16</m:t>
                      </m:r>
                      <m:r>
                        <m:rPr>
                          <m:aln/>
                        </m:rPr>
                        <a:rPr lang="en-AU" sz="1800" i="1">
                          <a:latin typeface="Cambria Math" panose="02040503050406030204" pitchFamily="18" charset="0"/>
                        </a:rPr>
                        <m:t>=</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𝑥</m:t>
                              </m:r>
                              <m:r>
                                <a:rPr lang="en-AU" sz="1800" i="1">
                                  <a:latin typeface="Cambria Math" panose="02040503050406030204" pitchFamily="18" charset="0"/>
                                </a:rPr>
                                <m:t>−2</m:t>
                              </m:r>
                            </m:e>
                          </m:d>
                        </m:e>
                        <m:sup>
                          <m:r>
                            <a:rPr lang="en-AU" sz="1800" i="1">
                              <a:latin typeface="Cambria Math" panose="02040503050406030204" pitchFamily="18" charset="0"/>
                            </a:rPr>
                            <m:t>2</m:t>
                          </m:r>
                        </m:sup>
                      </m:sSup>
                    </m:oMath>
                    <m:oMath xmlns:m="http://schemas.openxmlformats.org/officeDocument/2006/math">
                      <m:r>
                        <a:rPr lang="en-AU" sz="1800" i="1">
                          <a:latin typeface="Cambria Math" panose="02040503050406030204" pitchFamily="18" charset="0"/>
                        </a:rPr>
                        <m:t>±</m:t>
                      </m:r>
                      <m:rad>
                        <m:radPr>
                          <m:degHide m:val="on"/>
                          <m:ctrlPr>
                            <a:rPr lang="en-AU" sz="1800" i="1">
                              <a:latin typeface="Cambria Math" panose="02040503050406030204" pitchFamily="18" charset="0"/>
                            </a:rPr>
                          </m:ctrlPr>
                        </m:radPr>
                        <m:deg/>
                        <m:e>
                          <m:r>
                            <a:rPr lang="en-AU" sz="1800" i="1">
                              <a:latin typeface="Cambria Math" panose="02040503050406030204" pitchFamily="18" charset="0"/>
                            </a:rPr>
                            <m:t>𝑦</m:t>
                          </m:r>
                          <m:r>
                            <a:rPr lang="en-AU" sz="1800" i="1">
                              <a:latin typeface="Cambria Math" panose="02040503050406030204" pitchFamily="18" charset="0"/>
                            </a:rPr>
                            <m:t>+16</m:t>
                          </m:r>
                        </m:e>
                      </m:rad>
                      <m:r>
                        <m:rPr>
                          <m:aln/>
                        </m:rPr>
                        <a:rPr lang="en-AU" sz="1800" i="1">
                          <a:latin typeface="Cambria Math" panose="02040503050406030204" pitchFamily="18" charset="0"/>
                        </a:rPr>
                        <m:t>=</m:t>
                      </m:r>
                      <m:r>
                        <a:rPr lang="en-AU" sz="1800" i="1">
                          <a:latin typeface="Cambria Math" panose="02040503050406030204" pitchFamily="18" charset="0"/>
                        </a:rPr>
                        <m:t>𝑥</m:t>
                      </m:r>
                      <m:r>
                        <a:rPr lang="en-AU" sz="1800" i="1">
                          <a:latin typeface="Cambria Math" panose="02040503050406030204" pitchFamily="18" charset="0"/>
                        </a:rPr>
                        <m:t>−2</m:t>
                      </m:r>
                    </m:oMath>
                    <m:oMath xmlns:m="http://schemas.openxmlformats.org/officeDocument/2006/math">
                      <m:r>
                        <a:rPr lang="en-AU" sz="1800" i="1">
                          <a:latin typeface="Cambria Math" panose="02040503050406030204" pitchFamily="18" charset="0"/>
                        </a:rPr>
                        <m:t>𝑥</m:t>
                      </m:r>
                      <m:r>
                        <m:rPr>
                          <m:aln/>
                        </m:rPr>
                        <a:rPr lang="en-AU" sz="1800" i="1">
                          <a:latin typeface="Cambria Math" panose="02040503050406030204" pitchFamily="18" charset="0"/>
                        </a:rPr>
                        <m:t>=</m:t>
                      </m:r>
                      <m:r>
                        <a:rPr lang="en-AU" sz="1800" i="1">
                          <a:latin typeface="Cambria Math" panose="02040503050406030204" pitchFamily="18" charset="0"/>
                        </a:rPr>
                        <m:t>2±</m:t>
                      </m:r>
                      <m:rad>
                        <m:radPr>
                          <m:degHide m:val="on"/>
                          <m:ctrlPr>
                            <a:rPr lang="en-AU" sz="1800" i="1">
                              <a:latin typeface="Cambria Math" panose="02040503050406030204" pitchFamily="18" charset="0"/>
                            </a:rPr>
                          </m:ctrlPr>
                        </m:radPr>
                        <m:deg/>
                        <m:e>
                          <m:r>
                            <a:rPr lang="en-AU" sz="1800" i="1">
                              <a:latin typeface="Cambria Math" panose="02040503050406030204" pitchFamily="18" charset="0"/>
                            </a:rPr>
                            <m:t>𝑦</m:t>
                          </m:r>
                          <m:r>
                            <a:rPr lang="en-AU" sz="1800" i="1">
                              <a:latin typeface="Cambria Math" panose="02040503050406030204" pitchFamily="18" charset="0"/>
                            </a:rPr>
                            <m:t>+16</m:t>
                          </m:r>
                        </m:e>
                      </m:rad>
                    </m:oMath>
                    <m:oMath xmlns:m="http://schemas.openxmlformats.org/officeDocument/2006/math">
                      <m:r>
                        <a:rPr lang="en-AU" sz="1800" i="1">
                          <a:latin typeface="Cambria Math" panose="02040503050406030204" pitchFamily="18" charset="0"/>
                        </a:rPr>
                        <m:t>𝑦</m:t>
                      </m:r>
                      <m:r>
                        <m:rPr>
                          <m:aln/>
                        </m:rPr>
                        <a:rPr lang="en-AU" sz="1800" i="1">
                          <a:latin typeface="Cambria Math" panose="02040503050406030204" pitchFamily="18" charset="0"/>
                        </a:rPr>
                        <m:t>=</m:t>
                      </m:r>
                      <m:r>
                        <a:rPr lang="en-AU" sz="1800" i="1">
                          <a:latin typeface="Cambria Math" panose="02040503050406030204" pitchFamily="18" charset="0"/>
                        </a:rPr>
                        <m:t>2±</m:t>
                      </m:r>
                      <m:rad>
                        <m:radPr>
                          <m:degHide m:val="on"/>
                          <m:ctrlPr>
                            <a:rPr lang="en-AU" sz="1800" i="1">
                              <a:latin typeface="Cambria Math" panose="02040503050406030204" pitchFamily="18" charset="0"/>
                            </a:rPr>
                          </m:ctrlPr>
                        </m:radPr>
                        <m:deg/>
                        <m:e>
                          <m:r>
                            <a:rPr lang="en-AU" sz="1800" i="1">
                              <a:latin typeface="Cambria Math" panose="02040503050406030204" pitchFamily="18" charset="0"/>
                            </a:rPr>
                            <m:t>𝑥</m:t>
                          </m:r>
                          <m:r>
                            <a:rPr lang="en-AU" sz="1800" i="1">
                              <a:latin typeface="Cambria Math" panose="02040503050406030204" pitchFamily="18" charset="0"/>
                            </a:rPr>
                            <m:t>+16</m:t>
                          </m:r>
                        </m:e>
                      </m:rad>
                    </m:oMath>
                  </m:oMathPara>
                </a14:m>
                <a:endParaRPr lang="en-AU" sz="1800" dirty="0"/>
              </a:p>
              <a:p>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=2+</m:t>
                      </m:r>
                      <m:rad>
                        <m:radPr>
                          <m:degHide m:val="on"/>
                          <m:ctrlPr>
                            <a:rPr lang="en-AU" sz="1800" i="1">
                              <a:latin typeface="Cambria Math" panose="02040503050406030204" pitchFamily="18" charset="0"/>
                            </a:rPr>
                          </m:ctrlPr>
                        </m:radPr>
                        <m:deg/>
                        <m:e>
                          <m:r>
                            <a:rPr lang="en-AU" sz="1800" i="1">
                              <a:latin typeface="Cambria Math" panose="02040503050406030204" pitchFamily="18" charset="0"/>
                            </a:rPr>
                            <m:t>𝑥</m:t>
                          </m:r>
                          <m:r>
                            <a:rPr lang="en-AU" sz="1800" i="1">
                              <a:latin typeface="Cambria Math" panose="02040503050406030204" pitchFamily="18" charset="0"/>
                            </a:rPr>
                            <m:t>+16</m:t>
                          </m:r>
                        </m:e>
                      </m:rad>
                      <m:r>
                        <a:rPr lang="en-AU" sz="1800" i="1">
                          <a:latin typeface="Cambria Math" panose="02040503050406030204" pitchFamily="18" charset="0"/>
                        </a:rPr>
                        <m:t>, </m:t>
                      </m:r>
                      <m:r>
                        <m:rPr>
                          <m:nor/>
                        </m:rPr>
                        <a:rPr lang="en-AU" sz="1800"/>
                        <m:t>since</m:t>
                      </m:r>
                      <m:r>
                        <m:rPr>
                          <m:nor/>
                        </m:rPr>
                        <a:rPr lang="en-AU" sz="1800" i="1"/>
                        <m:t> </m:t>
                      </m:r>
                      <m:r>
                        <m:rPr>
                          <m:nor/>
                        </m:rPr>
                        <a:rPr lang="en-AU" sz="1800"/>
                        <m:t>the</m:t>
                      </m:r>
                      <m:r>
                        <m:rPr>
                          <m:nor/>
                        </m:rPr>
                        <a:rPr lang="en-AU" sz="1800" i="1"/>
                        <m:t> </m:t>
                      </m:r>
                      <m:r>
                        <m:rPr>
                          <m:nor/>
                        </m:rPr>
                        <a:rPr lang="en-AU" sz="1800"/>
                        <m:t>range</m:t>
                      </m:r>
                      <m:r>
                        <m:rPr>
                          <m:nor/>
                        </m:rPr>
                        <a:rPr lang="en-AU" sz="1800" i="1"/>
                        <m:t> </m:t>
                      </m:r>
                      <m:r>
                        <m:rPr>
                          <m:nor/>
                        </m:rPr>
                        <a:rPr lang="en-AU" sz="1800"/>
                        <m:t>is</m:t>
                      </m:r>
                      <m:r>
                        <m:rPr>
                          <m:nor/>
                        </m:rPr>
                        <a:rPr lang="en-AU" sz="1800" i="1"/>
                        <m:t> </m:t>
                      </m:r>
                      <m:r>
                        <a:rPr lang="en-AU" sz="1800" i="1">
                          <a:latin typeface="Cambria Math" panose="02040503050406030204" pitchFamily="18" charset="0"/>
                        </a:rPr>
                        <m:t>𝑦</m:t>
                      </m:r>
                      <m:r>
                        <a:rPr lang="en-AU" sz="1800" i="1">
                          <a:latin typeface="Cambria Math" panose="02040503050406030204" pitchFamily="18" charset="0"/>
                        </a:rPr>
                        <m:t>≥2</m:t>
                      </m:r>
                    </m:oMath>
                  </m:oMathPara>
                </a14:m>
                <a:endParaRPr lang="en-AU" sz="1800" dirty="0"/>
              </a:p>
              <a:p>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𝑓</m:t>
                          </m:r>
                        </m:e>
                        <m:sup>
                          <m:r>
                            <a:rPr lang="en-AU" sz="1800" i="1">
                              <a:latin typeface="Cambria Math" panose="02040503050406030204" pitchFamily="18" charset="0"/>
                            </a:rPr>
                            <m:t>−1</m:t>
                          </m:r>
                        </m:sup>
                      </m:sSup>
                      <m:d>
                        <m:dPr>
                          <m:ctrlPr>
                            <a:rPr lang="en-AU" sz="1800" i="1">
                              <a:latin typeface="Cambria Math" panose="02040503050406030204" pitchFamily="18" charset="0"/>
                            </a:rPr>
                          </m:ctrlPr>
                        </m:dPr>
                        <m:e>
                          <m:r>
                            <a:rPr lang="en-AU" sz="1800" i="1">
                              <a:latin typeface="Cambria Math" panose="02040503050406030204" pitchFamily="18" charset="0"/>
                            </a:rPr>
                            <m:t>𝑥</m:t>
                          </m:r>
                        </m:e>
                      </m:d>
                      <m:r>
                        <m:rPr>
                          <m:aln/>
                        </m:rPr>
                        <a:rPr lang="en-AU" sz="1800" i="1">
                          <a:latin typeface="Cambria Math" panose="02040503050406030204" pitchFamily="18" charset="0"/>
                        </a:rPr>
                        <m:t>=</m:t>
                      </m:r>
                      <m:r>
                        <a:rPr lang="en-AU" sz="1800" i="1">
                          <a:latin typeface="Cambria Math" panose="02040503050406030204" pitchFamily="18" charset="0"/>
                        </a:rPr>
                        <m:t>2+</m:t>
                      </m:r>
                      <m:rad>
                        <m:radPr>
                          <m:degHide m:val="on"/>
                          <m:ctrlPr>
                            <a:rPr lang="en-AU" sz="1800" i="1">
                              <a:latin typeface="Cambria Math" panose="02040503050406030204" pitchFamily="18" charset="0"/>
                            </a:rPr>
                          </m:ctrlPr>
                        </m:radPr>
                        <m:deg/>
                        <m:e>
                          <m:r>
                            <a:rPr lang="en-AU" sz="1800" i="1">
                              <a:latin typeface="Cambria Math" panose="02040503050406030204" pitchFamily="18" charset="0"/>
                            </a:rPr>
                            <m:t>𝑥</m:t>
                          </m:r>
                          <m:r>
                            <a:rPr lang="en-AU" sz="1800" i="1">
                              <a:latin typeface="Cambria Math" panose="02040503050406030204" pitchFamily="18" charset="0"/>
                            </a:rPr>
                            <m:t>+16</m:t>
                          </m:r>
                        </m:e>
                      </m:rad>
                    </m:oMath>
                  </m:oMathPara>
                </a14:m>
                <a:endParaRPr lang="en-AU" sz="1800" dirty="0"/>
              </a:p>
            </p:txBody>
          </p:sp>
        </mc:Choice>
        <mc:Fallback xmlns="">
          <p:sp>
            <p:nvSpPr>
              <p:cNvPr id="7" name="TextBox 6">
                <a:extLst>
                  <a:ext uri="{FF2B5EF4-FFF2-40B4-BE49-F238E27FC236}">
                    <a16:creationId xmlns:a16="http://schemas.microsoft.com/office/drawing/2014/main" id="{A39BA6F5-59F0-6972-CA40-AB8E1AC4FCAE}"/>
                  </a:ext>
                </a:extLst>
              </p:cNvPr>
              <p:cNvSpPr txBox="1">
                <a:spLocks noRot="1" noChangeAspect="1" noMove="1" noResize="1" noEditPoints="1" noAdjustHandles="1" noChangeArrowheads="1" noChangeShapeType="1" noTextEdit="1"/>
              </p:cNvSpPr>
              <p:nvPr/>
            </p:nvSpPr>
            <p:spPr>
              <a:xfrm>
                <a:off x="348000" y="2173574"/>
                <a:ext cx="5198361" cy="4201347"/>
              </a:xfrm>
              <a:prstGeom prst="rect">
                <a:avLst/>
              </a:prstGeom>
              <a:blipFill>
                <a:blip r:embed="rId3"/>
                <a:stretch>
                  <a:fillRect l="-2696" t="-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1BE064A-19FC-3BBD-7C52-5A6BBF5E0708}"/>
                  </a:ext>
                </a:extLst>
              </p:cNvPr>
              <p:cNvSpPr txBox="1"/>
              <p:nvPr/>
            </p:nvSpPr>
            <p:spPr>
              <a:xfrm>
                <a:off x="6633639" y="2296653"/>
                <a:ext cx="5198361" cy="4201347"/>
              </a:xfrm>
              <a:prstGeom prst="rect">
                <a:avLst/>
              </a:prstGeom>
              <a:noFill/>
            </p:spPr>
            <p:txBody>
              <a:bodyPr wrap="square" lIns="0" tIns="0" rIns="0" bIns="0" rtlCol="0">
                <a:noAutofit/>
              </a:bodyPr>
              <a:lstStyle/>
              <a:p>
                <a:r>
                  <a:rPr lang="en-AU" sz="1800" b="1" dirty="0"/>
                  <a:t>Method 2: Swap </a:t>
                </a:r>
                <a14:m>
                  <m:oMath xmlns:m="http://schemas.openxmlformats.org/officeDocument/2006/math">
                    <m:r>
                      <a:rPr lang="en-AU" sz="1800" b="1" i="1" dirty="0" smtClean="0">
                        <a:latin typeface="Cambria Math" panose="02040503050406030204" pitchFamily="18" charset="0"/>
                      </a:rPr>
                      <m:t>𝒙</m:t>
                    </m:r>
                  </m:oMath>
                </a14:m>
                <a:r>
                  <a:rPr lang="en-AU" sz="1800" b="1" dirty="0"/>
                  <a:t> and </a:t>
                </a:r>
                <a14:m>
                  <m:oMath xmlns:m="http://schemas.openxmlformats.org/officeDocument/2006/math">
                    <m:r>
                      <a:rPr lang="en-AU" sz="1800" b="1" i="1" smtClean="0">
                        <a:latin typeface="Cambria Math" panose="02040503050406030204" pitchFamily="18" charset="0"/>
                      </a:rPr>
                      <m:t>𝒚</m:t>
                    </m:r>
                  </m:oMath>
                </a14:m>
                <a:r>
                  <a:rPr lang="en-AU" sz="1800" b="1" dirty="0"/>
                  <a:t> first</a:t>
                </a:r>
              </a:p>
              <a:p>
                <a:endParaRPr lang="en-AU" sz="1800" b="1" dirty="0"/>
              </a:p>
              <a:p>
                <a:r>
                  <a:rPr lang="en-AU" sz="1800" dirty="0"/>
                  <a:t>Range of </a:t>
                </a:r>
                <a14:m>
                  <m:oMath xmlns:m="http://schemas.openxmlformats.org/officeDocument/2006/math">
                    <m:sSup>
                      <m:sSupPr>
                        <m:ctrlPr>
                          <a:rPr lang="en-AU" sz="1800" i="1">
                            <a:latin typeface="Cambria Math" panose="02040503050406030204" pitchFamily="18" charset="0"/>
                          </a:rPr>
                        </m:ctrlPr>
                      </m:sSupPr>
                      <m:e>
                        <m:r>
                          <a:rPr lang="en-AU" sz="1800" i="1">
                            <a:latin typeface="Cambria Math" panose="02040503050406030204" pitchFamily="18" charset="0"/>
                          </a:rPr>
                          <m:t>𝑓</m:t>
                        </m:r>
                      </m:e>
                      <m:sup>
                        <m:r>
                          <a:rPr lang="en-AU" sz="1800" i="1">
                            <a:latin typeface="Cambria Math" panose="02040503050406030204" pitchFamily="18" charset="0"/>
                          </a:rPr>
                          <m:t>−1</m:t>
                        </m:r>
                      </m:sup>
                    </m:sSup>
                    <m:d>
                      <m:dPr>
                        <m:ctrlPr>
                          <a:rPr lang="en-AU" sz="1800" i="1">
                            <a:latin typeface="Cambria Math" panose="02040503050406030204" pitchFamily="18" charset="0"/>
                          </a:rPr>
                        </m:ctrlPr>
                      </m:dPr>
                      <m:e>
                        <m:r>
                          <a:rPr lang="en-AU" sz="1800" i="1">
                            <a:latin typeface="Cambria Math" panose="02040503050406030204" pitchFamily="18" charset="0"/>
                          </a:rPr>
                          <m:t>𝑥</m:t>
                        </m:r>
                      </m:e>
                    </m:d>
                    <m:r>
                      <a:rPr lang="en-AU" sz="1800" i="1">
                        <a:latin typeface="Cambria Math" panose="02040503050406030204" pitchFamily="18" charset="0"/>
                      </a:rPr>
                      <m:t>:</m:t>
                    </m:r>
                    <m:r>
                      <a:rPr lang="en-AU" sz="1800" i="1">
                        <a:latin typeface="Cambria Math" panose="02040503050406030204" pitchFamily="18" charset="0"/>
                      </a:rPr>
                      <m:t>𝑦</m:t>
                    </m:r>
                    <m:r>
                      <a:rPr lang="en-AU" sz="1800" i="1">
                        <a:latin typeface="Cambria Math" panose="02040503050406030204" pitchFamily="18" charset="0"/>
                      </a:rPr>
                      <m:t>≥2</m:t>
                    </m:r>
                  </m:oMath>
                </a14:m>
                <a:endParaRPr lang="en-AU" sz="1800" dirty="0"/>
              </a:p>
              <a:p>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𝑥</m:t>
                      </m:r>
                      <m:r>
                        <m:rPr>
                          <m:aln/>
                        </m:rP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𝑦</m:t>
                          </m:r>
                        </m:e>
                        <m:sup>
                          <m:r>
                            <a:rPr lang="en-AU" sz="1800" i="1">
                              <a:latin typeface="Cambria Math" panose="02040503050406030204" pitchFamily="18" charset="0"/>
                            </a:rPr>
                            <m:t>2</m:t>
                          </m:r>
                        </m:sup>
                      </m:sSup>
                      <m:r>
                        <a:rPr lang="en-AU" sz="1800" i="1">
                          <a:latin typeface="Cambria Math" panose="02040503050406030204" pitchFamily="18" charset="0"/>
                        </a:rPr>
                        <m:t>−4</m:t>
                      </m:r>
                      <m:r>
                        <a:rPr lang="en-AU" sz="1800" i="1">
                          <a:latin typeface="Cambria Math" panose="02040503050406030204" pitchFamily="18" charset="0"/>
                        </a:rPr>
                        <m:t>𝑦</m:t>
                      </m:r>
                      <m:r>
                        <a:rPr lang="en-AU" sz="1800" i="1">
                          <a:latin typeface="Cambria Math" panose="02040503050406030204" pitchFamily="18" charset="0"/>
                        </a:rPr>
                        <m:t>−12</m:t>
                      </m:r>
                    </m:oMath>
                    <m:oMath xmlns:m="http://schemas.openxmlformats.org/officeDocument/2006/math">
                      <m:r>
                        <a:rPr lang="en-AU" sz="1800" i="1">
                          <a:latin typeface="Cambria Math" panose="02040503050406030204" pitchFamily="18" charset="0"/>
                        </a:rPr>
                        <m:t>𝑥</m:t>
                      </m:r>
                      <m:r>
                        <m:rPr>
                          <m:aln/>
                        </m:rP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𝑦</m:t>
                          </m:r>
                        </m:e>
                        <m:sup>
                          <m:r>
                            <a:rPr lang="en-AU" sz="1800" i="1">
                              <a:latin typeface="Cambria Math" panose="02040503050406030204" pitchFamily="18" charset="0"/>
                            </a:rPr>
                            <m:t>2</m:t>
                          </m:r>
                        </m:sup>
                      </m:sSup>
                      <m:r>
                        <a:rPr lang="en-AU" sz="1800" i="1">
                          <a:latin typeface="Cambria Math" panose="02040503050406030204" pitchFamily="18" charset="0"/>
                        </a:rPr>
                        <m:t>−4</m:t>
                      </m:r>
                      <m:r>
                        <a:rPr lang="en-AU" sz="1800" i="1">
                          <a:latin typeface="Cambria Math" panose="02040503050406030204" pitchFamily="18" charset="0"/>
                        </a:rPr>
                        <m:t>𝑦</m:t>
                      </m:r>
                      <m:r>
                        <a:rPr lang="en-AU" sz="1800" i="1">
                          <a:latin typeface="Cambria Math" panose="02040503050406030204" pitchFamily="18" charset="0"/>
                        </a:rPr>
                        <m:t>+4 −16</m:t>
                      </m:r>
                    </m:oMath>
                    <m:oMath xmlns:m="http://schemas.openxmlformats.org/officeDocument/2006/math">
                      <m:r>
                        <a:rPr lang="en-AU" sz="1800" i="1">
                          <a:latin typeface="Cambria Math" panose="02040503050406030204" pitchFamily="18" charset="0"/>
                        </a:rPr>
                        <m:t>𝑥</m:t>
                      </m:r>
                      <m:r>
                        <m:rPr>
                          <m:aln/>
                        </m:rPr>
                        <a:rPr lang="en-AU" sz="1800" i="1">
                          <a:latin typeface="Cambria Math" panose="02040503050406030204" pitchFamily="18" charset="0"/>
                        </a:rPr>
                        <m:t>=</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𝑦</m:t>
                              </m:r>
                              <m:r>
                                <a:rPr lang="en-AU" sz="1800" i="1">
                                  <a:latin typeface="Cambria Math" panose="02040503050406030204" pitchFamily="18" charset="0"/>
                                </a:rPr>
                                <m:t>−2</m:t>
                              </m:r>
                            </m:e>
                          </m:d>
                        </m:e>
                        <m:sup>
                          <m:r>
                            <a:rPr lang="en-AU" sz="1800" i="1">
                              <a:latin typeface="Cambria Math" panose="02040503050406030204" pitchFamily="18" charset="0"/>
                            </a:rPr>
                            <m:t>2</m:t>
                          </m:r>
                        </m:sup>
                      </m:sSup>
                      <m:r>
                        <a:rPr lang="en-AU" sz="1800" i="1">
                          <a:latin typeface="Cambria Math" panose="02040503050406030204" pitchFamily="18" charset="0"/>
                        </a:rPr>
                        <m:t>−16</m:t>
                      </m:r>
                    </m:oMath>
                    <m:oMath xmlns:m="http://schemas.openxmlformats.org/officeDocument/2006/math">
                      <m:r>
                        <a:rPr lang="en-AU" sz="1800" i="1">
                          <a:latin typeface="Cambria Math" panose="02040503050406030204" pitchFamily="18" charset="0"/>
                        </a:rPr>
                        <m:t>𝑥</m:t>
                      </m:r>
                      <m:r>
                        <a:rPr lang="en-AU" sz="1800" i="1">
                          <a:latin typeface="Cambria Math" panose="02040503050406030204" pitchFamily="18" charset="0"/>
                        </a:rPr>
                        <m:t>+16</m:t>
                      </m:r>
                      <m:r>
                        <m:rPr>
                          <m:aln/>
                        </m:rPr>
                        <a:rPr lang="en-AU" sz="1800" i="1">
                          <a:latin typeface="Cambria Math" panose="02040503050406030204" pitchFamily="18" charset="0"/>
                        </a:rPr>
                        <m:t>=</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𝑦</m:t>
                              </m:r>
                              <m:r>
                                <a:rPr lang="en-AU" sz="1800" i="1">
                                  <a:latin typeface="Cambria Math" panose="02040503050406030204" pitchFamily="18" charset="0"/>
                                </a:rPr>
                                <m:t>−2</m:t>
                              </m:r>
                            </m:e>
                          </m:d>
                        </m:e>
                        <m:sup>
                          <m:r>
                            <a:rPr lang="en-AU" sz="1800" i="1">
                              <a:latin typeface="Cambria Math" panose="02040503050406030204" pitchFamily="18" charset="0"/>
                            </a:rPr>
                            <m:t>2</m:t>
                          </m:r>
                        </m:sup>
                      </m:sSup>
                    </m:oMath>
                    <m:oMath xmlns:m="http://schemas.openxmlformats.org/officeDocument/2006/math">
                      <m:rad>
                        <m:radPr>
                          <m:degHide m:val="on"/>
                          <m:ctrlPr>
                            <a:rPr lang="en-AU" sz="1800" i="1">
                              <a:latin typeface="Cambria Math" panose="02040503050406030204" pitchFamily="18" charset="0"/>
                            </a:rPr>
                          </m:ctrlPr>
                        </m:radPr>
                        <m:deg/>
                        <m:e>
                          <m:r>
                            <a:rPr lang="en-AU" sz="1800" i="1">
                              <a:latin typeface="Cambria Math" panose="02040503050406030204" pitchFamily="18" charset="0"/>
                            </a:rPr>
                            <m:t>𝑥</m:t>
                          </m:r>
                          <m:r>
                            <a:rPr lang="en-AU" sz="1800" i="1">
                              <a:latin typeface="Cambria Math" panose="02040503050406030204" pitchFamily="18" charset="0"/>
                            </a:rPr>
                            <m:t>+16</m:t>
                          </m:r>
                        </m:e>
                      </m:rad>
                      <m:r>
                        <m:rPr>
                          <m:aln/>
                        </m:rPr>
                        <a:rPr lang="en-AU" sz="1800" i="1">
                          <a:latin typeface="Cambria Math" panose="02040503050406030204" pitchFamily="18" charset="0"/>
                        </a:rPr>
                        <m:t>=</m:t>
                      </m:r>
                      <m:r>
                        <a:rPr lang="en-AU" sz="1800" i="1">
                          <a:latin typeface="Cambria Math" panose="02040503050406030204" pitchFamily="18" charset="0"/>
                        </a:rPr>
                        <m:t>𝑦</m:t>
                      </m:r>
                      <m:r>
                        <a:rPr lang="en-AU" sz="1800" i="1">
                          <a:latin typeface="Cambria Math" panose="02040503050406030204" pitchFamily="18" charset="0"/>
                        </a:rPr>
                        <m:t>−2, </m:t>
                      </m:r>
                      <m:r>
                        <m:rPr>
                          <m:nor/>
                        </m:rPr>
                        <a:rPr lang="en-AU" sz="1800"/>
                        <m:t>since</m:t>
                      </m:r>
                      <m:r>
                        <m:rPr>
                          <m:nor/>
                        </m:rPr>
                        <a:rPr lang="en-AU" sz="1800" i="1"/>
                        <m:t> </m:t>
                      </m:r>
                      <m:r>
                        <m:rPr>
                          <m:nor/>
                        </m:rPr>
                        <a:rPr lang="en-AU" sz="1800"/>
                        <m:t>the</m:t>
                      </m:r>
                      <m:r>
                        <m:rPr>
                          <m:nor/>
                        </m:rPr>
                        <a:rPr lang="en-AU" sz="1800" i="1"/>
                        <m:t> </m:t>
                      </m:r>
                      <m:r>
                        <m:rPr>
                          <m:nor/>
                        </m:rPr>
                        <a:rPr lang="en-AU" sz="1800"/>
                        <m:t>range</m:t>
                      </m:r>
                      <m:r>
                        <m:rPr>
                          <m:nor/>
                        </m:rPr>
                        <a:rPr lang="en-AU" sz="1800" i="1"/>
                        <m:t> </m:t>
                      </m:r>
                      <m:r>
                        <m:rPr>
                          <m:nor/>
                        </m:rPr>
                        <a:rPr lang="en-AU" sz="1800"/>
                        <m:t>is</m:t>
                      </m:r>
                      <m:r>
                        <a:rPr lang="en-AU" sz="1800" i="1">
                          <a:latin typeface="Cambria Math" panose="02040503050406030204" pitchFamily="18" charset="0"/>
                        </a:rPr>
                        <m:t> </m:t>
                      </m:r>
                      <m:r>
                        <a:rPr lang="en-AU" sz="1800" i="1">
                          <a:latin typeface="Cambria Math" panose="02040503050406030204" pitchFamily="18" charset="0"/>
                        </a:rPr>
                        <m:t>𝑦</m:t>
                      </m:r>
                      <m:r>
                        <a:rPr lang="en-AU" sz="1800" i="1">
                          <a:latin typeface="Cambria Math" panose="02040503050406030204" pitchFamily="18" charset="0"/>
                        </a:rPr>
                        <m:t>≥2</m:t>
                      </m:r>
                    </m:oMath>
                    <m:oMath xmlns:m="http://schemas.openxmlformats.org/officeDocument/2006/math">
                      <m:r>
                        <a:rPr lang="en-AU" sz="1800" i="1">
                          <a:latin typeface="Cambria Math" panose="02040503050406030204" pitchFamily="18" charset="0"/>
                        </a:rPr>
                        <m:t>𝑦</m:t>
                      </m:r>
                      <m:r>
                        <m:rPr>
                          <m:aln/>
                        </m:rPr>
                        <a:rPr lang="en-AU" sz="1800" i="1">
                          <a:latin typeface="Cambria Math" panose="02040503050406030204" pitchFamily="18" charset="0"/>
                        </a:rPr>
                        <m:t>=</m:t>
                      </m:r>
                      <m:r>
                        <a:rPr lang="en-AU" sz="1800" i="1">
                          <a:latin typeface="Cambria Math" panose="02040503050406030204" pitchFamily="18" charset="0"/>
                        </a:rPr>
                        <m:t>2+</m:t>
                      </m:r>
                      <m:rad>
                        <m:radPr>
                          <m:degHide m:val="on"/>
                          <m:ctrlPr>
                            <a:rPr lang="en-AU" sz="1800" i="1">
                              <a:latin typeface="Cambria Math" panose="02040503050406030204" pitchFamily="18" charset="0"/>
                            </a:rPr>
                          </m:ctrlPr>
                        </m:radPr>
                        <m:deg/>
                        <m:e>
                          <m:r>
                            <a:rPr lang="en-AU" sz="1800" i="1">
                              <a:latin typeface="Cambria Math" panose="02040503050406030204" pitchFamily="18" charset="0"/>
                            </a:rPr>
                            <m:t>𝑥</m:t>
                          </m:r>
                          <m:r>
                            <a:rPr lang="en-AU" sz="1800" i="1">
                              <a:latin typeface="Cambria Math" panose="02040503050406030204" pitchFamily="18" charset="0"/>
                            </a:rPr>
                            <m:t>+16</m:t>
                          </m:r>
                        </m:e>
                      </m:rad>
                    </m:oMath>
                    <m:oMath xmlns:m="http://schemas.openxmlformats.org/officeDocument/2006/math">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𝑓</m:t>
                          </m:r>
                        </m:e>
                        <m:sup>
                          <m:r>
                            <a:rPr lang="en-AU" sz="1800" i="1">
                              <a:latin typeface="Cambria Math" panose="02040503050406030204" pitchFamily="18" charset="0"/>
                            </a:rPr>
                            <m:t>−1</m:t>
                          </m:r>
                        </m:sup>
                      </m:sSup>
                      <m:d>
                        <m:dPr>
                          <m:ctrlPr>
                            <a:rPr lang="en-AU" sz="1800" i="1">
                              <a:latin typeface="Cambria Math" panose="02040503050406030204" pitchFamily="18" charset="0"/>
                            </a:rPr>
                          </m:ctrlPr>
                        </m:dPr>
                        <m:e>
                          <m:r>
                            <a:rPr lang="en-AU" sz="1800" i="1">
                              <a:latin typeface="Cambria Math" panose="02040503050406030204" pitchFamily="18" charset="0"/>
                            </a:rPr>
                            <m:t>𝑥</m:t>
                          </m:r>
                        </m:e>
                      </m:d>
                      <m:r>
                        <m:rPr>
                          <m:aln/>
                        </m:rPr>
                        <a:rPr lang="en-AU" sz="1800" i="1">
                          <a:latin typeface="Cambria Math" panose="02040503050406030204" pitchFamily="18" charset="0"/>
                        </a:rPr>
                        <m:t>=</m:t>
                      </m:r>
                      <m:r>
                        <a:rPr lang="en-AU" sz="1800" i="1">
                          <a:latin typeface="Cambria Math" panose="02040503050406030204" pitchFamily="18" charset="0"/>
                        </a:rPr>
                        <m:t>2+</m:t>
                      </m:r>
                      <m:rad>
                        <m:radPr>
                          <m:degHide m:val="on"/>
                          <m:ctrlPr>
                            <a:rPr lang="en-AU" sz="1800" i="1">
                              <a:latin typeface="Cambria Math" panose="02040503050406030204" pitchFamily="18" charset="0"/>
                            </a:rPr>
                          </m:ctrlPr>
                        </m:radPr>
                        <m:deg/>
                        <m:e>
                          <m:r>
                            <a:rPr lang="en-AU" sz="1800" i="1">
                              <a:latin typeface="Cambria Math" panose="02040503050406030204" pitchFamily="18" charset="0"/>
                            </a:rPr>
                            <m:t>𝑥</m:t>
                          </m:r>
                          <m:r>
                            <a:rPr lang="en-AU" sz="1800" i="1">
                              <a:latin typeface="Cambria Math" panose="02040503050406030204" pitchFamily="18" charset="0"/>
                            </a:rPr>
                            <m:t>+16</m:t>
                          </m:r>
                        </m:e>
                      </m:rad>
                    </m:oMath>
                  </m:oMathPara>
                </a14:m>
                <a:endParaRPr lang="en-AU" sz="1800" dirty="0"/>
              </a:p>
            </p:txBody>
          </p:sp>
        </mc:Choice>
        <mc:Fallback xmlns="">
          <p:sp>
            <p:nvSpPr>
              <p:cNvPr id="8" name="TextBox 7">
                <a:extLst>
                  <a:ext uri="{FF2B5EF4-FFF2-40B4-BE49-F238E27FC236}">
                    <a16:creationId xmlns:a16="http://schemas.microsoft.com/office/drawing/2014/main" id="{F1BE064A-19FC-3BBD-7C52-5A6BBF5E0708}"/>
                  </a:ext>
                </a:extLst>
              </p:cNvPr>
              <p:cNvSpPr txBox="1">
                <a:spLocks noRot="1" noChangeAspect="1" noMove="1" noResize="1" noEditPoints="1" noAdjustHandles="1" noChangeArrowheads="1" noChangeShapeType="1" noTextEdit="1"/>
              </p:cNvSpPr>
              <p:nvPr/>
            </p:nvSpPr>
            <p:spPr>
              <a:xfrm>
                <a:off x="6633639" y="2296653"/>
                <a:ext cx="5198361" cy="4201347"/>
              </a:xfrm>
              <a:prstGeom prst="rect">
                <a:avLst/>
              </a:prstGeom>
              <a:blipFill>
                <a:blip r:embed="rId4"/>
                <a:stretch>
                  <a:fillRect l="-2696" t="-188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FFB86566-B9E6-A2D5-E09A-BCD16A14F2E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41772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3B4D8-35D4-D706-B7F2-07A31B8701E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A4CC38-CC53-CB70-A3C9-499AB8EBF8BF}"/>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197231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C3F2A-77C4-555A-C1BA-715BE3B75A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C84D46-FA4B-AA71-C4CA-D689A6EBC57B}"/>
              </a:ext>
            </a:extLst>
          </p:cNvPr>
          <p:cNvSpPr>
            <a:spLocks noGrp="1"/>
          </p:cNvSpPr>
          <p:nvPr>
            <p:ph type="title"/>
          </p:nvPr>
        </p:nvSpPr>
        <p:spPr/>
        <p:txBody>
          <a:bodyPr/>
          <a:lstStyle/>
          <a:p>
            <a:r>
              <a:rPr lang="en-AU" dirty="0"/>
              <a:t>HSC-style question</a:t>
            </a:r>
          </a:p>
        </p:txBody>
      </p:sp>
      <p:sp>
        <p:nvSpPr>
          <p:cNvPr id="4" name="Text Placeholder 3">
            <a:extLst>
              <a:ext uri="{FF2B5EF4-FFF2-40B4-BE49-F238E27FC236}">
                <a16:creationId xmlns:a16="http://schemas.microsoft.com/office/drawing/2014/main" id="{BCD5318F-F915-E5B8-F59A-0E818B61A232}"/>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27E0FC76-48C7-E25D-4B7D-0DCA45D7D406}"/>
                  </a:ext>
                </a:extLst>
              </p:cNvPr>
              <p:cNvSpPr>
                <a:spLocks noGrp="1"/>
              </p:cNvSpPr>
              <p:nvPr>
                <p:ph type="body" sz="quarter" idx="17"/>
              </p:nvPr>
            </p:nvSpPr>
            <p:spPr/>
            <p:txBody>
              <a:bodyPr/>
              <a:lstStyle/>
              <a:p>
                <a:r>
                  <a:rPr lang="en-AU" dirty="0"/>
                  <a:t>Find the inverse function, </a:t>
                </a:r>
                <a14:m>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−1</m:t>
                        </m:r>
                      </m:sup>
                    </m:sSup>
                    <m:d>
                      <m:dPr>
                        <m:ctrlPr>
                          <a:rPr lang="en-AU" i="1" smtClean="0">
                            <a:latin typeface="Cambria Math" panose="02040503050406030204" pitchFamily="18" charset="0"/>
                          </a:rPr>
                        </m:ctrlPr>
                      </m:dPr>
                      <m:e>
                        <m:r>
                          <a:rPr lang="en-AU" b="0" i="1" smtClean="0">
                            <a:latin typeface="Cambria Math" panose="02040503050406030204" pitchFamily="18" charset="0"/>
                          </a:rPr>
                          <m:t>𝑥</m:t>
                        </m:r>
                      </m:e>
                    </m:d>
                  </m:oMath>
                </a14:m>
                <a:r>
                  <a:rPr lang="en-AU" b="0" dirty="0"/>
                  <a:t> of the function </a:t>
                </a: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=2+</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𝑥</m:t>
                        </m:r>
                        <m:r>
                          <a:rPr lang="en-AU" i="1">
                            <a:latin typeface="Cambria Math" panose="02040503050406030204" pitchFamily="18" charset="0"/>
                          </a:rPr>
                          <m:t>−3</m:t>
                        </m:r>
                      </m:den>
                    </m:f>
                    <m:r>
                      <a:rPr lang="en-AU">
                        <a:latin typeface="Cambria Math" panose="02040503050406030204" pitchFamily="18" charset="0"/>
                      </a:rPr>
                      <m:t>. </m:t>
                    </m:r>
                  </m:oMath>
                </a14:m>
                <a:r>
                  <a:rPr lang="en-AU" b="0" dirty="0"/>
                  <a:t>    (3 marks) </a:t>
                </a:r>
              </a:p>
            </p:txBody>
          </p:sp>
        </mc:Choice>
        <mc:Fallback xmlns="">
          <p:sp>
            <p:nvSpPr>
              <p:cNvPr id="5" name="Text Placeholder 4">
                <a:extLst>
                  <a:ext uri="{FF2B5EF4-FFF2-40B4-BE49-F238E27FC236}">
                    <a16:creationId xmlns:a16="http://schemas.microsoft.com/office/drawing/2014/main" id="{27E0FC76-48C7-E25D-4B7D-0DCA45D7D406}"/>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C65C1B2-D0B8-7FFE-EF9E-BE77A8DCD27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54AD281-A619-6B28-713B-F9CDC17C3C70}"/>
                  </a:ext>
                </a:extLst>
              </p:cNvPr>
              <p:cNvSpPr txBox="1"/>
              <p:nvPr/>
            </p:nvSpPr>
            <p:spPr>
              <a:xfrm>
                <a:off x="348000" y="2525331"/>
                <a:ext cx="4107070" cy="4080669"/>
              </a:xfrm>
              <a:prstGeom prst="rect">
                <a:avLst/>
              </a:prstGeom>
              <a:noFill/>
            </p:spPr>
            <p:txBody>
              <a:bodyPr wrap="square" lIns="0" tIns="0" rIns="0" bIns="0" rtlCol="0">
                <a:noAutofit/>
              </a:bodyPr>
              <a:lstStyle/>
              <a:p>
                <a:pPr algn="l"/>
                <a:r>
                  <a:rPr lang="en-AU" sz="2000" dirty="0">
                    <a:solidFill>
                      <a:srgbClr val="22272B"/>
                    </a:solidFill>
                    <a:latin typeface="+mj-lt"/>
                  </a:rPr>
                  <a:t>Let</a:t>
                </a:r>
                <a:r>
                  <a:rPr lang="en-AU" sz="2000" dirty="0">
                    <a:solidFill>
                      <a:srgbClr val="22272B"/>
                    </a:solidFill>
                    <a:latin typeface="Cambria Math" panose="02040503050406030204" pitchFamily="18" charset="0"/>
                  </a:rPr>
                  <a:t> </a:t>
                </a:r>
                <a14:m>
                  <m:oMath xmlns:m="http://schemas.openxmlformats.org/officeDocument/2006/math">
                    <m:r>
                      <a:rPr lang="en-AU" sz="2000" b="0" i="1" smtClean="0">
                        <a:solidFill>
                          <a:srgbClr val="22272B"/>
                        </a:solidFill>
                        <a:latin typeface="Cambria Math" panose="02040503050406030204" pitchFamily="18" charset="0"/>
                      </a:rPr>
                      <m:t>𝑦</m:t>
                    </m:r>
                    <m:r>
                      <a:rPr lang="en-AU" sz="2000" b="0" i="1" smtClean="0">
                        <a:solidFill>
                          <a:srgbClr val="22272B"/>
                        </a:solidFill>
                        <a:latin typeface="Cambria Math" panose="02040503050406030204" pitchFamily="18" charset="0"/>
                      </a:rPr>
                      <m:t>=</m:t>
                    </m:r>
                    <m:r>
                      <a:rPr lang="en-AU" sz="2000" b="0" i="1" smtClean="0">
                        <a:solidFill>
                          <a:srgbClr val="22272B"/>
                        </a:solidFill>
                        <a:latin typeface="Cambria Math" panose="02040503050406030204" pitchFamily="18" charset="0"/>
                      </a:rPr>
                      <m:t>𝑓</m:t>
                    </m:r>
                    <m:r>
                      <a:rPr lang="en-AU" sz="2000" b="0" i="1" smtClean="0">
                        <a:solidFill>
                          <a:srgbClr val="22272B"/>
                        </a:solidFill>
                        <a:latin typeface="Cambria Math" panose="02040503050406030204" pitchFamily="18" charset="0"/>
                      </a:rPr>
                      <m:t>(</m:t>
                    </m:r>
                    <m:r>
                      <a:rPr lang="en-AU" sz="2000" b="0" i="1" smtClean="0">
                        <a:solidFill>
                          <a:srgbClr val="22272B"/>
                        </a:solidFill>
                        <a:latin typeface="Cambria Math" panose="02040503050406030204" pitchFamily="18" charset="0"/>
                      </a:rPr>
                      <m:t>𝑥</m:t>
                    </m:r>
                    <m:r>
                      <a:rPr lang="en-AU" sz="2000" b="0" i="1" smtClean="0">
                        <a:solidFill>
                          <a:srgbClr val="22272B"/>
                        </a:solidFill>
                        <a:latin typeface="Cambria Math" panose="02040503050406030204" pitchFamily="18" charset="0"/>
                      </a:rPr>
                      <m:t>)</m:t>
                    </m:r>
                  </m:oMath>
                </a14:m>
                <a:r>
                  <a:rPr kumimoji="0" lang="en-AU" sz="2000" b="0" i="0" u="none" strike="noStrike" kern="1200" cap="none" spc="0" normalizeH="0" baseline="0" noProof="0" dirty="0">
                    <a:ln>
                      <a:noFill/>
                    </a:ln>
                    <a:solidFill>
                      <a:srgbClr val="22272B"/>
                    </a:solidFill>
                    <a:effectLst/>
                    <a:uLnTx/>
                    <a:uFillTx/>
                    <a:latin typeface="Cambria Math" panose="02040503050406030204" pitchFamily="18" charset="0"/>
                    <a:ea typeface="+mn-ea"/>
                  </a:rPr>
                  <a:t> </a:t>
                </a:r>
                <a:r>
                  <a:rPr kumimoji="0" lang="en-AU" sz="2000" b="0" i="0" u="none" strike="noStrike" kern="1200" cap="none" spc="0" normalizeH="0" baseline="0" noProof="0" dirty="0">
                    <a:ln>
                      <a:noFill/>
                    </a:ln>
                    <a:solidFill>
                      <a:srgbClr val="22272B"/>
                    </a:solidFill>
                    <a:effectLst/>
                    <a:uLnTx/>
                    <a:uFillTx/>
                    <a:latin typeface="+mj-lt"/>
                    <a:ea typeface="+mn-ea"/>
                  </a:rPr>
                  <a:t>and swap </a:t>
                </a:r>
                <a14:m>
                  <m:oMath xmlns:m="http://schemas.openxmlformats.org/officeDocument/2006/math">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𝑥</m:t>
                    </m:r>
                  </m:oMath>
                </a14:m>
                <a:r>
                  <a:rPr kumimoji="0" lang="en-AU" sz="2000" b="0" i="0" u="none" strike="noStrike" kern="1200" cap="none" spc="0" normalizeH="0" baseline="0" noProof="0" dirty="0">
                    <a:ln>
                      <a:noFill/>
                    </a:ln>
                    <a:solidFill>
                      <a:srgbClr val="22272B"/>
                    </a:solidFill>
                    <a:effectLst/>
                    <a:uLnTx/>
                    <a:uFillTx/>
                    <a:latin typeface="Cambria Math" panose="02040503050406030204" pitchFamily="18" charset="0"/>
                    <a:ea typeface="+mn-ea"/>
                  </a:rPr>
                  <a:t> </a:t>
                </a:r>
                <a:r>
                  <a:rPr kumimoji="0" lang="en-AU" sz="2000" b="0" i="0" u="none" strike="noStrike" kern="1200" cap="none" spc="0" normalizeH="0" baseline="0" noProof="0" dirty="0">
                    <a:ln>
                      <a:noFill/>
                    </a:ln>
                    <a:solidFill>
                      <a:srgbClr val="22272B"/>
                    </a:solidFill>
                    <a:effectLst/>
                    <a:uLnTx/>
                    <a:uFillTx/>
                    <a:latin typeface="+mj-lt"/>
                    <a:ea typeface="+mn-ea"/>
                  </a:rPr>
                  <a:t>and</a:t>
                </a:r>
                <a:r>
                  <a:rPr kumimoji="0" lang="en-AU" sz="2000" b="0" i="0" u="none" strike="noStrike" kern="1200" cap="none" spc="0" normalizeH="0" baseline="0" noProof="0" dirty="0">
                    <a:ln>
                      <a:noFill/>
                    </a:ln>
                    <a:solidFill>
                      <a:srgbClr val="22272B"/>
                    </a:solidFill>
                    <a:effectLst/>
                    <a:uLnTx/>
                    <a:uFillTx/>
                    <a:latin typeface="Cambria Math" panose="02040503050406030204" pitchFamily="18" charset="0"/>
                    <a:ea typeface="+mn-ea"/>
                  </a:rPr>
                  <a:t> </a:t>
                </a:r>
                <a14:m>
                  <m:oMath xmlns:m="http://schemas.openxmlformats.org/officeDocument/2006/math">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𝑦</m:t>
                    </m:r>
                  </m:oMath>
                </a14:m>
                <a:endParaRPr kumimoji="0" lang="en-AU" sz="2000" b="0" i="0" u="none" strike="noStrike" kern="1200" cap="none" spc="0" normalizeH="0" baseline="0" noProof="0" dirty="0">
                  <a:ln>
                    <a:noFill/>
                  </a:ln>
                  <a:solidFill>
                    <a:srgbClr val="22272B"/>
                  </a:solidFill>
                  <a:effectLst/>
                  <a:uLnTx/>
                  <a:uFillTx/>
                  <a:latin typeface="Cambria Math" panose="02040503050406030204" pitchFamily="18" charset="0"/>
                  <a:ea typeface="+mn-ea"/>
                </a:endParaRPr>
              </a:p>
              <a:p>
                <a:pPr algn="l"/>
                <a:br>
                  <a:rPr kumimoji="0" lang="en-AU" sz="2000" b="0" i="1" u="none" strike="noStrike" kern="1200" cap="none" spc="0" normalizeH="0" baseline="0" noProof="0" dirty="0">
                    <a:ln>
                      <a:noFill/>
                    </a:ln>
                    <a:solidFill>
                      <a:srgbClr val="22272B"/>
                    </a:solidFill>
                    <a:effectLst/>
                    <a:uLnTx/>
                    <a:uFillTx/>
                    <a:latin typeface="Cambria Math" panose="02040503050406030204" pitchFamily="18" charset="0"/>
                    <a:ea typeface="+mn-ea"/>
                  </a:rPr>
                </a:br>
                <a14:m>
                  <m:oMathPara xmlns:m="http://schemas.openxmlformats.org/officeDocument/2006/math">
                    <m:oMathParaPr>
                      <m:jc m:val="left"/>
                    </m:oMathParaPr>
                    <m:oMath xmlns:m="http://schemas.openxmlformats.org/officeDocument/2006/math">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𝑥</m:t>
                      </m:r>
                      <m:r>
                        <m:rPr>
                          <m:aln/>
                        </m:r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m:t>
                      </m:r>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2+</m:t>
                      </m:r>
                      <m:f>
                        <m:f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ctrlPr>
                        </m:fPr>
                        <m:num>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1</m:t>
                          </m:r>
                        </m:num>
                        <m:den>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𝑦</m:t>
                          </m:r>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−3</m:t>
                          </m:r>
                        </m:den>
                      </m:f>
                    </m:oMath>
                    <m:oMath xmlns:m="http://schemas.openxmlformats.org/officeDocument/2006/math">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𝑥</m:t>
                      </m:r>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−2</m:t>
                      </m:r>
                      <m:r>
                        <m:rPr>
                          <m:aln/>
                        </m:r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m:t>
                      </m:r>
                      <m:f>
                        <m:f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ctrlPr>
                        </m:fPr>
                        <m:num>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1</m:t>
                          </m:r>
                        </m:num>
                        <m:den>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𝑦</m:t>
                          </m:r>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−3</m:t>
                          </m:r>
                        </m:den>
                      </m:f>
                    </m:oMath>
                    <m:oMath xmlns:m="http://schemas.openxmlformats.org/officeDocument/2006/math">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𝑦</m:t>
                      </m:r>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−3</m:t>
                      </m:r>
                      <m:r>
                        <m:rPr>
                          <m:aln/>
                        </m:r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m:t>
                      </m:r>
                      <m:f>
                        <m:f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ctrlPr>
                        </m:fPr>
                        <m:num>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1</m:t>
                          </m:r>
                        </m:num>
                        <m:den>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𝑥</m:t>
                          </m:r>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−2</m:t>
                          </m:r>
                        </m:den>
                      </m:f>
                    </m:oMath>
                    <m:oMath xmlns:m="http://schemas.openxmlformats.org/officeDocument/2006/math">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𝑦</m:t>
                      </m:r>
                      <m:r>
                        <m:rPr>
                          <m:aln/>
                        </m:r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m:t>
                      </m:r>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3+</m:t>
                      </m:r>
                      <m:f>
                        <m:fPr>
                          <m:ctrlP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ctrlPr>
                        </m:fPr>
                        <m:num>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1</m:t>
                          </m:r>
                        </m:num>
                        <m:den>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𝑥</m:t>
                          </m:r>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−2</m:t>
                          </m:r>
                        </m:den>
                      </m:f>
                    </m:oMath>
                    <m:oMath xmlns:m="http://schemas.openxmlformats.org/officeDocument/2006/math">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𝑓</m:t>
                          </m:r>
                        </m:e>
                        <m:sup>
                          <m:r>
                            <a:rPr lang="en-AU" sz="2000" b="0" i="1" smtClean="0">
                              <a:latin typeface="Cambria Math" panose="02040503050406030204" pitchFamily="18" charset="0"/>
                            </a:rPr>
                            <m:t>−1</m:t>
                          </m:r>
                        </m:sup>
                      </m:sSup>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m:rPr>
                          <m:aln/>
                        </m:rPr>
                        <a:rPr lang="en-AU" sz="2000" b="0" i="1" smtClean="0">
                          <a:latin typeface="Cambria Math" panose="02040503050406030204" pitchFamily="18" charset="0"/>
                        </a:rPr>
                        <m:t>=</m:t>
                      </m:r>
                      <m:r>
                        <a:rPr lang="en-AU" sz="2000" b="0" i="1" smtClean="0">
                          <a:latin typeface="Cambria Math" panose="02040503050406030204" pitchFamily="18" charset="0"/>
                        </a:rPr>
                        <m:t>3+</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𝑥</m:t>
                          </m:r>
                          <m:r>
                            <a:rPr lang="en-AU" sz="2000" b="0" i="1" smtClean="0">
                              <a:latin typeface="Cambria Math" panose="02040503050406030204" pitchFamily="18" charset="0"/>
                            </a:rPr>
                            <m:t>−2</m:t>
                          </m:r>
                        </m:den>
                      </m:f>
                    </m:oMath>
                  </m:oMathPara>
                </a14:m>
                <a:endParaRPr lang="en-AU" sz="1800" dirty="0"/>
              </a:p>
            </p:txBody>
          </p:sp>
        </mc:Choice>
        <mc:Fallback xmlns="">
          <p:sp>
            <p:nvSpPr>
              <p:cNvPr id="7" name="TextBox 6">
                <a:extLst>
                  <a:ext uri="{FF2B5EF4-FFF2-40B4-BE49-F238E27FC236}">
                    <a16:creationId xmlns:a16="http://schemas.microsoft.com/office/drawing/2014/main" id="{154AD281-A619-6B28-713B-F9CDC17C3C70}"/>
                  </a:ext>
                </a:extLst>
              </p:cNvPr>
              <p:cNvSpPr txBox="1">
                <a:spLocks noRot="1" noChangeAspect="1" noMove="1" noResize="1" noEditPoints="1" noAdjustHandles="1" noChangeArrowheads="1" noChangeShapeType="1" noTextEdit="1"/>
              </p:cNvSpPr>
              <p:nvPr/>
            </p:nvSpPr>
            <p:spPr>
              <a:xfrm>
                <a:off x="348000" y="2525331"/>
                <a:ext cx="4107070" cy="4080669"/>
              </a:xfrm>
              <a:prstGeom prst="rect">
                <a:avLst/>
              </a:prstGeom>
              <a:blipFill>
                <a:blip r:embed="rId3"/>
                <a:stretch>
                  <a:fillRect l="-3709" t="-1791"/>
                </a:stretch>
              </a:blipFill>
            </p:spPr>
            <p:txBody>
              <a:bodyPr/>
              <a:lstStyle/>
              <a:p>
                <a:r>
                  <a:rPr lang="en-US">
                    <a:noFill/>
                  </a:rPr>
                  <a:t> </a:t>
                </a:r>
              </a:p>
            </p:txBody>
          </p:sp>
        </mc:Fallback>
      </mc:AlternateContent>
    </p:spTree>
    <p:extLst>
      <p:ext uri="{BB962C8B-B14F-4D97-AF65-F5344CB8AC3E}">
        <p14:creationId xmlns:p14="http://schemas.microsoft.com/office/powerpoint/2010/main" val="212486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27AFB-BD60-F7B1-1D87-4A891FC73D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3E5E9E-F51F-64ED-EBA2-E4FF775B0F5F}"/>
              </a:ext>
            </a:extLst>
          </p:cNvPr>
          <p:cNvSpPr>
            <a:spLocks noGrp="1"/>
          </p:cNvSpPr>
          <p:nvPr>
            <p:ph type="title"/>
          </p:nvPr>
        </p:nvSpPr>
        <p:spPr/>
        <p:txBody>
          <a:bodyPr/>
          <a:lstStyle/>
          <a:p>
            <a:r>
              <a:rPr lang="en-AU" dirty="0"/>
              <a:t>Incorrect solution (1)</a:t>
            </a:r>
          </a:p>
        </p:txBody>
      </p:sp>
      <p:sp>
        <p:nvSpPr>
          <p:cNvPr id="4" name="Text Placeholder 3">
            <a:extLst>
              <a:ext uri="{FF2B5EF4-FFF2-40B4-BE49-F238E27FC236}">
                <a16:creationId xmlns:a16="http://schemas.microsoft.com/office/drawing/2014/main" id="{4B83E016-E0B5-D2F9-80A7-BE48E7B79679}"/>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39DBC81-7B72-5D98-C20D-C5B5B5F623F1}"/>
                  </a:ext>
                </a:extLst>
              </p:cNvPr>
              <p:cNvSpPr>
                <a:spLocks noGrp="1"/>
              </p:cNvSpPr>
              <p:nvPr>
                <p:ph type="body" sz="quarter" idx="17"/>
              </p:nvPr>
            </p:nvSpPr>
            <p:spPr/>
            <p:txBody>
              <a:bodyPr/>
              <a:lstStyle/>
              <a:p>
                <a:r>
                  <a:rPr lang="en-AU" dirty="0"/>
                  <a:t>Find the inverse function,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𝑓</m:t>
                        </m:r>
                      </m:e>
                      <m:sup>
                        <m:r>
                          <a:rPr lang="en-AU" i="1">
                            <a:latin typeface="Cambria Math" panose="02040503050406030204" pitchFamily="18" charset="0"/>
                          </a:rPr>
                          <m:t>−1</m:t>
                        </m:r>
                      </m:sup>
                    </m:sSup>
                    <m:d>
                      <m:dPr>
                        <m:ctrlPr>
                          <a:rPr lang="en-AU" i="1">
                            <a:latin typeface="Cambria Math" panose="02040503050406030204" pitchFamily="18" charset="0"/>
                          </a:rPr>
                        </m:ctrlPr>
                      </m:dPr>
                      <m:e>
                        <m:r>
                          <a:rPr lang="en-AU" i="1">
                            <a:latin typeface="Cambria Math" panose="02040503050406030204" pitchFamily="18" charset="0"/>
                          </a:rPr>
                          <m:t>𝑥</m:t>
                        </m:r>
                      </m:e>
                    </m:d>
                  </m:oMath>
                </a14:m>
                <a:r>
                  <a:rPr lang="en-AU" dirty="0"/>
                  <a:t> of the function </a:t>
                </a: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=2+</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𝑥</m:t>
                        </m:r>
                        <m:r>
                          <a:rPr lang="en-AU" i="1">
                            <a:latin typeface="Cambria Math" panose="02040503050406030204" pitchFamily="18" charset="0"/>
                          </a:rPr>
                          <m:t>−3</m:t>
                        </m:r>
                      </m:den>
                    </m:f>
                    <m:r>
                      <a:rPr lang="en-AU">
                        <a:latin typeface="Cambria Math" panose="02040503050406030204" pitchFamily="18" charset="0"/>
                      </a:rPr>
                      <m:t>. </m:t>
                    </m:r>
                  </m:oMath>
                </a14:m>
                <a:r>
                  <a:rPr lang="en-AU" dirty="0"/>
                  <a:t>    (3 marks) </a:t>
                </a: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=2+</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𝑦</m:t>
                          </m:r>
                          <m:r>
                            <a:rPr lang="en-AU" i="1">
                              <a:latin typeface="Cambria Math" panose="02040503050406030204" pitchFamily="18" charset="0"/>
                            </a:rPr>
                            <m:t>−3</m:t>
                          </m:r>
                        </m:den>
                      </m:f>
                    </m:oMath>
                  </m:oMathPara>
                </a14:m>
                <a:br>
                  <a:rPr lang="en-AU" b="0" dirty="0"/>
                </a:br>
                <a:endParaRPr lang="en-AU" b="0" dirty="0"/>
              </a:p>
            </p:txBody>
          </p:sp>
        </mc:Choice>
        <mc:Fallback xmlns="">
          <p:sp>
            <p:nvSpPr>
              <p:cNvPr id="5" name="Text Placeholder 4">
                <a:extLst>
                  <a:ext uri="{FF2B5EF4-FFF2-40B4-BE49-F238E27FC236}">
                    <a16:creationId xmlns:a16="http://schemas.microsoft.com/office/drawing/2014/main" id="{F39DBC81-7B72-5D98-C20D-C5B5B5F623F1}"/>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F5A6A85-A8E1-77B3-7080-C50EED26634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27DE60D4-747A-78EB-F658-901964E17515}"/>
                  </a:ext>
                </a:extLst>
              </p:cNvPr>
              <p:cNvGraphicFramePr>
                <a:graphicFrameLocks noGrp="1"/>
              </p:cNvGraphicFramePr>
              <p:nvPr>
                <p:extLst>
                  <p:ext uri="{D42A27DB-BD31-4B8C-83A1-F6EECF244321}">
                    <p14:modId xmlns:p14="http://schemas.microsoft.com/office/powerpoint/2010/main" val="1943355737"/>
                  </p:ext>
                </p:extLst>
              </p:nvPr>
            </p:nvGraphicFramePr>
            <p:xfrm>
              <a:off x="4694834" y="2529993"/>
              <a:ext cx="7149164" cy="3662680"/>
            </p:xfrm>
            <a:graphic>
              <a:graphicData uri="http://schemas.openxmlformats.org/drawingml/2006/table">
                <a:tbl>
                  <a:tblPr firstRow="1" bandRow="1">
                    <a:tableStyleId>{69012ECD-51FC-41F1-AA8D-1B2483CD663E}</a:tableStyleId>
                  </a:tblPr>
                  <a:tblGrid>
                    <a:gridCol w="5865451">
                      <a:extLst>
                        <a:ext uri="{9D8B030D-6E8A-4147-A177-3AD203B41FA5}">
                          <a16:colId xmlns:a16="http://schemas.microsoft.com/office/drawing/2014/main" val="1933867282"/>
                        </a:ext>
                      </a:extLst>
                    </a:gridCol>
                    <a:gridCol w="1283713">
                      <a:extLst>
                        <a:ext uri="{9D8B030D-6E8A-4147-A177-3AD203B41FA5}">
                          <a16:colId xmlns:a16="http://schemas.microsoft.com/office/drawing/2014/main" val="3720091532"/>
                        </a:ext>
                      </a:extLst>
                    </a:gridCol>
                  </a:tblGrid>
                  <a:tr h="370840">
                    <a:tc>
                      <a:txBody>
                        <a:bodyPr/>
                        <a:lstStyle/>
                        <a:p>
                          <a:r>
                            <a:rPr lang="en-AU" dirty="0"/>
                            <a:t>Criteria</a:t>
                          </a:r>
                        </a:p>
                      </a:txBody>
                      <a:tcPr>
                        <a:lnR w="12700" cap="flat" cmpd="sng" algn="ctr">
                          <a:solidFill>
                            <a:srgbClr val="00296C"/>
                          </a:solidFill>
                          <a:prstDash val="solid"/>
                          <a:round/>
                          <a:headEnd type="none" w="med" len="med"/>
                          <a:tailEnd type="none" w="med" len="med"/>
                        </a:lnR>
                      </a:tcPr>
                    </a:tc>
                    <a:tc>
                      <a:txBody>
                        <a:bodyPr/>
                        <a:lstStyle/>
                        <a:p>
                          <a:pPr algn="ctr"/>
                          <a:r>
                            <a:rPr lang="en-AU" dirty="0"/>
                            <a:t>Marks</a:t>
                          </a:r>
                        </a:p>
                      </a:txBody>
                      <a:tcPr>
                        <a:lnL w="12700" cap="flat" cmpd="sng" algn="ctr">
                          <a:solidFill>
                            <a:srgbClr val="00296C"/>
                          </a:solidFill>
                          <a:prstDash val="solid"/>
                          <a:round/>
                          <a:headEnd type="none" w="med" len="med"/>
                          <a:tailEnd type="none" w="med" len="med"/>
                        </a:lnL>
                      </a:tcPr>
                    </a:tc>
                    <a:extLst>
                      <a:ext uri="{0D108BD9-81ED-4DB2-BD59-A6C34878D82A}">
                        <a16:rowId xmlns:a16="http://schemas.microsoft.com/office/drawing/2014/main" val="270447316"/>
                      </a:ext>
                    </a:extLst>
                  </a:tr>
                  <a:tr h="350367">
                    <a:tc>
                      <a:txBody>
                        <a:bodyPr/>
                        <a:lstStyle/>
                        <a:p>
                          <a:r>
                            <a:rPr lang="en-AU" dirty="0"/>
                            <a:t>Provides correct solution</a:t>
                          </a:r>
                        </a:p>
                      </a:txBody>
                      <a:tcPr>
                        <a:lnR w="12700" cap="flat" cmpd="sng" algn="ctr">
                          <a:solidFill>
                            <a:srgbClr val="00296C"/>
                          </a:solidFill>
                          <a:prstDash val="solid"/>
                          <a:round/>
                          <a:headEnd type="none" w="med" len="med"/>
                          <a:tailEnd type="none" w="med" len="med"/>
                        </a:lnR>
                      </a:tcPr>
                    </a:tc>
                    <a:tc>
                      <a:txBody>
                        <a:bodyPr/>
                        <a:lstStyle/>
                        <a:p>
                          <a:pPr algn="ctr"/>
                          <a:r>
                            <a:rPr lang="en-AU" dirty="0"/>
                            <a:t>3</a:t>
                          </a:r>
                        </a:p>
                      </a:txBody>
                      <a:tcPr>
                        <a:lnL w="12700" cap="flat" cmpd="sng" algn="ctr">
                          <a:solidFill>
                            <a:srgbClr val="00296C"/>
                          </a:solidFill>
                          <a:prstDash val="solid"/>
                          <a:round/>
                          <a:headEnd type="none" w="med" len="med"/>
                          <a:tailEnd type="none" w="med" len="med"/>
                        </a:lnL>
                      </a:tcPr>
                    </a:tc>
                    <a:extLst>
                      <a:ext uri="{0D108BD9-81ED-4DB2-BD59-A6C34878D82A}">
                        <a16:rowId xmlns:a16="http://schemas.microsoft.com/office/drawing/2014/main" val="3749464441"/>
                      </a:ext>
                    </a:extLst>
                  </a:tr>
                  <a:tr h="350367">
                    <a:tc>
                      <a:txBody>
                        <a:bodyPr/>
                        <a:lstStyle/>
                        <a:p>
                          <a:r>
                            <a:rPr lang="en-AU" dirty="0"/>
                            <a:t>Finds the expression for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−1</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oMath>
                          </a14:m>
                          <a:endParaRPr lang="en-AU" b="0" dirty="0"/>
                        </a:p>
                        <a:p>
                          <a:r>
                            <a:rPr lang="en-AU" dirty="0"/>
                            <a:t>OR</a:t>
                          </a:r>
                        </a:p>
                        <a:p>
                          <a:r>
                            <a:rPr lang="en-AU" dirty="0"/>
                            <a:t>States the domain and attempts to either</a:t>
                          </a:r>
                        </a:p>
                        <a:p>
                          <a:pPr marL="285750" indent="-285750">
                            <a:buFontTx/>
                            <a:buChar char="-"/>
                          </a:pPr>
                          <a:r>
                            <a:rPr lang="en-AU" dirty="0"/>
                            <a:t>make </a:t>
                          </a:r>
                          <a14:m>
                            <m:oMath xmlns:m="http://schemas.openxmlformats.org/officeDocument/2006/math">
                              <m:r>
                                <a:rPr lang="en-AU" b="0" i="1" smtClean="0">
                                  <a:latin typeface="Cambria Math" panose="02040503050406030204" pitchFamily="18" charset="0"/>
                                </a:rPr>
                                <m:t>𝑥</m:t>
                              </m:r>
                            </m:oMath>
                          </a14:m>
                          <a:r>
                            <a:rPr lang="en-AU" dirty="0"/>
                            <a:t> the subject, or</a:t>
                          </a:r>
                        </a:p>
                        <a:p>
                          <a:pPr marL="285750" indent="-285750">
                            <a:buFontTx/>
                            <a:buChar char="-"/>
                          </a:pPr>
                          <a:r>
                            <a:rPr lang="en-AU" dirty="0"/>
                            <a:t>find the inverse by switching variables</a:t>
                          </a:r>
                        </a:p>
                      </a:txBody>
                      <a:tcPr>
                        <a:lnR w="12700" cap="flat" cmpd="sng" algn="ctr">
                          <a:solidFill>
                            <a:srgbClr val="00296C"/>
                          </a:solidFill>
                          <a:prstDash val="solid"/>
                          <a:round/>
                          <a:headEnd type="none" w="med" len="med"/>
                          <a:tailEnd type="none" w="med" len="med"/>
                        </a:lnR>
                      </a:tcPr>
                    </a:tc>
                    <a:tc>
                      <a:txBody>
                        <a:bodyPr/>
                        <a:lstStyle/>
                        <a:p>
                          <a:pPr algn="ctr"/>
                          <a:r>
                            <a:rPr lang="en-AU" dirty="0"/>
                            <a:t>2</a:t>
                          </a:r>
                        </a:p>
                      </a:txBody>
                      <a:tcPr>
                        <a:lnL w="12700" cap="flat" cmpd="sng" algn="ctr">
                          <a:solidFill>
                            <a:srgbClr val="00296C"/>
                          </a:solidFill>
                          <a:prstDash val="solid"/>
                          <a:round/>
                          <a:headEnd type="none" w="med" len="med"/>
                          <a:tailEnd type="none" w="med" len="med"/>
                        </a:lnL>
                      </a:tcPr>
                    </a:tc>
                    <a:extLst>
                      <a:ext uri="{0D108BD9-81ED-4DB2-BD59-A6C34878D82A}">
                        <a16:rowId xmlns:a16="http://schemas.microsoft.com/office/drawing/2014/main" val="1868792401"/>
                      </a:ext>
                    </a:extLst>
                  </a:tr>
                  <a:tr h="370840">
                    <a:tc>
                      <a:txBody>
                        <a:bodyPr/>
                        <a:lstStyle/>
                        <a:p>
                          <a:r>
                            <a:rPr lang="en-AU" dirty="0"/>
                            <a:t>States the domain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−∞,2</m:t>
                                  </m:r>
                                </m:e>
                              </m:d>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2,∞</m:t>
                                  </m:r>
                                </m:e>
                              </m:d>
                            </m:oMath>
                          </a14:m>
                          <a:endParaRPr lang="en-AU" b="0" dirty="0"/>
                        </a:p>
                        <a:p>
                          <a:r>
                            <a:rPr lang="en-AU" dirty="0"/>
                            <a:t>OR</a:t>
                          </a:r>
                        </a:p>
                        <a:p>
                          <a:r>
                            <a:rPr lang="en-AU" dirty="0"/>
                            <a:t>Attempts to make </a:t>
                          </a:r>
                          <a14:m>
                            <m:oMath xmlns:m="http://schemas.openxmlformats.org/officeDocument/2006/math">
                              <m:r>
                                <a:rPr lang="en-AU" b="0" i="1" smtClean="0">
                                  <a:latin typeface="Cambria Math" panose="02040503050406030204" pitchFamily="18" charset="0"/>
                                </a:rPr>
                                <m:t>𝑥</m:t>
                              </m:r>
                            </m:oMath>
                          </a14:m>
                          <a:r>
                            <a:rPr lang="en-AU" dirty="0"/>
                            <a:t> the subject</a:t>
                          </a:r>
                        </a:p>
                        <a:p>
                          <a:r>
                            <a:rPr lang="en-AU" dirty="0"/>
                            <a:t>OR</a:t>
                          </a:r>
                        </a:p>
                        <a:p>
                          <a:r>
                            <a:rPr lang="en-AU" dirty="0"/>
                            <a:t>Attempts to find the inverse by switching the variables</a:t>
                          </a:r>
                        </a:p>
                      </a:txBody>
                      <a:tcPr>
                        <a:lnR w="12700" cap="flat" cmpd="sng" algn="ctr">
                          <a:solidFill>
                            <a:srgbClr val="00296C"/>
                          </a:solidFill>
                          <a:prstDash val="solid"/>
                          <a:round/>
                          <a:headEnd type="none" w="med" len="med"/>
                          <a:tailEnd type="none" w="med" len="med"/>
                        </a:lnR>
                      </a:tcPr>
                    </a:tc>
                    <a:tc>
                      <a:txBody>
                        <a:bodyPr/>
                        <a:lstStyle/>
                        <a:p>
                          <a:pPr algn="ctr"/>
                          <a:r>
                            <a:rPr lang="en-AU" dirty="0"/>
                            <a:t>1</a:t>
                          </a:r>
                        </a:p>
                      </a:txBody>
                      <a:tcPr>
                        <a:lnL w="12700" cap="flat" cmpd="sng" algn="ctr">
                          <a:solidFill>
                            <a:srgbClr val="00296C"/>
                          </a:solidFill>
                          <a:prstDash val="solid"/>
                          <a:round/>
                          <a:headEnd type="none" w="med" len="med"/>
                          <a:tailEnd type="none" w="med" len="med"/>
                        </a:lnL>
                      </a:tcPr>
                    </a:tc>
                    <a:extLst>
                      <a:ext uri="{0D108BD9-81ED-4DB2-BD59-A6C34878D82A}">
                        <a16:rowId xmlns:a16="http://schemas.microsoft.com/office/drawing/2014/main" val="1058997580"/>
                      </a:ext>
                    </a:extLst>
                  </a:tr>
                </a:tbl>
              </a:graphicData>
            </a:graphic>
          </p:graphicFrame>
        </mc:Choice>
        <mc:Fallback xmlns="">
          <p:graphicFrame>
            <p:nvGraphicFramePr>
              <p:cNvPr id="7" name="Table 6">
                <a:extLst>
                  <a:ext uri="{FF2B5EF4-FFF2-40B4-BE49-F238E27FC236}">
                    <a16:creationId xmlns:a16="http://schemas.microsoft.com/office/drawing/2014/main" id="{27DE60D4-747A-78EB-F658-901964E17515}"/>
                  </a:ext>
                </a:extLst>
              </p:cNvPr>
              <p:cNvGraphicFramePr>
                <a:graphicFrameLocks noGrp="1"/>
              </p:cNvGraphicFramePr>
              <p:nvPr>
                <p:extLst>
                  <p:ext uri="{D42A27DB-BD31-4B8C-83A1-F6EECF244321}">
                    <p14:modId xmlns:p14="http://schemas.microsoft.com/office/powerpoint/2010/main" val="1943355737"/>
                  </p:ext>
                </p:extLst>
              </p:nvPr>
            </p:nvGraphicFramePr>
            <p:xfrm>
              <a:off x="4694834" y="2529993"/>
              <a:ext cx="7149164" cy="3662680"/>
            </p:xfrm>
            <a:graphic>
              <a:graphicData uri="http://schemas.openxmlformats.org/drawingml/2006/table">
                <a:tbl>
                  <a:tblPr firstRow="1" bandRow="1">
                    <a:tableStyleId>{69012ECD-51FC-41F1-AA8D-1B2483CD663E}</a:tableStyleId>
                  </a:tblPr>
                  <a:tblGrid>
                    <a:gridCol w="5865451">
                      <a:extLst>
                        <a:ext uri="{9D8B030D-6E8A-4147-A177-3AD203B41FA5}">
                          <a16:colId xmlns:a16="http://schemas.microsoft.com/office/drawing/2014/main" val="1933867282"/>
                        </a:ext>
                      </a:extLst>
                    </a:gridCol>
                    <a:gridCol w="1283713">
                      <a:extLst>
                        <a:ext uri="{9D8B030D-6E8A-4147-A177-3AD203B41FA5}">
                          <a16:colId xmlns:a16="http://schemas.microsoft.com/office/drawing/2014/main" val="3720091532"/>
                        </a:ext>
                      </a:extLst>
                    </a:gridCol>
                  </a:tblGrid>
                  <a:tr h="370840">
                    <a:tc>
                      <a:txBody>
                        <a:bodyPr/>
                        <a:lstStyle/>
                        <a:p>
                          <a:r>
                            <a:rPr lang="en-AU"/>
                            <a:t>Criteria</a:t>
                          </a:r>
                        </a:p>
                      </a:txBody>
                      <a:tcPr>
                        <a:lnR w="12700" cap="flat" cmpd="sng" algn="ctr">
                          <a:solidFill>
                            <a:srgbClr val="00296C"/>
                          </a:solidFill>
                          <a:prstDash val="solid"/>
                          <a:round/>
                          <a:headEnd type="none" w="med" len="med"/>
                          <a:tailEnd type="none" w="med" len="med"/>
                        </a:lnR>
                      </a:tcPr>
                    </a:tc>
                    <a:tc>
                      <a:txBody>
                        <a:bodyPr/>
                        <a:lstStyle/>
                        <a:p>
                          <a:pPr algn="ctr"/>
                          <a:r>
                            <a:rPr lang="en-AU"/>
                            <a:t>Marks</a:t>
                          </a:r>
                        </a:p>
                      </a:txBody>
                      <a:tcPr>
                        <a:lnL w="12700" cap="flat" cmpd="sng" algn="ctr">
                          <a:solidFill>
                            <a:srgbClr val="00296C"/>
                          </a:solidFill>
                          <a:prstDash val="solid"/>
                          <a:round/>
                          <a:headEnd type="none" w="med" len="med"/>
                          <a:tailEnd type="none" w="med" len="med"/>
                        </a:lnL>
                      </a:tcPr>
                    </a:tc>
                    <a:extLst>
                      <a:ext uri="{0D108BD9-81ED-4DB2-BD59-A6C34878D82A}">
                        <a16:rowId xmlns:a16="http://schemas.microsoft.com/office/drawing/2014/main" val="270447316"/>
                      </a:ext>
                    </a:extLst>
                  </a:tr>
                  <a:tr h="365760">
                    <a:tc>
                      <a:txBody>
                        <a:bodyPr/>
                        <a:lstStyle/>
                        <a:p>
                          <a:r>
                            <a:rPr lang="en-AU"/>
                            <a:t>Provides correct solution</a:t>
                          </a:r>
                        </a:p>
                      </a:txBody>
                      <a:tcPr>
                        <a:lnR w="12700" cap="flat" cmpd="sng" algn="ctr">
                          <a:solidFill>
                            <a:srgbClr val="00296C"/>
                          </a:solidFill>
                          <a:prstDash val="solid"/>
                          <a:round/>
                          <a:headEnd type="none" w="med" len="med"/>
                          <a:tailEnd type="none" w="med" len="med"/>
                        </a:lnR>
                      </a:tcPr>
                    </a:tc>
                    <a:tc>
                      <a:txBody>
                        <a:bodyPr/>
                        <a:lstStyle/>
                        <a:p>
                          <a:pPr algn="ctr"/>
                          <a:r>
                            <a:rPr lang="en-AU"/>
                            <a:t>3</a:t>
                          </a:r>
                        </a:p>
                      </a:txBody>
                      <a:tcPr>
                        <a:lnL w="12700" cap="flat" cmpd="sng" algn="ctr">
                          <a:solidFill>
                            <a:srgbClr val="00296C"/>
                          </a:solidFill>
                          <a:prstDash val="solid"/>
                          <a:round/>
                          <a:headEnd type="none" w="med" len="med"/>
                          <a:tailEnd type="none" w="med" len="med"/>
                        </a:lnL>
                      </a:tcPr>
                    </a:tc>
                    <a:extLst>
                      <a:ext uri="{0D108BD9-81ED-4DB2-BD59-A6C34878D82A}">
                        <a16:rowId xmlns:a16="http://schemas.microsoft.com/office/drawing/2014/main" val="3749464441"/>
                      </a:ext>
                    </a:extLst>
                  </a:tr>
                  <a:tr h="1463040">
                    <a:tc>
                      <a:txBody>
                        <a:bodyPr/>
                        <a:lstStyle/>
                        <a:p>
                          <a:endParaRPr lang="en-US"/>
                        </a:p>
                      </a:txBody>
                      <a:tcPr>
                        <a:lnR w="12700" cap="flat" cmpd="sng" algn="ctr">
                          <a:solidFill>
                            <a:srgbClr val="00296C"/>
                          </a:solidFill>
                          <a:prstDash val="solid"/>
                          <a:round/>
                          <a:headEnd type="none" w="med" len="med"/>
                          <a:tailEnd type="none" w="med" len="med"/>
                        </a:lnR>
                        <a:blipFill>
                          <a:blip r:embed="rId3"/>
                          <a:stretch>
                            <a:fillRect l="-104" t="-52500" r="-22037" b="-106667"/>
                          </a:stretch>
                        </a:blipFill>
                      </a:tcPr>
                    </a:tc>
                    <a:tc>
                      <a:txBody>
                        <a:bodyPr/>
                        <a:lstStyle/>
                        <a:p>
                          <a:pPr algn="ctr"/>
                          <a:r>
                            <a:rPr lang="en-AU"/>
                            <a:t>2</a:t>
                          </a:r>
                        </a:p>
                      </a:txBody>
                      <a:tcPr>
                        <a:lnL w="12700" cap="flat" cmpd="sng" algn="ctr">
                          <a:solidFill>
                            <a:srgbClr val="00296C"/>
                          </a:solidFill>
                          <a:prstDash val="solid"/>
                          <a:round/>
                          <a:headEnd type="none" w="med" len="med"/>
                          <a:tailEnd type="none" w="med" len="med"/>
                        </a:lnL>
                      </a:tcPr>
                    </a:tc>
                    <a:extLst>
                      <a:ext uri="{0D108BD9-81ED-4DB2-BD59-A6C34878D82A}">
                        <a16:rowId xmlns:a16="http://schemas.microsoft.com/office/drawing/2014/main" val="1868792401"/>
                      </a:ext>
                    </a:extLst>
                  </a:tr>
                  <a:tr h="1463040">
                    <a:tc>
                      <a:txBody>
                        <a:bodyPr/>
                        <a:lstStyle/>
                        <a:p>
                          <a:endParaRPr lang="en-US"/>
                        </a:p>
                      </a:txBody>
                      <a:tcPr>
                        <a:lnR w="12700" cap="flat" cmpd="sng" algn="ctr">
                          <a:solidFill>
                            <a:srgbClr val="00296C"/>
                          </a:solidFill>
                          <a:prstDash val="solid"/>
                          <a:round/>
                          <a:headEnd type="none" w="med" len="med"/>
                          <a:tailEnd type="none" w="med" len="med"/>
                        </a:lnR>
                        <a:blipFill>
                          <a:blip r:embed="rId3"/>
                          <a:stretch>
                            <a:fillRect l="-104" t="-152500" r="-22037" b="-6667"/>
                          </a:stretch>
                        </a:blipFill>
                      </a:tcPr>
                    </a:tc>
                    <a:tc>
                      <a:txBody>
                        <a:bodyPr/>
                        <a:lstStyle/>
                        <a:p>
                          <a:pPr algn="ctr"/>
                          <a:r>
                            <a:rPr lang="en-AU"/>
                            <a:t>1</a:t>
                          </a:r>
                        </a:p>
                      </a:txBody>
                      <a:tcPr>
                        <a:lnL w="12700" cap="flat" cmpd="sng" algn="ctr">
                          <a:solidFill>
                            <a:srgbClr val="00296C"/>
                          </a:solidFill>
                          <a:prstDash val="solid"/>
                          <a:round/>
                          <a:headEnd type="none" w="med" len="med"/>
                          <a:tailEnd type="none" w="med" len="med"/>
                        </a:lnL>
                      </a:tcPr>
                    </a:tc>
                    <a:extLst>
                      <a:ext uri="{0D108BD9-81ED-4DB2-BD59-A6C34878D82A}">
                        <a16:rowId xmlns:a16="http://schemas.microsoft.com/office/drawing/2014/main" val="1058997580"/>
                      </a:ext>
                    </a:extLst>
                  </a:tr>
                </a:tbl>
              </a:graphicData>
            </a:graphic>
          </p:graphicFrame>
        </mc:Fallback>
      </mc:AlternateContent>
    </p:spTree>
    <p:extLst>
      <p:ext uri="{BB962C8B-B14F-4D97-AF65-F5344CB8AC3E}">
        <p14:creationId xmlns:p14="http://schemas.microsoft.com/office/powerpoint/2010/main" val="296029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55CCB-49D4-1757-564E-B51A53EF84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1D47FD-4226-DAF6-6B70-A8339A4A79D7}"/>
              </a:ext>
            </a:extLst>
          </p:cNvPr>
          <p:cNvSpPr>
            <a:spLocks noGrp="1"/>
          </p:cNvSpPr>
          <p:nvPr>
            <p:ph type="title"/>
          </p:nvPr>
        </p:nvSpPr>
        <p:spPr/>
        <p:txBody>
          <a:bodyPr/>
          <a:lstStyle/>
          <a:p>
            <a:r>
              <a:rPr lang="en-AU" dirty="0"/>
              <a:t>Incorrect solution (2)</a:t>
            </a:r>
          </a:p>
        </p:txBody>
      </p:sp>
      <p:sp>
        <p:nvSpPr>
          <p:cNvPr id="4" name="Text Placeholder 3">
            <a:extLst>
              <a:ext uri="{FF2B5EF4-FFF2-40B4-BE49-F238E27FC236}">
                <a16:creationId xmlns:a16="http://schemas.microsoft.com/office/drawing/2014/main" id="{F25A4BB3-8E0D-432D-3B8E-120817A2039D}"/>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9F7A693-44D4-6EE3-1076-D34BB39B830F}"/>
                  </a:ext>
                </a:extLst>
              </p:cNvPr>
              <p:cNvSpPr>
                <a:spLocks noGrp="1"/>
              </p:cNvSpPr>
              <p:nvPr>
                <p:ph type="body" sz="quarter" idx="17"/>
              </p:nvPr>
            </p:nvSpPr>
            <p:spPr/>
            <p:txBody>
              <a:bodyPr/>
              <a:lstStyle/>
              <a:p>
                <a:r>
                  <a:rPr lang="en-AU" dirty="0"/>
                  <a:t>Find the inverse function,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𝑓</m:t>
                        </m:r>
                      </m:e>
                      <m:sup>
                        <m:r>
                          <a:rPr lang="en-AU" i="1">
                            <a:latin typeface="Cambria Math" panose="02040503050406030204" pitchFamily="18" charset="0"/>
                          </a:rPr>
                          <m:t>−1</m:t>
                        </m:r>
                      </m:sup>
                    </m:sSup>
                    <m:d>
                      <m:dPr>
                        <m:ctrlPr>
                          <a:rPr lang="en-AU" i="1">
                            <a:latin typeface="Cambria Math" panose="02040503050406030204" pitchFamily="18" charset="0"/>
                          </a:rPr>
                        </m:ctrlPr>
                      </m:dPr>
                      <m:e>
                        <m:r>
                          <a:rPr lang="en-AU" i="1">
                            <a:latin typeface="Cambria Math" panose="02040503050406030204" pitchFamily="18" charset="0"/>
                          </a:rPr>
                          <m:t>𝑥</m:t>
                        </m:r>
                      </m:e>
                    </m:d>
                  </m:oMath>
                </a14:m>
                <a:r>
                  <a:rPr lang="en-AU" dirty="0"/>
                  <a:t> of the function </a:t>
                </a: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=2+</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𝑥</m:t>
                        </m:r>
                        <m:r>
                          <a:rPr lang="en-AU" i="1">
                            <a:latin typeface="Cambria Math" panose="02040503050406030204" pitchFamily="18" charset="0"/>
                          </a:rPr>
                          <m:t>−3</m:t>
                        </m:r>
                      </m:den>
                    </m:f>
                    <m:r>
                      <a:rPr lang="en-AU">
                        <a:latin typeface="Cambria Math" panose="02040503050406030204" pitchFamily="18" charset="0"/>
                      </a:rPr>
                      <m:t>. </m:t>
                    </m:r>
                  </m:oMath>
                </a14:m>
                <a:r>
                  <a:rPr lang="en-AU" dirty="0"/>
                  <a:t>    (3 marks) </a:t>
                </a:r>
              </a:p>
              <a:p>
                <a:pPr/>
                <a:r>
                  <a:rPr lang="en-AU" dirty="0">
                    <a:latin typeface="+mn-lt"/>
                  </a:rPr>
                  <a:t>Solution:</a:t>
                </a:r>
                <a:br>
                  <a:rPr lang="en-AU" b="0"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f>
                        <m:fPr>
                          <m:ctrlPr>
                            <a:rPr lang="en-AU"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𝑥</m:t>
                          </m:r>
                          <m:r>
                            <a:rPr lang="en-AU" b="0" i="1" smtClean="0">
                              <a:latin typeface="Cambria Math" panose="02040503050406030204" pitchFamily="18" charset="0"/>
                            </a:rPr>
                            <m:t>−3</m:t>
                          </m:r>
                        </m:den>
                      </m:f>
                    </m:oMath>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𝑦</m:t>
                          </m:r>
                          <m:r>
                            <a:rPr lang="en-AU" b="0" i="1" smtClean="0">
                              <a:latin typeface="Cambria Math" panose="02040503050406030204" pitchFamily="18" charset="0"/>
                            </a:rPr>
                            <m:t>+2</m:t>
                          </m:r>
                        </m:den>
                      </m:f>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−3</m:t>
                      </m:r>
                    </m:oMath>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f>
                        <m:fPr>
                          <m:ctrlPr>
                            <a:rPr lang="en-AU"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𝑥</m:t>
                          </m:r>
                          <m:r>
                            <a:rPr lang="en-AU" b="0" i="1" smtClean="0">
                              <a:latin typeface="Cambria Math" panose="02040503050406030204" pitchFamily="18" charset="0"/>
                            </a:rPr>
                            <m:t>+2</m:t>
                          </m:r>
                        </m:den>
                      </m:f>
                    </m:oMath>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f>
                        <m:fPr>
                          <m:ctrlPr>
                            <a:rPr lang="en-AU"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𝑥</m:t>
                          </m:r>
                          <m:r>
                            <a:rPr lang="en-AU" b="0" i="1" smtClean="0">
                              <a:latin typeface="Cambria Math" panose="02040503050406030204" pitchFamily="18" charset="0"/>
                            </a:rPr>
                            <m:t>+2</m:t>
                          </m:r>
                        </m:den>
                      </m:f>
                    </m:oMath>
                  </m:oMathPara>
                </a14:m>
                <a:br>
                  <a:rPr lang="en-AU" b="0" dirty="0"/>
                </a:br>
                <a:endParaRPr lang="en-AU" b="0" dirty="0"/>
              </a:p>
            </p:txBody>
          </p:sp>
        </mc:Choice>
        <mc:Fallback xmlns="">
          <p:sp>
            <p:nvSpPr>
              <p:cNvPr id="5" name="Text Placeholder 4">
                <a:extLst>
                  <a:ext uri="{FF2B5EF4-FFF2-40B4-BE49-F238E27FC236}">
                    <a16:creationId xmlns:a16="http://schemas.microsoft.com/office/drawing/2014/main" id="{E9F7A693-44D4-6EE3-1076-D34BB39B830F}"/>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0E5C82E-3ECE-29F3-C003-9490EC757E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CB04925E-01F1-1EB1-9E0E-7CD621DE2998}"/>
                  </a:ext>
                </a:extLst>
              </p:cNvPr>
              <p:cNvGraphicFramePr>
                <a:graphicFrameLocks noGrp="1"/>
              </p:cNvGraphicFramePr>
              <p:nvPr>
                <p:extLst>
                  <p:ext uri="{D42A27DB-BD31-4B8C-83A1-F6EECF244321}">
                    <p14:modId xmlns:p14="http://schemas.microsoft.com/office/powerpoint/2010/main" val="1933574729"/>
                  </p:ext>
                </p:extLst>
              </p:nvPr>
            </p:nvGraphicFramePr>
            <p:xfrm>
              <a:off x="4694834" y="2529993"/>
              <a:ext cx="7149164" cy="3662680"/>
            </p:xfrm>
            <a:graphic>
              <a:graphicData uri="http://schemas.openxmlformats.org/drawingml/2006/table">
                <a:tbl>
                  <a:tblPr firstRow="1" bandRow="1">
                    <a:tableStyleId>{69012ECD-51FC-41F1-AA8D-1B2483CD663E}</a:tableStyleId>
                  </a:tblPr>
                  <a:tblGrid>
                    <a:gridCol w="5865451">
                      <a:extLst>
                        <a:ext uri="{9D8B030D-6E8A-4147-A177-3AD203B41FA5}">
                          <a16:colId xmlns:a16="http://schemas.microsoft.com/office/drawing/2014/main" val="1933867282"/>
                        </a:ext>
                      </a:extLst>
                    </a:gridCol>
                    <a:gridCol w="1283713">
                      <a:extLst>
                        <a:ext uri="{9D8B030D-6E8A-4147-A177-3AD203B41FA5}">
                          <a16:colId xmlns:a16="http://schemas.microsoft.com/office/drawing/2014/main" val="3720091532"/>
                        </a:ext>
                      </a:extLst>
                    </a:gridCol>
                  </a:tblGrid>
                  <a:tr h="370840">
                    <a:tc>
                      <a:txBody>
                        <a:bodyPr/>
                        <a:lstStyle/>
                        <a:p>
                          <a:r>
                            <a:rPr lang="en-AU" dirty="0"/>
                            <a:t>Criteria</a:t>
                          </a:r>
                        </a:p>
                      </a:txBody>
                      <a:tcPr>
                        <a:lnR w="12700" cap="flat" cmpd="sng" algn="ctr">
                          <a:solidFill>
                            <a:srgbClr val="00296C"/>
                          </a:solidFill>
                          <a:prstDash val="solid"/>
                          <a:round/>
                          <a:headEnd type="none" w="med" len="med"/>
                          <a:tailEnd type="none" w="med" len="med"/>
                        </a:lnR>
                      </a:tcPr>
                    </a:tc>
                    <a:tc>
                      <a:txBody>
                        <a:bodyPr/>
                        <a:lstStyle/>
                        <a:p>
                          <a:pPr algn="ctr"/>
                          <a:r>
                            <a:rPr lang="en-AU" dirty="0"/>
                            <a:t>Marks</a:t>
                          </a:r>
                        </a:p>
                      </a:txBody>
                      <a:tcPr>
                        <a:lnL w="12700" cap="flat" cmpd="sng" algn="ctr">
                          <a:solidFill>
                            <a:srgbClr val="00296C"/>
                          </a:solidFill>
                          <a:prstDash val="solid"/>
                          <a:round/>
                          <a:headEnd type="none" w="med" len="med"/>
                          <a:tailEnd type="none" w="med" len="med"/>
                        </a:lnL>
                      </a:tcPr>
                    </a:tc>
                    <a:extLst>
                      <a:ext uri="{0D108BD9-81ED-4DB2-BD59-A6C34878D82A}">
                        <a16:rowId xmlns:a16="http://schemas.microsoft.com/office/drawing/2014/main" val="270447316"/>
                      </a:ext>
                    </a:extLst>
                  </a:tr>
                  <a:tr h="350367">
                    <a:tc>
                      <a:txBody>
                        <a:bodyPr/>
                        <a:lstStyle/>
                        <a:p>
                          <a:r>
                            <a:rPr lang="en-AU" dirty="0"/>
                            <a:t>Provides correct solution</a:t>
                          </a:r>
                        </a:p>
                      </a:txBody>
                      <a:tcPr>
                        <a:lnR w="12700" cap="flat" cmpd="sng" algn="ctr">
                          <a:solidFill>
                            <a:srgbClr val="00296C"/>
                          </a:solidFill>
                          <a:prstDash val="solid"/>
                          <a:round/>
                          <a:headEnd type="none" w="med" len="med"/>
                          <a:tailEnd type="none" w="med" len="med"/>
                        </a:lnR>
                      </a:tcPr>
                    </a:tc>
                    <a:tc>
                      <a:txBody>
                        <a:bodyPr/>
                        <a:lstStyle/>
                        <a:p>
                          <a:pPr algn="ctr"/>
                          <a:r>
                            <a:rPr lang="en-AU" dirty="0"/>
                            <a:t>3</a:t>
                          </a:r>
                        </a:p>
                      </a:txBody>
                      <a:tcPr>
                        <a:lnL w="12700" cap="flat" cmpd="sng" algn="ctr">
                          <a:solidFill>
                            <a:srgbClr val="00296C"/>
                          </a:solidFill>
                          <a:prstDash val="solid"/>
                          <a:round/>
                          <a:headEnd type="none" w="med" len="med"/>
                          <a:tailEnd type="none" w="med" len="med"/>
                        </a:lnL>
                      </a:tcPr>
                    </a:tc>
                    <a:extLst>
                      <a:ext uri="{0D108BD9-81ED-4DB2-BD59-A6C34878D82A}">
                        <a16:rowId xmlns:a16="http://schemas.microsoft.com/office/drawing/2014/main" val="3749464441"/>
                      </a:ext>
                    </a:extLst>
                  </a:tr>
                  <a:tr h="350367">
                    <a:tc>
                      <a:txBody>
                        <a:bodyPr/>
                        <a:lstStyle/>
                        <a:p>
                          <a:r>
                            <a:rPr lang="en-AU" dirty="0"/>
                            <a:t>Finds the expression for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−1</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oMath>
                          </a14:m>
                          <a:endParaRPr lang="en-AU" b="0" dirty="0"/>
                        </a:p>
                        <a:p>
                          <a:r>
                            <a:rPr lang="en-AU" dirty="0"/>
                            <a:t>OR</a:t>
                          </a:r>
                        </a:p>
                        <a:p>
                          <a:r>
                            <a:rPr lang="en-AU" dirty="0"/>
                            <a:t>States the domain and attempts to either</a:t>
                          </a:r>
                        </a:p>
                        <a:p>
                          <a:pPr marL="285750" indent="-285750">
                            <a:buFontTx/>
                            <a:buChar char="-"/>
                          </a:pPr>
                          <a:r>
                            <a:rPr lang="en-AU" dirty="0"/>
                            <a:t>make </a:t>
                          </a:r>
                          <a14:m>
                            <m:oMath xmlns:m="http://schemas.openxmlformats.org/officeDocument/2006/math">
                              <m:r>
                                <a:rPr lang="en-AU" b="0" i="1" smtClean="0">
                                  <a:latin typeface="Cambria Math" panose="02040503050406030204" pitchFamily="18" charset="0"/>
                                </a:rPr>
                                <m:t>𝑥</m:t>
                              </m:r>
                            </m:oMath>
                          </a14:m>
                          <a:r>
                            <a:rPr lang="en-AU" dirty="0"/>
                            <a:t> the subject, or</a:t>
                          </a:r>
                        </a:p>
                        <a:p>
                          <a:pPr marL="285750" indent="-285750">
                            <a:buFontTx/>
                            <a:buChar char="-"/>
                          </a:pPr>
                          <a:r>
                            <a:rPr lang="en-AU" dirty="0"/>
                            <a:t>find the inverse by switching variables</a:t>
                          </a:r>
                        </a:p>
                      </a:txBody>
                      <a:tcPr>
                        <a:lnR w="12700" cap="flat" cmpd="sng" algn="ctr">
                          <a:solidFill>
                            <a:srgbClr val="00296C"/>
                          </a:solidFill>
                          <a:prstDash val="solid"/>
                          <a:round/>
                          <a:headEnd type="none" w="med" len="med"/>
                          <a:tailEnd type="none" w="med" len="med"/>
                        </a:lnR>
                      </a:tcPr>
                    </a:tc>
                    <a:tc>
                      <a:txBody>
                        <a:bodyPr/>
                        <a:lstStyle/>
                        <a:p>
                          <a:pPr algn="ctr"/>
                          <a:r>
                            <a:rPr lang="en-AU" dirty="0"/>
                            <a:t>2</a:t>
                          </a:r>
                        </a:p>
                      </a:txBody>
                      <a:tcPr>
                        <a:lnL w="12700" cap="flat" cmpd="sng" algn="ctr">
                          <a:solidFill>
                            <a:srgbClr val="00296C"/>
                          </a:solidFill>
                          <a:prstDash val="solid"/>
                          <a:round/>
                          <a:headEnd type="none" w="med" len="med"/>
                          <a:tailEnd type="none" w="med" len="med"/>
                        </a:lnL>
                      </a:tcPr>
                    </a:tc>
                    <a:extLst>
                      <a:ext uri="{0D108BD9-81ED-4DB2-BD59-A6C34878D82A}">
                        <a16:rowId xmlns:a16="http://schemas.microsoft.com/office/drawing/2014/main" val="1868792401"/>
                      </a:ext>
                    </a:extLst>
                  </a:tr>
                  <a:tr h="370840">
                    <a:tc>
                      <a:txBody>
                        <a:bodyPr/>
                        <a:lstStyle/>
                        <a:p>
                          <a:r>
                            <a:rPr lang="en-AU" dirty="0"/>
                            <a:t>States the domain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−∞,2</m:t>
                                  </m:r>
                                </m:e>
                              </m:d>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2,∞</m:t>
                                  </m:r>
                                </m:e>
                              </m:d>
                            </m:oMath>
                          </a14:m>
                          <a:endParaRPr lang="en-AU" b="0" dirty="0"/>
                        </a:p>
                        <a:p>
                          <a:r>
                            <a:rPr lang="en-AU" dirty="0"/>
                            <a:t>OR</a:t>
                          </a:r>
                        </a:p>
                        <a:p>
                          <a:r>
                            <a:rPr lang="en-AU" dirty="0"/>
                            <a:t>Attempts to make </a:t>
                          </a:r>
                          <a14:m>
                            <m:oMath xmlns:m="http://schemas.openxmlformats.org/officeDocument/2006/math">
                              <m:r>
                                <a:rPr lang="en-AU" b="0" i="1" smtClean="0">
                                  <a:latin typeface="Cambria Math" panose="02040503050406030204" pitchFamily="18" charset="0"/>
                                </a:rPr>
                                <m:t>𝑥</m:t>
                              </m:r>
                            </m:oMath>
                          </a14:m>
                          <a:r>
                            <a:rPr lang="en-AU" dirty="0"/>
                            <a:t> the subject</a:t>
                          </a:r>
                        </a:p>
                        <a:p>
                          <a:r>
                            <a:rPr lang="en-AU" dirty="0"/>
                            <a:t>OR</a:t>
                          </a:r>
                        </a:p>
                        <a:p>
                          <a:r>
                            <a:rPr lang="en-AU" dirty="0"/>
                            <a:t>Attempts to find the inverse by switching the variables</a:t>
                          </a:r>
                        </a:p>
                      </a:txBody>
                      <a:tcPr>
                        <a:lnR w="12700" cap="flat" cmpd="sng" algn="ctr">
                          <a:solidFill>
                            <a:srgbClr val="00296C"/>
                          </a:solidFill>
                          <a:prstDash val="solid"/>
                          <a:round/>
                          <a:headEnd type="none" w="med" len="med"/>
                          <a:tailEnd type="none" w="med" len="med"/>
                        </a:lnR>
                      </a:tcPr>
                    </a:tc>
                    <a:tc>
                      <a:txBody>
                        <a:bodyPr/>
                        <a:lstStyle/>
                        <a:p>
                          <a:pPr algn="ctr"/>
                          <a:r>
                            <a:rPr lang="en-AU" dirty="0"/>
                            <a:t>1</a:t>
                          </a:r>
                        </a:p>
                      </a:txBody>
                      <a:tcPr>
                        <a:lnL w="12700" cap="flat" cmpd="sng" algn="ctr">
                          <a:solidFill>
                            <a:srgbClr val="00296C"/>
                          </a:solidFill>
                          <a:prstDash val="solid"/>
                          <a:round/>
                          <a:headEnd type="none" w="med" len="med"/>
                          <a:tailEnd type="none" w="med" len="med"/>
                        </a:lnL>
                      </a:tcPr>
                    </a:tc>
                    <a:extLst>
                      <a:ext uri="{0D108BD9-81ED-4DB2-BD59-A6C34878D82A}">
                        <a16:rowId xmlns:a16="http://schemas.microsoft.com/office/drawing/2014/main" val="1058997580"/>
                      </a:ext>
                    </a:extLst>
                  </a:tr>
                </a:tbl>
              </a:graphicData>
            </a:graphic>
          </p:graphicFrame>
        </mc:Choice>
        <mc:Fallback xmlns="">
          <p:graphicFrame>
            <p:nvGraphicFramePr>
              <p:cNvPr id="7" name="Table 6">
                <a:extLst>
                  <a:ext uri="{FF2B5EF4-FFF2-40B4-BE49-F238E27FC236}">
                    <a16:creationId xmlns:a16="http://schemas.microsoft.com/office/drawing/2014/main" id="{CB04925E-01F1-1EB1-9E0E-7CD621DE2998}"/>
                  </a:ext>
                </a:extLst>
              </p:cNvPr>
              <p:cNvGraphicFramePr>
                <a:graphicFrameLocks noGrp="1"/>
              </p:cNvGraphicFramePr>
              <p:nvPr>
                <p:extLst>
                  <p:ext uri="{D42A27DB-BD31-4B8C-83A1-F6EECF244321}">
                    <p14:modId xmlns:p14="http://schemas.microsoft.com/office/powerpoint/2010/main" val="1933574729"/>
                  </p:ext>
                </p:extLst>
              </p:nvPr>
            </p:nvGraphicFramePr>
            <p:xfrm>
              <a:off x="4694834" y="2529993"/>
              <a:ext cx="7149164" cy="3662680"/>
            </p:xfrm>
            <a:graphic>
              <a:graphicData uri="http://schemas.openxmlformats.org/drawingml/2006/table">
                <a:tbl>
                  <a:tblPr firstRow="1" bandRow="1">
                    <a:tableStyleId>{69012ECD-51FC-41F1-AA8D-1B2483CD663E}</a:tableStyleId>
                  </a:tblPr>
                  <a:tblGrid>
                    <a:gridCol w="5865451">
                      <a:extLst>
                        <a:ext uri="{9D8B030D-6E8A-4147-A177-3AD203B41FA5}">
                          <a16:colId xmlns:a16="http://schemas.microsoft.com/office/drawing/2014/main" val="1933867282"/>
                        </a:ext>
                      </a:extLst>
                    </a:gridCol>
                    <a:gridCol w="1283713">
                      <a:extLst>
                        <a:ext uri="{9D8B030D-6E8A-4147-A177-3AD203B41FA5}">
                          <a16:colId xmlns:a16="http://schemas.microsoft.com/office/drawing/2014/main" val="3720091532"/>
                        </a:ext>
                      </a:extLst>
                    </a:gridCol>
                  </a:tblGrid>
                  <a:tr h="370840">
                    <a:tc>
                      <a:txBody>
                        <a:bodyPr/>
                        <a:lstStyle/>
                        <a:p>
                          <a:r>
                            <a:rPr lang="en-AU"/>
                            <a:t>Criteria</a:t>
                          </a:r>
                        </a:p>
                      </a:txBody>
                      <a:tcPr>
                        <a:lnR w="12700" cap="flat" cmpd="sng" algn="ctr">
                          <a:solidFill>
                            <a:srgbClr val="00296C"/>
                          </a:solidFill>
                          <a:prstDash val="solid"/>
                          <a:round/>
                          <a:headEnd type="none" w="med" len="med"/>
                          <a:tailEnd type="none" w="med" len="med"/>
                        </a:lnR>
                      </a:tcPr>
                    </a:tc>
                    <a:tc>
                      <a:txBody>
                        <a:bodyPr/>
                        <a:lstStyle/>
                        <a:p>
                          <a:pPr algn="ctr"/>
                          <a:r>
                            <a:rPr lang="en-AU"/>
                            <a:t>Marks</a:t>
                          </a:r>
                        </a:p>
                      </a:txBody>
                      <a:tcPr>
                        <a:lnL w="12700" cap="flat" cmpd="sng" algn="ctr">
                          <a:solidFill>
                            <a:srgbClr val="00296C"/>
                          </a:solidFill>
                          <a:prstDash val="solid"/>
                          <a:round/>
                          <a:headEnd type="none" w="med" len="med"/>
                          <a:tailEnd type="none" w="med" len="med"/>
                        </a:lnL>
                      </a:tcPr>
                    </a:tc>
                    <a:extLst>
                      <a:ext uri="{0D108BD9-81ED-4DB2-BD59-A6C34878D82A}">
                        <a16:rowId xmlns:a16="http://schemas.microsoft.com/office/drawing/2014/main" val="270447316"/>
                      </a:ext>
                    </a:extLst>
                  </a:tr>
                  <a:tr h="365760">
                    <a:tc>
                      <a:txBody>
                        <a:bodyPr/>
                        <a:lstStyle/>
                        <a:p>
                          <a:r>
                            <a:rPr lang="en-AU"/>
                            <a:t>Provides correct solution</a:t>
                          </a:r>
                        </a:p>
                      </a:txBody>
                      <a:tcPr>
                        <a:lnR w="12700" cap="flat" cmpd="sng" algn="ctr">
                          <a:solidFill>
                            <a:srgbClr val="00296C"/>
                          </a:solidFill>
                          <a:prstDash val="solid"/>
                          <a:round/>
                          <a:headEnd type="none" w="med" len="med"/>
                          <a:tailEnd type="none" w="med" len="med"/>
                        </a:lnR>
                      </a:tcPr>
                    </a:tc>
                    <a:tc>
                      <a:txBody>
                        <a:bodyPr/>
                        <a:lstStyle/>
                        <a:p>
                          <a:pPr algn="ctr"/>
                          <a:r>
                            <a:rPr lang="en-AU"/>
                            <a:t>3</a:t>
                          </a:r>
                        </a:p>
                      </a:txBody>
                      <a:tcPr>
                        <a:lnL w="12700" cap="flat" cmpd="sng" algn="ctr">
                          <a:solidFill>
                            <a:srgbClr val="00296C"/>
                          </a:solidFill>
                          <a:prstDash val="solid"/>
                          <a:round/>
                          <a:headEnd type="none" w="med" len="med"/>
                          <a:tailEnd type="none" w="med" len="med"/>
                        </a:lnL>
                      </a:tcPr>
                    </a:tc>
                    <a:extLst>
                      <a:ext uri="{0D108BD9-81ED-4DB2-BD59-A6C34878D82A}">
                        <a16:rowId xmlns:a16="http://schemas.microsoft.com/office/drawing/2014/main" val="3749464441"/>
                      </a:ext>
                    </a:extLst>
                  </a:tr>
                  <a:tr h="1463040">
                    <a:tc>
                      <a:txBody>
                        <a:bodyPr/>
                        <a:lstStyle/>
                        <a:p>
                          <a:endParaRPr lang="en-US"/>
                        </a:p>
                      </a:txBody>
                      <a:tcPr>
                        <a:lnR w="12700" cap="flat" cmpd="sng" algn="ctr">
                          <a:solidFill>
                            <a:srgbClr val="00296C"/>
                          </a:solidFill>
                          <a:prstDash val="solid"/>
                          <a:round/>
                          <a:headEnd type="none" w="med" len="med"/>
                          <a:tailEnd type="none" w="med" len="med"/>
                        </a:lnR>
                        <a:blipFill>
                          <a:blip r:embed="rId4"/>
                          <a:stretch>
                            <a:fillRect l="-104" t="-52500" r="-22037" b="-106667"/>
                          </a:stretch>
                        </a:blipFill>
                      </a:tcPr>
                    </a:tc>
                    <a:tc>
                      <a:txBody>
                        <a:bodyPr/>
                        <a:lstStyle/>
                        <a:p>
                          <a:pPr algn="ctr"/>
                          <a:r>
                            <a:rPr lang="en-AU"/>
                            <a:t>2</a:t>
                          </a:r>
                        </a:p>
                      </a:txBody>
                      <a:tcPr>
                        <a:lnL w="12700" cap="flat" cmpd="sng" algn="ctr">
                          <a:solidFill>
                            <a:srgbClr val="00296C"/>
                          </a:solidFill>
                          <a:prstDash val="solid"/>
                          <a:round/>
                          <a:headEnd type="none" w="med" len="med"/>
                          <a:tailEnd type="none" w="med" len="med"/>
                        </a:lnL>
                      </a:tcPr>
                    </a:tc>
                    <a:extLst>
                      <a:ext uri="{0D108BD9-81ED-4DB2-BD59-A6C34878D82A}">
                        <a16:rowId xmlns:a16="http://schemas.microsoft.com/office/drawing/2014/main" val="1868792401"/>
                      </a:ext>
                    </a:extLst>
                  </a:tr>
                  <a:tr h="1463040">
                    <a:tc>
                      <a:txBody>
                        <a:bodyPr/>
                        <a:lstStyle/>
                        <a:p>
                          <a:endParaRPr lang="en-US"/>
                        </a:p>
                      </a:txBody>
                      <a:tcPr>
                        <a:lnR w="12700" cap="flat" cmpd="sng" algn="ctr">
                          <a:solidFill>
                            <a:srgbClr val="00296C"/>
                          </a:solidFill>
                          <a:prstDash val="solid"/>
                          <a:round/>
                          <a:headEnd type="none" w="med" len="med"/>
                          <a:tailEnd type="none" w="med" len="med"/>
                        </a:lnR>
                        <a:blipFill>
                          <a:blip r:embed="rId4"/>
                          <a:stretch>
                            <a:fillRect l="-104" t="-152500" r="-22037" b="-6667"/>
                          </a:stretch>
                        </a:blipFill>
                      </a:tcPr>
                    </a:tc>
                    <a:tc>
                      <a:txBody>
                        <a:bodyPr/>
                        <a:lstStyle/>
                        <a:p>
                          <a:pPr algn="ctr"/>
                          <a:r>
                            <a:rPr lang="en-AU"/>
                            <a:t>1</a:t>
                          </a:r>
                        </a:p>
                      </a:txBody>
                      <a:tcPr>
                        <a:lnL w="12700" cap="flat" cmpd="sng" algn="ctr">
                          <a:solidFill>
                            <a:srgbClr val="00296C"/>
                          </a:solidFill>
                          <a:prstDash val="solid"/>
                          <a:round/>
                          <a:headEnd type="none" w="med" len="med"/>
                          <a:tailEnd type="none" w="med" len="med"/>
                        </a:lnL>
                      </a:tcPr>
                    </a:tc>
                    <a:extLst>
                      <a:ext uri="{0D108BD9-81ED-4DB2-BD59-A6C34878D82A}">
                        <a16:rowId xmlns:a16="http://schemas.microsoft.com/office/drawing/2014/main" val="1058997580"/>
                      </a:ext>
                    </a:extLst>
                  </a:tr>
                </a:tbl>
              </a:graphicData>
            </a:graphic>
          </p:graphicFrame>
        </mc:Fallback>
      </mc:AlternateContent>
    </p:spTree>
    <p:extLst>
      <p:ext uri="{BB962C8B-B14F-4D97-AF65-F5344CB8AC3E}">
        <p14:creationId xmlns:p14="http://schemas.microsoft.com/office/powerpoint/2010/main" val="27341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US" u="sng" dirty="0">
                <a:solidFill>
                  <a:srgbClr val="2F5496"/>
                </a:solidFill>
                <a:effectLst/>
                <a:latin typeface="Arial" panose="020B0604020202020204" pitchFamily="34" charset="0"/>
                <a:ea typeface="Arial" panose="020B0604020202020204" pitchFamily="34" charset="0"/>
                <a:hlinkClick r:id="rId6"/>
              </a:rPr>
              <a:t>Mathematics Extension 1 Stage 6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26719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t>To be able to find the equation of the inverse function.</a:t>
            </a:r>
            <a:endParaRPr lang="en-AU" sz="2000" b="1" dirty="0">
              <a:solidFill>
                <a:schemeClr val="accent1"/>
              </a:solidFill>
              <a:latin typeface="+mj-lt"/>
              <a:cs typeface="Arial" panose="020B0604020202020204" pitchFamily="34" charset="0"/>
            </a:endParaRP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interchange the x and y variables to find the inverse.</a:t>
            </a:r>
          </a:p>
          <a:p>
            <a:pPr marL="342900" indent="-342900">
              <a:lnSpc>
                <a:spcPct val="150000"/>
              </a:lnSpc>
              <a:spcAft>
                <a:spcPts val="600"/>
              </a:spcAft>
              <a:buFont typeface="Arial"/>
              <a:buChar char="•"/>
            </a:pPr>
            <a:r>
              <a:rPr lang="en-AU" sz="2000" dirty="0">
                <a:cs typeface="Arial" panose="020B0604020202020204" pitchFamily="34" charset="0"/>
              </a:rPr>
              <a:t>I can rearrange the equation to change the subject of the inverse function.</a:t>
            </a:r>
          </a:p>
          <a:p>
            <a:pPr marL="342900" indent="-342900">
              <a:lnSpc>
                <a:spcPct val="150000"/>
              </a:lnSpc>
              <a:spcAft>
                <a:spcPts val="600"/>
              </a:spcAft>
              <a:buFont typeface="Arial"/>
              <a:buChar char="•"/>
            </a:pPr>
            <a:r>
              <a:rPr lang="en-AU" sz="2000" dirty="0">
                <a:cs typeface="Arial" panose="020B0604020202020204" pitchFamily="34" charset="0"/>
              </a:rPr>
              <a:t>I can define an inverse function formally.</a:t>
            </a:r>
          </a:p>
          <a:p>
            <a:pPr marL="342900" indent="-342900">
              <a:lnSpc>
                <a:spcPct val="150000"/>
              </a:lnSpc>
              <a:spcAft>
                <a:spcPts val="600"/>
              </a:spcAft>
              <a:buFont typeface="Arial"/>
              <a:buChar char="•"/>
            </a:pPr>
            <a:r>
              <a:rPr lang="en-AU" sz="2000" dirty="0">
                <a:cs typeface="Arial" panose="020B0604020202020204" pitchFamily="34" charset="0"/>
              </a:rPr>
              <a:t>I can verify an inverse function algebraically. </a:t>
            </a:r>
          </a:p>
          <a:p>
            <a:pPr marL="342900" indent="-342900">
              <a:lnSpc>
                <a:spcPct val="150000"/>
              </a:lnSpc>
              <a:spcAft>
                <a:spcPts val="600"/>
              </a:spcAft>
              <a:buFont typeface="Arial"/>
              <a:buChar char="•"/>
            </a:pPr>
            <a:endParaRPr lang="en-AU" sz="2000"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6E194E-A11C-E30A-B9FC-E358E036AF7E}"/>
              </a:ext>
            </a:extLst>
          </p:cNvPr>
          <p:cNvSpPr>
            <a:spLocks noGrp="1"/>
          </p:cNvSpPr>
          <p:nvPr>
            <p:ph type="title"/>
          </p:nvPr>
        </p:nvSpPr>
        <p:spPr/>
        <p:txBody>
          <a:bodyPr/>
          <a:lstStyle/>
          <a:p>
            <a:r>
              <a:rPr lang="en-AU" dirty="0"/>
              <a:t>Calculating Fahrenheit</a:t>
            </a:r>
          </a:p>
        </p:txBody>
      </p:sp>
      <p:sp>
        <p:nvSpPr>
          <p:cNvPr id="7" name="Text Placeholder 6">
            <a:extLst>
              <a:ext uri="{FF2B5EF4-FFF2-40B4-BE49-F238E27FC236}">
                <a16:creationId xmlns:a16="http://schemas.microsoft.com/office/drawing/2014/main" id="{0F365F22-4CAF-330B-5F37-75D9ECA0137C}"/>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F467F20D-B8D2-56F7-0EEF-4B56393ED3E7}"/>
                  </a:ext>
                </a:extLst>
              </p:cNvPr>
              <p:cNvSpPr>
                <a:spLocks noGrp="1"/>
              </p:cNvSpPr>
              <p:nvPr>
                <p:ph sz="quarter" idx="19"/>
              </p:nvPr>
            </p:nvSpPr>
            <p:spPr/>
            <p:txBody>
              <a:bodyPr/>
              <a:lstStyle/>
              <a:p>
                <a:pPr marL="342900" indent="-342900">
                  <a:buFont typeface="Arial" panose="020B0604020202020204" pitchFamily="34" charset="0"/>
                  <a:buChar char="•"/>
                </a:pPr>
                <a:r>
                  <a:rPr lang="en-AU" dirty="0"/>
                  <a:t>Software measures in Celsius</a:t>
                </a:r>
              </a:p>
              <a:p>
                <a:pPr marL="342900" indent="-342900">
                  <a:buFont typeface="Arial" panose="020B0604020202020204" pitchFamily="34" charset="0"/>
                  <a:buChar char="•"/>
                </a:pPr>
                <a:r>
                  <a:rPr lang="en-AU" dirty="0"/>
                  <a:t>Manual measures in Fahrenheit</a:t>
                </a:r>
              </a:p>
              <a:p>
                <a:pPr marL="342900" indent="-342900">
                  <a:buFont typeface="Arial" panose="020B0604020202020204" pitchFamily="34" charset="0"/>
                  <a:buChar char="•"/>
                </a:pPr>
                <a:r>
                  <a:rPr lang="en-AU" dirty="0"/>
                  <a:t>Permanent damage = </a:t>
                </a:r>
                <a14:m>
                  <m:oMath xmlns:m="http://schemas.openxmlformats.org/officeDocument/2006/math">
                    <m:r>
                      <a:rPr lang="en-AU" b="0" i="1" smtClean="0">
                        <a:latin typeface="Cambria Math" panose="02040503050406030204" pitchFamily="18" charset="0"/>
                      </a:rPr>
                      <m:t>185°</m:t>
                    </m:r>
                  </m:oMath>
                </a14:m>
                <a:r>
                  <a:rPr lang="en-AU" dirty="0"/>
                  <a:t>F</a:t>
                </a:r>
              </a:p>
              <a:p>
                <a:pPr marL="342900" indent="-342900">
                  <a:buFont typeface="Arial" panose="020B0604020202020204" pitchFamily="34" charset="0"/>
                  <a:buChar char="•"/>
                </a:pPr>
                <a:r>
                  <a:rPr lang="en-AU" dirty="0"/>
                  <a:t>Room temperature = </a:t>
                </a:r>
                <a14:m>
                  <m:oMath xmlns:m="http://schemas.openxmlformats.org/officeDocument/2006/math">
                    <m:r>
                      <a:rPr lang="en-AU" b="0" i="1" smtClean="0">
                        <a:latin typeface="Cambria Math" panose="02040503050406030204" pitchFamily="18" charset="0"/>
                      </a:rPr>
                      <m:t>23</m:t>
                    </m:r>
                    <m:r>
                      <a:rPr lang="en-AU" i="1">
                        <a:latin typeface="Cambria Math" panose="02040503050406030204" pitchFamily="18" charset="0"/>
                      </a:rPr>
                      <m:t>°</m:t>
                    </m:r>
                  </m:oMath>
                </a14:m>
                <a:r>
                  <a:rPr lang="en-AU" dirty="0"/>
                  <a:t>C</a:t>
                </a:r>
              </a:p>
              <a:p>
                <a:pPr marL="342900" indent="-342900">
                  <a:buFont typeface="Arial" panose="020B0604020202020204" pitchFamily="34" charset="0"/>
                  <a:buChar char="•"/>
                </a:pPr>
                <a:endParaRPr lang="en-AU" dirty="0"/>
              </a:p>
            </p:txBody>
          </p:sp>
        </mc:Choice>
        <mc:Fallback xmlns="">
          <p:sp>
            <p:nvSpPr>
              <p:cNvPr id="8" name="Content Placeholder 7">
                <a:extLst>
                  <a:ext uri="{FF2B5EF4-FFF2-40B4-BE49-F238E27FC236}">
                    <a16:creationId xmlns:a16="http://schemas.microsoft.com/office/drawing/2014/main" id="{F467F20D-B8D2-56F7-0EEF-4B56393ED3E7}"/>
                  </a:ext>
                </a:extLst>
              </p:cNvPr>
              <p:cNvSpPr>
                <a:spLocks noGrp="1" noRot="1" noChangeAspect="1" noMove="1" noResize="1" noEditPoints="1" noAdjustHandles="1" noChangeArrowheads="1" noChangeShapeType="1" noTextEdit="1"/>
              </p:cNvSpPr>
              <p:nvPr>
                <p:ph sz="quarter" idx="19"/>
              </p:nvPr>
            </p:nvSpPr>
            <p:spPr>
              <a:blipFill>
                <a:blip r:embed="rId2"/>
                <a:stretch>
                  <a:fillRect l="-25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7">
                <a:extLst>
                  <a:ext uri="{FF2B5EF4-FFF2-40B4-BE49-F238E27FC236}">
                    <a16:creationId xmlns:a16="http://schemas.microsoft.com/office/drawing/2014/main" id="{DC1BCAFF-8B92-E9F8-CAEF-1786C2960CF2}"/>
                  </a:ext>
                </a:extLst>
              </p:cNvPr>
              <p:cNvSpPr txBox="1">
                <a:spLocks/>
              </p:cNvSpPr>
              <p:nvPr/>
            </p:nvSpPr>
            <p:spPr>
              <a:xfrm>
                <a:off x="6108361" y="1562471"/>
                <a:ext cx="5735637" cy="481451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To convert from Celsius to Fahrenheit, use this formula:</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𝐹</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9</m:t>
                          </m:r>
                        </m:num>
                        <m:den>
                          <m:r>
                            <a:rPr lang="en-AU" b="0" i="1" smtClean="0">
                              <a:latin typeface="Cambria Math" panose="02040503050406030204" pitchFamily="18" charset="0"/>
                            </a:rPr>
                            <m:t>5</m:t>
                          </m:r>
                        </m:den>
                      </m:f>
                      <m:r>
                        <a:rPr lang="en-AU" b="0" i="1" smtClean="0">
                          <a:latin typeface="Cambria Math" panose="02040503050406030204" pitchFamily="18" charset="0"/>
                        </a:rPr>
                        <m:t>𝐶</m:t>
                      </m:r>
                      <m:r>
                        <a:rPr lang="en-AU" b="0" i="1" smtClean="0">
                          <a:latin typeface="Cambria Math" panose="02040503050406030204" pitchFamily="18" charset="0"/>
                        </a:rPr>
                        <m:t>+32</m:t>
                      </m:r>
                    </m:oMath>
                  </m:oMathPara>
                </a14:m>
                <a:endParaRPr lang="en-AU" dirty="0"/>
              </a:p>
              <a:p>
                <a:pPr marL="342900" indent="-342900">
                  <a:buFont typeface="Arial" panose="020B0604020202020204" pitchFamily="34" charset="0"/>
                  <a:buChar char="•"/>
                </a:pPr>
                <a:endParaRPr lang="en-AU" dirty="0"/>
              </a:p>
            </p:txBody>
          </p:sp>
        </mc:Choice>
        <mc:Fallback xmlns="">
          <p:sp>
            <p:nvSpPr>
              <p:cNvPr id="10" name="Content Placeholder 7">
                <a:extLst>
                  <a:ext uri="{FF2B5EF4-FFF2-40B4-BE49-F238E27FC236}">
                    <a16:creationId xmlns:a16="http://schemas.microsoft.com/office/drawing/2014/main" id="{DC1BCAFF-8B92-E9F8-CAEF-1786C2960CF2}"/>
                  </a:ext>
                </a:extLst>
              </p:cNvPr>
              <p:cNvSpPr txBox="1">
                <a:spLocks noRot="1" noChangeAspect="1" noMove="1" noResize="1" noEditPoints="1" noAdjustHandles="1" noChangeArrowheads="1" noChangeShapeType="1" noTextEdit="1"/>
              </p:cNvSpPr>
              <p:nvPr/>
            </p:nvSpPr>
            <p:spPr>
              <a:xfrm>
                <a:off x="6108361" y="1562471"/>
                <a:ext cx="5735637" cy="4814518"/>
              </a:xfrm>
              <a:prstGeom prst="rect">
                <a:avLst/>
              </a:prstGeom>
              <a:blipFill>
                <a:blip r:embed="rId3"/>
                <a:stretch>
                  <a:fillRect l="-265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632B8925-AB2A-6837-4B8D-DF5EB2384E7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66232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44EB-5B5D-24B0-9E5C-89B4C4BFC06C}"/>
              </a:ext>
            </a:extLst>
          </p:cNvPr>
          <p:cNvSpPr>
            <a:spLocks noGrp="1"/>
          </p:cNvSpPr>
          <p:nvPr>
            <p:ph type="title"/>
          </p:nvPr>
        </p:nvSpPr>
        <p:spPr/>
        <p:txBody>
          <a:bodyPr/>
          <a:lstStyle/>
          <a:p>
            <a:r>
              <a:rPr lang="en-AU" dirty="0"/>
              <a:t>Graphs of Celsius to Fahrenheit and Fahrenheit to Celsius</a:t>
            </a:r>
          </a:p>
        </p:txBody>
      </p:sp>
      <p:sp>
        <p:nvSpPr>
          <p:cNvPr id="2" name="Slide Number Placeholder 1">
            <a:extLst>
              <a:ext uri="{FF2B5EF4-FFF2-40B4-BE49-F238E27FC236}">
                <a16:creationId xmlns:a16="http://schemas.microsoft.com/office/drawing/2014/main" id="{BEF200CA-4CA1-65E3-5561-44F687D1D94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pic>
        <p:nvPicPr>
          <p:cNvPr id="5" name="Picture 4" descr="Two linear graphs, 1 fahrenheit and 1 celsius.">
            <a:extLst>
              <a:ext uri="{FF2B5EF4-FFF2-40B4-BE49-F238E27FC236}">
                <a16:creationId xmlns:a16="http://schemas.microsoft.com/office/drawing/2014/main" id="{67C7B5F5-3373-78C1-4D13-5F68DE4F8609}"/>
              </a:ext>
            </a:extLst>
          </p:cNvPr>
          <p:cNvPicPr>
            <a:picLocks noChangeAspect="1"/>
          </p:cNvPicPr>
          <p:nvPr/>
        </p:nvPicPr>
        <p:blipFill>
          <a:blip r:embed="rId2"/>
          <a:stretch>
            <a:fillRect/>
          </a:stretch>
        </p:blipFill>
        <p:spPr>
          <a:xfrm>
            <a:off x="1146820" y="1526071"/>
            <a:ext cx="9898360" cy="4870329"/>
          </a:xfrm>
          <a:prstGeom prst="rect">
            <a:avLst/>
          </a:prstGeom>
        </p:spPr>
      </p:pic>
    </p:spTree>
    <p:extLst>
      <p:ext uri="{BB962C8B-B14F-4D97-AF65-F5344CB8AC3E}">
        <p14:creationId xmlns:p14="http://schemas.microsoft.com/office/powerpoint/2010/main" val="398202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3EF4D-1F6B-1AEC-BF92-D0D11B08272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E18165A-2207-9706-98AE-5FF466037F34}"/>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06319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ACABCE-19A7-65F3-D47C-AAF5E3A80CAA}"/>
              </a:ext>
            </a:extLst>
          </p:cNvPr>
          <p:cNvSpPr>
            <a:spLocks noGrp="1"/>
          </p:cNvSpPr>
          <p:nvPr>
            <p:ph type="title"/>
          </p:nvPr>
        </p:nvSpPr>
        <p:spPr/>
        <p:txBody>
          <a:bodyPr/>
          <a:lstStyle/>
          <a:p>
            <a:r>
              <a:rPr lang="en-AU" dirty="0"/>
              <a:t>Inverse function definition</a:t>
            </a:r>
          </a:p>
        </p:txBody>
      </p:sp>
      <p:sp>
        <p:nvSpPr>
          <p:cNvPr id="4" name="Text Placeholder 3">
            <a:extLst>
              <a:ext uri="{FF2B5EF4-FFF2-40B4-BE49-F238E27FC236}">
                <a16:creationId xmlns:a16="http://schemas.microsoft.com/office/drawing/2014/main" id="{D05F7AE3-DFD1-C2DF-FA7B-33F1D3B60E7B}"/>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583AB6F-9E77-C2FD-44E8-FA6E8F67D6A2}"/>
                  </a:ext>
                </a:extLst>
              </p:cNvPr>
              <p:cNvSpPr>
                <a:spLocks noGrp="1"/>
              </p:cNvSpPr>
              <p:nvPr>
                <p:ph type="body" sz="quarter" idx="17"/>
              </p:nvPr>
            </p:nvSpPr>
            <p:spPr>
              <a:xfrm>
                <a:off x="2029103" y="2326096"/>
                <a:ext cx="7566869" cy="1191237"/>
              </a:xfrm>
            </p:spPr>
            <p:txBody>
              <a:bodyPr/>
              <a:lstStyle/>
              <a:p>
                <a14:m>
                  <m:oMath xmlns:m="http://schemas.openxmlformats.org/officeDocument/2006/math">
                    <m:sSup>
                      <m:sSupPr>
                        <m:ctrlPr>
                          <a:rPr lang="en-AU" i="1" smtClean="0">
                            <a:latin typeface="Cambria Math" panose="02040503050406030204" pitchFamily="18" charset="0"/>
                          </a:rPr>
                        </m:ctrlPr>
                      </m:sSupPr>
                      <m:e>
                        <m:r>
                          <a:rPr lang="en-AU" i="1">
                            <a:latin typeface="Cambria Math" panose="02040503050406030204" pitchFamily="18" charset="0"/>
                          </a:rPr>
                          <m:t>𝑓</m:t>
                        </m:r>
                      </m:e>
                      <m:sup>
                        <m:r>
                          <a:rPr lang="en-AU" i="1">
                            <a:latin typeface="Cambria Math" panose="02040503050406030204" pitchFamily="18" charset="0"/>
                          </a:rPr>
                          <m:t>−1</m:t>
                        </m:r>
                      </m:sup>
                    </m:sSup>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r>
                  <a:rPr lang="en-AU" dirty="0"/>
                  <a:t> is to be the inverse function of </a:t>
                </a:r>
                <a14:m>
                  <m:oMath xmlns:m="http://schemas.openxmlformats.org/officeDocument/2006/math">
                    <m:r>
                      <a:rPr lang="en-AU" i="1">
                        <a:latin typeface="Cambria Math" panose="02040503050406030204" pitchFamily="18" charset="0"/>
                      </a:rPr>
                      <m:t>𝑓</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r>
                  <a:rPr lang="en-AU" dirty="0"/>
                  <a:t> if the relationships </a:t>
                </a: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𝑓</m:t>
                            </m:r>
                          </m:e>
                          <m:sup>
                            <m:r>
                              <a:rPr lang="en-AU" i="1">
                                <a:latin typeface="Cambria Math" panose="02040503050406030204" pitchFamily="18" charset="0"/>
                              </a:rPr>
                              <m:t>−1</m:t>
                            </m:r>
                          </m:sup>
                        </m:sSup>
                        <m:d>
                          <m:dPr>
                            <m:ctrlPr>
                              <a:rPr lang="en-AU" i="1">
                                <a:latin typeface="Cambria Math" panose="02040503050406030204" pitchFamily="18" charset="0"/>
                              </a:rPr>
                            </m:ctrlPr>
                          </m:dPr>
                          <m:e>
                            <m:r>
                              <a:rPr lang="en-AU" i="1">
                                <a:latin typeface="Cambria Math" panose="02040503050406030204" pitchFamily="18" charset="0"/>
                              </a:rPr>
                              <m:t>𝑥</m:t>
                            </m:r>
                          </m:e>
                        </m:d>
                      </m:e>
                    </m:d>
                    <m:r>
                      <a:rPr lang="en-AU" i="1">
                        <a:latin typeface="Cambria Math" panose="02040503050406030204" pitchFamily="18" charset="0"/>
                      </a:rPr>
                      <m:t>=</m:t>
                    </m:r>
                    <m:r>
                      <a:rPr lang="en-AU" i="1">
                        <a:latin typeface="Cambria Math" panose="02040503050406030204" pitchFamily="18" charset="0"/>
                      </a:rPr>
                      <m:t>𝑥</m:t>
                    </m:r>
                  </m:oMath>
                </a14:m>
                <a:r>
                  <a:rPr lang="en-AU" dirty="0"/>
                  <a:t> and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𝑓</m:t>
                        </m:r>
                      </m:e>
                      <m:sup>
                        <m:r>
                          <a:rPr lang="en-AU" i="1">
                            <a:latin typeface="Cambria Math" panose="02040503050406030204" pitchFamily="18" charset="0"/>
                          </a:rPr>
                          <m:t>−1</m:t>
                        </m:r>
                      </m:sup>
                    </m:sSup>
                    <m:d>
                      <m:dPr>
                        <m:ctrlPr>
                          <a:rPr lang="en-AU" i="1">
                            <a:latin typeface="Cambria Math" panose="02040503050406030204" pitchFamily="18" charset="0"/>
                          </a:rPr>
                        </m:ctrlPr>
                      </m:dPr>
                      <m:e>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e>
                    </m:d>
                    <m:r>
                      <a:rPr lang="en-AU" i="1">
                        <a:latin typeface="Cambria Math" panose="02040503050406030204" pitchFamily="18" charset="0"/>
                      </a:rPr>
                      <m:t>=</m:t>
                    </m:r>
                    <m:r>
                      <a:rPr lang="en-AU" i="1">
                        <a:latin typeface="Cambria Math" panose="02040503050406030204" pitchFamily="18" charset="0"/>
                      </a:rPr>
                      <m:t>𝑥</m:t>
                    </m:r>
                  </m:oMath>
                </a14:m>
                <a:r>
                  <a:rPr lang="en-AU" dirty="0"/>
                  <a:t> hold.</a:t>
                </a:r>
              </a:p>
            </p:txBody>
          </p:sp>
        </mc:Choice>
        <mc:Fallback xmlns="">
          <p:sp>
            <p:nvSpPr>
              <p:cNvPr id="5" name="Text Placeholder 4">
                <a:extLst>
                  <a:ext uri="{FF2B5EF4-FFF2-40B4-BE49-F238E27FC236}">
                    <a16:creationId xmlns:a16="http://schemas.microsoft.com/office/drawing/2014/main" id="{1583AB6F-9E77-C2FD-44E8-FA6E8F67D6A2}"/>
                  </a:ext>
                </a:extLst>
              </p:cNvPr>
              <p:cNvSpPr>
                <a:spLocks noGrp="1" noRot="1" noChangeAspect="1" noMove="1" noResize="1" noEditPoints="1" noAdjustHandles="1" noChangeArrowheads="1" noChangeShapeType="1" noTextEdit="1"/>
              </p:cNvSpPr>
              <p:nvPr>
                <p:ph type="body" sz="quarter" idx="17"/>
              </p:nvPr>
            </p:nvSpPr>
            <p:spPr>
              <a:xfrm>
                <a:off x="2029103" y="2326096"/>
                <a:ext cx="7566869" cy="1191237"/>
              </a:xfrm>
              <a:blipFill>
                <a:blip r:embed="rId2"/>
                <a:stretch>
                  <a:fillRect l="-1612"/>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A1F9B75-A3F9-B014-5DD4-B468EEE2A5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69070926-37F2-3231-43D3-B2B82673D3C2}"/>
                  </a:ext>
                </a:extLst>
              </p:cNvPr>
              <p:cNvSpPr txBox="1">
                <a:spLocks/>
              </p:cNvSpPr>
              <p:nvPr/>
            </p:nvSpPr>
            <p:spPr>
              <a:xfrm>
                <a:off x="1914803" y="4060050"/>
                <a:ext cx="2847698" cy="119123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m:rPr>
                          <m:aln/>
                        </m:rPr>
                        <a:rPr lang="en-AU" b="0" i="1" smtClean="0">
                          <a:latin typeface="Cambria Math" panose="02040503050406030204" pitchFamily="18" charset="0"/>
                        </a:rPr>
                        <m:t>=</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+8</m:t>
                      </m:r>
                    </m:oMath>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−1</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m:rPr>
                          <m:aln/>
                        </m:rPr>
                        <a:rPr lang="en-AU" b="0" i="1" smtClean="0">
                          <a:latin typeface="Cambria Math" panose="02040503050406030204" pitchFamily="18" charset="0"/>
                        </a:rPr>
                        <m:t>=</m:t>
                      </m:r>
                      <m:r>
                        <a:rPr lang="en-AU" b="0" i="1" smtClean="0">
                          <a:latin typeface="Cambria Math" panose="02040503050406030204" pitchFamily="18" charset="0"/>
                        </a:rPr>
                        <m:t>3+</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17−</m:t>
                          </m:r>
                          <m:r>
                            <a:rPr lang="en-AU" b="0" i="1" smtClean="0">
                              <a:latin typeface="Cambria Math" panose="02040503050406030204" pitchFamily="18" charset="0"/>
                            </a:rPr>
                            <m:t>𝑥</m:t>
                          </m:r>
                        </m:e>
                      </m:rad>
                    </m:oMath>
                  </m:oMathPara>
                </a14:m>
                <a:endParaRPr lang="en-AU" dirty="0"/>
              </a:p>
            </p:txBody>
          </p:sp>
        </mc:Choice>
        <mc:Fallback xmlns="">
          <p:sp>
            <p:nvSpPr>
              <p:cNvPr id="6" name="Text Placeholder 4">
                <a:extLst>
                  <a:ext uri="{FF2B5EF4-FFF2-40B4-BE49-F238E27FC236}">
                    <a16:creationId xmlns:a16="http://schemas.microsoft.com/office/drawing/2014/main" id="{69070926-37F2-3231-43D3-B2B82673D3C2}"/>
                  </a:ext>
                </a:extLst>
              </p:cNvPr>
              <p:cNvSpPr txBox="1">
                <a:spLocks noRot="1" noChangeAspect="1" noMove="1" noResize="1" noEditPoints="1" noAdjustHandles="1" noChangeArrowheads="1" noChangeShapeType="1" noTextEdit="1"/>
              </p:cNvSpPr>
              <p:nvPr/>
            </p:nvSpPr>
            <p:spPr>
              <a:xfrm>
                <a:off x="1914803" y="4060050"/>
                <a:ext cx="2847698" cy="1191237"/>
              </a:xfrm>
              <a:prstGeom prst="rect">
                <a:avLst/>
              </a:prstGeom>
              <a:blipFill>
                <a:blip r:embed="rId3"/>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32294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Finding the inverse of a quadratic function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p:txBody>
              <a:bodyPr/>
              <a:lstStyle/>
              <a:p>
                <a:r>
                  <a:rPr lang="en-AU" dirty="0">
                    <a:latin typeface="+mn-lt"/>
                  </a:rPr>
                  <a:t> The diagram below shows a sketch of the graph of </a:t>
                </a:r>
                <a14:m>
                  <m:oMath xmlns:m="http://schemas.openxmlformats.org/officeDocument/2006/math">
                    <m:r>
                      <a:rPr lang="en-AU" i="1" dirty="0" smtClean="0">
                        <a:latin typeface="Cambria Math" panose="02040503050406030204" pitchFamily="18" charset="0"/>
                      </a:rPr>
                      <m:t>𝑦</m:t>
                    </m:r>
                    <m:r>
                      <a:rPr lang="en-AU" i="1" dirty="0" smtClean="0">
                        <a:latin typeface="Cambria Math" panose="02040503050406030204" pitchFamily="18" charset="0"/>
                      </a:rPr>
                      <m:t> = </m:t>
                    </m:r>
                    <m:r>
                      <a:rPr lang="en-AU" i="1" dirty="0" smtClean="0">
                        <a:latin typeface="Cambria Math" panose="02040503050406030204" pitchFamily="18" charset="0"/>
                      </a:rPr>
                      <m:t>𝑓</m:t>
                    </m:r>
                    <m:r>
                      <a:rPr lang="en-AU" i="1" dirty="0" smtClean="0">
                        <a:latin typeface="Cambria Math" panose="02040503050406030204" pitchFamily="18" charset="0"/>
                      </a:rPr>
                      <m:t>(</m:t>
                    </m:r>
                    <m:r>
                      <a:rPr lang="en-AU" i="1" dirty="0" smtClean="0">
                        <a:latin typeface="Cambria Math" panose="02040503050406030204" pitchFamily="18" charset="0"/>
                      </a:rPr>
                      <m:t>𝑥</m:t>
                    </m:r>
                    <m:r>
                      <a:rPr lang="en-AU" i="1" dirty="0" smtClean="0">
                        <a:latin typeface="Cambria Math" panose="02040503050406030204" pitchFamily="18" charset="0"/>
                      </a:rPr>
                      <m:t>)</m:t>
                    </m:r>
                  </m:oMath>
                </a14:m>
                <a:r>
                  <a:rPr lang="en-AU" dirty="0">
                    <a:latin typeface="+mn-lt"/>
                  </a:rPr>
                  <a:t>, where </a:t>
                </a:r>
                <a14:m>
                  <m:oMath xmlns:m="http://schemas.openxmlformats.org/officeDocument/2006/math">
                    <m:r>
                      <a:rPr lang="en-AU" i="1" dirty="0" smtClean="0">
                        <a:latin typeface="Cambria Math" panose="02040503050406030204" pitchFamily="18" charset="0"/>
                      </a:rPr>
                      <m:t>𝑓</m:t>
                    </m:r>
                    <m:r>
                      <a:rPr lang="en-AU" i="1" dirty="0" smtClean="0">
                        <a:latin typeface="Cambria Math" panose="02040503050406030204" pitchFamily="18" charset="0"/>
                      </a:rPr>
                      <m:t>(</m:t>
                    </m:r>
                    <m:r>
                      <a:rPr lang="en-AU" i="1" dirty="0" smtClean="0">
                        <a:latin typeface="Cambria Math" panose="02040503050406030204" pitchFamily="18" charset="0"/>
                      </a:rPr>
                      <m:t>𝑥</m:t>
                    </m:r>
                    <m:r>
                      <a:rPr lang="en-AU" i="1" dirty="0" smtClean="0">
                        <a:latin typeface="Cambria Math" panose="02040503050406030204" pitchFamily="18" charset="0"/>
                      </a:rPr>
                      <m:t>)=</m:t>
                    </m:r>
                    <m:sSup>
                      <m:sSupPr>
                        <m:ctrlPr>
                          <a:rPr lang="en-AU" i="1" dirty="0" smtClean="0">
                            <a:latin typeface="Cambria Math" panose="02040503050406030204" pitchFamily="18" charset="0"/>
                          </a:rPr>
                        </m:ctrlPr>
                      </m:sSupPr>
                      <m:e>
                        <m:r>
                          <a:rPr lang="en-AU" i="1" dirty="0" smtClean="0">
                            <a:latin typeface="Cambria Math" panose="02040503050406030204" pitchFamily="18" charset="0"/>
                          </a:rPr>
                          <m:t>𝑥</m:t>
                        </m:r>
                      </m:e>
                      <m:sup>
                        <m:r>
                          <a:rPr lang="en-AU" i="1" dirty="0" smtClean="0">
                            <a:latin typeface="Cambria Math" panose="02040503050406030204" pitchFamily="18" charset="0"/>
                          </a:rPr>
                          <m:t>2</m:t>
                        </m:r>
                      </m:sup>
                    </m:sSup>
                    <m:r>
                      <a:rPr lang="en-AU" i="1" dirty="0" smtClean="0">
                        <a:latin typeface="Cambria Math" panose="02040503050406030204" pitchFamily="18" charset="0"/>
                      </a:rPr>
                      <m:t>–4</m:t>
                    </m:r>
                    <m:r>
                      <a:rPr lang="en-AU" i="1" dirty="0" smtClean="0">
                        <a:latin typeface="Cambria Math" panose="02040503050406030204" pitchFamily="18" charset="0"/>
                      </a:rPr>
                      <m:t>𝑥</m:t>
                    </m:r>
                    <m:r>
                      <a:rPr lang="en-AU" i="1" dirty="0" smtClean="0">
                        <a:latin typeface="Cambria Math" panose="02040503050406030204" pitchFamily="18" charset="0"/>
                      </a:rPr>
                      <m:t>–12</m:t>
                    </m:r>
                  </m:oMath>
                </a14:m>
                <a:r>
                  <a:rPr lang="en-AU" dirty="0">
                    <a:latin typeface="+mn-lt"/>
                  </a:rPr>
                  <a:t> for </a:t>
                </a:r>
                <a14:m>
                  <m:oMath xmlns:m="http://schemas.openxmlformats.org/officeDocument/2006/math">
                    <m:r>
                      <a:rPr lang="en-AU" i="1" dirty="0" smtClean="0">
                        <a:latin typeface="Cambria Math" panose="02040503050406030204" pitchFamily="18" charset="0"/>
                      </a:rPr>
                      <m:t>𝑥</m:t>
                    </m:r>
                    <m:r>
                      <a:rPr lang="en-AU" i="1" dirty="0" smtClean="0">
                        <a:latin typeface="Cambria Math" panose="02040503050406030204" pitchFamily="18" charset="0"/>
                      </a:rPr>
                      <m:t>≥ 2</m:t>
                    </m:r>
                  </m:oMath>
                </a14:m>
                <a:r>
                  <a:rPr lang="en-AU" dirty="0">
                    <a:latin typeface="+mn-lt"/>
                  </a:rPr>
                  <a:t>.</a:t>
                </a:r>
              </a:p>
              <a:p>
                <a:endParaRPr lang="en-AU" dirty="0">
                  <a:latin typeface="+mn-lt"/>
                </a:endParaRPr>
              </a:p>
              <a:p>
                <a:endParaRPr lang="en-AU" dirty="0">
                  <a:latin typeface="+mn-lt"/>
                </a:endParaRPr>
              </a:p>
              <a:p>
                <a:endParaRPr lang="en-AU" dirty="0">
                  <a:latin typeface="+mn-lt"/>
                </a:endParaRPr>
              </a:p>
              <a:p>
                <a:endParaRPr lang="en-AU" dirty="0">
                  <a:latin typeface="+mn-lt"/>
                </a:endParaRPr>
              </a:p>
              <a:p>
                <a:pPr marL="457200" indent="-457200">
                  <a:buFont typeface="+mj-lt"/>
                  <a:buAutoNum type="alphaLcParenR"/>
                </a:pPr>
                <a:r>
                  <a:rPr lang="en-AU" dirty="0">
                    <a:latin typeface="+mn-lt"/>
                  </a:rPr>
                  <a:t>State the domain of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−1</m:t>
                        </m:r>
                      </m:sup>
                    </m:sSup>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latin typeface="+mn-lt"/>
                  </a:rPr>
                  <a:t>.</a:t>
                </a:r>
              </a:p>
              <a:p>
                <a:pPr marL="457200" indent="-457200">
                  <a:buFont typeface="+mj-lt"/>
                  <a:buAutoNum type="alphaLcParenR"/>
                </a:pPr>
                <a:r>
                  <a:rPr lang="en-AU" dirty="0">
                    <a:latin typeface="+mn-lt"/>
                  </a:rPr>
                  <a:t>State the range of </a:t>
                </a:r>
                <a:r>
                  <a:rPr lang="en-AU" dirty="0"/>
                  <a:t>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𝑓</m:t>
                        </m:r>
                      </m:e>
                      <m:sup>
                        <m:r>
                          <a:rPr lang="en-AU" i="1">
                            <a:latin typeface="Cambria Math" panose="02040503050406030204" pitchFamily="18" charset="0"/>
                          </a:rPr>
                          <m:t>−1</m:t>
                        </m:r>
                      </m:sup>
                    </m:sSup>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r>
                  <a:rPr lang="en-AU" dirty="0"/>
                  <a:t>.</a:t>
                </a:r>
                <a:endParaRPr lang="en-AU" dirty="0">
                  <a:latin typeface="+mn-lt"/>
                </a:endParaRPr>
              </a:p>
              <a:p>
                <a:pPr marL="457200" indent="-457200">
                  <a:buFont typeface="+mj-lt"/>
                  <a:buAutoNum type="alphaLcParenR"/>
                </a:pPr>
                <a:r>
                  <a:rPr lang="en-AU" dirty="0">
                    <a:latin typeface="+mn-lt"/>
                  </a:rPr>
                  <a:t>What is the equation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−1</m:t>
                        </m:r>
                      </m:sup>
                    </m:sSup>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latin typeface="+mn-lt"/>
                  </a:rPr>
                  <a:t>?</a:t>
                </a: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74" b="-380"/>
                </a:stretch>
              </a:blipFill>
            </p:spPr>
            <p:txBody>
              <a:bodyPr/>
              <a:lstStyle/>
              <a:p>
                <a:r>
                  <a:rPr lang="en-US">
                    <a:noFill/>
                  </a:rPr>
                  <a:t> </a:t>
                </a:r>
              </a:p>
            </p:txBody>
          </p:sp>
        </mc:Fallback>
      </mc:AlternateContent>
      <p:pic>
        <p:nvPicPr>
          <p:cNvPr id="6" name="Picture 5" descr="A sketch of the function 𝑓(𝑥)=𝑥^2–4𝑥–12 for 𝑥≥ 2">
            <a:extLst>
              <a:ext uri="{FF2B5EF4-FFF2-40B4-BE49-F238E27FC236}">
                <a16:creationId xmlns:a16="http://schemas.microsoft.com/office/drawing/2014/main" id="{939F1C44-7247-4A42-DB36-1FE093D94513}"/>
              </a:ext>
            </a:extLst>
          </p:cNvPr>
          <p:cNvPicPr>
            <a:picLocks noChangeAspect="1"/>
          </p:cNvPicPr>
          <p:nvPr/>
        </p:nvPicPr>
        <p:blipFill>
          <a:blip r:embed="rId4"/>
          <a:stretch>
            <a:fillRect/>
          </a:stretch>
        </p:blipFill>
        <p:spPr>
          <a:xfrm>
            <a:off x="360000" y="2000428"/>
            <a:ext cx="3463855" cy="2543477"/>
          </a:xfrm>
          <a:prstGeom prst="rect">
            <a:avLst/>
          </a:prstGeom>
        </p:spPr>
      </p:pic>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26A48D9-44ED-B3F4-734E-EF80E80D0CDB}"/>
                  </a:ext>
                </a:extLst>
              </p:cNvPr>
              <p:cNvSpPr txBox="1"/>
              <p:nvPr/>
            </p:nvSpPr>
            <p:spPr>
              <a:xfrm>
                <a:off x="5259854" y="2293605"/>
                <a:ext cx="5504873" cy="2270789"/>
              </a:xfrm>
              <a:prstGeom prst="rect">
                <a:avLst/>
              </a:prstGeom>
              <a:noFill/>
            </p:spPr>
            <p:txBody>
              <a:bodyPr wrap="none" lIns="0" tIns="0" rIns="0" bIns="0" rtlCol="0">
                <a:noAutofit/>
              </a:bodyPr>
              <a:lstStyle/>
              <a:p>
                <a:pPr algn="dist">
                  <a:lnSpc>
                    <a:spcPct val="150000"/>
                  </a:lnSpc>
                </a:pPr>
                <a:r>
                  <a:rPr lang="en-AU" sz="2000" b="1" dirty="0">
                    <a:solidFill>
                      <a:schemeClr val="accent2"/>
                    </a:solidFill>
                  </a:rPr>
                  <a:t>Solution</a:t>
                </a:r>
              </a:p>
              <a:p>
                <a:pPr marL="342900" indent="-342900" algn="dist">
                  <a:lnSpc>
                    <a:spcPct val="150000"/>
                  </a:lnSpc>
                  <a:buAutoNum type="alphaLcParenR"/>
                </a:pPr>
                <a:r>
                  <a:rPr lang="en-AU" sz="2000" dirty="0"/>
                  <a:t>Range of </a:t>
                </a:r>
                <a14:m>
                  <m:oMath xmlns:m="http://schemas.openxmlformats.org/officeDocument/2006/math">
                    <m:r>
                      <a:rPr lang="en-AU" sz="2000" i="1" dirty="0" smtClean="0">
                        <a:latin typeface="Cambria Math" panose="02040503050406030204" pitchFamily="18" charset="0"/>
                      </a:rPr>
                      <m:t>𝑓</m:t>
                    </m:r>
                    <m:r>
                      <a:rPr lang="en-AU" sz="2000" i="1" dirty="0" smtClean="0">
                        <a:latin typeface="Cambria Math" panose="02040503050406030204" pitchFamily="18" charset="0"/>
                      </a:rPr>
                      <m:t>(</m:t>
                    </m:r>
                    <m:r>
                      <a:rPr lang="en-AU" sz="2000" i="1" dirty="0" smtClean="0">
                        <a:latin typeface="Cambria Math" panose="02040503050406030204" pitchFamily="18" charset="0"/>
                      </a:rPr>
                      <m:t>𝑥</m:t>
                    </m:r>
                    <m:r>
                      <a:rPr lang="en-AU" sz="2000" i="1" dirty="0" smtClean="0">
                        <a:latin typeface="Cambria Math" panose="02040503050406030204" pitchFamily="18" charset="0"/>
                      </a:rPr>
                      <m:t>)</m:t>
                    </m:r>
                  </m:oMath>
                </a14:m>
                <a:r>
                  <a:rPr lang="en-AU" sz="2000" dirty="0"/>
                  <a:t>: </a:t>
                </a:r>
                <a14:m>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≥−16</m:t>
                    </m:r>
                  </m:oMath>
                </a14:m>
                <a:br>
                  <a:rPr lang="en-AU" sz="2000" dirty="0"/>
                </a:br>
                <a:r>
                  <a:rPr lang="en-AU" sz="2000" dirty="0"/>
                  <a:t>Domain of </a:t>
                </a:r>
                <a14:m>
                  <m:oMath xmlns:m="http://schemas.openxmlformats.org/officeDocument/2006/math">
                    <m:sSup>
                      <m:sSupPr>
                        <m:ctrlPr>
                          <a:rPr lang="en-AU" sz="2000" i="1" dirty="0" smtClean="0">
                            <a:latin typeface="Cambria Math" panose="02040503050406030204" pitchFamily="18" charset="0"/>
                          </a:rPr>
                        </m:ctrlPr>
                      </m:sSupPr>
                      <m:e>
                        <m:r>
                          <a:rPr lang="en-AU" sz="2000" i="1" dirty="0" smtClean="0">
                            <a:latin typeface="Cambria Math" panose="02040503050406030204" pitchFamily="18" charset="0"/>
                          </a:rPr>
                          <m:t>𝑓</m:t>
                        </m:r>
                      </m:e>
                      <m:sup>
                        <m:r>
                          <a:rPr lang="en-AU" sz="2000" i="1" dirty="0" smtClean="0">
                            <a:latin typeface="Cambria Math" panose="02040503050406030204" pitchFamily="18" charset="0"/>
                          </a:rPr>
                          <m:t>−1</m:t>
                        </m:r>
                      </m:sup>
                    </m:sSup>
                    <m:r>
                      <a:rPr lang="en-AU" sz="2000" i="1" dirty="0" smtClean="0">
                        <a:latin typeface="Cambria Math" panose="02040503050406030204" pitchFamily="18" charset="0"/>
                      </a:rPr>
                      <m:t>(</m:t>
                    </m:r>
                    <m:r>
                      <a:rPr lang="en-AU" sz="2000" i="1" dirty="0" smtClean="0">
                        <a:latin typeface="Cambria Math" panose="02040503050406030204" pitchFamily="18" charset="0"/>
                      </a:rPr>
                      <m:t>𝑥</m:t>
                    </m:r>
                    <m:r>
                      <a:rPr lang="en-AU" sz="2000" i="1" dirty="0" smtClean="0">
                        <a:latin typeface="Cambria Math" panose="02040503050406030204" pitchFamily="18" charset="0"/>
                      </a:rPr>
                      <m:t>)</m:t>
                    </m:r>
                  </m:oMath>
                </a14:m>
                <a:r>
                  <a:rPr lang="en-AU" sz="2000" dirty="0"/>
                  <a:t>: </a:t>
                </a:r>
                <a14:m>
                  <m:oMath xmlns:m="http://schemas.openxmlformats.org/officeDocument/2006/math">
                    <m:r>
                      <a:rPr lang="en-AU" sz="2000" i="1" dirty="0" smtClean="0">
                        <a:latin typeface="Cambria Math" panose="02040503050406030204" pitchFamily="18" charset="0"/>
                      </a:rPr>
                      <m:t>𝑥</m:t>
                    </m:r>
                    <m:r>
                      <a:rPr lang="en-AU" sz="2000" i="1" dirty="0" smtClean="0">
                        <a:latin typeface="Cambria Math" panose="02040503050406030204" pitchFamily="18" charset="0"/>
                      </a:rPr>
                      <m:t>≥−16</m:t>
                    </m:r>
                  </m:oMath>
                </a14:m>
                <a:endParaRPr lang="en-AU" sz="2000" dirty="0"/>
              </a:p>
              <a:p>
                <a:pPr marL="342900" indent="-342900" algn="dist">
                  <a:lnSpc>
                    <a:spcPct val="150000"/>
                  </a:lnSpc>
                  <a:buAutoNum type="alphaLcParenR"/>
                </a:pPr>
                <a:r>
                  <a:rPr lang="en-AU" sz="2000" dirty="0"/>
                  <a:t>Domain of </a:t>
                </a:r>
                <a14:m>
                  <m:oMath xmlns:m="http://schemas.openxmlformats.org/officeDocument/2006/math">
                    <m:r>
                      <a:rPr lang="en-AU" sz="2000" i="1" dirty="0">
                        <a:latin typeface="Cambria Math" panose="02040503050406030204" pitchFamily="18" charset="0"/>
                      </a:rPr>
                      <m:t>𝑓</m:t>
                    </m:r>
                    <m:r>
                      <a:rPr lang="en-AU" sz="2000" i="1" dirty="0">
                        <a:latin typeface="Cambria Math" panose="02040503050406030204" pitchFamily="18" charset="0"/>
                      </a:rPr>
                      <m:t>(</m:t>
                    </m:r>
                    <m:r>
                      <a:rPr lang="en-AU" sz="2000" i="1" dirty="0">
                        <a:latin typeface="Cambria Math" panose="02040503050406030204" pitchFamily="18" charset="0"/>
                      </a:rPr>
                      <m:t>𝑥</m:t>
                    </m:r>
                    <m:r>
                      <a:rPr lang="en-AU" sz="2000" i="1" dirty="0">
                        <a:latin typeface="Cambria Math" panose="02040503050406030204" pitchFamily="18" charset="0"/>
                      </a:rPr>
                      <m:t>)</m:t>
                    </m:r>
                  </m:oMath>
                </a14:m>
                <a:r>
                  <a:rPr lang="en-AU" sz="2000" dirty="0"/>
                  <a:t>: </a:t>
                </a:r>
                <a14:m>
                  <m:oMath xmlns:m="http://schemas.openxmlformats.org/officeDocument/2006/math">
                    <m:r>
                      <a:rPr lang="en-AU" sz="2000" b="0" i="1" smtClean="0">
                        <a:latin typeface="Cambria Math" panose="02040503050406030204" pitchFamily="18" charset="0"/>
                      </a:rPr>
                      <m:t>𝑥</m:t>
                    </m:r>
                    <m:r>
                      <a:rPr lang="en-AU" sz="2000" i="1">
                        <a:latin typeface="Cambria Math" panose="02040503050406030204" pitchFamily="18" charset="0"/>
                      </a:rPr>
                      <m:t>≥</m:t>
                    </m:r>
                    <m:r>
                      <a:rPr lang="en-AU" sz="2000" b="0" i="1" smtClean="0">
                        <a:latin typeface="Cambria Math" panose="02040503050406030204" pitchFamily="18" charset="0"/>
                      </a:rPr>
                      <m:t>2</m:t>
                    </m:r>
                  </m:oMath>
                </a14:m>
                <a:br>
                  <a:rPr lang="en-AU" sz="2000" dirty="0"/>
                </a:br>
                <a:r>
                  <a:rPr lang="en-AU" sz="2000" dirty="0"/>
                  <a:t>Range of </a:t>
                </a:r>
                <a14:m>
                  <m:oMath xmlns:m="http://schemas.openxmlformats.org/officeDocument/2006/math">
                    <m:sSup>
                      <m:sSupPr>
                        <m:ctrlPr>
                          <a:rPr lang="en-AU" sz="2000" i="1" dirty="0">
                            <a:latin typeface="Cambria Math" panose="02040503050406030204" pitchFamily="18" charset="0"/>
                          </a:rPr>
                        </m:ctrlPr>
                      </m:sSupPr>
                      <m:e>
                        <m:r>
                          <a:rPr lang="en-AU" sz="2000" i="1" dirty="0">
                            <a:latin typeface="Cambria Math" panose="02040503050406030204" pitchFamily="18" charset="0"/>
                          </a:rPr>
                          <m:t>𝑓</m:t>
                        </m:r>
                      </m:e>
                      <m:sup>
                        <m:r>
                          <a:rPr lang="en-AU" sz="2000" i="1" dirty="0">
                            <a:latin typeface="Cambria Math" panose="02040503050406030204" pitchFamily="18" charset="0"/>
                          </a:rPr>
                          <m:t>−1</m:t>
                        </m:r>
                      </m:sup>
                    </m:sSup>
                    <m:r>
                      <a:rPr lang="en-AU" sz="2000" i="1" dirty="0">
                        <a:latin typeface="Cambria Math" panose="02040503050406030204" pitchFamily="18" charset="0"/>
                      </a:rPr>
                      <m:t>(</m:t>
                    </m:r>
                    <m:r>
                      <a:rPr lang="en-AU" sz="2000" i="1" dirty="0">
                        <a:latin typeface="Cambria Math" panose="02040503050406030204" pitchFamily="18" charset="0"/>
                      </a:rPr>
                      <m:t>𝑥</m:t>
                    </m:r>
                    <m:r>
                      <a:rPr lang="en-AU" sz="2000" i="1" dirty="0">
                        <a:latin typeface="Cambria Math" panose="02040503050406030204" pitchFamily="18" charset="0"/>
                      </a:rPr>
                      <m:t>)</m:t>
                    </m:r>
                  </m:oMath>
                </a14:m>
                <a:r>
                  <a:rPr lang="en-AU" sz="2000" dirty="0"/>
                  <a:t>: </a:t>
                </a:r>
                <a14:m>
                  <m:oMath xmlns:m="http://schemas.openxmlformats.org/officeDocument/2006/math">
                    <m:r>
                      <a:rPr lang="en-AU" sz="2000" b="0" i="1" dirty="0" smtClean="0">
                        <a:latin typeface="Cambria Math" panose="02040503050406030204" pitchFamily="18" charset="0"/>
                      </a:rPr>
                      <m:t>𝑦</m:t>
                    </m:r>
                    <m:r>
                      <a:rPr lang="en-AU" sz="2000" i="1" dirty="0">
                        <a:latin typeface="Cambria Math" panose="02040503050406030204" pitchFamily="18" charset="0"/>
                      </a:rPr>
                      <m:t>≥</m:t>
                    </m:r>
                    <m:r>
                      <a:rPr lang="en-AU" sz="2000" b="0" i="1" dirty="0" smtClean="0">
                        <a:latin typeface="Cambria Math" panose="02040503050406030204" pitchFamily="18" charset="0"/>
                      </a:rPr>
                      <m:t>2</m:t>
                    </m:r>
                  </m:oMath>
                </a14:m>
                <a:endParaRPr lang="en-AU" sz="2000" dirty="0"/>
              </a:p>
              <a:p>
                <a:pPr algn="dist">
                  <a:lnSpc>
                    <a:spcPct val="150000"/>
                  </a:lnSpc>
                </a:pPr>
                <a:endParaRPr lang="en-AU" sz="1800" dirty="0"/>
              </a:p>
              <a:p>
                <a:pPr algn="l"/>
                <a:endParaRPr lang="en-AU" sz="1800" dirty="0"/>
              </a:p>
            </p:txBody>
          </p:sp>
        </mc:Choice>
        <mc:Fallback xmlns="">
          <p:sp>
            <p:nvSpPr>
              <p:cNvPr id="7" name="TextBox 6">
                <a:extLst>
                  <a:ext uri="{FF2B5EF4-FFF2-40B4-BE49-F238E27FC236}">
                    <a16:creationId xmlns:a16="http://schemas.microsoft.com/office/drawing/2014/main" id="{026A48D9-44ED-B3F4-734E-EF80E80D0CDB}"/>
                  </a:ext>
                </a:extLst>
              </p:cNvPr>
              <p:cNvSpPr txBox="1">
                <a:spLocks noRot="1" noChangeAspect="1" noMove="1" noResize="1" noEditPoints="1" noAdjustHandles="1" noChangeArrowheads="1" noChangeShapeType="1" noTextEdit="1"/>
              </p:cNvSpPr>
              <p:nvPr/>
            </p:nvSpPr>
            <p:spPr>
              <a:xfrm>
                <a:off x="5259854" y="2293605"/>
                <a:ext cx="5504873" cy="2270789"/>
              </a:xfrm>
              <a:prstGeom prst="rect">
                <a:avLst/>
              </a:prstGeom>
              <a:blipFill>
                <a:blip r:embed="rId5"/>
                <a:stretch>
                  <a:fillRect l="-2879" b="-509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9411490" y="2470614"/>
                <a:ext cx="2706474" cy="1142211"/>
              </a:xfrm>
              <a:prstGeom prst="wedgeRoundRectCallout">
                <a:avLst>
                  <a:gd name="adj1" fmla="val -86298"/>
                  <a:gd name="adj2" fmla="val -116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did we find the range of </a:t>
                </a:r>
                <a14:m>
                  <m:oMath xmlns:m="http://schemas.openxmlformats.org/officeDocument/2006/math">
                    <m:r>
                      <a:rPr lang="en-AU" sz="1600" b="0" i="1" smtClean="0">
                        <a:latin typeface="Cambria Math" panose="02040503050406030204" pitchFamily="18" charset="0"/>
                      </a:rPr>
                      <m:t>𝑓</m:t>
                    </m:r>
                    <m:r>
                      <a:rPr lang="en-AU" sz="1600" b="0" i="1" smtClean="0">
                        <a:latin typeface="Cambria Math" panose="02040503050406030204" pitchFamily="18" charset="0"/>
                      </a:rPr>
                      <m:t>(</m:t>
                    </m:r>
                    <m:r>
                      <a:rPr lang="en-AU" sz="1600" b="0" i="1" smtClean="0">
                        <a:latin typeface="Cambria Math" panose="02040503050406030204" pitchFamily="18" charset="0"/>
                      </a:rPr>
                      <m:t>𝑥</m:t>
                    </m:r>
                    <m:r>
                      <a:rPr lang="en-AU" sz="1600" b="0" i="1" smtClean="0">
                        <a:latin typeface="Cambria Math" panose="02040503050406030204" pitchFamily="18" charset="0"/>
                      </a:rPr>
                      <m:t>)</m:t>
                    </m:r>
                  </m:oMath>
                </a14:m>
                <a:r>
                  <a:rPr lang="en-AU" sz="1600" dirty="0"/>
                  <a:t> when the question asked for the domain?</a:t>
                </a:r>
              </a:p>
            </p:txBody>
          </p:sp>
        </mc:Choice>
        <mc:Fallback xmlns="">
          <p:sp>
            <p:nvSpPr>
              <p:cNvPr id="2" name="Speech Bubble: Rectangle with Corners Rounded 1">
                <a:extLst>
                  <a:ext uri="{FF2B5EF4-FFF2-40B4-BE49-F238E27FC236}">
                    <a16:creationId xmlns:a16="http://schemas.microsoft.com/office/drawing/2014/main" id="{F0D26F56-45EA-0083-3F56-CF5F84935CAA}"/>
                  </a:ext>
                </a:extLst>
              </p:cNvPr>
              <p:cNvSpPr>
                <a:spLocks noRot="1" noChangeAspect="1" noMove="1" noResize="1" noEditPoints="1" noAdjustHandles="1" noChangeArrowheads="1" noChangeShapeType="1" noTextEdit="1"/>
              </p:cNvSpPr>
              <p:nvPr/>
            </p:nvSpPr>
            <p:spPr>
              <a:xfrm>
                <a:off x="9411490" y="2470614"/>
                <a:ext cx="2706474" cy="1142211"/>
              </a:xfrm>
              <a:prstGeom prst="wedgeRoundRectCallout">
                <a:avLst>
                  <a:gd name="adj1" fmla="val -86298"/>
                  <a:gd name="adj2" fmla="val -11663"/>
                  <a:gd name="adj3" fmla="val 16667"/>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Mathematics MASTER 11-12 PowerPoint template 2025 September</Template>
  <TotalTime>0</TotalTime>
  <Words>1730</Words>
  <Application>Microsoft Office PowerPoint</Application>
  <PresentationFormat>Widescreen</PresentationFormat>
  <Paragraphs>167</Paragraphs>
  <Slides>19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Public Sans</vt:lpstr>
      <vt:lpstr>Arial</vt:lpstr>
      <vt:lpstr>Cambria Math</vt:lpstr>
      <vt:lpstr>Times New Roman</vt:lpstr>
      <vt:lpstr>NSWG Corporate</vt:lpstr>
      <vt:lpstr>Finding the equation of the inverse</vt:lpstr>
      <vt:lpstr>Learning intentions and success criteria</vt:lpstr>
      <vt:lpstr>Activating prior knowledge</vt:lpstr>
      <vt:lpstr>Calculating Fahrenheit</vt:lpstr>
      <vt:lpstr>Graphs of Celsius to Fahrenheit and Fahrenheit to Celsius</vt:lpstr>
      <vt:lpstr>Connecting learning</vt:lpstr>
      <vt:lpstr>Inverse function definition</vt:lpstr>
      <vt:lpstr>Releasing responsibility</vt:lpstr>
      <vt:lpstr>Finding the inverse of a quadratic function (1)</vt:lpstr>
      <vt:lpstr>Finding the inverse of a quadratic function (2)</vt:lpstr>
      <vt:lpstr>Finding the inverse of a quadratic function (3)</vt:lpstr>
      <vt:lpstr>Finding the inverse of a quadratic function (4)</vt:lpstr>
      <vt:lpstr>Worked example comparison</vt:lpstr>
      <vt:lpstr>Independent practice</vt:lpstr>
      <vt:lpstr>HSC-style question</vt:lpstr>
      <vt:lpstr>Incorrect solution (1)</vt:lpstr>
      <vt:lpstr>Incorrect solution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Extension 1 – Unit 6 – Lesson 4 – Finding the equation of the inverse</dc:title>
  <dc:creator>NSW Department of Education</dc:creator>
  <cp:lastModifiedBy/>
  <cp:revision>1</cp:revision>
  <dcterms:created xsi:type="dcterms:W3CDTF">2026-02-25T02:39:06Z</dcterms:created>
  <dcterms:modified xsi:type="dcterms:W3CDTF">2026-02-25T02:39:26Z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2026-02-25T02:39:24Z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3ecb9bd4-7828-404e-85ae-5f48b4fb18ec</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