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Lst>
  <p:notesMasterIdLst>
    <p:notesMasterId r:id="rId13"/>
  </p:notesMasterIdLst>
  <p:handoutMasterIdLst>
    <p:handoutMasterId r:id="rId14"/>
  </p:handoutMasterIdLst>
  <p:sldIdLst>
    <p:sldId id="26505" r:id="rId2"/>
    <p:sldId id="26383" r:id="rId3"/>
    <p:sldId id="271" r:id="rId4"/>
    <p:sldId id="289" r:id="rId5"/>
    <p:sldId id="26506" r:id="rId6"/>
    <p:sldId id="26526" r:id="rId7"/>
    <p:sldId id="26508" r:id="rId8"/>
    <p:sldId id="26513" r:id="rId9"/>
    <p:sldId id="26525" r:id="rId10"/>
    <p:sldId id="360"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Reflection along y=x" id="{8B00D6AA-7B2A-4D42-B8E3-EA0E7EF35744}">
          <p14:sldIdLst>
            <p14:sldId id="26505"/>
            <p14:sldId id="26383"/>
            <p14:sldId id="271"/>
            <p14:sldId id="289"/>
            <p14:sldId id="26506"/>
            <p14:sldId id="26526"/>
            <p14:sldId id="26508"/>
            <p14:sldId id="26513"/>
            <p14:sldId id="26525"/>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25/02/2026</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25/02/2026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D5923-2AD4-5114-1C97-1DAB41B2F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6E6DBF-8C20-9538-D28C-B1E8A8589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50312C-401C-6847-C0AE-C6A65E90567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4FF4A73-BB33-C9B0-A27F-778DEBEE5605}"/>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9028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274186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557536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GB"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4.png"/><Relationship Id="rId7" Type="http://schemas.openxmlformats.org/officeDocument/2006/relationships/image" Target="../media/image2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Reflection in the line </a:t>
                </a:r>
                <a14:m>
                  <m:oMath xmlns:m="http://schemas.openxmlformats.org/officeDocument/2006/math">
                    <m:r>
                      <a:rPr lang="en-AU" b="0" i="1" smtClean="0">
                        <a:effectLst/>
                        <a:latin typeface="Cambria Math" panose="02040503050406030204" pitchFamily="18" charset="0"/>
                        <a:ea typeface="Times New Roman" panose="02020603050405020304" pitchFamily="18" charset="0"/>
                      </a:rPr>
                      <m:t>𝑦</m:t>
                    </m:r>
                    <m:r>
                      <a:rPr lang="en-AU" b="0" i="1" smtClean="0">
                        <a:effectLst/>
                        <a:latin typeface="Cambria Math" panose="02040503050406030204" pitchFamily="18" charset="0"/>
                        <a:ea typeface="Times New Roman" panose="02020603050405020304" pitchFamily="18" charset="0"/>
                      </a:rPr>
                      <m:t>=</m:t>
                    </m:r>
                    <m:r>
                      <a:rPr lang="en-AU" b="0" i="1" smtClean="0">
                        <a:effectLst/>
                        <a:latin typeface="Cambria Math" panose="02040503050406030204" pitchFamily="18" charset="0"/>
                        <a:ea typeface="Times New Roman" panose="02020603050405020304" pitchFamily="18" charset="0"/>
                      </a:rPr>
                      <m:t>𝑥</m:t>
                    </m:r>
                  </m:oMath>
                </a14:m>
                <a:endParaRPr lang="en-AU" dirty="0">
                  <a:latin typeface="+mj-lt"/>
                </a:endParaRPr>
              </a:p>
            </p:txBody>
          </p:sp>
        </mc:Choice>
        <mc:Fallback xmlns="">
          <p:sp>
            <p:nvSpPr>
              <p:cNvPr id="3" name="Title 2">
                <a:extLst>
                  <a:ext uri="{FF2B5EF4-FFF2-40B4-BE49-F238E27FC236}">
                    <a16:creationId xmlns:a16="http://schemas.microsoft.com/office/drawing/2014/main" id="{2EF38185-B00A-9878-8E80-7D55E5647711}"/>
                  </a:ext>
                </a:extLst>
              </p:cNvPr>
              <p:cNvSpPr>
                <a:spLocks noGrp="1" noRot="1" noChangeAspect="1" noMove="1" noResize="1" noEditPoints="1" noAdjustHandles="1" noChangeArrowheads="1" noChangeShapeType="1" noTextEdit="1"/>
              </p:cNvSpPr>
              <p:nvPr>
                <p:ph type="ctrTitle"/>
              </p:nvPr>
            </p:nvSpPr>
            <p:spPr>
              <a:blipFill>
                <a:blip r:embed="rId3"/>
                <a:stretch>
                  <a:fillRect l="-5945"/>
                </a:stretch>
              </a:blipFill>
            </p:spPr>
            <p:txBody>
              <a:bodyPr/>
              <a:lstStyle/>
              <a:p>
                <a:r>
                  <a:rPr lang="en-US">
                    <a:noFill/>
                  </a:rPr>
                  <a:t> </a:t>
                </a:r>
              </a:p>
            </p:txBody>
          </p:sp>
        </mc:Fallback>
      </mc:AlternateContent>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Further work with functions</a:t>
            </a:r>
          </a:p>
        </p:txBody>
      </p:sp>
      <p:pic>
        <p:nvPicPr>
          <p:cNvPr id="4" name="Picture Placeholder 4">
            <a:extLst>
              <a:ext uri="{FF2B5EF4-FFF2-40B4-BE49-F238E27FC236}">
                <a16:creationId xmlns:a16="http://schemas.microsoft.com/office/drawing/2014/main" id="{F410CC4F-C9A6-C0F6-6D2D-929B83ACC2A8}"/>
              </a:ex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US" u="sng" dirty="0">
                <a:solidFill>
                  <a:srgbClr val="2F5496"/>
                </a:solidFill>
                <a:effectLst/>
                <a:latin typeface="Arial" panose="020B0604020202020204" pitchFamily="34" charset="0"/>
                <a:ea typeface="Arial" panose="020B0604020202020204" pitchFamily="34" charset="0"/>
                <a:hlinkClick r:id="rId6"/>
              </a:rPr>
              <a:t>Mathematics Extension 1 Stage 6 Syllabus</a:t>
            </a:r>
            <a:r>
              <a:rPr lang="en-AU" dirty="0">
                <a:solidFill>
                  <a:srgbClr val="000000"/>
                </a:solidFill>
                <a:effectLst/>
                <a:latin typeface="Arial" panose="020B0604020202020204" pitchFamily="34" charset="0"/>
                <a:ea typeface="Arial" panose="020B0604020202020204" pitchFamily="34" charset="0"/>
              </a:rPr>
              <a:t>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endParaRPr lang="en-AU" sz="18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know that reflection across the line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𝑥</m:t>
                    </m:r>
                  </m:oMath>
                </a14:m>
                <a:r>
                  <a:rPr lang="en-AU" sz="2000" dirty="0">
                    <a:cs typeface="Arial" panose="020B0604020202020204" pitchFamily="34" charset="0"/>
                  </a:rPr>
                  <a:t> reverses the coordinates of a point.</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that functions reflected across the line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𝑥</m:t>
                    </m:r>
                  </m:oMath>
                </a14:m>
                <a:r>
                  <a:rPr lang="en-AU" sz="2000" dirty="0">
                    <a:cs typeface="Arial" panose="020B0604020202020204" pitchFamily="34" charset="0"/>
                  </a:rPr>
                  <a:t> are inverse functions.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identify graphs that have been reflected across the line </a:t>
                </a:r>
                <a14:m>
                  <m:oMath xmlns:m="http://schemas.openxmlformats.org/officeDocument/2006/math">
                    <m:r>
                      <a:rPr lang="en-AU" sz="2000" b="0" i="1" smtClean="0">
                        <a:latin typeface="Cambria Math" panose="02040503050406030204" pitchFamily="18" charset="0"/>
                        <a:cs typeface="Arial" panose="020B0604020202020204" pitchFamily="34" charset="0"/>
                      </a:rPr>
                      <m:t>𝑦</m:t>
                    </m:r>
                    <m:r>
                      <a:rPr lang="en-AU" sz="2000" b="0" i="1" smtClean="0">
                        <a:latin typeface="Cambria Math" panose="02040503050406030204" pitchFamily="18" charset="0"/>
                        <a:cs typeface="Arial" panose="020B0604020202020204" pitchFamily="34" charset="0"/>
                      </a:rPr>
                      <m:t>=</m:t>
                    </m:r>
                    <m:r>
                      <a:rPr lang="en-AU" sz="2000" b="0" i="1" smtClean="0">
                        <a:latin typeface="Cambria Math" panose="02040503050406030204" pitchFamily="18" charset="0"/>
                        <a:cs typeface="Arial" panose="020B0604020202020204" pitchFamily="34" charset="0"/>
                      </a:rPr>
                      <m:t>𝑥</m:t>
                    </m:r>
                  </m:oMath>
                </a14:m>
                <a:r>
                  <a:rPr lang="en-US" sz="2000" dirty="0">
                    <a:cs typeface="Arial" panose="020B0604020202020204" pitchFamily="34" charset="0"/>
                  </a:rPr>
                  <a:t>.</a:t>
                </a:r>
              </a:p>
              <a:p>
                <a:pPr marL="342900" indent="-342900">
                  <a:lnSpc>
                    <a:spcPct val="150000"/>
                  </a:lnSpc>
                  <a:spcAft>
                    <a:spcPts val="600"/>
                  </a:spcAft>
                  <a:buFont typeface="Arial"/>
                  <a:buChar char="•"/>
                </a:pPr>
                <a:r>
                  <a:rPr lang="en-AU" sz="2000" dirty="0">
                    <a:ea typeface="+mn-lt"/>
                    <a:cs typeface="Arial" panose="020B0604020202020204" pitchFamily="34" charset="0"/>
                  </a:rPr>
                  <a:t>I can reflect the equation of a graph in the line </a:t>
                </a:r>
                <a14:m>
                  <m:oMath xmlns:m="http://schemas.openxmlformats.org/officeDocument/2006/math">
                    <m:r>
                      <a:rPr lang="en-AU" sz="2000" b="0" i="1" smtClean="0">
                        <a:latin typeface="Cambria Math" panose="02040503050406030204" pitchFamily="18" charset="0"/>
                        <a:ea typeface="+mn-lt"/>
                        <a:cs typeface="Arial" panose="020B0604020202020204" pitchFamily="34" charset="0"/>
                      </a:rPr>
                      <m:t>𝑦</m:t>
                    </m:r>
                    <m:r>
                      <a:rPr lang="en-AU" sz="2000" b="0" i="1" smtClean="0">
                        <a:latin typeface="Cambria Math" panose="02040503050406030204" pitchFamily="18" charset="0"/>
                        <a:ea typeface="+mn-lt"/>
                        <a:cs typeface="Arial" panose="020B0604020202020204" pitchFamily="34" charset="0"/>
                      </a:rPr>
                      <m:t>=</m:t>
                    </m:r>
                    <m:r>
                      <a:rPr lang="en-AU" sz="2000" b="0" i="1" smtClean="0">
                        <a:latin typeface="Cambria Math" panose="02040503050406030204" pitchFamily="18" charset="0"/>
                        <a:ea typeface="+mn-lt"/>
                        <a:cs typeface="Arial" panose="020B0604020202020204" pitchFamily="34" charset="0"/>
                      </a:rPr>
                      <m:t>𝑥</m:t>
                    </m:r>
                  </m:oMath>
                </a14:m>
                <a:r>
                  <a:rPr lang="en-US" sz="2000" dirty="0">
                    <a:ea typeface="+mn-lt"/>
                    <a:cs typeface="Arial" panose="020B0604020202020204" pitchFamily="34" charset="0"/>
                  </a:rPr>
                  <a:t>.</a:t>
                </a:r>
              </a:p>
              <a:p>
                <a:pPr marL="342900" indent="-342900">
                  <a:lnSpc>
                    <a:spcPct val="150000"/>
                  </a:lnSpc>
                  <a:spcAft>
                    <a:spcPts val="600"/>
                  </a:spcAft>
                  <a:buFont typeface="Arial"/>
                  <a:buChar char="•"/>
                </a:pPr>
                <a:r>
                  <a:rPr lang="en-AU" sz="2000" dirty="0">
                    <a:ea typeface="+mn-lt"/>
                    <a:cs typeface="Arial" panose="020B0604020202020204" pitchFamily="34" charset="0"/>
                  </a:rPr>
                  <a:t>I can informally determine an inverse function from a graph or table of values.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636316"/>
              </a:xfrm>
              <a:prstGeom prst="rect">
                <a:avLst/>
              </a:prstGeom>
              <a:blipFill>
                <a:blip r:embed="rId3"/>
                <a:stretch>
                  <a:fillRect l="-1402" b="-3356"/>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Notice and wonder</a:t>
            </a:r>
          </a:p>
        </p:txBody>
      </p:sp>
      <p:pic>
        <p:nvPicPr>
          <p:cNvPr id="7" name="Picture 6" descr="Graph showing the equation f(x)=4x^3-7x^2+2x+1 as a dotted black line. The solid black line is its reflection across the x-axis and the solid blue line is its reflection across the y-axis">
            <a:extLst>
              <a:ext uri="{FF2B5EF4-FFF2-40B4-BE49-F238E27FC236}">
                <a16:creationId xmlns:a16="http://schemas.microsoft.com/office/drawing/2014/main" id="{0C8F81F5-B0F8-4DE2-E7DC-0E68CFA0D8C3}"/>
              </a:ext>
            </a:extLst>
          </p:cNvPr>
          <p:cNvPicPr>
            <a:picLocks noChangeAspect="1"/>
          </p:cNvPicPr>
          <p:nvPr/>
        </p:nvPicPr>
        <p:blipFill>
          <a:blip r:embed="rId3"/>
          <a:stretch>
            <a:fillRect/>
          </a:stretch>
        </p:blipFill>
        <p:spPr>
          <a:xfrm>
            <a:off x="99768" y="890940"/>
            <a:ext cx="9887194" cy="5468400"/>
          </a:xfrm>
          <a:prstGeom prst="rect">
            <a:avLst/>
          </a:prstGeom>
        </p:spPr>
      </p:pic>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8B7E2CE4-0DE9-C8C1-26B7-99E1BB6C7E0B}"/>
                  </a:ext>
                </a:extLst>
              </p:cNvPr>
              <p:cNvSpPr/>
              <p:nvPr/>
            </p:nvSpPr>
            <p:spPr>
              <a:xfrm>
                <a:off x="99768" y="1168375"/>
                <a:ext cx="3084945" cy="1136559"/>
              </a:xfrm>
              <a:prstGeom prst="wedgeRoundRectCallout">
                <a:avLst>
                  <a:gd name="adj1" fmla="val 55839"/>
                  <a:gd name="adj2" fmla="val 969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dirty="0"/>
              </a:p>
            </p:txBody>
          </p:sp>
        </mc:Choice>
        <mc:Fallback xmlns="">
          <p:sp>
            <p:nvSpPr>
              <p:cNvPr id="5" name="Speech Bubble: Rectangle with Corners Rounded 4">
                <a:extLst>
                  <a:ext uri="{FF2B5EF4-FFF2-40B4-BE49-F238E27FC236}">
                    <a16:creationId xmlns:a16="http://schemas.microsoft.com/office/drawing/2014/main" id="{8B7E2CE4-0DE9-C8C1-26B7-99E1BB6C7E0B}"/>
                  </a:ext>
                </a:extLst>
              </p:cNvPr>
              <p:cNvSpPr>
                <a:spLocks noRot="1" noChangeAspect="1" noMove="1" noResize="1" noEditPoints="1" noAdjustHandles="1" noChangeArrowheads="1" noChangeShapeType="1" noTextEdit="1"/>
              </p:cNvSpPr>
              <p:nvPr/>
            </p:nvSpPr>
            <p:spPr>
              <a:xfrm>
                <a:off x="99768" y="1168375"/>
                <a:ext cx="3084945" cy="1136559"/>
              </a:xfrm>
              <a:prstGeom prst="wedgeRoundRectCallout">
                <a:avLst>
                  <a:gd name="adj1" fmla="val 55839"/>
                  <a:gd name="adj2" fmla="val 96931"/>
                  <a:gd name="adj3" fmla="val 16667"/>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Speech Bubble: Rectangle with Corners Rounded 13">
                <a:extLst>
                  <a:ext uri="{FF2B5EF4-FFF2-40B4-BE49-F238E27FC236}">
                    <a16:creationId xmlns:a16="http://schemas.microsoft.com/office/drawing/2014/main" id="{05642F2D-C149-F62A-4A02-63916B9DB3E9}"/>
                  </a:ext>
                </a:extLst>
              </p:cNvPr>
              <p:cNvSpPr/>
              <p:nvPr/>
            </p:nvSpPr>
            <p:spPr>
              <a:xfrm>
                <a:off x="8885382" y="905601"/>
                <a:ext cx="3084945" cy="1662108"/>
              </a:xfrm>
              <a:prstGeom prst="wedgeRoundRectCallout">
                <a:avLst>
                  <a:gd name="adj1" fmla="val -119343"/>
                  <a:gd name="adj2" fmla="val -2313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dirty="0"/>
              </a:p>
              <a:p>
                <a:pPr algn="ctr"/>
                <a:r>
                  <a:rPr lang="en-AU" sz="1800" dirty="0"/>
                  <a:t>What is the equation of the graphs with solid blue and black lines?</a:t>
                </a:r>
              </a:p>
            </p:txBody>
          </p:sp>
        </mc:Choice>
        <mc:Fallback xmlns="">
          <p:sp>
            <p:nvSpPr>
              <p:cNvPr id="14" name="Speech Bubble: Rectangle with Corners Rounded 13">
                <a:extLst>
                  <a:ext uri="{FF2B5EF4-FFF2-40B4-BE49-F238E27FC236}">
                    <a16:creationId xmlns:a16="http://schemas.microsoft.com/office/drawing/2014/main" id="{05642F2D-C149-F62A-4A02-63916B9DB3E9}"/>
                  </a:ext>
                </a:extLst>
              </p:cNvPr>
              <p:cNvSpPr>
                <a:spLocks noRot="1" noChangeAspect="1" noMove="1" noResize="1" noEditPoints="1" noAdjustHandles="1" noChangeArrowheads="1" noChangeShapeType="1" noTextEdit="1"/>
              </p:cNvSpPr>
              <p:nvPr/>
            </p:nvSpPr>
            <p:spPr>
              <a:xfrm>
                <a:off x="8885382" y="905601"/>
                <a:ext cx="3084945" cy="1662108"/>
              </a:xfrm>
              <a:prstGeom prst="wedgeRoundRectCallout">
                <a:avLst>
                  <a:gd name="adj1" fmla="val -119343"/>
                  <a:gd name="adj2" fmla="val -23131"/>
                  <a:gd name="adj3" fmla="val 16667"/>
                </a:avLst>
              </a:prstGeom>
              <a:blipFill>
                <a:blip r:embed="rId4"/>
                <a:stretch>
                  <a:fillRect r="-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Speech Bubble: Rectangle with Corners Rounded 1">
                <a:extLst>
                  <a:ext uri="{FF2B5EF4-FFF2-40B4-BE49-F238E27FC236}">
                    <a16:creationId xmlns:a16="http://schemas.microsoft.com/office/drawing/2014/main" id="{9FE5F31D-2A9A-5FD0-4B9A-D028A4302DBD}"/>
                  </a:ext>
                </a:extLst>
              </p:cNvPr>
              <p:cNvSpPr/>
              <p:nvPr/>
            </p:nvSpPr>
            <p:spPr>
              <a:xfrm>
                <a:off x="8747055" y="4814151"/>
                <a:ext cx="3084945" cy="1136559"/>
              </a:xfrm>
              <a:prstGeom prst="wedgeRoundRectCallout">
                <a:avLst>
                  <a:gd name="adj1" fmla="val -114348"/>
                  <a:gd name="adj2" fmla="val 4519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+7</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−2</m:t>
                      </m:r>
                      <m:r>
                        <a:rPr lang="en-AU" sz="1800" b="0" i="1" smtClean="0">
                          <a:latin typeface="Cambria Math" panose="02040503050406030204" pitchFamily="18" charset="0"/>
                        </a:rPr>
                        <m:t>𝑥</m:t>
                      </m:r>
                      <m:r>
                        <a:rPr lang="en-AU" sz="1800" b="0" i="1" smtClean="0">
                          <a:latin typeface="Cambria Math" panose="02040503050406030204" pitchFamily="18" charset="0"/>
                        </a:rPr>
                        <m:t>−1</m:t>
                      </m:r>
                    </m:oMath>
                  </m:oMathPara>
                </a14:m>
                <a:endParaRPr lang="en-AU" sz="1800" dirty="0"/>
              </a:p>
            </p:txBody>
          </p:sp>
        </mc:Choice>
        <mc:Fallback xmlns="">
          <p:sp>
            <p:nvSpPr>
              <p:cNvPr id="2" name="Speech Bubble: Rectangle with Corners Rounded 1">
                <a:extLst>
                  <a:ext uri="{FF2B5EF4-FFF2-40B4-BE49-F238E27FC236}">
                    <a16:creationId xmlns:a16="http://schemas.microsoft.com/office/drawing/2014/main" id="{9FE5F31D-2A9A-5FD0-4B9A-D028A4302DBD}"/>
                  </a:ext>
                </a:extLst>
              </p:cNvPr>
              <p:cNvSpPr>
                <a:spLocks noRot="1" noChangeAspect="1" noMove="1" noResize="1" noEditPoints="1" noAdjustHandles="1" noChangeArrowheads="1" noChangeShapeType="1" noTextEdit="1"/>
              </p:cNvSpPr>
              <p:nvPr/>
            </p:nvSpPr>
            <p:spPr>
              <a:xfrm>
                <a:off x="8747055" y="4814151"/>
                <a:ext cx="3084945" cy="1136559"/>
              </a:xfrm>
              <a:prstGeom prst="wedgeRoundRectCallout">
                <a:avLst>
                  <a:gd name="adj1" fmla="val -114348"/>
                  <a:gd name="adj2" fmla="val 45192"/>
                  <a:gd name="adj3" fmla="val 16667"/>
                </a:avLst>
              </a:prstGeom>
              <a:blipFill>
                <a:blip r:embed="rId5"/>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6DB5D-8572-B489-C766-1255854F32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C949B1-6B02-4211-D9B3-9B1CF7BF5178}"/>
              </a:ext>
            </a:extLst>
          </p:cNvPr>
          <p:cNvSpPr>
            <a:spLocks noGrp="1"/>
          </p:cNvSpPr>
          <p:nvPr>
            <p:ph type="title"/>
          </p:nvPr>
        </p:nvSpPr>
        <p:spPr/>
        <p:txBody>
          <a:bodyPr/>
          <a:lstStyle/>
          <a:p>
            <a:r>
              <a:rPr lang="en-AU" dirty="0">
                <a:latin typeface="+mj-lt"/>
              </a:rPr>
              <a:t>Pose-Pause-Pounce-Bounce</a:t>
            </a:r>
          </a:p>
        </p:txBody>
      </p:sp>
      <p:sp>
        <p:nvSpPr>
          <p:cNvPr id="3" name="Slide Number Placeholder 2">
            <a:extLst>
              <a:ext uri="{FF2B5EF4-FFF2-40B4-BE49-F238E27FC236}">
                <a16:creationId xmlns:a16="http://schemas.microsoft.com/office/drawing/2014/main" id="{D0B0121C-468E-E2C5-09C3-67F78ECCF1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pic>
        <p:nvPicPr>
          <p:cNvPr id="6" name="Picture 5" descr="The screen shot from Amplify activity that shows the reflection across the y-axis with two points that is 6.6 units away from the y-axis. ">
            <a:extLst>
              <a:ext uri="{FF2B5EF4-FFF2-40B4-BE49-F238E27FC236}">
                <a16:creationId xmlns:a16="http://schemas.microsoft.com/office/drawing/2014/main" id="{B3BA7AB2-D897-65EF-5316-5B1F452E8C93}"/>
              </a:ext>
            </a:extLst>
          </p:cNvPr>
          <p:cNvPicPr>
            <a:picLocks noChangeAspect="1"/>
          </p:cNvPicPr>
          <p:nvPr/>
        </p:nvPicPr>
        <p:blipFill>
          <a:blip r:embed="rId3"/>
          <a:stretch>
            <a:fillRect/>
          </a:stretch>
        </p:blipFill>
        <p:spPr>
          <a:xfrm>
            <a:off x="380216" y="2000428"/>
            <a:ext cx="3702003" cy="3722400"/>
          </a:xfrm>
          <a:prstGeom prst="rect">
            <a:avLst/>
          </a:prstGeom>
        </p:spPr>
      </p:pic>
      <p:pic>
        <p:nvPicPr>
          <p:cNvPr id="10" name="Picture 9" descr="Screen shot from the Amplify activity that shows is a reflection across the x-axis with two points that are 8.8 units away from the x-axis. ">
            <a:extLst>
              <a:ext uri="{FF2B5EF4-FFF2-40B4-BE49-F238E27FC236}">
                <a16:creationId xmlns:a16="http://schemas.microsoft.com/office/drawing/2014/main" id="{1A11A4C1-33F2-5533-BF9C-84295121248D}"/>
              </a:ext>
            </a:extLst>
          </p:cNvPr>
          <p:cNvPicPr>
            <a:picLocks noChangeAspect="1"/>
          </p:cNvPicPr>
          <p:nvPr/>
        </p:nvPicPr>
        <p:blipFill>
          <a:blip r:embed="rId4"/>
          <a:stretch>
            <a:fillRect/>
          </a:stretch>
        </p:blipFill>
        <p:spPr>
          <a:xfrm>
            <a:off x="4166663" y="2000428"/>
            <a:ext cx="3737740" cy="3722400"/>
          </a:xfrm>
          <a:prstGeom prst="rect">
            <a:avLst/>
          </a:prstGeom>
        </p:spPr>
      </p:pic>
      <p:pic>
        <p:nvPicPr>
          <p:cNvPr id="12" name="Picture 11" descr="Screen shot from the Amplify activity that shows a refection in the line y=x with two points 10.55 units away from the line y=x.">
            <a:extLst>
              <a:ext uri="{FF2B5EF4-FFF2-40B4-BE49-F238E27FC236}">
                <a16:creationId xmlns:a16="http://schemas.microsoft.com/office/drawing/2014/main" id="{6583642D-E932-CF0F-609C-9BA819DDBA77}"/>
              </a:ext>
            </a:extLst>
          </p:cNvPr>
          <p:cNvPicPr>
            <a:picLocks noChangeAspect="1"/>
          </p:cNvPicPr>
          <p:nvPr/>
        </p:nvPicPr>
        <p:blipFill>
          <a:blip r:embed="rId5"/>
          <a:stretch>
            <a:fillRect/>
          </a:stretch>
        </p:blipFill>
        <p:spPr>
          <a:xfrm>
            <a:off x="7988847" y="2000428"/>
            <a:ext cx="3737803" cy="3722400"/>
          </a:xfrm>
          <a:prstGeom prst="rect">
            <a:avLst/>
          </a:prstGeom>
        </p:spPr>
      </p:pic>
    </p:spTree>
    <p:extLst>
      <p:ext uri="{BB962C8B-B14F-4D97-AF65-F5344CB8AC3E}">
        <p14:creationId xmlns:p14="http://schemas.microsoft.com/office/powerpoint/2010/main" val="95216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8</a:t>
            </a:fld>
            <a:endParaRPr lang="en-AU" dirty="0"/>
          </a:p>
        </p:txBody>
      </p:sp>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a:xfrm>
            <a:off x="360000" y="360000"/>
            <a:ext cx="11484000" cy="545601"/>
          </a:xfrm>
        </p:spPr>
        <p:txBody>
          <a:bodyPr/>
          <a:lstStyle/>
          <a:p>
            <a:r>
              <a:rPr lang="en-AU" dirty="0"/>
              <a:t>Table of values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60000" y="1567086"/>
                <a:ext cx="11484000" cy="4807835"/>
              </a:xfrm>
            </p:spPr>
            <p:txBody>
              <a:bodyPr/>
              <a:lstStyle/>
              <a:p>
                <a:r>
                  <a:rPr lang="en-AU" dirty="0"/>
                  <a:t>Complete the table of values for the functions </a:t>
                </a:r>
                <a14:m>
                  <m:oMath xmlns:m="http://schemas.openxmlformats.org/officeDocument/2006/math">
                    <m:r>
                      <a:rPr lang="en-AU" smtClean="0">
                        <a:latin typeface="Cambria Math" panose="02040503050406030204" pitchFamily="18" charset="0"/>
                      </a:rPr>
                      <m:t>𝑓</m:t>
                    </m:r>
                    <m:d>
                      <m:dPr>
                        <m:ctrlPr>
                          <a:rPr lang="en-AU" i="1" smtClean="0">
                            <a:latin typeface="Cambria Math" panose="02040503050406030204" pitchFamily="18" charset="0"/>
                          </a:rPr>
                        </m:ctrlPr>
                      </m:dPr>
                      <m:e>
                        <m:r>
                          <a:rPr lang="en-AU" smtClean="0">
                            <a:latin typeface="Cambria Math" panose="02040503050406030204" pitchFamily="18" charset="0"/>
                          </a:rPr>
                          <m:t>𝑥</m:t>
                        </m:r>
                      </m:e>
                    </m:d>
                    <m:r>
                      <a:rPr lang="en-AU" smtClean="0">
                        <a:latin typeface="Cambria Math" panose="02040503050406030204" pitchFamily="18" charset="0"/>
                      </a:rPr>
                      <m:t>=3</m:t>
                    </m:r>
                    <m:r>
                      <a:rPr lang="en-AU" smtClean="0">
                        <a:latin typeface="Cambria Math" panose="02040503050406030204" pitchFamily="18" charset="0"/>
                      </a:rPr>
                      <m:t>𝑥</m:t>
                    </m:r>
                    <m:r>
                      <a:rPr lang="en-AU" smtClean="0">
                        <a:latin typeface="Cambria Math" panose="02040503050406030204" pitchFamily="18" charset="0"/>
                      </a:rPr>
                      <m:t>+1</m:t>
                    </m:r>
                  </m:oMath>
                </a14:m>
                <a:r>
                  <a:rPr lang="en-AU" dirty="0"/>
                  <a:t> and </a:t>
                </a:r>
                <a14:m>
                  <m:oMath xmlns:m="http://schemas.openxmlformats.org/officeDocument/2006/math">
                    <m:r>
                      <a:rPr lang="en-AU" smtClean="0">
                        <a:latin typeface="Cambria Math" panose="02040503050406030204" pitchFamily="18" charset="0"/>
                      </a:rPr>
                      <m:t>𝑔</m:t>
                    </m:r>
                    <m:d>
                      <m:dPr>
                        <m:ctrlPr>
                          <a:rPr lang="en-AU" i="1" smtClean="0">
                            <a:latin typeface="Cambria Math" panose="02040503050406030204" pitchFamily="18" charset="0"/>
                          </a:rPr>
                        </m:ctrlPr>
                      </m:dPr>
                      <m:e>
                        <m:r>
                          <a:rPr lang="en-AU" smtClean="0">
                            <a:latin typeface="Cambria Math" panose="02040503050406030204" pitchFamily="18" charset="0"/>
                          </a:rPr>
                          <m:t>𝑥</m:t>
                        </m:r>
                      </m:e>
                    </m:d>
                    <m:r>
                      <a:rPr lang="en-AU" smtClean="0">
                        <a:latin typeface="Cambria Math" panose="02040503050406030204" pitchFamily="18" charset="0"/>
                      </a:rPr>
                      <m:t>=</m:t>
                    </m:r>
                    <m:f>
                      <m:fPr>
                        <m:ctrlPr>
                          <a:rPr lang="en-AU" i="1" smtClean="0">
                            <a:latin typeface="Cambria Math" panose="02040503050406030204" pitchFamily="18" charset="0"/>
                          </a:rPr>
                        </m:ctrlPr>
                      </m:fPr>
                      <m:num>
                        <m:r>
                          <a:rPr lang="en-AU" smtClean="0">
                            <a:latin typeface="Cambria Math" panose="02040503050406030204" pitchFamily="18" charset="0"/>
                          </a:rPr>
                          <m:t>𝑥</m:t>
                        </m:r>
                        <m:r>
                          <a:rPr lang="en-AU" smtClean="0">
                            <a:latin typeface="Cambria Math" panose="02040503050406030204" pitchFamily="18" charset="0"/>
                          </a:rPr>
                          <m:t>−1</m:t>
                        </m:r>
                      </m:num>
                      <m:den>
                        <m:r>
                          <a:rPr lang="en-AU" smtClean="0">
                            <a:latin typeface="Cambria Math" panose="02040503050406030204" pitchFamily="18" charset="0"/>
                          </a:rPr>
                          <m:t>3</m:t>
                        </m:r>
                      </m:den>
                    </m:f>
                  </m:oMath>
                </a14:m>
                <a:r>
                  <a:rPr lang="en-AU" dirty="0"/>
                  <a:t>.</a:t>
                </a:r>
              </a:p>
              <a:p>
                <a:endParaRPr lang="en-AU" dirty="0"/>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60000" y="1567086"/>
                <a:ext cx="11484000" cy="4807835"/>
              </a:xfrm>
              <a:blipFill>
                <a:blip r:embed="rId3"/>
                <a:stretch>
                  <a:fillRect l="-13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97CADC7B-9A71-50D2-8B84-E459B9B55145}"/>
                  </a:ext>
                </a:extLst>
              </p:cNvPr>
              <p:cNvGraphicFramePr>
                <a:graphicFrameLocks noGrp="1"/>
              </p:cNvGraphicFramePr>
              <p:nvPr>
                <p:extLst>
                  <p:ext uri="{D42A27DB-BD31-4B8C-83A1-F6EECF244321}">
                    <p14:modId xmlns:p14="http://schemas.microsoft.com/office/powerpoint/2010/main" val="4100996549"/>
                  </p:ext>
                </p:extLst>
              </p:nvPr>
            </p:nvGraphicFramePr>
            <p:xfrm>
              <a:off x="348000" y="2597267"/>
              <a:ext cx="8128002" cy="74168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4019814496"/>
                        </a:ext>
                      </a:extLst>
                    </a:gridCol>
                    <a:gridCol w="1354667">
                      <a:extLst>
                        <a:ext uri="{9D8B030D-6E8A-4147-A177-3AD203B41FA5}">
                          <a16:colId xmlns:a16="http://schemas.microsoft.com/office/drawing/2014/main" val="3326061017"/>
                        </a:ext>
                      </a:extLst>
                    </a:gridCol>
                    <a:gridCol w="1354667">
                      <a:extLst>
                        <a:ext uri="{9D8B030D-6E8A-4147-A177-3AD203B41FA5}">
                          <a16:colId xmlns:a16="http://schemas.microsoft.com/office/drawing/2014/main" val="774665061"/>
                        </a:ext>
                      </a:extLst>
                    </a:gridCol>
                    <a:gridCol w="1354667">
                      <a:extLst>
                        <a:ext uri="{9D8B030D-6E8A-4147-A177-3AD203B41FA5}">
                          <a16:colId xmlns:a16="http://schemas.microsoft.com/office/drawing/2014/main" val="1741933839"/>
                        </a:ext>
                      </a:extLst>
                    </a:gridCol>
                    <a:gridCol w="1354667">
                      <a:extLst>
                        <a:ext uri="{9D8B030D-6E8A-4147-A177-3AD203B41FA5}">
                          <a16:colId xmlns:a16="http://schemas.microsoft.com/office/drawing/2014/main" val="280677110"/>
                        </a:ext>
                      </a:extLst>
                    </a:gridCol>
                    <a:gridCol w="1354667">
                      <a:extLst>
                        <a:ext uri="{9D8B030D-6E8A-4147-A177-3AD203B41FA5}">
                          <a16:colId xmlns:a16="http://schemas.microsoft.com/office/drawing/2014/main" val="26003074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dirty="0" smtClean="0">
                                    <a:latin typeface="Cambria Math" panose="02040503050406030204" pitchFamily="18" charset="0"/>
                                  </a:rPr>
                                  <m:t>𝑥</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m:t>
                                </m:r>
                                <m:r>
                                  <a:rPr lang="en-AU" b="0" i="1" smtClean="0">
                                    <a:latin typeface="Cambria Math" panose="02040503050406030204" pitchFamily="18" charset="0"/>
                                  </a:rPr>
                                  <m:t>1</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oMath>
                            </m:oMathPara>
                          </a14:m>
                          <a:endParaRPr lang="en-AU" b="0" dirty="0"/>
                        </a:p>
                      </a:txBody>
                      <a:tcPr/>
                    </a:tc>
                    <a:extLst>
                      <a:ext uri="{0D108BD9-81ED-4DB2-BD59-A6C34878D82A}">
                        <a16:rowId xmlns:a16="http://schemas.microsoft.com/office/drawing/2014/main" val="616635246"/>
                      </a:ext>
                    </a:extLst>
                  </a:tr>
                  <a:tr h="370840">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𝑓</m:t>
                                </m:r>
                                <m:r>
                                  <a:rPr lang="en-AU" b="0" smtClean="0">
                                    <a:latin typeface="Cambria Math" panose="02040503050406030204" pitchFamily="18" charset="0"/>
                                  </a:rPr>
                                  <m:t>(</m:t>
                                </m:r>
                                <m:r>
                                  <a:rPr lang="en-AU" b="0" smtClean="0">
                                    <a:latin typeface="Cambria Math" panose="02040503050406030204" pitchFamily="18" charset="0"/>
                                  </a:rPr>
                                  <m:t>𝑥</m:t>
                                </m:r>
                                <m:r>
                                  <a:rPr lang="en-AU" b="0" smtClean="0">
                                    <a:latin typeface="Cambria Math" panose="02040503050406030204" pitchFamily="18" charset="0"/>
                                  </a:rPr>
                                  <m:t>)</m:t>
                                </m:r>
                              </m:oMath>
                            </m:oMathPara>
                          </a14:m>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804491196"/>
                      </a:ext>
                    </a:extLst>
                  </a:tr>
                </a:tbl>
              </a:graphicData>
            </a:graphic>
          </p:graphicFrame>
        </mc:Choice>
        <mc:Fallback xmlns="">
          <p:graphicFrame>
            <p:nvGraphicFramePr>
              <p:cNvPr id="6" name="Table 5">
                <a:extLst>
                  <a:ext uri="{FF2B5EF4-FFF2-40B4-BE49-F238E27FC236}">
                    <a16:creationId xmlns:a16="http://schemas.microsoft.com/office/drawing/2014/main" id="{97CADC7B-9A71-50D2-8B84-E459B9B55145}"/>
                  </a:ext>
                </a:extLst>
              </p:cNvPr>
              <p:cNvGraphicFramePr>
                <a:graphicFrameLocks noGrp="1"/>
              </p:cNvGraphicFramePr>
              <p:nvPr>
                <p:extLst>
                  <p:ext uri="{D42A27DB-BD31-4B8C-83A1-F6EECF244321}">
                    <p14:modId xmlns:p14="http://schemas.microsoft.com/office/powerpoint/2010/main" val="4100996549"/>
                  </p:ext>
                </p:extLst>
              </p:nvPr>
            </p:nvGraphicFramePr>
            <p:xfrm>
              <a:off x="348000" y="2597267"/>
              <a:ext cx="8128002" cy="74168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4019814496"/>
                        </a:ext>
                      </a:extLst>
                    </a:gridCol>
                    <a:gridCol w="1354667">
                      <a:extLst>
                        <a:ext uri="{9D8B030D-6E8A-4147-A177-3AD203B41FA5}">
                          <a16:colId xmlns:a16="http://schemas.microsoft.com/office/drawing/2014/main" val="3326061017"/>
                        </a:ext>
                      </a:extLst>
                    </a:gridCol>
                    <a:gridCol w="1354667">
                      <a:extLst>
                        <a:ext uri="{9D8B030D-6E8A-4147-A177-3AD203B41FA5}">
                          <a16:colId xmlns:a16="http://schemas.microsoft.com/office/drawing/2014/main" val="774665061"/>
                        </a:ext>
                      </a:extLst>
                    </a:gridCol>
                    <a:gridCol w="1354667">
                      <a:extLst>
                        <a:ext uri="{9D8B030D-6E8A-4147-A177-3AD203B41FA5}">
                          <a16:colId xmlns:a16="http://schemas.microsoft.com/office/drawing/2014/main" val="1741933839"/>
                        </a:ext>
                      </a:extLst>
                    </a:gridCol>
                    <a:gridCol w="1354667">
                      <a:extLst>
                        <a:ext uri="{9D8B030D-6E8A-4147-A177-3AD203B41FA5}">
                          <a16:colId xmlns:a16="http://schemas.microsoft.com/office/drawing/2014/main" val="280677110"/>
                        </a:ext>
                      </a:extLst>
                    </a:gridCol>
                    <a:gridCol w="1354667">
                      <a:extLst>
                        <a:ext uri="{9D8B030D-6E8A-4147-A177-3AD203B41FA5}">
                          <a16:colId xmlns:a16="http://schemas.microsoft.com/office/drawing/2014/main" val="260030742"/>
                        </a:ext>
                      </a:extLst>
                    </a:gridCol>
                  </a:tblGrid>
                  <a:tr h="370840">
                    <a:tc>
                      <a:txBody>
                        <a:bodyPr/>
                        <a:lstStyle/>
                        <a:p>
                          <a:endParaRPr lang="en-US"/>
                        </a:p>
                      </a:txBody>
                      <a:tcPr>
                        <a:blipFill>
                          <a:blip r:embed="rId4"/>
                          <a:stretch>
                            <a:fillRect l="-450" t="-1639" r="-501802" b="-113115"/>
                          </a:stretch>
                        </a:blipFill>
                      </a:tcPr>
                    </a:tc>
                    <a:tc>
                      <a:txBody>
                        <a:bodyPr/>
                        <a:lstStyle/>
                        <a:p>
                          <a:endParaRPr lang="en-US"/>
                        </a:p>
                      </a:txBody>
                      <a:tcPr>
                        <a:blipFill>
                          <a:blip r:embed="rId4"/>
                          <a:stretch>
                            <a:fillRect l="-100000" t="-1639" r="-399552" b="-113115"/>
                          </a:stretch>
                        </a:blipFill>
                      </a:tcPr>
                    </a:tc>
                    <a:tc>
                      <a:txBody>
                        <a:bodyPr/>
                        <a:lstStyle/>
                        <a:p>
                          <a:endParaRPr lang="en-US"/>
                        </a:p>
                      </a:txBody>
                      <a:tcPr>
                        <a:blipFill>
                          <a:blip r:embed="rId4"/>
                          <a:stretch>
                            <a:fillRect l="-200901" t="-1639" r="-301351" b="-113115"/>
                          </a:stretch>
                        </a:blipFill>
                      </a:tcPr>
                    </a:tc>
                    <a:tc>
                      <a:txBody>
                        <a:bodyPr/>
                        <a:lstStyle/>
                        <a:p>
                          <a:endParaRPr lang="en-US"/>
                        </a:p>
                      </a:txBody>
                      <a:tcPr>
                        <a:blipFill>
                          <a:blip r:embed="rId4"/>
                          <a:stretch>
                            <a:fillRect l="-300901" t="-1639" r="-201351" b="-113115"/>
                          </a:stretch>
                        </a:blipFill>
                      </a:tcPr>
                    </a:tc>
                    <a:tc>
                      <a:txBody>
                        <a:bodyPr/>
                        <a:lstStyle/>
                        <a:p>
                          <a:endParaRPr lang="en-US"/>
                        </a:p>
                      </a:txBody>
                      <a:tcPr>
                        <a:blipFill>
                          <a:blip r:embed="rId4"/>
                          <a:stretch>
                            <a:fillRect l="-399103" t="-1639" r="-100448" b="-113115"/>
                          </a:stretch>
                        </a:blipFill>
                      </a:tcPr>
                    </a:tc>
                    <a:tc>
                      <a:txBody>
                        <a:bodyPr/>
                        <a:lstStyle/>
                        <a:p>
                          <a:endParaRPr lang="en-US"/>
                        </a:p>
                      </a:txBody>
                      <a:tcPr>
                        <a:blipFill>
                          <a:blip r:embed="rId4"/>
                          <a:stretch>
                            <a:fillRect l="-501351" t="-1639" r="-901" b="-113115"/>
                          </a:stretch>
                        </a:blipFill>
                      </a:tcPr>
                    </a:tc>
                    <a:extLst>
                      <a:ext uri="{0D108BD9-81ED-4DB2-BD59-A6C34878D82A}">
                        <a16:rowId xmlns:a16="http://schemas.microsoft.com/office/drawing/2014/main" val="616635246"/>
                      </a:ext>
                    </a:extLst>
                  </a:tr>
                  <a:tr h="370840">
                    <a:tc>
                      <a:txBody>
                        <a:bodyPr/>
                        <a:lstStyle/>
                        <a:p>
                          <a:endParaRPr lang="en-US"/>
                        </a:p>
                      </a:txBody>
                      <a:tcPr>
                        <a:blipFill>
                          <a:blip r:embed="rId4"/>
                          <a:stretch>
                            <a:fillRect l="-450" t="-101639" r="-501802" b="-13115"/>
                          </a:stretch>
                        </a:blipFill>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80449119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D381B66A-D819-4696-E8D0-4B254F7E93F7}"/>
                  </a:ext>
                </a:extLst>
              </p:cNvPr>
              <p:cNvGraphicFramePr>
                <a:graphicFrameLocks noGrp="1"/>
              </p:cNvGraphicFramePr>
              <p:nvPr>
                <p:extLst>
                  <p:ext uri="{D42A27DB-BD31-4B8C-83A1-F6EECF244321}">
                    <p14:modId xmlns:p14="http://schemas.microsoft.com/office/powerpoint/2010/main" val="2216465185"/>
                  </p:ext>
                </p:extLst>
              </p:nvPr>
            </p:nvGraphicFramePr>
            <p:xfrm>
              <a:off x="359999" y="3847062"/>
              <a:ext cx="8128002" cy="74168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4019814496"/>
                        </a:ext>
                      </a:extLst>
                    </a:gridCol>
                    <a:gridCol w="1354667">
                      <a:extLst>
                        <a:ext uri="{9D8B030D-6E8A-4147-A177-3AD203B41FA5}">
                          <a16:colId xmlns:a16="http://schemas.microsoft.com/office/drawing/2014/main" val="3326061017"/>
                        </a:ext>
                      </a:extLst>
                    </a:gridCol>
                    <a:gridCol w="1354667">
                      <a:extLst>
                        <a:ext uri="{9D8B030D-6E8A-4147-A177-3AD203B41FA5}">
                          <a16:colId xmlns:a16="http://schemas.microsoft.com/office/drawing/2014/main" val="774665061"/>
                        </a:ext>
                      </a:extLst>
                    </a:gridCol>
                    <a:gridCol w="1354667">
                      <a:extLst>
                        <a:ext uri="{9D8B030D-6E8A-4147-A177-3AD203B41FA5}">
                          <a16:colId xmlns:a16="http://schemas.microsoft.com/office/drawing/2014/main" val="1741933839"/>
                        </a:ext>
                      </a:extLst>
                    </a:gridCol>
                    <a:gridCol w="1354667">
                      <a:extLst>
                        <a:ext uri="{9D8B030D-6E8A-4147-A177-3AD203B41FA5}">
                          <a16:colId xmlns:a16="http://schemas.microsoft.com/office/drawing/2014/main" val="280677110"/>
                        </a:ext>
                      </a:extLst>
                    </a:gridCol>
                    <a:gridCol w="1354667">
                      <a:extLst>
                        <a:ext uri="{9D8B030D-6E8A-4147-A177-3AD203B41FA5}">
                          <a16:colId xmlns:a16="http://schemas.microsoft.com/office/drawing/2014/main" val="26003074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i="1" dirty="0" smtClean="0">
                                    <a:latin typeface="Cambria Math" panose="02040503050406030204" pitchFamily="18" charset="0"/>
                                  </a:rPr>
                                  <m:t>𝑥</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m:t>
                                </m:r>
                                <m:r>
                                  <a:rPr lang="en-AU" b="0" i="1" smtClean="0">
                                    <a:latin typeface="Cambria Math" panose="02040503050406030204" pitchFamily="18" charset="0"/>
                                  </a:rPr>
                                  <m:t>2</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7</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m:t>
                                </m:r>
                              </m:oMath>
                            </m:oMathPara>
                          </a14:m>
                          <a:endParaRPr lang="en-AU" b="0" dirty="0"/>
                        </a:p>
                      </a:txBody>
                      <a:tcPr/>
                    </a:tc>
                    <a:extLst>
                      <a:ext uri="{0D108BD9-81ED-4DB2-BD59-A6C34878D82A}">
                        <a16:rowId xmlns:a16="http://schemas.microsoft.com/office/drawing/2014/main" val="616635246"/>
                      </a:ext>
                    </a:extLst>
                  </a:tr>
                  <a:tr h="370840">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𝑔</m:t>
                                </m:r>
                                <m:r>
                                  <a:rPr lang="en-AU" b="0" smtClean="0">
                                    <a:latin typeface="Cambria Math" panose="02040503050406030204" pitchFamily="18" charset="0"/>
                                  </a:rPr>
                                  <m:t>(</m:t>
                                </m:r>
                                <m:r>
                                  <a:rPr lang="en-AU" b="0" smtClean="0">
                                    <a:latin typeface="Cambria Math" panose="02040503050406030204" pitchFamily="18" charset="0"/>
                                  </a:rPr>
                                  <m:t>𝑥</m:t>
                                </m:r>
                                <m:r>
                                  <a:rPr lang="en-AU" b="0" smtClean="0">
                                    <a:latin typeface="Cambria Math" panose="02040503050406030204" pitchFamily="18" charset="0"/>
                                  </a:rPr>
                                  <m:t>)</m:t>
                                </m:r>
                              </m:oMath>
                            </m:oMathPara>
                          </a14:m>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extLst>
                      <a:ext uri="{0D108BD9-81ED-4DB2-BD59-A6C34878D82A}">
                        <a16:rowId xmlns:a16="http://schemas.microsoft.com/office/drawing/2014/main" val="804491196"/>
                      </a:ext>
                    </a:extLst>
                  </a:tr>
                </a:tbl>
              </a:graphicData>
            </a:graphic>
          </p:graphicFrame>
        </mc:Choice>
        <mc:Fallback xmlns="">
          <p:graphicFrame>
            <p:nvGraphicFramePr>
              <p:cNvPr id="7" name="Table 6">
                <a:extLst>
                  <a:ext uri="{FF2B5EF4-FFF2-40B4-BE49-F238E27FC236}">
                    <a16:creationId xmlns:a16="http://schemas.microsoft.com/office/drawing/2014/main" id="{D381B66A-D819-4696-E8D0-4B254F7E93F7}"/>
                  </a:ext>
                </a:extLst>
              </p:cNvPr>
              <p:cNvGraphicFramePr>
                <a:graphicFrameLocks noGrp="1"/>
              </p:cNvGraphicFramePr>
              <p:nvPr>
                <p:extLst>
                  <p:ext uri="{D42A27DB-BD31-4B8C-83A1-F6EECF244321}">
                    <p14:modId xmlns:p14="http://schemas.microsoft.com/office/powerpoint/2010/main" val="2216465185"/>
                  </p:ext>
                </p:extLst>
              </p:nvPr>
            </p:nvGraphicFramePr>
            <p:xfrm>
              <a:off x="359999" y="3847062"/>
              <a:ext cx="8128002" cy="74168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4019814496"/>
                        </a:ext>
                      </a:extLst>
                    </a:gridCol>
                    <a:gridCol w="1354667">
                      <a:extLst>
                        <a:ext uri="{9D8B030D-6E8A-4147-A177-3AD203B41FA5}">
                          <a16:colId xmlns:a16="http://schemas.microsoft.com/office/drawing/2014/main" val="3326061017"/>
                        </a:ext>
                      </a:extLst>
                    </a:gridCol>
                    <a:gridCol w="1354667">
                      <a:extLst>
                        <a:ext uri="{9D8B030D-6E8A-4147-A177-3AD203B41FA5}">
                          <a16:colId xmlns:a16="http://schemas.microsoft.com/office/drawing/2014/main" val="774665061"/>
                        </a:ext>
                      </a:extLst>
                    </a:gridCol>
                    <a:gridCol w="1354667">
                      <a:extLst>
                        <a:ext uri="{9D8B030D-6E8A-4147-A177-3AD203B41FA5}">
                          <a16:colId xmlns:a16="http://schemas.microsoft.com/office/drawing/2014/main" val="1741933839"/>
                        </a:ext>
                      </a:extLst>
                    </a:gridCol>
                    <a:gridCol w="1354667">
                      <a:extLst>
                        <a:ext uri="{9D8B030D-6E8A-4147-A177-3AD203B41FA5}">
                          <a16:colId xmlns:a16="http://schemas.microsoft.com/office/drawing/2014/main" val="280677110"/>
                        </a:ext>
                      </a:extLst>
                    </a:gridCol>
                    <a:gridCol w="1354667">
                      <a:extLst>
                        <a:ext uri="{9D8B030D-6E8A-4147-A177-3AD203B41FA5}">
                          <a16:colId xmlns:a16="http://schemas.microsoft.com/office/drawing/2014/main" val="260030742"/>
                        </a:ext>
                      </a:extLst>
                    </a:gridCol>
                  </a:tblGrid>
                  <a:tr h="370840">
                    <a:tc>
                      <a:txBody>
                        <a:bodyPr/>
                        <a:lstStyle/>
                        <a:p>
                          <a:endParaRPr lang="en-US"/>
                        </a:p>
                      </a:txBody>
                      <a:tcPr>
                        <a:blipFill>
                          <a:blip r:embed="rId5"/>
                          <a:stretch>
                            <a:fillRect l="-450" t="-1639" r="-501802" b="-113115"/>
                          </a:stretch>
                        </a:blipFill>
                      </a:tcPr>
                    </a:tc>
                    <a:tc>
                      <a:txBody>
                        <a:bodyPr/>
                        <a:lstStyle/>
                        <a:p>
                          <a:endParaRPr lang="en-US"/>
                        </a:p>
                      </a:txBody>
                      <a:tcPr>
                        <a:blipFill>
                          <a:blip r:embed="rId5"/>
                          <a:stretch>
                            <a:fillRect l="-100000" t="-1639" r="-399552" b="-113115"/>
                          </a:stretch>
                        </a:blipFill>
                      </a:tcPr>
                    </a:tc>
                    <a:tc>
                      <a:txBody>
                        <a:bodyPr/>
                        <a:lstStyle/>
                        <a:p>
                          <a:endParaRPr lang="en-US"/>
                        </a:p>
                      </a:txBody>
                      <a:tcPr>
                        <a:blipFill>
                          <a:blip r:embed="rId5"/>
                          <a:stretch>
                            <a:fillRect l="-200901" t="-1639" r="-301351" b="-113115"/>
                          </a:stretch>
                        </a:blipFill>
                      </a:tcPr>
                    </a:tc>
                    <a:tc>
                      <a:txBody>
                        <a:bodyPr/>
                        <a:lstStyle/>
                        <a:p>
                          <a:endParaRPr lang="en-US"/>
                        </a:p>
                      </a:txBody>
                      <a:tcPr>
                        <a:blipFill>
                          <a:blip r:embed="rId5"/>
                          <a:stretch>
                            <a:fillRect l="-300901" t="-1639" r="-201351" b="-113115"/>
                          </a:stretch>
                        </a:blipFill>
                      </a:tcPr>
                    </a:tc>
                    <a:tc>
                      <a:txBody>
                        <a:bodyPr/>
                        <a:lstStyle/>
                        <a:p>
                          <a:endParaRPr lang="en-US"/>
                        </a:p>
                      </a:txBody>
                      <a:tcPr>
                        <a:blipFill>
                          <a:blip r:embed="rId5"/>
                          <a:stretch>
                            <a:fillRect l="-399103" t="-1639" r="-100448" b="-113115"/>
                          </a:stretch>
                        </a:blipFill>
                      </a:tcPr>
                    </a:tc>
                    <a:tc>
                      <a:txBody>
                        <a:bodyPr/>
                        <a:lstStyle/>
                        <a:p>
                          <a:endParaRPr lang="en-US"/>
                        </a:p>
                      </a:txBody>
                      <a:tcPr>
                        <a:blipFill>
                          <a:blip r:embed="rId5"/>
                          <a:stretch>
                            <a:fillRect l="-501351" t="-1639" r="-901" b="-113115"/>
                          </a:stretch>
                        </a:blipFill>
                      </a:tcPr>
                    </a:tc>
                    <a:extLst>
                      <a:ext uri="{0D108BD9-81ED-4DB2-BD59-A6C34878D82A}">
                        <a16:rowId xmlns:a16="http://schemas.microsoft.com/office/drawing/2014/main" val="616635246"/>
                      </a:ext>
                    </a:extLst>
                  </a:tr>
                  <a:tr h="370840">
                    <a:tc>
                      <a:txBody>
                        <a:bodyPr/>
                        <a:lstStyle/>
                        <a:p>
                          <a:endParaRPr lang="en-US"/>
                        </a:p>
                      </a:txBody>
                      <a:tcPr>
                        <a:blipFill>
                          <a:blip r:embed="rId5"/>
                          <a:stretch>
                            <a:fillRect l="-450" t="-101639" r="-501802" b="-13115"/>
                          </a:stretch>
                        </a:blipFill>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tc>
                      <a:txBody>
                        <a:bodyPr/>
                        <a:lstStyle/>
                        <a:p>
                          <a:endParaRPr lang="en-AU"/>
                        </a:p>
                      </a:txBody>
                      <a:tcPr/>
                    </a:tc>
                    <a:extLst>
                      <a:ext uri="{0D108BD9-81ED-4DB2-BD59-A6C34878D82A}">
                        <a16:rowId xmlns:a16="http://schemas.microsoft.com/office/drawing/2014/main" val="804491196"/>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EAE3793-4355-80A6-8EF2-D6B07566A89F}"/>
                  </a:ext>
                </a:extLst>
              </p:cNvPr>
              <p:cNvSpPr txBox="1"/>
              <p:nvPr/>
            </p:nvSpPr>
            <p:spPr>
              <a:xfrm>
                <a:off x="359998" y="5130412"/>
                <a:ext cx="10522060" cy="418809"/>
              </a:xfrm>
              <a:prstGeom prst="rect">
                <a:avLst/>
              </a:prstGeom>
              <a:noFill/>
            </p:spPr>
            <p:txBody>
              <a:bodyPr wrap="square" lIns="0" tIns="0" rIns="0" bIns="0" rtlCol="0">
                <a:noAutofit/>
              </a:bodyPr>
              <a:lstStyle/>
              <a:p>
                <a:pPr algn="l"/>
                <a:r>
                  <a:rPr lang="en-AU" sz="1800" dirty="0"/>
                  <a:t>An inverse function, </a:t>
                </a:r>
                <a14:m>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𝑓</m:t>
                        </m:r>
                      </m:e>
                      <m:sup>
                        <m:r>
                          <a:rPr lang="en-AU" sz="1800" b="0" i="1" smtClean="0">
                            <a:latin typeface="Cambria Math" panose="02040503050406030204" pitchFamily="18" charset="0"/>
                          </a:rPr>
                          <m:t>−1</m:t>
                        </m:r>
                      </m:sup>
                    </m:sSup>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t>, is a function that reverses or undoes the effect of the function </a:t>
                </a:r>
                <a14:m>
                  <m:oMath xmlns:m="http://schemas.openxmlformats.org/officeDocument/2006/math">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t>.</a:t>
                </a:r>
              </a:p>
            </p:txBody>
          </p:sp>
        </mc:Choice>
        <mc:Fallback xmlns="">
          <p:sp>
            <p:nvSpPr>
              <p:cNvPr id="8" name="TextBox 7">
                <a:extLst>
                  <a:ext uri="{FF2B5EF4-FFF2-40B4-BE49-F238E27FC236}">
                    <a16:creationId xmlns:a16="http://schemas.microsoft.com/office/drawing/2014/main" id="{4EAE3793-4355-80A6-8EF2-D6B07566A89F}"/>
                  </a:ext>
                </a:extLst>
              </p:cNvPr>
              <p:cNvSpPr txBox="1">
                <a:spLocks noRot="1" noChangeAspect="1" noMove="1" noResize="1" noEditPoints="1" noAdjustHandles="1" noChangeArrowheads="1" noChangeShapeType="1" noTextEdit="1"/>
              </p:cNvSpPr>
              <p:nvPr/>
            </p:nvSpPr>
            <p:spPr>
              <a:xfrm>
                <a:off x="359998" y="5130412"/>
                <a:ext cx="10522060" cy="418809"/>
              </a:xfrm>
              <a:prstGeom prst="rect">
                <a:avLst/>
              </a:prstGeom>
              <a:blipFill>
                <a:blip r:embed="rId6"/>
                <a:stretch>
                  <a:fillRect l="-1333" t="-19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F9499A40-99C7-6997-3382-6E5E3C9F3FC8}"/>
                  </a:ext>
                </a:extLst>
              </p:cNvPr>
              <p:cNvGraphicFramePr>
                <a:graphicFrameLocks noGrp="1"/>
              </p:cNvGraphicFramePr>
              <p:nvPr>
                <p:extLst>
                  <p:ext uri="{D42A27DB-BD31-4B8C-83A1-F6EECF244321}">
                    <p14:modId xmlns:p14="http://schemas.microsoft.com/office/powerpoint/2010/main" val="662681505"/>
                  </p:ext>
                </p:extLst>
              </p:nvPr>
            </p:nvGraphicFramePr>
            <p:xfrm>
              <a:off x="1716891" y="4221773"/>
              <a:ext cx="6773335" cy="37084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539945504"/>
                        </a:ext>
                      </a:extLst>
                    </a:gridCol>
                    <a:gridCol w="1354667">
                      <a:extLst>
                        <a:ext uri="{9D8B030D-6E8A-4147-A177-3AD203B41FA5}">
                          <a16:colId xmlns:a16="http://schemas.microsoft.com/office/drawing/2014/main" val="1272232762"/>
                        </a:ext>
                      </a:extLst>
                    </a:gridCol>
                    <a:gridCol w="1354667">
                      <a:extLst>
                        <a:ext uri="{9D8B030D-6E8A-4147-A177-3AD203B41FA5}">
                          <a16:colId xmlns:a16="http://schemas.microsoft.com/office/drawing/2014/main" val="1082928716"/>
                        </a:ext>
                      </a:extLst>
                    </a:gridCol>
                    <a:gridCol w="1354667">
                      <a:extLst>
                        <a:ext uri="{9D8B030D-6E8A-4147-A177-3AD203B41FA5}">
                          <a16:colId xmlns:a16="http://schemas.microsoft.com/office/drawing/2014/main" val="3607467027"/>
                        </a:ext>
                      </a:extLst>
                    </a:gridCol>
                    <a:gridCol w="1354667">
                      <a:extLst>
                        <a:ext uri="{9D8B030D-6E8A-4147-A177-3AD203B41FA5}">
                          <a16:colId xmlns:a16="http://schemas.microsoft.com/office/drawing/2014/main" val="124735865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m:t>
                                </m:r>
                                <m:r>
                                  <a:rPr lang="en-AU" b="0" i="1" smtClean="0">
                                    <a:latin typeface="Cambria Math" panose="02040503050406030204" pitchFamily="18" charset="0"/>
                                  </a:rPr>
                                  <m:t>1</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0</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3</m:t>
                                </m:r>
                              </m:oMath>
                            </m:oMathPara>
                          </a14:m>
                          <a:endParaRPr lang="en-AU" b="0" dirty="0"/>
                        </a:p>
                      </a:txBody>
                      <a:tcPr/>
                    </a:tc>
                    <a:extLst>
                      <a:ext uri="{0D108BD9-81ED-4DB2-BD59-A6C34878D82A}">
                        <a16:rowId xmlns:a16="http://schemas.microsoft.com/office/drawing/2014/main" val="3477364773"/>
                      </a:ext>
                    </a:extLst>
                  </a:tr>
                </a:tbl>
              </a:graphicData>
            </a:graphic>
          </p:graphicFrame>
        </mc:Choice>
        <mc:Fallback xmlns="">
          <p:graphicFrame>
            <p:nvGraphicFramePr>
              <p:cNvPr id="9" name="Table 8">
                <a:extLst>
                  <a:ext uri="{FF2B5EF4-FFF2-40B4-BE49-F238E27FC236}">
                    <a16:creationId xmlns:a16="http://schemas.microsoft.com/office/drawing/2014/main" id="{F9499A40-99C7-6997-3382-6E5E3C9F3FC8}"/>
                  </a:ext>
                </a:extLst>
              </p:cNvPr>
              <p:cNvGraphicFramePr>
                <a:graphicFrameLocks noGrp="1"/>
              </p:cNvGraphicFramePr>
              <p:nvPr>
                <p:extLst>
                  <p:ext uri="{D42A27DB-BD31-4B8C-83A1-F6EECF244321}">
                    <p14:modId xmlns:p14="http://schemas.microsoft.com/office/powerpoint/2010/main" val="662681505"/>
                  </p:ext>
                </p:extLst>
              </p:nvPr>
            </p:nvGraphicFramePr>
            <p:xfrm>
              <a:off x="1716891" y="4221773"/>
              <a:ext cx="6773335" cy="37084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539945504"/>
                        </a:ext>
                      </a:extLst>
                    </a:gridCol>
                    <a:gridCol w="1354667">
                      <a:extLst>
                        <a:ext uri="{9D8B030D-6E8A-4147-A177-3AD203B41FA5}">
                          <a16:colId xmlns:a16="http://schemas.microsoft.com/office/drawing/2014/main" val="1272232762"/>
                        </a:ext>
                      </a:extLst>
                    </a:gridCol>
                    <a:gridCol w="1354667">
                      <a:extLst>
                        <a:ext uri="{9D8B030D-6E8A-4147-A177-3AD203B41FA5}">
                          <a16:colId xmlns:a16="http://schemas.microsoft.com/office/drawing/2014/main" val="1082928716"/>
                        </a:ext>
                      </a:extLst>
                    </a:gridCol>
                    <a:gridCol w="1354667">
                      <a:extLst>
                        <a:ext uri="{9D8B030D-6E8A-4147-A177-3AD203B41FA5}">
                          <a16:colId xmlns:a16="http://schemas.microsoft.com/office/drawing/2014/main" val="3607467027"/>
                        </a:ext>
                      </a:extLst>
                    </a:gridCol>
                    <a:gridCol w="1354667">
                      <a:extLst>
                        <a:ext uri="{9D8B030D-6E8A-4147-A177-3AD203B41FA5}">
                          <a16:colId xmlns:a16="http://schemas.microsoft.com/office/drawing/2014/main" val="1247358654"/>
                        </a:ext>
                      </a:extLst>
                    </a:gridCol>
                  </a:tblGrid>
                  <a:tr h="370840">
                    <a:tc>
                      <a:txBody>
                        <a:bodyPr/>
                        <a:lstStyle/>
                        <a:p>
                          <a:endParaRPr lang="en-US"/>
                        </a:p>
                      </a:txBody>
                      <a:tcPr>
                        <a:blipFill>
                          <a:blip r:embed="rId7"/>
                          <a:stretch>
                            <a:fillRect l="-450" t="-1613" r="-401802" b="-3226"/>
                          </a:stretch>
                        </a:blipFill>
                      </a:tcPr>
                    </a:tc>
                    <a:tc>
                      <a:txBody>
                        <a:bodyPr/>
                        <a:lstStyle/>
                        <a:p>
                          <a:endParaRPr lang="en-US"/>
                        </a:p>
                      </a:txBody>
                      <a:tcPr>
                        <a:blipFill>
                          <a:blip r:embed="rId7"/>
                          <a:stretch>
                            <a:fillRect l="-100000" t="-1613" r="-300000" b="-3226"/>
                          </a:stretch>
                        </a:blipFill>
                      </a:tcPr>
                    </a:tc>
                    <a:tc>
                      <a:txBody>
                        <a:bodyPr/>
                        <a:lstStyle/>
                        <a:p>
                          <a:endParaRPr lang="en-US"/>
                        </a:p>
                      </a:txBody>
                      <a:tcPr>
                        <a:blipFill>
                          <a:blip r:embed="rId7"/>
                          <a:stretch>
                            <a:fillRect l="-200901" t="-1613" r="-201351" b="-3226"/>
                          </a:stretch>
                        </a:blipFill>
                      </a:tcPr>
                    </a:tc>
                    <a:tc>
                      <a:txBody>
                        <a:bodyPr/>
                        <a:lstStyle/>
                        <a:p>
                          <a:endParaRPr lang="en-US"/>
                        </a:p>
                      </a:txBody>
                      <a:tcPr>
                        <a:blipFill>
                          <a:blip r:embed="rId7"/>
                          <a:stretch>
                            <a:fillRect l="-299552" t="-1613" r="-100448" b="-3226"/>
                          </a:stretch>
                        </a:blipFill>
                      </a:tcPr>
                    </a:tc>
                    <a:tc>
                      <a:txBody>
                        <a:bodyPr/>
                        <a:lstStyle/>
                        <a:p>
                          <a:endParaRPr lang="en-US"/>
                        </a:p>
                      </a:txBody>
                      <a:tcPr>
                        <a:blipFill>
                          <a:blip r:embed="rId7"/>
                          <a:stretch>
                            <a:fillRect l="-401351" t="-1613" r="-901" b="-3226"/>
                          </a:stretch>
                        </a:blipFill>
                      </a:tcPr>
                    </a:tc>
                    <a:extLst>
                      <a:ext uri="{0D108BD9-81ED-4DB2-BD59-A6C34878D82A}">
                        <a16:rowId xmlns:a16="http://schemas.microsoft.com/office/drawing/2014/main" val="347736477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7598D260-CCBB-57B8-2092-B311A81AE738}"/>
                  </a:ext>
                </a:extLst>
              </p:cNvPr>
              <p:cNvGraphicFramePr>
                <a:graphicFrameLocks noGrp="1"/>
              </p:cNvGraphicFramePr>
              <p:nvPr>
                <p:extLst>
                  <p:ext uri="{D42A27DB-BD31-4B8C-83A1-F6EECF244321}">
                    <p14:modId xmlns:p14="http://schemas.microsoft.com/office/powerpoint/2010/main" val="4022171699"/>
                  </p:ext>
                </p:extLst>
              </p:nvPr>
            </p:nvGraphicFramePr>
            <p:xfrm>
              <a:off x="1706843" y="2965729"/>
              <a:ext cx="6773335" cy="37084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3776981485"/>
                        </a:ext>
                      </a:extLst>
                    </a:gridCol>
                    <a:gridCol w="1354667">
                      <a:extLst>
                        <a:ext uri="{9D8B030D-6E8A-4147-A177-3AD203B41FA5}">
                          <a16:colId xmlns:a16="http://schemas.microsoft.com/office/drawing/2014/main" val="1905863355"/>
                        </a:ext>
                      </a:extLst>
                    </a:gridCol>
                    <a:gridCol w="1354667">
                      <a:extLst>
                        <a:ext uri="{9D8B030D-6E8A-4147-A177-3AD203B41FA5}">
                          <a16:colId xmlns:a16="http://schemas.microsoft.com/office/drawing/2014/main" val="1111539671"/>
                        </a:ext>
                      </a:extLst>
                    </a:gridCol>
                    <a:gridCol w="1354667">
                      <a:extLst>
                        <a:ext uri="{9D8B030D-6E8A-4147-A177-3AD203B41FA5}">
                          <a16:colId xmlns:a16="http://schemas.microsoft.com/office/drawing/2014/main" val="3975499493"/>
                        </a:ext>
                      </a:extLst>
                    </a:gridCol>
                    <a:gridCol w="1354667">
                      <a:extLst>
                        <a:ext uri="{9D8B030D-6E8A-4147-A177-3AD203B41FA5}">
                          <a16:colId xmlns:a16="http://schemas.microsoft.com/office/drawing/2014/main" val="158449505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AU" b="0" smtClean="0">
                                    <a:latin typeface="Cambria Math" panose="02040503050406030204" pitchFamily="18" charset="0"/>
                                  </a:rPr>
                                  <m:t>−</m:t>
                                </m:r>
                                <m:r>
                                  <a:rPr lang="en-AU" b="0" i="1" smtClean="0">
                                    <a:latin typeface="Cambria Math" panose="02040503050406030204" pitchFamily="18" charset="0"/>
                                  </a:rPr>
                                  <m:t>2</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4</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7</m:t>
                                </m:r>
                              </m:oMath>
                            </m:oMathPara>
                          </a14:m>
                          <a:endParaRPr lang="en-AU" b="0" dirty="0"/>
                        </a:p>
                      </a:txBody>
                      <a:tcPr/>
                    </a:tc>
                    <a:tc>
                      <a:txBody>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10</m:t>
                                </m:r>
                              </m:oMath>
                            </m:oMathPara>
                          </a14:m>
                          <a:endParaRPr lang="en-AU" b="0" dirty="0"/>
                        </a:p>
                      </a:txBody>
                      <a:tcPr/>
                    </a:tc>
                    <a:extLst>
                      <a:ext uri="{0D108BD9-81ED-4DB2-BD59-A6C34878D82A}">
                        <a16:rowId xmlns:a16="http://schemas.microsoft.com/office/drawing/2014/main" val="932090375"/>
                      </a:ext>
                    </a:extLst>
                  </a:tr>
                </a:tbl>
              </a:graphicData>
            </a:graphic>
          </p:graphicFrame>
        </mc:Choice>
        <mc:Fallback xmlns="">
          <p:graphicFrame>
            <p:nvGraphicFramePr>
              <p:cNvPr id="10" name="Table 9">
                <a:extLst>
                  <a:ext uri="{FF2B5EF4-FFF2-40B4-BE49-F238E27FC236}">
                    <a16:creationId xmlns:a16="http://schemas.microsoft.com/office/drawing/2014/main" id="{7598D260-CCBB-57B8-2092-B311A81AE738}"/>
                  </a:ext>
                </a:extLst>
              </p:cNvPr>
              <p:cNvGraphicFramePr>
                <a:graphicFrameLocks noGrp="1"/>
              </p:cNvGraphicFramePr>
              <p:nvPr>
                <p:extLst>
                  <p:ext uri="{D42A27DB-BD31-4B8C-83A1-F6EECF244321}">
                    <p14:modId xmlns:p14="http://schemas.microsoft.com/office/powerpoint/2010/main" val="4022171699"/>
                  </p:ext>
                </p:extLst>
              </p:nvPr>
            </p:nvGraphicFramePr>
            <p:xfrm>
              <a:off x="1706843" y="2965729"/>
              <a:ext cx="6773335" cy="370840"/>
            </p:xfrm>
            <a:graphic>
              <a:graphicData uri="http://schemas.openxmlformats.org/drawingml/2006/table">
                <a:tbl>
                  <a:tblPr firstRow="1" bandRow="1">
                    <a:tableStyleId>{5940675A-B579-460E-94D1-54222C63F5DA}</a:tableStyleId>
                  </a:tblPr>
                  <a:tblGrid>
                    <a:gridCol w="1354667">
                      <a:extLst>
                        <a:ext uri="{9D8B030D-6E8A-4147-A177-3AD203B41FA5}">
                          <a16:colId xmlns:a16="http://schemas.microsoft.com/office/drawing/2014/main" val="3776981485"/>
                        </a:ext>
                      </a:extLst>
                    </a:gridCol>
                    <a:gridCol w="1354667">
                      <a:extLst>
                        <a:ext uri="{9D8B030D-6E8A-4147-A177-3AD203B41FA5}">
                          <a16:colId xmlns:a16="http://schemas.microsoft.com/office/drawing/2014/main" val="1905863355"/>
                        </a:ext>
                      </a:extLst>
                    </a:gridCol>
                    <a:gridCol w="1354667">
                      <a:extLst>
                        <a:ext uri="{9D8B030D-6E8A-4147-A177-3AD203B41FA5}">
                          <a16:colId xmlns:a16="http://schemas.microsoft.com/office/drawing/2014/main" val="1111539671"/>
                        </a:ext>
                      </a:extLst>
                    </a:gridCol>
                    <a:gridCol w="1354667">
                      <a:extLst>
                        <a:ext uri="{9D8B030D-6E8A-4147-A177-3AD203B41FA5}">
                          <a16:colId xmlns:a16="http://schemas.microsoft.com/office/drawing/2014/main" val="3975499493"/>
                        </a:ext>
                      </a:extLst>
                    </a:gridCol>
                    <a:gridCol w="1354667">
                      <a:extLst>
                        <a:ext uri="{9D8B030D-6E8A-4147-A177-3AD203B41FA5}">
                          <a16:colId xmlns:a16="http://schemas.microsoft.com/office/drawing/2014/main" val="1584495059"/>
                        </a:ext>
                      </a:extLst>
                    </a:gridCol>
                  </a:tblGrid>
                  <a:tr h="370840">
                    <a:tc>
                      <a:txBody>
                        <a:bodyPr/>
                        <a:lstStyle/>
                        <a:p>
                          <a:endParaRPr lang="en-US"/>
                        </a:p>
                      </a:txBody>
                      <a:tcPr>
                        <a:blipFill>
                          <a:blip r:embed="rId8"/>
                          <a:stretch>
                            <a:fillRect l="-448" t="-1613" r="-400000" b="-3226"/>
                          </a:stretch>
                        </a:blipFill>
                      </a:tcPr>
                    </a:tc>
                    <a:tc>
                      <a:txBody>
                        <a:bodyPr/>
                        <a:lstStyle/>
                        <a:p>
                          <a:endParaRPr lang="en-US"/>
                        </a:p>
                      </a:txBody>
                      <a:tcPr>
                        <a:blipFill>
                          <a:blip r:embed="rId8"/>
                          <a:stretch>
                            <a:fillRect l="-100901" t="-1613" r="-301802" b="-3226"/>
                          </a:stretch>
                        </a:blipFill>
                      </a:tcPr>
                    </a:tc>
                    <a:tc>
                      <a:txBody>
                        <a:bodyPr/>
                        <a:lstStyle/>
                        <a:p>
                          <a:endParaRPr lang="en-US"/>
                        </a:p>
                      </a:txBody>
                      <a:tcPr>
                        <a:blipFill>
                          <a:blip r:embed="rId8"/>
                          <a:stretch>
                            <a:fillRect l="-200000" t="-1613" r="-200448" b="-3226"/>
                          </a:stretch>
                        </a:blipFill>
                      </a:tcPr>
                    </a:tc>
                    <a:tc>
                      <a:txBody>
                        <a:bodyPr/>
                        <a:lstStyle/>
                        <a:p>
                          <a:endParaRPr lang="en-US"/>
                        </a:p>
                      </a:txBody>
                      <a:tcPr>
                        <a:blipFill>
                          <a:blip r:embed="rId8"/>
                          <a:stretch>
                            <a:fillRect l="-301351" t="-1613" r="-101351" b="-3226"/>
                          </a:stretch>
                        </a:blipFill>
                      </a:tcPr>
                    </a:tc>
                    <a:tc>
                      <a:txBody>
                        <a:bodyPr/>
                        <a:lstStyle/>
                        <a:p>
                          <a:endParaRPr lang="en-US"/>
                        </a:p>
                      </a:txBody>
                      <a:tcPr>
                        <a:blipFill>
                          <a:blip r:embed="rId8"/>
                          <a:stretch>
                            <a:fillRect l="-399552" t="-1613" r="-897" b="-3226"/>
                          </a:stretch>
                        </a:blipFill>
                      </a:tcPr>
                    </a:tc>
                    <a:extLst>
                      <a:ext uri="{0D108BD9-81ED-4DB2-BD59-A6C34878D82A}">
                        <a16:rowId xmlns:a16="http://schemas.microsoft.com/office/drawing/2014/main" val="932090375"/>
                      </a:ext>
                    </a:extLst>
                  </a:tr>
                </a:tbl>
              </a:graphicData>
            </a:graphic>
          </p:graphicFrame>
        </mc:Fallback>
      </mc:AlternateContent>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09E37-5DBE-4932-EDA1-CBFF5774162E}"/>
              </a:ext>
            </a:extLst>
          </p:cNvPr>
          <p:cNvSpPr>
            <a:spLocks noGrp="1"/>
          </p:cNvSpPr>
          <p:nvPr>
            <p:ph type="title"/>
          </p:nvPr>
        </p:nvSpPr>
        <p:spPr/>
        <p:txBody>
          <a:bodyPr/>
          <a:lstStyle/>
          <a:p>
            <a:r>
              <a:rPr lang="en-AU" dirty="0"/>
              <a:t>Worked example comparison</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070C63A-ADEE-4170-8775-65797CA0CB40}"/>
                  </a:ext>
                </a:extLst>
              </p:cNvPr>
              <p:cNvSpPr>
                <a:spLocks noGrp="1"/>
              </p:cNvSpPr>
              <p:nvPr>
                <p:ph type="body" sz="quarter" idx="18"/>
              </p:nvPr>
            </p:nvSpPr>
            <p:spPr/>
            <p:txBody>
              <a:bodyPr/>
              <a:lstStyle/>
              <a:p>
                <a:r>
                  <a:rPr lang="en-AU" dirty="0"/>
                  <a:t>Show that for the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𝑥</m:t>
                    </m:r>
                    <m:r>
                      <a:rPr lang="en-AU" b="0" i="1" smtClean="0">
                        <a:latin typeface="Cambria Math" panose="02040503050406030204" pitchFamily="18" charset="0"/>
                      </a:rPr>
                      <m:t>+5</m:t>
                    </m:r>
                  </m:oMath>
                </a14:m>
                <a:r>
                  <a:rPr lang="en-AU" dirty="0"/>
                  <a:t> that its inverse is </a:t>
                </a:r>
                <a14:m>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=2</m:t>
                    </m:r>
                    <m:r>
                      <a:rPr lang="en-AU" b="0" i="1" smtClean="0">
                        <a:latin typeface="Cambria Math" panose="02040503050406030204" pitchFamily="18" charset="0"/>
                      </a:rPr>
                      <m:t>𝑥</m:t>
                    </m:r>
                    <m:r>
                      <a:rPr lang="en-AU" b="0" i="1" smtClean="0">
                        <a:latin typeface="Cambria Math" panose="02040503050406030204" pitchFamily="18" charset="0"/>
                      </a:rPr>
                      <m:t>−10</m:t>
                    </m:r>
                  </m:oMath>
                </a14:m>
                <a:endParaRPr lang="en-AU" dirty="0"/>
              </a:p>
            </p:txBody>
          </p:sp>
        </mc:Choice>
        <mc:Fallback xmlns="">
          <p:sp>
            <p:nvSpPr>
              <p:cNvPr id="4" name="Text Placeholder 3">
                <a:extLst>
                  <a:ext uri="{FF2B5EF4-FFF2-40B4-BE49-F238E27FC236}">
                    <a16:creationId xmlns:a16="http://schemas.microsoft.com/office/drawing/2014/main" id="{9070C63A-ADEE-4170-8775-65797CA0CB40}"/>
                  </a:ext>
                </a:extLst>
              </p:cNvPr>
              <p:cNvSpPr>
                <a:spLocks noGrp="1" noRot="1" noChangeAspect="1" noMove="1" noResize="1" noEditPoints="1" noAdjustHandles="1" noChangeArrowheads="1" noChangeShapeType="1" noTextEdit="1"/>
              </p:cNvSpPr>
              <p:nvPr>
                <p:ph type="body" sz="quarter" idx="18"/>
              </p:nvPr>
            </p:nvSpPr>
            <p:spPr>
              <a:blipFill>
                <a:blip r:embed="rId3"/>
                <a:stretch>
                  <a:fillRect l="-1327" t="-45098" b="-27451"/>
                </a:stretch>
              </a:blipFill>
            </p:spPr>
            <p:txBody>
              <a:bodyPr/>
              <a:lstStyle/>
              <a:p>
                <a:r>
                  <a:rPr lang="en-AU">
                    <a:noFill/>
                  </a:rPr>
                  <a:t> </a:t>
                </a:r>
              </a:p>
            </p:txBody>
          </p:sp>
        </mc:Fallback>
      </mc:AlternateContent>
      <p:sp>
        <p:nvSpPr>
          <p:cNvPr id="5" name="Text Placeholder 4">
            <a:extLst>
              <a:ext uri="{FF2B5EF4-FFF2-40B4-BE49-F238E27FC236}">
                <a16:creationId xmlns:a16="http://schemas.microsoft.com/office/drawing/2014/main" id="{13AB7A84-226E-79B4-27B1-B15BDB766D7F}"/>
              </a:ext>
            </a:extLst>
          </p:cNvPr>
          <p:cNvSpPr>
            <a:spLocks noGrp="1"/>
          </p:cNvSpPr>
          <p:nvPr>
            <p:ph type="body" sz="quarter" idx="17"/>
          </p:nvPr>
        </p:nvSpPr>
        <p:spPr>
          <a:xfrm>
            <a:off x="359998" y="1477217"/>
            <a:ext cx="5736002" cy="4807835"/>
          </a:xfrm>
        </p:spPr>
        <p:txBody>
          <a:bodyPr/>
          <a:lstStyle/>
          <a:p>
            <a:r>
              <a:rPr lang="en-AU" b="1" dirty="0"/>
              <a:t>Graphical method</a:t>
            </a:r>
          </a:p>
          <a:p>
            <a:endParaRPr lang="en-AU" dirty="0"/>
          </a:p>
        </p:txBody>
      </p:sp>
      <p:pic>
        <p:nvPicPr>
          <p:cNvPr id="12" name="Picture 11" descr="Graph showing two linear functions that are both labelled, f(x)=1/2 x+5 and g(x)=2x-1">
            <a:extLst>
              <a:ext uri="{FF2B5EF4-FFF2-40B4-BE49-F238E27FC236}">
                <a16:creationId xmlns:a16="http://schemas.microsoft.com/office/drawing/2014/main" id="{92011632-C345-6D1A-D667-2AE9FD8B2964}"/>
              </a:ext>
            </a:extLst>
          </p:cNvPr>
          <p:cNvPicPr>
            <a:picLocks noChangeAspect="1"/>
          </p:cNvPicPr>
          <p:nvPr/>
        </p:nvPicPr>
        <p:blipFill>
          <a:blip r:embed="rId4"/>
          <a:stretch>
            <a:fillRect/>
          </a:stretch>
        </p:blipFill>
        <p:spPr>
          <a:xfrm>
            <a:off x="321950" y="1927479"/>
            <a:ext cx="3002957" cy="2232000"/>
          </a:xfrm>
          <a:prstGeom prst="rect">
            <a:avLst/>
          </a:prstGeom>
        </p:spPr>
      </p:pic>
      <p:sp>
        <p:nvSpPr>
          <p:cNvPr id="15" name="Arrow: Right 14" descr="Arrow pointing left to right.">
            <a:extLst>
              <a:ext uri="{FF2B5EF4-FFF2-40B4-BE49-F238E27FC236}">
                <a16:creationId xmlns:a16="http://schemas.microsoft.com/office/drawing/2014/main" id="{ADCC095B-4625-90C0-7DF4-C30C51A35A9B}"/>
              </a:ext>
              <a:ext uri="{C183D7F6-B498-43B3-948B-1728B52AA6E4}">
                <adec:decorative xmlns:adec="http://schemas.microsoft.com/office/drawing/2017/decorative" val="0"/>
              </a:ext>
            </a:extLst>
          </p:cNvPr>
          <p:cNvSpPr/>
          <p:nvPr/>
        </p:nvSpPr>
        <p:spPr>
          <a:xfrm>
            <a:off x="3453493" y="2984169"/>
            <a:ext cx="718457" cy="1264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icture 13" descr="Graph of f(x) and g(x) with three points shown on f(x). Points are (4,7), (0,5) and (-4,3)">
            <a:extLst>
              <a:ext uri="{FF2B5EF4-FFF2-40B4-BE49-F238E27FC236}">
                <a16:creationId xmlns:a16="http://schemas.microsoft.com/office/drawing/2014/main" id="{918E072A-DB20-1061-2771-D6F23291E508}"/>
              </a:ext>
            </a:extLst>
          </p:cNvPr>
          <p:cNvPicPr>
            <a:picLocks noChangeAspect="1"/>
          </p:cNvPicPr>
          <p:nvPr/>
        </p:nvPicPr>
        <p:blipFill>
          <a:blip r:embed="rId5"/>
          <a:stretch>
            <a:fillRect/>
          </a:stretch>
        </p:blipFill>
        <p:spPr>
          <a:xfrm>
            <a:off x="4279123" y="1927479"/>
            <a:ext cx="3002956" cy="2232000"/>
          </a:xfrm>
          <a:prstGeom prst="rect">
            <a:avLst/>
          </a:prstGeom>
        </p:spPr>
      </p:pic>
      <p:sp>
        <p:nvSpPr>
          <p:cNvPr id="16" name="Arrow: Curved Left 15" descr="Arrow pointing from top to bottom.">
            <a:extLst>
              <a:ext uri="{FF2B5EF4-FFF2-40B4-BE49-F238E27FC236}">
                <a16:creationId xmlns:a16="http://schemas.microsoft.com/office/drawing/2014/main" id="{B7637032-B6EC-F0AC-E6CA-2447EED26518}"/>
              </a:ext>
              <a:ext uri="{C183D7F6-B498-43B3-948B-1728B52AA6E4}">
                <adec:decorative xmlns:adec="http://schemas.microsoft.com/office/drawing/2017/decorative" val="0"/>
              </a:ext>
            </a:extLst>
          </p:cNvPr>
          <p:cNvSpPr/>
          <p:nvPr/>
        </p:nvSpPr>
        <p:spPr>
          <a:xfrm>
            <a:off x="7341502" y="3045279"/>
            <a:ext cx="770384" cy="1877785"/>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pic>
        <p:nvPicPr>
          <p:cNvPr id="19" name="Picture 18" descr="Graph of f(x) and g(x) with points (-4,3), (0,5) and (4,7) labelled on f(x) and points (7,4), (5,0) and (3,-4) labelled on g(x).">
            <a:extLst>
              <a:ext uri="{FF2B5EF4-FFF2-40B4-BE49-F238E27FC236}">
                <a16:creationId xmlns:a16="http://schemas.microsoft.com/office/drawing/2014/main" id="{E2B0D0D2-54AA-F56F-7C9F-E2FB3AAA476A}"/>
              </a:ext>
            </a:extLst>
          </p:cNvPr>
          <p:cNvPicPr>
            <a:picLocks noChangeAspect="1"/>
          </p:cNvPicPr>
          <p:nvPr/>
        </p:nvPicPr>
        <p:blipFill>
          <a:blip r:embed="rId6"/>
          <a:stretch>
            <a:fillRect/>
          </a:stretch>
        </p:blipFill>
        <p:spPr>
          <a:xfrm>
            <a:off x="4279123" y="4237734"/>
            <a:ext cx="3002956" cy="223200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03AD287-3B5D-BB59-80AE-18B271552E26}"/>
                  </a:ext>
                </a:extLst>
              </p:cNvPr>
              <p:cNvSpPr txBox="1"/>
              <p:nvPr/>
            </p:nvSpPr>
            <p:spPr>
              <a:xfrm>
                <a:off x="506955" y="4617545"/>
                <a:ext cx="3379245" cy="1015663"/>
              </a:xfrm>
              <a:prstGeom prst="rect">
                <a:avLst/>
              </a:prstGeom>
              <a:noFill/>
            </p:spPr>
            <p:txBody>
              <a:bodyPr wrap="square">
                <a:spAutoFit/>
              </a:bodyPr>
              <a:lstStyle/>
              <a:p>
                <a:r>
                  <a:rPr lang="en-AU" sz="2000" dirty="0">
                    <a:effectLst/>
                    <a:latin typeface="Arial" panose="020B0604020202020204" pitchFamily="34" charset="0"/>
                    <a:ea typeface="Calibri" panose="020F0502020204030204" pitchFamily="34" charset="0"/>
                  </a:rPr>
                  <a:t>Since </a:t>
                </a:r>
                <a14:m>
                  <m:oMath xmlns:m="http://schemas.openxmlformats.org/officeDocument/2006/math">
                    <m:r>
                      <a:rPr lang="en-AU" sz="2000" i="1">
                        <a:effectLst/>
                        <a:latin typeface="Cambria Math" panose="02040503050406030204" pitchFamily="18" charset="0"/>
                        <a:ea typeface="Calibri" panose="020F0502020204030204" pitchFamily="34" charset="0"/>
                        <a:cs typeface="Arial" panose="020B0604020202020204" pitchFamily="34" charset="0"/>
                      </a:rPr>
                      <m:t>𝑔</m:t>
                    </m:r>
                    <m:r>
                      <a:rPr lang="en-AU" sz="2000" i="1">
                        <a:effectLst/>
                        <a:latin typeface="Cambria Math" panose="02040503050406030204" pitchFamily="18" charset="0"/>
                        <a:ea typeface="Calibri" panose="020F0502020204030204" pitchFamily="34" charset="0"/>
                        <a:cs typeface="Arial" panose="020B0604020202020204" pitchFamily="34" charset="0"/>
                      </a:rPr>
                      <m:t>(</m:t>
                    </m:r>
                    <m:r>
                      <a:rPr lang="en-AU" sz="2000" i="1">
                        <a:effectLst/>
                        <a:latin typeface="Cambria Math" panose="02040503050406030204" pitchFamily="18" charset="0"/>
                        <a:ea typeface="Calibri" panose="020F0502020204030204" pitchFamily="34" charset="0"/>
                        <a:cs typeface="Arial" panose="020B0604020202020204" pitchFamily="34" charset="0"/>
                      </a:rPr>
                      <m:t>𝑥</m:t>
                    </m:r>
                    <m:r>
                      <a:rPr lang="en-AU" sz="2000" i="1">
                        <a:effectLst/>
                        <a:latin typeface="Cambria Math" panose="02040503050406030204" pitchFamily="18" charset="0"/>
                        <a:ea typeface="Calibri" panose="020F0502020204030204" pitchFamily="34" charset="0"/>
                        <a:cs typeface="Arial" panose="020B0604020202020204" pitchFamily="34" charset="0"/>
                      </a:rPr>
                      <m:t>)</m:t>
                    </m:r>
                  </m:oMath>
                </a14:m>
                <a:r>
                  <a:rPr lang="en-AU" sz="2000" dirty="0">
                    <a:effectLst/>
                    <a:latin typeface="Arial" panose="020B0604020202020204" pitchFamily="34" charset="0"/>
                    <a:ea typeface="Yu Mincho" panose="02020400000000000000" pitchFamily="18" charset="-128"/>
                  </a:rPr>
                  <a:t> reflects </a:t>
                </a:r>
                <a14:m>
                  <m:oMath xmlns:m="http://schemas.openxmlformats.org/officeDocument/2006/math">
                    <m:r>
                      <a:rPr lang="en-AU" sz="2000" i="1">
                        <a:effectLst/>
                        <a:latin typeface="Cambria Math" panose="02040503050406030204" pitchFamily="18" charset="0"/>
                        <a:ea typeface="Yu Mincho" panose="02020400000000000000" pitchFamily="18" charset="-128"/>
                        <a:cs typeface="Arial" panose="020B0604020202020204" pitchFamily="34" charset="0"/>
                      </a:rPr>
                      <m:t>𝑓</m:t>
                    </m:r>
                    <m:r>
                      <a:rPr lang="en-AU" sz="2000" i="1">
                        <a:effectLst/>
                        <a:latin typeface="Cambria Math" panose="02040503050406030204" pitchFamily="18" charset="0"/>
                        <a:ea typeface="Yu Mincho" panose="02020400000000000000" pitchFamily="18" charset="-128"/>
                        <a:cs typeface="Arial" panose="020B0604020202020204" pitchFamily="34" charset="0"/>
                      </a:rPr>
                      <m:t>(</m:t>
                    </m:r>
                    <m:r>
                      <a:rPr lang="en-AU" sz="2000" i="1">
                        <a:effectLst/>
                        <a:latin typeface="Cambria Math" panose="02040503050406030204" pitchFamily="18" charset="0"/>
                        <a:ea typeface="Yu Mincho" panose="02020400000000000000" pitchFamily="18" charset="-128"/>
                        <a:cs typeface="Arial" panose="020B0604020202020204" pitchFamily="34" charset="0"/>
                      </a:rPr>
                      <m:t>𝑥</m:t>
                    </m:r>
                    <m:r>
                      <a:rPr lang="en-AU" sz="2000" i="1">
                        <a:effectLst/>
                        <a:latin typeface="Cambria Math" panose="02040503050406030204" pitchFamily="18" charset="0"/>
                        <a:ea typeface="Yu Mincho" panose="02020400000000000000" pitchFamily="18" charset="-128"/>
                        <a:cs typeface="Arial" panose="020B0604020202020204" pitchFamily="34" charset="0"/>
                      </a:rPr>
                      <m:t>)</m:t>
                    </m:r>
                  </m:oMath>
                </a14:m>
                <a:r>
                  <a:rPr lang="en-AU" sz="2000" dirty="0">
                    <a:effectLst/>
                    <a:latin typeface="Arial" panose="020B0604020202020204" pitchFamily="34" charset="0"/>
                    <a:ea typeface="Yu Mincho" panose="02020400000000000000" pitchFamily="18" charset="-128"/>
                  </a:rPr>
                  <a:t> across the line </a:t>
                </a:r>
                <a14:m>
                  <m:oMath xmlns:m="http://schemas.openxmlformats.org/officeDocument/2006/math">
                    <m:r>
                      <a:rPr lang="en-AU" sz="2000" i="1">
                        <a:effectLst/>
                        <a:latin typeface="Cambria Math" panose="02040503050406030204" pitchFamily="18" charset="0"/>
                        <a:ea typeface="Yu Mincho" panose="02020400000000000000" pitchFamily="18" charset="-128"/>
                        <a:cs typeface="Arial" panose="020B0604020202020204" pitchFamily="34" charset="0"/>
                      </a:rPr>
                      <m:t>𝑦</m:t>
                    </m:r>
                    <m:r>
                      <a:rPr lang="en-AU" sz="2000" i="1">
                        <a:effectLst/>
                        <a:latin typeface="Cambria Math" panose="02040503050406030204" pitchFamily="18" charset="0"/>
                        <a:ea typeface="Yu Mincho" panose="02020400000000000000" pitchFamily="18" charset="-128"/>
                        <a:cs typeface="Arial" panose="020B0604020202020204" pitchFamily="34" charset="0"/>
                      </a:rPr>
                      <m:t>=</m:t>
                    </m:r>
                    <m:r>
                      <a:rPr lang="en-AU" sz="2000" i="1">
                        <a:effectLst/>
                        <a:latin typeface="Cambria Math" panose="02040503050406030204" pitchFamily="18" charset="0"/>
                        <a:ea typeface="Yu Mincho" panose="02020400000000000000" pitchFamily="18" charset="-128"/>
                        <a:cs typeface="Arial" panose="020B0604020202020204" pitchFamily="34" charset="0"/>
                      </a:rPr>
                      <m:t>𝑥</m:t>
                    </m:r>
                  </m:oMath>
                </a14:m>
                <a:r>
                  <a:rPr lang="en-AU" sz="2000" dirty="0">
                    <a:effectLst/>
                    <a:latin typeface="Arial" panose="020B0604020202020204" pitchFamily="34" charset="0"/>
                    <a:ea typeface="Yu Mincho" panose="02020400000000000000" pitchFamily="18" charset="-128"/>
                  </a:rPr>
                  <a:t>,  </a:t>
                </a:r>
                <a:endParaRPr lang="en-AU" sz="2000" i="1" dirty="0">
                  <a:effectLst/>
                  <a:latin typeface="Cambria Math" panose="02040503050406030204" pitchFamily="18" charset="0"/>
                  <a:ea typeface="Yu Mincho" panose="02020400000000000000" pitchFamily="18" charset="-128"/>
                  <a:cs typeface="Arial" panose="020B0604020202020204" pitchFamily="34" charset="0"/>
                </a:endParaRPr>
              </a:p>
              <a:p>
                <a14:m>
                  <m:oMath xmlns:m="http://schemas.openxmlformats.org/officeDocument/2006/math">
                    <m:r>
                      <a:rPr lang="en-AU" sz="2000" i="1">
                        <a:effectLst/>
                        <a:latin typeface="Cambria Math" panose="02040503050406030204" pitchFamily="18" charset="0"/>
                        <a:ea typeface="Yu Mincho" panose="02020400000000000000" pitchFamily="18" charset="-128"/>
                        <a:cs typeface="Arial" panose="020B0604020202020204" pitchFamily="34" charset="0"/>
                      </a:rPr>
                      <m:t>∴</m:t>
                    </m:r>
                    <m:r>
                      <a:rPr lang="en-AU" sz="2000" i="1">
                        <a:effectLst/>
                        <a:latin typeface="Cambria Math" panose="02040503050406030204" pitchFamily="18" charset="0"/>
                        <a:ea typeface="Yu Mincho" panose="02020400000000000000" pitchFamily="18" charset="-128"/>
                        <a:cs typeface="Arial" panose="020B0604020202020204" pitchFamily="34" charset="0"/>
                      </a:rPr>
                      <m:t>𝑔</m:t>
                    </m:r>
                    <m:d>
                      <m:dPr>
                        <m:ctrlPr>
                          <a:rPr lang="en-AU" sz="2000" i="1">
                            <a:effectLst/>
                            <a:latin typeface="Cambria Math" panose="02040503050406030204" pitchFamily="18" charset="0"/>
                            <a:ea typeface="Yu Mincho" panose="02020400000000000000" pitchFamily="18" charset="-128"/>
                          </a:rPr>
                        </m:ctrlPr>
                      </m:dPr>
                      <m:e>
                        <m:r>
                          <a:rPr lang="en-AU" sz="2000" i="1">
                            <a:effectLst/>
                            <a:latin typeface="Cambria Math" panose="02040503050406030204" pitchFamily="18" charset="0"/>
                            <a:ea typeface="Yu Mincho" panose="02020400000000000000" pitchFamily="18" charset="-128"/>
                            <a:cs typeface="Arial" panose="020B0604020202020204" pitchFamily="34" charset="0"/>
                          </a:rPr>
                          <m:t>𝑥</m:t>
                        </m:r>
                      </m:e>
                    </m:d>
                    <m:r>
                      <a:rPr lang="en-AU" sz="2000" i="1">
                        <a:effectLst/>
                        <a:latin typeface="Cambria Math" panose="02040503050406030204" pitchFamily="18" charset="0"/>
                        <a:ea typeface="Yu Mincho" panose="02020400000000000000" pitchFamily="18" charset="-128"/>
                        <a:cs typeface="Arial" panose="020B0604020202020204" pitchFamily="34" charset="0"/>
                      </a:rPr>
                      <m:t>=</m:t>
                    </m:r>
                    <m:sSup>
                      <m:sSupPr>
                        <m:ctrlPr>
                          <a:rPr lang="en-AU" sz="2000" i="1">
                            <a:effectLst/>
                            <a:latin typeface="Cambria Math" panose="02040503050406030204" pitchFamily="18" charset="0"/>
                            <a:ea typeface="Yu Mincho" panose="02020400000000000000" pitchFamily="18" charset="-128"/>
                          </a:rPr>
                        </m:ctrlPr>
                      </m:sSupPr>
                      <m:e>
                        <m:r>
                          <a:rPr lang="en-AU" sz="2000" i="1">
                            <a:effectLst/>
                            <a:latin typeface="Cambria Math" panose="02040503050406030204" pitchFamily="18" charset="0"/>
                            <a:ea typeface="Yu Mincho" panose="02020400000000000000" pitchFamily="18" charset="-128"/>
                            <a:cs typeface="Arial" panose="020B0604020202020204" pitchFamily="34" charset="0"/>
                          </a:rPr>
                          <m:t>𝑓</m:t>
                        </m:r>
                      </m:e>
                      <m:sup>
                        <m:r>
                          <a:rPr lang="en-AU" sz="2000" i="1">
                            <a:effectLst/>
                            <a:latin typeface="Cambria Math" panose="02040503050406030204" pitchFamily="18" charset="0"/>
                            <a:ea typeface="Yu Mincho" panose="02020400000000000000" pitchFamily="18" charset="-128"/>
                            <a:cs typeface="Arial" panose="020B0604020202020204" pitchFamily="34" charset="0"/>
                          </a:rPr>
                          <m:t>−1</m:t>
                        </m:r>
                      </m:sup>
                    </m:sSup>
                    <m:r>
                      <a:rPr lang="en-AU" sz="2000" i="1">
                        <a:effectLst/>
                        <a:latin typeface="Cambria Math" panose="02040503050406030204" pitchFamily="18" charset="0"/>
                        <a:ea typeface="Yu Mincho" panose="02020400000000000000" pitchFamily="18" charset="-128"/>
                        <a:cs typeface="Arial" panose="020B0604020202020204" pitchFamily="34" charset="0"/>
                      </a:rPr>
                      <m:t>(</m:t>
                    </m:r>
                    <m:r>
                      <a:rPr lang="en-AU" sz="2000" i="1">
                        <a:effectLst/>
                        <a:latin typeface="Cambria Math" panose="02040503050406030204" pitchFamily="18" charset="0"/>
                        <a:ea typeface="Yu Mincho" panose="02020400000000000000" pitchFamily="18" charset="-128"/>
                        <a:cs typeface="Arial" panose="020B0604020202020204" pitchFamily="34" charset="0"/>
                      </a:rPr>
                      <m:t>𝑥</m:t>
                    </m:r>
                    <m:r>
                      <a:rPr lang="en-AU" sz="2000" i="1">
                        <a:effectLst/>
                        <a:latin typeface="Cambria Math" panose="02040503050406030204" pitchFamily="18" charset="0"/>
                        <a:ea typeface="Yu Mincho" panose="02020400000000000000" pitchFamily="18" charset="-128"/>
                        <a:cs typeface="Arial" panose="020B0604020202020204" pitchFamily="34" charset="0"/>
                      </a:rPr>
                      <m:t>)</m:t>
                    </m:r>
                  </m:oMath>
                </a14:m>
                <a:r>
                  <a:rPr lang="en-AU" sz="2000" dirty="0">
                    <a:effectLst/>
                    <a:latin typeface="Arial" panose="020B0604020202020204" pitchFamily="34" charset="0"/>
                    <a:ea typeface="Yu Mincho" panose="02020400000000000000" pitchFamily="18" charset="-128"/>
                  </a:rPr>
                  <a:t>.</a:t>
                </a:r>
                <a:endParaRPr lang="en-AU" sz="2000" dirty="0"/>
              </a:p>
            </p:txBody>
          </p:sp>
        </mc:Choice>
        <mc:Fallback xmlns="">
          <p:sp>
            <p:nvSpPr>
              <p:cNvPr id="18" name="TextBox 17">
                <a:extLst>
                  <a:ext uri="{FF2B5EF4-FFF2-40B4-BE49-F238E27FC236}">
                    <a16:creationId xmlns:a16="http://schemas.microsoft.com/office/drawing/2014/main" id="{203AD287-3B5D-BB59-80AE-18B271552E26}"/>
                  </a:ext>
                </a:extLst>
              </p:cNvPr>
              <p:cNvSpPr txBox="1">
                <a:spLocks noRot="1" noChangeAspect="1" noMove="1" noResize="1" noEditPoints="1" noAdjustHandles="1" noChangeArrowheads="1" noChangeShapeType="1" noTextEdit="1"/>
              </p:cNvSpPr>
              <p:nvPr/>
            </p:nvSpPr>
            <p:spPr>
              <a:xfrm>
                <a:off x="506955" y="4617545"/>
                <a:ext cx="3379245" cy="1015663"/>
              </a:xfrm>
              <a:prstGeom prst="rect">
                <a:avLst/>
              </a:prstGeom>
              <a:blipFill>
                <a:blip r:embed="rId7"/>
                <a:stretch>
                  <a:fillRect l="-1802" t="-2395" b="-101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CDD791A3-8D3D-C28A-9AC4-B4E3B0A13C7B}"/>
                  </a:ext>
                </a:extLst>
              </p:cNvPr>
              <p:cNvSpPr txBox="1">
                <a:spLocks/>
              </p:cNvSpPr>
              <p:nvPr/>
            </p:nvSpPr>
            <p:spPr>
              <a:xfrm>
                <a:off x="8817428" y="1483503"/>
                <a:ext cx="3026569"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Table of values method</a:t>
                </a:r>
              </a:p>
              <a:p>
                <a:endParaRPr lang="en-AU" dirty="0"/>
              </a:p>
              <a:p>
                <a:endParaRPr lang="en-AU" dirty="0"/>
              </a:p>
              <a:p>
                <a:endParaRPr lang="en-AU" dirty="0"/>
              </a:p>
              <a:p>
                <a:r>
                  <a:rPr lang="en-AU" dirty="0"/>
                  <a:t>Since the values are reversed, </a:t>
                </a:r>
                <a14:m>
                  <m:oMath xmlns:m="http://schemas.openxmlformats.org/officeDocument/2006/math">
                    <m:r>
                      <a:rPr lang="en-AU" b="0" i="1" smtClean="0">
                        <a:latin typeface="Cambria Math" panose="02040503050406030204" pitchFamily="18" charset="0"/>
                      </a:rPr>
                      <m:t>𝑔</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oMath>
                </a14:m>
                <a:r>
                  <a:rPr lang="en-AU" dirty="0"/>
                  <a:t> is the inverse of </a:t>
                </a:r>
                <a14:m>
                  <m:oMath xmlns:m="http://schemas.openxmlformats.org/officeDocument/2006/math">
                    <m:r>
                      <a:rPr lang="en-AU" i="1">
                        <a:latin typeface="Cambria Math" panose="02040503050406030204" pitchFamily="18" charset="0"/>
                      </a:rPr>
                      <m:t>𝑓</m:t>
                    </m:r>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a14:m>
                <a:r>
                  <a:rPr lang="en-AU" dirty="0"/>
                  <a:t>.</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m:t>
                      </m:r>
                      <m:r>
                        <a:rPr lang="en-AU" i="1">
                          <a:latin typeface="Cambria Math" panose="02040503050406030204" pitchFamily="18" charset="0"/>
                        </a:rPr>
                        <m:t>𝑔</m:t>
                      </m:r>
                      <m:d>
                        <m:dPr>
                          <m:ctrlPr>
                            <a:rPr lang="en-AU" i="1">
                              <a:latin typeface="Cambria Math" panose="02040503050406030204" pitchFamily="18" charset="0"/>
                            </a:rPr>
                          </m:ctrlPr>
                        </m:dPr>
                        <m:e>
                          <m:r>
                            <a:rPr lang="en-AU" i="1">
                              <a:latin typeface="Cambria Math" panose="02040503050406030204" pitchFamily="18" charset="0"/>
                            </a:rPr>
                            <m:t>𝑥</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𝑓</m:t>
                          </m:r>
                        </m:e>
                        <m:sup>
                          <m:r>
                            <a:rPr lang="en-AU" i="1">
                              <a:latin typeface="Cambria Math" panose="02040503050406030204" pitchFamily="18" charset="0"/>
                            </a:rPr>
                            <m:t>−1</m:t>
                          </m:r>
                        </m:sup>
                      </m:sSup>
                      <m:r>
                        <a:rPr lang="en-AU" i="1">
                          <a:latin typeface="Cambria Math" panose="02040503050406030204" pitchFamily="18" charset="0"/>
                        </a:rPr>
                        <m:t>(</m:t>
                      </m:r>
                      <m:r>
                        <a:rPr lang="en-AU" i="1">
                          <a:latin typeface="Cambria Math" panose="02040503050406030204" pitchFamily="18" charset="0"/>
                        </a:rPr>
                        <m:t>𝑥</m:t>
                      </m:r>
                      <m:r>
                        <a:rPr lang="en-AU" i="1">
                          <a:latin typeface="Cambria Math" panose="02040503050406030204" pitchFamily="18" charset="0"/>
                        </a:rPr>
                        <m:t>)</m:t>
                      </m:r>
                    </m:oMath>
                  </m:oMathPara>
                </a14:m>
                <a:endParaRPr lang="en-AU" dirty="0"/>
              </a:p>
              <a:p>
                <a:endParaRPr lang="en-AU" dirty="0"/>
              </a:p>
            </p:txBody>
          </p:sp>
        </mc:Choice>
        <mc:Fallback xmlns="">
          <p:sp>
            <p:nvSpPr>
              <p:cNvPr id="6" name="Text Placeholder 4">
                <a:extLst>
                  <a:ext uri="{FF2B5EF4-FFF2-40B4-BE49-F238E27FC236}">
                    <a16:creationId xmlns:a16="http://schemas.microsoft.com/office/drawing/2014/main" id="{CDD791A3-8D3D-C28A-9AC4-B4E3B0A13C7B}"/>
                  </a:ext>
                </a:extLst>
              </p:cNvPr>
              <p:cNvSpPr txBox="1">
                <a:spLocks noRot="1" noChangeAspect="1" noMove="1" noResize="1" noEditPoints="1" noAdjustHandles="1" noChangeArrowheads="1" noChangeShapeType="1" noTextEdit="1"/>
              </p:cNvSpPr>
              <p:nvPr/>
            </p:nvSpPr>
            <p:spPr>
              <a:xfrm>
                <a:off x="8817428" y="1483503"/>
                <a:ext cx="3026569" cy="4807835"/>
              </a:xfrm>
              <a:prstGeom prst="rect">
                <a:avLst/>
              </a:prstGeom>
              <a:blipFill>
                <a:blip r:embed="rId8"/>
                <a:stretch>
                  <a:fillRect l="-5030"/>
                </a:stretch>
              </a:blipFill>
            </p:spPr>
            <p:txBody>
              <a:bodyPr/>
              <a:lstStyle/>
              <a:p>
                <a:r>
                  <a:rPr lang="en-US">
                    <a:noFill/>
                  </a:rPr>
                  <a:t> </a:t>
                </a:r>
              </a:p>
            </p:txBody>
          </p:sp>
        </mc:Fallback>
      </mc:AlternateContent>
      <p:pic>
        <p:nvPicPr>
          <p:cNvPr id="25" name="Picture 24" descr="Two table of values. Table 1 has x values -2, 0, 2, 4, 6 with f(x) values 4, 5, 6, 7, 8 respectively. Table 2 has x values 4, 5, 6, 7, 8 and g(x) values -2, 0, 2, 4, 6.">
            <a:extLst>
              <a:ext uri="{FF2B5EF4-FFF2-40B4-BE49-F238E27FC236}">
                <a16:creationId xmlns:a16="http://schemas.microsoft.com/office/drawing/2014/main" id="{3A3FBFCE-0440-E38F-BCFD-084C60FFF7EC}"/>
              </a:ext>
            </a:extLst>
          </p:cNvPr>
          <p:cNvPicPr>
            <a:picLocks noChangeAspect="1"/>
          </p:cNvPicPr>
          <p:nvPr/>
        </p:nvPicPr>
        <p:blipFill>
          <a:blip r:embed="rId9"/>
          <a:stretch>
            <a:fillRect/>
          </a:stretch>
        </p:blipFill>
        <p:spPr>
          <a:xfrm>
            <a:off x="8817428" y="2047343"/>
            <a:ext cx="2736000" cy="1856924"/>
          </a:xfrm>
          <a:prstGeom prst="rect">
            <a:avLst/>
          </a:prstGeom>
        </p:spPr>
      </p:pic>
      <p:cxnSp>
        <p:nvCxnSpPr>
          <p:cNvPr id="21" name="Straight Connector 20">
            <a:extLst>
              <a:ext uri="{FF2B5EF4-FFF2-40B4-BE49-F238E27FC236}">
                <a16:creationId xmlns:a16="http://schemas.microsoft.com/office/drawing/2014/main" id="{C23B9585-914F-1843-FE8F-85051B2A4178}"/>
              </a:ext>
              <a:ext uri="{C183D7F6-B498-43B3-948B-1728B52AA6E4}">
                <adec:decorative xmlns:adec="http://schemas.microsoft.com/office/drawing/2017/decorative" val="1"/>
              </a:ext>
            </a:extLst>
          </p:cNvPr>
          <p:cNvCxnSpPr/>
          <p:nvPr/>
        </p:nvCxnSpPr>
        <p:spPr>
          <a:xfrm>
            <a:off x="8509000" y="1566333"/>
            <a:ext cx="0" cy="4903401"/>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D30D1198-94FD-10AB-BC6E-836038DFE23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34907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Mathematics MASTER 11-12 PowerPoint template 2025 September</Template>
  <TotalTime>0</TotalTime>
  <Words>947</Words>
  <Application>Microsoft Office PowerPoint</Application>
  <PresentationFormat>Widescreen</PresentationFormat>
  <Paragraphs>97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Cambria Math</vt:lpstr>
      <vt:lpstr>Arial</vt:lpstr>
      <vt:lpstr>Times New Roman</vt:lpstr>
      <vt:lpstr>Public Sans</vt:lpstr>
      <vt:lpstr>NSWG Corporate</vt:lpstr>
      <vt:lpstr>Reflection in the line y=x</vt:lpstr>
      <vt:lpstr>Learning intentions and success criteria</vt:lpstr>
      <vt:lpstr>Activating prior knowledge</vt:lpstr>
      <vt:lpstr>Notice and wonder</vt:lpstr>
      <vt:lpstr>Connecting learning</vt:lpstr>
      <vt:lpstr>Pose-Pause-Pounce-Bounce</vt:lpstr>
      <vt:lpstr>Releasing responsibility</vt:lpstr>
      <vt:lpstr>Table of values</vt:lpstr>
      <vt:lpstr>Worked example comparison</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Extension 1 – Unit 6 – Lesson 2 – Reflecting in the line y=x</dc:title>
  <dc:creator>NSW Department of Education</dc:creator>
  <cp:lastModifiedBy/>
  <cp:revision>1</cp:revision>
  <dcterms:created xsi:type="dcterms:W3CDTF">2026-02-25T02:44:13Z</dcterms:created>
  <dcterms:modified xsi:type="dcterms:W3CDTF">2026-02-25T02:44:30Z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2026-02-25T02:44:29Z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d81652a7-961c-4442-a583-70f60febdd4d</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