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2"/>
  </p:notesMasterIdLst>
  <p:handoutMasterIdLst>
    <p:handoutMasterId r:id="rId23"/>
  </p:handoutMasterIdLst>
  <p:sldIdLst>
    <p:sldId id="26505" r:id="rId2"/>
    <p:sldId id="26383" r:id="rId3"/>
    <p:sldId id="271" r:id="rId4"/>
    <p:sldId id="289" r:id="rId5"/>
    <p:sldId id="26525" r:id="rId6"/>
    <p:sldId id="26526" r:id="rId7"/>
    <p:sldId id="26506" r:id="rId8"/>
    <p:sldId id="26531" r:id="rId9"/>
    <p:sldId id="26508" r:id="rId10"/>
    <p:sldId id="26513" r:id="rId11"/>
    <p:sldId id="26527" r:id="rId12"/>
    <p:sldId id="26528" r:id="rId13"/>
    <p:sldId id="26529" r:id="rId14"/>
    <p:sldId id="26510" r:id="rId15"/>
    <p:sldId id="26522" r:id="rId16"/>
    <p:sldId id="26511" r:id="rId17"/>
    <p:sldId id="26530" r:id="rId18"/>
    <p:sldId id="26532" r:id="rId19"/>
    <p:sldId id="360"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Absoulte value" id="{37641C72-2B0D-4DA7-863C-82465FA72A95}">
          <p14:sldIdLst>
            <p14:sldId id="26505"/>
            <p14:sldId id="26383"/>
            <p14:sldId id="271"/>
            <p14:sldId id="289"/>
            <p14:sldId id="26525"/>
            <p14:sldId id="26526"/>
            <p14:sldId id="26506"/>
            <p14:sldId id="26531"/>
            <p14:sldId id="26508"/>
            <p14:sldId id="26513"/>
            <p14:sldId id="26527"/>
            <p14:sldId id="26528"/>
            <p14:sldId id="26529"/>
            <p14:sldId id="26510"/>
            <p14:sldId id="26522"/>
            <p14:sldId id="26511"/>
            <p14:sldId id="26530"/>
            <p14:sldId id="2653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22094-6A9D-0FBF-3BA3-69A19EEF2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EE345-561A-1EE9-69E2-1766DFF58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E741F-A380-3C49-022E-BC1F82A42F0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B5A3B52-A631-29C6-9686-A43BF39945E6}"/>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31799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BE470-A204-17B6-01BA-396FAF05C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5653C-8C28-EAC9-1BF5-3CA07CBC1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BAAA4-8A72-0759-E793-377B60DCDB3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19CB8CE-33F3-AB77-B43F-5696DD3004F1}"/>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82208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80142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138858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6.png"/><Relationship Id="rId10" Type="http://schemas.openxmlformats.org/officeDocument/2006/relationships/image" Target="../media/image27.png"/><Relationship Id="rId9" Type="http://schemas.openxmlformats.org/officeDocument/2006/relationships/image" Target="../media/image24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Absolute value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work with functions</a:t>
            </a:r>
          </a:p>
        </p:txBody>
      </p:sp>
      <p:pic>
        <p:nvPicPr>
          <p:cNvPr id="4" name="Picture Placeholder 4">
            <a:extLst>
              <a:ext uri="{FF2B5EF4-FFF2-40B4-BE49-F238E27FC236}">
                <a16:creationId xmlns:a16="http://schemas.microsoft.com/office/drawing/2014/main" id="{204FF211-1F80-38D2-B100-2BB656CFF02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a:xfrm>
                <a:off x="360000" y="369525"/>
                <a:ext cx="11484000" cy="545601"/>
              </a:xfrm>
            </p:spPr>
            <p:txBody>
              <a:bodyPr/>
              <a:lstStyle/>
              <a:p>
                <a:r>
                  <a:rPr lang="en-AU" dirty="0"/>
                  <a:t>Sketching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r>
                  <a:rPr lang="en-AU" dirty="0"/>
                  <a:t>  (1)</a:t>
                </a:r>
              </a:p>
            </p:txBody>
          </p:sp>
        </mc:Choice>
        <mc:Fallback xmlns="">
          <p:sp>
            <p:nvSpPr>
              <p:cNvPr id="3" name="Title 2">
                <a:extLst>
                  <a:ext uri="{FF2B5EF4-FFF2-40B4-BE49-F238E27FC236}">
                    <a16:creationId xmlns:a16="http://schemas.microsoft.com/office/drawing/2014/main" id="{EB3133E1-BB75-4767-3CCE-D43014F20BFA}"/>
                  </a:ext>
                </a:extLst>
              </p:cNvPr>
              <p:cNvSpPr>
                <a:spLocks noGrp="1" noRot="1" noChangeAspect="1" noMove="1" noResize="1" noEditPoints="1" noAdjustHandles="1" noChangeArrowheads="1" noChangeShapeType="1" noTextEdit="1"/>
              </p:cNvSpPr>
              <p:nvPr>
                <p:ph type="title"/>
              </p:nvPr>
            </p:nvSpPr>
            <p:spPr>
              <a:xfrm>
                <a:off x="360000" y="369525"/>
                <a:ext cx="11484000" cy="545601"/>
              </a:xfrm>
              <a:blipFill>
                <a:blip r:embed="rId2"/>
                <a:stretch>
                  <a:fillRect l="-2389" t="-35955" b="-41573"/>
                </a:stretch>
              </a:blipFill>
            </p:spPr>
            <p:txBody>
              <a:bodyPr/>
              <a:lstStyle/>
              <a:p>
                <a:r>
                  <a:rPr lang="en-AU">
                    <a:noFill/>
                  </a:rPr>
                  <a:t> </a:t>
                </a:r>
              </a:p>
            </p:txBody>
          </p:sp>
        </mc:Fallback>
      </mc:AlternateContent>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6"/>
                <a:ext cx="3956819" cy="545601"/>
              </a:xfrm>
            </p:spPr>
            <p:txBody>
              <a:bodyPr/>
              <a:lstStyle/>
              <a:p>
                <a:r>
                  <a:rPr lang="en-AU" dirty="0"/>
                  <a:t>If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t>, 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endParaRPr lang="en-AU"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567086"/>
                <a:ext cx="3956819" cy="545601"/>
              </a:xfrm>
              <a:blipFill>
                <a:blip r:embed="rId3"/>
                <a:stretch>
                  <a:fillRect l="-3852" r="-154" b="-22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6DD8AA39-39B5-7D5C-4050-D60810F606F9}"/>
                  </a:ext>
                </a:extLst>
              </p:cNvPr>
              <p:cNvSpPr txBox="1">
                <a:spLocks/>
              </p:cNvSpPr>
              <p:nvPr/>
            </p:nvSpPr>
            <p:spPr>
              <a:xfrm>
                <a:off x="360000" y="2114437"/>
                <a:ext cx="3956819" cy="96900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𝑥</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dirty="0"/>
              </a:p>
            </p:txBody>
          </p:sp>
        </mc:Choice>
        <mc:Fallback xmlns="">
          <p:sp>
            <p:nvSpPr>
              <p:cNvPr id="6" name="Text Placeholder 4">
                <a:extLst>
                  <a:ext uri="{FF2B5EF4-FFF2-40B4-BE49-F238E27FC236}">
                    <a16:creationId xmlns:a16="http://schemas.microsoft.com/office/drawing/2014/main" id="{6DD8AA39-39B5-7D5C-4050-D60810F606F9}"/>
                  </a:ext>
                </a:extLst>
              </p:cNvPr>
              <p:cNvSpPr txBox="1">
                <a:spLocks noRot="1" noChangeAspect="1" noMove="1" noResize="1" noEditPoints="1" noAdjustHandles="1" noChangeArrowheads="1" noChangeShapeType="1" noTextEdit="1"/>
              </p:cNvSpPr>
              <p:nvPr/>
            </p:nvSpPr>
            <p:spPr>
              <a:xfrm>
                <a:off x="360000" y="2114437"/>
                <a:ext cx="3956819" cy="969005"/>
              </a:xfrm>
              <a:prstGeom prst="rect">
                <a:avLst/>
              </a:prstGeom>
              <a:blipFill>
                <a:blip r:embed="rId4"/>
                <a:stretch>
                  <a:fillRect/>
                </a:stretch>
              </a:blipFill>
            </p:spPr>
            <p:txBody>
              <a:bodyPr/>
              <a:lstStyle/>
              <a:p>
                <a:r>
                  <a:rPr lang="en-AU">
                    <a:noFill/>
                  </a:rPr>
                  <a:t> </a:t>
                </a:r>
              </a:p>
            </p:txBody>
          </p:sp>
        </mc:Fallback>
      </mc:AlternateContent>
      <p:pic>
        <p:nvPicPr>
          <p:cNvPr id="8" name="Picture 7" descr="Graph of f(x)=x^3-x">
            <a:extLst>
              <a:ext uri="{FF2B5EF4-FFF2-40B4-BE49-F238E27FC236}">
                <a16:creationId xmlns:a16="http://schemas.microsoft.com/office/drawing/2014/main" id="{B741D568-29C0-1330-0964-19B6A68B8D84}"/>
              </a:ext>
            </a:extLst>
          </p:cNvPr>
          <p:cNvPicPr>
            <a:picLocks noChangeAspect="1"/>
          </p:cNvPicPr>
          <p:nvPr/>
        </p:nvPicPr>
        <p:blipFill>
          <a:blip r:embed="rId5"/>
          <a:stretch>
            <a:fillRect/>
          </a:stretch>
        </p:blipFill>
        <p:spPr>
          <a:xfrm>
            <a:off x="359999" y="3083442"/>
            <a:ext cx="4275796" cy="3196320"/>
          </a:xfrm>
          <a:prstGeom prst="rect">
            <a:avLst/>
          </a:prstGeom>
        </p:spPr>
      </p:pic>
      <p:pic>
        <p:nvPicPr>
          <p:cNvPr id="12" name="Picture 11" descr="Graph of f(x)=|x^3-x|">
            <a:extLst>
              <a:ext uri="{FF2B5EF4-FFF2-40B4-BE49-F238E27FC236}">
                <a16:creationId xmlns:a16="http://schemas.microsoft.com/office/drawing/2014/main" id="{26AECC9F-CBD3-0E56-781A-924613757258}"/>
              </a:ext>
            </a:extLst>
          </p:cNvPr>
          <p:cNvPicPr>
            <a:picLocks noChangeAspect="1"/>
          </p:cNvPicPr>
          <p:nvPr/>
        </p:nvPicPr>
        <p:blipFill>
          <a:blip r:embed="rId6"/>
          <a:stretch>
            <a:fillRect/>
          </a:stretch>
        </p:blipFill>
        <p:spPr>
          <a:xfrm>
            <a:off x="5718247" y="2003917"/>
            <a:ext cx="5892508" cy="4394323"/>
          </a:xfrm>
          <a:prstGeom prst="rect">
            <a:avLst/>
          </a:prstGeom>
        </p:spPr>
      </p:pic>
      <p:sp>
        <p:nvSpPr>
          <p:cNvPr id="7" name="Speech Bubble: Rectangle with Corners Rounded 6">
            <a:extLst>
              <a:ext uri="{FF2B5EF4-FFF2-40B4-BE49-F238E27FC236}">
                <a16:creationId xmlns:a16="http://schemas.microsoft.com/office/drawing/2014/main" id="{49BB6768-BCA6-26F1-9EC2-CD30CA3E874A}"/>
              </a:ext>
            </a:extLst>
          </p:cNvPr>
          <p:cNvSpPr/>
          <p:nvPr/>
        </p:nvSpPr>
        <p:spPr>
          <a:xfrm>
            <a:off x="5181904" y="822096"/>
            <a:ext cx="2265513" cy="1181821"/>
          </a:xfrm>
          <a:prstGeom prst="wedgeRoundRectCallout">
            <a:avLst>
              <a:gd name="adj1" fmla="val -131397"/>
              <a:gd name="adj2" fmla="val 844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do we know what sort of graph this is?</a:t>
            </a:r>
          </a:p>
        </p:txBody>
      </p:sp>
      <p:sp>
        <p:nvSpPr>
          <p:cNvPr id="13" name="Speech Bubble: Rectangle with Corners Rounded 12">
            <a:extLst>
              <a:ext uri="{FF2B5EF4-FFF2-40B4-BE49-F238E27FC236}">
                <a16:creationId xmlns:a16="http://schemas.microsoft.com/office/drawing/2014/main" id="{D02E58E3-40FD-4CA5-EA5A-6004E1FC923F}"/>
              </a:ext>
            </a:extLst>
          </p:cNvPr>
          <p:cNvSpPr/>
          <p:nvPr/>
        </p:nvSpPr>
        <p:spPr>
          <a:xfrm>
            <a:off x="4585490" y="2245652"/>
            <a:ext cx="2265513" cy="920761"/>
          </a:xfrm>
          <a:prstGeom prst="wedgeRoundRectCallout">
            <a:avLst>
              <a:gd name="adj1" fmla="val -95423"/>
              <a:gd name="adj2" fmla="val 205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What does factorising help us achieve?</a:t>
            </a:r>
          </a:p>
        </p:txBody>
      </p:sp>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A62BB807-AC00-D535-B375-D9EB63500593}"/>
                  </a:ext>
                </a:extLst>
              </p:cNvPr>
              <p:cNvSpPr/>
              <p:nvPr/>
            </p:nvSpPr>
            <p:spPr>
              <a:xfrm>
                <a:off x="4904466" y="4810188"/>
                <a:ext cx="2651741" cy="1181821"/>
              </a:xfrm>
              <a:prstGeom prst="wedgeRoundRectCallout">
                <a:avLst>
                  <a:gd name="adj1" fmla="val 57798"/>
                  <a:gd name="adj2" fmla="val -1202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would this look different if it was a sketch of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r>
                      <a:rPr lang="en-AU" sz="1600" b="0" i="1" smtClean="0">
                        <a:latin typeface="Cambria Math" panose="02040503050406030204" pitchFamily="18" charset="0"/>
                      </a:rPr>
                      <m:t>𝑓</m:t>
                    </m:r>
                    <m:r>
                      <a:rPr lang="en-AU" sz="1600" b="0" i="1" smtClean="0">
                        <a:latin typeface="Cambria Math" panose="02040503050406030204" pitchFamily="18" charset="0"/>
                      </a:rPr>
                      <m:t>(</m:t>
                    </m:r>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𝑥</m:t>
                        </m:r>
                      </m:e>
                    </m:d>
                    <m:r>
                      <a:rPr lang="en-AU" sz="1600" b="0" i="1" smtClean="0">
                        <a:latin typeface="Cambria Math" panose="02040503050406030204" pitchFamily="18" charset="0"/>
                      </a:rPr>
                      <m:t>)</m:t>
                    </m:r>
                  </m:oMath>
                </a14:m>
                <a:r>
                  <a:rPr lang="en-AU" sz="1600" dirty="0"/>
                  <a:t>?</a:t>
                </a:r>
              </a:p>
            </p:txBody>
          </p:sp>
        </mc:Choice>
        <mc:Fallback xmlns="">
          <p:sp>
            <p:nvSpPr>
              <p:cNvPr id="14" name="Speech Bubble: Rectangle with Corners Rounded 13">
                <a:extLst>
                  <a:ext uri="{FF2B5EF4-FFF2-40B4-BE49-F238E27FC236}">
                    <a16:creationId xmlns:a16="http://schemas.microsoft.com/office/drawing/2014/main" id="{A62BB807-AC00-D535-B375-D9EB63500593}"/>
                  </a:ext>
                </a:extLst>
              </p:cNvPr>
              <p:cNvSpPr>
                <a:spLocks noRot="1" noChangeAspect="1" noMove="1" noResize="1" noEditPoints="1" noAdjustHandles="1" noChangeArrowheads="1" noChangeShapeType="1" noTextEdit="1"/>
              </p:cNvSpPr>
              <p:nvPr/>
            </p:nvSpPr>
            <p:spPr>
              <a:xfrm>
                <a:off x="4904466" y="4810188"/>
                <a:ext cx="2651741" cy="1181821"/>
              </a:xfrm>
              <a:prstGeom prst="wedgeRoundRectCallout">
                <a:avLst>
                  <a:gd name="adj1" fmla="val 57798"/>
                  <a:gd name="adj2" fmla="val -120218"/>
                  <a:gd name="adj3" fmla="val 16667"/>
                </a:avLst>
              </a:prstGeom>
              <a:blipFill>
                <a:blip r:embed="rId7"/>
                <a:stretch>
                  <a:fillRect b="-267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328828EF-3F46-44B0-D2E4-727A565D384A}"/>
                  </a:ext>
                </a:extLst>
              </p:cNvPr>
              <p:cNvSpPr>
                <a:spLocks noGrp="1"/>
              </p:cNvSpPr>
              <p:nvPr>
                <p:ph type="title"/>
              </p:nvPr>
            </p:nvSpPr>
            <p:spPr/>
            <p:txBody>
              <a:bodyPr/>
              <a:lstStyle/>
              <a:p>
                <a:r>
                  <a:rPr lang="en-AU" dirty="0"/>
                  <a:t>Sketching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e>
                    </m:d>
                  </m:oMath>
                </a14:m>
                <a:r>
                  <a:rPr lang="en-AU" dirty="0"/>
                  <a:t>  (2)</a:t>
                </a:r>
              </a:p>
            </p:txBody>
          </p:sp>
        </mc:Choice>
        <mc:Fallback xmlns="">
          <p:sp>
            <p:nvSpPr>
              <p:cNvPr id="3" name="Title 2">
                <a:extLst>
                  <a:ext uri="{FF2B5EF4-FFF2-40B4-BE49-F238E27FC236}">
                    <a16:creationId xmlns:a16="http://schemas.microsoft.com/office/drawing/2014/main" id="{328828EF-3F46-44B0-D2E4-727A565D384A}"/>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4" name="Text Placeholder 3">
            <a:extLst>
              <a:ext uri="{FF2B5EF4-FFF2-40B4-BE49-F238E27FC236}">
                <a16:creationId xmlns:a16="http://schemas.microsoft.com/office/drawing/2014/main" id="{FBAEFEB5-2B26-E7F5-4C5F-5E9351E9BBEE}"/>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9244B86-F123-6AC8-5B39-6A21F0AB0E72}"/>
                  </a:ext>
                </a:extLst>
              </p:cNvPr>
              <p:cNvSpPr>
                <a:spLocks noGrp="1"/>
              </p:cNvSpPr>
              <p:nvPr>
                <p:ph type="body" sz="quarter" idx="17"/>
              </p:nvPr>
            </p:nvSpPr>
            <p:spPr>
              <a:xfrm>
                <a:off x="360000" y="1567086"/>
                <a:ext cx="4148205" cy="545601"/>
              </a:xfrm>
            </p:spPr>
            <p:txBody>
              <a:bodyPr/>
              <a:lstStyle/>
              <a:p>
                <a:r>
                  <a:rPr lang="en-AU" dirty="0"/>
                  <a:t>If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oMath>
                </a14:m>
                <a:r>
                  <a:rPr lang="en-AU" dirty="0"/>
                  <a:t>, 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r>
                  <a:rPr lang="en-AU" dirty="0"/>
                  <a:t>.</a:t>
                </a:r>
              </a:p>
            </p:txBody>
          </p:sp>
        </mc:Choice>
        <mc:Fallback xmlns="">
          <p:sp>
            <p:nvSpPr>
              <p:cNvPr id="5" name="Text Placeholder 4">
                <a:extLst>
                  <a:ext uri="{FF2B5EF4-FFF2-40B4-BE49-F238E27FC236}">
                    <a16:creationId xmlns:a16="http://schemas.microsoft.com/office/drawing/2014/main" id="{29244B86-F123-6AC8-5B39-6A21F0AB0E72}"/>
                  </a:ext>
                </a:extLst>
              </p:cNvPr>
              <p:cNvSpPr>
                <a:spLocks noGrp="1" noRot="1" noChangeAspect="1" noMove="1" noResize="1" noEditPoints="1" noAdjustHandles="1" noChangeArrowheads="1" noChangeShapeType="1" noTextEdit="1"/>
              </p:cNvSpPr>
              <p:nvPr>
                <p:ph type="body" sz="quarter" idx="17"/>
              </p:nvPr>
            </p:nvSpPr>
            <p:spPr>
              <a:xfrm>
                <a:off x="360000" y="1567086"/>
                <a:ext cx="4148205" cy="545601"/>
              </a:xfrm>
              <a:blipFill>
                <a:blip r:embed="rId3"/>
                <a:stretch>
                  <a:fillRect l="-3671" r="-1468" b="-22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8FEF2B9D-35E8-CE0A-D0E9-30EED8CC1B54}"/>
                  </a:ext>
                </a:extLst>
              </p:cNvPr>
              <p:cNvSpPr txBox="1">
                <a:spLocks/>
              </p:cNvSpPr>
              <p:nvPr/>
            </p:nvSpPr>
            <p:spPr>
              <a:xfrm>
                <a:off x="359999" y="2112687"/>
                <a:ext cx="414820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m:rPr>
                          <m:aln/>
                        </m:rP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−2</m:t>
                      </m:r>
                      <m:r>
                        <a:rPr lang="en-AU" i="1" smtClean="0">
                          <a:latin typeface="Cambria Math" panose="02040503050406030204" pitchFamily="18" charset="0"/>
                        </a:rPr>
                        <m:t>𝑥</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p>
            </p:txBody>
          </p:sp>
        </mc:Choice>
        <mc:Fallback xmlns="">
          <p:sp>
            <p:nvSpPr>
              <p:cNvPr id="6" name="Text Placeholder 4">
                <a:extLst>
                  <a:ext uri="{FF2B5EF4-FFF2-40B4-BE49-F238E27FC236}">
                    <a16:creationId xmlns:a16="http://schemas.microsoft.com/office/drawing/2014/main" id="{8FEF2B9D-35E8-CE0A-D0E9-30EED8CC1B54}"/>
                  </a:ext>
                </a:extLst>
              </p:cNvPr>
              <p:cNvSpPr txBox="1">
                <a:spLocks noRot="1" noChangeAspect="1" noMove="1" noResize="1" noEditPoints="1" noAdjustHandles="1" noChangeArrowheads="1" noChangeShapeType="1" noTextEdit="1"/>
              </p:cNvSpPr>
              <p:nvPr/>
            </p:nvSpPr>
            <p:spPr>
              <a:xfrm>
                <a:off x="359999" y="2112687"/>
                <a:ext cx="4148205" cy="545601"/>
              </a:xfrm>
              <a:prstGeom prst="rect">
                <a:avLst/>
              </a:prstGeom>
              <a:blipFill>
                <a:blip r:embed="rId4"/>
                <a:stretch>
                  <a:fillRect b="-57303"/>
                </a:stretch>
              </a:blipFill>
            </p:spPr>
            <p:txBody>
              <a:bodyPr/>
              <a:lstStyle/>
              <a:p>
                <a:r>
                  <a:rPr lang="en-AU">
                    <a:noFill/>
                  </a:rPr>
                  <a:t> </a:t>
                </a:r>
              </a:p>
            </p:txBody>
          </p:sp>
        </mc:Fallback>
      </mc:AlternateContent>
      <p:pic>
        <p:nvPicPr>
          <p:cNvPr id="8" name="Picture 7" descr="Graph of f(x)=x^2-2x">
            <a:extLst>
              <a:ext uri="{FF2B5EF4-FFF2-40B4-BE49-F238E27FC236}">
                <a16:creationId xmlns:a16="http://schemas.microsoft.com/office/drawing/2014/main" id="{AD588D42-8D11-80A3-3CBE-E17DDFE3934F}"/>
              </a:ext>
            </a:extLst>
          </p:cNvPr>
          <p:cNvPicPr>
            <a:picLocks noChangeAspect="1"/>
          </p:cNvPicPr>
          <p:nvPr/>
        </p:nvPicPr>
        <p:blipFill>
          <a:blip r:embed="rId5"/>
          <a:stretch>
            <a:fillRect/>
          </a:stretch>
        </p:blipFill>
        <p:spPr>
          <a:xfrm>
            <a:off x="348000" y="2972215"/>
            <a:ext cx="4755225" cy="3546197"/>
          </a:xfrm>
          <a:prstGeom prst="rect">
            <a:avLst/>
          </a:prstGeom>
        </p:spPr>
      </p:pic>
      <p:pic>
        <p:nvPicPr>
          <p:cNvPr id="10" name="Picture 9" descr="Graph of f(x)=|x^2-2x|">
            <a:extLst>
              <a:ext uri="{FF2B5EF4-FFF2-40B4-BE49-F238E27FC236}">
                <a16:creationId xmlns:a16="http://schemas.microsoft.com/office/drawing/2014/main" id="{02642ACE-E786-22E6-70F6-917DEFC0BF73}"/>
              </a:ext>
            </a:extLst>
          </p:cNvPr>
          <p:cNvPicPr>
            <a:picLocks noChangeAspect="1"/>
          </p:cNvPicPr>
          <p:nvPr/>
        </p:nvPicPr>
        <p:blipFill>
          <a:blip r:embed="rId6"/>
          <a:stretch>
            <a:fillRect/>
          </a:stretch>
        </p:blipFill>
        <p:spPr>
          <a:xfrm>
            <a:off x="5263605" y="1733107"/>
            <a:ext cx="6413556" cy="4782893"/>
          </a:xfrm>
          <a:prstGeom prst="rect">
            <a:avLst/>
          </a:prstGeom>
        </p:spPr>
      </p:pic>
      <p:sp>
        <p:nvSpPr>
          <p:cNvPr id="2" name="Slide Number Placeholder 1">
            <a:extLst>
              <a:ext uri="{FF2B5EF4-FFF2-40B4-BE49-F238E27FC236}">
                <a16:creationId xmlns:a16="http://schemas.microsoft.com/office/drawing/2014/main" id="{CFB8B118-6C97-1248-7019-5B1BC1F91774}"/>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7451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9E3A3-41C1-6A02-6660-AA481F058E8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0A708D60-DBC8-A74D-DDCC-8648208E926F}"/>
                  </a:ext>
                </a:extLst>
              </p:cNvPr>
              <p:cNvSpPr>
                <a:spLocks noGrp="1"/>
              </p:cNvSpPr>
              <p:nvPr>
                <p:ph type="title"/>
              </p:nvPr>
            </p:nvSpPr>
            <p:spPr/>
            <p:txBody>
              <a:bodyPr/>
              <a:lstStyle/>
              <a:p>
                <a:r>
                  <a:rPr lang="en-AU" dirty="0"/>
                  <a:t>Sketching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d>
                  </m:oMath>
                </a14:m>
                <a:r>
                  <a:rPr lang="en-AU" dirty="0"/>
                  <a:t>  (1)</a:t>
                </a:r>
              </a:p>
            </p:txBody>
          </p:sp>
        </mc:Choice>
        <mc:Fallback xmlns="">
          <p:sp>
            <p:nvSpPr>
              <p:cNvPr id="3" name="Title 2">
                <a:extLst>
                  <a:ext uri="{FF2B5EF4-FFF2-40B4-BE49-F238E27FC236}">
                    <a16:creationId xmlns:a16="http://schemas.microsoft.com/office/drawing/2014/main" id="{0A708D60-DBC8-A74D-DDCC-8648208E926F}"/>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p:sp>
        <p:nvSpPr>
          <p:cNvPr id="4" name="Text Placeholder 3">
            <a:extLst>
              <a:ext uri="{FF2B5EF4-FFF2-40B4-BE49-F238E27FC236}">
                <a16:creationId xmlns:a16="http://schemas.microsoft.com/office/drawing/2014/main" id="{62559D57-5D9B-8522-4503-7D9F4EC0AB4D}"/>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7C25693-CBA3-50C0-0534-4E44ACD08507}"/>
                  </a:ext>
                </a:extLst>
              </p:cNvPr>
              <p:cNvSpPr>
                <a:spLocks noGrp="1"/>
              </p:cNvSpPr>
              <p:nvPr>
                <p:ph type="body" sz="quarter" idx="17"/>
              </p:nvPr>
            </p:nvSpPr>
            <p:spPr>
              <a:xfrm>
                <a:off x="360000" y="1567086"/>
                <a:ext cx="3956819" cy="545601"/>
              </a:xfrm>
            </p:spPr>
            <p:txBody>
              <a:bodyPr/>
              <a:lstStyle/>
              <a:p>
                <a:r>
                  <a:rPr lang="en-AU" dirty="0"/>
                  <a:t>If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t>, 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d>
                  </m:oMath>
                </a14:m>
                <a:r>
                  <a:rPr lang="en-AU" dirty="0"/>
                  <a:t>.</a:t>
                </a:r>
              </a:p>
            </p:txBody>
          </p:sp>
        </mc:Choice>
        <mc:Fallback xmlns="">
          <p:sp>
            <p:nvSpPr>
              <p:cNvPr id="5" name="Text Placeholder 4">
                <a:extLst>
                  <a:ext uri="{FF2B5EF4-FFF2-40B4-BE49-F238E27FC236}">
                    <a16:creationId xmlns:a16="http://schemas.microsoft.com/office/drawing/2014/main" id="{07C25693-CBA3-50C0-0534-4E44ACD08507}"/>
                  </a:ext>
                </a:extLst>
              </p:cNvPr>
              <p:cNvSpPr>
                <a:spLocks noGrp="1" noRot="1" noChangeAspect="1" noMove="1" noResize="1" noEditPoints="1" noAdjustHandles="1" noChangeArrowheads="1" noChangeShapeType="1" noTextEdit="1"/>
              </p:cNvSpPr>
              <p:nvPr>
                <p:ph type="body" sz="quarter" idx="17"/>
              </p:nvPr>
            </p:nvSpPr>
            <p:spPr>
              <a:xfrm>
                <a:off x="360000" y="1567086"/>
                <a:ext cx="3956819" cy="545601"/>
              </a:xfrm>
              <a:blipFill>
                <a:blip r:embed="rId5"/>
                <a:stretch>
                  <a:fillRect l="-3852" r="-2928" b="-22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9287F8B2-CB84-FD28-1976-0F2EB6B454B9}"/>
                  </a:ext>
                </a:extLst>
              </p:cNvPr>
              <p:cNvSpPr txBox="1">
                <a:spLocks/>
              </p:cNvSpPr>
              <p:nvPr/>
            </p:nvSpPr>
            <p:spPr>
              <a:xfrm>
                <a:off x="360000" y="2114437"/>
                <a:ext cx="3956819" cy="96900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𝑥</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dirty="0"/>
              </a:p>
            </p:txBody>
          </p:sp>
        </mc:Choice>
        <mc:Fallback xmlns="">
          <p:sp>
            <p:nvSpPr>
              <p:cNvPr id="6" name="Text Placeholder 4">
                <a:extLst>
                  <a:ext uri="{FF2B5EF4-FFF2-40B4-BE49-F238E27FC236}">
                    <a16:creationId xmlns:a16="http://schemas.microsoft.com/office/drawing/2014/main" id="{9287F8B2-CB84-FD28-1976-0F2EB6B454B9}"/>
                  </a:ext>
                </a:extLst>
              </p:cNvPr>
              <p:cNvSpPr txBox="1">
                <a:spLocks noRot="1" noChangeAspect="1" noMove="1" noResize="1" noEditPoints="1" noAdjustHandles="1" noChangeArrowheads="1" noChangeShapeType="1" noTextEdit="1"/>
              </p:cNvSpPr>
              <p:nvPr/>
            </p:nvSpPr>
            <p:spPr>
              <a:xfrm>
                <a:off x="360000" y="2114437"/>
                <a:ext cx="3956819" cy="969005"/>
              </a:xfrm>
              <a:prstGeom prst="rect">
                <a:avLst/>
              </a:prstGeom>
              <a:blipFill>
                <a:blip r:embed="rId6"/>
                <a:stretch>
                  <a:fillRect/>
                </a:stretch>
              </a:blipFill>
            </p:spPr>
            <p:txBody>
              <a:bodyPr/>
              <a:lstStyle/>
              <a:p>
                <a:r>
                  <a:rPr lang="en-AU">
                    <a:noFill/>
                  </a:rPr>
                  <a:t> </a:t>
                </a:r>
              </a:p>
            </p:txBody>
          </p:sp>
        </mc:Fallback>
      </mc:AlternateContent>
      <p:pic>
        <p:nvPicPr>
          <p:cNvPr id="8" name="Picture 7" descr="Graph of f(x)=x^3-x">
            <a:extLst>
              <a:ext uri="{FF2B5EF4-FFF2-40B4-BE49-F238E27FC236}">
                <a16:creationId xmlns:a16="http://schemas.microsoft.com/office/drawing/2014/main" id="{5104D63D-841D-8A7D-376E-08668E960DCA}"/>
              </a:ext>
            </a:extLst>
          </p:cNvPr>
          <p:cNvPicPr>
            <a:picLocks noChangeAspect="1"/>
          </p:cNvPicPr>
          <p:nvPr/>
        </p:nvPicPr>
        <p:blipFill>
          <a:blip r:embed="rId7"/>
          <a:stretch>
            <a:fillRect/>
          </a:stretch>
        </p:blipFill>
        <p:spPr>
          <a:xfrm>
            <a:off x="359999" y="3083442"/>
            <a:ext cx="4275796" cy="3196320"/>
          </a:xfrm>
          <a:prstGeom prst="rect">
            <a:avLst/>
          </a:prstGeom>
        </p:spPr>
      </p:pic>
      <p:pic>
        <p:nvPicPr>
          <p:cNvPr id="9" name="Picture 8" descr="Graph of f(x)=|x|^3-|x|.">
            <a:extLst>
              <a:ext uri="{FF2B5EF4-FFF2-40B4-BE49-F238E27FC236}">
                <a16:creationId xmlns:a16="http://schemas.microsoft.com/office/drawing/2014/main" id="{111BFCBB-7771-53CB-9F3F-0964E63095C3}"/>
              </a:ext>
            </a:extLst>
          </p:cNvPr>
          <p:cNvPicPr>
            <a:picLocks noChangeAspect="1"/>
          </p:cNvPicPr>
          <p:nvPr/>
        </p:nvPicPr>
        <p:blipFill>
          <a:blip r:embed="rId8"/>
          <a:stretch>
            <a:fillRect/>
          </a:stretch>
        </p:blipFill>
        <p:spPr>
          <a:xfrm>
            <a:off x="5251704" y="1253147"/>
            <a:ext cx="6740370" cy="5026615"/>
          </a:xfrm>
          <a:prstGeom prst="rect">
            <a:avLst/>
          </a:prstGeom>
        </p:spPr>
      </p:pic>
      <mc:AlternateContent xmlns:mc="http://schemas.openxmlformats.org/markup-compatibility/2006" xmlns:a14="http://schemas.microsoft.com/office/drawing/2010/main">
        <mc:Choice Requires="a14">
          <p:sp>
            <p:nvSpPr>
              <p:cNvPr id="13" name="Speech Bubble: Rectangle with Corners Rounded 12">
                <a:extLst>
                  <a:ext uri="{FF2B5EF4-FFF2-40B4-BE49-F238E27FC236}">
                    <a16:creationId xmlns:a16="http://schemas.microsoft.com/office/drawing/2014/main" id="{3421052D-3CE4-70F0-92EE-0CCC80C94004}"/>
                  </a:ext>
                </a:extLst>
              </p:cNvPr>
              <p:cNvSpPr/>
              <p:nvPr/>
            </p:nvSpPr>
            <p:spPr>
              <a:xfrm>
                <a:off x="4464895" y="1127051"/>
                <a:ext cx="2431054" cy="1250389"/>
              </a:xfrm>
              <a:prstGeom prst="wedgeRoundRectCallout">
                <a:avLst>
                  <a:gd name="adj1" fmla="val -86356"/>
                  <a:gd name="adj2" fmla="val 1291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does factorising </a:t>
                </a:r>
                <a14:m>
                  <m:oMath xmlns:m="http://schemas.openxmlformats.org/officeDocument/2006/math">
                    <m:r>
                      <a:rPr lang="en-AU" sz="1600" b="0" i="1" smtClean="0">
                        <a:latin typeface="Cambria Math" panose="02040503050406030204" pitchFamily="18" charset="0"/>
                      </a:rPr>
                      <m:t>𝑓</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a14:m>
                <a:r>
                  <a:rPr lang="en-AU" sz="1600" dirty="0"/>
                  <a:t> help with the sketch?</a:t>
                </a:r>
              </a:p>
            </p:txBody>
          </p:sp>
        </mc:Choice>
        <mc:Fallback xmlns="">
          <p:sp>
            <p:nvSpPr>
              <p:cNvPr id="13" name="Speech Bubble: Rectangle with Corners Rounded 12">
                <a:extLst>
                  <a:ext uri="{FF2B5EF4-FFF2-40B4-BE49-F238E27FC236}">
                    <a16:creationId xmlns:a16="http://schemas.microsoft.com/office/drawing/2014/main" id="{3421052D-3CE4-70F0-92EE-0CCC80C94004}"/>
                  </a:ext>
                </a:extLst>
              </p:cNvPr>
              <p:cNvSpPr>
                <a:spLocks noRot="1" noChangeAspect="1" noMove="1" noResize="1" noEditPoints="1" noAdjustHandles="1" noChangeArrowheads="1" noChangeShapeType="1" noTextEdit="1"/>
              </p:cNvSpPr>
              <p:nvPr/>
            </p:nvSpPr>
            <p:spPr>
              <a:xfrm>
                <a:off x="4464895" y="1127051"/>
                <a:ext cx="2431054" cy="1250389"/>
              </a:xfrm>
              <a:prstGeom prst="wedgeRoundRectCallout">
                <a:avLst>
                  <a:gd name="adj1" fmla="val -86356"/>
                  <a:gd name="adj2" fmla="val 129168"/>
                  <a:gd name="adj3" fmla="val 16667"/>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94894007-91E0-8924-74DB-54C7993AE4D0}"/>
                  </a:ext>
                </a:extLst>
              </p:cNvPr>
              <p:cNvSpPr/>
              <p:nvPr/>
            </p:nvSpPr>
            <p:spPr>
              <a:xfrm>
                <a:off x="4904466" y="4810187"/>
                <a:ext cx="2431054" cy="1250389"/>
              </a:xfrm>
              <a:prstGeom prst="wedgeRoundRectCallout">
                <a:avLst>
                  <a:gd name="adj1" fmla="val 73214"/>
                  <a:gd name="adj2" fmla="val -1329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does the graph differ from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r>
                      <a:rPr lang="en-AU" sz="1600" b="0" i="1" smtClean="0">
                        <a:latin typeface="Cambria Math" panose="02040503050406030204" pitchFamily="18" charset="0"/>
                      </a:rPr>
                      <m:t>𝑓</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𝑥</m:t>
                        </m:r>
                      </m:e>
                    </m:d>
                    <m:r>
                      <a:rPr lang="en-AU" sz="1600" b="0" i="1" smtClean="0">
                        <a:latin typeface="Cambria Math" panose="02040503050406030204" pitchFamily="18" charset="0"/>
                      </a:rPr>
                      <m:t>|</m:t>
                    </m:r>
                  </m:oMath>
                </a14:m>
                <a:r>
                  <a:rPr lang="en-AU" sz="1600" dirty="0"/>
                  <a:t>?</a:t>
                </a:r>
              </a:p>
            </p:txBody>
          </p:sp>
        </mc:Choice>
        <mc:Fallback xmlns="">
          <p:sp>
            <p:nvSpPr>
              <p:cNvPr id="10" name="Speech Bubble: Rectangle with Corners Rounded 9">
                <a:extLst>
                  <a:ext uri="{FF2B5EF4-FFF2-40B4-BE49-F238E27FC236}">
                    <a16:creationId xmlns:a16="http://schemas.microsoft.com/office/drawing/2014/main" id="{94894007-91E0-8924-74DB-54C7993AE4D0}"/>
                  </a:ext>
                </a:extLst>
              </p:cNvPr>
              <p:cNvSpPr>
                <a:spLocks noRot="1" noChangeAspect="1" noMove="1" noResize="1" noEditPoints="1" noAdjustHandles="1" noChangeArrowheads="1" noChangeShapeType="1" noTextEdit="1"/>
              </p:cNvSpPr>
              <p:nvPr/>
            </p:nvSpPr>
            <p:spPr>
              <a:xfrm>
                <a:off x="4904466" y="4810187"/>
                <a:ext cx="2431054" cy="1250389"/>
              </a:xfrm>
              <a:prstGeom prst="wedgeRoundRectCallout">
                <a:avLst>
                  <a:gd name="adj1" fmla="val 73214"/>
                  <a:gd name="adj2" fmla="val -132962"/>
                  <a:gd name="adj3" fmla="val 16667"/>
                </a:avLst>
              </a:prstGeom>
              <a:blipFill>
                <a:blip r:embed="rId10"/>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0FF44BD-10E0-F60B-A341-0B2F6179F53C}"/>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9318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9198-0289-3EF9-761C-B1867789404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0F805FEA-5822-E519-09B4-DD0E6A9C7068}"/>
                  </a:ext>
                </a:extLst>
              </p:cNvPr>
              <p:cNvSpPr>
                <a:spLocks noGrp="1"/>
              </p:cNvSpPr>
              <p:nvPr>
                <p:ph type="title"/>
              </p:nvPr>
            </p:nvSpPr>
            <p:spPr/>
            <p:txBody>
              <a:bodyPr/>
              <a:lstStyle/>
              <a:p>
                <a:r>
                  <a:rPr lang="en-AU" dirty="0"/>
                  <a:t>Sketching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r>
                  <a:rPr lang="en-AU" dirty="0"/>
                  <a:t>  (2)</a:t>
                </a:r>
              </a:p>
            </p:txBody>
          </p:sp>
        </mc:Choice>
        <mc:Fallback xmlns="">
          <p:sp>
            <p:nvSpPr>
              <p:cNvPr id="3" name="Title 2">
                <a:extLst>
                  <a:ext uri="{FF2B5EF4-FFF2-40B4-BE49-F238E27FC236}">
                    <a16:creationId xmlns:a16="http://schemas.microsoft.com/office/drawing/2014/main" id="{0F805FEA-5822-E519-09B4-DD0E6A9C7068}"/>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4" name="Text Placeholder 3">
            <a:extLst>
              <a:ext uri="{FF2B5EF4-FFF2-40B4-BE49-F238E27FC236}">
                <a16:creationId xmlns:a16="http://schemas.microsoft.com/office/drawing/2014/main" id="{8365E5BA-0754-8293-748A-B07471D0A9A7}"/>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EDB1A29-A548-BD76-29DB-4CE61C2CB409}"/>
                  </a:ext>
                </a:extLst>
              </p:cNvPr>
              <p:cNvSpPr>
                <a:spLocks noGrp="1"/>
              </p:cNvSpPr>
              <p:nvPr>
                <p:ph type="body" sz="quarter" idx="17"/>
              </p:nvPr>
            </p:nvSpPr>
            <p:spPr>
              <a:xfrm>
                <a:off x="360000" y="1567086"/>
                <a:ext cx="4148205" cy="545601"/>
              </a:xfrm>
            </p:spPr>
            <p:txBody>
              <a:bodyPr/>
              <a:lstStyle/>
              <a:p>
                <a:r>
                  <a:rPr lang="en-AU" dirty="0"/>
                  <a:t>If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oMath>
                </a14:m>
                <a:r>
                  <a:rPr lang="en-AU" dirty="0"/>
                  <a:t>, 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r>
                  <a:rPr lang="en-AU" dirty="0"/>
                  <a:t>.</a:t>
                </a:r>
              </a:p>
            </p:txBody>
          </p:sp>
        </mc:Choice>
        <mc:Fallback xmlns="">
          <p:sp>
            <p:nvSpPr>
              <p:cNvPr id="5" name="Text Placeholder 4">
                <a:extLst>
                  <a:ext uri="{FF2B5EF4-FFF2-40B4-BE49-F238E27FC236}">
                    <a16:creationId xmlns:a16="http://schemas.microsoft.com/office/drawing/2014/main" id="{0EDB1A29-A548-BD76-29DB-4CE61C2CB409}"/>
                  </a:ext>
                </a:extLst>
              </p:cNvPr>
              <p:cNvSpPr>
                <a:spLocks noGrp="1" noRot="1" noChangeAspect="1" noMove="1" noResize="1" noEditPoints="1" noAdjustHandles="1" noChangeArrowheads="1" noChangeShapeType="1" noTextEdit="1"/>
              </p:cNvSpPr>
              <p:nvPr>
                <p:ph type="body" sz="quarter" idx="17"/>
              </p:nvPr>
            </p:nvSpPr>
            <p:spPr>
              <a:xfrm>
                <a:off x="360000" y="1567086"/>
                <a:ext cx="4148205" cy="545601"/>
              </a:xfrm>
              <a:blipFill>
                <a:blip r:embed="rId3"/>
                <a:stretch>
                  <a:fillRect l="-3671" r="-1468" b="-22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11A48FE0-33AE-2277-D1F5-1F1C6590A851}"/>
                  </a:ext>
                </a:extLst>
              </p:cNvPr>
              <p:cNvSpPr txBox="1">
                <a:spLocks/>
              </p:cNvSpPr>
              <p:nvPr/>
            </p:nvSpPr>
            <p:spPr>
              <a:xfrm>
                <a:off x="359999" y="2112687"/>
                <a:ext cx="414820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m:rPr>
                          <m:aln/>
                        </m:rP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−2</m:t>
                      </m:r>
                      <m:r>
                        <a:rPr lang="en-AU" i="1" smtClean="0">
                          <a:latin typeface="Cambria Math" panose="02040503050406030204" pitchFamily="18" charset="0"/>
                        </a:rPr>
                        <m:t>𝑥</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p>
            </p:txBody>
          </p:sp>
        </mc:Choice>
        <mc:Fallback xmlns="">
          <p:sp>
            <p:nvSpPr>
              <p:cNvPr id="6" name="Text Placeholder 4">
                <a:extLst>
                  <a:ext uri="{FF2B5EF4-FFF2-40B4-BE49-F238E27FC236}">
                    <a16:creationId xmlns:a16="http://schemas.microsoft.com/office/drawing/2014/main" id="{11A48FE0-33AE-2277-D1F5-1F1C6590A851}"/>
                  </a:ext>
                </a:extLst>
              </p:cNvPr>
              <p:cNvSpPr txBox="1">
                <a:spLocks noRot="1" noChangeAspect="1" noMove="1" noResize="1" noEditPoints="1" noAdjustHandles="1" noChangeArrowheads="1" noChangeShapeType="1" noTextEdit="1"/>
              </p:cNvSpPr>
              <p:nvPr/>
            </p:nvSpPr>
            <p:spPr>
              <a:xfrm>
                <a:off x="359999" y="2112687"/>
                <a:ext cx="4148205" cy="545601"/>
              </a:xfrm>
              <a:prstGeom prst="rect">
                <a:avLst/>
              </a:prstGeom>
              <a:blipFill>
                <a:blip r:embed="rId4"/>
                <a:stretch>
                  <a:fillRect b="-57303"/>
                </a:stretch>
              </a:blipFill>
            </p:spPr>
            <p:txBody>
              <a:bodyPr/>
              <a:lstStyle/>
              <a:p>
                <a:r>
                  <a:rPr lang="en-AU">
                    <a:noFill/>
                  </a:rPr>
                  <a:t> </a:t>
                </a:r>
              </a:p>
            </p:txBody>
          </p:sp>
        </mc:Fallback>
      </mc:AlternateContent>
      <p:pic>
        <p:nvPicPr>
          <p:cNvPr id="8" name="Picture 7" descr="Graph of f(x)=x^2-2x">
            <a:extLst>
              <a:ext uri="{FF2B5EF4-FFF2-40B4-BE49-F238E27FC236}">
                <a16:creationId xmlns:a16="http://schemas.microsoft.com/office/drawing/2014/main" id="{26FA7248-A1F6-4395-F53C-078411FC73DD}"/>
              </a:ext>
            </a:extLst>
          </p:cNvPr>
          <p:cNvPicPr>
            <a:picLocks noChangeAspect="1"/>
          </p:cNvPicPr>
          <p:nvPr/>
        </p:nvPicPr>
        <p:blipFill>
          <a:blip r:embed="rId5"/>
          <a:stretch>
            <a:fillRect/>
          </a:stretch>
        </p:blipFill>
        <p:spPr>
          <a:xfrm>
            <a:off x="348000" y="2972215"/>
            <a:ext cx="4755225" cy="3546197"/>
          </a:xfrm>
          <a:prstGeom prst="rect">
            <a:avLst/>
          </a:prstGeom>
        </p:spPr>
      </p:pic>
      <p:pic>
        <p:nvPicPr>
          <p:cNvPr id="9" name="Picture 8" descr="Graph of f(x)=|x|^2-2|x|">
            <a:extLst>
              <a:ext uri="{FF2B5EF4-FFF2-40B4-BE49-F238E27FC236}">
                <a16:creationId xmlns:a16="http://schemas.microsoft.com/office/drawing/2014/main" id="{99F5D578-913A-CA76-7C3E-43BD92B55921}"/>
              </a:ext>
            </a:extLst>
          </p:cNvPr>
          <p:cNvPicPr>
            <a:picLocks noChangeAspect="1"/>
          </p:cNvPicPr>
          <p:nvPr/>
        </p:nvPicPr>
        <p:blipFill>
          <a:blip r:embed="rId6"/>
          <a:stretch>
            <a:fillRect/>
          </a:stretch>
        </p:blipFill>
        <p:spPr>
          <a:xfrm>
            <a:off x="5309408" y="1754372"/>
            <a:ext cx="6385041" cy="4761628"/>
          </a:xfrm>
          <a:prstGeom prst="rect">
            <a:avLst/>
          </a:prstGeom>
        </p:spPr>
      </p:pic>
      <p:sp>
        <p:nvSpPr>
          <p:cNvPr id="2" name="Slide Number Placeholder 1">
            <a:extLst>
              <a:ext uri="{FF2B5EF4-FFF2-40B4-BE49-F238E27FC236}">
                <a16:creationId xmlns:a16="http://schemas.microsoft.com/office/drawing/2014/main" id="{1D9A5188-8113-B00C-528F-2E991CDC6C30}"/>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894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A33BF4-0EF9-EB3A-6C69-263BFD49507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 </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HSC style questions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1567086"/>
                <a:ext cx="5541070" cy="4807835"/>
              </a:xfrm>
            </p:spPr>
            <p:txBody>
              <a:bodyPr/>
              <a:lstStyle/>
              <a:p>
                <a:r>
                  <a:rPr lang="en-AU" dirty="0">
                    <a:latin typeface="+mn-lt"/>
                  </a:rPr>
                  <a:t>1. The diagram shows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Draw a sketch of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r>
                  <a:rPr lang="en-AU" dirty="0">
                    <a:latin typeface="+mn-lt"/>
                  </a:rPr>
                  <a:t>. (2 marks)</a:t>
                </a:r>
              </a:p>
              <a:p>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60000" y="1567086"/>
                <a:ext cx="5541070" cy="4807835"/>
              </a:xfrm>
              <a:blipFill>
                <a:blip r:embed="rId3"/>
                <a:stretch>
                  <a:fillRect l="-2750"/>
                </a:stretch>
              </a:blipFill>
            </p:spPr>
            <p:txBody>
              <a:bodyPr/>
              <a:lstStyle/>
              <a:p>
                <a:r>
                  <a:rPr lang="en-AU">
                    <a:noFill/>
                  </a:rPr>
                  <a:t> </a:t>
                </a:r>
              </a:p>
            </p:txBody>
          </p:sp>
        </mc:Fallback>
      </mc:AlternateContent>
      <p:pic>
        <p:nvPicPr>
          <p:cNvPr id="11" name="Picture 10" descr="Graph of a function that has two turning points. One at (-1,1) and the other at (0,0). ">
            <a:extLst>
              <a:ext uri="{FF2B5EF4-FFF2-40B4-BE49-F238E27FC236}">
                <a16:creationId xmlns:a16="http://schemas.microsoft.com/office/drawing/2014/main" id="{21C58C55-60E8-8331-2730-CA6F6B2F7F35}"/>
              </a:ext>
            </a:extLst>
          </p:cNvPr>
          <p:cNvPicPr>
            <a:picLocks noChangeAspect="1"/>
          </p:cNvPicPr>
          <p:nvPr/>
        </p:nvPicPr>
        <p:blipFill>
          <a:blip r:embed="rId4"/>
          <a:stretch>
            <a:fillRect/>
          </a:stretch>
        </p:blipFill>
        <p:spPr>
          <a:xfrm>
            <a:off x="360000" y="2921000"/>
            <a:ext cx="5263425" cy="3685000"/>
          </a:xfrm>
          <a:prstGeom prst="rect">
            <a:avLst/>
          </a:prstGeom>
        </p:spPr>
      </p:pic>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63DDC366-B607-FCFA-A4DC-A213AE8551AD}"/>
                  </a:ext>
                </a:extLst>
              </p:cNvPr>
              <p:cNvSpPr txBox="1">
                <a:spLocks/>
              </p:cNvSpPr>
              <p:nvPr/>
            </p:nvSpPr>
            <p:spPr>
              <a:xfrm>
                <a:off x="6290930" y="1567086"/>
                <a:ext cx="554107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2. Consider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m:t>
                    </m:r>
                  </m:oMath>
                </a14:m>
                <a:r>
                  <a:rPr lang="en-AU" dirty="0">
                    <a:latin typeface="+mn-lt"/>
                  </a:rPr>
                  <a:t>.</a:t>
                </a:r>
              </a:p>
              <a:p>
                <a:r>
                  <a:rPr lang="en-AU" dirty="0">
                    <a:latin typeface="+mn-lt"/>
                  </a:rPr>
                  <a:t>Sketch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r>
                  <a:rPr lang="en-AU" dirty="0">
                    <a:latin typeface="+mn-lt"/>
                  </a:rPr>
                  <a:t>. (1 mark)</a:t>
                </a:r>
              </a:p>
              <a:p>
                <a:endParaRPr lang="en-AU" dirty="0">
                  <a:latin typeface="+mn-lt"/>
                </a:endParaRPr>
              </a:p>
              <a:p>
                <a:endParaRPr lang="en-AU" dirty="0">
                  <a:latin typeface="+mn-lt"/>
                </a:endParaRPr>
              </a:p>
            </p:txBody>
          </p:sp>
        </mc:Choice>
        <mc:Fallback xmlns="">
          <p:sp>
            <p:nvSpPr>
              <p:cNvPr id="2" name="Text Placeholder 11">
                <a:extLst>
                  <a:ext uri="{FF2B5EF4-FFF2-40B4-BE49-F238E27FC236}">
                    <a16:creationId xmlns:a16="http://schemas.microsoft.com/office/drawing/2014/main" id="{63DDC366-B607-FCFA-A4DC-A213AE8551AD}"/>
                  </a:ext>
                </a:extLst>
              </p:cNvPr>
              <p:cNvSpPr txBox="1">
                <a:spLocks noRot="1" noChangeAspect="1" noMove="1" noResize="1" noEditPoints="1" noAdjustHandles="1" noChangeArrowheads="1" noChangeShapeType="1" noTextEdit="1"/>
              </p:cNvSpPr>
              <p:nvPr/>
            </p:nvSpPr>
            <p:spPr>
              <a:xfrm>
                <a:off x="6290930" y="1567086"/>
                <a:ext cx="5541070" cy="4807835"/>
              </a:xfrm>
              <a:prstGeom prst="rect">
                <a:avLst/>
              </a:prstGeom>
              <a:blipFill>
                <a:blip r:embed="rId6"/>
                <a:stretch>
                  <a:fillRect l="-2860"/>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2ED2-3043-99EF-5E80-B298A4E04225}"/>
              </a:ext>
            </a:extLst>
          </p:cNvPr>
          <p:cNvSpPr>
            <a:spLocks noGrp="1"/>
          </p:cNvSpPr>
          <p:nvPr>
            <p:ph type="title"/>
          </p:nvPr>
        </p:nvSpPr>
        <p:spPr/>
        <p:txBody>
          <a:bodyPr/>
          <a:lstStyle/>
          <a:p>
            <a:r>
              <a:rPr lang="en-AU" dirty="0"/>
              <a:t>Solutions (1)</a:t>
            </a:r>
          </a:p>
        </p:txBody>
      </p:sp>
      <p:sp>
        <p:nvSpPr>
          <p:cNvPr id="5" name="Text Placeholder 4">
            <a:extLst>
              <a:ext uri="{FF2B5EF4-FFF2-40B4-BE49-F238E27FC236}">
                <a16:creationId xmlns:a16="http://schemas.microsoft.com/office/drawing/2014/main" id="{AD0FDF77-A377-28A6-A106-8AF44D336545}"/>
              </a:ext>
            </a:extLst>
          </p:cNvPr>
          <p:cNvSpPr>
            <a:spLocks noGrp="1"/>
          </p:cNvSpPr>
          <p:nvPr>
            <p:ph type="body" sz="quarter" idx="17"/>
          </p:nvPr>
        </p:nvSpPr>
        <p:spPr>
          <a:xfrm>
            <a:off x="359999" y="1567086"/>
            <a:ext cx="5548159" cy="4807835"/>
          </a:xfrm>
        </p:spPr>
        <p:txBody>
          <a:bodyPr/>
          <a:lstStyle/>
          <a:p>
            <a:r>
              <a:rPr lang="en-AU" dirty="0"/>
              <a:t>1.</a:t>
            </a:r>
          </a:p>
        </p:txBody>
      </p:sp>
      <p:pic>
        <p:nvPicPr>
          <p:cNvPr id="21" name="Picture 20" descr="Solution graph to Question1. This shows the original graph as a dotted line. The new graph is a reflection of the positive x values across the y-axis.">
            <a:extLst>
              <a:ext uri="{FF2B5EF4-FFF2-40B4-BE49-F238E27FC236}">
                <a16:creationId xmlns:a16="http://schemas.microsoft.com/office/drawing/2014/main" id="{6115481B-8E27-6FB3-F089-055667F13E49}"/>
              </a:ext>
            </a:extLst>
          </p:cNvPr>
          <p:cNvPicPr>
            <a:picLocks noChangeAspect="1"/>
          </p:cNvPicPr>
          <p:nvPr/>
        </p:nvPicPr>
        <p:blipFill>
          <a:blip r:embed="rId2"/>
          <a:stretch>
            <a:fillRect/>
          </a:stretch>
        </p:blipFill>
        <p:spPr>
          <a:xfrm>
            <a:off x="362651" y="2132921"/>
            <a:ext cx="5733349" cy="4014000"/>
          </a:xfrm>
          <a:prstGeom prst="rect">
            <a:avLst/>
          </a:prstGeom>
        </p:spPr>
      </p:pic>
      <p:sp>
        <p:nvSpPr>
          <p:cNvPr id="6" name="Text Placeholder 4" descr="Graph of f(x)=x^3+1 shown as a dotted line and then y=|f(x)| as a solid line with points (-1,0) and (0,1) labelled.">
            <a:extLst>
              <a:ext uri="{FF2B5EF4-FFF2-40B4-BE49-F238E27FC236}">
                <a16:creationId xmlns:a16="http://schemas.microsoft.com/office/drawing/2014/main" id="{25EA70CD-2D0A-487E-D65B-14F47F19BBE7}"/>
              </a:ext>
            </a:extLst>
          </p:cNvPr>
          <p:cNvSpPr txBox="1">
            <a:spLocks/>
          </p:cNvSpPr>
          <p:nvPr/>
        </p:nvSpPr>
        <p:spPr>
          <a:xfrm>
            <a:off x="6283842" y="1567086"/>
            <a:ext cx="5560158"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a:t>
            </a:r>
          </a:p>
        </p:txBody>
      </p:sp>
      <p:pic>
        <p:nvPicPr>
          <p:cNvPr id="19" name="Picture 18" descr="Graph of f(x)=x^3+1 shown as a dotted line and then y=|f(x)| as a solid line with points (-1,0) and (0,1) labelled.">
            <a:extLst>
              <a:ext uri="{FF2B5EF4-FFF2-40B4-BE49-F238E27FC236}">
                <a16:creationId xmlns:a16="http://schemas.microsoft.com/office/drawing/2014/main" id="{B0F78D66-30FF-C6BA-B138-E461ED77D713}"/>
              </a:ext>
            </a:extLst>
          </p:cNvPr>
          <p:cNvPicPr>
            <a:picLocks noChangeAspect="1"/>
          </p:cNvPicPr>
          <p:nvPr/>
        </p:nvPicPr>
        <p:blipFill>
          <a:blip r:embed="rId3"/>
          <a:stretch>
            <a:fillRect/>
          </a:stretch>
        </p:blipFill>
        <p:spPr>
          <a:xfrm>
            <a:off x="6444246" y="2050080"/>
            <a:ext cx="5239350" cy="4014000"/>
          </a:xfrm>
          <a:prstGeom prst="rect">
            <a:avLst/>
          </a:prstGeom>
        </p:spPr>
      </p:pic>
      <p:sp>
        <p:nvSpPr>
          <p:cNvPr id="2" name="Slide Number Placeholder 1">
            <a:extLst>
              <a:ext uri="{FF2B5EF4-FFF2-40B4-BE49-F238E27FC236}">
                <a16:creationId xmlns:a16="http://schemas.microsoft.com/office/drawing/2014/main" id="{7EF8189F-D094-EA9A-CF44-6865BAF589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7098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D1660-073C-C965-754B-CBC3F1CBFAEF}"/>
              </a:ext>
            </a:extLst>
          </p:cNvPr>
          <p:cNvSpPr>
            <a:spLocks noGrp="1"/>
          </p:cNvSpPr>
          <p:nvPr>
            <p:ph type="title"/>
          </p:nvPr>
        </p:nvSpPr>
        <p:spPr/>
        <p:txBody>
          <a:bodyPr/>
          <a:lstStyle/>
          <a:p>
            <a:r>
              <a:rPr lang="en-AU" dirty="0"/>
              <a:t>Solutions (2)</a:t>
            </a:r>
          </a:p>
        </p:txBody>
      </p:sp>
      <p:sp>
        <p:nvSpPr>
          <p:cNvPr id="4" name="Text Placeholder 3">
            <a:extLst>
              <a:ext uri="{FF2B5EF4-FFF2-40B4-BE49-F238E27FC236}">
                <a16:creationId xmlns:a16="http://schemas.microsoft.com/office/drawing/2014/main" id="{845F07A4-2B03-A4CB-4F79-1C3AA197AD72}"/>
              </a:ext>
            </a:extLst>
          </p:cNvPr>
          <p:cNvSpPr>
            <a:spLocks noGrp="1"/>
          </p:cNvSpPr>
          <p:nvPr>
            <p:ph type="body" sz="quarter" idx="18"/>
          </p:nvPr>
        </p:nvSpPr>
        <p:spPr/>
        <p:txBody>
          <a:bodyPr/>
          <a:lstStyle/>
          <a:p>
            <a:endParaRPr lang="en-AU" dirty="0"/>
          </a:p>
        </p:txBody>
      </p:sp>
      <p:sp>
        <p:nvSpPr>
          <p:cNvPr id="5" name="Text Placeholder 4">
            <a:extLst>
              <a:ext uri="{FF2B5EF4-FFF2-40B4-BE49-F238E27FC236}">
                <a16:creationId xmlns:a16="http://schemas.microsoft.com/office/drawing/2014/main" id="{DCB39214-9F8C-1E5A-E703-6E979DE177DB}"/>
              </a:ext>
            </a:extLst>
          </p:cNvPr>
          <p:cNvSpPr>
            <a:spLocks noGrp="1"/>
          </p:cNvSpPr>
          <p:nvPr>
            <p:ph type="body" sz="quarter" idx="17"/>
          </p:nvPr>
        </p:nvSpPr>
        <p:spPr>
          <a:xfrm>
            <a:off x="360000" y="1567086"/>
            <a:ext cx="5387657" cy="4807835"/>
          </a:xfrm>
        </p:spPr>
        <p:txBody>
          <a:bodyPr/>
          <a:lstStyle/>
          <a:p>
            <a:r>
              <a:rPr lang="en-AU" dirty="0"/>
              <a:t>1.</a:t>
            </a:r>
          </a:p>
        </p:txBody>
      </p:sp>
      <p:pic>
        <p:nvPicPr>
          <p:cNvPr id="8" name="Picture 7" descr="Graph of solution to HSC style question where the function is reflected above the x-axis">
            <a:extLst>
              <a:ext uri="{FF2B5EF4-FFF2-40B4-BE49-F238E27FC236}">
                <a16:creationId xmlns:a16="http://schemas.microsoft.com/office/drawing/2014/main" id="{2CAA7B0F-0208-F46C-B706-66EB53F1BF21}"/>
              </a:ext>
            </a:extLst>
          </p:cNvPr>
          <p:cNvPicPr>
            <a:picLocks noChangeAspect="1"/>
          </p:cNvPicPr>
          <p:nvPr/>
        </p:nvPicPr>
        <p:blipFill>
          <a:blip r:embed="rId2"/>
          <a:stretch>
            <a:fillRect/>
          </a:stretch>
        </p:blipFill>
        <p:spPr>
          <a:xfrm>
            <a:off x="359999" y="1964003"/>
            <a:ext cx="5733349" cy="4014000"/>
          </a:xfrm>
          <a:prstGeom prst="rect">
            <a:avLst/>
          </a:prstGeom>
        </p:spPr>
      </p:pic>
      <p:sp>
        <p:nvSpPr>
          <p:cNvPr id="10" name="Text Placeholder 4" descr="Graph of y=f(|x|) where f(x)=x^3+1.">
            <a:extLst>
              <a:ext uri="{FF2B5EF4-FFF2-40B4-BE49-F238E27FC236}">
                <a16:creationId xmlns:a16="http://schemas.microsoft.com/office/drawing/2014/main" id="{C937D501-D5BC-EBF9-F6F7-81532F58125A}"/>
              </a:ext>
            </a:extLst>
          </p:cNvPr>
          <p:cNvSpPr txBox="1">
            <a:spLocks/>
          </p:cNvSpPr>
          <p:nvPr/>
        </p:nvSpPr>
        <p:spPr>
          <a:xfrm>
            <a:off x="6279437" y="1500349"/>
            <a:ext cx="5387657"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a:t>
            </a:r>
          </a:p>
        </p:txBody>
      </p:sp>
      <p:pic>
        <p:nvPicPr>
          <p:cNvPr id="12" name="Picture 11" descr="Graph of solution to HSC style question where the function 𝑦=|𝑓(𝑥)| has been sketched.">
            <a:extLst>
              <a:ext uri="{FF2B5EF4-FFF2-40B4-BE49-F238E27FC236}">
                <a16:creationId xmlns:a16="http://schemas.microsoft.com/office/drawing/2014/main" id="{A227F853-B2A8-7526-EB6E-EE14E1D3263A}"/>
              </a:ext>
            </a:extLst>
          </p:cNvPr>
          <p:cNvPicPr>
            <a:picLocks noChangeAspect="1"/>
          </p:cNvPicPr>
          <p:nvPr/>
        </p:nvPicPr>
        <p:blipFill>
          <a:blip r:embed="rId3"/>
          <a:stretch>
            <a:fillRect/>
          </a:stretch>
        </p:blipFill>
        <p:spPr>
          <a:xfrm>
            <a:off x="7046937" y="1964003"/>
            <a:ext cx="3852655" cy="4014000"/>
          </a:xfrm>
          <a:prstGeom prst="rect">
            <a:avLst/>
          </a:prstGeom>
        </p:spPr>
      </p:pic>
      <p:sp>
        <p:nvSpPr>
          <p:cNvPr id="2" name="Slide Number Placeholder 1">
            <a:extLst>
              <a:ext uri="{FF2B5EF4-FFF2-40B4-BE49-F238E27FC236}">
                <a16:creationId xmlns:a16="http://schemas.microsoft.com/office/drawing/2014/main" id="{296A5FAB-1849-3297-C2CF-4A6081346C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331631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Stage 6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2076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the relationship between the graph pf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𝑓</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𝑥</m:t>
                    </m:r>
                    <m:r>
                      <a:rPr lang="en-AU" sz="2000" b="0" i="1"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the graphs of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𝑓</m:t>
                    </m:r>
                    <m:d>
                      <m:dPr>
                        <m:ctrlPr>
                          <a:rPr lang="en-AU" sz="2000" b="0" i="1" smtClean="0">
                            <a:latin typeface="Cambria Math" panose="02040503050406030204" pitchFamily="18" charset="0"/>
                            <a:cs typeface="Arial" panose="020B0604020202020204" pitchFamily="34" charset="0"/>
                          </a:rPr>
                        </m:ctrlPr>
                      </m:dPr>
                      <m:e>
                        <m:r>
                          <a:rPr lang="en-AU" sz="2000" b="0" i="1" smtClean="0">
                            <a:latin typeface="Cambria Math" panose="02040503050406030204" pitchFamily="18" charset="0"/>
                            <a:cs typeface="Arial" panose="020B0604020202020204" pitchFamily="34" charset="0"/>
                          </a:rPr>
                          <m:t>𝑥</m:t>
                        </m:r>
                      </m:e>
                    </m:d>
                    <m:r>
                      <a:rPr lang="en-AU" sz="2000" b="0" i="1"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𝑓</m:t>
                    </m:r>
                    <m:d>
                      <m:dPr>
                        <m:ctrlPr>
                          <a:rPr lang="en-AU" sz="2000" b="0" i="1" smtClean="0">
                            <a:latin typeface="Cambria Math" panose="02040503050406030204" pitchFamily="18" charset="0"/>
                            <a:cs typeface="Arial" panose="020B0604020202020204" pitchFamily="34" charset="0"/>
                          </a:rPr>
                        </m:ctrlPr>
                      </m:dPr>
                      <m:e>
                        <m:d>
                          <m:dPr>
                            <m:begChr m:val="|"/>
                            <m:endChr m:val="|"/>
                            <m:ctrlPr>
                              <a:rPr lang="en-AU" sz="2000" b="0" i="1" smtClean="0">
                                <a:latin typeface="Cambria Math" panose="02040503050406030204" pitchFamily="18" charset="0"/>
                                <a:cs typeface="Arial" panose="020B0604020202020204" pitchFamily="34" charset="0"/>
                              </a:rPr>
                            </m:ctrlPr>
                          </m:dPr>
                          <m:e>
                            <m:r>
                              <a:rPr lang="en-AU" sz="2000" b="0" i="1" smtClean="0">
                                <a:latin typeface="Cambria Math" panose="02040503050406030204" pitchFamily="18" charset="0"/>
                                <a:cs typeface="Arial" panose="020B0604020202020204" pitchFamily="34" charset="0"/>
                              </a:rPr>
                              <m:t>𝑥</m:t>
                            </m:r>
                          </m:e>
                        </m:d>
                      </m:e>
                    </m:d>
                  </m:oMath>
                </a14:m>
                <a:r>
                  <a:rPr lang="en-AU" sz="2000" dirty="0">
                    <a:cs typeface="Arial" panose="020B0604020202020204" pitchFamily="34" charset="0"/>
                  </a:rPr>
                  <a: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sketch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𝑓</m:t>
                    </m:r>
                    <m:d>
                      <m:dPr>
                        <m:ctrlPr>
                          <a:rPr lang="en-AU" sz="2000" b="0" i="1" smtClean="0">
                            <a:latin typeface="Cambria Math" panose="02040503050406030204" pitchFamily="18" charset="0"/>
                            <a:cs typeface="Arial" panose="020B0604020202020204" pitchFamily="34" charset="0"/>
                          </a:rPr>
                        </m:ctrlPr>
                      </m:dPr>
                      <m:e>
                        <m:r>
                          <a:rPr lang="en-AU" sz="2000" b="0" i="1" smtClean="0">
                            <a:latin typeface="Cambria Math" panose="02040503050406030204" pitchFamily="18" charset="0"/>
                            <a:cs typeface="Arial" panose="020B0604020202020204" pitchFamily="34" charset="0"/>
                          </a:rPr>
                          <m:t>𝑥</m:t>
                        </m:r>
                      </m:e>
                    </m:d>
                    <m:r>
                      <a:rPr lang="en-AU" sz="2000" b="0" i="1" smtClean="0">
                        <a:latin typeface="Cambria Math" panose="02040503050406030204" pitchFamily="18" charset="0"/>
                        <a:cs typeface="Arial" panose="020B0604020202020204" pitchFamily="34" charset="0"/>
                      </a:rPr>
                      <m:t>|</m:t>
                    </m:r>
                  </m:oMath>
                </a14:m>
                <a:r>
                  <a:rPr lang="en-US" sz="2000" dirty="0">
                    <a:cs typeface="Arial" panose="020B0604020202020204" pitchFamily="34" charset="0"/>
                  </a:rPr>
                  <a:t> if given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𝑓</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𝑥</m:t>
                    </m:r>
                    <m:r>
                      <a:rPr lang="en-AU" sz="2000" b="0" i="1" smtClean="0">
                        <a:latin typeface="Cambria Math" panose="02040503050406030204" pitchFamily="18" charset="0"/>
                        <a:cs typeface="Arial" panose="020B0604020202020204" pitchFamily="34" charset="0"/>
                      </a:rPr>
                      <m:t>)</m:t>
                    </m:r>
                  </m:oMath>
                </a14:m>
                <a:r>
                  <a:rPr lang="en-US" sz="2000" dirty="0">
                    <a:cs typeface="Arial" panose="020B0604020202020204" pitchFamily="34" charset="0"/>
                  </a:rPr>
                  <a:t>.</a:t>
                </a:r>
              </a:p>
              <a:p>
                <a:pPr marL="342900" indent="-342900">
                  <a:lnSpc>
                    <a:spcPct val="150000"/>
                  </a:lnSpc>
                  <a:spcAft>
                    <a:spcPts val="600"/>
                  </a:spcAft>
                  <a:buFont typeface="Arial"/>
                  <a:buChar char="•"/>
                </a:pPr>
                <a:r>
                  <a:rPr lang="en-AU" sz="2000" dirty="0">
                    <a:ea typeface="+mn-lt"/>
                    <a:cs typeface="Arial" panose="020B0604020202020204" pitchFamily="34" charset="0"/>
                  </a:rPr>
                  <a:t>I can sketch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𝑦</m:t>
                    </m:r>
                    <m:r>
                      <a:rPr lang="en-AU" sz="2000" b="0" i="1" smtClean="0">
                        <a:latin typeface="Cambria Math" panose="02040503050406030204" pitchFamily="18" charset="0"/>
                        <a:ea typeface="+mn-lt"/>
                        <a:cs typeface="Arial" panose="020B0604020202020204" pitchFamily="34" charset="0"/>
                      </a:rPr>
                      <m:t>=</m:t>
                    </m:r>
                    <m:r>
                      <a:rPr lang="en-AU" sz="2000" b="0" i="1" smtClean="0">
                        <a:latin typeface="Cambria Math" panose="02040503050406030204" pitchFamily="18" charset="0"/>
                        <a:ea typeface="+mn-lt"/>
                        <a:cs typeface="Arial" panose="020B0604020202020204" pitchFamily="34" charset="0"/>
                      </a:rPr>
                      <m:t>𝑓</m:t>
                    </m:r>
                    <m:r>
                      <a:rPr lang="en-AU" sz="2000" b="0" i="1" smtClean="0">
                        <a:latin typeface="Cambria Math" panose="02040503050406030204" pitchFamily="18" charset="0"/>
                        <a:ea typeface="+mn-lt"/>
                        <a:cs typeface="Arial" panose="020B0604020202020204" pitchFamily="34" charset="0"/>
                      </a:rPr>
                      <m:t>(</m:t>
                    </m:r>
                    <m:d>
                      <m:dPr>
                        <m:begChr m:val="|"/>
                        <m:endChr m:val="|"/>
                        <m:ctrlPr>
                          <a:rPr lang="en-AU" sz="2000" b="0" i="1" smtClean="0">
                            <a:latin typeface="Cambria Math" panose="02040503050406030204" pitchFamily="18" charset="0"/>
                            <a:ea typeface="+mn-lt"/>
                            <a:cs typeface="Arial" panose="020B0604020202020204" pitchFamily="34" charset="0"/>
                          </a:rPr>
                        </m:ctrlPr>
                      </m:dPr>
                      <m:e>
                        <m:r>
                          <a:rPr lang="en-AU" sz="2000" b="0" i="1" smtClean="0">
                            <a:latin typeface="Cambria Math" panose="02040503050406030204" pitchFamily="18" charset="0"/>
                            <a:ea typeface="+mn-lt"/>
                            <a:cs typeface="Arial" panose="020B0604020202020204" pitchFamily="34" charset="0"/>
                          </a:rPr>
                          <m:t>𝑥</m:t>
                        </m:r>
                      </m:e>
                    </m:d>
                    <m:r>
                      <a:rPr lang="en-AU" sz="2000" b="0" i="1" smtClean="0">
                        <a:latin typeface="Cambria Math" panose="02040503050406030204" pitchFamily="18" charset="0"/>
                        <a:ea typeface="+mn-lt"/>
                        <a:cs typeface="Arial" panose="020B0604020202020204" pitchFamily="34" charset="0"/>
                      </a:rPr>
                      <m:t>)</m:t>
                    </m:r>
                  </m:oMath>
                </a14:m>
                <a:r>
                  <a:rPr lang="en-US" sz="2000" dirty="0">
                    <a:ea typeface="+mn-lt"/>
                    <a:cs typeface="Arial" panose="020B0604020202020204" pitchFamily="34" charset="0"/>
                  </a:rPr>
                  <a:t> if given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𝑦</m:t>
                    </m:r>
                    <m:r>
                      <a:rPr lang="en-AU" sz="2000" b="0" i="1" smtClean="0">
                        <a:latin typeface="Cambria Math" panose="02040503050406030204" pitchFamily="18" charset="0"/>
                        <a:ea typeface="+mn-lt"/>
                        <a:cs typeface="Arial" panose="020B0604020202020204" pitchFamily="34" charset="0"/>
                      </a:rPr>
                      <m:t>=</m:t>
                    </m:r>
                    <m:r>
                      <a:rPr lang="en-AU" sz="2000" b="0" i="1" smtClean="0">
                        <a:latin typeface="Cambria Math" panose="02040503050406030204" pitchFamily="18" charset="0"/>
                        <a:ea typeface="+mn-lt"/>
                        <a:cs typeface="Arial" panose="020B0604020202020204" pitchFamily="34" charset="0"/>
                      </a:rPr>
                      <m:t>𝑓</m:t>
                    </m:r>
                    <m:r>
                      <a:rPr lang="en-AU" sz="2000" b="0" i="1" smtClean="0">
                        <a:latin typeface="Cambria Math" panose="02040503050406030204" pitchFamily="18" charset="0"/>
                        <a:ea typeface="+mn-lt"/>
                        <a:cs typeface="Arial" panose="020B0604020202020204" pitchFamily="34" charset="0"/>
                      </a:rPr>
                      <m:t>(</m:t>
                    </m:r>
                    <m:r>
                      <a:rPr lang="en-AU" sz="2000" b="0" i="1" smtClean="0">
                        <a:latin typeface="Cambria Math" panose="02040503050406030204" pitchFamily="18" charset="0"/>
                        <a:ea typeface="+mn-lt"/>
                        <a:cs typeface="Arial" panose="020B0604020202020204" pitchFamily="34" charset="0"/>
                      </a:rPr>
                      <m:t>𝑥</m:t>
                    </m:r>
                    <m:r>
                      <a:rPr lang="en-AU" sz="2000" b="0" i="1" smtClean="0">
                        <a:latin typeface="Cambria Math" panose="02040503050406030204" pitchFamily="18" charset="0"/>
                        <a:ea typeface="+mn-lt"/>
                        <a:cs typeface="Arial" panose="020B0604020202020204" pitchFamily="34" charset="0"/>
                      </a:rPr>
                      <m:t>)</m:t>
                    </m:r>
                  </m:oMath>
                </a14:m>
                <a:r>
                  <a:rPr lang="en-US" sz="2000" dirty="0">
                    <a:ea typeface="+mn-lt"/>
                    <a:cs typeface="Arial" panose="020B0604020202020204" pitchFamily="34" charset="0"/>
                  </a:rPr>
                  <a:t>.</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020763"/>
              </a:xfrm>
              <a:prstGeom prst="rect">
                <a:avLst/>
              </a:prstGeom>
              <a:blipFill>
                <a:blip r:embed="rId3"/>
                <a:stretch>
                  <a:fillRect l="-1402" b="-424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Sketching graphs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Sketch the following functions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690165"/>
                <a:ext cx="2545125" cy="4807835"/>
              </a:xfrm>
            </p:spPr>
            <p:txBody>
              <a:bodyPr/>
              <a:lstStyle/>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+8</m:t>
                    </m:r>
                  </m:oMath>
                </a14:m>
                <a:endParaRPr lang="en-AU" b="0" dirty="0">
                  <a:latin typeface="+mn-lt"/>
                </a:endParaRPr>
              </a:p>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 + 3</m:t>
                    </m:r>
                  </m:oMath>
                </a14:m>
                <a:endParaRPr lang="en-AU" b="0" dirty="0">
                  <a:latin typeface="+mn-lt"/>
                </a:endParaRPr>
              </a:p>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6</m:t>
                                </m:r>
                              </m:den>
                            </m:f>
                          </m:e>
                        </m:d>
                      </m:e>
                      <m:sup>
                        <m:r>
                          <a:rPr lang="en-AU" b="0" i="1" smtClean="0">
                            <a:latin typeface="Cambria Math" panose="02040503050406030204" pitchFamily="18" charset="0"/>
                          </a:rPr>
                          <m:t>3</m:t>
                        </m:r>
                      </m:sup>
                    </m:sSup>
                  </m:oMath>
                </a14:m>
                <a:endParaRPr lang="en-AU" b="0" dirty="0">
                  <a:latin typeface="+mn-lt"/>
                </a:endParaRPr>
              </a:p>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r>
                      <a:rPr lang="en-AU" b="0" i="1" smtClean="0">
                        <a:latin typeface="Cambria Math" panose="02040503050406030204" pitchFamily="18" charset="0"/>
                      </a:rPr>
                      <m:t>+4</m:t>
                    </m:r>
                  </m:oMath>
                </a14:m>
                <a:endParaRPr lang="en-AU" b="0" dirty="0">
                  <a:latin typeface="+mn-lt"/>
                </a:endParaRPr>
              </a:p>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rad>
                  </m:oMath>
                </a14:m>
                <a:endParaRPr lang="en-AU" dirty="0">
                  <a:latin typeface="+mn-lt"/>
                </a:endParaRPr>
              </a:p>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𝑥</m:t>
                        </m:r>
                      </m:sup>
                    </m:sSup>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360000" y="1690165"/>
                <a:ext cx="2545125" cy="4807835"/>
              </a:xfrm>
              <a:blipFill>
                <a:blip r:embed="rId3"/>
                <a:stretch>
                  <a:fillRect l="-574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1D255-7181-8617-89E8-3E123B17CC1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26605CE-20BA-A42E-43FB-3EBD03365159}"/>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405228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F93EA-931C-B418-3628-8D7F762AF3F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924F64A-CD9F-97DD-9F78-6328E34022F8}"/>
                  </a:ext>
                </a:extLst>
              </p:cNvPr>
              <p:cNvSpPr>
                <a:spLocks noGrp="1"/>
              </p:cNvSpPr>
              <p:nvPr>
                <p:ph type="title"/>
              </p:nvPr>
            </p:nvSpPr>
            <p:spPr/>
            <p:txBody>
              <a:bodyPr/>
              <a:lstStyle/>
              <a:p>
                <a:r>
                  <a:rPr lang="en-AU" dirty="0">
                    <a:latin typeface="+mj-lt"/>
                  </a:rPr>
                  <a:t>Sketch the graph of </a:t>
                </a:r>
                <a14:m>
                  <m:oMath xmlns:m="http://schemas.openxmlformats.org/officeDocument/2006/math">
                    <m:r>
                      <m:rPr>
                        <m:sty m:val="p"/>
                      </m:rPr>
                      <a:rPr lang="en-AU" b="0" i="0" smtClean="0">
                        <a:latin typeface="Cambria Math" panose="02040503050406030204" pitchFamily="18" charset="0"/>
                      </a:rPr>
                      <m:t>f</m:t>
                    </m:r>
                    <m:r>
                      <a:rPr lang="en-AU" b="0" i="0"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−3</m:t>
                    </m:r>
                  </m:oMath>
                </a14:m>
                <a:endParaRPr lang="en-AU" dirty="0">
                  <a:latin typeface="+mj-lt"/>
                </a:endParaRPr>
              </a:p>
            </p:txBody>
          </p:sp>
        </mc:Choice>
        <mc:Fallback xmlns="">
          <p:sp>
            <p:nvSpPr>
              <p:cNvPr id="4" name="Title 3">
                <a:extLst>
                  <a:ext uri="{FF2B5EF4-FFF2-40B4-BE49-F238E27FC236}">
                    <a16:creationId xmlns:a16="http://schemas.microsoft.com/office/drawing/2014/main" id="{A924F64A-CD9F-97DD-9F78-6328E34022F8}"/>
                  </a:ext>
                </a:extLst>
              </p:cNvPr>
              <p:cNvSpPr>
                <a:spLocks noGrp="1" noRot="1" noChangeAspect="1" noMove="1" noResize="1" noEditPoints="1" noAdjustHandles="1" noChangeArrowheads="1" noChangeShapeType="1" noTextEdit="1"/>
              </p:cNvSpPr>
              <p:nvPr>
                <p:ph type="title"/>
              </p:nvPr>
            </p:nvSpPr>
            <p:spPr>
              <a:blipFill>
                <a:blip r:embed="rId5"/>
                <a:stretch>
                  <a:fillRect l="-2389" t="-17778" b="-5888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D8A8A383-16C7-53F6-EBF7-1E32C856F9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pic>
        <p:nvPicPr>
          <p:cNvPr id="2" name="20260208-2211-54.4642323" descr="Graph of f(x)=1/2x-3 in blue and f(x)=|1/2 x-3) in red. When the animation is played, a green graph showing f(x)=1/2|x|-3 is also shown.">
            <a:hlinkClick r:id="" action="ppaction://media"/>
            <a:extLst>
              <a:ext uri="{FF2B5EF4-FFF2-40B4-BE49-F238E27FC236}">
                <a16:creationId xmlns:a16="http://schemas.microsoft.com/office/drawing/2014/main" id="{70881D7D-73E9-427F-936C-8E623E516C9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88831" y="1164474"/>
            <a:ext cx="9014338" cy="5531526"/>
          </a:xfrm>
          <a:prstGeom prst="rect">
            <a:avLst/>
          </a:prstGeom>
        </p:spPr>
      </p:pic>
    </p:spTree>
    <p:extLst>
      <p:ext uri="{BB962C8B-B14F-4D97-AF65-F5344CB8AC3E}">
        <p14:creationId xmlns:p14="http://schemas.microsoft.com/office/powerpoint/2010/main" val="281952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0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81925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17B9E9F-8A0D-E2F5-798B-61BE05A37379}"/>
                  </a:ext>
                </a:extLst>
              </p:cNvPr>
              <p:cNvSpPr>
                <a:spLocks noGrp="1"/>
              </p:cNvSpPr>
              <p:nvPr>
                <p:ph type="title"/>
              </p:nvPr>
            </p:nvSpPr>
            <p:spPr/>
            <p:txBody>
              <a:bodyPr/>
              <a:lstStyle/>
              <a:p>
                <a:r>
                  <a:rPr lang="en-AU" dirty="0"/>
                  <a:t>For the given graph, 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e>
                    </m:d>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endParaRPr lang="en-AU" dirty="0"/>
              </a:p>
            </p:txBody>
          </p:sp>
        </mc:Choice>
        <mc:Fallback xmlns="">
          <p:sp>
            <p:nvSpPr>
              <p:cNvPr id="3" name="Title 2">
                <a:extLst>
                  <a:ext uri="{FF2B5EF4-FFF2-40B4-BE49-F238E27FC236}">
                    <a16:creationId xmlns:a16="http://schemas.microsoft.com/office/drawing/2014/main" id="{A17B9E9F-8A0D-E2F5-798B-61BE05A37379}"/>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pic>
        <p:nvPicPr>
          <p:cNvPr id="7" name="Picture 6" descr="Graph of a quadratic function that is in above the x-axis in the first and second quadrant">
            <a:extLst>
              <a:ext uri="{FF2B5EF4-FFF2-40B4-BE49-F238E27FC236}">
                <a16:creationId xmlns:a16="http://schemas.microsoft.com/office/drawing/2014/main" id="{5B247E2D-200F-6F2D-25FF-2B3E20148886}"/>
              </a:ext>
            </a:extLst>
          </p:cNvPr>
          <p:cNvPicPr>
            <a:picLocks noChangeAspect="1"/>
          </p:cNvPicPr>
          <p:nvPr/>
        </p:nvPicPr>
        <p:blipFill>
          <a:blip r:embed="rId3"/>
          <a:stretch>
            <a:fillRect/>
          </a:stretch>
        </p:blipFill>
        <p:spPr>
          <a:xfrm>
            <a:off x="2549342" y="1292535"/>
            <a:ext cx="7093315" cy="5289822"/>
          </a:xfrm>
          <a:prstGeom prst="rect">
            <a:avLst/>
          </a:prstGeom>
        </p:spPr>
      </p:pic>
      <p:sp>
        <p:nvSpPr>
          <p:cNvPr id="2" name="Slide Number Placeholder 1">
            <a:extLst>
              <a:ext uri="{FF2B5EF4-FFF2-40B4-BE49-F238E27FC236}">
                <a16:creationId xmlns:a16="http://schemas.microsoft.com/office/drawing/2014/main" id="{83B2C8C5-2705-706A-42FB-36543F7CCA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391082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template 2025 September</Template>
  <TotalTime>0</TotalTime>
  <Words>1069</Words>
  <Application>Microsoft Office PowerPoint</Application>
  <PresentationFormat>Widescreen</PresentationFormat>
  <Paragraphs>103</Paragraphs>
  <Slides>20</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Public Sans</vt:lpstr>
      <vt:lpstr>Arial</vt:lpstr>
      <vt:lpstr>Cambria Math</vt:lpstr>
      <vt:lpstr>Times New Roman</vt:lpstr>
      <vt:lpstr>NSWG Corporate</vt:lpstr>
      <vt:lpstr>Absolute value</vt:lpstr>
      <vt:lpstr>Learning intention and success criteria</vt:lpstr>
      <vt:lpstr>Retrieval practice</vt:lpstr>
      <vt:lpstr>Sketching graphs</vt:lpstr>
      <vt:lpstr>Activating prior knowledge</vt:lpstr>
      <vt:lpstr>Sketch the graph of f(x)=1/2 x-3</vt:lpstr>
      <vt:lpstr>Connecting learning</vt:lpstr>
      <vt:lpstr>For the given graph, sketch y=|f(x)| and y=f(|x|)</vt:lpstr>
      <vt:lpstr>Releasing responsibility</vt:lpstr>
      <vt:lpstr>Sketching y=|f(x)|  (1)</vt:lpstr>
      <vt:lpstr>Sketching y=|f(x)|  (2)</vt:lpstr>
      <vt:lpstr>Sketching y=f(|x|)  (1)</vt:lpstr>
      <vt:lpstr>Sketching y=f(|x|)  (2)</vt:lpstr>
      <vt:lpstr>Independent practice</vt:lpstr>
      <vt:lpstr>Approaching questions scaffold </vt:lpstr>
      <vt:lpstr>HSC style questions</vt:lpstr>
      <vt:lpstr>Solutions (1)</vt:lpstr>
      <vt:lpstr>Solutions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Extension 1 – Unit 6 – Lesson 1 – Absolute value</dc:title>
  <dc:creator>NSW Department of Education</dc:creator>
  <cp:lastModifiedBy/>
  <cp:revision>1</cp:revision>
  <dcterms:created xsi:type="dcterms:W3CDTF">2026-02-25T02:36:11Z</dcterms:created>
  <dcterms:modified xsi:type="dcterms:W3CDTF">2026-02-25T02:36:53Z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2026-02-25T02:36:40Z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975981f3-10c6-4ff3-b69d-4e5cf26128c4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