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71" r:id="rId7"/>
    <p:sldId id="289" r:id="rId8"/>
    <p:sldId id="26508" r:id="rId9"/>
    <p:sldId id="26524" r:id="rId10"/>
    <p:sldId id="26525" r:id="rId11"/>
    <p:sldId id="26526" r:id="rId12"/>
    <p:sldId id="26509" r:id="rId13"/>
    <p:sldId id="26523" r:id="rId14"/>
    <p:sldId id="26527" r:id="rId15"/>
    <p:sldId id="26528" r:id="rId16"/>
    <p:sldId id="26529" r:id="rId17"/>
    <p:sldId id="26531"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1F9DAA67-1999-CDD5-89B9-99579500886D}" name="Belinda Zammit" initials="BZ" userId="S::Belinda.Zammit3@det.nsw.edu.au::19300e28-55a3-4c43-b3ac-256c5f3db2f0" providerId="AD"/>
  <p188:author id="{217AD476-3FEC-A309-C9FF-4713763B9BC5}" name="Mao Qu" initials="MQ" userId="S::mao.qu1@det.nsw.edu.au::2b3b56ba-f82c-4679-8c27-5fc4cfa6ac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98492-2942-490D-9867-6F93F05D252A}" v="12" dt="2025-07-22T04:33:29.406"/>
    <p1510:client id="{B2562D1C-C6F4-42E5-A365-E8AFF8C210D5}" v="1" dt="2025-07-22T06:41:51.59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92" d="100"/>
          <a:sy n="92" d="100"/>
        </p:scale>
        <p:origin x="428" y="64"/>
      </p:cViewPr>
      <p:guideLst>
        <p:guide orient="horz" pos="2160"/>
        <p:guide pos="3863"/>
      </p:guideLst>
    </p:cSldViewPr>
  </p:slideViewPr>
  <p:outlineViewPr>
    <p:cViewPr>
      <p:scale>
        <a:sx n="33" d="100"/>
        <a:sy n="33" d="100"/>
      </p:scale>
      <p:origin x="0" y="-19602"/>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09398492-2942-490D-9867-6F93F05D252A}"/>
    <pc:docChg chg="undo custSel modSld">
      <pc:chgData name="Daisy Hong" userId="852f2fe8-ba51-4773-8c32-260fca1b2ee4" providerId="ADAL" clId="{09398492-2942-490D-9867-6F93F05D252A}" dt="2025-07-22T05:02:23.813" v="39" actId="13244"/>
      <pc:docMkLst>
        <pc:docMk/>
      </pc:docMkLst>
      <pc:sldChg chg="delSp modSp mod">
        <pc:chgData name="Daisy Hong" userId="852f2fe8-ba51-4773-8c32-260fca1b2ee4" providerId="ADAL" clId="{09398492-2942-490D-9867-6F93F05D252A}" dt="2025-07-22T04:32:35.833" v="8" actId="13244"/>
        <pc:sldMkLst>
          <pc:docMk/>
          <pc:sldMk cId="2031742732" sldId="289"/>
        </pc:sldMkLst>
        <pc:spChg chg="ord">
          <ac:chgData name="Daisy Hong" userId="852f2fe8-ba51-4773-8c32-260fca1b2ee4" providerId="ADAL" clId="{09398492-2942-490D-9867-6F93F05D252A}" dt="2025-07-22T04:31:58.230" v="2" actId="13244"/>
          <ac:spMkLst>
            <pc:docMk/>
            <pc:sldMk cId="2031742732" sldId="289"/>
            <ac:spMk id="3" creationId="{29857EE9-3066-32FD-277A-0349DC739562}"/>
          </ac:spMkLst>
        </pc:spChg>
        <pc:spChg chg="ord">
          <ac:chgData name="Daisy Hong" userId="852f2fe8-ba51-4773-8c32-260fca1b2ee4" providerId="ADAL" clId="{09398492-2942-490D-9867-6F93F05D252A}" dt="2025-07-22T04:31:56.514" v="1" actId="13244"/>
          <ac:spMkLst>
            <pc:docMk/>
            <pc:sldMk cId="2031742732" sldId="289"/>
            <ac:spMk id="18" creationId="{7103B826-3144-C3C3-9808-C2A8824CAF1D}"/>
          </ac:spMkLst>
        </pc:spChg>
        <pc:spChg chg="del mod ord">
          <ac:chgData name="Daisy Hong" userId="852f2fe8-ba51-4773-8c32-260fca1b2ee4" providerId="ADAL" clId="{09398492-2942-490D-9867-6F93F05D252A}" dt="2025-07-22T04:32:31.464" v="7" actId="478"/>
          <ac:spMkLst>
            <pc:docMk/>
            <pc:sldMk cId="2031742732" sldId="289"/>
            <ac:spMk id="20" creationId="{AA0ED4D7-9E6C-6163-4099-4A1E114027AF}"/>
          </ac:spMkLst>
        </pc:spChg>
        <pc:picChg chg="mod ord">
          <ac:chgData name="Daisy Hong" userId="852f2fe8-ba51-4773-8c32-260fca1b2ee4" providerId="ADAL" clId="{09398492-2942-490D-9867-6F93F05D252A}" dt="2025-07-22T04:32:35.833" v="8" actId="13244"/>
          <ac:picMkLst>
            <pc:docMk/>
            <pc:sldMk cId="2031742732" sldId="289"/>
            <ac:picMk id="7" creationId="{AE1643FF-543F-E3EA-4A62-D8F4548F0F35}"/>
          </ac:picMkLst>
        </pc:picChg>
      </pc:sldChg>
      <pc:sldChg chg="modSp mod">
        <pc:chgData name="Daisy Hong" userId="852f2fe8-ba51-4773-8c32-260fca1b2ee4" providerId="ADAL" clId="{09398492-2942-490D-9867-6F93F05D252A}" dt="2025-07-22T05:01:35.780" v="38" actId="13244"/>
        <pc:sldMkLst>
          <pc:docMk/>
          <pc:sldMk cId="3983144764" sldId="26509"/>
        </pc:sldMkLst>
        <pc:spChg chg="ord">
          <ac:chgData name="Daisy Hong" userId="852f2fe8-ba51-4773-8c32-260fca1b2ee4" providerId="ADAL" clId="{09398492-2942-490D-9867-6F93F05D252A}" dt="2025-07-22T05:01:35.780" v="38" actId="13244"/>
          <ac:spMkLst>
            <pc:docMk/>
            <pc:sldMk cId="3983144764" sldId="26509"/>
            <ac:spMk id="3" creationId="{194087F6-28AA-1B72-4F93-117C0DD46820}"/>
          </ac:spMkLst>
        </pc:spChg>
      </pc:sldChg>
      <pc:sldChg chg="addSp delSp modSp mod delAnim modAnim">
        <pc:chgData name="Daisy Hong" userId="852f2fe8-ba51-4773-8c32-260fca1b2ee4" providerId="ADAL" clId="{09398492-2942-490D-9867-6F93F05D252A}" dt="2025-07-22T04:42:30.741" v="35" actId="13244"/>
        <pc:sldMkLst>
          <pc:docMk/>
          <pc:sldMk cId="1571760951" sldId="26523"/>
        </pc:sldMkLst>
        <pc:spChg chg="add del mod">
          <ac:chgData name="Daisy Hong" userId="852f2fe8-ba51-4773-8c32-260fca1b2ee4" providerId="ADAL" clId="{09398492-2942-490D-9867-6F93F05D252A}" dt="2025-07-22T04:33:37.234" v="33" actId="478"/>
          <ac:spMkLst>
            <pc:docMk/>
            <pc:sldMk cId="1571760951" sldId="26523"/>
            <ac:spMk id="2" creationId="{BA34BCD9-8AD9-92A1-9B31-1441605A0E8E}"/>
          </ac:spMkLst>
        </pc:spChg>
        <pc:spChg chg="ord">
          <ac:chgData name="Daisy Hong" userId="852f2fe8-ba51-4773-8c32-260fca1b2ee4" providerId="ADAL" clId="{09398492-2942-490D-9867-6F93F05D252A}" dt="2025-07-22T04:32:47.051" v="9" actId="13244"/>
          <ac:spMkLst>
            <pc:docMk/>
            <pc:sldMk cId="1571760951" sldId="26523"/>
            <ac:spMk id="3" creationId="{A7E8B242-8DFD-2C4F-9034-00DBFFCD05C3}"/>
          </ac:spMkLst>
        </pc:spChg>
        <pc:spChg chg="mod ord">
          <ac:chgData name="Daisy Hong" userId="852f2fe8-ba51-4773-8c32-260fca1b2ee4" providerId="ADAL" clId="{09398492-2942-490D-9867-6F93F05D252A}" dt="2025-07-22T04:42:30.741" v="35" actId="13244"/>
          <ac:spMkLst>
            <pc:docMk/>
            <pc:sldMk cId="1571760951" sldId="26523"/>
            <ac:spMk id="5" creationId="{33F93A75-E150-FF48-13A4-6FF83610FC52}"/>
          </ac:spMkLst>
        </pc:spChg>
        <pc:spChg chg="add mod ord">
          <ac:chgData name="Daisy Hong" userId="852f2fe8-ba51-4773-8c32-260fca1b2ee4" providerId="ADAL" clId="{09398492-2942-490D-9867-6F93F05D252A}" dt="2025-07-22T04:42:24.418" v="34" actId="13244"/>
          <ac:spMkLst>
            <pc:docMk/>
            <pc:sldMk cId="1571760951" sldId="26523"/>
            <ac:spMk id="6" creationId="{9AED96DE-6D67-D278-B5AA-7E4E88214F14}"/>
          </ac:spMkLst>
        </pc:spChg>
      </pc:sldChg>
      <pc:sldChg chg="modSp mod">
        <pc:chgData name="Daisy Hong" userId="852f2fe8-ba51-4773-8c32-260fca1b2ee4" providerId="ADAL" clId="{09398492-2942-490D-9867-6F93F05D252A}" dt="2025-07-22T05:02:23.813" v="39" actId="13244"/>
        <pc:sldMkLst>
          <pc:docMk/>
          <pc:sldMk cId="1240882084" sldId="26529"/>
        </pc:sldMkLst>
        <pc:spChg chg="ord">
          <ac:chgData name="Daisy Hong" userId="852f2fe8-ba51-4773-8c32-260fca1b2ee4" providerId="ADAL" clId="{09398492-2942-490D-9867-6F93F05D252A}" dt="2025-07-22T05:02:23.813" v="39" actId="13244"/>
          <ac:spMkLst>
            <pc:docMk/>
            <pc:sldMk cId="1240882084" sldId="26529"/>
            <ac:spMk id="3" creationId="{C5174D47-3EAC-CD51-A72A-082999C81704}"/>
          </ac:spMkLst>
        </pc:spChg>
      </pc:sldChg>
      <pc:sldChg chg="modSp mod">
        <pc:chgData name="Daisy Hong" userId="852f2fe8-ba51-4773-8c32-260fca1b2ee4" providerId="ADAL" clId="{09398492-2942-490D-9867-6F93F05D252A}" dt="2025-07-22T04:42:40.475" v="37" actId="962"/>
        <pc:sldMkLst>
          <pc:docMk/>
          <pc:sldMk cId="3170920860" sldId="26531"/>
        </pc:sldMkLst>
        <pc:spChg chg="mod ord">
          <ac:chgData name="Daisy Hong" userId="852f2fe8-ba51-4773-8c32-260fca1b2ee4" providerId="ADAL" clId="{09398492-2942-490D-9867-6F93F05D252A}" dt="2025-07-22T04:42:40.475" v="37" actId="962"/>
          <ac:spMkLst>
            <pc:docMk/>
            <pc:sldMk cId="3170920860" sldId="26531"/>
            <ac:spMk id="2" creationId="{B047318A-FC96-92BE-E113-C5F3C9BD0A46}"/>
          </ac:spMkLst>
        </pc:spChg>
      </pc:sldChg>
    </pc:docChg>
  </pc:docChgLst>
  <pc:docChgLst>
    <pc:chgData name="Daisy Hong" userId="852f2fe8-ba51-4773-8c32-260fca1b2ee4" providerId="ADAL" clId="{B2562D1C-C6F4-42E5-A365-E8AFF8C210D5}"/>
    <pc:docChg chg="modSld">
      <pc:chgData name="Daisy Hong" userId="852f2fe8-ba51-4773-8c32-260fca1b2ee4" providerId="ADAL" clId="{B2562D1C-C6F4-42E5-A365-E8AFF8C210D5}" dt="2025-07-22T06:41:53.196" v="1" actId="20577"/>
      <pc:docMkLst>
        <pc:docMk/>
      </pc:docMkLst>
      <pc:sldChg chg="modSp mod">
        <pc:chgData name="Daisy Hong" userId="852f2fe8-ba51-4773-8c32-260fca1b2ee4" providerId="ADAL" clId="{B2562D1C-C6F4-42E5-A365-E8AFF8C210D5}" dt="2025-07-22T06:41:53.196" v="1" actId="20577"/>
        <pc:sldMkLst>
          <pc:docMk/>
          <pc:sldMk cId="2212264922" sldId="26505"/>
        </pc:sldMkLst>
        <pc:spChg chg="mod">
          <ac:chgData name="Daisy Hong" userId="852f2fe8-ba51-4773-8c32-260fca1b2ee4" providerId="ADAL" clId="{B2562D1C-C6F4-42E5-A365-E8AFF8C210D5}" dt="2025-07-22T06:41:53.196" v="1" actId="20577"/>
          <ac:spMkLst>
            <pc:docMk/>
            <pc:sldMk cId="2212264922" sldId="26505"/>
            <ac:spMk id="11" creationId="{3D12AD43-6748-1D46-1B69-DCBF45A458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31/07/2025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31/07/2025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146DF-8B5A-C66E-EDD7-3A2AC5345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08A9E-9795-21E7-9D2C-9630B19F8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88CEB-FEBB-5FCC-ED84-0F3F19D3E5A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C79E1C7-A9DD-74FA-4767-4062B51FB8EE}"/>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35702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DCB82-929E-2F2D-CFBA-34F823FBE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63EAC-2B45-771E-8DF7-F971C0BF6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AF3A30-1534-45FB-46C3-072616D3CE4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45A8DA3-51ED-96FA-91D8-1D59A96B3B86}"/>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064048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618D3-A9F5-EE91-D6A0-BADC7EA21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EDE5AB-58E8-DB68-509F-2E0173EED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D98E8-E39A-9DB2-74EA-2A8C95DB684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C3EFE2B-F1BE-069A-59A0-441110D9C06A}"/>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44222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22DBC-3D46-821C-432E-9421F5DE0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7B0D2-6E3E-D2D5-AC76-09D8D7F14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A96B9-F53C-2836-7ED2-708C012B168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2211F44-9488-7ED5-54B9-FF98613C55DF}"/>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28946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B41CC-CCFA-F92C-4064-2F6E142FF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AD80D-486B-52D2-66F4-3EF9BA86F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C5C012-EB72-74CA-9113-90506FE6F70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B1428BE-E334-7C0D-2D8D-AAE9E0AB51A2}"/>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96303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0.svg"/><Relationship Id="rId1" Type="http://schemas.openxmlformats.org/officeDocument/2006/relationships/slideLayout" Target="../slideLayouts/slideLayout4.xml"/><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 Id="rId9"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Absolute value inequalities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a:t>
            </a:r>
            <a:r>
              <a:rPr lang="en-AU">
                <a:latin typeface="+mj-lt"/>
              </a:rPr>
              <a:t>– </a:t>
            </a:r>
            <a:r>
              <a:rPr lang="en-AU"/>
              <a:t>Stage 6 (Year 11)</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Inequalities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5E2A4-2B95-219B-669B-3A5E790932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76EB60-F61F-541D-22D2-CD0E49979351}"/>
              </a:ext>
            </a:extLst>
          </p:cNvPr>
          <p:cNvSpPr>
            <a:spLocks noGrp="1"/>
          </p:cNvSpPr>
          <p:nvPr>
            <p:ph type="title"/>
          </p:nvPr>
        </p:nvSpPr>
        <p:spPr/>
        <p:txBody>
          <a:bodyPr/>
          <a:lstStyle/>
          <a:p>
            <a:r>
              <a:rPr lang="en-AU" dirty="0">
                <a:latin typeface="+mj-lt"/>
              </a:rPr>
              <a:t>Solving algebraically (2)</a:t>
            </a:r>
          </a:p>
        </p:txBody>
      </p:sp>
      <p:sp>
        <p:nvSpPr>
          <p:cNvPr id="13" name="Text Placeholder 12">
            <a:extLst>
              <a:ext uri="{FF2B5EF4-FFF2-40B4-BE49-F238E27FC236}">
                <a16:creationId xmlns:a16="http://schemas.microsoft.com/office/drawing/2014/main" id="{1DF67AC5-18BE-65B0-7943-D36E89DFD157}"/>
              </a:ext>
            </a:extLst>
          </p:cNvPr>
          <p:cNvSpPr>
            <a:spLocks noGrp="1"/>
          </p:cNvSpPr>
          <p:nvPr>
            <p:ph type="body" sz="quarter" idx="18"/>
          </p:nvPr>
        </p:nvSpPr>
        <p:spPr>
          <a:xfrm>
            <a:off x="360000" y="982520"/>
            <a:ext cx="11483998" cy="356423"/>
          </a:xfrm>
        </p:spPr>
        <p:txBody>
          <a:bodyPr/>
          <a:lstStyle/>
          <a:p>
            <a:r>
              <a:rPr lang="en-AU" dirty="0">
                <a:latin typeface="+mj-lt"/>
              </a:rPr>
              <a:t>Question 1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84FBF026-B072-8F17-6EC9-7144C3AEFF53}"/>
                  </a:ext>
                </a:extLst>
              </p:cNvPr>
              <p:cNvSpPr>
                <a:spLocks noGrp="1"/>
              </p:cNvSpPr>
              <p:nvPr>
                <p:ph type="body" sz="quarter" idx="17"/>
              </p:nvPr>
            </p:nvSpPr>
            <p:spPr>
              <a:xfrm>
                <a:off x="360000" y="1567087"/>
                <a:ext cx="11484000" cy="545602"/>
              </a:xfrm>
            </p:spPr>
            <p:txBody>
              <a:bodyPr/>
              <a:lstStyle/>
              <a:p>
                <a:r>
                  <a:rPr lang="en-AU" dirty="0">
                    <a:latin typeface="+mn-lt"/>
                  </a:rPr>
                  <a:t> Find the values of </a:t>
                </a:r>
                <a14:m>
                  <m:oMath xmlns:m="http://schemas.openxmlformats.org/officeDocument/2006/math">
                    <m:r>
                      <a:rPr lang="en-AU" b="0" i="1" smtClean="0">
                        <a:latin typeface="Cambria Math" panose="02040503050406030204" pitchFamily="18" charset="0"/>
                      </a:rPr>
                      <m:t>𝑥</m:t>
                    </m:r>
                  </m:oMath>
                </a14:m>
                <a:r>
                  <a:rPr lang="en-AU" dirty="0">
                    <a:latin typeface="+mn-lt"/>
                  </a:rPr>
                  <a:t> that satisfy the equation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e>
                    </m:d>
                    <m:r>
                      <a:rPr lang="en-AU" b="0" i="1" smtClean="0">
                        <a:latin typeface="Cambria Math" panose="02040503050406030204" pitchFamily="18" charset="0"/>
                      </a:rPr>
                      <m:t>≤12.</m:t>
                    </m:r>
                  </m:oMath>
                </a14:m>
                <a:r>
                  <a:rPr lang="en-AU" dirty="0">
                    <a:latin typeface="+mn-lt"/>
                  </a:rPr>
                  <a:t> </a:t>
                </a:r>
              </a:p>
              <a:p>
                <a:endParaRPr lang="en-AU" dirty="0">
                  <a:latin typeface="+mn-lt"/>
                </a:endParaRPr>
              </a:p>
              <a:p>
                <a:endParaRPr lang="en-AU" dirty="0">
                  <a:latin typeface="+mn-lt"/>
                </a:endParaRPr>
              </a:p>
              <a:p>
                <a:br>
                  <a:rPr lang="en-AU" b="0" dirty="0">
                    <a:latin typeface="+mn-lt"/>
                  </a:rPr>
                </a:br>
                <a:endParaRPr lang="en-AU" dirty="0">
                  <a:latin typeface="+mn-lt"/>
                </a:endParaRPr>
              </a:p>
            </p:txBody>
          </p:sp>
        </mc:Choice>
        <mc:Fallback xmlns="">
          <p:sp>
            <p:nvSpPr>
              <p:cNvPr id="12" name="Text Placeholder 11">
                <a:extLst>
                  <a:ext uri="{FF2B5EF4-FFF2-40B4-BE49-F238E27FC236}">
                    <a16:creationId xmlns:a16="http://schemas.microsoft.com/office/drawing/2014/main" id="{84FBF026-B072-8F17-6EC9-7144C3AEFF53}"/>
                  </a:ext>
                </a:extLst>
              </p:cNvPr>
              <p:cNvSpPr>
                <a:spLocks noGrp="1" noRot="1" noChangeAspect="1" noMove="1" noResize="1" noEditPoints="1" noAdjustHandles="1" noChangeArrowheads="1" noChangeShapeType="1" noTextEdit="1"/>
              </p:cNvSpPr>
              <p:nvPr>
                <p:ph type="body" sz="quarter" idx="17"/>
              </p:nvPr>
            </p:nvSpPr>
            <p:spPr>
              <a:xfrm>
                <a:off x="360000" y="1567087"/>
                <a:ext cx="11484000" cy="545602"/>
              </a:xfrm>
              <a:blipFill>
                <a:blip r:embed="rId3"/>
                <a:stretch>
                  <a:fillRect l="-743" b="-2222"/>
                </a:stretch>
              </a:blipFill>
            </p:spPr>
            <p:txBody>
              <a:bodyPr/>
              <a:lstStyle/>
              <a:p>
                <a:r>
                  <a:rPr lang="en-AU">
                    <a:noFill/>
                  </a:rPr>
                  <a:t> </a:t>
                </a:r>
              </a:p>
            </p:txBody>
          </p:sp>
        </mc:Fallback>
      </mc:AlternateContent>
      <p:sp>
        <p:nvSpPr>
          <p:cNvPr id="5" name="Text Placeholder 11">
            <a:extLst>
              <a:ext uri="{FF2B5EF4-FFF2-40B4-BE49-F238E27FC236}">
                <a16:creationId xmlns:a16="http://schemas.microsoft.com/office/drawing/2014/main" id="{33F93A75-E150-FF48-13A4-6FF83610FC52}"/>
              </a:ext>
            </a:extLst>
          </p:cNvPr>
          <p:cNvSpPr txBox="1">
            <a:spLocks/>
          </p:cNvSpPr>
          <p:nvPr/>
        </p:nvSpPr>
        <p:spPr>
          <a:xfrm>
            <a:off x="360000" y="2794326"/>
            <a:ext cx="1649670"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 Positive case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B75F86-E47C-9628-9108-6AE930494D7F}"/>
                  </a:ext>
                </a:extLst>
              </p:cNvPr>
              <p:cNvSpPr txBox="1"/>
              <p:nvPr/>
            </p:nvSpPr>
            <p:spPr>
              <a:xfrm>
                <a:off x="360000" y="3334299"/>
                <a:ext cx="3919702" cy="1477328"/>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rPr>
                        <m:t>5</m:t>
                      </m:r>
                      <m:r>
                        <a:rPr lang="en-AU" sz="2000" b="0" i="1" smtClean="0">
                          <a:latin typeface="Cambria Math" panose="02040503050406030204" pitchFamily="18" charset="0"/>
                        </a:rPr>
                        <m:t>𝑥</m:t>
                      </m:r>
                      <m:r>
                        <a:rPr lang="en-AU" sz="2000" b="0" i="1" smtClean="0">
                          <a:latin typeface="Cambria Math" panose="02040503050406030204" pitchFamily="18" charset="0"/>
                        </a:rPr>
                        <m:t>+2</m:t>
                      </m:r>
                      <m:r>
                        <m:rPr>
                          <m:aln/>
                        </m:rPr>
                        <a:rPr lang="en-AU" sz="2000" b="0" i="1" smtClean="0">
                          <a:latin typeface="Cambria Math" panose="02040503050406030204" pitchFamily="18" charset="0"/>
                        </a:rPr>
                        <m:t>≤</m:t>
                      </m:r>
                      <m:r>
                        <a:rPr lang="en-AU" sz="2000" b="0" i="1" smtClean="0">
                          <a:latin typeface="Cambria Math" panose="02040503050406030204" pitchFamily="18" charset="0"/>
                        </a:rPr>
                        <m:t>12</m:t>
                      </m:r>
                    </m:oMath>
                    <m:oMath xmlns:m="http://schemas.openxmlformats.org/officeDocument/2006/math">
                      <m:r>
                        <a:rPr lang="en-AU" sz="2000" i="1">
                          <a:latin typeface="Cambria Math" panose="02040503050406030204" pitchFamily="18" charset="0"/>
                        </a:rPr>
                        <m:t>5</m:t>
                      </m:r>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10</m:t>
                      </m:r>
                    </m:oMath>
                    <m:oMath xmlns:m="http://schemas.openxmlformats.org/officeDocument/2006/math">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2 </m:t>
                      </m:r>
                    </m:oMath>
                  </m:oMathPara>
                </a14:m>
                <a:endParaRPr lang="en-AU" sz="2000" dirty="0"/>
              </a:p>
            </p:txBody>
          </p:sp>
        </mc:Choice>
        <mc:Fallback xmlns="">
          <p:sp>
            <p:nvSpPr>
              <p:cNvPr id="7" name="TextBox 6">
                <a:extLst>
                  <a:ext uri="{FF2B5EF4-FFF2-40B4-BE49-F238E27FC236}">
                    <a16:creationId xmlns:a16="http://schemas.microsoft.com/office/drawing/2014/main" id="{12B75F86-E47C-9628-9108-6AE930494D7F}"/>
                  </a:ext>
                </a:extLst>
              </p:cNvPr>
              <p:cNvSpPr txBox="1">
                <a:spLocks noRot="1" noChangeAspect="1" noMove="1" noResize="1" noEditPoints="1" noAdjustHandles="1" noChangeArrowheads="1" noChangeShapeType="1" noTextEdit="1"/>
              </p:cNvSpPr>
              <p:nvPr/>
            </p:nvSpPr>
            <p:spPr>
              <a:xfrm>
                <a:off x="360000" y="3334299"/>
                <a:ext cx="3919702" cy="1477328"/>
              </a:xfrm>
              <a:prstGeom prst="rect">
                <a:avLst/>
              </a:prstGeom>
              <a:blipFill>
                <a:blip r:embed="rId4"/>
                <a:stretch>
                  <a:fillRect/>
                </a:stretch>
              </a:blipFill>
            </p:spPr>
            <p:txBody>
              <a:bodyPr/>
              <a:lstStyle/>
              <a:p>
                <a:r>
                  <a:rPr lang="en-AU">
                    <a:noFill/>
                  </a:rPr>
                  <a:t> </a:t>
                </a:r>
              </a:p>
            </p:txBody>
          </p:sp>
        </mc:Fallback>
      </mc:AlternateContent>
      <p:sp>
        <p:nvSpPr>
          <p:cNvPr id="6" name="Text Placeholder 11">
            <a:extLst>
              <a:ext uri="{FF2B5EF4-FFF2-40B4-BE49-F238E27FC236}">
                <a16:creationId xmlns:a16="http://schemas.microsoft.com/office/drawing/2014/main" id="{9AED96DE-6D67-D278-B5AA-7E4E88214F14}"/>
              </a:ext>
            </a:extLst>
          </p:cNvPr>
          <p:cNvSpPr txBox="1">
            <a:spLocks/>
          </p:cNvSpPr>
          <p:nvPr/>
        </p:nvSpPr>
        <p:spPr>
          <a:xfrm>
            <a:off x="5365551" y="2917032"/>
            <a:ext cx="1891563"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 Negative case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11F8D7-C326-3725-C65E-4A1022D8B276}"/>
                  </a:ext>
                </a:extLst>
              </p:cNvPr>
              <p:cNvSpPr txBox="1"/>
              <p:nvPr/>
            </p:nvSpPr>
            <p:spPr>
              <a:xfrm>
                <a:off x="5517951" y="3273865"/>
                <a:ext cx="3919702" cy="280628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rPr>
                        <m:t>−</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5</m:t>
                          </m:r>
                          <m:r>
                            <a:rPr lang="en-AU" sz="2000" b="0" i="1" smtClean="0">
                              <a:latin typeface="Cambria Math" panose="02040503050406030204" pitchFamily="18" charset="0"/>
                            </a:rPr>
                            <m:t>𝑥</m:t>
                          </m:r>
                          <m:r>
                            <a:rPr lang="en-AU" sz="2000" b="0" i="1" smtClean="0">
                              <a:latin typeface="Cambria Math" panose="02040503050406030204" pitchFamily="18" charset="0"/>
                            </a:rPr>
                            <m:t>+2</m:t>
                          </m:r>
                        </m:e>
                      </m:d>
                      <m:r>
                        <m:rPr>
                          <m:aln/>
                        </m:rPr>
                        <a:rPr lang="en-AU" sz="2000" b="0" i="1" smtClean="0">
                          <a:latin typeface="Cambria Math" panose="02040503050406030204" pitchFamily="18" charset="0"/>
                        </a:rPr>
                        <m:t>≤</m:t>
                      </m:r>
                      <m:r>
                        <a:rPr lang="en-AU" sz="2000" b="0" i="1" smtClean="0">
                          <a:latin typeface="Cambria Math" panose="02040503050406030204" pitchFamily="18" charset="0"/>
                        </a:rPr>
                        <m:t>12</m:t>
                      </m:r>
                    </m:oMath>
                    <m:oMath xmlns:m="http://schemas.openxmlformats.org/officeDocument/2006/math">
                      <m:r>
                        <a:rPr lang="en-AU" sz="2000" b="0" i="1" smtClean="0">
                          <a:latin typeface="Cambria Math" panose="02040503050406030204" pitchFamily="18" charset="0"/>
                        </a:rPr>
                        <m:t>−5</m:t>
                      </m:r>
                      <m:r>
                        <a:rPr lang="en-AU" sz="2000" b="0" i="1" smtClean="0">
                          <a:latin typeface="Cambria Math" panose="02040503050406030204" pitchFamily="18" charset="0"/>
                        </a:rPr>
                        <m:t>𝑥</m:t>
                      </m:r>
                      <m:r>
                        <a:rPr lang="en-AU" sz="2000" b="0" i="1" smtClean="0">
                          <a:latin typeface="Cambria Math" panose="02040503050406030204" pitchFamily="18" charset="0"/>
                        </a:rPr>
                        <m:t>−2</m:t>
                      </m:r>
                      <m:r>
                        <m:rPr>
                          <m:aln/>
                        </m:rPr>
                        <a:rPr lang="en-AU" sz="2000" b="0" i="1" smtClean="0">
                          <a:latin typeface="Cambria Math" panose="02040503050406030204" pitchFamily="18" charset="0"/>
                        </a:rPr>
                        <m:t>≤</m:t>
                      </m:r>
                      <m:r>
                        <a:rPr lang="en-AU" sz="2000" b="0" i="1" smtClean="0">
                          <a:latin typeface="Cambria Math" panose="02040503050406030204" pitchFamily="18" charset="0"/>
                        </a:rPr>
                        <m:t>12</m:t>
                      </m:r>
                    </m:oMath>
                    <m:oMath xmlns:m="http://schemas.openxmlformats.org/officeDocument/2006/math">
                      <m:r>
                        <a:rPr lang="en-AU" sz="2000" b="0" i="1" smtClean="0">
                          <a:latin typeface="Cambria Math" panose="02040503050406030204" pitchFamily="18" charset="0"/>
                        </a:rPr>
                        <m:t>−5</m:t>
                      </m:r>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14</m:t>
                      </m:r>
                    </m:oMath>
                    <m:oMath xmlns:m="http://schemas.openxmlformats.org/officeDocument/2006/math">
                      <m:r>
                        <a:rPr lang="en-AU" sz="2000" b="0" i="1" smtClean="0">
                          <a:latin typeface="Cambria Math" panose="02040503050406030204" pitchFamily="18" charset="0"/>
                        </a:rPr>
                        <m:t>𝑥</m:t>
                      </m:r>
                      <m:r>
                        <m:rPr>
                          <m:aln/>
                        </m:rPr>
                        <a:rPr lang="en-AU" sz="2000" b="0" i="1" smtClean="0">
                          <a:latin typeface="Cambria Math" panose="02040503050406030204" pitchFamily="18" charset="0"/>
                        </a:rPr>
                        <m:t>≥</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14</m:t>
                          </m:r>
                        </m:num>
                        <m:den>
                          <m:r>
                            <a:rPr lang="en-AU" sz="2000" b="0" i="1" smtClean="0">
                              <a:latin typeface="Cambria Math" panose="02040503050406030204" pitchFamily="18" charset="0"/>
                            </a:rPr>
                            <m:t>5</m:t>
                          </m:r>
                        </m:den>
                      </m:f>
                    </m:oMath>
                    <m:oMath xmlns:m="http://schemas.openxmlformats.org/officeDocument/2006/math">
                      <m:r>
                        <a:rPr lang="en-AU" sz="2000" b="0" i="1" smtClean="0">
                          <a:latin typeface="Cambria Math" panose="02040503050406030204" pitchFamily="18" charset="0"/>
                        </a:rPr>
                        <m:t>𝑥</m:t>
                      </m:r>
                      <m:r>
                        <m:rPr>
                          <m:aln/>
                        </m:rPr>
                        <a:rPr lang="en-AU" sz="2000" i="1">
                          <a:latin typeface="Cambria Math" panose="02040503050406030204" pitchFamily="18" charset="0"/>
                        </a:rPr>
                        <m:t>≥</m:t>
                      </m:r>
                      <m:r>
                        <a:rPr lang="en-AU" sz="2000" b="0" i="1" smtClean="0">
                          <a:latin typeface="Cambria Math" panose="02040503050406030204" pitchFamily="18" charset="0"/>
                        </a:rPr>
                        <m:t>−2.8</m:t>
                      </m:r>
                    </m:oMath>
                  </m:oMathPara>
                </a14:m>
                <a:endParaRPr lang="en-AU" sz="2000" dirty="0"/>
              </a:p>
            </p:txBody>
          </p:sp>
        </mc:Choice>
        <mc:Fallback xmlns="">
          <p:sp>
            <p:nvSpPr>
              <p:cNvPr id="8" name="TextBox 7">
                <a:extLst>
                  <a:ext uri="{FF2B5EF4-FFF2-40B4-BE49-F238E27FC236}">
                    <a16:creationId xmlns:a16="http://schemas.microsoft.com/office/drawing/2014/main" id="{6F11F8D7-C326-3725-C65E-4A1022D8B276}"/>
                  </a:ext>
                </a:extLst>
              </p:cNvPr>
              <p:cNvSpPr txBox="1">
                <a:spLocks noRot="1" noChangeAspect="1" noMove="1" noResize="1" noEditPoints="1" noAdjustHandles="1" noChangeArrowheads="1" noChangeShapeType="1" noTextEdit="1"/>
              </p:cNvSpPr>
              <p:nvPr/>
            </p:nvSpPr>
            <p:spPr>
              <a:xfrm>
                <a:off x="5517951" y="3273865"/>
                <a:ext cx="3919702" cy="2806281"/>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0E7D1733-D6A3-D889-C394-F7BB48A2E9A4}"/>
                  </a:ext>
                </a:extLst>
              </p:cNvPr>
              <p:cNvSpPr txBox="1">
                <a:spLocks/>
              </p:cNvSpPr>
              <p:nvPr/>
            </p:nvSpPr>
            <p:spPr>
              <a:xfrm>
                <a:off x="3971267" y="5909836"/>
                <a:ext cx="24942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−2.8≤</m:t>
                      </m:r>
                      <m:r>
                        <a:rPr lang="en-AU" b="0" i="1" smtClean="0">
                          <a:latin typeface="Cambria Math" panose="02040503050406030204" pitchFamily="18" charset="0"/>
                        </a:rPr>
                        <m:t>𝑥</m:t>
                      </m:r>
                      <m:r>
                        <a:rPr lang="en-AU" b="0" i="1" smtClean="0">
                          <a:latin typeface="Cambria Math" panose="02040503050406030204" pitchFamily="18" charset="0"/>
                        </a:rPr>
                        <m:t>≤2</m:t>
                      </m:r>
                    </m:oMath>
                  </m:oMathPara>
                </a14:m>
                <a:endParaRPr lang="en-AU" dirty="0">
                  <a:latin typeface="+mn-lt"/>
                </a:endParaRPr>
              </a:p>
              <a:p>
                <a:endParaRPr lang="en-AU" dirty="0">
                  <a:latin typeface="+mn-lt"/>
                </a:endParaRPr>
              </a:p>
              <a:p>
                <a:endParaRPr lang="en-AU" dirty="0">
                  <a:latin typeface="+mn-lt"/>
                </a:endParaRPr>
              </a:p>
              <a:p>
                <a:br>
                  <a:rPr lang="en-AU" dirty="0">
                    <a:latin typeface="+mn-lt"/>
                  </a:rPr>
                </a:br>
                <a:endParaRPr lang="en-AU" dirty="0">
                  <a:latin typeface="+mn-lt"/>
                </a:endParaRPr>
              </a:p>
            </p:txBody>
          </p:sp>
        </mc:Choice>
        <mc:Fallback xmlns="">
          <p:sp>
            <p:nvSpPr>
              <p:cNvPr id="9" name="Text Placeholder 11">
                <a:extLst>
                  <a:ext uri="{FF2B5EF4-FFF2-40B4-BE49-F238E27FC236}">
                    <a16:creationId xmlns:a16="http://schemas.microsoft.com/office/drawing/2014/main" id="{0E7D1733-D6A3-D889-C394-F7BB48A2E9A4}"/>
                  </a:ext>
                </a:extLst>
              </p:cNvPr>
              <p:cNvSpPr txBox="1">
                <a:spLocks noRot="1" noChangeAspect="1" noMove="1" noResize="1" noEditPoints="1" noAdjustHandles="1" noChangeArrowheads="1" noChangeShapeType="1" noTextEdit="1"/>
              </p:cNvSpPr>
              <p:nvPr/>
            </p:nvSpPr>
            <p:spPr>
              <a:xfrm>
                <a:off x="3971267" y="5909836"/>
                <a:ext cx="2494269" cy="545602"/>
              </a:xfrm>
              <a:prstGeom prst="rect">
                <a:avLst/>
              </a:prstGeom>
              <a:blipFill>
                <a:blip r:embed="rId6"/>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A7E8B242-8DFD-2C4F-9034-00DBFFCD05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57176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DF106-F939-4FBF-42B6-3ABDDF0E543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06C2C3D-7E90-97F2-5710-80DC23595406}"/>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113409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C10BB-0BD1-EBFB-224C-CDB5CDEE29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648BEB-7E1A-AB2F-8CF3-D08C2433829E}"/>
              </a:ext>
            </a:extLst>
          </p:cNvPr>
          <p:cNvSpPr>
            <a:spLocks noGrp="1"/>
          </p:cNvSpPr>
          <p:nvPr>
            <p:ph type="title"/>
          </p:nvPr>
        </p:nvSpPr>
        <p:spPr/>
        <p:txBody>
          <a:bodyPr/>
          <a:lstStyle/>
          <a:p>
            <a:r>
              <a:rPr lang="en-AU" dirty="0">
                <a:latin typeface="+mj-lt"/>
              </a:rPr>
              <a:t>Problem </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97210E77-E176-96D0-623C-778F87A6C865}"/>
                  </a:ext>
                </a:extLst>
              </p:cNvPr>
              <p:cNvSpPr>
                <a:spLocks noGrp="1"/>
              </p:cNvSpPr>
              <p:nvPr>
                <p:ph type="body" sz="quarter" idx="18"/>
              </p:nvPr>
            </p:nvSpPr>
            <p:spPr>
              <a:xfrm>
                <a:off x="360000" y="982520"/>
                <a:ext cx="11483998" cy="356423"/>
              </a:xfrm>
            </p:spPr>
            <p:txBody>
              <a:bodyPr/>
              <a:lstStyle/>
              <a:p>
                <a:r>
                  <a:rPr lang="en-AU" dirty="0">
                    <a:latin typeface="+mj-lt"/>
                  </a:rPr>
                  <a:t>Find all values of </a:t>
                </a:r>
                <a14:m>
                  <m:oMath xmlns:m="http://schemas.openxmlformats.org/officeDocument/2006/math">
                    <m:r>
                      <a:rPr lang="en-AU" i="1" dirty="0" smtClean="0">
                        <a:latin typeface="Cambria Math" panose="02040503050406030204" pitchFamily="18" charset="0"/>
                      </a:rPr>
                      <m:t>𝑥</m:t>
                    </m:r>
                  </m:oMath>
                </a14:m>
                <a:r>
                  <a:rPr lang="en-AU" dirty="0">
                    <a:latin typeface="+mj-lt"/>
                  </a:rPr>
                  <a:t> which satisfy the equation </a:t>
                </a:r>
              </a:p>
            </p:txBody>
          </p:sp>
        </mc:Choice>
        <mc:Fallback xmlns="">
          <p:sp>
            <p:nvSpPr>
              <p:cNvPr id="13" name="Text Placeholder 12">
                <a:extLst>
                  <a:ext uri="{FF2B5EF4-FFF2-40B4-BE49-F238E27FC236}">
                    <a16:creationId xmlns:a16="http://schemas.microsoft.com/office/drawing/2014/main" id="{97210E77-E176-96D0-623C-778F87A6C865}"/>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3"/>
                <a:stretch>
                  <a:fillRect l="-1327" t="-6780" b="-423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27114D3-3502-CF94-2555-A3D0197119BD}"/>
                  </a:ext>
                </a:extLst>
              </p:cNvPr>
              <p:cNvSpPr>
                <a:spLocks noGrp="1"/>
              </p:cNvSpPr>
              <p:nvPr>
                <p:ph type="body" sz="quarter" idx="17"/>
              </p:nvPr>
            </p:nvSpPr>
            <p:spPr>
              <a:xfrm>
                <a:off x="360000" y="1567087"/>
                <a:ext cx="11484000" cy="1358993"/>
              </a:xfrm>
            </p:spPr>
            <p:txBody>
              <a:bodyPr/>
              <a:lstStyle/>
              <a:p>
                <a:endParaRPr lang="en-AU" dirty="0">
                  <a:latin typeface="+mn-lt"/>
                </a:endParaRPr>
              </a:p>
              <a:p>
                <a:pPr/>
                <a14:m>
                  <m:oMathPara xmlns:m="http://schemas.openxmlformats.org/officeDocument/2006/math">
                    <m:oMathParaPr>
                      <m:jc m:val="centerGroup"/>
                    </m:oMathParaPr>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r>
                        <a:rPr lang="en-AU" b="0" i="1" smtClean="0">
                          <a:latin typeface="Cambria Math" panose="02040503050406030204" pitchFamily="18" charset="0"/>
                        </a:rPr>
                        <m:t>≤|4−2</m:t>
                      </m:r>
                      <m:r>
                        <a:rPr lang="en-AU" b="0" i="1" smtClean="0">
                          <a:latin typeface="Cambria Math" panose="02040503050406030204" pitchFamily="18" charset="0"/>
                        </a:rPr>
                        <m:t>𝑥</m:t>
                      </m:r>
                      <m:r>
                        <a:rPr lang="en-AU" b="0" i="1" smtClean="0">
                          <a:latin typeface="Cambria Math" panose="02040503050406030204" pitchFamily="18" charset="0"/>
                        </a:rPr>
                        <m:t>|</m:t>
                      </m:r>
                    </m:oMath>
                  </m:oMathPara>
                </a14:m>
                <a:endParaRPr lang="en-AU" dirty="0">
                  <a:latin typeface="+mn-lt"/>
                </a:endParaRPr>
              </a:p>
              <a:p>
                <a:br>
                  <a:rPr lang="en-AU" b="0" dirty="0">
                    <a:latin typeface="+mn-lt"/>
                  </a:rPr>
                </a:br>
                <a:endParaRPr lang="en-AU" dirty="0">
                  <a:latin typeface="+mn-lt"/>
                </a:endParaRPr>
              </a:p>
            </p:txBody>
          </p:sp>
        </mc:Choice>
        <mc:Fallback xmlns="">
          <p:sp>
            <p:nvSpPr>
              <p:cNvPr id="12" name="Text Placeholder 11">
                <a:extLst>
                  <a:ext uri="{FF2B5EF4-FFF2-40B4-BE49-F238E27FC236}">
                    <a16:creationId xmlns:a16="http://schemas.microsoft.com/office/drawing/2014/main" id="{927114D3-3502-CF94-2555-A3D0197119BD}"/>
                  </a:ext>
                </a:extLst>
              </p:cNvPr>
              <p:cNvSpPr>
                <a:spLocks noGrp="1" noRot="1" noChangeAspect="1" noMove="1" noResize="1" noEditPoints="1" noAdjustHandles="1" noChangeArrowheads="1" noChangeShapeType="1" noTextEdit="1"/>
              </p:cNvSpPr>
              <p:nvPr>
                <p:ph type="body" sz="quarter" idx="17"/>
              </p:nvPr>
            </p:nvSpPr>
            <p:spPr>
              <a:xfrm>
                <a:off x="360000" y="1567087"/>
                <a:ext cx="11484000" cy="1358993"/>
              </a:xfrm>
              <a:blipFill>
                <a:blip r:embed="rId4"/>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E00C6884-E324-937A-D8D9-D0EB52FC4F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248179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83601-B83D-F368-4EFB-9CCA7ADE3B3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D7B2033-8ED7-B146-4B45-86F063293476}"/>
              </a:ext>
            </a:extLst>
          </p:cNvPr>
          <p:cNvSpPr>
            <a:spLocks noGrp="1"/>
          </p:cNvSpPr>
          <p:nvPr>
            <p:ph type="title"/>
          </p:nvPr>
        </p:nvSpPr>
        <p:spPr/>
        <p:txBody>
          <a:bodyPr/>
          <a:lstStyle/>
          <a:p>
            <a:r>
              <a:rPr lang="en-AU" dirty="0"/>
              <a:t>Solution (graphically)</a:t>
            </a:r>
          </a:p>
        </p:txBody>
      </p:sp>
      <mc:AlternateContent xmlns:mc="http://schemas.openxmlformats.org/markup-compatibility/2006" xmlns:a14="http://schemas.microsoft.com/office/drawing/2010/main">
        <mc:Choice Requires="a14">
          <p:sp>
            <p:nvSpPr>
              <p:cNvPr id="13" name="Text Placeholder 12">
                <a:extLst>
                  <a:ext uri="{FF2B5EF4-FFF2-40B4-BE49-F238E27FC236}">
                    <a16:creationId xmlns:a16="http://schemas.microsoft.com/office/drawing/2014/main" id="{23A2BC81-6DF4-E02F-CAAE-77D3464472E3}"/>
                  </a:ext>
                </a:extLst>
              </p:cNvPr>
              <p:cNvSpPr>
                <a:spLocks noGrp="1"/>
              </p:cNvSpPr>
              <p:nvPr>
                <p:ph type="body" sz="quarter" idx="18"/>
              </p:nvPr>
            </p:nvSpPr>
            <p:spPr>
              <a:xfrm>
                <a:off x="360000" y="982520"/>
                <a:ext cx="11483998" cy="356423"/>
              </a:xfrm>
            </p:spPr>
            <p:txBody>
              <a:bodyPr/>
              <a:lstStyle/>
              <a:p>
                <a:r>
                  <a:rPr lang="en-AU" dirty="0">
                    <a:latin typeface="+mj-lt"/>
                  </a:rPr>
                  <a:t>Find all values of </a:t>
                </a:r>
                <a14:m>
                  <m:oMath xmlns:m="http://schemas.openxmlformats.org/officeDocument/2006/math">
                    <m:r>
                      <a:rPr lang="en-AU" i="1" dirty="0" smtClean="0">
                        <a:latin typeface="Cambria Math" panose="02040503050406030204" pitchFamily="18" charset="0"/>
                      </a:rPr>
                      <m:t>𝑥</m:t>
                    </m:r>
                  </m:oMath>
                </a14:m>
                <a:r>
                  <a:rPr lang="en-AU" dirty="0">
                    <a:latin typeface="+mj-lt"/>
                  </a:rPr>
                  <a:t> which satisfy the equation </a:t>
                </a:r>
              </a:p>
            </p:txBody>
          </p:sp>
        </mc:Choice>
        <mc:Fallback xmlns="">
          <p:sp>
            <p:nvSpPr>
              <p:cNvPr id="13" name="Text Placeholder 12">
                <a:extLst>
                  <a:ext uri="{FF2B5EF4-FFF2-40B4-BE49-F238E27FC236}">
                    <a16:creationId xmlns:a16="http://schemas.microsoft.com/office/drawing/2014/main" id="{23A2BC81-6DF4-E02F-CAAE-77D3464472E3}"/>
                  </a:ext>
                </a:extLst>
              </p:cNvPr>
              <p:cNvSpPr>
                <a:spLocks noGrp="1" noRot="1" noChangeAspect="1" noMove="1" noResize="1" noEditPoints="1" noAdjustHandles="1" noChangeArrowheads="1" noChangeShapeType="1" noTextEdit="1"/>
              </p:cNvSpPr>
              <p:nvPr>
                <p:ph type="body" sz="quarter" idx="18"/>
              </p:nvPr>
            </p:nvSpPr>
            <p:spPr>
              <a:xfrm>
                <a:off x="360000" y="982520"/>
                <a:ext cx="11483998" cy="356423"/>
              </a:xfrm>
              <a:blipFill>
                <a:blip r:embed="rId4"/>
                <a:stretch>
                  <a:fillRect l="-1327" t="-6780" b="-423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923811A-39B5-9BF4-B5C5-2970640922E4}"/>
                  </a:ext>
                </a:extLst>
              </p:cNvPr>
              <p:cNvSpPr>
                <a:spLocks noGrp="1"/>
              </p:cNvSpPr>
              <p:nvPr>
                <p:ph type="body" sz="quarter" idx="17"/>
              </p:nvPr>
            </p:nvSpPr>
            <p:spPr>
              <a:xfrm>
                <a:off x="4156284" y="-141970"/>
                <a:ext cx="11484000" cy="1480913"/>
              </a:xfrm>
            </p:spPr>
            <p:txBody>
              <a:bodyPr/>
              <a:lstStyle/>
              <a:p>
                <a:endParaRPr lang="en-AU" dirty="0">
                  <a:latin typeface="+mn-lt"/>
                </a:endParaRPr>
              </a:p>
              <a:p>
                <a:pPr/>
                <a14:m>
                  <m:oMathPara xmlns:m="http://schemas.openxmlformats.org/officeDocument/2006/math">
                    <m:oMathParaPr>
                      <m:jc m:val="centerGroup"/>
                    </m:oMathParaPr>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4−2</m:t>
                          </m:r>
                          <m:r>
                            <a:rPr lang="en-AU" b="0" i="1" smtClean="0">
                              <a:latin typeface="Cambria Math" panose="02040503050406030204" pitchFamily="18" charset="0"/>
                            </a:rPr>
                            <m:t>𝑥</m:t>
                          </m:r>
                        </m:e>
                      </m:d>
                    </m:oMath>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5</m:t>
                          </m:r>
                        </m:num>
                        <m:den>
                          <m:r>
                            <a:rPr lang="en-AU" b="0" i="1" smtClean="0">
                              <a:latin typeface="Cambria Math" panose="02040503050406030204" pitchFamily="18" charset="0"/>
                            </a:rPr>
                            <m:t>3</m:t>
                          </m:r>
                        </m:den>
                      </m:f>
                      <m:r>
                        <a:rPr lang="en-AU" b="0" i="1" smtClean="0">
                          <a:latin typeface="Cambria Math" panose="02040503050406030204" pitchFamily="18" charset="0"/>
                        </a:rPr>
                        <m:t> </m:t>
                      </m:r>
                      <m:r>
                        <m:rPr>
                          <m:sty m:val="p"/>
                        </m:rPr>
                        <a:rPr lang="en-AU" b="0" i="0" smtClean="0">
                          <a:latin typeface="Cambria Math" panose="02040503050406030204" pitchFamily="18" charset="0"/>
                        </a:rPr>
                        <m:t>and</m:t>
                      </m:r>
                      <m:r>
                        <a:rPr lang="en-AU" b="0" i="1" smtClean="0">
                          <a:latin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≥3</m:t>
                      </m:r>
                    </m:oMath>
                  </m:oMathPara>
                </a14:m>
                <a:endParaRPr lang="en-AU" dirty="0">
                  <a:latin typeface="+mn-lt"/>
                </a:endParaRPr>
              </a:p>
              <a:p>
                <a:br>
                  <a:rPr lang="en-AU" b="0" dirty="0">
                    <a:latin typeface="+mn-lt"/>
                  </a:rPr>
                </a:br>
                <a:endParaRPr lang="en-AU" dirty="0">
                  <a:latin typeface="+mn-lt"/>
                </a:endParaRPr>
              </a:p>
            </p:txBody>
          </p:sp>
        </mc:Choice>
        <mc:Fallback xmlns="">
          <p:sp>
            <p:nvSpPr>
              <p:cNvPr id="12" name="Text Placeholder 11">
                <a:extLst>
                  <a:ext uri="{FF2B5EF4-FFF2-40B4-BE49-F238E27FC236}">
                    <a16:creationId xmlns:a16="http://schemas.microsoft.com/office/drawing/2014/main" id="{1923811A-39B5-9BF4-B5C5-2970640922E4}"/>
                  </a:ext>
                </a:extLst>
              </p:cNvPr>
              <p:cNvSpPr>
                <a:spLocks noGrp="1" noRot="1" noChangeAspect="1" noMove="1" noResize="1" noEditPoints="1" noAdjustHandles="1" noChangeArrowheads="1" noChangeShapeType="1" noTextEdit="1"/>
              </p:cNvSpPr>
              <p:nvPr>
                <p:ph type="body" sz="quarter" idx="17"/>
              </p:nvPr>
            </p:nvSpPr>
            <p:spPr>
              <a:xfrm>
                <a:off x="4156284" y="-141970"/>
                <a:ext cx="11484000" cy="1480913"/>
              </a:xfrm>
              <a:blipFill>
                <a:blip r:embed="rId5"/>
                <a:stretch>
                  <a:fillRect b="-25926"/>
                </a:stretch>
              </a:blipFill>
            </p:spPr>
            <p:txBody>
              <a:bodyPr/>
              <a:lstStyle/>
              <a:p>
                <a:r>
                  <a:rPr lang="en-AU">
                    <a:noFill/>
                  </a:rPr>
                  <a:t> </a:t>
                </a:r>
              </a:p>
            </p:txBody>
          </p:sp>
        </mc:Fallback>
      </mc:AlternateContent>
      <p:pic>
        <p:nvPicPr>
          <p:cNvPr id="9" name="Picture 8" descr="Graph of the line y = |x-1| and y=|4-2x| showing intersection points at x = 5/3 and x = 3. ">
            <a:extLst>
              <a:ext uri="{FF2B5EF4-FFF2-40B4-BE49-F238E27FC236}">
                <a16:creationId xmlns:a16="http://schemas.microsoft.com/office/drawing/2014/main" id="{9C5A3657-7AD2-256D-ADEB-AEED81D6F0D5}"/>
              </a:ext>
            </a:extLst>
          </p:cNvPr>
          <p:cNvPicPr>
            <a:picLocks noChangeAspect="1"/>
          </p:cNvPicPr>
          <p:nvPr/>
        </p:nvPicPr>
        <p:blipFill>
          <a:blip r:embed="rId6"/>
          <a:stretch>
            <a:fillRect/>
          </a:stretch>
        </p:blipFill>
        <p:spPr>
          <a:xfrm>
            <a:off x="1273474" y="1828213"/>
            <a:ext cx="9645051" cy="4619011"/>
          </a:xfrm>
          <a:prstGeom prst="rect">
            <a:avLst/>
          </a:prstGeom>
        </p:spPr>
      </p:pic>
      <p:sp>
        <p:nvSpPr>
          <p:cNvPr id="3" name="Slide Number Placeholder 2">
            <a:extLst>
              <a:ext uri="{FF2B5EF4-FFF2-40B4-BE49-F238E27FC236}">
                <a16:creationId xmlns:a16="http://schemas.microsoft.com/office/drawing/2014/main" id="{C5174D47-3EAC-CD51-A72A-082999C8170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24088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2741B-6CC3-2F07-52A5-878C746D24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A7ADCD-2D41-A090-FF5F-0A35AD6EE4C2}"/>
              </a:ext>
            </a:extLst>
          </p:cNvPr>
          <p:cNvSpPr>
            <a:spLocks noGrp="1"/>
          </p:cNvSpPr>
          <p:nvPr>
            <p:ph type="title"/>
          </p:nvPr>
        </p:nvSpPr>
        <p:spPr/>
        <p:txBody>
          <a:bodyPr/>
          <a:lstStyle/>
          <a:p>
            <a:r>
              <a:rPr lang="en-AU" dirty="0"/>
              <a:t>Solution (algebraically)</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A98D646-63A3-D297-380D-54DFD59D0D23}"/>
                  </a:ext>
                </a:extLst>
              </p:cNvPr>
              <p:cNvSpPr>
                <a:spLocks noGrp="1"/>
              </p:cNvSpPr>
              <p:nvPr>
                <p:ph type="body" sz="quarter" idx="17"/>
              </p:nvPr>
            </p:nvSpPr>
            <p:spPr>
              <a:xfrm>
                <a:off x="440387" y="1004380"/>
                <a:ext cx="3297600" cy="603358"/>
              </a:xfrm>
            </p:spPr>
            <p:txBody>
              <a:bodyPr/>
              <a:lstStyle/>
              <a:p>
                <a:pPr/>
                <a14:m>
                  <m:oMathPara xmlns:m="http://schemas.openxmlformats.org/officeDocument/2006/math">
                    <m:oMathParaPr>
                      <m:jc m:val="left"/>
                    </m:oMathParaPr>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r>
                        <a:rPr lang="en-AU" b="0" i="1" smtClean="0">
                          <a:latin typeface="Cambria Math" panose="02040503050406030204" pitchFamily="18" charset="0"/>
                        </a:rPr>
                        <m:t>≤|4−2</m:t>
                      </m:r>
                      <m:r>
                        <a:rPr lang="en-AU" b="0" i="1" smtClean="0">
                          <a:latin typeface="Cambria Math" panose="02040503050406030204" pitchFamily="18" charset="0"/>
                        </a:rPr>
                        <m:t>𝑥</m:t>
                      </m:r>
                      <m:r>
                        <a:rPr lang="en-AU" b="0" i="1" smtClean="0">
                          <a:latin typeface="Cambria Math" panose="02040503050406030204" pitchFamily="18" charset="0"/>
                        </a:rPr>
                        <m:t>|</m:t>
                      </m:r>
                    </m:oMath>
                  </m:oMathPara>
                </a14:m>
                <a:endParaRPr lang="en-AU" dirty="0">
                  <a:latin typeface="+mn-lt"/>
                </a:endParaRPr>
              </a:p>
              <a:p>
                <a:endParaRPr lang="en-AU" dirty="0"/>
              </a:p>
            </p:txBody>
          </p:sp>
        </mc:Choice>
        <mc:Fallback xmlns="">
          <p:sp>
            <p:nvSpPr>
              <p:cNvPr id="5" name="Text Placeholder 4">
                <a:extLst>
                  <a:ext uri="{FF2B5EF4-FFF2-40B4-BE49-F238E27FC236}">
                    <a16:creationId xmlns:a16="http://schemas.microsoft.com/office/drawing/2014/main" id="{60BC2ADC-48B1-A724-ECEF-151B0F7DF816}"/>
                  </a:ext>
                </a:extLst>
              </p:cNvPr>
              <p:cNvSpPr>
                <a:spLocks noGrp="1" noRot="1" noChangeAspect="1" noMove="1" noResize="1" noEditPoints="1" noAdjustHandles="1" noChangeArrowheads="1" noChangeShapeType="1" noTextEdit="1"/>
              </p:cNvSpPr>
              <p:nvPr>
                <p:ph type="body" sz="quarter" idx="17"/>
              </p:nvPr>
            </p:nvSpPr>
            <p:spPr>
              <a:xfrm>
                <a:off x="440387" y="1004380"/>
                <a:ext cx="3297600" cy="603358"/>
              </a:xfr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FF8C0A37-35DC-5961-21D9-698C382446FD}"/>
                  </a:ext>
                </a:extLst>
              </p:cNvPr>
              <p:cNvGraphicFramePr>
                <a:graphicFrameLocks noGrp="1"/>
              </p:cNvGraphicFramePr>
              <p:nvPr>
                <p:extLst>
                  <p:ext uri="{D42A27DB-BD31-4B8C-83A1-F6EECF244321}">
                    <p14:modId xmlns:p14="http://schemas.microsoft.com/office/powerpoint/2010/main" val="945962640"/>
                  </p:ext>
                </p:extLst>
              </p:nvPr>
            </p:nvGraphicFramePr>
            <p:xfrm>
              <a:off x="2341265" y="1792626"/>
              <a:ext cx="8127999" cy="155448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181234957"/>
                        </a:ext>
                      </a:extLst>
                    </a:gridCol>
                    <a:gridCol w="2709333">
                      <a:extLst>
                        <a:ext uri="{9D8B030D-6E8A-4147-A177-3AD203B41FA5}">
                          <a16:colId xmlns:a16="http://schemas.microsoft.com/office/drawing/2014/main" val="741854380"/>
                        </a:ext>
                      </a:extLst>
                    </a:gridCol>
                    <a:gridCol w="2709333">
                      <a:extLst>
                        <a:ext uri="{9D8B030D-6E8A-4147-A177-3AD203B41FA5}">
                          <a16:colId xmlns:a16="http://schemas.microsoft.com/office/drawing/2014/main" val="1154765548"/>
                        </a:ext>
                      </a:extLst>
                    </a:gridCol>
                  </a:tblGrid>
                  <a:tr h="338126">
                    <a:tc>
                      <a:txBody>
                        <a:bodyPr/>
                        <a:lstStyle/>
                        <a:p>
                          <a:r>
                            <a:rPr lang="en-AU" dirty="0"/>
                            <a:t>Both positive</a:t>
                          </a:r>
                        </a:p>
                      </a:txBody>
                      <a:tcPr/>
                    </a:tc>
                    <a:tc>
                      <a:txBody>
                        <a:bodyPr/>
                        <a:lstStyle/>
                        <a:p>
                          <a:r>
                            <a:rPr lang="en-AU" dirty="0"/>
                            <a:t>LHS negative</a:t>
                          </a:r>
                        </a:p>
                      </a:txBody>
                      <a:tcPr/>
                    </a:tc>
                    <a:tc>
                      <a:txBody>
                        <a:bodyPr/>
                        <a:lstStyle/>
                        <a:p>
                          <a:r>
                            <a:rPr lang="en-AU" dirty="0"/>
                            <a:t>RHS negative</a:t>
                          </a:r>
                        </a:p>
                      </a:txBody>
                      <a:tcPr/>
                    </a:tc>
                    <a:extLst>
                      <a:ext uri="{0D108BD9-81ED-4DB2-BD59-A6C34878D82A}">
                        <a16:rowId xmlns:a16="http://schemas.microsoft.com/office/drawing/2014/main" val="1212004818"/>
                      </a:ext>
                    </a:extLst>
                  </a:tr>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𝑥</m:t>
                                </m:r>
                                <m:r>
                                  <a:rPr lang="en-AU" sz="1800" b="0" smtClean="0">
                                    <a:latin typeface="Cambria Math" panose="02040503050406030204" pitchFamily="18" charset="0"/>
                                  </a:rPr>
                                  <m:t>−1</m:t>
                                </m:r>
                                <m:r>
                                  <m:rPr>
                                    <m:aln/>
                                  </m:rPr>
                                  <a:rPr lang="en-AU" sz="1800" b="0" smtClean="0">
                                    <a:latin typeface="Cambria Math" panose="02040503050406030204" pitchFamily="18" charset="0"/>
                                  </a:rPr>
                                  <m:t>≤</m:t>
                                </m:r>
                                <m:r>
                                  <a:rPr lang="en-AU" sz="1800" b="0" smtClean="0">
                                    <a:latin typeface="Cambria Math" panose="02040503050406030204" pitchFamily="18" charset="0"/>
                                  </a:rPr>
                                  <m:t>4−2</m:t>
                                </m:r>
                                <m:r>
                                  <a:rPr lang="en-AU" sz="1800" b="0" smtClean="0">
                                    <a:latin typeface="Cambria Math" panose="02040503050406030204" pitchFamily="18" charset="0"/>
                                  </a:rPr>
                                  <m:t>𝑥</m:t>
                                </m:r>
                              </m:oMath>
                              <m:oMath xmlns:m="http://schemas.openxmlformats.org/officeDocument/2006/math">
                                <m:r>
                                  <a:rPr lang="en-AU" sz="1800" b="0" smtClean="0">
                                    <a:latin typeface="Cambria Math" panose="02040503050406030204" pitchFamily="18" charset="0"/>
                                  </a:rPr>
                                  <m:t>3</m:t>
                                </m:r>
                                <m:r>
                                  <a:rPr lang="en-AU" sz="1800" b="0" smtClean="0">
                                    <a:latin typeface="Cambria Math" panose="02040503050406030204" pitchFamily="18" charset="0"/>
                                  </a:rPr>
                                  <m:t>𝑥</m:t>
                                </m:r>
                                <m:r>
                                  <m:rPr>
                                    <m:aln/>
                                  </m:rPr>
                                  <a:rPr lang="en-AU" sz="1800" b="0" smtClean="0">
                                    <a:latin typeface="Cambria Math" panose="02040503050406030204" pitchFamily="18" charset="0"/>
                                  </a:rPr>
                                  <m:t>≤</m:t>
                                </m:r>
                                <m:r>
                                  <a:rPr lang="en-AU" sz="1800" b="0" smtClean="0">
                                    <a:latin typeface="Cambria Math" panose="02040503050406030204" pitchFamily="18" charset="0"/>
                                  </a:rPr>
                                  <m:t>5</m:t>
                                </m:r>
                              </m:oMath>
                              <m:oMath xmlns:m="http://schemas.openxmlformats.org/officeDocument/2006/math">
                                <m:r>
                                  <a:rPr lang="en-AU" sz="1800" b="0" smtClean="0">
                                    <a:latin typeface="Cambria Math" panose="02040503050406030204" pitchFamily="18" charset="0"/>
                                  </a:rPr>
                                  <m:t>𝑥</m:t>
                                </m:r>
                                <m:r>
                                  <m:rPr>
                                    <m:aln/>
                                  </m:rPr>
                                  <a:rPr lang="en-AU" sz="1800" b="0"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smtClean="0">
                                        <a:latin typeface="Cambria Math" panose="02040503050406030204" pitchFamily="18" charset="0"/>
                                      </a:rPr>
                                      <m:t>5</m:t>
                                    </m:r>
                                  </m:num>
                                  <m:den>
                                    <m:r>
                                      <a:rPr lang="en-AU" sz="1800" b="0" smtClean="0">
                                        <a:latin typeface="Cambria Math" panose="02040503050406030204" pitchFamily="18" charset="0"/>
                                      </a:rPr>
                                      <m:t>3</m:t>
                                    </m:r>
                                  </m:den>
                                </m:f>
                              </m:oMath>
                            </m:oMathPara>
                          </a14:m>
                          <a:br>
                            <a:rPr lang="en-AU" sz="1800" b="0" dirty="0"/>
                          </a:br>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AU" smtClean="0">
                                    <a:latin typeface="Cambria Math" panose="02040503050406030204" pitchFamily="18" charset="0"/>
                                  </a:rPr>
                                  <m:t>−</m:t>
                                </m:r>
                                <m:d>
                                  <m:dPr>
                                    <m:ctrlPr>
                                      <a:rPr lang="en-AU" i="1">
                                        <a:latin typeface="Cambria Math" panose="02040503050406030204" pitchFamily="18" charset="0"/>
                                      </a:rPr>
                                    </m:ctrlPr>
                                  </m:dPr>
                                  <m:e>
                                    <m:r>
                                      <a:rPr lang="en-AU">
                                        <a:latin typeface="Cambria Math" panose="02040503050406030204" pitchFamily="18" charset="0"/>
                                      </a:rPr>
                                      <m:t>𝑥</m:t>
                                    </m:r>
                                    <m:r>
                                      <a:rPr lang="en-AU">
                                        <a:latin typeface="Cambria Math" panose="02040503050406030204" pitchFamily="18" charset="0"/>
                                      </a:rPr>
                                      <m:t>−1</m:t>
                                    </m:r>
                                  </m:e>
                                </m:d>
                                <m:r>
                                  <m:rPr>
                                    <m:aln/>
                                  </m:rPr>
                                  <a:rPr lang="en-AU">
                                    <a:latin typeface="Cambria Math" panose="02040503050406030204" pitchFamily="18" charset="0"/>
                                  </a:rPr>
                                  <m:t>≤</m:t>
                                </m:r>
                                <m:r>
                                  <a:rPr lang="en-AU">
                                    <a:latin typeface="Cambria Math" panose="02040503050406030204" pitchFamily="18" charset="0"/>
                                  </a:rPr>
                                  <m:t>4−2</m:t>
                                </m:r>
                                <m:r>
                                  <a:rPr lang="en-AU">
                                    <a:latin typeface="Cambria Math" panose="02040503050406030204" pitchFamily="18" charset="0"/>
                                  </a:rPr>
                                  <m:t>𝑥</m:t>
                                </m:r>
                              </m:oMath>
                              <m:oMath xmlns:m="http://schemas.openxmlformats.org/officeDocument/2006/math">
                                <m:r>
                                  <a:rPr lang="en-AU">
                                    <a:latin typeface="Cambria Math" panose="02040503050406030204" pitchFamily="18" charset="0"/>
                                  </a:rPr>
                                  <m:t>−</m:t>
                                </m:r>
                                <m:r>
                                  <a:rPr lang="en-AU">
                                    <a:latin typeface="Cambria Math" panose="02040503050406030204" pitchFamily="18" charset="0"/>
                                  </a:rPr>
                                  <m:t>𝑥</m:t>
                                </m:r>
                                <m:r>
                                  <a:rPr lang="en-AU">
                                    <a:latin typeface="Cambria Math" panose="02040503050406030204" pitchFamily="18" charset="0"/>
                                  </a:rPr>
                                  <m:t>+1</m:t>
                                </m:r>
                                <m:r>
                                  <m:rPr>
                                    <m:aln/>
                                  </m:rPr>
                                  <a:rPr lang="en-AU">
                                    <a:latin typeface="Cambria Math" panose="02040503050406030204" pitchFamily="18" charset="0"/>
                                  </a:rPr>
                                  <m:t>≤</m:t>
                                </m:r>
                                <m:r>
                                  <a:rPr lang="en-AU">
                                    <a:latin typeface="Cambria Math" panose="02040503050406030204" pitchFamily="18" charset="0"/>
                                  </a:rPr>
                                  <m:t>4−2</m:t>
                                </m:r>
                                <m:r>
                                  <a:rPr lang="en-AU">
                                    <a:latin typeface="Cambria Math" panose="02040503050406030204" pitchFamily="18" charset="0"/>
                                  </a:rPr>
                                  <m:t>𝑥</m:t>
                                </m:r>
                              </m:oMath>
                              <m:oMath xmlns:m="http://schemas.openxmlformats.org/officeDocument/2006/math">
                                <m:r>
                                  <a:rPr lang="en-AU">
                                    <a:latin typeface="Cambria Math" panose="02040503050406030204" pitchFamily="18" charset="0"/>
                                  </a:rPr>
                                  <m:t>𝑥</m:t>
                                </m:r>
                                <m:r>
                                  <m:rPr>
                                    <m:aln/>
                                  </m:rPr>
                                  <a:rPr lang="en-AU">
                                    <a:latin typeface="Cambria Math" panose="02040503050406030204" pitchFamily="18" charset="0"/>
                                  </a:rPr>
                                  <m:t>≤</m:t>
                                </m:r>
                                <m:r>
                                  <a:rPr lang="en-AU">
                                    <a:latin typeface="Cambria Math" panose="02040503050406030204" pitchFamily="18" charset="0"/>
                                  </a:rPr>
                                  <m:t>3</m:t>
                                </m:r>
                              </m:oMath>
                            </m:oMathPara>
                          </a14:m>
                          <a:br>
                            <a:rPr lang="en-AU" sz="1800" b="0" dirty="0"/>
                          </a:br>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mtClean="0">
                                    <a:latin typeface="Cambria Math" panose="02040503050406030204" pitchFamily="18" charset="0"/>
                                  </a:rPr>
                                  <m:t>𝑥</m:t>
                                </m:r>
                                <m:r>
                                  <a:rPr lang="en-AU" smtClean="0">
                                    <a:latin typeface="Cambria Math" panose="02040503050406030204" pitchFamily="18" charset="0"/>
                                  </a:rPr>
                                  <m:t>−1</m:t>
                                </m:r>
                                <m:r>
                                  <m:rPr>
                                    <m:aln/>
                                  </m:rPr>
                                  <a:rPr lang="en-AU" smtClean="0">
                                    <a:latin typeface="Cambria Math" panose="02040503050406030204" pitchFamily="18" charset="0"/>
                                  </a:rPr>
                                  <m:t>≤</m:t>
                                </m:r>
                                <m:r>
                                  <a:rPr lang="en-AU">
                                    <a:latin typeface="Cambria Math" panose="02040503050406030204" pitchFamily="18" charset="0"/>
                                  </a:rPr>
                                  <m:t>−(4−2</m:t>
                                </m:r>
                                <m:r>
                                  <a:rPr lang="en-AU">
                                    <a:latin typeface="Cambria Math" panose="02040503050406030204" pitchFamily="18" charset="0"/>
                                  </a:rPr>
                                  <m:t>𝑥</m:t>
                                </m:r>
                                <m:r>
                                  <a:rPr lang="en-AU">
                                    <a:latin typeface="Cambria Math" panose="02040503050406030204" pitchFamily="18" charset="0"/>
                                  </a:rPr>
                                  <m:t>)</m:t>
                                </m:r>
                              </m:oMath>
                              <m:oMath xmlns:m="http://schemas.openxmlformats.org/officeDocument/2006/math">
                                <m:r>
                                  <a:rPr lang="en-AU">
                                    <a:latin typeface="Cambria Math" panose="02040503050406030204" pitchFamily="18" charset="0"/>
                                  </a:rPr>
                                  <m:t>𝑥</m:t>
                                </m:r>
                                <m:r>
                                  <a:rPr lang="en-AU">
                                    <a:latin typeface="Cambria Math" panose="02040503050406030204" pitchFamily="18" charset="0"/>
                                  </a:rPr>
                                  <m:t>−1</m:t>
                                </m:r>
                                <m:r>
                                  <m:rPr>
                                    <m:aln/>
                                  </m:rPr>
                                  <a:rPr lang="en-AU">
                                    <a:latin typeface="Cambria Math" panose="02040503050406030204" pitchFamily="18" charset="0"/>
                                  </a:rPr>
                                  <m:t>≤</m:t>
                                </m:r>
                                <m:r>
                                  <a:rPr lang="en-AU">
                                    <a:latin typeface="Cambria Math" panose="02040503050406030204" pitchFamily="18" charset="0"/>
                                  </a:rPr>
                                  <m:t>−4+2</m:t>
                                </m:r>
                                <m:r>
                                  <a:rPr lang="en-AU">
                                    <a:latin typeface="Cambria Math" panose="02040503050406030204" pitchFamily="18" charset="0"/>
                                  </a:rPr>
                                  <m:t>𝑥</m:t>
                                </m:r>
                              </m:oMath>
                              <m:oMath xmlns:m="http://schemas.openxmlformats.org/officeDocument/2006/math">
                                <m:r>
                                  <a:rPr lang="en-AU">
                                    <a:latin typeface="Cambria Math" panose="02040503050406030204" pitchFamily="18" charset="0"/>
                                  </a:rPr>
                                  <m:t>−</m:t>
                                </m:r>
                                <m:r>
                                  <a:rPr lang="en-AU">
                                    <a:latin typeface="Cambria Math" panose="02040503050406030204" pitchFamily="18" charset="0"/>
                                  </a:rPr>
                                  <m:t>𝑥</m:t>
                                </m:r>
                                <m:r>
                                  <m:rPr>
                                    <m:aln/>
                                  </m:rPr>
                                  <a:rPr lang="en-AU">
                                    <a:latin typeface="Cambria Math" panose="02040503050406030204" pitchFamily="18" charset="0"/>
                                  </a:rPr>
                                  <m:t>≤</m:t>
                                </m:r>
                                <m:r>
                                  <a:rPr lang="en-AU">
                                    <a:latin typeface="Cambria Math" panose="02040503050406030204" pitchFamily="18" charset="0"/>
                                  </a:rPr>
                                  <m:t>−3</m:t>
                                </m:r>
                              </m:oMath>
                              <m:oMath xmlns:m="http://schemas.openxmlformats.org/officeDocument/2006/math">
                                <m:r>
                                  <a:rPr lang="en-AU">
                                    <a:latin typeface="Cambria Math" panose="02040503050406030204" pitchFamily="18" charset="0"/>
                                  </a:rPr>
                                  <m:t>𝑥</m:t>
                                </m:r>
                                <m:r>
                                  <m:rPr>
                                    <m:aln/>
                                  </m:rPr>
                                  <a:rPr lang="en-AU">
                                    <a:latin typeface="Cambria Math" panose="02040503050406030204" pitchFamily="18" charset="0"/>
                                  </a:rPr>
                                  <m:t>≥</m:t>
                                </m:r>
                                <m:r>
                                  <a:rPr lang="en-AU">
                                    <a:latin typeface="Cambria Math" panose="02040503050406030204" pitchFamily="18" charset="0"/>
                                  </a:rPr>
                                  <m:t>3</m:t>
                                </m:r>
                              </m:oMath>
                            </m:oMathPara>
                          </a14:m>
                          <a:endParaRPr lang="en-AU" dirty="0"/>
                        </a:p>
                      </a:txBody>
                      <a:tcPr/>
                    </a:tc>
                    <a:extLst>
                      <a:ext uri="{0D108BD9-81ED-4DB2-BD59-A6C34878D82A}">
                        <a16:rowId xmlns:a16="http://schemas.microsoft.com/office/drawing/2014/main" val="1245749144"/>
                      </a:ext>
                    </a:extLst>
                  </a:tr>
                </a:tbl>
              </a:graphicData>
            </a:graphic>
          </p:graphicFrame>
        </mc:Choice>
        <mc:Fallback xmlns="">
          <p:graphicFrame>
            <p:nvGraphicFramePr>
              <p:cNvPr id="7" name="Table 6">
                <a:extLst>
                  <a:ext uri="{FF2B5EF4-FFF2-40B4-BE49-F238E27FC236}">
                    <a16:creationId xmlns:a16="http://schemas.microsoft.com/office/drawing/2014/main" id="{FF8C0A37-35DC-5961-21D9-698C382446FD}"/>
                  </a:ext>
                </a:extLst>
              </p:cNvPr>
              <p:cNvGraphicFramePr>
                <a:graphicFrameLocks noGrp="1"/>
              </p:cNvGraphicFramePr>
              <p:nvPr>
                <p:extLst>
                  <p:ext uri="{D42A27DB-BD31-4B8C-83A1-F6EECF244321}">
                    <p14:modId xmlns:p14="http://schemas.microsoft.com/office/powerpoint/2010/main" val="945962640"/>
                  </p:ext>
                </p:extLst>
              </p:nvPr>
            </p:nvGraphicFramePr>
            <p:xfrm>
              <a:off x="2341265" y="1792626"/>
              <a:ext cx="8127999" cy="155448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1181234957"/>
                        </a:ext>
                      </a:extLst>
                    </a:gridCol>
                    <a:gridCol w="2709333">
                      <a:extLst>
                        <a:ext uri="{9D8B030D-6E8A-4147-A177-3AD203B41FA5}">
                          <a16:colId xmlns:a16="http://schemas.microsoft.com/office/drawing/2014/main" val="741854380"/>
                        </a:ext>
                      </a:extLst>
                    </a:gridCol>
                    <a:gridCol w="2709333">
                      <a:extLst>
                        <a:ext uri="{9D8B030D-6E8A-4147-A177-3AD203B41FA5}">
                          <a16:colId xmlns:a16="http://schemas.microsoft.com/office/drawing/2014/main" val="1154765548"/>
                        </a:ext>
                      </a:extLst>
                    </a:gridCol>
                  </a:tblGrid>
                  <a:tr h="365760">
                    <a:tc>
                      <a:txBody>
                        <a:bodyPr/>
                        <a:lstStyle/>
                        <a:p>
                          <a:r>
                            <a:rPr lang="en-AU" dirty="0"/>
                            <a:t>Both positive</a:t>
                          </a:r>
                        </a:p>
                      </a:txBody>
                      <a:tcPr/>
                    </a:tc>
                    <a:tc>
                      <a:txBody>
                        <a:bodyPr/>
                        <a:lstStyle/>
                        <a:p>
                          <a:r>
                            <a:rPr lang="en-AU" dirty="0"/>
                            <a:t>LHS negative</a:t>
                          </a:r>
                        </a:p>
                      </a:txBody>
                      <a:tcPr/>
                    </a:tc>
                    <a:tc>
                      <a:txBody>
                        <a:bodyPr/>
                        <a:lstStyle/>
                        <a:p>
                          <a:r>
                            <a:rPr lang="en-AU" dirty="0"/>
                            <a:t>RHS negative</a:t>
                          </a:r>
                        </a:p>
                      </a:txBody>
                      <a:tcPr/>
                    </a:tc>
                    <a:extLst>
                      <a:ext uri="{0D108BD9-81ED-4DB2-BD59-A6C34878D82A}">
                        <a16:rowId xmlns:a16="http://schemas.microsoft.com/office/drawing/2014/main" val="1212004818"/>
                      </a:ext>
                    </a:extLst>
                  </a:tr>
                  <a:tr h="1188720">
                    <a:tc>
                      <a:txBody>
                        <a:bodyPr/>
                        <a:lstStyle/>
                        <a:p>
                          <a:endParaRPr lang="en-US"/>
                        </a:p>
                      </a:txBody>
                      <a:tcPr>
                        <a:blipFill>
                          <a:blip r:embed="rId4"/>
                          <a:stretch>
                            <a:fillRect l="-225" t="-33163" r="-200000" b="-510"/>
                          </a:stretch>
                        </a:blipFill>
                      </a:tcPr>
                    </a:tc>
                    <a:tc>
                      <a:txBody>
                        <a:bodyPr/>
                        <a:lstStyle/>
                        <a:p>
                          <a:endParaRPr lang="en-US"/>
                        </a:p>
                      </a:txBody>
                      <a:tcPr>
                        <a:blipFill>
                          <a:blip r:embed="rId4"/>
                          <a:stretch>
                            <a:fillRect l="-100450" t="-33163" r="-100450" b="-510"/>
                          </a:stretch>
                        </a:blipFill>
                      </a:tcPr>
                    </a:tc>
                    <a:tc>
                      <a:txBody>
                        <a:bodyPr/>
                        <a:lstStyle/>
                        <a:p>
                          <a:endParaRPr lang="en-US"/>
                        </a:p>
                      </a:txBody>
                      <a:tcPr>
                        <a:blipFill>
                          <a:blip r:embed="rId4"/>
                          <a:stretch>
                            <a:fillRect l="-200000" t="-33163" r="-225" b="-510"/>
                          </a:stretch>
                        </a:blipFill>
                      </a:tcPr>
                    </a:tc>
                    <a:extLst>
                      <a:ext uri="{0D108BD9-81ED-4DB2-BD59-A6C34878D82A}">
                        <a16:rowId xmlns:a16="http://schemas.microsoft.com/office/drawing/2014/main" val="1245749144"/>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0A46F57-38D7-4BE3-BC5B-47FFB37C45D7}"/>
                  </a:ext>
                </a:extLst>
              </p:cNvPr>
              <p:cNvSpPr txBox="1"/>
              <p:nvPr/>
            </p:nvSpPr>
            <p:spPr>
              <a:xfrm>
                <a:off x="1768510" y="3627453"/>
                <a:ext cx="2763297" cy="1596683"/>
              </a:xfrm>
              <a:prstGeom prst="rect">
                <a:avLst/>
              </a:prstGeom>
              <a:noFill/>
            </p:spPr>
            <p:txBody>
              <a:bodyPr wrap="square" lIns="0" tIns="0" rIns="0" bIns="0" rtlCol="0">
                <a:noAutofit/>
              </a:bodyPr>
              <a:lstStyle/>
              <a:p>
                <a:pPr algn="l"/>
                <a:r>
                  <a:rPr lang="en-AU" sz="1800" b="1" dirty="0"/>
                  <a:t>Test points </a:t>
                </a:r>
              </a:p>
              <a:p>
                <a:pPr algn="l"/>
                <a:r>
                  <a:rPr lang="en-AU" sz="1800" dirty="0"/>
                  <a:t>Let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endParaRPr lang="en-AU" sz="1800" b="0" dirty="0"/>
              </a:p>
              <a:p>
                <a:pPr/>
                <a14:m>
                  <m:oMathPara xmlns:m="http://schemas.openxmlformats.org/officeDocument/2006/math">
                    <m:oMathParaPr>
                      <m:jc m:val="centerGroup"/>
                    </m:oMathParaPr>
                    <m:oMath xmlns:m="http://schemas.openxmlformats.org/officeDocument/2006/math">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𝑥</m:t>
                          </m:r>
                          <m:r>
                            <a:rPr lang="en-AU" sz="1600" b="0" i="1" smtClean="0">
                              <a:latin typeface="Cambria Math" panose="02040503050406030204" pitchFamily="18" charset="0"/>
                            </a:rPr>
                            <m:t>−1</m:t>
                          </m:r>
                        </m:e>
                      </m:d>
                      <m:r>
                        <m:rPr>
                          <m:aln/>
                        </m:rPr>
                        <a:rPr lang="en-AU" sz="1600" b="0" i="1" smtClean="0">
                          <a:latin typeface="Cambria Math" panose="02040503050406030204" pitchFamily="18" charset="0"/>
                        </a:rPr>
                        <m:t>≤</m:t>
                      </m:r>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4−2</m:t>
                          </m:r>
                          <m:r>
                            <a:rPr lang="en-AU" sz="1600" b="0" i="1" smtClean="0">
                              <a:latin typeface="Cambria Math" panose="02040503050406030204" pitchFamily="18" charset="0"/>
                            </a:rPr>
                            <m:t>𝑥</m:t>
                          </m:r>
                        </m:e>
                      </m:d>
                    </m:oMath>
                    <m:oMath xmlns:m="http://schemas.openxmlformats.org/officeDocument/2006/math">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0−1</m:t>
                          </m:r>
                        </m:e>
                      </m:d>
                      <m:r>
                        <m:rPr>
                          <m:aln/>
                        </m:rPr>
                        <a:rPr lang="en-AU" sz="1600" b="0" i="1" smtClean="0">
                          <a:latin typeface="Cambria Math" panose="02040503050406030204" pitchFamily="18" charset="0"/>
                        </a:rPr>
                        <m:t>≤</m:t>
                      </m:r>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4−2×0</m:t>
                          </m:r>
                        </m:e>
                      </m:d>
                    </m:oMath>
                    <m:oMath xmlns:m="http://schemas.openxmlformats.org/officeDocument/2006/math">
                      <m:r>
                        <a:rPr lang="en-AU" sz="1600" b="0" i="1" smtClean="0">
                          <a:latin typeface="Cambria Math" panose="02040503050406030204" pitchFamily="18" charset="0"/>
                        </a:rPr>
                        <m:t>1</m:t>
                      </m:r>
                      <m:r>
                        <m:rPr>
                          <m:aln/>
                        </m:rPr>
                        <a:rPr lang="en-AU" sz="1600" b="0" i="1" smtClean="0">
                          <a:latin typeface="Cambria Math" panose="02040503050406030204" pitchFamily="18" charset="0"/>
                        </a:rPr>
                        <m:t>≤</m:t>
                      </m:r>
                      <m:r>
                        <a:rPr lang="en-AU" sz="1600" b="0" i="1" smtClean="0">
                          <a:latin typeface="Cambria Math" panose="02040503050406030204" pitchFamily="18" charset="0"/>
                        </a:rPr>
                        <m:t>4</m:t>
                      </m:r>
                    </m:oMath>
                    <m:oMath xmlns:m="http://schemas.openxmlformats.org/officeDocument/2006/math">
                      <m:r>
                        <a:rPr lang="en-AU" sz="1600" b="0" i="1" smtClean="0">
                          <a:latin typeface="Cambria Math" panose="02040503050406030204" pitchFamily="18" charset="0"/>
                        </a:rPr>
                        <m:t>∴</m:t>
                      </m:r>
                      <m:r>
                        <a:rPr lang="en-AU" sz="1600" b="0" i="1" smtClean="0">
                          <a:latin typeface="Cambria Math" panose="02040503050406030204" pitchFamily="18" charset="0"/>
                        </a:rPr>
                        <m:t>𝑥</m:t>
                      </m:r>
                      <m:r>
                        <a:rPr lang="en-AU" sz="1600" b="0" i="1" smtClean="0">
                          <a:latin typeface="Cambria Math" panose="02040503050406030204" pitchFamily="18" charset="0"/>
                        </a:rPr>
                        <m:t>≤</m:t>
                      </m:r>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5</m:t>
                          </m:r>
                        </m:num>
                        <m:den>
                          <m:r>
                            <a:rPr lang="en-AU" sz="1600" b="0" i="1" smtClean="0">
                              <a:latin typeface="Cambria Math" panose="02040503050406030204" pitchFamily="18" charset="0"/>
                            </a:rPr>
                            <m:t>3</m:t>
                          </m:r>
                        </m:den>
                      </m:f>
                      <m:r>
                        <a:rPr lang="en-AU" sz="1600" b="0" i="1" smtClean="0">
                          <a:latin typeface="Cambria Math" panose="02040503050406030204" pitchFamily="18" charset="0"/>
                        </a:rPr>
                        <m:t> </m:t>
                      </m:r>
                    </m:oMath>
                  </m:oMathPara>
                </a14:m>
                <a:endParaRPr lang="en-AU" sz="1600" dirty="0">
                  <a:latin typeface="+mn-lt"/>
                </a:endParaRPr>
              </a:p>
            </p:txBody>
          </p:sp>
        </mc:Choice>
        <mc:Fallback xmlns="">
          <p:sp>
            <p:nvSpPr>
              <p:cNvPr id="8" name="TextBox 7">
                <a:extLst>
                  <a:ext uri="{FF2B5EF4-FFF2-40B4-BE49-F238E27FC236}">
                    <a16:creationId xmlns:a16="http://schemas.microsoft.com/office/drawing/2014/main" id="{710A1645-F77F-F0CA-840F-1BE4164DA831}"/>
                  </a:ext>
                </a:extLst>
              </p:cNvPr>
              <p:cNvSpPr txBox="1">
                <a:spLocks noRot="1" noChangeAspect="1" noMove="1" noResize="1" noEditPoints="1" noAdjustHandles="1" noChangeArrowheads="1" noChangeShapeType="1" noTextEdit="1"/>
              </p:cNvSpPr>
              <p:nvPr/>
            </p:nvSpPr>
            <p:spPr>
              <a:xfrm>
                <a:off x="1768510" y="3627453"/>
                <a:ext cx="2763297" cy="1596683"/>
              </a:xfrm>
              <a:prstGeom prst="rect">
                <a:avLst/>
              </a:prstGeom>
              <a:blipFill>
                <a:blip r:embed="rId5"/>
                <a:stretch>
                  <a:fillRect l="-5077" t="-4962" b="-916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8EE5A7-0E3E-D0BA-5F14-D5710472BBE5}"/>
                  </a:ext>
                </a:extLst>
              </p:cNvPr>
              <p:cNvSpPr txBox="1"/>
              <p:nvPr/>
            </p:nvSpPr>
            <p:spPr>
              <a:xfrm>
                <a:off x="5201493" y="3798992"/>
                <a:ext cx="2763297" cy="1596683"/>
              </a:xfrm>
              <a:prstGeom prst="rect">
                <a:avLst/>
              </a:prstGeom>
              <a:noFill/>
            </p:spPr>
            <p:txBody>
              <a:bodyPr wrap="square" lIns="0" tIns="0" rIns="0" bIns="0" rtlCol="0">
                <a:noAutofit/>
              </a:bodyPr>
              <a:lstStyle/>
              <a:p>
                <a:pPr algn="l"/>
                <a:r>
                  <a:rPr lang="en-AU" sz="1800" dirty="0"/>
                  <a:t>Let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m:t>
                    </m:r>
                  </m:oMath>
                </a14:m>
                <a:endParaRPr lang="en-AU" sz="1800" b="0" dirty="0"/>
              </a:p>
              <a:p>
                <a:pPr/>
                <a14:m>
                  <m:oMathPara xmlns:m="http://schemas.openxmlformats.org/officeDocument/2006/math">
                    <m:oMathParaPr>
                      <m:jc m:val="centerGroup"/>
                    </m:oMathParaPr>
                    <m:oMath xmlns:m="http://schemas.openxmlformats.org/officeDocument/2006/math">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𝑥</m:t>
                          </m:r>
                          <m:r>
                            <a:rPr lang="en-AU" sz="1600" b="0" i="1" smtClean="0">
                              <a:latin typeface="Cambria Math" panose="02040503050406030204" pitchFamily="18" charset="0"/>
                            </a:rPr>
                            <m:t>−1</m:t>
                          </m:r>
                        </m:e>
                      </m:d>
                      <m:r>
                        <m:rPr>
                          <m:aln/>
                        </m:rPr>
                        <a:rPr lang="en-AU" sz="1600" b="0" i="1" smtClean="0">
                          <a:latin typeface="Cambria Math" panose="02040503050406030204" pitchFamily="18" charset="0"/>
                        </a:rPr>
                        <m:t>≤</m:t>
                      </m:r>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4−2</m:t>
                          </m:r>
                          <m:r>
                            <a:rPr lang="en-AU" sz="1600" b="0" i="1" smtClean="0">
                              <a:latin typeface="Cambria Math" panose="02040503050406030204" pitchFamily="18" charset="0"/>
                            </a:rPr>
                            <m:t>𝑥</m:t>
                          </m:r>
                        </m:e>
                      </m:d>
                    </m:oMath>
                    <m:oMath xmlns:m="http://schemas.openxmlformats.org/officeDocument/2006/math">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2−1</m:t>
                          </m:r>
                        </m:e>
                      </m:d>
                      <m:r>
                        <m:rPr>
                          <m:aln/>
                        </m:rPr>
                        <a:rPr lang="en-AU" sz="1600" b="0" i="1" smtClean="0">
                          <a:latin typeface="Cambria Math" panose="02040503050406030204" pitchFamily="18" charset="0"/>
                        </a:rPr>
                        <m:t>≤</m:t>
                      </m:r>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4−2×2</m:t>
                          </m:r>
                        </m:e>
                      </m:d>
                    </m:oMath>
                    <m:oMath xmlns:m="http://schemas.openxmlformats.org/officeDocument/2006/math">
                      <m:r>
                        <a:rPr lang="en-AU" sz="1600" b="0" i="1" smtClean="0">
                          <a:latin typeface="Cambria Math" panose="02040503050406030204" pitchFamily="18" charset="0"/>
                        </a:rPr>
                        <m:t>1</m:t>
                      </m:r>
                      <m:r>
                        <m:rPr>
                          <m:aln/>
                        </m:rPr>
                        <a:rPr lang="en-AU" sz="1600" b="0" i="1" smtClean="0">
                          <a:latin typeface="Cambria Math" panose="02040503050406030204" pitchFamily="18" charset="0"/>
                        </a:rPr>
                        <m:t>≤</m:t>
                      </m:r>
                      <m:r>
                        <a:rPr lang="en-AU" sz="1600" b="0" i="1" smtClean="0">
                          <a:latin typeface="Cambria Math" panose="02040503050406030204" pitchFamily="18" charset="0"/>
                        </a:rPr>
                        <m:t>0</m:t>
                      </m:r>
                    </m:oMath>
                    <m:oMath xmlns:m="http://schemas.openxmlformats.org/officeDocument/2006/math">
                      <m:r>
                        <m:rPr>
                          <m:sty m:val="p"/>
                        </m:rPr>
                        <a:rPr lang="en-AU" sz="1600" b="0" i="0" smtClean="0">
                          <a:latin typeface="Cambria Math" panose="02040503050406030204" pitchFamily="18" charset="0"/>
                        </a:rPr>
                        <m:t>this</m:t>
                      </m:r>
                      <m:r>
                        <a:rPr lang="en-AU" sz="1600" b="0" i="0" smtClean="0">
                          <a:latin typeface="Cambria Math" panose="02040503050406030204" pitchFamily="18" charset="0"/>
                        </a:rPr>
                        <m:t> </m:t>
                      </m:r>
                      <m:r>
                        <m:rPr>
                          <m:sty m:val="p"/>
                        </m:rPr>
                        <a:rPr lang="en-AU" sz="1600" b="0" i="0" smtClean="0">
                          <a:latin typeface="Cambria Math" panose="02040503050406030204" pitchFamily="18" charset="0"/>
                        </a:rPr>
                        <m:t>is</m:t>
                      </m:r>
                      <m:r>
                        <a:rPr lang="en-AU" sz="1600" b="0" i="0" smtClean="0">
                          <a:latin typeface="Cambria Math" panose="02040503050406030204" pitchFamily="18" charset="0"/>
                        </a:rPr>
                        <m:t> </m:t>
                      </m:r>
                      <m:r>
                        <m:rPr>
                          <m:sty m:val="p"/>
                        </m:rPr>
                        <a:rPr lang="en-AU" sz="1600" b="0" i="0" smtClean="0">
                          <a:latin typeface="Cambria Math" panose="02040503050406030204" pitchFamily="18" charset="0"/>
                        </a:rPr>
                        <m:t>not</m:t>
                      </m:r>
                      <m:r>
                        <a:rPr lang="en-AU" sz="1600" b="0" i="0" smtClean="0">
                          <a:latin typeface="Cambria Math" panose="02040503050406030204" pitchFamily="18" charset="0"/>
                        </a:rPr>
                        <m:t> </m:t>
                      </m:r>
                      <m:r>
                        <m:rPr>
                          <m:sty m:val="p"/>
                        </m:rPr>
                        <a:rPr lang="en-AU" sz="1600" b="0" i="0" smtClean="0">
                          <a:latin typeface="Cambria Math" panose="02040503050406030204" pitchFamily="18" charset="0"/>
                        </a:rPr>
                        <m:t>true</m:t>
                      </m:r>
                    </m:oMath>
                  </m:oMathPara>
                </a14:m>
                <a:endParaRPr lang="en-AU" sz="1600" dirty="0"/>
              </a:p>
            </p:txBody>
          </p:sp>
        </mc:Choice>
        <mc:Fallback xmlns="">
          <p:sp>
            <p:nvSpPr>
              <p:cNvPr id="10" name="TextBox 9">
                <a:extLst>
                  <a:ext uri="{FF2B5EF4-FFF2-40B4-BE49-F238E27FC236}">
                    <a16:creationId xmlns:a16="http://schemas.microsoft.com/office/drawing/2014/main" id="{6DBD02E5-1DF6-C6BE-F824-0C04BA20A164}"/>
                  </a:ext>
                </a:extLst>
              </p:cNvPr>
              <p:cNvSpPr txBox="1">
                <a:spLocks noRot="1" noChangeAspect="1" noMove="1" noResize="1" noEditPoints="1" noAdjustHandles="1" noChangeArrowheads="1" noChangeShapeType="1" noTextEdit="1"/>
              </p:cNvSpPr>
              <p:nvPr/>
            </p:nvSpPr>
            <p:spPr>
              <a:xfrm>
                <a:off x="5201493" y="3798992"/>
                <a:ext cx="2763297" cy="1596683"/>
              </a:xfrm>
              <a:prstGeom prst="rect">
                <a:avLst/>
              </a:prstGeom>
              <a:blipFill>
                <a:blip r:embed="rId7"/>
                <a:stretch>
                  <a:fillRect l="-5066" t="-496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967833-FF0B-6425-6BEC-4F08790DA0DB}"/>
                  </a:ext>
                </a:extLst>
              </p:cNvPr>
              <p:cNvSpPr txBox="1"/>
              <p:nvPr/>
            </p:nvSpPr>
            <p:spPr>
              <a:xfrm>
                <a:off x="8481284" y="3798991"/>
                <a:ext cx="2763297" cy="1596683"/>
              </a:xfrm>
              <a:prstGeom prst="rect">
                <a:avLst/>
              </a:prstGeom>
              <a:noFill/>
            </p:spPr>
            <p:txBody>
              <a:bodyPr wrap="square" lIns="0" tIns="0" rIns="0" bIns="0" rtlCol="0">
                <a:noAutofit/>
              </a:bodyPr>
              <a:lstStyle/>
              <a:p>
                <a:pPr algn="l"/>
                <a:r>
                  <a:rPr lang="en-AU" sz="1800" dirty="0"/>
                  <a:t>Let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=4</m:t>
                    </m:r>
                  </m:oMath>
                </a14:m>
                <a:br>
                  <a:rPr lang="en-AU" sz="1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𝑥</m:t>
                          </m:r>
                          <m:r>
                            <a:rPr lang="en-AU" sz="1600" b="0" i="1" smtClean="0">
                              <a:latin typeface="Cambria Math" panose="02040503050406030204" pitchFamily="18" charset="0"/>
                            </a:rPr>
                            <m:t>−1</m:t>
                          </m:r>
                        </m:e>
                      </m:d>
                      <m:r>
                        <m:rPr>
                          <m:aln/>
                        </m:rPr>
                        <a:rPr lang="en-AU" sz="1600" b="0" i="1" smtClean="0">
                          <a:latin typeface="Cambria Math" panose="02040503050406030204" pitchFamily="18" charset="0"/>
                        </a:rPr>
                        <m:t>≤</m:t>
                      </m:r>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4−2</m:t>
                          </m:r>
                          <m:r>
                            <a:rPr lang="en-AU" sz="1600" b="0" i="1" smtClean="0">
                              <a:latin typeface="Cambria Math" panose="02040503050406030204" pitchFamily="18" charset="0"/>
                            </a:rPr>
                            <m:t>𝑥</m:t>
                          </m:r>
                        </m:e>
                      </m:d>
                    </m:oMath>
                    <m:oMath xmlns:m="http://schemas.openxmlformats.org/officeDocument/2006/math">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4−1</m:t>
                          </m:r>
                        </m:e>
                      </m:d>
                      <m:r>
                        <m:rPr>
                          <m:aln/>
                        </m:rPr>
                        <a:rPr lang="en-AU" sz="1600" b="0" i="1" smtClean="0">
                          <a:latin typeface="Cambria Math" panose="02040503050406030204" pitchFamily="18" charset="0"/>
                        </a:rPr>
                        <m:t>≤</m:t>
                      </m:r>
                      <m:d>
                        <m:dPr>
                          <m:begChr m:val="|"/>
                          <m:endChr m:val="|"/>
                          <m:ctrlPr>
                            <a:rPr lang="en-AU" sz="1600" b="0" i="1" smtClean="0">
                              <a:latin typeface="Cambria Math" panose="02040503050406030204" pitchFamily="18" charset="0"/>
                            </a:rPr>
                          </m:ctrlPr>
                        </m:dPr>
                        <m:e>
                          <m:r>
                            <a:rPr lang="en-AU" sz="1600" b="0" i="1" smtClean="0">
                              <a:latin typeface="Cambria Math" panose="02040503050406030204" pitchFamily="18" charset="0"/>
                            </a:rPr>
                            <m:t>4−2×4</m:t>
                          </m:r>
                        </m:e>
                      </m:d>
                    </m:oMath>
                    <m:oMath xmlns:m="http://schemas.openxmlformats.org/officeDocument/2006/math">
                      <m:r>
                        <a:rPr lang="en-AU" sz="1600" b="0" i="1" smtClean="0">
                          <a:latin typeface="Cambria Math" panose="02040503050406030204" pitchFamily="18" charset="0"/>
                        </a:rPr>
                        <m:t>3</m:t>
                      </m:r>
                      <m:r>
                        <m:rPr>
                          <m:aln/>
                        </m:rPr>
                        <a:rPr lang="en-AU" sz="1600" b="0" i="1" smtClean="0">
                          <a:latin typeface="Cambria Math" panose="02040503050406030204" pitchFamily="18" charset="0"/>
                        </a:rPr>
                        <m:t>≤</m:t>
                      </m:r>
                      <m:r>
                        <a:rPr lang="en-AU" sz="1600" b="0" i="1" smtClean="0">
                          <a:latin typeface="Cambria Math" panose="02040503050406030204" pitchFamily="18" charset="0"/>
                        </a:rPr>
                        <m:t>4 </m:t>
                      </m:r>
                    </m:oMath>
                    <m:oMath xmlns:m="http://schemas.openxmlformats.org/officeDocument/2006/math">
                      <m:r>
                        <a:rPr lang="en-AU" sz="1600" b="0" i="1" smtClean="0">
                          <a:latin typeface="Cambria Math" panose="02040503050406030204" pitchFamily="18" charset="0"/>
                        </a:rPr>
                        <m:t>∴</m:t>
                      </m:r>
                      <m:r>
                        <a:rPr lang="en-AU" sz="1600" b="0" i="1" smtClean="0">
                          <a:latin typeface="Cambria Math" panose="02040503050406030204" pitchFamily="18" charset="0"/>
                        </a:rPr>
                        <m:t>𝑥</m:t>
                      </m:r>
                      <m:r>
                        <m:rPr>
                          <m:aln/>
                        </m:rPr>
                        <a:rPr lang="en-AU" sz="1600" b="0" i="1" smtClean="0">
                          <a:latin typeface="Cambria Math" panose="02040503050406030204" pitchFamily="18" charset="0"/>
                        </a:rPr>
                        <m:t>≥</m:t>
                      </m:r>
                      <m:r>
                        <a:rPr lang="en-AU" sz="1600" b="0" i="1" smtClean="0">
                          <a:latin typeface="Cambria Math" panose="02040503050406030204" pitchFamily="18" charset="0"/>
                        </a:rPr>
                        <m:t>3</m:t>
                      </m:r>
                    </m:oMath>
                  </m:oMathPara>
                </a14:m>
                <a:endParaRPr lang="en-AU" sz="1600" dirty="0">
                  <a:latin typeface="+mn-lt"/>
                </a:endParaRPr>
              </a:p>
            </p:txBody>
          </p:sp>
        </mc:Choice>
        <mc:Fallback xmlns="">
          <p:sp>
            <p:nvSpPr>
              <p:cNvPr id="9" name="TextBox 8">
                <a:extLst>
                  <a:ext uri="{FF2B5EF4-FFF2-40B4-BE49-F238E27FC236}">
                    <a16:creationId xmlns:a16="http://schemas.microsoft.com/office/drawing/2014/main" id="{1F967833-FF0B-6425-6BEC-4F08790DA0DB}"/>
                  </a:ext>
                </a:extLst>
              </p:cNvPr>
              <p:cNvSpPr txBox="1">
                <a:spLocks noRot="1" noChangeAspect="1" noMove="1" noResize="1" noEditPoints="1" noAdjustHandles="1" noChangeArrowheads="1" noChangeShapeType="1" noTextEdit="1"/>
              </p:cNvSpPr>
              <p:nvPr/>
            </p:nvSpPr>
            <p:spPr>
              <a:xfrm>
                <a:off x="8481284" y="3798991"/>
                <a:ext cx="2763297" cy="1596683"/>
              </a:xfrm>
              <a:prstGeom prst="rect">
                <a:avLst/>
              </a:prstGeom>
              <a:blipFill>
                <a:blip r:embed="rId8"/>
                <a:stretch>
                  <a:fillRect l="-5066" t="-4962"/>
                </a:stretch>
              </a:blipFill>
            </p:spPr>
            <p:txBody>
              <a:bodyPr/>
              <a:lstStyle/>
              <a:p>
                <a:r>
                  <a:rPr lang="en-AU">
                    <a:noFill/>
                  </a:rPr>
                  <a:t> </a:t>
                </a:r>
              </a:p>
            </p:txBody>
          </p:sp>
        </mc:Fallback>
      </mc:AlternateContent>
      <p:grpSp>
        <p:nvGrpSpPr>
          <p:cNvPr id="25" name="Group 24" descr="Straight line with 5/3 and 3 marked. A tick indicating that x &lt; 5/3 and x &gt; 3. A cross marked indicating that x can not be between 5/3 and 3. ">
            <a:extLst>
              <a:ext uri="{FF2B5EF4-FFF2-40B4-BE49-F238E27FC236}">
                <a16:creationId xmlns:a16="http://schemas.microsoft.com/office/drawing/2014/main" id="{FC6216E0-4FF1-964D-390B-7CA88A27A3B4}"/>
              </a:ext>
            </a:extLst>
          </p:cNvPr>
          <p:cNvGrpSpPr/>
          <p:nvPr/>
        </p:nvGrpSpPr>
        <p:grpSpPr>
          <a:xfrm>
            <a:off x="2981011" y="5395674"/>
            <a:ext cx="6229978" cy="1210326"/>
            <a:chOff x="2981011" y="5395674"/>
            <a:chExt cx="6229978" cy="1210326"/>
          </a:xfrm>
        </p:grpSpPr>
        <p:grpSp>
          <p:nvGrpSpPr>
            <p:cNvPr id="19" name="Group 18">
              <a:extLst>
                <a:ext uri="{FF2B5EF4-FFF2-40B4-BE49-F238E27FC236}">
                  <a16:creationId xmlns:a16="http://schemas.microsoft.com/office/drawing/2014/main" id="{27846F63-7476-AD27-AB18-6E9A1E596705}"/>
                </a:ext>
              </a:extLst>
            </p:cNvPr>
            <p:cNvGrpSpPr/>
            <p:nvPr/>
          </p:nvGrpSpPr>
          <p:grpSpPr>
            <a:xfrm>
              <a:off x="2981011" y="5775004"/>
              <a:ext cx="6229978" cy="830996"/>
              <a:chOff x="2954215" y="3722913"/>
              <a:chExt cx="6229978" cy="830996"/>
            </a:xfrm>
          </p:grpSpPr>
          <p:cxnSp>
            <p:nvCxnSpPr>
              <p:cNvPr id="13" name="Straight Arrow Connector 12">
                <a:extLst>
                  <a:ext uri="{FF2B5EF4-FFF2-40B4-BE49-F238E27FC236}">
                    <a16:creationId xmlns:a16="http://schemas.microsoft.com/office/drawing/2014/main" id="{C1661B79-A310-6E5F-2DF5-4D40D3EEA2D0}"/>
                  </a:ext>
                </a:extLst>
              </p:cNvPr>
              <p:cNvCxnSpPr/>
              <p:nvPr/>
            </p:nvCxnSpPr>
            <p:spPr>
              <a:xfrm>
                <a:off x="2954215" y="3828422"/>
                <a:ext cx="622997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A8F9CB-1CA8-6C99-DBD4-18167551F1A7}"/>
                  </a:ext>
                </a:extLst>
              </p:cNvPr>
              <p:cNvCxnSpPr/>
              <p:nvPr/>
            </p:nvCxnSpPr>
            <p:spPr>
              <a:xfrm>
                <a:off x="7375491" y="3722914"/>
                <a:ext cx="0" cy="21101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608C6D-884E-55C4-D104-384BAC6D7428}"/>
                      </a:ext>
                    </a:extLst>
                  </p:cNvPr>
                  <p:cNvSpPr txBox="1"/>
                  <p:nvPr/>
                </p:nvSpPr>
                <p:spPr>
                  <a:xfrm>
                    <a:off x="7136799" y="3927660"/>
                    <a:ext cx="492368" cy="294414"/>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sz="1800" i="1" dirty="0">
                              <a:latin typeface="Cambria Math" panose="02040503050406030204" pitchFamily="18" charset="0"/>
                            </a:rPr>
                            <m:t>3</m:t>
                          </m:r>
                        </m:oMath>
                      </m:oMathPara>
                    </a14:m>
                    <a:endParaRPr lang="en-AU" sz="1800" dirty="0"/>
                  </a:p>
                </p:txBody>
              </p:sp>
            </mc:Choice>
            <mc:Fallback xmlns="">
              <p:sp>
                <p:nvSpPr>
                  <p:cNvPr id="16" name="TextBox 15">
                    <a:extLst>
                      <a:ext uri="{FF2B5EF4-FFF2-40B4-BE49-F238E27FC236}">
                        <a16:creationId xmlns:a16="http://schemas.microsoft.com/office/drawing/2014/main" id="{54A99B8F-0FA2-7FCB-E0CF-E633C9C051BD}"/>
                      </a:ext>
                    </a:extLst>
                  </p:cNvPr>
                  <p:cNvSpPr txBox="1">
                    <a:spLocks noRot="1" noChangeAspect="1" noMove="1" noResize="1" noEditPoints="1" noAdjustHandles="1" noChangeArrowheads="1" noChangeShapeType="1" noTextEdit="1"/>
                  </p:cNvSpPr>
                  <p:nvPr/>
                </p:nvSpPr>
                <p:spPr>
                  <a:xfrm>
                    <a:off x="7136799" y="3927660"/>
                    <a:ext cx="492368" cy="294414"/>
                  </a:xfrm>
                  <a:prstGeom prst="rect">
                    <a:avLst/>
                  </a:prstGeom>
                  <a:blipFill>
                    <a:blip r:embed="rId9"/>
                    <a:stretch>
                      <a:fillRect b="-208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342C531-C8C7-02FE-092C-9C37DB7798B2}"/>
                      </a:ext>
                    </a:extLst>
                  </p:cNvPr>
                  <p:cNvSpPr txBox="1"/>
                  <p:nvPr/>
                </p:nvSpPr>
                <p:spPr>
                  <a:xfrm>
                    <a:off x="5912896" y="3967090"/>
                    <a:ext cx="492368" cy="586819"/>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5</m:t>
                              </m:r>
                            </m:num>
                            <m:den>
                              <m:r>
                                <a:rPr lang="en-AU" sz="1800" b="0" i="1" dirty="0" smtClean="0">
                                  <a:latin typeface="Cambria Math" panose="02040503050406030204" pitchFamily="18" charset="0"/>
                                </a:rPr>
                                <m:t>3</m:t>
                              </m:r>
                            </m:den>
                          </m:f>
                        </m:oMath>
                      </m:oMathPara>
                    </a14:m>
                    <a:endParaRPr lang="en-AU" sz="1800" dirty="0"/>
                  </a:p>
                </p:txBody>
              </p:sp>
            </mc:Choice>
            <mc:Fallback xmlns="">
              <p:sp>
                <p:nvSpPr>
                  <p:cNvPr id="17" name="TextBox 16">
                    <a:extLst>
                      <a:ext uri="{FF2B5EF4-FFF2-40B4-BE49-F238E27FC236}">
                        <a16:creationId xmlns:a16="http://schemas.microsoft.com/office/drawing/2014/main" id="{7AD0B6D7-CACF-48AA-7895-BB45F40974F8}"/>
                      </a:ext>
                    </a:extLst>
                  </p:cNvPr>
                  <p:cNvSpPr txBox="1">
                    <a:spLocks noRot="1" noChangeAspect="1" noMove="1" noResize="1" noEditPoints="1" noAdjustHandles="1" noChangeArrowheads="1" noChangeShapeType="1" noTextEdit="1"/>
                  </p:cNvSpPr>
                  <p:nvPr/>
                </p:nvSpPr>
                <p:spPr>
                  <a:xfrm>
                    <a:off x="5912896" y="3967090"/>
                    <a:ext cx="492368" cy="586819"/>
                  </a:xfrm>
                  <a:prstGeom prst="rect">
                    <a:avLst/>
                  </a:prstGeom>
                  <a:blipFill>
                    <a:blip r:embed="rId10"/>
                    <a:stretch>
                      <a:fillRect/>
                    </a:stretch>
                  </a:blipFill>
                </p:spPr>
                <p:txBody>
                  <a:bodyPr/>
                  <a:lstStyle/>
                  <a:p>
                    <a:r>
                      <a:rPr lang="en-AU">
                        <a:noFill/>
                      </a:rPr>
                      <a:t> </a:t>
                    </a:r>
                  </a:p>
                </p:txBody>
              </p:sp>
            </mc:Fallback>
          </mc:AlternateContent>
          <p:cxnSp>
            <p:nvCxnSpPr>
              <p:cNvPr id="18" name="Straight Connector 17">
                <a:extLst>
                  <a:ext uri="{FF2B5EF4-FFF2-40B4-BE49-F238E27FC236}">
                    <a16:creationId xmlns:a16="http://schemas.microsoft.com/office/drawing/2014/main" id="{A1C818FC-8818-A0AD-F04D-C1076A467F69}"/>
                  </a:ext>
                </a:extLst>
              </p:cNvPr>
              <p:cNvCxnSpPr/>
              <p:nvPr/>
            </p:nvCxnSpPr>
            <p:spPr>
              <a:xfrm>
                <a:off x="6159080" y="3722913"/>
                <a:ext cx="0" cy="21101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1" name="Graphic 20" descr="Checkmark with solid fill">
              <a:extLst>
                <a:ext uri="{FF2B5EF4-FFF2-40B4-BE49-F238E27FC236}">
                  <a16:creationId xmlns:a16="http://schemas.microsoft.com/office/drawing/2014/main" id="{366ACF20-C341-9FEA-BF02-7221DD364F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31807" y="5395674"/>
              <a:ext cx="457198" cy="457198"/>
            </a:xfrm>
            <a:prstGeom prst="rect">
              <a:avLst/>
            </a:prstGeom>
          </p:spPr>
        </p:pic>
        <p:pic>
          <p:nvPicPr>
            <p:cNvPr id="22" name="Graphic 21" descr="Checkmark with solid fill">
              <a:extLst>
                <a:ext uri="{FF2B5EF4-FFF2-40B4-BE49-F238E27FC236}">
                  <a16:creationId xmlns:a16="http://schemas.microsoft.com/office/drawing/2014/main" id="{4453A0EC-DB71-DC40-AFC4-6A1E3F4D71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59764" y="5423313"/>
              <a:ext cx="457198" cy="457198"/>
            </a:xfrm>
            <a:prstGeom prst="rect">
              <a:avLst/>
            </a:prstGeom>
          </p:spPr>
        </p:pic>
        <p:pic>
          <p:nvPicPr>
            <p:cNvPr id="24" name="Graphic 23" descr="Close with solid fill">
              <a:extLst>
                <a:ext uri="{FF2B5EF4-FFF2-40B4-BE49-F238E27FC236}">
                  <a16:creationId xmlns:a16="http://schemas.microsoft.com/office/drawing/2014/main" id="{5CC93759-5453-3B12-A918-C90D074F412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67913" y="5395674"/>
              <a:ext cx="471018" cy="471018"/>
            </a:xfrm>
            <a:prstGeom prst="rect">
              <a:avLst/>
            </a:prstGeom>
          </p:spPr>
        </p:pic>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15548DD-5AC5-99A9-4276-C037440E82ED}"/>
                  </a:ext>
                </a:extLst>
              </p:cNvPr>
              <p:cNvSpPr txBox="1"/>
              <p:nvPr/>
            </p:nvSpPr>
            <p:spPr>
              <a:xfrm>
                <a:off x="7038931" y="6123560"/>
                <a:ext cx="6094324" cy="618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3</m:t>
                          </m:r>
                        </m:den>
                      </m:f>
                      <m:r>
                        <m:rPr>
                          <m:sty m:val="p"/>
                        </m:rPr>
                        <a:rPr lang="en-AU" sz="1800" b="0" i="0" smtClean="0">
                          <a:latin typeface="Cambria Math" panose="02040503050406030204" pitchFamily="18" charset="0"/>
                        </a:rPr>
                        <m:t>and</m:t>
                      </m:r>
                      <m:r>
                        <a:rPr lang="en-AU" sz="1800" b="0" i="1" smtClean="0">
                          <a:latin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𝑥</m:t>
                      </m:r>
                      <m:r>
                        <a:rPr lang="en-AU" sz="1800" b="0" i="1" smtClean="0">
                          <a:latin typeface="Cambria Math" panose="02040503050406030204" pitchFamily="18" charset="0"/>
                          <a:ea typeface="Cambria Math" panose="02040503050406030204" pitchFamily="18" charset="0"/>
                        </a:rPr>
                        <m:t>≥3</m:t>
                      </m:r>
                    </m:oMath>
                  </m:oMathPara>
                </a14:m>
                <a:endParaRPr lang="en-AU" sz="1800" dirty="0"/>
              </a:p>
            </p:txBody>
          </p:sp>
        </mc:Choice>
        <mc:Fallback xmlns="">
          <p:sp>
            <p:nvSpPr>
              <p:cNvPr id="27" name="TextBox 26">
                <a:extLst>
                  <a:ext uri="{FF2B5EF4-FFF2-40B4-BE49-F238E27FC236}">
                    <a16:creationId xmlns:a16="http://schemas.microsoft.com/office/drawing/2014/main" id="{BE366037-7369-A3A6-2E93-97E9BAAEF344}"/>
                  </a:ext>
                </a:extLst>
              </p:cNvPr>
              <p:cNvSpPr txBox="1">
                <a:spLocks noRot="1" noChangeAspect="1" noMove="1" noResize="1" noEditPoints="1" noAdjustHandles="1" noChangeArrowheads="1" noChangeShapeType="1" noTextEdit="1"/>
              </p:cNvSpPr>
              <p:nvPr/>
            </p:nvSpPr>
            <p:spPr>
              <a:xfrm>
                <a:off x="7038931" y="6123560"/>
                <a:ext cx="6094324" cy="618311"/>
              </a:xfrm>
              <a:prstGeom prst="rect">
                <a:avLst/>
              </a:prstGeom>
              <a:blipFill>
                <a:blip r:embed="rId1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047318A-FC96-92BE-E113-C5F3C9BD0A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17092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pPr>
            <a:r>
              <a:rPr lang="en-US"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708016"/>
            <a:ext cx="11303000" cy="41806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To be able to solve absolute value inequalities.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Bef>
                <a:spcPts val="1200"/>
              </a:spcBef>
              <a:spcAft>
                <a:spcPts val="600"/>
              </a:spcAft>
              <a:buFont typeface="Symbol" panose="05050102010706020507" pitchFamily="18" charset="2"/>
              <a:buChar char=""/>
              <a:tabLst>
                <a:tab pos="228600" algn="l"/>
              </a:tabLst>
            </a:pPr>
            <a:r>
              <a:rPr lang="en-AU" sz="1800" dirty="0">
                <a:latin typeface="Arial" panose="020B0604020202020204" pitchFamily="34" charset="0"/>
                <a:ea typeface="Calibri" panose="020F0502020204030204" pitchFamily="34" charset="0"/>
              </a:rPr>
              <a:t>I can graph an absolute value graph and use it to identify critical points. </a:t>
            </a:r>
          </a:p>
          <a:p>
            <a:pPr marL="342900" indent="-342900">
              <a:lnSpc>
                <a:spcPct val="150000"/>
              </a:lnSpc>
              <a:spcBef>
                <a:spcPts val="1200"/>
              </a:spcBef>
              <a:spcAft>
                <a:spcPts val="600"/>
              </a:spcAft>
              <a:buFont typeface="Symbol" panose="05050102010706020507" pitchFamily="18" charset="2"/>
              <a:buChar char=""/>
              <a:tabLst>
                <a:tab pos="228600" algn="l"/>
              </a:tabLst>
            </a:pPr>
            <a:r>
              <a:rPr lang="en-AU" sz="1800" dirty="0">
                <a:latin typeface="Arial" panose="020B0604020202020204" pitchFamily="34" charset="0"/>
                <a:ea typeface="Calibri" panose="020F0502020204030204" pitchFamily="34" charset="0"/>
              </a:rPr>
              <a:t>I can solve absolute value inequalities by finding the distance from the critical point.</a:t>
            </a:r>
          </a:p>
          <a:p>
            <a:pPr marL="342900" indent="-342900">
              <a:lnSpc>
                <a:spcPct val="150000"/>
              </a:lnSpc>
              <a:spcBef>
                <a:spcPts val="1200"/>
              </a:spcBef>
              <a:spcAft>
                <a:spcPts val="600"/>
              </a:spcAft>
              <a:buFont typeface="Symbol" panose="05050102010706020507" pitchFamily="18" charset="2"/>
              <a:buChar char=""/>
              <a:tabLst>
                <a:tab pos="228600" algn="l"/>
              </a:tabLst>
            </a:pPr>
            <a:r>
              <a:rPr lang="en-AU" sz="1800" dirty="0">
                <a:latin typeface="Arial" panose="020B0604020202020204" pitchFamily="34" charset="0"/>
                <a:ea typeface="Calibri" panose="020F0502020204030204" pitchFamily="34" charset="0"/>
              </a:rPr>
              <a:t> I can solve absolute value inequalities by graphing 2 separate equations.</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 can solve absolute value inequalities algebraically.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7103B826-3144-C3C3-9808-C2A8824CAF1D}"/>
              </a:ext>
            </a:extLst>
          </p:cNvPr>
          <p:cNvSpPr>
            <a:spLocks noGrp="1"/>
          </p:cNvSpPr>
          <p:nvPr>
            <p:ph type="title"/>
          </p:nvPr>
        </p:nvSpPr>
        <p:spPr>
          <a:xfrm>
            <a:off x="5400000" y="360000"/>
            <a:ext cx="6407150" cy="554400"/>
          </a:xfrm>
        </p:spPr>
        <p:txBody>
          <a:bodyPr/>
          <a:lstStyle/>
          <a:p>
            <a:r>
              <a:rPr lang="en-US" dirty="0"/>
              <a:t>Engineering tolerances</a:t>
            </a:r>
          </a:p>
        </p:txBody>
      </p:sp>
      <p:pic>
        <p:nvPicPr>
          <p:cNvPr id="7" name="Picture 6" descr="A picture of a coach bolt and a washer.">
            <a:extLst>
              <a:ext uri="{FF2B5EF4-FFF2-40B4-BE49-F238E27FC236}">
                <a16:creationId xmlns:a16="http://schemas.microsoft.com/office/drawing/2014/main" id="{AE1643FF-543F-E3EA-4A62-D8F4548F0F35}"/>
              </a:ext>
            </a:extLst>
          </p:cNvPr>
          <p:cNvPicPr>
            <a:picLocks noChangeAspect="1"/>
          </p:cNvPicPr>
          <p:nvPr/>
        </p:nvPicPr>
        <p:blipFill>
          <a:blip r:embed="rId3"/>
          <a:srcRect l="8122" r="948"/>
          <a:stretch>
            <a:fillRect/>
          </a:stretch>
        </p:blipFill>
        <p:spPr>
          <a:xfrm>
            <a:off x="20" y="10"/>
            <a:ext cx="5039980" cy="6857990"/>
          </a:xfrm>
          <a:prstGeom prst="rect">
            <a:avLst/>
          </a:prstGeom>
          <a:noFill/>
        </p:spPr>
      </p:pic>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5400675" y="1800000"/>
                <a:ext cx="6407150" cy="4536000"/>
              </a:xfrm>
            </p:spPr>
            <p:txBody>
              <a:bodyPr>
                <a:normAutofit/>
              </a:bodyPr>
              <a:lstStyle/>
              <a:p>
                <a:r>
                  <a:rPr lang="en-AU" dirty="0"/>
                  <a:t>A washer is designed to fit a 10 mm bolt. During manufacturing, a small variation of up to 0.02 mm is allowed. </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9.98≤</m:t>
                      </m:r>
                      <m:r>
                        <a:rPr lang="en-AU" b="0" i="1" smtClean="0">
                          <a:latin typeface="Cambria Math" panose="02040503050406030204" pitchFamily="18" charset="0"/>
                        </a:rPr>
                        <m:t>𝑥</m:t>
                      </m:r>
                      <m:r>
                        <a:rPr lang="en-AU" b="0" i="1" smtClean="0">
                          <a:latin typeface="Cambria Math" panose="02040503050406030204" pitchFamily="18" charset="0"/>
                        </a:rPr>
                        <m:t>≤10.02</m:t>
                      </m:r>
                    </m:oMath>
                  </m:oMathPara>
                </a14:m>
                <a:endParaRPr lang="en-AU" b="0" dirty="0"/>
              </a:p>
              <a:p>
                <a:endParaRPr lang="en-AU" dirty="0"/>
              </a:p>
              <a:p>
                <a:pPr/>
                <a14:m>
                  <m:oMathPara xmlns:m="http://schemas.openxmlformats.org/officeDocument/2006/math">
                    <m:oMathParaPr>
                      <m:jc m:val="centerGroup"/>
                    </m:oMathParaPr>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−10</m:t>
                          </m:r>
                        </m:e>
                      </m:d>
                      <m:r>
                        <a:rPr lang="en-AU" b="0" i="1" smtClean="0">
                          <a:latin typeface="Cambria Math" panose="02040503050406030204" pitchFamily="18" charset="0"/>
                        </a:rPr>
                        <m:t>≤0.02</m:t>
                      </m:r>
                    </m:oMath>
                  </m:oMathPara>
                </a14:m>
                <a:endParaRPr lang="en-AU" dirty="0"/>
              </a:p>
              <a:p>
                <a:endParaRPr lang="en-AU" dirty="0"/>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5400675" y="1800000"/>
                <a:ext cx="6407150" cy="4536000"/>
              </a:xfrm>
              <a:blipFill>
                <a:blip r:embed="rId5"/>
                <a:stretch>
                  <a:fillRect l="-2474"/>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E367AC46-06C4-CF48-D268-1934C21E3CDB}"/>
                  </a:ext>
                </a:extLst>
              </p:cNvPr>
              <p:cNvSpPr>
                <a:spLocks noGrp="1"/>
              </p:cNvSpPr>
              <p:nvPr>
                <p:ph type="title"/>
              </p:nvPr>
            </p:nvSpPr>
            <p:spPr/>
            <p:txBody>
              <a:bodyPr/>
              <a:lstStyle/>
              <a:p>
                <a:r>
                  <a:rPr lang="en-AU" dirty="0"/>
                  <a:t>Solve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e>
                    </m:d>
                    <m:r>
                      <a:rPr lang="en-AU" b="0" i="1" smtClean="0">
                        <a:latin typeface="Cambria Math" panose="02040503050406030204" pitchFamily="18" charset="0"/>
                      </a:rPr>
                      <m:t>=5</m:t>
                    </m:r>
                  </m:oMath>
                </a14:m>
                <a:endParaRPr lang="en-AU" dirty="0"/>
              </a:p>
            </p:txBody>
          </p:sp>
        </mc:Choice>
        <mc:Fallback xmlns="">
          <p:sp>
            <p:nvSpPr>
              <p:cNvPr id="3" name="Title 2">
                <a:extLst>
                  <a:ext uri="{FF2B5EF4-FFF2-40B4-BE49-F238E27FC236}">
                    <a16:creationId xmlns:a16="http://schemas.microsoft.com/office/drawing/2014/main" id="{E367AC46-06C4-CF48-D268-1934C21E3CDB}"/>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p:sp>
        <p:nvSpPr>
          <p:cNvPr id="5" name="Text Placeholder 4">
            <a:extLst>
              <a:ext uri="{FF2B5EF4-FFF2-40B4-BE49-F238E27FC236}">
                <a16:creationId xmlns:a16="http://schemas.microsoft.com/office/drawing/2014/main" id="{8A1D71FB-1ED3-1C29-8B83-83E0293F1308}"/>
              </a:ext>
            </a:extLst>
          </p:cNvPr>
          <p:cNvSpPr>
            <a:spLocks noGrp="1"/>
          </p:cNvSpPr>
          <p:nvPr>
            <p:ph type="body" sz="quarter" idx="18"/>
          </p:nvPr>
        </p:nvSpPr>
        <p:spPr/>
        <p:txBody>
          <a:bodyPr/>
          <a:lstStyle/>
          <a:p>
            <a:r>
              <a:rPr lang="en-AU" dirty="0"/>
              <a:t>2 methods </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7BE02EB-487B-871B-2293-279E598E1502}"/>
                  </a:ext>
                </a:extLst>
              </p:cNvPr>
              <p:cNvSpPr>
                <a:spLocks noGrp="1"/>
              </p:cNvSpPr>
              <p:nvPr>
                <p:ph type="body" sz="quarter" idx="17"/>
              </p:nvPr>
            </p:nvSpPr>
            <p:spPr>
              <a:xfrm>
                <a:off x="270190" y="1491919"/>
                <a:ext cx="5338671" cy="4807835"/>
              </a:xfrm>
            </p:spPr>
            <p:txBody>
              <a:bodyPr/>
              <a:lstStyle/>
              <a:p>
                <a:r>
                  <a:rPr lang="en-AU" dirty="0"/>
                  <a:t>Consider the positive and negative of the LHS</a:t>
                </a:r>
              </a:p>
              <a:p>
                <a:r>
                  <a:rPr lang="en-AU" dirty="0"/>
                  <a:t>Positive case</a:t>
                </a:r>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m:rPr>
                          <m:aln/>
                        </m:rPr>
                        <a:rPr lang="en-AU" b="0" i="1" smtClean="0">
                          <a:latin typeface="Cambria Math" panose="02040503050406030204" pitchFamily="18" charset="0"/>
                        </a:rPr>
                        <m:t>=</m:t>
                      </m:r>
                      <m:r>
                        <a:rPr lang="en-AU" b="0" i="1" smtClean="0">
                          <a:latin typeface="Cambria Math" panose="02040503050406030204" pitchFamily="18" charset="0"/>
                        </a:rPr>
                        <m:t>5</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m:oMathPara>
                </a14:m>
                <a:endParaRPr lang="en-AU" b="0" dirty="0"/>
              </a:p>
              <a:p>
                <a:r>
                  <a:rPr lang="en-AU" dirty="0"/>
                  <a:t>Negative case</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m:rPr>
                          <m:aln/>
                        </m:rPr>
                        <a:rPr lang="en-AU" b="0" i="1" smtClean="0">
                          <a:latin typeface="Cambria Math" panose="02040503050406030204" pitchFamily="18" charset="0"/>
                        </a:rPr>
                        <m:t>=</m:t>
                      </m:r>
                      <m:r>
                        <a:rPr lang="en-AU" b="0" i="1" smtClean="0">
                          <a:latin typeface="Cambria Math" panose="02040503050406030204" pitchFamily="18" charset="0"/>
                        </a:rPr>
                        <m:t>5</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m:rPr>
                          <m:aln/>
                        </m:rPr>
                        <a:rPr lang="en-AU" b="0" i="1" smtClean="0">
                          <a:latin typeface="Cambria Math" panose="02040503050406030204" pitchFamily="18" charset="0"/>
                        </a:rPr>
                        <m:t>=</m:t>
                      </m:r>
                      <m:r>
                        <a:rPr lang="en-AU" b="0" i="1" smtClean="0">
                          <a:latin typeface="Cambria Math" panose="02040503050406030204" pitchFamily="18" charset="0"/>
                        </a:rPr>
                        <m:t>5</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9</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−3</m:t>
                      </m:r>
                    </m:oMath>
                  </m:oMathPara>
                </a14:m>
                <a:endParaRPr lang="en-AU" b="0" dirty="0"/>
              </a:p>
            </p:txBody>
          </p:sp>
        </mc:Choice>
        <mc:Fallback xmlns="">
          <p:sp>
            <p:nvSpPr>
              <p:cNvPr id="4" name="Text Placeholder 3">
                <a:extLst>
                  <a:ext uri="{FF2B5EF4-FFF2-40B4-BE49-F238E27FC236}">
                    <a16:creationId xmlns:a16="http://schemas.microsoft.com/office/drawing/2014/main" id="{97BE02EB-487B-871B-2293-279E598E1502}"/>
                  </a:ext>
                </a:extLst>
              </p:cNvPr>
              <p:cNvSpPr>
                <a:spLocks noGrp="1" noRot="1" noChangeAspect="1" noMove="1" noResize="1" noEditPoints="1" noAdjustHandles="1" noChangeArrowheads="1" noChangeShapeType="1" noTextEdit="1"/>
              </p:cNvSpPr>
              <p:nvPr>
                <p:ph type="body" sz="quarter" idx="17"/>
              </p:nvPr>
            </p:nvSpPr>
            <p:spPr>
              <a:xfrm>
                <a:off x="270190" y="1491919"/>
                <a:ext cx="5338671" cy="4807835"/>
              </a:xfrm>
              <a:blipFill>
                <a:blip r:embed="rId3"/>
                <a:stretch>
                  <a:fillRect l="-2854" b="-165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3">
                <a:extLst>
                  <a:ext uri="{FF2B5EF4-FFF2-40B4-BE49-F238E27FC236}">
                    <a16:creationId xmlns:a16="http://schemas.microsoft.com/office/drawing/2014/main" id="{4EE670A0-FABB-01BF-35D6-C022143E2631}"/>
                  </a:ext>
                </a:extLst>
              </p:cNvPr>
              <p:cNvSpPr txBox="1">
                <a:spLocks/>
              </p:cNvSpPr>
              <p:nvPr/>
            </p:nvSpPr>
            <p:spPr>
              <a:xfrm>
                <a:off x="6284547" y="1491918"/>
                <a:ext cx="533867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Consider the positive and negative of the RHS</a:t>
                </a:r>
              </a:p>
              <a:p>
                <a:r>
                  <a:rPr lang="en-AU" dirty="0"/>
                  <a:t>Positive case</a:t>
                </a:r>
              </a:p>
              <a:p>
                <a:pPr>
                  <a:lnSpc>
                    <a:spcPct val="100000"/>
                  </a:lnSpc>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3</m:t>
                      </m:r>
                      <m:r>
                        <a:rPr lang="en-AU" i="1" smtClean="0">
                          <a:latin typeface="Cambria Math" panose="02040503050406030204" pitchFamily="18" charset="0"/>
                        </a:rPr>
                        <m:t>𝑥</m:t>
                      </m:r>
                      <m:r>
                        <a:rPr lang="en-AU" i="1" smtClean="0">
                          <a:latin typeface="Cambria Math" panose="02040503050406030204" pitchFamily="18" charset="0"/>
                        </a:rPr>
                        <m:t>+4</m:t>
                      </m:r>
                      <m:r>
                        <m:rPr>
                          <m:aln/>
                        </m:rPr>
                        <a:rPr lang="en-AU" i="1" smtClean="0">
                          <a:latin typeface="Cambria Math" panose="02040503050406030204" pitchFamily="18" charset="0"/>
                        </a:rPr>
                        <m:t>=</m:t>
                      </m:r>
                      <m:r>
                        <a:rPr lang="en-AU" i="1" smtClean="0">
                          <a:latin typeface="Cambria Math" panose="02040503050406030204" pitchFamily="18" charset="0"/>
                        </a:rPr>
                        <m:t>5</m:t>
                      </m:r>
                    </m:oMath>
                    <m:oMath xmlns:m="http://schemas.openxmlformats.org/officeDocument/2006/math">
                      <m:r>
                        <a:rPr lang="en-AU" i="1" smtClean="0">
                          <a:latin typeface="Cambria Math" panose="02040503050406030204" pitchFamily="18" charset="0"/>
                        </a:rPr>
                        <m:t>3</m:t>
                      </m:r>
                      <m:r>
                        <a:rPr lang="en-AU" i="1" smtClean="0">
                          <a:latin typeface="Cambria Math" panose="02040503050406030204" pitchFamily="18" charset="0"/>
                        </a:rPr>
                        <m:t>𝑥</m:t>
                      </m:r>
                      <m:r>
                        <m:rPr>
                          <m:aln/>
                        </m:rPr>
                        <a:rPr lang="en-AU" i="1" smtClean="0">
                          <a:latin typeface="Cambria Math" panose="02040503050406030204" pitchFamily="18" charset="0"/>
                        </a:rPr>
                        <m:t>=</m:t>
                      </m:r>
                      <m:r>
                        <a:rPr lang="en-AU" i="1" smtClean="0">
                          <a:latin typeface="Cambria Math" panose="02040503050406030204" pitchFamily="18" charset="0"/>
                        </a:rPr>
                        <m:t>1</m:t>
                      </m:r>
                    </m:oMath>
                    <m:oMath xmlns:m="http://schemas.openxmlformats.org/officeDocument/2006/math">
                      <m:r>
                        <a:rPr lang="en-AU" i="1" smtClean="0">
                          <a:latin typeface="Cambria Math" panose="02040503050406030204" pitchFamily="18" charset="0"/>
                        </a:rPr>
                        <m:t>𝑥</m:t>
                      </m:r>
                      <m:r>
                        <m:rPr>
                          <m:aln/>
                        </m:rP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i="1" smtClean="0">
                              <a:latin typeface="Cambria Math" panose="02040503050406030204" pitchFamily="18" charset="0"/>
                            </a:rPr>
                            <m:t>1</m:t>
                          </m:r>
                        </m:num>
                        <m:den>
                          <m:r>
                            <a:rPr lang="en-AU" i="1" smtClean="0">
                              <a:latin typeface="Cambria Math" panose="02040503050406030204" pitchFamily="18" charset="0"/>
                            </a:rPr>
                            <m:t>3</m:t>
                          </m:r>
                        </m:den>
                      </m:f>
                    </m:oMath>
                  </m:oMathPara>
                </a14:m>
                <a:endParaRPr lang="en-AU" dirty="0"/>
              </a:p>
              <a:p>
                <a:r>
                  <a:rPr lang="en-AU" dirty="0"/>
                  <a:t>Negative case</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m:rPr>
                          <m:aln/>
                        </m:rPr>
                        <a:rPr lang="en-AU" i="1" smtClean="0">
                          <a:latin typeface="Cambria Math" panose="02040503050406030204" pitchFamily="18" charset="0"/>
                        </a:rPr>
                        <m:t>=</m:t>
                      </m:r>
                      <m:r>
                        <a:rPr lang="en-AU" b="0" i="1" smtClean="0">
                          <a:latin typeface="Cambria Math" panose="02040503050406030204" pitchFamily="18" charset="0"/>
                        </a:rPr>
                        <m:t>−</m:t>
                      </m:r>
                      <m:r>
                        <a:rPr lang="en-AU" i="1" smtClean="0">
                          <a:latin typeface="Cambria Math" panose="02040503050406030204" pitchFamily="18" charset="0"/>
                        </a:rPr>
                        <m:t>5</m:t>
                      </m:r>
                    </m:oMath>
                    <m:oMath xmlns:m="http://schemas.openxmlformats.org/officeDocument/2006/math">
                      <m:r>
                        <a:rPr lang="en-AU" i="1" smtClean="0">
                          <a:latin typeface="Cambria Math" panose="02040503050406030204" pitchFamily="18" charset="0"/>
                        </a:rPr>
                        <m:t>3</m:t>
                      </m:r>
                      <m:r>
                        <a:rPr lang="en-AU" i="1" smtClean="0">
                          <a:latin typeface="Cambria Math" panose="02040503050406030204" pitchFamily="18" charset="0"/>
                        </a:rPr>
                        <m:t>𝑥</m:t>
                      </m:r>
                      <m:r>
                        <m:rPr>
                          <m:aln/>
                        </m:rPr>
                        <a:rPr lang="en-AU" i="1" smtClean="0">
                          <a:latin typeface="Cambria Math" panose="02040503050406030204" pitchFamily="18" charset="0"/>
                        </a:rPr>
                        <m:t>=</m:t>
                      </m:r>
                      <m:r>
                        <a:rPr lang="en-AU" b="0" i="1" smtClean="0">
                          <a:latin typeface="Cambria Math" panose="02040503050406030204" pitchFamily="18" charset="0"/>
                        </a:rPr>
                        <m:t>−9</m:t>
                      </m:r>
                    </m:oMath>
                    <m:oMath xmlns:m="http://schemas.openxmlformats.org/officeDocument/2006/math">
                      <m:r>
                        <a:rPr lang="en-AU" i="1" smtClean="0">
                          <a:latin typeface="Cambria Math" panose="02040503050406030204" pitchFamily="18" charset="0"/>
                        </a:rPr>
                        <m:t>𝑥</m:t>
                      </m:r>
                      <m:r>
                        <m:rPr>
                          <m:aln/>
                        </m:rPr>
                        <a:rPr lang="en-AU" i="1" smtClean="0">
                          <a:latin typeface="Cambria Math" panose="02040503050406030204" pitchFamily="18" charset="0"/>
                        </a:rPr>
                        <m:t>=</m:t>
                      </m:r>
                      <m:r>
                        <a:rPr lang="en-AU" i="1" smtClean="0">
                          <a:latin typeface="Cambria Math" panose="02040503050406030204" pitchFamily="18" charset="0"/>
                        </a:rPr>
                        <m:t>−3</m:t>
                      </m:r>
                    </m:oMath>
                  </m:oMathPara>
                </a14:m>
                <a:endParaRPr lang="en-AU" dirty="0"/>
              </a:p>
            </p:txBody>
          </p:sp>
        </mc:Choice>
        <mc:Fallback xmlns="">
          <p:sp>
            <p:nvSpPr>
              <p:cNvPr id="6" name="Text Placeholder 3">
                <a:extLst>
                  <a:ext uri="{FF2B5EF4-FFF2-40B4-BE49-F238E27FC236}">
                    <a16:creationId xmlns:a16="http://schemas.microsoft.com/office/drawing/2014/main" id="{4EE670A0-FABB-01BF-35D6-C022143E2631}"/>
                  </a:ext>
                </a:extLst>
              </p:cNvPr>
              <p:cNvSpPr txBox="1">
                <a:spLocks noRot="1" noChangeAspect="1" noMove="1" noResize="1" noEditPoints="1" noAdjustHandles="1" noChangeArrowheads="1" noChangeShapeType="1" noTextEdit="1"/>
              </p:cNvSpPr>
              <p:nvPr/>
            </p:nvSpPr>
            <p:spPr>
              <a:xfrm>
                <a:off x="6284547" y="1491918"/>
                <a:ext cx="5338671" cy="4807835"/>
              </a:xfrm>
              <a:prstGeom prst="rect">
                <a:avLst/>
              </a:prstGeom>
              <a:blipFill>
                <a:blip r:embed="rId4"/>
                <a:stretch>
                  <a:fillRect l="-2968" r="-342"/>
                </a:stretch>
              </a:blipFill>
            </p:spPr>
            <p:txBody>
              <a:bodyPr/>
              <a:lstStyle/>
              <a:p>
                <a:r>
                  <a:rPr lang="en-AU">
                    <a:noFill/>
                  </a:rPr>
                  <a:t> </a:t>
                </a:r>
              </a:p>
            </p:txBody>
          </p:sp>
        </mc:Fallback>
      </mc:AlternateContent>
    </p:spTree>
    <p:extLst>
      <p:ext uri="{BB962C8B-B14F-4D97-AF65-F5344CB8AC3E}">
        <p14:creationId xmlns:p14="http://schemas.microsoft.com/office/powerpoint/2010/main" val="351160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BFB2F-ABFD-3E95-EB4B-6E55BD9EFDD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C6DE992-578E-AB1D-C7AF-1EB1C4149F1A}"/>
                  </a:ext>
                </a:extLst>
              </p:cNvPr>
              <p:cNvSpPr>
                <a:spLocks noGrp="1"/>
              </p:cNvSpPr>
              <p:nvPr>
                <p:ph type="title"/>
              </p:nvPr>
            </p:nvSpPr>
            <p:spPr/>
            <p:txBody>
              <a:bodyPr/>
              <a:lstStyle/>
              <a:p>
                <a:r>
                  <a:rPr lang="en-AU" dirty="0"/>
                  <a:t>Find the values that satisfy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e>
                    </m:d>
                    <m:r>
                      <a:rPr lang="en-AU" b="0" i="1" smtClean="0">
                        <a:latin typeface="Cambria Math" panose="02040503050406030204" pitchFamily="18" charset="0"/>
                      </a:rPr>
                      <m:t>&gt;5</m:t>
                    </m:r>
                  </m:oMath>
                </a14:m>
                <a:endParaRPr lang="en-AU" dirty="0"/>
              </a:p>
            </p:txBody>
          </p:sp>
        </mc:Choice>
        <mc:Fallback xmlns="">
          <p:sp>
            <p:nvSpPr>
              <p:cNvPr id="3" name="Title 2">
                <a:extLst>
                  <a:ext uri="{FF2B5EF4-FFF2-40B4-BE49-F238E27FC236}">
                    <a16:creationId xmlns:a16="http://schemas.microsoft.com/office/drawing/2014/main" id="{CC6DE992-578E-AB1D-C7AF-1EB1C4149F1A}"/>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p:sp>
        <p:nvSpPr>
          <p:cNvPr id="5" name="Text Placeholder 4">
            <a:extLst>
              <a:ext uri="{FF2B5EF4-FFF2-40B4-BE49-F238E27FC236}">
                <a16:creationId xmlns:a16="http://schemas.microsoft.com/office/drawing/2014/main" id="{6444BA44-BF99-1BC9-6C65-A05EA691D9FC}"/>
              </a:ext>
            </a:extLst>
          </p:cNvPr>
          <p:cNvSpPr>
            <a:spLocks noGrp="1"/>
          </p:cNvSpPr>
          <p:nvPr>
            <p:ph type="body" sz="quarter" idx="18"/>
          </p:nvPr>
        </p:nvSpPr>
        <p:spPr/>
        <p:txBody>
          <a:bodyPr/>
          <a:lstStyle/>
          <a:p>
            <a:r>
              <a:rPr lang="en-AU" dirty="0"/>
              <a:t>2 methods </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E13F044-79E5-C183-7EF2-CC54B413ECB6}"/>
                  </a:ext>
                </a:extLst>
              </p:cNvPr>
              <p:cNvSpPr>
                <a:spLocks noGrp="1"/>
              </p:cNvSpPr>
              <p:nvPr>
                <p:ph type="body" sz="quarter" idx="17"/>
              </p:nvPr>
            </p:nvSpPr>
            <p:spPr>
              <a:xfrm>
                <a:off x="270190" y="1491919"/>
                <a:ext cx="5338671" cy="4807835"/>
              </a:xfrm>
            </p:spPr>
            <p:txBody>
              <a:bodyPr/>
              <a:lstStyle/>
              <a:p>
                <a:r>
                  <a:rPr lang="en-AU" dirty="0"/>
                  <a:t>Consider the positive and negative of the LHS</a:t>
                </a:r>
              </a:p>
              <a:p>
                <a:r>
                  <a:rPr lang="en-AU" dirty="0"/>
                  <a:t>Positive case</a:t>
                </a:r>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m:rPr>
                          <m:aln/>
                        </m:rPr>
                        <a:rPr lang="en-AU" b="0" i="1" smtClean="0">
                          <a:latin typeface="Cambria Math" panose="02040503050406030204" pitchFamily="18" charset="0"/>
                        </a:rPr>
                        <m:t>&gt;</m:t>
                      </m:r>
                      <m:r>
                        <a:rPr lang="en-AU" b="0" i="1" smtClean="0">
                          <a:latin typeface="Cambria Math" panose="02040503050406030204" pitchFamily="18" charset="0"/>
                        </a:rPr>
                        <m:t>5</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m:rPr>
                          <m:aln/>
                        </m:rPr>
                        <a:rPr lang="en-AU" b="0" i="1" smtClean="0">
                          <a:latin typeface="Cambria Math" panose="02040503050406030204" pitchFamily="18" charset="0"/>
                        </a:rPr>
                        <m:t>&gt;</m:t>
                      </m:r>
                      <m:r>
                        <a:rPr lang="en-AU" b="0" i="1" smtClean="0">
                          <a:latin typeface="Cambria Math" panose="02040503050406030204" pitchFamily="18" charset="0"/>
                        </a:rPr>
                        <m:t>1</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&gt;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m:oMathPara>
                </a14:m>
                <a:endParaRPr lang="en-AU" b="0" dirty="0"/>
              </a:p>
              <a:p>
                <a:r>
                  <a:rPr lang="en-AU" dirty="0"/>
                  <a:t>Negative case</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e>
                      </m:d>
                      <m:r>
                        <m:rPr>
                          <m:aln/>
                        </m:rPr>
                        <a:rPr lang="en-AU" b="0" i="1" smtClean="0">
                          <a:latin typeface="Cambria Math" panose="02040503050406030204" pitchFamily="18" charset="0"/>
                        </a:rPr>
                        <m:t>&gt;</m:t>
                      </m:r>
                      <m:r>
                        <a:rPr lang="en-AU" b="0" i="1" smtClean="0">
                          <a:latin typeface="Cambria Math" panose="02040503050406030204" pitchFamily="18" charset="0"/>
                        </a:rPr>
                        <m:t>5</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m:rPr>
                          <m:aln/>
                        </m:rPr>
                        <a:rPr lang="en-AU" b="0" i="1" smtClean="0">
                          <a:latin typeface="Cambria Math" panose="02040503050406030204" pitchFamily="18" charset="0"/>
                        </a:rPr>
                        <m:t>&gt;</m:t>
                      </m:r>
                      <m:r>
                        <a:rPr lang="en-AU" b="0" i="1" smtClean="0">
                          <a:latin typeface="Cambria Math" panose="02040503050406030204" pitchFamily="18" charset="0"/>
                        </a:rPr>
                        <m:t>5</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m:rPr>
                          <m:aln/>
                        </m:rPr>
                        <a:rPr lang="en-AU" b="0" i="1" smtClean="0">
                          <a:latin typeface="Cambria Math" panose="02040503050406030204" pitchFamily="18" charset="0"/>
                        </a:rPr>
                        <m:t>&gt;</m:t>
                      </m:r>
                      <m:r>
                        <a:rPr lang="en-AU" b="0" i="1" smtClean="0">
                          <a:latin typeface="Cambria Math" panose="02040503050406030204" pitchFamily="18" charset="0"/>
                        </a:rPr>
                        <m:t>9</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&lt;</m:t>
                      </m:r>
                      <m:r>
                        <a:rPr lang="en-AU" b="0" i="1" smtClean="0">
                          <a:latin typeface="Cambria Math" panose="02040503050406030204" pitchFamily="18" charset="0"/>
                        </a:rPr>
                        <m:t>−3</m:t>
                      </m:r>
                    </m:oMath>
                  </m:oMathPara>
                </a14:m>
                <a:endParaRPr lang="en-AU" b="0" dirty="0"/>
              </a:p>
            </p:txBody>
          </p:sp>
        </mc:Choice>
        <mc:Fallback xmlns="">
          <p:sp>
            <p:nvSpPr>
              <p:cNvPr id="4" name="Text Placeholder 3">
                <a:extLst>
                  <a:ext uri="{FF2B5EF4-FFF2-40B4-BE49-F238E27FC236}">
                    <a16:creationId xmlns:a16="http://schemas.microsoft.com/office/drawing/2014/main" id="{8E13F044-79E5-C183-7EF2-CC54B413ECB6}"/>
                  </a:ext>
                </a:extLst>
              </p:cNvPr>
              <p:cNvSpPr>
                <a:spLocks noGrp="1" noRot="1" noChangeAspect="1" noMove="1" noResize="1" noEditPoints="1" noAdjustHandles="1" noChangeArrowheads="1" noChangeShapeType="1" noTextEdit="1"/>
              </p:cNvSpPr>
              <p:nvPr>
                <p:ph type="body" sz="quarter" idx="17"/>
              </p:nvPr>
            </p:nvSpPr>
            <p:spPr>
              <a:xfrm>
                <a:off x="270190" y="1491919"/>
                <a:ext cx="5338671" cy="4807835"/>
              </a:xfrm>
              <a:blipFill>
                <a:blip r:embed="rId3"/>
                <a:stretch>
                  <a:fillRect l="-2854" b="-165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3">
                <a:extLst>
                  <a:ext uri="{FF2B5EF4-FFF2-40B4-BE49-F238E27FC236}">
                    <a16:creationId xmlns:a16="http://schemas.microsoft.com/office/drawing/2014/main" id="{CE5DE8FD-3DFB-EB4B-C589-1E4656EFEFC7}"/>
                  </a:ext>
                </a:extLst>
              </p:cNvPr>
              <p:cNvSpPr txBox="1">
                <a:spLocks/>
              </p:cNvSpPr>
              <p:nvPr/>
            </p:nvSpPr>
            <p:spPr>
              <a:xfrm>
                <a:off x="6284547" y="1491918"/>
                <a:ext cx="5338671" cy="511298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Consider the positive and negative of the RHS</a:t>
                </a:r>
              </a:p>
              <a:p>
                <a:r>
                  <a:rPr lang="en-AU" dirty="0"/>
                  <a:t>Positive case</a:t>
                </a:r>
              </a:p>
              <a:p>
                <a:pPr>
                  <a:lnSpc>
                    <a:spcPct val="10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+4</m:t>
                      </m:r>
                      <m:r>
                        <m:rPr>
                          <m:aln/>
                        </m:rPr>
                        <a:rPr lang="en-AU" i="1">
                          <a:latin typeface="Cambria Math" panose="02040503050406030204" pitchFamily="18" charset="0"/>
                        </a:rPr>
                        <m:t>&gt;</m:t>
                      </m:r>
                      <m:r>
                        <a:rPr lang="en-AU" i="1">
                          <a:latin typeface="Cambria Math" panose="02040503050406030204" pitchFamily="18" charset="0"/>
                        </a:rPr>
                        <m:t>5</m:t>
                      </m:r>
                    </m:oMath>
                    <m:oMath xmlns:m="http://schemas.openxmlformats.org/officeDocument/2006/math">
                      <m:r>
                        <a:rPr lang="en-AU" i="1">
                          <a:latin typeface="Cambria Math" panose="02040503050406030204" pitchFamily="18" charset="0"/>
                        </a:rPr>
                        <m:t>3</m:t>
                      </m:r>
                      <m:r>
                        <a:rPr lang="en-AU" i="1">
                          <a:latin typeface="Cambria Math" panose="02040503050406030204" pitchFamily="18" charset="0"/>
                        </a:rPr>
                        <m:t>𝑥</m:t>
                      </m:r>
                      <m:r>
                        <m:rPr>
                          <m:aln/>
                        </m:rPr>
                        <a:rPr lang="en-AU" i="1">
                          <a:latin typeface="Cambria Math" panose="02040503050406030204" pitchFamily="18" charset="0"/>
                        </a:rPr>
                        <m:t>&gt;</m:t>
                      </m:r>
                      <m:r>
                        <a:rPr lang="en-AU" i="1">
                          <a:latin typeface="Cambria Math" panose="02040503050406030204" pitchFamily="18" charset="0"/>
                        </a:rPr>
                        <m:t>1</m:t>
                      </m:r>
                    </m:oMath>
                    <m:oMath xmlns:m="http://schemas.openxmlformats.org/officeDocument/2006/math">
                      <m:r>
                        <a:rPr lang="en-AU" i="1">
                          <a:latin typeface="Cambria Math" panose="02040503050406030204" pitchFamily="18" charset="0"/>
                        </a:rPr>
                        <m:t>𝑥</m:t>
                      </m:r>
                      <m:r>
                        <m:rPr>
                          <m:aln/>
                        </m:rPr>
                        <a:rPr lang="en-AU" i="1">
                          <a:latin typeface="Cambria Math" panose="02040503050406030204" pitchFamily="18" charset="0"/>
                        </a:rPr>
                        <m:t>&gt;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3</m:t>
                          </m:r>
                        </m:den>
                      </m:f>
                    </m:oMath>
                  </m:oMathPara>
                </a14:m>
                <a:endParaRPr lang="en-AU" dirty="0"/>
              </a:p>
              <a:p>
                <a:r>
                  <a:rPr lang="en-AU" dirty="0"/>
                  <a:t>Negative case</a:t>
                </a:r>
              </a:p>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r>
                        <m:rPr>
                          <m:aln/>
                        </m:rPr>
                        <a:rPr lang="en-AU" b="0" i="1" smtClean="0">
                          <a:latin typeface="Cambria Math" panose="02040503050406030204" pitchFamily="18" charset="0"/>
                        </a:rPr>
                        <m:t>&gt;</m:t>
                      </m:r>
                      <m:r>
                        <a:rPr lang="en-AU" b="0" i="1" smtClean="0">
                          <a:latin typeface="Cambria Math" panose="02040503050406030204" pitchFamily="18" charset="0"/>
                        </a:rPr>
                        <m:t>−</m:t>
                      </m:r>
                      <m:r>
                        <a:rPr lang="en-AU" i="1">
                          <a:latin typeface="Cambria Math" panose="02040503050406030204" pitchFamily="18" charset="0"/>
                        </a:rPr>
                        <m:t>5</m:t>
                      </m:r>
                    </m:oMath>
                    <m:oMath xmlns:m="http://schemas.openxmlformats.org/officeDocument/2006/math">
                      <m:r>
                        <a:rPr lang="en-AU" i="1">
                          <a:latin typeface="Cambria Math" panose="02040503050406030204" pitchFamily="18" charset="0"/>
                        </a:rPr>
                        <m:t>3</m:t>
                      </m:r>
                      <m:r>
                        <a:rPr lang="en-AU" i="1">
                          <a:latin typeface="Cambria Math" panose="02040503050406030204" pitchFamily="18" charset="0"/>
                        </a:rPr>
                        <m:t>𝑥</m:t>
                      </m:r>
                      <m:r>
                        <m:rPr>
                          <m:aln/>
                        </m:rPr>
                        <a:rPr lang="en-AU" i="1">
                          <a:latin typeface="Cambria Math" panose="02040503050406030204" pitchFamily="18" charset="0"/>
                        </a:rPr>
                        <m:t>&gt;</m:t>
                      </m:r>
                      <m:r>
                        <a:rPr lang="en-AU" b="0" i="1" smtClean="0">
                          <a:latin typeface="Cambria Math" panose="02040503050406030204" pitchFamily="18" charset="0"/>
                        </a:rPr>
                        <m:t> −9</m:t>
                      </m:r>
                    </m:oMath>
                    <m:oMath xmlns:m="http://schemas.openxmlformats.org/officeDocument/2006/math">
                      <m:r>
                        <a:rPr lang="en-AU" i="1">
                          <a:latin typeface="Cambria Math" panose="02040503050406030204" pitchFamily="18" charset="0"/>
                        </a:rPr>
                        <m:t>𝑥</m:t>
                      </m:r>
                      <m:r>
                        <m:rPr>
                          <m:aln/>
                        </m:rPr>
                        <a:rPr lang="en-AU" b="0" i="1" smtClean="0">
                          <a:latin typeface="Cambria Math" panose="02040503050406030204" pitchFamily="18" charset="0"/>
                        </a:rPr>
                        <m:t>&gt;</m:t>
                      </m:r>
                      <m:r>
                        <a:rPr lang="en-AU" b="0" i="1" smtClean="0">
                          <a:latin typeface="Cambria Math" panose="02040503050406030204" pitchFamily="18" charset="0"/>
                        </a:rPr>
                        <m:t>−3</m:t>
                      </m:r>
                    </m:oMath>
                  </m:oMathPara>
                </a14:m>
                <a:br>
                  <a:rPr lang="en-AU" i="1" dirty="0">
                    <a:latin typeface="Cambria Math" panose="02040503050406030204" pitchFamily="18" charset="0"/>
                  </a:rPr>
                </a:br>
                <a:endParaRPr lang="en-AU" dirty="0"/>
              </a:p>
            </p:txBody>
          </p:sp>
        </mc:Choice>
        <mc:Fallback xmlns="">
          <p:sp>
            <p:nvSpPr>
              <p:cNvPr id="6" name="Text Placeholder 3">
                <a:extLst>
                  <a:ext uri="{FF2B5EF4-FFF2-40B4-BE49-F238E27FC236}">
                    <a16:creationId xmlns:a16="http://schemas.microsoft.com/office/drawing/2014/main" id="{CE5DE8FD-3DFB-EB4B-C589-1E4656EFEFC7}"/>
                  </a:ext>
                </a:extLst>
              </p:cNvPr>
              <p:cNvSpPr txBox="1">
                <a:spLocks noRot="1" noChangeAspect="1" noMove="1" noResize="1" noEditPoints="1" noAdjustHandles="1" noChangeArrowheads="1" noChangeShapeType="1" noTextEdit="1"/>
              </p:cNvSpPr>
              <p:nvPr/>
            </p:nvSpPr>
            <p:spPr>
              <a:xfrm>
                <a:off x="6284547" y="1491918"/>
                <a:ext cx="5338671" cy="5112989"/>
              </a:xfrm>
              <a:prstGeom prst="rect">
                <a:avLst/>
              </a:prstGeom>
              <a:blipFill>
                <a:blip r:embed="rId4"/>
                <a:stretch>
                  <a:fillRect l="-2968" r="-342"/>
                </a:stretch>
              </a:blipFill>
            </p:spPr>
            <p:txBody>
              <a:bodyPr/>
              <a:lstStyle/>
              <a:p>
                <a:r>
                  <a:rPr lang="en-AU">
                    <a:noFill/>
                  </a:rPr>
                  <a:t> </a:t>
                </a:r>
              </a:p>
            </p:txBody>
          </p:sp>
        </mc:Fallback>
      </mc:AlternateContent>
    </p:spTree>
    <p:extLst>
      <p:ext uri="{BB962C8B-B14F-4D97-AF65-F5344CB8AC3E}">
        <p14:creationId xmlns:p14="http://schemas.microsoft.com/office/powerpoint/2010/main" val="36942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81646-D0E4-13D4-B529-9DFCF51BFD4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3B63759-2E3A-8388-8FD2-D9409C1E9F96}"/>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39945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Solving algebraically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7"/>
                <a:ext cx="11484000" cy="545602"/>
              </a:xfrm>
            </p:spPr>
            <p:txBody>
              <a:bodyPr/>
              <a:lstStyle/>
              <a:p>
                <a:r>
                  <a:rPr lang="en-AU" dirty="0">
                    <a:latin typeface="+mn-lt"/>
                  </a:rPr>
                  <a:t> Find the values of </a:t>
                </a:r>
                <a14:m>
                  <m:oMath xmlns:m="http://schemas.openxmlformats.org/officeDocument/2006/math">
                    <m:r>
                      <a:rPr lang="en-AU" b="0" i="1" smtClean="0">
                        <a:latin typeface="Cambria Math" panose="02040503050406030204" pitchFamily="18" charset="0"/>
                      </a:rPr>
                      <m:t>𝑥</m:t>
                    </m:r>
                  </m:oMath>
                </a14:m>
                <a:r>
                  <a:rPr lang="en-AU" dirty="0">
                    <a:latin typeface="+mn-lt"/>
                  </a:rPr>
                  <a:t> that satisfy the equation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−1</m:t>
                        </m:r>
                      </m:e>
                    </m:d>
                    <m:r>
                      <a:rPr lang="en-AU" b="0" i="1" smtClean="0">
                        <a:latin typeface="Cambria Math" panose="02040503050406030204" pitchFamily="18" charset="0"/>
                      </a:rPr>
                      <m:t>≥11.</m:t>
                    </m:r>
                  </m:oMath>
                </a14:m>
                <a:endParaRPr lang="en-AU" dirty="0">
                  <a:latin typeface="+mn-lt"/>
                </a:endParaRPr>
              </a:p>
              <a:p>
                <a:endParaRPr lang="en-AU" dirty="0">
                  <a:latin typeface="+mn-lt"/>
                </a:endParaRPr>
              </a:p>
              <a:p>
                <a:r>
                  <a:rPr lang="en-AU" dirty="0">
                    <a:latin typeface="+mn-lt"/>
                  </a:rPr>
                  <a:t>Positive case					Negative case</a:t>
                </a:r>
              </a:p>
              <a:p>
                <a:endParaRPr lang="en-AU" dirty="0">
                  <a:latin typeface="+mn-lt"/>
                </a:endParaRPr>
              </a:p>
              <a:p>
                <a:endParaRPr lang="en-AU" dirty="0">
                  <a:latin typeface="+mn-lt"/>
                </a:endParaRPr>
              </a:p>
              <a:p>
                <a:br>
                  <a:rPr lang="en-AU" b="0" dirty="0">
                    <a:latin typeface="+mn-lt"/>
                  </a:rPr>
                </a:br>
                <a:endParaRPr lang="en-AU"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7"/>
                <a:ext cx="11484000" cy="545602"/>
              </a:xfrm>
              <a:blipFill>
                <a:blip r:embed="rId4"/>
                <a:stretch>
                  <a:fillRect l="-1327" b="-22444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7FBF6E1-812B-E803-7AA3-9E2435369809}"/>
                  </a:ext>
                </a:extLst>
              </p:cNvPr>
              <p:cNvSpPr txBox="1"/>
              <p:nvPr/>
            </p:nvSpPr>
            <p:spPr>
              <a:xfrm>
                <a:off x="360000" y="3334299"/>
                <a:ext cx="3919702"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11</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12</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3</m:t>
                      </m:r>
                    </m:oMath>
                  </m:oMathPara>
                </a14:m>
                <a:endParaRPr lang="en-AU" dirty="0"/>
              </a:p>
            </p:txBody>
          </p:sp>
        </mc:Choice>
        <mc:Fallback xmlns="">
          <p:sp>
            <p:nvSpPr>
              <p:cNvPr id="7" name="TextBox 6">
                <a:extLst>
                  <a:ext uri="{FF2B5EF4-FFF2-40B4-BE49-F238E27FC236}">
                    <a16:creationId xmlns:a16="http://schemas.microsoft.com/office/drawing/2014/main" id="{17FBF6E1-812B-E803-7AA3-9E2435369809}"/>
                  </a:ext>
                </a:extLst>
              </p:cNvPr>
              <p:cNvSpPr txBox="1">
                <a:spLocks noRot="1" noChangeAspect="1" noMove="1" noResize="1" noEditPoints="1" noAdjustHandles="1" noChangeArrowheads="1" noChangeShapeType="1" noTextEdit="1"/>
              </p:cNvSpPr>
              <p:nvPr/>
            </p:nvSpPr>
            <p:spPr>
              <a:xfrm>
                <a:off x="360000" y="3334299"/>
                <a:ext cx="3919702" cy="1200329"/>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30ECA9B-8100-9441-68E9-8D96A0E2EF01}"/>
                  </a:ext>
                </a:extLst>
              </p:cNvPr>
              <p:cNvSpPr txBox="1"/>
              <p:nvPr/>
            </p:nvSpPr>
            <p:spPr>
              <a:xfrm>
                <a:off x="5517951" y="3273865"/>
                <a:ext cx="3919702" cy="22611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11</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+1</m:t>
                      </m:r>
                      <m:r>
                        <m:rPr>
                          <m:aln/>
                        </m:rPr>
                        <a:rPr lang="en-AU" b="0" i="1" smtClean="0">
                          <a:latin typeface="Cambria Math" panose="02040503050406030204" pitchFamily="18" charset="0"/>
                        </a:rPr>
                        <m:t>≥</m:t>
                      </m:r>
                      <m:r>
                        <a:rPr lang="en-AU" b="0" i="1" smtClean="0">
                          <a:latin typeface="Cambria Math" panose="02040503050406030204" pitchFamily="18" charset="0"/>
                        </a:rPr>
                        <m:t>11</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10</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latin typeface="Cambria Math" panose="02040503050406030204" pitchFamily="18" charset="0"/>
                            </a:rPr>
                            <m:t>4</m:t>
                          </m:r>
                        </m:den>
                      </m:f>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−2.5</m:t>
                      </m:r>
                    </m:oMath>
                  </m:oMathPara>
                </a14:m>
                <a:endParaRPr lang="en-AU" dirty="0"/>
              </a:p>
            </p:txBody>
          </p:sp>
        </mc:Choice>
        <mc:Fallback xmlns="">
          <p:sp>
            <p:nvSpPr>
              <p:cNvPr id="8" name="TextBox 7">
                <a:extLst>
                  <a:ext uri="{FF2B5EF4-FFF2-40B4-BE49-F238E27FC236}">
                    <a16:creationId xmlns:a16="http://schemas.microsoft.com/office/drawing/2014/main" id="{030ECA9B-8100-9441-68E9-8D96A0E2EF01}"/>
                  </a:ext>
                </a:extLst>
              </p:cNvPr>
              <p:cNvSpPr txBox="1">
                <a:spLocks noRot="1" noChangeAspect="1" noMove="1" noResize="1" noEditPoints="1" noAdjustHandles="1" noChangeArrowheads="1" noChangeShapeType="1" noTextEdit="1"/>
              </p:cNvSpPr>
              <p:nvPr/>
            </p:nvSpPr>
            <p:spPr>
              <a:xfrm>
                <a:off x="5517951" y="3273865"/>
                <a:ext cx="3919702" cy="2261132"/>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77B7ABFE-A32D-9F57-DF15-CCC353B6642B}"/>
                  </a:ext>
                </a:extLst>
              </p:cNvPr>
              <p:cNvSpPr txBox="1">
                <a:spLocks/>
              </p:cNvSpPr>
              <p:nvPr/>
            </p:nvSpPr>
            <p:spPr>
              <a:xfrm>
                <a:off x="3971267" y="5909836"/>
                <a:ext cx="2494269"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 </m:t>
                    </m:r>
                  </m:oMath>
                </a14:m>
                <a:r>
                  <a:rPr lang="en-AU" dirty="0">
                    <a:latin typeface="+mn-lt"/>
                  </a:rPr>
                  <a:t>and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≤−2.5</m:t>
                    </m:r>
                  </m:oMath>
                </a14:m>
                <a:endParaRPr lang="en-AU" dirty="0">
                  <a:latin typeface="+mn-lt"/>
                </a:endParaRPr>
              </a:p>
              <a:p>
                <a:endParaRPr lang="en-AU" dirty="0">
                  <a:latin typeface="+mn-lt"/>
                </a:endParaRPr>
              </a:p>
              <a:p>
                <a:endParaRPr lang="en-AU" dirty="0">
                  <a:latin typeface="+mn-lt"/>
                </a:endParaRPr>
              </a:p>
              <a:p>
                <a:br>
                  <a:rPr lang="en-AU" dirty="0">
                    <a:latin typeface="+mn-lt"/>
                  </a:rPr>
                </a:br>
                <a:endParaRPr lang="en-AU" dirty="0">
                  <a:latin typeface="+mn-lt"/>
                </a:endParaRPr>
              </a:p>
            </p:txBody>
          </p:sp>
        </mc:Choice>
        <mc:Fallback xmlns="">
          <p:sp>
            <p:nvSpPr>
              <p:cNvPr id="9" name="Text Placeholder 11">
                <a:extLst>
                  <a:ext uri="{FF2B5EF4-FFF2-40B4-BE49-F238E27FC236}">
                    <a16:creationId xmlns:a16="http://schemas.microsoft.com/office/drawing/2014/main" id="{77B7ABFE-A32D-9F57-DF15-CCC353B6642B}"/>
                  </a:ext>
                </a:extLst>
              </p:cNvPr>
              <p:cNvSpPr txBox="1">
                <a:spLocks noRot="1" noChangeAspect="1" noMove="1" noResize="1" noEditPoints="1" noAdjustHandles="1" noChangeArrowheads="1" noChangeShapeType="1" noTextEdit="1"/>
              </p:cNvSpPr>
              <p:nvPr/>
            </p:nvSpPr>
            <p:spPr>
              <a:xfrm>
                <a:off x="3971267" y="5909836"/>
                <a:ext cx="2494269" cy="545602"/>
              </a:xfrm>
              <a:prstGeom prst="rect">
                <a:avLst/>
              </a:prstGeom>
              <a:blipFill>
                <a:blip r:embed="rId8"/>
                <a:stretch>
                  <a:fillRect l="-2439" b="-222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983614" y="4767625"/>
                <a:ext cx="3541466" cy="1142211"/>
              </a:xfrm>
              <a:prstGeom prst="wedgeRoundRectCallout">
                <a:avLst>
                  <a:gd name="adj1" fmla="val 57830"/>
                  <a:gd name="adj2" fmla="val 601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the solution not written as </a:t>
                </a:r>
                <a14:m>
                  <m:oMath xmlns:m="http://schemas.openxmlformats.org/officeDocument/2006/math">
                    <m:r>
                      <a:rPr lang="en-AU" sz="1800" b="0" i="1" smtClean="0">
                        <a:latin typeface="Cambria Math" panose="02040503050406030204" pitchFamily="18" charset="0"/>
                      </a:rPr>
                      <m:t>−2.5≥</m:t>
                    </m:r>
                    <m:r>
                      <a:rPr lang="en-AU" sz="1800" b="0" i="1" smtClean="0">
                        <a:latin typeface="Cambria Math" panose="02040503050406030204" pitchFamily="18" charset="0"/>
                      </a:rPr>
                      <m:t>𝑥</m:t>
                    </m:r>
                    <m:r>
                      <a:rPr lang="en-AU" sz="1800" b="0" i="1" smtClean="0">
                        <a:latin typeface="Cambria Math" panose="02040503050406030204" pitchFamily="18" charset="0"/>
                      </a:rPr>
                      <m:t>≥3?</m:t>
                    </m:r>
                  </m:oMath>
                </a14:m>
                <a:endParaRPr lang="en-AU" sz="1800" dirty="0"/>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983614" y="4767625"/>
                <a:ext cx="3541466" cy="1142211"/>
              </a:xfrm>
              <a:prstGeom prst="wedgeRoundRectCallout">
                <a:avLst>
                  <a:gd name="adj1" fmla="val 57830"/>
                  <a:gd name="adj2" fmla="val 60178"/>
                  <a:gd name="adj3" fmla="val 16667"/>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C8BACA0F-DB76-BE9C-F0E2-614A8B2AB6BA}"/>
                  </a:ext>
                </a:extLst>
              </p:cNvPr>
              <p:cNvSpPr/>
              <p:nvPr/>
            </p:nvSpPr>
            <p:spPr>
              <a:xfrm>
                <a:off x="7755882" y="995981"/>
                <a:ext cx="3541466" cy="1142211"/>
              </a:xfrm>
              <a:prstGeom prst="wedgeRoundRectCallout">
                <a:avLst>
                  <a:gd name="adj1" fmla="val -52349"/>
                  <a:gd name="adj2" fmla="val 1471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Would I have achieved the same result by starting with </a:t>
                </a:r>
                <a14:m>
                  <m:oMath xmlns:m="http://schemas.openxmlformats.org/officeDocument/2006/math">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−1≥±11</m:t>
                    </m:r>
                  </m:oMath>
                </a14:m>
                <a:r>
                  <a:rPr lang="en-AU" sz="1800" dirty="0"/>
                  <a:t>? Why/why not?</a:t>
                </a:r>
              </a:p>
            </p:txBody>
          </p:sp>
        </mc:Choice>
        <mc:Fallback xmlns="">
          <p:sp>
            <p:nvSpPr>
              <p:cNvPr id="10" name="Speech Bubble: Rectangle with Corners Rounded 9">
                <a:extLst>
                  <a:ext uri="{FF2B5EF4-FFF2-40B4-BE49-F238E27FC236}">
                    <a16:creationId xmlns:a16="http://schemas.microsoft.com/office/drawing/2014/main" id="{C8BACA0F-DB76-BE9C-F0E2-614A8B2AB6BA}"/>
                  </a:ext>
                </a:extLst>
              </p:cNvPr>
              <p:cNvSpPr>
                <a:spLocks noRot="1" noChangeAspect="1" noMove="1" noResize="1" noEditPoints="1" noAdjustHandles="1" noChangeArrowheads="1" noChangeShapeType="1" noTextEdit="1"/>
              </p:cNvSpPr>
              <p:nvPr/>
            </p:nvSpPr>
            <p:spPr>
              <a:xfrm>
                <a:off x="7755882" y="995981"/>
                <a:ext cx="3541466" cy="1142211"/>
              </a:xfrm>
              <a:prstGeom prst="wedgeRoundRectCallout">
                <a:avLst>
                  <a:gd name="adj1" fmla="val -52349"/>
                  <a:gd name="adj2" fmla="val 147135"/>
                  <a:gd name="adj3" fmla="val 16667"/>
                </a:avLst>
              </a:prstGeom>
              <a:blipFill>
                <a:blip r:embed="rId9"/>
                <a:stretch>
                  <a:fillRect/>
                </a:stretch>
              </a:blipFill>
            </p:spPr>
            <p:txBody>
              <a:bodyPr/>
              <a:lstStyle/>
              <a:p>
                <a:r>
                  <a:rPr lang="en-AU">
                    <a:noFill/>
                  </a:rPr>
                  <a:t> </a:t>
                </a:r>
              </a:p>
            </p:txBody>
          </p:sp>
        </mc:Fallback>
      </mc:AlternateContent>
      <p:sp>
        <p:nvSpPr>
          <p:cNvPr id="11" name="Speech Bubble: Rectangle with Corners Rounded 10">
            <a:extLst>
              <a:ext uri="{FF2B5EF4-FFF2-40B4-BE49-F238E27FC236}">
                <a16:creationId xmlns:a16="http://schemas.microsoft.com/office/drawing/2014/main" id="{9A4E0DD0-4E2F-6D3E-B164-4D04A2C75C4F}"/>
              </a:ext>
            </a:extLst>
          </p:cNvPr>
          <p:cNvSpPr/>
          <p:nvPr/>
        </p:nvSpPr>
        <p:spPr>
          <a:xfrm>
            <a:off x="9349729" y="5171148"/>
            <a:ext cx="2494269" cy="1142211"/>
          </a:xfrm>
          <a:prstGeom prst="wedgeRoundRectCallout">
            <a:avLst>
              <a:gd name="adj1" fmla="val -70605"/>
              <a:gd name="adj2" fmla="val -371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can you check your answer is correct?</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76218-B129-49DE-ACFC-BAB9D9414ACE}">
  <ds:schemaRefs>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094ce8ca-8c20-4eb0-bb23-b47a1c76b753"/>
    <ds:schemaRef ds:uri="98740c54-966f-451d-a76c-e38eb7fddd55"/>
    <ds:schemaRef ds:uri="http://www.w3.org/XML/1998/namespace"/>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556FC040-EE6D-4912-8243-BAD8B9C00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1053</TotalTime>
  <Words>1340</Words>
  <Application>Microsoft Office PowerPoint</Application>
  <PresentationFormat>Widescreen</PresentationFormat>
  <Paragraphs>145</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Cambria Math</vt:lpstr>
      <vt:lpstr>Symbol</vt:lpstr>
      <vt:lpstr>Arial</vt:lpstr>
      <vt:lpstr>Times New Roman</vt:lpstr>
      <vt:lpstr>Calibri</vt:lpstr>
      <vt:lpstr>Public Sans</vt:lpstr>
      <vt:lpstr>NSWG Corporate</vt:lpstr>
      <vt:lpstr>Absolute value inequalities</vt:lpstr>
      <vt:lpstr>Learning intentions and success criteria</vt:lpstr>
      <vt:lpstr>Activating prior knowledge</vt:lpstr>
      <vt:lpstr>Engineering tolerances</vt:lpstr>
      <vt:lpstr>Connecting learning</vt:lpstr>
      <vt:lpstr>Solve |3x+4|=5</vt:lpstr>
      <vt:lpstr>Find the values that satisfy |3x+4|&gt;5</vt:lpstr>
      <vt:lpstr>Releasing responsibility</vt:lpstr>
      <vt:lpstr>Solving algebraically (1)</vt:lpstr>
      <vt:lpstr>Solving algebraically (2)</vt:lpstr>
      <vt:lpstr>Independent practice</vt:lpstr>
      <vt:lpstr>Problem </vt:lpstr>
      <vt:lpstr>Solution (graphically)</vt:lpstr>
      <vt:lpstr>Solution (algebraically)</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 Extension 1 - Unit 4 - Lesson 2 - Absolute value inequalities</dc:title>
  <dc:subject>Mathematics</dc:subject>
  <dc:creator>NSW Department of Education</dc:creator>
  <cp:keywords>Mathematics; Stage 6; Year 11</cp:keywords>
  <cp:revision>1</cp:revision>
  <dcterms:created xsi:type="dcterms:W3CDTF">2025-01-17T00:15:23Z</dcterms:created>
  <dcterms:modified xsi:type="dcterms:W3CDTF">2025-07-31T04:43:03Z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