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383" r:id="rId6"/>
    <p:sldId id="26506" r:id="rId7"/>
    <p:sldId id="26507" r:id="rId8"/>
    <p:sldId id="26513" r:id="rId9"/>
    <p:sldId id="26508" r:id="rId10"/>
    <p:sldId id="26525" r:id="rId11"/>
    <p:sldId id="26526" r:id="rId12"/>
    <p:sldId id="26509" r:id="rId13"/>
    <p:sldId id="26527" r:id="rId14"/>
    <p:sldId id="26523" r:id="rId15"/>
    <p:sldId id="26524"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1458"/>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55D5F-20AB-4546-88D8-F6E6CF0EF2ED}" v="1" dt="2026-05-03T22:29:18.20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8"/>
    <p:restoredTop sz="87280" autoAdjust="0"/>
  </p:normalViewPr>
  <p:slideViewPr>
    <p:cSldViewPr snapToGrid="0">
      <p:cViewPr varScale="1">
        <p:scale>
          <a:sx n="84" d="100"/>
          <a:sy n="84" d="100"/>
        </p:scale>
        <p:origin x="108" y="156"/>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3566D-8010-2E68-035C-F4AEBB5BD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CFA16-D484-BA1D-D163-6BD3C1D79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27A68F-D9F3-B094-6F85-CCB96D30D5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143893C-45A1-2BE8-A842-4C74A317AD7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201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6FE5F-183D-2578-5E80-0079E6C26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21835-83AD-427B-B217-252F544A9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59E10-2964-4C2B-2C9F-38C2396178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DAB7154-5F22-1B71-61C9-049BB5C93870}"/>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19487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Remainder and factor theorems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Polynomials</a:t>
            </a:r>
          </a:p>
        </p:txBody>
      </p:sp>
      <p:pic>
        <p:nvPicPr>
          <p:cNvPr id="4" name="Picture Placeholder 5">
            <a:extLst>
              <a:ext uri="{FF2B5EF4-FFF2-40B4-BE49-F238E27FC236}">
                <a16:creationId xmlns:a16="http://schemas.microsoft.com/office/drawing/2014/main" id="{2225D836-BD07-554A-D872-316C792BCE1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4CC8-D08E-7163-7ADA-2F94A14C6A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4AEC50-407C-86D0-3749-1E460890B57F}"/>
              </a:ext>
            </a:extLst>
          </p:cNvPr>
          <p:cNvSpPr>
            <a:spLocks noGrp="1"/>
          </p:cNvSpPr>
          <p:nvPr>
            <p:ph type="title"/>
          </p:nvPr>
        </p:nvSpPr>
        <p:spPr/>
        <p:txBody>
          <a:bodyPr/>
          <a:lstStyle/>
          <a:p>
            <a:r>
              <a:rPr lang="en-AU" dirty="0">
                <a:latin typeface="+mj-lt"/>
              </a:rPr>
              <a:t>Finding the remainder (2)</a:t>
            </a:r>
          </a:p>
        </p:txBody>
      </p:sp>
      <p:sp>
        <p:nvSpPr>
          <p:cNvPr id="13" name="Text Placeholder 12">
            <a:extLst>
              <a:ext uri="{FF2B5EF4-FFF2-40B4-BE49-F238E27FC236}">
                <a16:creationId xmlns:a16="http://schemas.microsoft.com/office/drawing/2014/main" id="{191C43FD-7ADA-48B8-E9A0-3CA7420F22EB}"/>
              </a:ext>
            </a:extLst>
          </p:cNvPr>
          <p:cNvSpPr>
            <a:spLocks noGrp="1"/>
          </p:cNvSpPr>
          <p:nvPr>
            <p:ph type="body" sz="quarter" idx="18"/>
          </p:nvPr>
        </p:nvSpPr>
        <p:spPr>
          <a:xfrm>
            <a:off x="360000" y="982520"/>
            <a:ext cx="11483998" cy="356423"/>
          </a:xfrm>
        </p:spPr>
        <p:txBody>
          <a:bodyPr/>
          <a:lstStyle/>
          <a:p>
            <a:r>
              <a:rPr lang="en-AU" dirty="0"/>
              <a:t>Your turn – Question </a:t>
            </a:r>
            <a:r>
              <a:rPr lang="en-AU" dirty="0">
                <a:latin typeface="+mj-lt"/>
              </a:rPr>
              <a:t>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7716177-410E-63AB-C6AE-76BBDF98AEFB}"/>
                  </a:ext>
                </a:extLst>
              </p:cNvPr>
              <p:cNvSpPr>
                <a:spLocks noGrp="1"/>
              </p:cNvSpPr>
              <p:nvPr>
                <p:ph type="body" sz="quarter" idx="17"/>
              </p:nvPr>
            </p:nvSpPr>
            <p:spPr>
              <a:xfrm>
                <a:off x="360000" y="1567086"/>
                <a:ext cx="11484000" cy="545601"/>
              </a:xfrm>
            </p:spPr>
            <p:txBody>
              <a:bodyPr/>
              <a:lstStyle/>
              <a:p>
                <a:r>
                  <a:rPr lang="en-AU" dirty="0">
                    <a:latin typeface="+mn-lt"/>
                  </a:rPr>
                  <a:t> Find the remainder of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−7</m:t>
                    </m:r>
                    <m:r>
                      <a:rPr lang="en-AU" b="0" i="1" smtClean="0">
                        <a:latin typeface="Cambria Math" panose="02040503050406030204" pitchFamily="18" charset="0"/>
                      </a:rPr>
                      <m:t>𝑥</m:t>
                    </m:r>
                    <m:r>
                      <a:rPr lang="en-AU" b="0" i="1" smtClean="0">
                        <a:latin typeface="Cambria Math" panose="02040503050406030204" pitchFamily="18" charset="0"/>
                      </a:rPr>
                      <m:t>+10</m:t>
                    </m:r>
                  </m:oMath>
                </a14:m>
                <a:r>
                  <a:rPr lang="en-AU" dirty="0">
                    <a:latin typeface="+mn-lt"/>
                  </a:rPr>
                  <a:t> when divided by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𝑥</m:t>
                    </m:r>
                    <m:r>
                      <a:rPr lang="en-AU" b="0" i="0" smtClean="0">
                        <a:latin typeface="Cambria Math" panose="02040503050406030204" pitchFamily="18" charset="0"/>
                      </a:rPr>
                      <m:t>+2</m:t>
                    </m:r>
                    <m:r>
                      <a:rPr lang="en-AU" b="0" i="1" smtClean="0">
                        <a:latin typeface="Cambria Math" panose="02040503050406030204" pitchFamily="18" charset="0"/>
                      </a:rPr>
                      <m:t>)</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97716177-410E-63AB-C6AE-76BBDF98AEFB}"/>
                  </a:ext>
                </a:extLst>
              </p:cNvPr>
              <p:cNvSpPr>
                <a:spLocks noGrp="1" noRot="1" noChangeAspect="1" noMove="1" noResize="1" noEditPoints="1" noAdjustHandles="1" noChangeArrowheads="1" noChangeShapeType="1" noTextEdit="1"/>
              </p:cNvSpPr>
              <p:nvPr>
                <p:ph type="body" sz="quarter" idx="17"/>
              </p:nvPr>
            </p:nvSpPr>
            <p:spPr>
              <a:xfrm>
                <a:off x="360000" y="1567086"/>
                <a:ext cx="11484000" cy="545601"/>
              </a:xfrm>
              <a:blipFill>
                <a:blip r:embed="rId3"/>
                <a:stretch>
                  <a:fillRect l="-773" b="-227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1640B5E-F1E2-EACA-1075-2D28AD0709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CAD82C-AAC1-B5E2-5B86-2DFA076616EC}"/>
                  </a:ext>
                </a:extLst>
              </p:cNvPr>
              <p:cNvSpPr txBox="1"/>
              <p:nvPr/>
            </p:nvSpPr>
            <p:spPr>
              <a:xfrm>
                <a:off x="3328737" y="2743989"/>
                <a:ext cx="4235116" cy="114221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4(−2)</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−7</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r>
                        <a:rPr lang="en-AU" sz="1800" b="0" i="1" smtClean="0">
                          <a:latin typeface="Cambria Math" panose="02040503050406030204" pitchFamily="18" charset="0"/>
                        </a:rPr>
                        <m:t>+10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−32+12+14+10 </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oMath>
                  </m:oMathPara>
                </a14:m>
                <a:endParaRPr lang="en-AU" sz="1800" dirty="0"/>
              </a:p>
            </p:txBody>
          </p:sp>
        </mc:Choice>
        <mc:Fallback xmlns="">
          <p:sp>
            <p:nvSpPr>
              <p:cNvPr id="5" name="TextBox 4">
                <a:extLst>
                  <a:ext uri="{FF2B5EF4-FFF2-40B4-BE49-F238E27FC236}">
                    <a16:creationId xmlns:a16="http://schemas.microsoft.com/office/drawing/2014/main" id="{7ACAD82C-AAC1-B5E2-5B86-2DFA076616EC}"/>
                  </a:ext>
                </a:extLst>
              </p:cNvPr>
              <p:cNvSpPr txBox="1">
                <a:spLocks noRot="1" noChangeAspect="1" noMove="1" noResize="1" noEditPoints="1" noAdjustHandles="1" noChangeArrowheads="1" noChangeShapeType="1" noTextEdit="1"/>
              </p:cNvSpPr>
              <p:nvPr/>
            </p:nvSpPr>
            <p:spPr>
              <a:xfrm>
                <a:off x="3328737" y="2743989"/>
                <a:ext cx="4235116" cy="1142211"/>
              </a:xfrm>
              <a:prstGeom prst="rect">
                <a:avLst/>
              </a:prstGeom>
              <a:blipFill>
                <a:blip r:embed="rId4"/>
                <a:stretch>
                  <a:fillRect b="-5495"/>
                </a:stretch>
              </a:blipFill>
            </p:spPr>
            <p:txBody>
              <a:bodyPr/>
              <a:lstStyle/>
              <a:p>
                <a:r>
                  <a:rPr lang="en-US">
                    <a:noFill/>
                  </a:rPr>
                  <a:t> </a:t>
                </a:r>
              </a:p>
            </p:txBody>
          </p:sp>
        </mc:Fallback>
      </mc:AlternateContent>
    </p:spTree>
    <p:extLst>
      <p:ext uri="{BB962C8B-B14F-4D97-AF65-F5344CB8AC3E}">
        <p14:creationId xmlns:p14="http://schemas.microsoft.com/office/powerpoint/2010/main" val="26364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3023D-28BE-EB05-8805-FB70EA9BE3A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D0EFE5-D114-67EF-3FC2-AAC5F3290C67}"/>
              </a:ext>
            </a:extLst>
          </p:cNvPr>
          <p:cNvSpPr>
            <a:spLocks noGrp="1"/>
          </p:cNvSpPr>
          <p:nvPr>
            <p:ph type="title"/>
          </p:nvPr>
        </p:nvSpPr>
        <p:spPr/>
        <p:txBody>
          <a:bodyPr/>
          <a:lstStyle/>
          <a:p>
            <a:r>
              <a:rPr lang="en-AU" dirty="0"/>
              <a:t>Finding factors (1)</a:t>
            </a:r>
            <a:endParaRPr lang="en-AU" dirty="0">
              <a:latin typeface="+mj-lt"/>
            </a:endParaRPr>
          </a:p>
        </p:txBody>
      </p:sp>
      <p:sp>
        <p:nvSpPr>
          <p:cNvPr id="13" name="Text Placeholder 12">
            <a:extLst>
              <a:ext uri="{FF2B5EF4-FFF2-40B4-BE49-F238E27FC236}">
                <a16:creationId xmlns:a16="http://schemas.microsoft.com/office/drawing/2014/main" id="{3C23A66D-9691-9B52-DBD0-B063B89FED1C}"/>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97B8292-A484-BC7D-15F0-6CA9955EDB8E}"/>
                  </a:ext>
                </a:extLst>
              </p:cNvPr>
              <p:cNvSpPr>
                <a:spLocks noGrp="1"/>
              </p:cNvSpPr>
              <p:nvPr>
                <p:ph type="body" sz="quarter" idx="17"/>
              </p:nvPr>
            </p:nvSpPr>
            <p:spPr>
              <a:xfrm>
                <a:off x="416148" y="1523554"/>
                <a:ext cx="6072884" cy="4807835"/>
              </a:xfrm>
            </p:spPr>
            <p:txBody>
              <a:bodyPr/>
              <a:lstStyle/>
              <a:p>
                <a:r>
                  <a:rPr lang="en-AU" b="1" dirty="0">
                    <a:latin typeface="+mn-lt"/>
                  </a:rPr>
                  <a:t>Factorise fully </a:t>
                </a:r>
                <a14:m>
                  <m:oMath xmlns:m="http://schemas.openxmlformats.org/officeDocument/2006/math">
                    <m:r>
                      <a:rPr lang="en-AU" b="1" i="1" smtClean="0">
                        <a:latin typeface="Cambria Math" panose="02040503050406030204" pitchFamily="18" charset="0"/>
                      </a:rPr>
                      <m:t>𝑷</m:t>
                    </m:r>
                    <m:d>
                      <m:dPr>
                        <m:ctrlPr>
                          <a:rPr lang="en-AU" b="1" i="1" smtClean="0">
                            <a:latin typeface="Cambria Math" panose="02040503050406030204" pitchFamily="18" charset="0"/>
                          </a:rPr>
                        </m:ctrlPr>
                      </m:dPr>
                      <m:e>
                        <m:r>
                          <a:rPr lang="en-AU" b="1" i="1" smtClean="0">
                            <a:latin typeface="Cambria Math" panose="02040503050406030204" pitchFamily="18" charset="0"/>
                          </a:rPr>
                          <m:t>𝒙</m:t>
                        </m:r>
                      </m:e>
                    </m:d>
                    <m:r>
                      <a:rPr lang="en-AU" b="1" i="1" smtClean="0">
                        <a:latin typeface="Cambria Math" panose="02040503050406030204" pitchFamily="18" charset="0"/>
                      </a:rPr>
                      <m:t>=</m:t>
                    </m:r>
                    <m:sSup>
                      <m:sSupPr>
                        <m:ctrlPr>
                          <a:rPr lang="en-AU" b="1" i="1" smtClean="0">
                            <a:latin typeface="Cambria Math" panose="02040503050406030204" pitchFamily="18" charset="0"/>
                          </a:rPr>
                        </m:ctrlPr>
                      </m:sSupPr>
                      <m:e>
                        <m:r>
                          <a:rPr lang="en-AU" b="1" i="1" smtClean="0">
                            <a:latin typeface="Cambria Math" panose="02040503050406030204" pitchFamily="18" charset="0"/>
                          </a:rPr>
                          <m:t>𝒙</m:t>
                        </m:r>
                      </m:e>
                      <m:sup>
                        <m:r>
                          <a:rPr lang="en-AU" b="1" i="1" smtClean="0">
                            <a:latin typeface="Cambria Math" panose="02040503050406030204" pitchFamily="18" charset="0"/>
                          </a:rPr>
                          <m:t>𝟑</m:t>
                        </m:r>
                      </m:sup>
                    </m:sSup>
                    <m:r>
                      <a:rPr lang="en-AU" b="1" i="1" smtClean="0">
                        <a:latin typeface="Cambria Math" panose="02040503050406030204" pitchFamily="18" charset="0"/>
                      </a:rPr>
                      <m:t>+</m:t>
                    </m:r>
                    <m:r>
                      <a:rPr lang="en-AU" b="1" i="1" smtClean="0">
                        <a:latin typeface="Cambria Math" panose="02040503050406030204" pitchFamily="18" charset="0"/>
                      </a:rPr>
                      <m:t>𝟑</m:t>
                    </m:r>
                    <m:sSup>
                      <m:sSupPr>
                        <m:ctrlPr>
                          <a:rPr lang="en-AU" b="1" i="1" smtClean="0">
                            <a:latin typeface="Cambria Math" panose="02040503050406030204" pitchFamily="18" charset="0"/>
                          </a:rPr>
                        </m:ctrlPr>
                      </m:sSupPr>
                      <m:e>
                        <m:r>
                          <a:rPr lang="en-AU" b="1" i="1" smtClean="0">
                            <a:latin typeface="Cambria Math" panose="02040503050406030204" pitchFamily="18" charset="0"/>
                          </a:rPr>
                          <m:t>𝒙</m:t>
                        </m:r>
                      </m:e>
                      <m:sup>
                        <m:r>
                          <a:rPr lang="en-AU" b="1" i="1" smtClean="0">
                            <a:latin typeface="Cambria Math" panose="02040503050406030204" pitchFamily="18" charset="0"/>
                          </a:rPr>
                          <m:t>𝟐</m:t>
                        </m:r>
                      </m:sup>
                    </m:sSup>
                    <m:r>
                      <a:rPr lang="en-AU" b="1" i="1" smtClean="0">
                        <a:latin typeface="Cambria Math" panose="02040503050406030204" pitchFamily="18" charset="0"/>
                      </a:rPr>
                      <m:t>−</m:t>
                    </m:r>
                    <m:r>
                      <a:rPr lang="en-AU" b="1" i="1" smtClean="0">
                        <a:latin typeface="Cambria Math" panose="02040503050406030204" pitchFamily="18" charset="0"/>
                      </a:rPr>
                      <m:t>𝟒</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𝟏𝟐</m:t>
                    </m:r>
                    <m:r>
                      <a:rPr lang="en-AU" b="1" i="1" smtClean="0">
                        <a:latin typeface="Cambria Math" panose="02040503050406030204" pitchFamily="18" charset="0"/>
                      </a:rPr>
                      <m:t> </m:t>
                    </m:r>
                  </m:oMath>
                </a14:m>
                <a:endParaRPr lang="en-AU" b="1" dirty="0">
                  <a:latin typeface="+mn-lt"/>
                </a:endParaRPr>
              </a:p>
              <a:p>
                <a:r>
                  <a:rPr lang="en-AU" dirty="0">
                    <a:latin typeface="+mn-lt"/>
                  </a:rPr>
                  <a:t>Factors of </a:t>
                </a:r>
                <a14:m>
                  <m:oMath xmlns:m="http://schemas.openxmlformats.org/officeDocument/2006/math">
                    <m:r>
                      <a:rPr lang="en-AU" b="0" i="1" dirty="0" smtClean="0">
                        <a:latin typeface="Cambria Math" panose="02040503050406030204" pitchFamily="18" charset="0"/>
                      </a:rPr>
                      <m:t>−</m:t>
                    </m:r>
                    <m:r>
                      <a:rPr lang="en-AU" b="0" i="1" dirty="0" smtClean="0">
                        <a:latin typeface="Cambria Math" panose="02040503050406030204" pitchFamily="18" charset="0"/>
                      </a:rPr>
                      <m:t>12</m:t>
                    </m:r>
                    <m:r>
                      <a:rPr lang="en-AU" b="0" i="1" dirty="0" smtClean="0">
                        <a:latin typeface="Cambria Math" panose="02040503050406030204" pitchFamily="18" charset="0"/>
                      </a:rPr>
                      <m:t>=±</m:t>
                    </m:r>
                    <m:r>
                      <a:rPr lang="en-AU" b="0" i="1" dirty="0" smtClean="0">
                        <a:latin typeface="Cambria Math" panose="02040503050406030204" pitchFamily="18" charset="0"/>
                      </a:rPr>
                      <m:t>1</m:t>
                    </m:r>
                    <m:r>
                      <a:rPr lang="en-AU" b="0" i="1" dirty="0" smtClean="0">
                        <a:latin typeface="Cambria Math" panose="02040503050406030204" pitchFamily="18" charset="0"/>
                      </a:rPr>
                      <m:t>, ±</m:t>
                    </m:r>
                    <m:r>
                      <a:rPr lang="en-AU" b="0" i="1" dirty="0" smtClean="0">
                        <a:latin typeface="Cambria Math" panose="02040503050406030204" pitchFamily="18" charset="0"/>
                      </a:rPr>
                      <m:t>2</m:t>
                    </m:r>
                    <m:r>
                      <a:rPr lang="en-AU" b="0" i="1" dirty="0" smtClean="0">
                        <a:latin typeface="Cambria Math" panose="02040503050406030204" pitchFamily="18" charset="0"/>
                      </a:rPr>
                      <m:t>, ±</m:t>
                    </m:r>
                    <m:r>
                      <a:rPr lang="en-AU" b="0" i="1" dirty="0" smtClean="0">
                        <a:latin typeface="Cambria Math" panose="02040503050406030204" pitchFamily="18" charset="0"/>
                      </a:rPr>
                      <m:t>3</m:t>
                    </m:r>
                    <m:r>
                      <a:rPr lang="en-AU" b="0" i="1" dirty="0" smtClean="0">
                        <a:latin typeface="Cambria Math" panose="02040503050406030204" pitchFamily="18" charset="0"/>
                      </a:rPr>
                      <m:t>, ±</m:t>
                    </m:r>
                    <m:r>
                      <a:rPr lang="en-AU" b="0" i="1" dirty="0" smtClean="0">
                        <a:latin typeface="Cambria Math" panose="02040503050406030204" pitchFamily="18" charset="0"/>
                      </a:rPr>
                      <m:t>4</m:t>
                    </m:r>
                    <m:r>
                      <a:rPr lang="en-AU" b="0" i="1" dirty="0" smtClean="0">
                        <a:latin typeface="Cambria Math" panose="02040503050406030204" pitchFamily="18" charset="0"/>
                      </a:rPr>
                      <m:t>, ±</m:t>
                    </m:r>
                    <m:r>
                      <a:rPr lang="en-AU" b="0" i="1" dirty="0" smtClean="0">
                        <a:latin typeface="Cambria Math" panose="02040503050406030204" pitchFamily="18" charset="0"/>
                      </a:rPr>
                      <m:t>6</m:t>
                    </m:r>
                    <m:r>
                      <a:rPr lang="en-AU" b="0" i="1" dirty="0" smtClean="0">
                        <a:latin typeface="Cambria Math" panose="02040503050406030204" pitchFamily="18" charset="0"/>
                      </a:rPr>
                      <m:t>, ±</m:t>
                    </m:r>
                    <m:r>
                      <a:rPr lang="en-AU" b="0" i="1" dirty="0" smtClean="0">
                        <a:latin typeface="Cambria Math" panose="02040503050406030204" pitchFamily="18" charset="0"/>
                      </a:rPr>
                      <m:t>12</m:t>
                    </m:r>
                  </m:oMath>
                </a14:m>
                <a:r>
                  <a:rPr lang="en-AU" dirty="0">
                    <a:latin typeface="+mn-lt"/>
                  </a:rPr>
                  <a:t> </a:t>
                </a:r>
                <a:endParaRPr lang="en-AU" b="0" i="1" dirty="0">
                  <a:latin typeface="Cambria Math" panose="02040503050406030204" pitchFamily="18" charset="0"/>
                </a:endParaRPr>
              </a:p>
              <a:p>
                <a:pPr>
                  <a:spcAft>
                    <a:spcPts val="3600"/>
                  </a:spcAft>
                </a:pPr>
                <a:r>
                  <a:rPr lang="en-AU" b="0" dirty="0"/>
                  <a:t>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 </m:t>
                    </m:r>
                  </m:oMath>
                </a14:m>
                <a:br>
                  <a:rPr lang="en-AU" b="0" dirty="0">
                    <a:latin typeface="+mn-lt"/>
                  </a:rPr>
                </a:br>
                <a:r>
                  <a:rPr lang="en-AU" b="0" dirty="0">
                    <a:latin typeface="+mn-lt"/>
                  </a:rPr>
                  <a:t>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e>
                    </m:d>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r>
                      <a:rPr lang="en-AU" b="0" i="1" smtClean="0">
                        <a:latin typeface="Cambria Math" panose="02040503050406030204" pitchFamily="18" charset="0"/>
                      </a:rPr>
                      <m:t>6</m:t>
                    </m:r>
                  </m:oMath>
                </a14:m>
                <a:br>
                  <a:rPr lang="en-AU" b="0" dirty="0">
                    <a:latin typeface="+mn-lt"/>
                  </a:rPr>
                </a:br>
                <a:r>
                  <a:rPr lang="en-AU" b="0" dirty="0">
                    <a:latin typeface="+mn-lt"/>
                  </a:rPr>
                  <a:t>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2</m:t>
                        </m:r>
                      </m:e>
                    </m:d>
                    <m:r>
                      <a:rPr lang="en-AU" b="0" i="1" smtClean="0">
                        <a:latin typeface="Cambria Math" panose="02040503050406030204" pitchFamily="18" charset="0"/>
                      </a:rPr>
                      <m:t>−</m:t>
                    </m:r>
                    <m:r>
                      <a:rPr lang="en-AU" b="0" i="1" smtClean="0">
                        <a:latin typeface="Cambria Math" panose="02040503050406030204" pitchFamily="18" charset="0"/>
                      </a:rPr>
                      <m:t>12</m:t>
                    </m:r>
                    <m:r>
                      <a:rPr lang="en-AU" b="0" i="1" smtClean="0">
                        <a:latin typeface="Cambria Math" panose="02040503050406030204" pitchFamily="18" charset="0"/>
                      </a:rPr>
                      <m:t>=</m:t>
                    </m:r>
                    <m:r>
                      <a:rPr lang="en-AU" b="0" i="1" smtClean="0">
                        <a:latin typeface="Cambria Math" panose="02040503050406030204" pitchFamily="18" charset="0"/>
                      </a:rPr>
                      <m:t>0</m:t>
                    </m:r>
                  </m:oMath>
                </a14:m>
                <a:endParaRPr lang="en-AU" b="0" i="1" dirty="0">
                  <a:latin typeface="Cambria Math" panose="02040503050406030204" pitchFamily="18" charset="0"/>
                </a:endParaRPr>
              </a:p>
              <a:p>
                <a:pPr>
                  <a:spcAft>
                    <a:spcPts val="3600"/>
                  </a:spcAft>
                </a:pPr>
                <a14:m>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2</m:t>
                        </m:r>
                      </m:e>
                    </m:d>
                  </m:oMath>
                </a14:m>
                <a:r>
                  <a:rPr lang="en-AU" dirty="0">
                    <a:latin typeface="+mn-lt"/>
                  </a:rPr>
                  <a:t> is a factor of </a:t>
                </a:r>
                <a14:m>
                  <m:oMath xmlns:m="http://schemas.openxmlformats.org/officeDocument/2006/math">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997B8292-A484-BC7D-15F0-6CA9955EDB8E}"/>
                  </a:ext>
                </a:extLst>
              </p:cNvPr>
              <p:cNvSpPr>
                <a:spLocks noGrp="1" noRot="1" noChangeAspect="1" noMove="1" noResize="1" noEditPoints="1" noAdjustHandles="1" noChangeArrowheads="1" noChangeShapeType="1" noTextEdit="1"/>
              </p:cNvSpPr>
              <p:nvPr>
                <p:ph type="body" sz="quarter" idx="17"/>
              </p:nvPr>
            </p:nvSpPr>
            <p:spPr>
              <a:xfrm>
                <a:off x="416148" y="1523554"/>
                <a:ext cx="6072884" cy="4807835"/>
              </a:xfrm>
              <a:blipFill>
                <a:blip r:embed="rId3"/>
                <a:stretch>
                  <a:fillRect l="-2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3237462-581C-B020-BF1B-0B1F8549D4D4}"/>
                  </a:ext>
                </a:extLst>
              </p:cNvPr>
              <p:cNvGraphicFramePr>
                <a:graphicFrameLocks noGrp="1"/>
              </p:cNvGraphicFramePr>
              <p:nvPr>
                <p:extLst>
                  <p:ext uri="{D42A27DB-BD31-4B8C-83A1-F6EECF244321}">
                    <p14:modId xmlns:p14="http://schemas.microsoft.com/office/powerpoint/2010/main" val="4169207508"/>
                  </p:ext>
                </p:extLst>
              </p:nvPr>
            </p:nvGraphicFramePr>
            <p:xfrm>
              <a:off x="6096000" y="1160731"/>
              <a:ext cx="5061177" cy="2989752"/>
            </p:xfrm>
            <a:graphic>
              <a:graphicData uri="http://schemas.openxmlformats.org/drawingml/2006/table">
                <a:tbl>
                  <a:tblPr firstRow="1" bandRow="1">
                    <a:tableStyleId>{5940675A-B579-460E-94D1-54222C63F5DA}</a:tableStyleId>
                  </a:tblPr>
                  <a:tblGrid>
                    <a:gridCol w="792093">
                      <a:extLst>
                        <a:ext uri="{9D8B030D-6E8A-4147-A177-3AD203B41FA5}">
                          <a16:colId xmlns:a16="http://schemas.microsoft.com/office/drawing/2014/main" val="2562554961"/>
                        </a:ext>
                      </a:extLst>
                    </a:gridCol>
                    <a:gridCol w="792093">
                      <a:extLst>
                        <a:ext uri="{9D8B030D-6E8A-4147-A177-3AD203B41FA5}">
                          <a16:colId xmlns:a16="http://schemas.microsoft.com/office/drawing/2014/main" val="444166728"/>
                        </a:ext>
                      </a:extLst>
                    </a:gridCol>
                    <a:gridCol w="915540">
                      <a:extLst>
                        <a:ext uri="{9D8B030D-6E8A-4147-A177-3AD203B41FA5}">
                          <a16:colId xmlns:a16="http://schemas.microsoft.com/office/drawing/2014/main" val="695447358"/>
                        </a:ext>
                      </a:extLst>
                    </a:gridCol>
                    <a:gridCol w="853817">
                      <a:extLst>
                        <a:ext uri="{9D8B030D-6E8A-4147-A177-3AD203B41FA5}">
                          <a16:colId xmlns:a16="http://schemas.microsoft.com/office/drawing/2014/main" val="2468263916"/>
                        </a:ext>
                      </a:extLst>
                    </a:gridCol>
                    <a:gridCol w="853817">
                      <a:extLst>
                        <a:ext uri="{9D8B030D-6E8A-4147-A177-3AD203B41FA5}">
                          <a16:colId xmlns:a16="http://schemas.microsoft.com/office/drawing/2014/main" val="4250205049"/>
                        </a:ext>
                      </a:extLst>
                    </a:gridCol>
                    <a:gridCol w="853817">
                      <a:extLst>
                        <a:ext uri="{9D8B030D-6E8A-4147-A177-3AD203B41FA5}">
                          <a16:colId xmlns:a16="http://schemas.microsoft.com/office/drawing/2014/main" val="3904459232"/>
                        </a:ext>
                      </a:extLst>
                    </a:gridCol>
                  </a:tblGrid>
                  <a:tr h="747438">
                    <a:tc>
                      <a:txBody>
                        <a:bodyPr/>
                        <a:lstStyle/>
                        <a:p>
                          <a:pPr algn="ctr"/>
                          <a:endParaRPr lang="en-AU"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solidFill>
                          <a:schemeClr val="accent3"/>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oMath>
                            </m:oMathPara>
                          </a14:m>
                          <a:endParaRPr dirty="0"/>
                        </a:p>
                      </a:txBody>
                      <a:tcPr anchor="ctr">
                        <a:solidFill>
                          <a:schemeClr val="accent3"/>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6</m:t>
                                </m:r>
                              </m:oMath>
                            </m:oMathPara>
                          </a14:m>
                          <a:endParaRPr dirty="0"/>
                        </a:p>
                      </a:txBody>
                      <a:tcPr anchor="ctr">
                        <a:solidFill>
                          <a:schemeClr val="accent3"/>
                        </a:solidFill>
                      </a:tcPr>
                    </a:tc>
                    <a:tc>
                      <a:txBody>
                        <a:bodyPr/>
                        <a:lstStyle/>
                        <a:p>
                          <a:pPr algn="ctr"/>
                          <a:r>
                            <a:rPr lang="en-AU" dirty="0"/>
                            <a:t>x</a:t>
                          </a:r>
                        </a:p>
                      </a:txBody>
                      <a:tcPr anchor="ctr"/>
                    </a:tc>
                    <a:extLst>
                      <a:ext uri="{0D108BD9-81ED-4DB2-BD59-A6C34878D82A}">
                        <a16:rowId xmlns:a16="http://schemas.microsoft.com/office/drawing/2014/main" val="904868998"/>
                      </a:ext>
                    </a:extLst>
                  </a:tr>
                  <a:tr h="747438">
                    <a:tc>
                      <a:txBody>
                        <a:bodyPr/>
                        <a:lstStyle/>
                        <a:p>
                          <a:pPr algn="ctr"/>
                          <a:endParaRPr lang="en-AU"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i="1" dirty="0" smtClean="0">
                                    <a:latin typeface="Cambria Math" panose="02040503050406030204" pitchFamily="18" charset="0"/>
                                  </a:rPr>
                                  <m:t> </m:t>
                                </m:r>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b="0" i="1" dirty="0" smtClean="0">
                                        <a:latin typeface="Cambria Math" panose="02040503050406030204" pitchFamily="18" charset="0"/>
                                      </a:rPr>
                                      <m:t>3</m:t>
                                    </m:r>
                                  </m:sup>
                                </m:sSup>
                              </m:oMath>
                            </m:oMathPara>
                          </a14:m>
                          <a:endParaRPr dirty="0"/>
                        </a:p>
                      </a:txBody>
                      <a:tcPr anchor="ctr">
                        <a:lnL w="1270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6</m:t>
                                </m:r>
                                <m:r>
                                  <a:rPr lang="en-AU" b="0" i="1" smtClean="0">
                                    <a:latin typeface="Cambria Math" panose="02040503050406030204" pitchFamily="18" charset="0"/>
                                  </a:rPr>
                                  <m:t>𝑥</m:t>
                                </m:r>
                              </m:oMath>
                            </m:oMathPara>
                          </a14:m>
                          <a:endParaRPr lang="en-AU"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𝑥</m:t>
                                </m:r>
                              </m:oMath>
                            </m:oMathPara>
                          </a14:m>
                          <a:endParaRPr dirty="0"/>
                        </a:p>
                      </a:txBody>
                      <a:tcPr anchor="ctr">
                        <a:solidFill>
                          <a:srgbClr val="92D050"/>
                        </a:solidFill>
                      </a:tcPr>
                    </a:tc>
                    <a:extLst>
                      <a:ext uri="{0D108BD9-81ED-4DB2-BD59-A6C34878D82A}">
                        <a16:rowId xmlns:a16="http://schemas.microsoft.com/office/drawing/2014/main" val="1359409901"/>
                      </a:ext>
                    </a:extLst>
                  </a:tr>
                  <a:tr h="747438">
                    <a:tc>
                      <a:txBody>
                        <a:bodyPr/>
                        <a:lstStyle/>
                        <a:p>
                          <a:pPr algn="ctr"/>
                          <a:endParaRPr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10</m:t>
                                </m:r>
                                <m:r>
                                  <a:rPr lang="en-AU" b="0" i="1" smtClean="0">
                                    <a:latin typeface="Cambria Math" panose="02040503050406030204" pitchFamily="18" charset="0"/>
                                  </a:rPr>
                                  <m:t>𝑥</m:t>
                                </m:r>
                              </m:oMath>
                            </m:oMathPara>
                          </a14:m>
                          <a:endParaRPr lang="en-AU" dirty="0"/>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12</m:t>
                                </m:r>
                              </m:oMath>
                            </m:oMathPara>
                          </a14:m>
                          <a:endParaRPr lang="en-AU" dirty="0"/>
                        </a:p>
                      </a:txBody>
                      <a:tcPr anchor="ct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m:t>
                                </m:r>
                                <m:r>
                                  <a:rPr lang="en-AU" b="0" i="1" dirty="0" smtClean="0">
                                    <a:latin typeface="Cambria Math" panose="02040503050406030204" pitchFamily="18" charset="0"/>
                                  </a:rPr>
                                  <m:t>2</m:t>
                                </m:r>
                              </m:oMath>
                            </m:oMathPara>
                          </a14:m>
                          <a:endParaRPr dirty="0"/>
                        </a:p>
                      </a:txBody>
                      <a:tcPr anchor="ctr">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09085903"/>
                      </a:ext>
                    </a:extLst>
                  </a:tr>
                  <a:tr h="747438">
                    <a:tc>
                      <a:txBody>
                        <a:bodyPr/>
                        <a:lstStyle/>
                        <a:p>
                          <a:pPr algn="ctr"/>
                          <a14:m>
                            <m:oMathPara xmlns:m="http://schemas.openxmlformats.org/officeDocument/2006/math">
                              <m:oMathParaPr>
                                <m:jc m:val="centerGroup"/>
                              </m:oMathParaPr>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3</m:t>
                                    </m:r>
                                  </m:sup>
                                </m:sSup>
                              </m:oMath>
                            </m:oMathPara>
                          </a14:m>
                          <a:endParaRPr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m:t>
                                    </m:r>
                                    <m:r>
                                      <a:rPr lang="en-AU" b="0" i="1" dirty="0" smtClean="0">
                                        <a:latin typeface="Cambria Math" panose="02040503050406030204" pitchFamily="18" charset="0"/>
                                      </a:rPr>
                                      <m:t>3</m:t>
                                    </m:r>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oMath>
                            </m:oMathPara>
                          </a14:m>
                          <a:endParaRPr dirty="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m:t>
                                </m:r>
                                <m:r>
                                  <a:rPr lang="en-AU" b="0" i="1" dirty="0" smtClean="0">
                                    <a:latin typeface="Cambria Math" panose="02040503050406030204" pitchFamily="18" charset="0"/>
                                  </a:rPr>
                                  <m:t>4</m:t>
                                </m:r>
                                <m:r>
                                  <a:rPr lang="en-AU" b="0" i="1" dirty="0" smtClean="0">
                                    <a:latin typeface="Cambria Math" panose="02040503050406030204" pitchFamily="18" charset="0"/>
                                  </a:rPr>
                                  <m:t>𝑥</m:t>
                                </m:r>
                              </m:oMath>
                            </m:oMathPara>
                          </a14:m>
                          <a:endParaRPr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12</m:t>
                                </m:r>
                              </m:oMath>
                            </m:oMathPara>
                          </a14:m>
                          <a:endParaRPr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endParaRPr lang="en-AU"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AU"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710357"/>
                      </a:ext>
                    </a:extLst>
                  </a:tr>
                </a:tbl>
              </a:graphicData>
            </a:graphic>
          </p:graphicFrame>
        </mc:Choice>
        <mc:Fallback xmlns="">
          <p:graphicFrame>
            <p:nvGraphicFramePr>
              <p:cNvPr id="7" name="Table 6">
                <a:extLst>
                  <a:ext uri="{FF2B5EF4-FFF2-40B4-BE49-F238E27FC236}">
                    <a16:creationId xmlns:a16="http://schemas.microsoft.com/office/drawing/2014/main" id="{83237462-581C-B020-BF1B-0B1F8549D4D4}"/>
                  </a:ext>
                </a:extLst>
              </p:cNvPr>
              <p:cNvGraphicFramePr>
                <a:graphicFrameLocks noGrp="1"/>
              </p:cNvGraphicFramePr>
              <p:nvPr>
                <p:extLst>
                  <p:ext uri="{D42A27DB-BD31-4B8C-83A1-F6EECF244321}">
                    <p14:modId xmlns:p14="http://schemas.microsoft.com/office/powerpoint/2010/main" val="4169207508"/>
                  </p:ext>
                </p:extLst>
              </p:nvPr>
            </p:nvGraphicFramePr>
            <p:xfrm>
              <a:off x="6096000" y="1160731"/>
              <a:ext cx="5061177" cy="2989752"/>
            </p:xfrm>
            <a:graphic>
              <a:graphicData uri="http://schemas.openxmlformats.org/drawingml/2006/table">
                <a:tbl>
                  <a:tblPr firstRow="1" bandRow="1">
                    <a:tableStyleId>{5940675A-B579-460E-94D1-54222C63F5DA}</a:tableStyleId>
                  </a:tblPr>
                  <a:tblGrid>
                    <a:gridCol w="792093">
                      <a:extLst>
                        <a:ext uri="{9D8B030D-6E8A-4147-A177-3AD203B41FA5}">
                          <a16:colId xmlns:a16="http://schemas.microsoft.com/office/drawing/2014/main" val="2562554961"/>
                        </a:ext>
                      </a:extLst>
                    </a:gridCol>
                    <a:gridCol w="792093">
                      <a:extLst>
                        <a:ext uri="{9D8B030D-6E8A-4147-A177-3AD203B41FA5}">
                          <a16:colId xmlns:a16="http://schemas.microsoft.com/office/drawing/2014/main" val="444166728"/>
                        </a:ext>
                      </a:extLst>
                    </a:gridCol>
                    <a:gridCol w="915540">
                      <a:extLst>
                        <a:ext uri="{9D8B030D-6E8A-4147-A177-3AD203B41FA5}">
                          <a16:colId xmlns:a16="http://schemas.microsoft.com/office/drawing/2014/main" val="695447358"/>
                        </a:ext>
                      </a:extLst>
                    </a:gridCol>
                    <a:gridCol w="853817">
                      <a:extLst>
                        <a:ext uri="{9D8B030D-6E8A-4147-A177-3AD203B41FA5}">
                          <a16:colId xmlns:a16="http://schemas.microsoft.com/office/drawing/2014/main" val="2468263916"/>
                        </a:ext>
                      </a:extLst>
                    </a:gridCol>
                    <a:gridCol w="853817">
                      <a:extLst>
                        <a:ext uri="{9D8B030D-6E8A-4147-A177-3AD203B41FA5}">
                          <a16:colId xmlns:a16="http://schemas.microsoft.com/office/drawing/2014/main" val="4250205049"/>
                        </a:ext>
                      </a:extLst>
                    </a:gridCol>
                    <a:gridCol w="853817">
                      <a:extLst>
                        <a:ext uri="{9D8B030D-6E8A-4147-A177-3AD203B41FA5}">
                          <a16:colId xmlns:a16="http://schemas.microsoft.com/office/drawing/2014/main" val="3904459232"/>
                        </a:ext>
                      </a:extLst>
                    </a:gridCol>
                  </a:tblGrid>
                  <a:tr h="747438">
                    <a:tc>
                      <a:txBody>
                        <a:bodyPr/>
                        <a:lstStyle/>
                        <a:p>
                          <a:pPr algn="ctr"/>
                          <a:endParaRPr lang="en-AU"/>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73333" t="-813" r="-282000" b="-299187"/>
                          </a:stretch>
                        </a:blipFill>
                      </a:tcPr>
                    </a:tc>
                    <a:tc>
                      <a:txBody>
                        <a:bodyPr/>
                        <a:lstStyle/>
                        <a:p>
                          <a:endParaRPr lang="en-US"/>
                        </a:p>
                      </a:txBody>
                      <a:tcPr anchor="ctr">
                        <a:blipFill>
                          <a:blip r:embed="rId4"/>
                          <a:stretch>
                            <a:fillRect l="-290780" t="-813" r="-200000" b="-299187"/>
                          </a:stretch>
                        </a:blipFill>
                      </a:tcPr>
                    </a:tc>
                    <a:tc>
                      <a:txBody>
                        <a:bodyPr/>
                        <a:lstStyle/>
                        <a:p>
                          <a:endParaRPr lang="en-US"/>
                        </a:p>
                      </a:txBody>
                      <a:tcPr anchor="ctr">
                        <a:blipFill>
                          <a:blip r:embed="rId4"/>
                          <a:stretch>
                            <a:fillRect l="-393571" t="-813" r="-101429" b="-299187"/>
                          </a:stretch>
                        </a:blipFill>
                      </a:tcPr>
                    </a:tc>
                    <a:tc>
                      <a:txBody>
                        <a:bodyPr/>
                        <a:lstStyle/>
                        <a:p>
                          <a:pPr algn="ctr"/>
                          <a:r>
                            <a:rPr lang="en-AU"/>
                            <a:t>x</a:t>
                          </a:r>
                        </a:p>
                      </a:txBody>
                      <a:tcPr anchor="ctr"/>
                    </a:tc>
                    <a:extLst>
                      <a:ext uri="{0D108BD9-81ED-4DB2-BD59-A6C34878D82A}">
                        <a16:rowId xmlns:a16="http://schemas.microsoft.com/office/drawing/2014/main" val="904868998"/>
                      </a:ext>
                    </a:extLst>
                  </a:tr>
                  <a:tr h="747438">
                    <a:tc>
                      <a:txBody>
                        <a:bodyPr/>
                        <a:lstStyle/>
                        <a:p>
                          <a:pPr algn="ctr"/>
                          <a:endParaRPr lang="en-AU"/>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A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blipFill>
                          <a:blip r:embed="rId4"/>
                          <a:stretch>
                            <a:fillRect l="-173333" t="-100813" r="-282000" b="-199187"/>
                          </a:stretch>
                        </a:blipFill>
                      </a:tcPr>
                    </a:tc>
                    <a:tc>
                      <a:txBody>
                        <a:bodyPr/>
                        <a:lstStyle/>
                        <a:p>
                          <a:endParaRPr lang="en-US"/>
                        </a:p>
                      </a:txBody>
                      <a:tcPr anchor="ctr">
                        <a:blipFill>
                          <a:blip r:embed="rId4"/>
                          <a:stretch>
                            <a:fillRect l="-290780" t="-100813" r="-200000" b="-199187"/>
                          </a:stretch>
                        </a:blipFill>
                      </a:tcPr>
                    </a:tc>
                    <a:tc>
                      <a:txBody>
                        <a:bodyPr/>
                        <a:lstStyle/>
                        <a:p>
                          <a:endParaRPr lang="en-US"/>
                        </a:p>
                      </a:txBody>
                      <a:tcPr anchor="ctr">
                        <a:blipFill>
                          <a:blip r:embed="rId4"/>
                          <a:stretch>
                            <a:fillRect l="-393571" t="-100813" r="-101429" b="-199187"/>
                          </a:stretch>
                        </a:blipFill>
                      </a:tcPr>
                    </a:tc>
                    <a:tc>
                      <a:txBody>
                        <a:bodyPr/>
                        <a:lstStyle/>
                        <a:p>
                          <a:endParaRPr lang="en-US"/>
                        </a:p>
                      </a:txBody>
                      <a:tcPr anchor="ctr">
                        <a:blipFill>
                          <a:blip r:embed="rId4"/>
                          <a:stretch>
                            <a:fillRect l="-493571" t="-100813" r="-1429" b="-199187"/>
                          </a:stretch>
                        </a:blipFill>
                      </a:tcPr>
                    </a:tc>
                    <a:extLst>
                      <a:ext uri="{0D108BD9-81ED-4DB2-BD59-A6C34878D82A}">
                        <a16:rowId xmlns:a16="http://schemas.microsoft.com/office/drawing/2014/main" val="1359409901"/>
                      </a:ext>
                    </a:extLst>
                  </a:tr>
                  <a:tr h="747438">
                    <a:tc>
                      <a:txBody>
                        <a:bodyPr/>
                        <a:lstStyle/>
                        <a:p>
                          <a:pPr algn="ctr"/>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4"/>
                          <a:stretch>
                            <a:fillRect l="-173333" t="-202459" r="-282000" b="-10082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a:blip r:embed="rId4"/>
                          <a:stretch>
                            <a:fillRect l="-290780" t="-202459" r="-200000" b="-10082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a:blip r:embed="rId4"/>
                          <a:stretch>
                            <a:fillRect l="-393571" t="-202459" r="-101429" b="-100820"/>
                          </a:stretch>
                        </a:blipFill>
                      </a:tcPr>
                    </a:tc>
                    <a:tc>
                      <a:txBody>
                        <a:bodyPr/>
                        <a:lstStyle/>
                        <a:p>
                          <a:endParaRPr lang="en-US"/>
                        </a:p>
                      </a:txBody>
                      <a:tcPr anchor="ctr">
                        <a:lnB w="12700" cap="flat" cmpd="sng" algn="ctr">
                          <a:solidFill>
                            <a:schemeClr val="tx1"/>
                          </a:solidFill>
                          <a:prstDash val="solid"/>
                          <a:round/>
                          <a:headEnd type="none" w="med" len="med"/>
                          <a:tailEnd type="none" w="med" len="med"/>
                        </a:lnB>
                        <a:blipFill>
                          <a:blip r:embed="rId4"/>
                          <a:stretch>
                            <a:fillRect l="-493571" t="-202459" r="-1429" b="-100820"/>
                          </a:stretch>
                        </a:blipFill>
                      </a:tcPr>
                    </a:tc>
                    <a:extLst>
                      <a:ext uri="{0D108BD9-81ED-4DB2-BD59-A6C34878D82A}">
                        <a16:rowId xmlns:a16="http://schemas.microsoft.com/office/drawing/2014/main" val="1909085903"/>
                      </a:ext>
                    </a:extLst>
                  </a:tr>
                  <a:tr h="747438">
                    <a:tc>
                      <a:txBody>
                        <a:bodyPr/>
                        <a:lstStyle/>
                        <a:p>
                          <a:endParaRPr lang="en-US"/>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t="-300000" r="-540769"/>
                          </a:stretch>
                        </a:blipFill>
                      </a:tcPr>
                    </a:tc>
                    <a:tc>
                      <a:txBody>
                        <a:bodyPr/>
                        <a:lstStyle/>
                        <a:p>
                          <a:endParaRPr lang="en-US"/>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4"/>
                          <a:stretch>
                            <a:fillRect l="-100000" t="-300000" r="-440769"/>
                          </a:stretch>
                        </a:blip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173333" t="-300000" r="-282000"/>
                          </a:stretch>
                        </a:blipFill>
                      </a:tcPr>
                    </a:tc>
                    <a:tc>
                      <a:txBody>
                        <a:bodyPr/>
                        <a:lstStyle/>
                        <a:p>
                          <a:endParaRPr 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290780" t="-300000" r="-200000"/>
                          </a:stretch>
                        </a:blipFill>
                      </a:tcPr>
                    </a:tc>
                    <a:tc>
                      <a:txBody>
                        <a:bodyPr/>
                        <a:lstStyle/>
                        <a:p>
                          <a:pPr algn="ctr"/>
                          <a:endParaRPr lang="en-AU"/>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AU"/>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710357"/>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C0BB32-BA0C-DD42-DE0E-7157F9006E5C}"/>
                  </a:ext>
                </a:extLst>
              </p:cNvPr>
              <p:cNvSpPr txBox="1"/>
              <p:nvPr/>
            </p:nvSpPr>
            <p:spPr>
              <a:xfrm>
                <a:off x="5223323" y="4721588"/>
                <a:ext cx="4082716" cy="1296222"/>
              </a:xfrm>
              <a:prstGeom prst="rect">
                <a:avLst/>
              </a:prstGeom>
              <a:noFill/>
            </p:spPr>
            <p:txBody>
              <a:bodyPr wrap="non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𝑃</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m:rPr>
                          <m:aln/>
                        </m:rP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2</m:t>
                          </m:r>
                        </m:e>
                      </m:d>
                      <m:d>
                        <m:dPr>
                          <m:ctrlPr>
                            <a:rPr lang="en-AU" sz="2000" b="0" i="1" smtClean="0">
                              <a:latin typeface="Cambria Math" panose="02040503050406030204" pitchFamily="18" charset="0"/>
                            </a:rPr>
                          </m:ctrlPr>
                        </m:d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m:t>
                          </m:r>
                          <m:r>
                            <a:rPr lang="en-AU" sz="2000" b="0" i="1" smtClean="0">
                              <a:latin typeface="Cambria Math" panose="02040503050406030204" pitchFamily="18" charset="0"/>
                            </a:rPr>
                            <m:t>5</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6</m:t>
                          </m:r>
                        </m:e>
                      </m:d>
                    </m:oMath>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3</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m:t>
                      </m:r>
                      <m:r>
                        <a:rPr lang="en-AU" sz="2000" b="0" i="1" smtClean="0">
                          <a:latin typeface="Cambria Math" panose="02040503050406030204" pitchFamily="18" charset="0"/>
                        </a:rPr>
                        <m:t>2</m:t>
                      </m:r>
                      <m:r>
                        <a:rPr lang="en-AU" sz="2000" b="0" i="1" smtClean="0">
                          <a:latin typeface="Cambria Math" panose="02040503050406030204" pitchFamily="18" charset="0"/>
                        </a:rPr>
                        <m:t>)</m:t>
                      </m:r>
                    </m:oMath>
                  </m:oMathPara>
                </a14:m>
                <a:endParaRPr lang="en-AU" sz="2000" dirty="0"/>
              </a:p>
            </p:txBody>
          </p:sp>
        </mc:Choice>
        <mc:Fallback xmlns="">
          <p:sp>
            <p:nvSpPr>
              <p:cNvPr id="8" name="TextBox 7">
                <a:extLst>
                  <a:ext uri="{FF2B5EF4-FFF2-40B4-BE49-F238E27FC236}">
                    <a16:creationId xmlns:a16="http://schemas.microsoft.com/office/drawing/2014/main" id="{B4C0BB32-BA0C-DD42-DE0E-7157F9006E5C}"/>
                  </a:ext>
                </a:extLst>
              </p:cNvPr>
              <p:cNvSpPr txBox="1">
                <a:spLocks noRot="1" noChangeAspect="1" noMove="1" noResize="1" noEditPoints="1" noAdjustHandles="1" noChangeArrowheads="1" noChangeShapeType="1" noTextEdit="1"/>
              </p:cNvSpPr>
              <p:nvPr/>
            </p:nvSpPr>
            <p:spPr>
              <a:xfrm>
                <a:off x="5223323" y="4721588"/>
                <a:ext cx="4082716" cy="12962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D43F1031-D83F-99C2-DFEE-5181FD693841}"/>
                  </a:ext>
                </a:extLst>
              </p:cNvPr>
              <p:cNvSpPr/>
              <p:nvPr/>
            </p:nvSpPr>
            <p:spPr>
              <a:xfrm>
                <a:off x="1681857" y="5431847"/>
                <a:ext cx="3541466" cy="1283278"/>
              </a:xfrm>
              <a:prstGeom prst="wedgeRoundRectCallout">
                <a:avLst>
                  <a:gd name="adj1" fmla="val -56613"/>
                  <a:gd name="adj2" fmla="val -736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What would have been different if we found </a:t>
                </a:r>
                <a14:m>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2</m:t>
                        </m:r>
                      </m:e>
                    </m:d>
                  </m:oMath>
                </a14:m>
                <a:r>
                  <a:rPr lang="en-AU" sz="1800" dirty="0"/>
                  <a:t> to be the factor instead of </a:t>
                </a:r>
                <a14:m>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2</m:t>
                        </m:r>
                      </m:e>
                    </m:d>
                    <m:r>
                      <a:rPr lang="en-AU" sz="1800" b="0" i="1" smtClean="0">
                        <a:latin typeface="Cambria Math" panose="02040503050406030204" pitchFamily="18" charset="0"/>
                      </a:rPr>
                      <m:t>?</m:t>
                    </m:r>
                  </m:oMath>
                </a14:m>
                <a:endParaRPr lang="en-AU" sz="1800" dirty="0"/>
              </a:p>
            </p:txBody>
          </p:sp>
        </mc:Choice>
        <mc:Fallback xmlns="">
          <p:sp>
            <p:nvSpPr>
              <p:cNvPr id="9" name="Speech Bubble: Rectangle with Corners Rounded 8">
                <a:extLst>
                  <a:ext uri="{FF2B5EF4-FFF2-40B4-BE49-F238E27FC236}">
                    <a16:creationId xmlns:a16="http://schemas.microsoft.com/office/drawing/2014/main" id="{D43F1031-D83F-99C2-DFEE-5181FD693841}"/>
                  </a:ext>
                </a:extLst>
              </p:cNvPr>
              <p:cNvSpPr>
                <a:spLocks noRot="1" noChangeAspect="1" noMove="1" noResize="1" noEditPoints="1" noAdjustHandles="1" noChangeArrowheads="1" noChangeShapeType="1" noTextEdit="1"/>
              </p:cNvSpPr>
              <p:nvPr/>
            </p:nvSpPr>
            <p:spPr>
              <a:xfrm>
                <a:off x="1681857" y="5431847"/>
                <a:ext cx="3541466" cy="1283278"/>
              </a:xfrm>
              <a:prstGeom prst="wedgeRoundRectCallout">
                <a:avLst>
                  <a:gd name="adj1" fmla="val -56613"/>
                  <a:gd name="adj2" fmla="val -73672"/>
                  <a:gd name="adj3" fmla="val 16667"/>
                </a:avLst>
              </a:prstGeom>
              <a:blipFill>
                <a:blip r:embed="rId6"/>
                <a:stretch>
                  <a:fillRect r="-990" b="-4688"/>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07F768DB-1976-7AA3-4209-7C766C33C377}"/>
              </a:ext>
            </a:extLst>
          </p:cNvPr>
          <p:cNvSpPr/>
          <p:nvPr/>
        </p:nvSpPr>
        <p:spPr>
          <a:xfrm>
            <a:off x="4118871" y="142875"/>
            <a:ext cx="3541466" cy="1318531"/>
          </a:xfrm>
          <a:prstGeom prst="wedgeRoundRectCallout">
            <a:avLst>
              <a:gd name="adj1" fmla="val 48704"/>
              <a:gd name="adj2" fmla="val 10048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did we perform division rather than finding all the factors through substitution? </a:t>
            </a:r>
          </a:p>
        </p:txBody>
      </p:sp>
      <p:sp>
        <p:nvSpPr>
          <p:cNvPr id="11" name="Speech Bubble: Rectangle with Corners Rounded 10">
            <a:extLst>
              <a:ext uri="{FF2B5EF4-FFF2-40B4-BE49-F238E27FC236}">
                <a16:creationId xmlns:a16="http://schemas.microsoft.com/office/drawing/2014/main" id="{DE05A989-CE92-F278-0765-4F81F800D926}"/>
              </a:ext>
            </a:extLst>
          </p:cNvPr>
          <p:cNvSpPr/>
          <p:nvPr/>
        </p:nvSpPr>
        <p:spPr>
          <a:xfrm>
            <a:off x="9306039" y="4249637"/>
            <a:ext cx="2717412" cy="1625843"/>
          </a:xfrm>
          <a:prstGeom prst="wedgeRoundRectCallout">
            <a:avLst>
              <a:gd name="adj1" fmla="val -64660"/>
              <a:gd name="adj2" fmla="val 299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does completely factorising help to graph the polynomial? </a:t>
            </a:r>
          </a:p>
        </p:txBody>
      </p:sp>
      <p:sp>
        <p:nvSpPr>
          <p:cNvPr id="3" name="Slide Number Placeholder 2">
            <a:extLst>
              <a:ext uri="{FF2B5EF4-FFF2-40B4-BE49-F238E27FC236}">
                <a16:creationId xmlns:a16="http://schemas.microsoft.com/office/drawing/2014/main" id="{40178E35-D46D-AAA3-A74D-C581C9F798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08894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a:xfrm>
            <a:off x="359999" y="360000"/>
            <a:ext cx="11484000" cy="545601"/>
          </a:xfrm>
        </p:spPr>
        <p:txBody>
          <a:bodyPr/>
          <a:lstStyle/>
          <a:p>
            <a:r>
              <a:rPr lang="en-AU" dirty="0">
                <a:latin typeface="+mj-lt"/>
              </a:rPr>
              <a:t>Finding factors (2)</a:t>
            </a:r>
            <a:endParaRPr lang="en-AU" dirty="0"/>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a:xfrm>
            <a:off x="359999" y="982520"/>
            <a:ext cx="11483999" cy="310015"/>
          </a:xfrm>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59999" y="1577477"/>
                <a:ext cx="11484000" cy="3144111"/>
              </a:xfrm>
            </p:spPr>
            <p:txBody>
              <a:bodyPr/>
              <a:lstStyle/>
              <a:p>
                <a:r>
                  <a:rPr lang="en-AU" b="1" dirty="0"/>
                  <a:t>Factorise fully </a:t>
                </a:r>
                <a14:m>
                  <m:oMath xmlns:m="http://schemas.openxmlformats.org/officeDocument/2006/math">
                    <m:r>
                      <a:rPr lang="en-AU" b="1" i="1">
                        <a:latin typeface="Cambria Math" panose="02040503050406030204" pitchFamily="18" charset="0"/>
                      </a:rPr>
                      <m:t>𝑷</m:t>
                    </m:r>
                    <m:d>
                      <m:dPr>
                        <m:ctrlPr>
                          <a:rPr lang="en-AU" b="1" i="1">
                            <a:latin typeface="Cambria Math" panose="02040503050406030204" pitchFamily="18" charset="0"/>
                          </a:rPr>
                        </m:ctrlPr>
                      </m:dPr>
                      <m:e>
                        <m:r>
                          <a:rPr lang="en-AU" b="1" i="1">
                            <a:latin typeface="Cambria Math" panose="02040503050406030204" pitchFamily="18" charset="0"/>
                          </a:rPr>
                          <m:t>𝒙</m:t>
                        </m:r>
                      </m:e>
                    </m:d>
                    <m:r>
                      <a:rPr lang="en-AU" b="1" i="1">
                        <a:latin typeface="Cambria Math" panose="02040503050406030204" pitchFamily="18" charset="0"/>
                      </a:rPr>
                      <m:t>=</m:t>
                    </m:r>
                    <m:sSup>
                      <m:sSupPr>
                        <m:ctrlPr>
                          <a:rPr lang="en-AU" b="1" i="1">
                            <a:latin typeface="Cambria Math" panose="02040503050406030204" pitchFamily="18" charset="0"/>
                          </a:rPr>
                        </m:ctrlPr>
                      </m:sSupPr>
                      <m:e>
                        <m:r>
                          <a:rPr lang="en-AU" b="1" i="1">
                            <a:latin typeface="Cambria Math" panose="02040503050406030204" pitchFamily="18" charset="0"/>
                          </a:rPr>
                          <m:t>𝒙</m:t>
                        </m:r>
                      </m:e>
                      <m:sup>
                        <m:r>
                          <a:rPr lang="en-AU" b="1" i="1">
                            <a:latin typeface="Cambria Math" panose="02040503050406030204" pitchFamily="18" charset="0"/>
                          </a:rPr>
                          <m:t>𝟑</m:t>
                        </m:r>
                      </m:sup>
                    </m:sSup>
                    <m:r>
                      <a:rPr lang="en-AU" b="1" i="1" smtClean="0">
                        <a:latin typeface="Cambria Math" panose="02040503050406030204" pitchFamily="18" charset="0"/>
                      </a:rPr>
                      <m:t>−</m:t>
                    </m:r>
                    <m:r>
                      <a:rPr lang="en-AU" b="1" i="1">
                        <a:latin typeface="Cambria Math" panose="02040503050406030204" pitchFamily="18" charset="0"/>
                      </a:rPr>
                      <m:t>𝟑</m:t>
                    </m:r>
                    <m:sSup>
                      <m:sSupPr>
                        <m:ctrlPr>
                          <a:rPr lang="en-AU" b="1" i="1">
                            <a:latin typeface="Cambria Math" panose="02040503050406030204" pitchFamily="18" charset="0"/>
                          </a:rPr>
                        </m:ctrlPr>
                      </m:sSupPr>
                      <m:e>
                        <m:r>
                          <a:rPr lang="en-AU" b="1" i="1">
                            <a:latin typeface="Cambria Math" panose="02040503050406030204" pitchFamily="18" charset="0"/>
                          </a:rPr>
                          <m:t>𝒙</m:t>
                        </m:r>
                      </m:e>
                      <m:sup>
                        <m:r>
                          <a:rPr lang="en-AU" b="1" i="1">
                            <a:latin typeface="Cambria Math" panose="02040503050406030204" pitchFamily="18" charset="0"/>
                          </a:rPr>
                          <m:t>𝟐</m:t>
                        </m:r>
                      </m:sup>
                    </m:sSup>
                    <m:r>
                      <a:rPr lang="en-AU" b="1" i="1" smtClean="0">
                        <a:latin typeface="Cambria Math" panose="02040503050406030204" pitchFamily="18" charset="0"/>
                      </a:rPr>
                      <m:t>+</m:t>
                    </m:r>
                    <m:r>
                      <a:rPr lang="en-AU" b="1" i="1">
                        <a:latin typeface="Cambria Math" panose="02040503050406030204" pitchFamily="18" charset="0"/>
                      </a:rPr>
                      <m:t>𝟒</m:t>
                    </m:r>
                    <m:r>
                      <a:rPr lang="en-AU" b="1" i="1">
                        <a:latin typeface="Cambria Math" panose="02040503050406030204" pitchFamily="18" charset="0"/>
                      </a:rPr>
                      <m:t> </m:t>
                    </m:r>
                  </m:oMath>
                </a14:m>
                <a:endParaRPr lang="en-AU" b="1" dirty="0"/>
              </a:p>
              <a:p>
                <a:r>
                  <a:rPr lang="en-AU" dirty="0"/>
                  <a:t>Factors of </a:t>
                </a:r>
                <a14:m>
                  <m:oMath xmlns:m="http://schemas.openxmlformats.org/officeDocument/2006/math">
                    <m:r>
                      <a:rPr lang="en-AU" i="1" dirty="0" smtClean="0">
                        <a:latin typeface="Cambria Math" panose="02040503050406030204" pitchFamily="18" charset="0"/>
                      </a:rPr>
                      <m:t>4</m:t>
                    </m:r>
                    <m:r>
                      <a:rPr lang="en-AU" i="1" dirty="0">
                        <a:latin typeface="Cambria Math" panose="02040503050406030204" pitchFamily="18" charset="0"/>
                      </a:rPr>
                      <m:t>=±1, ±2, ±4</m:t>
                    </m:r>
                  </m:oMath>
                </a14:m>
                <a:r>
                  <a:rPr lang="en-AU" dirty="0"/>
                  <a:t> </a:t>
                </a:r>
                <a:endParaRPr lang="en-AU" i="1" dirty="0">
                  <a:latin typeface="Cambria Math" panose="02040503050406030204" pitchFamily="18" charset="0"/>
                </a:endParaRPr>
              </a:p>
              <a:p>
                <a:pPr>
                  <a:spcAft>
                    <a:spcPts val="3600"/>
                  </a:spcAft>
                </a:pPr>
                <a:r>
                  <a:rPr lang="en-AU" dirty="0"/>
                  <a:t> </a:t>
                </a:r>
                <a14:m>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1</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3</m:t>
                        </m:r>
                      </m:sup>
                    </m:sSup>
                    <m:r>
                      <a:rPr lang="en-AU" b="0" i="1" smtClean="0">
                        <a:latin typeface="Cambria Math" panose="02040503050406030204" pitchFamily="18" charset="0"/>
                      </a:rPr>
                      <m:t>−</m:t>
                    </m:r>
                    <m:r>
                      <a:rPr lang="en-AU" i="1">
                        <a:latin typeface="Cambria Math" panose="02040503050406030204" pitchFamily="18" charset="0"/>
                      </a:rPr>
                      <m:t>3</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2</m:t>
                        </m:r>
                      </m:sup>
                    </m:sSup>
                    <m:r>
                      <m:rPr>
                        <m:lit/>
                      </m:rPr>
                      <a:rPr lang="en-AU" b="0" i="1" smtClean="0">
                        <a:latin typeface="Cambria Math" panose="02040503050406030204" pitchFamily="18" charset="0"/>
                      </a:rPr>
                      <m:t>+</m:t>
                    </m:r>
                    <m:r>
                      <a:rPr lang="en-AU" i="1">
                        <a:latin typeface="Cambria Math" panose="02040503050406030204" pitchFamily="18" charset="0"/>
                      </a:rPr>
                      <m:t>4=</m:t>
                    </m:r>
                    <m:r>
                      <a:rPr lang="en-AU" b="0" i="1" smtClean="0">
                        <a:latin typeface="Cambria Math" panose="02040503050406030204" pitchFamily="18" charset="0"/>
                      </a:rPr>
                      <m:t>2</m:t>
                    </m:r>
                    <m:r>
                      <a:rPr lang="en-AU" i="1">
                        <a:latin typeface="Cambria Math" panose="02040503050406030204" pitchFamily="18" charset="0"/>
                      </a:rPr>
                      <m:t> </m:t>
                    </m:r>
                  </m:oMath>
                </a14:m>
                <a:br>
                  <a:rPr lang="en-AU" dirty="0"/>
                </a:br>
                <a:r>
                  <a:rPr lang="en-AU" dirty="0"/>
                  <a:t> </a:t>
                </a:r>
                <a14:m>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−1</m:t>
                        </m:r>
                      </m:e>
                    </m:d>
                    <m:r>
                      <a:rPr lang="en-AU" i="1">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3</m:t>
                        </m:r>
                      </m:sup>
                    </m:sSup>
                    <m:r>
                      <a:rPr lang="en-AU" b="0" i="1" smtClean="0">
                        <a:latin typeface="Cambria Math" panose="02040503050406030204" pitchFamily="18" charset="0"/>
                      </a:rPr>
                      <m:t>−</m:t>
                    </m:r>
                    <m:r>
                      <a:rPr lang="en-AU" i="1">
                        <a:latin typeface="Cambria Math" panose="02040503050406030204" pitchFamily="18" charset="0"/>
                      </a:rPr>
                      <m:t>3</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i="1">
                                <a:latin typeface="Cambria Math" panose="02040503050406030204" pitchFamily="18" charset="0"/>
                              </a:rPr>
                              <m:t>−1</m:t>
                            </m:r>
                          </m:e>
                        </m:d>
                      </m:e>
                      <m:sup>
                        <m:r>
                          <a:rPr lang="en-AU" i="1">
                            <a:latin typeface="Cambria Math" panose="02040503050406030204" pitchFamily="18" charset="0"/>
                          </a:rPr>
                          <m:t>2</m:t>
                        </m:r>
                      </m:sup>
                    </m:sSup>
                    <m:r>
                      <a:rPr lang="en-AU" b="0" i="1" smtClean="0">
                        <a:latin typeface="Cambria Math" panose="02040503050406030204" pitchFamily="18" charset="0"/>
                      </a:rPr>
                      <m:t>+</m:t>
                    </m:r>
                    <m:r>
                      <a:rPr lang="en-AU" i="1">
                        <a:latin typeface="Cambria Math" panose="02040503050406030204" pitchFamily="18" charset="0"/>
                      </a:rPr>
                      <m:t>4=</m:t>
                    </m:r>
                    <m:r>
                      <a:rPr lang="en-AU" b="0" i="1" smtClean="0">
                        <a:latin typeface="Cambria Math" panose="02040503050406030204" pitchFamily="18" charset="0"/>
                      </a:rPr>
                      <m:t>0</m:t>
                    </m:r>
                  </m:oMath>
                </a14:m>
                <a:endParaRPr lang="en-AU" b="0" i="1" dirty="0">
                  <a:latin typeface="Cambria Math" panose="02040503050406030204" pitchFamily="18" charset="0"/>
                </a:endParaRPr>
              </a:p>
              <a:p>
                <a14:m>
                  <m:oMath xmlns:m="http://schemas.openxmlformats.org/officeDocument/2006/math">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𝑥</m:t>
                        </m:r>
                        <m:r>
                          <a:rPr lang="en-AU" b="0" i="1" smtClean="0">
                            <a:latin typeface="Cambria Math" panose="02040503050406030204" pitchFamily="18" charset="0"/>
                          </a:rPr>
                          <m:t>+1</m:t>
                        </m:r>
                      </m:e>
                    </m:d>
                  </m:oMath>
                </a14:m>
                <a:r>
                  <a:rPr lang="en-AU" dirty="0"/>
                  <a:t> is a factor of </a:t>
                </a:r>
                <a14:m>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endParaRPr lang="en-AU" dirty="0"/>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59999" y="1577477"/>
                <a:ext cx="11484000" cy="3144111"/>
              </a:xfrm>
              <a:blipFill>
                <a:blip r:embed="rId2"/>
                <a:stretch>
                  <a:fillRect l="-1326" b="-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796907A-700C-485B-7E88-A17E1EC65544}"/>
                  </a:ext>
                </a:extLst>
              </p:cNvPr>
              <p:cNvGraphicFramePr>
                <a:graphicFrameLocks noGrp="1"/>
              </p:cNvGraphicFramePr>
              <p:nvPr>
                <p:extLst>
                  <p:ext uri="{D42A27DB-BD31-4B8C-83A1-F6EECF244321}">
                    <p14:modId xmlns:p14="http://schemas.microsoft.com/office/powerpoint/2010/main" val="2958124597"/>
                  </p:ext>
                </p:extLst>
              </p:nvPr>
            </p:nvGraphicFramePr>
            <p:xfrm>
              <a:off x="6450000" y="1801479"/>
              <a:ext cx="4561416" cy="1993380"/>
            </p:xfrm>
            <a:graphic>
              <a:graphicData uri="http://schemas.openxmlformats.org/drawingml/2006/table">
                <a:tbl>
                  <a:tblPr firstRow="1" bandRow="1">
                    <a:tableStyleId>{2D5ABB26-0587-4C30-8999-92F81FD0307C}</a:tableStyleId>
                  </a:tblPr>
                  <a:tblGrid>
                    <a:gridCol w="760236">
                      <a:extLst>
                        <a:ext uri="{9D8B030D-6E8A-4147-A177-3AD203B41FA5}">
                          <a16:colId xmlns:a16="http://schemas.microsoft.com/office/drawing/2014/main" val="3483041728"/>
                        </a:ext>
                      </a:extLst>
                    </a:gridCol>
                    <a:gridCol w="760236">
                      <a:extLst>
                        <a:ext uri="{9D8B030D-6E8A-4147-A177-3AD203B41FA5}">
                          <a16:colId xmlns:a16="http://schemas.microsoft.com/office/drawing/2014/main" val="389595523"/>
                        </a:ext>
                      </a:extLst>
                    </a:gridCol>
                    <a:gridCol w="760236">
                      <a:extLst>
                        <a:ext uri="{9D8B030D-6E8A-4147-A177-3AD203B41FA5}">
                          <a16:colId xmlns:a16="http://schemas.microsoft.com/office/drawing/2014/main" val="2386445155"/>
                        </a:ext>
                      </a:extLst>
                    </a:gridCol>
                    <a:gridCol w="760236">
                      <a:extLst>
                        <a:ext uri="{9D8B030D-6E8A-4147-A177-3AD203B41FA5}">
                          <a16:colId xmlns:a16="http://schemas.microsoft.com/office/drawing/2014/main" val="3710245196"/>
                        </a:ext>
                      </a:extLst>
                    </a:gridCol>
                    <a:gridCol w="760236">
                      <a:extLst>
                        <a:ext uri="{9D8B030D-6E8A-4147-A177-3AD203B41FA5}">
                          <a16:colId xmlns:a16="http://schemas.microsoft.com/office/drawing/2014/main" val="1489374929"/>
                        </a:ext>
                      </a:extLst>
                    </a:gridCol>
                    <a:gridCol w="760236">
                      <a:extLst>
                        <a:ext uri="{9D8B030D-6E8A-4147-A177-3AD203B41FA5}">
                          <a16:colId xmlns:a16="http://schemas.microsoft.com/office/drawing/2014/main" val="3416430203"/>
                        </a:ext>
                      </a:extLst>
                    </a:gridCol>
                  </a:tblGrid>
                  <a:tr h="498345">
                    <a:tc>
                      <a:txBody>
                        <a:bodyPr/>
                        <a:lstStyle/>
                        <a:p>
                          <a:pPr algn="ctr"/>
                          <a:endParaRPr lang="en-AU" dirty="0"/>
                        </a:p>
                      </a:txBody>
                      <a:tcPr anchor="ctr">
                        <a:lnR w="12700" cap="flat" cmpd="sng" algn="ctr">
                          <a:noFill/>
                          <a:prstDash val="solid"/>
                          <a:round/>
                          <a:headEnd type="none" w="med" len="med"/>
                          <a:tailEnd type="none" w="med" len="med"/>
                        </a:ln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−4</m:t>
                                </m:r>
                                <m:r>
                                  <a:rPr lang="en-AU" b="0" smtClean="0">
                                    <a:latin typeface="Cambria Math" panose="02040503050406030204" pitchFamily="18" charset="0"/>
                                  </a:rPr>
                                  <m:t>𝑥</m:t>
                                </m:r>
                              </m:oMath>
                            </m:oMathPara>
                          </a14:m>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AU" dirty="0"/>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073304"/>
                      </a:ext>
                    </a:extLst>
                  </a:tr>
                  <a:tr h="498345">
                    <a:tc>
                      <a:txBody>
                        <a:bodyPr/>
                        <a:lstStyle/>
                        <a:p>
                          <a:pPr algn="ctr"/>
                          <a:endParaRPr lang="en-AU" dirty="0"/>
                        </a:p>
                      </a:txBody>
                      <a:tcPr anchor="ctr">
                        <a:lnR w="12700" cap="flat" cmpd="sng" algn="ctr">
                          <a:noFill/>
                          <a:prstDash val="solid"/>
                          <a:round/>
                          <a:headEnd type="none" w="med" len="med"/>
                          <a:tailEnd type="none" w="med" len="med"/>
                        </a:lnR>
                      </a:tcPr>
                    </a:tc>
                    <a:tc>
                      <a:txBody>
                        <a:bodyPr/>
                        <a:lstStyle/>
                        <a:p>
                          <a:pPr algn="ctr"/>
                          <a:endParaRPr lang="en-A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AU" dirty="0" smtClean="0">
                                    <a:latin typeface="Cambria Math" panose="02040503050406030204" pitchFamily="18" charset="0"/>
                                  </a:rPr>
                                  <m:t> </m:t>
                                </m:r>
                                <m:sSup>
                                  <m:sSupPr>
                                    <m:ctrlPr>
                                      <a:rPr lang="en-AU" b="0" i="1" dirty="0" smtClean="0">
                                        <a:latin typeface="Cambria Math" panose="02040503050406030204" pitchFamily="18" charset="0"/>
                                      </a:rPr>
                                    </m:ctrlPr>
                                  </m:sSupPr>
                                  <m:e>
                                    <m:r>
                                      <a:rPr lang="en-AU" dirty="0" smtClean="0">
                                        <a:latin typeface="Cambria Math" panose="02040503050406030204" pitchFamily="18" charset="0"/>
                                      </a:rPr>
                                      <m:t>𝑥</m:t>
                                    </m:r>
                                  </m:e>
                                  <m:sup>
                                    <m:r>
                                      <a:rPr lang="en-AU" b="0" dirty="0" smtClean="0">
                                        <a:latin typeface="Cambria Math" panose="02040503050406030204" pitchFamily="18" charset="0"/>
                                      </a:rPr>
                                      <m:t>3</m:t>
                                    </m:r>
                                  </m:sup>
                                </m:sSup>
                              </m:oMath>
                            </m:oMathPara>
                          </a14:m>
                          <a:endParaRP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4</m:t>
                                </m:r>
                                <m:r>
                                  <a:rPr lang="en-AU" b="0" smtClean="0">
                                    <a:latin typeface="Cambria Math" panose="02040503050406030204" pitchFamily="18" charset="0"/>
                                  </a:rPr>
                                  <m:t>𝑥</m:t>
                                </m:r>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𝑥</m:t>
                                </m:r>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33877233"/>
                      </a:ext>
                    </a:extLst>
                  </a:tr>
                  <a:tr h="498345">
                    <a:tc>
                      <a:txBody>
                        <a:bodyPr/>
                        <a:lstStyle/>
                        <a:p>
                          <a:pPr algn="ctr"/>
                          <a:endParaRPr dirty="0"/>
                        </a:p>
                      </a:txBody>
                      <a:tcPr anchor="ctr">
                        <a:lnR w="12700" cap="flat" cmpd="sng" algn="ctr">
                          <a:no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smtClean="0">
                                        <a:latin typeface="Cambria Math" panose="02040503050406030204" pitchFamily="18" charset="0"/>
                                      </a:rPr>
                                      <m:t>𝑥</m:t>
                                    </m:r>
                                  </m:e>
                                  <m:sup>
                                    <m:r>
                                      <a:rPr lang="en-AU" b="0"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r>
                                  <a:rPr lang="en-AU" b="0" i="0" smtClean="0">
                                    <a:latin typeface="Cambria Math" panose="02040503050406030204" pitchFamily="18" charset="0"/>
                                  </a:rPr>
                                  <m:t>4</m:t>
                                </m:r>
                                <m:r>
                                  <a:rPr lang="en-AU" b="0" smtClean="0">
                                    <a:latin typeface="Cambria Math" panose="02040503050406030204" pitchFamily="18" charset="0"/>
                                  </a:rPr>
                                  <m:t>𝑥</m:t>
                                </m:r>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667841011"/>
                      </a:ext>
                    </a:extLst>
                  </a:tr>
                  <a:tr h="498345">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dirty="0"/>
                        </a:p>
                      </a:txBody>
                      <a:tcPr anchor="ctr">
                        <a:solidFill>
                          <a:srgbClr val="FFFF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a:txBody>
                      <a:tcPr anchor="ctr">
                        <a:lnT w="12700" cap="flat" cmpd="sng" algn="ctr">
                          <a:noFill/>
                          <a:prstDash val="solid"/>
                          <a:round/>
                          <a:headEnd type="none" w="med" len="med"/>
                          <a:tailEnd type="none" w="med" len="med"/>
                        </a:lnT>
                        <a:solidFill>
                          <a:srgbClr val="FFFF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dirty="0"/>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lang="en-AU" dirty="0"/>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ctr"/>
                          <a:endParaRPr lang="en-AU" dirty="0"/>
                        </a:p>
                      </a:txBody>
                      <a:tcPr anchor="ctr">
                        <a:lnT w="12700" cap="flat" cmpd="sng" algn="ctr">
                          <a:solidFill>
                            <a:schemeClr val="tx1"/>
                          </a:solidFill>
                          <a:prstDash val="solid"/>
                          <a:round/>
                          <a:headEnd type="none" w="med" len="med"/>
                          <a:tailEnd type="none" w="med" len="med"/>
                        </a:lnT>
                      </a:tcPr>
                    </a:tc>
                    <a:tc>
                      <a:txBody>
                        <a:bodyPr/>
                        <a:lstStyle/>
                        <a:p>
                          <a:pPr algn="ctr"/>
                          <a:endParaRPr lang="en-AU"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1500014"/>
                      </a:ext>
                    </a:extLst>
                  </a:tr>
                </a:tbl>
              </a:graphicData>
            </a:graphic>
          </p:graphicFrame>
        </mc:Choice>
        <mc:Fallback xmlns="">
          <p:graphicFrame>
            <p:nvGraphicFramePr>
              <p:cNvPr id="6" name="Table 5">
                <a:extLst>
                  <a:ext uri="{FF2B5EF4-FFF2-40B4-BE49-F238E27FC236}">
                    <a16:creationId xmlns:a16="http://schemas.microsoft.com/office/drawing/2014/main" id="{9796907A-700C-485B-7E88-A17E1EC65544}"/>
                  </a:ext>
                </a:extLst>
              </p:cNvPr>
              <p:cNvGraphicFramePr>
                <a:graphicFrameLocks noGrp="1"/>
              </p:cNvGraphicFramePr>
              <p:nvPr>
                <p:extLst>
                  <p:ext uri="{D42A27DB-BD31-4B8C-83A1-F6EECF244321}">
                    <p14:modId xmlns:p14="http://schemas.microsoft.com/office/powerpoint/2010/main" val="2958124597"/>
                  </p:ext>
                </p:extLst>
              </p:nvPr>
            </p:nvGraphicFramePr>
            <p:xfrm>
              <a:off x="6450000" y="1801479"/>
              <a:ext cx="4561416" cy="1993380"/>
            </p:xfrm>
            <a:graphic>
              <a:graphicData uri="http://schemas.openxmlformats.org/drawingml/2006/table">
                <a:tbl>
                  <a:tblPr firstRow="1" bandRow="1">
                    <a:tableStyleId>{2D5ABB26-0587-4C30-8999-92F81FD0307C}</a:tableStyleId>
                  </a:tblPr>
                  <a:tblGrid>
                    <a:gridCol w="760236">
                      <a:extLst>
                        <a:ext uri="{9D8B030D-6E8A-4147-A177-3AD203B41FA5}">
                          <a16:colId xmlns:a16="http://schemas.microsoft.com/office/drawing/2014/main" val="3483041728"/>
                        </a:ext>
                      </a:extLst>
                    </a:gridCol>
                    <a:gridCol w="760236">
                      <a:extLst>
                        <a:ext uri="{9D8B030D-6E8A-4147-A177-3AD203B41FA5}">
                          <a16:colId xmlns:a16="http://schemas.microsoft.com/office/drawing/2014/main" val="389595523"/>
                        </a:ext>
                      </a:extLst>
                    </a:gridCol>
                    <a:gridCol w="760236">
                      <a:extLst>
                        <a:ext uri="{9D8B030D-6E8A-4147-A177-3AD203B41FA5}">
                          <a16:colId xmlns:a16="http://schemas.microsoft.com/office/drawing/2014/main" val="2386445155"/>
                        </a:ext>
                      </a:extLst>
                    </a:gridCol>
                    <a:gridCol w="760236">
                      <a:extLst>
                        <a:ext uri="{9D8B030D-6E8A-4147-A177-3AD203B41FA5}">
                          <a16:colId xmlns:a16="http://schemas.microsoft.com/office/drawing/2014/main" val="3710245196"/>
                        </a:ext>
                      </a:extLst>
                    </a:gridCol>
                    <a:gridCol w="760236">
                      <a:extLst>
                        <a:ext uri="{9D8B030D-6E8A-4147-A177-3AD203B41FA5}">
                          <a16:colId xmlns:a16="http://schemas.microsoft.com/office/drawing/2014/main" val="1489374929"/>
                        </a:ext>
                      </a:extLst>
                    </a:gridCol>
                    <a:gridCol w="760236">
                      <a:extLst>
                        <a:ext uri="{9D8B030D-6E8A-4147-A177-3AD203B41FA5}">
                          <a16:colId xmlns:a16="http://schemas.microsoft.com/office/drawing/2014/main" val="3416430203"/>
                        </a:ext>
                      </a:extLst>
                    </a:gridCol>
                  </a:tblGrid>
                  <a:tr h="498345">
                    <a:tc>
                      <a:txBody>
                        <a:bodyPr/>
                        <a:lstStyle/>
                        <a:p>
                          <a:pPr algn="ctr"/>
                          <a:endParaRPr lang="en-AU"/>
                        </a:p>
                      </a:txBody>
                      <a:tcPr anchor="ctr">
                        <a:lnR w="12700" cap="flat" cmpd="sng" algn="ctr">
                          <a:noFill/>
                          <a:prstDash val="solid"/>
                          <a:round/>
                          <a:headEnd type="none" w="med" len="med"/>
                          <a:tailEnd type="none" w="med" len="med"/>
                        </a:lnR>
                      </a:tcPr>
                    </a:tc>
                    <a:tc>
                      <a:txBody>
                        <a:bodyPr/>
                        <a:lstStyle/>
                        <a:p>
                          <a:pPr algn="ctr"/>
                          <a:endParaRPr lang="en-A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220" r="-300800"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419" t="-1220" r="-203226"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200" t="-1220" r="-101600" b="-300000"/>
                          </a:stretch>
                        </a:blipFill>
                      </a:tcPr>
                    </a:tc>
                    <a:tc>
                      <a:txBody>
                        <a:bodyPr/>
                        <a:lstStyle/>
                        <a:p>
                          <a:pPr algn="ctr"/>
                          <a:r>
                            <a:rPr lang="en-AU"/>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073304"/>
                      </a:ext>
                    </a:extLst>
                  </a:tr>
                  <a:tr h="498345">
                    <a:tc>
                      <a:txBody>
                        <a:bodyPr/>
                        <a:lstStyle/>
                        <a:p>
                          <a:pPr algn="ctr"/>
                          <a:endParaRPr lang="en-AU"/>
                        </a:p>
                      </a:txBody>
                      <a:tcPr anchor="ctr">
                        <a:lnR w="12700" cap="flat" cmpd="sng" algn="ctr">
                          <a:noFill/>
                          <a:prstDash val="solid"/>
                          <a:round/>
                          <a:headEnd type="none" w="med" len="med"/>
                          <a:tailEnd type="none" w="med" len="med"/>
                        </a:lnR>
                      </a:tcPr>
                    </a:tc>
                    <a:tc>
                      <a:txBody>
                        <a:bodyPr/>
                        <a:lstStyle/>
                        <a:p>
                          <a:pPr algn="ctr"/>
                          <a:endParaRPr lang="en-A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101220" r="-300800"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419" t="-101220" r="-203226"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200" t="-101220" r="-101600"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99200" t="-101220" r="-1600" b="-200000"/>
                          </a:stretch>
                        </a:blipFill>
                      </a:tcPr>
                    </a:tc>
                    <a:extLst>
                      <a:ext uri="{0D108BD9-81ED-4DB2-BD59-A6C34878D82A}">
                        <a16:rowId xmlns:a16="http://schemas.microsoft.com/office/drawing/2014/main" val="4233877233"/>
                      </a:ext>
                    </a:extLst>
                  </a:tr>
                  <a:tr h="498345">
                    <a:tc>
                      <a:txBody>
                        <a:bodyPr/>
                        <a:lstStyle/>
                        <a:p>
                          <a:pPr algn="ctr"/>
                          <a:endParaRPr/>
                        </a:p>
                      </a:txBody>
                      <a:tcPr anchor="ctr">
                        <a:lnR w="12700" cap="flat" cmpd="sng" algn="ctr">
                          <a:noFill/>
                          <a:prstDash val="solid"/>
                          <a:round/>
                          <a:headEnd type="none" w="med" len="med"/>
                          <a:tailEnd type="none" w="med" len="med"/>
                        </a:ln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201220" r="-300800"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2419" t="-201220" r="-203226"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99200" t="-201220" r="-101600"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499200" t="-201220" r="-1600" b="-100000"/>
                          </a:stretch>
                        </a:blipFill>
                      </a:tcPr>
                    </a:tc>
                    <a:extLst>
                      <a:ext uri="{0D108BD9-81ED-4DB2-BD59-A6C34878D82A}">
                        <a16:rowId xmlns:a16="http://schemas.microsoft.com/office/drawing/2014/main" val="667841011"/>
                      </a:ext>
                    </a:extLst>
                  </a:tr>
                  <a:tr h="498345">
                    <a:tc>
                      <a:txBody>
                        <a:bodyPr/>
                        <a:lstStyle/>
                        <a:p>
                          <a:endParaRPr lang="en-US"/>
                        </a:p>
                      </a:txBody>
                      <a:tcPr anchor="ctr">
                        <a:blipFill>
                          <a:blip r:embed="rId4"/>
                          <a:stretch>
                            <a:fillRect t="-301220" r="-500800"/>
                          </a:stretch>
                        </a:blipFill>
                      </a:tcPr>
                    </a:tc>
                    <a:tc>
                      <a:txBody>
                        <a:bodyPr/>
                        <a:lstStyle/>
                        <a:p>
                          <a:endParaRPr lang="en-US"/>
                        </a:p>
                      </a:txBody>
                      <a:tcPr anchor="ctr">
                        <a:lnT w="12700" cap="flat" cmpd="sng" algn="ctr">
                          <a:noFill/>
                          <a:prstDash val="solid"/>
                          <a:round/>
                          <a:headEnd type="none" w="med" len="med"/>
                          <a:tailEnd type="none" w="med" len="med"/>
                        </a:lnT>
                        <a:blipFill>
                          <a:blip r:embed="rId4"/>
                          <a:stretch>
                            <a:fillRect l="-100000" t="-301220" r="-400800"/>
                          </a:stretch>
                        </a:blip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AU"/>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endParaRPr lang="en-US"/>
                        </a:p>
                      </a:txBody>
                      <a:tcPr anchor="ctr">
                        <a:lnT w="12700" cap="flat" cmpd="sng" algn="ctr">
                          <a:solidFill>
                            <a:schemeClr val="tx1"/>
                          </a:solidFill>
                          <a:prstDash val="solid"/>
                          <a:round/>
                          <a:headEnd type="none" w="med" len="med"/>
                          <a:tailEnd type="none" w="med" len="med"/>
                        </a:lnT>
                        <a:blipFill>
                          <a:blip r:embed="rId4"/>
                          <a:stretch>
                            <a:fillRect l="-302419" t="-301220" r="-203226"/>
                          </a:stretch>
                        </a:blipFill>
                      </a:tcPr>
                    </a:tc>
                    <a:tc>
                      <a:txBody>
                        <a:bodyPr/>
                        <a:lstStyle/>
                        <a:p>
                          <a:pPr algn="ctr"/>
                          <a:endParaRPr lang="en-AU"/>
                        </a:p>
                      </a:txBody>
                      <a:tcPr anchor="ctr">
                        <a:lnT w="12700" cap="flat" cmpd="sng" algn="ctr">
                          <a:solidFill>
                            <a:schemeClr val="tx1"/>
                          </a:solidFill>
                          <a:prstDash val="solid"/>
                          <a:round/>
                          <a:headEnd type="none" w="med" len="med"/>
                          <a:tailEnd type="none" w="med" len="med"/>
                        </a:lnT>
                      </a:tcPr>
                    </a:tc>
                    <a:tc>
                      <a:txBody>
                        <a:bodyPr/>
                        <a:lstStyle/>
                        <a:p>
                          <a:pPr algn="ctr"/>
                          <a:endParaRPr lang="en-AU"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71500014"/>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F072043-61A7-3140-F457-458ADE283E0B}"/>
                  </a:ext>
                </a:extLst>
              </p:cNvPr>
              <p:cNvSpPr txBox="1"/>
              <p:nvPr/>
            </p:nvSpPr>
            <p:spPr>
              <a:xfrm>
                <a:off x="5223323" y="4933813"/>
                <a:ext cx="4082716" cy="1296222"/>
              </a:xfrm>
              <a:prstGeom prst="rect">
                <a:avLst/>
              </a:prstGeom>
              <a:noFill/>
            </p:spPr>
            <p:txBody>
              <a:bodyPr wrap="none" lIns="0" tIns="0" rIns="0" bIns="0" rtlCol="0">
                <a:noAutofit/>
              </a:bodyPr>
              <a:lstStyle/>
              <a:p>
                <a:pPr algn="l">
                  <a:lnSpc>
                    <a:spcPct val="200000"/>
                  </a:lnSpc>
                  <a:spcAft>
                    <a:spcPts val="1200"/>
                  </a:spcAft>
                </a:pPr>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𝑃</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e>
                      </m:d>
                      <m:r>
                        <m:rPr>
                          <m:aln/>
                        </m:rP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𝑥</m:t>
                          </m:r>
                          <m:r>
                            <a:rPr lang="en-AU" sz="2000" b="0" i="1" smtClean="0">
                              <a:latin typeface="Cambria Math" panose="02040503050406030204" pitchFamily="18" charset="0"/>
                            </a:rPr>
                            <m:t>+1</m:t>
                          </m:r>
                        </m:e>
                      </m:d>
                      <m:d>
                        <m:dPr>
                          <m:ctrlPr>
                            <a:rPr lang="en-AU" sz="2000" b="0" i="1" smtClean="0">
                              <a:latin typeface="Cambria Math" panose="02040503050406030204" pitchFamily="18" charset="0"/>
                            </a:rPr>
                          </m:ctrlPr>
                        </m:dPr>
                        <m:e>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𝑥</m:t>
                              </m:r>
                            </m:e>
                            <m:sup>
                              <m:r>
                                <a:rPr lang="en-AU" sz="2000" b="0" i="1" smtClean="0">
                                  <a:latin typeface="Cambria Math" panose="02040503050406030204" pitchFamily="18" charset="0"/>
                                </a:rPr>
                                <m:t>2</m:t>
                              </m:r>
                            </m:sup>
                          </m:sSup>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+4</m:t>
                          </m:r>
                        </m:e>
                      </m:d>
                    </m:oMath>
                  </m:oMathPara>
                </a14:m>
                <a:br>
                  <a:rPr lang="en-AU" sz="2000" b="0" i="1" dirty="0">
                    <a:latin typeface="Cambria Math" panose="02040503050406030204" pitchFamily="18" charset="0"/>
                  </a:rPr>
                </a:br>
                <a:endParaRPr lang="en-AU" sz="2000" b="0" i="1" dirty="0">
                  <a:latin typeface="Cambria Math" panose="02040503050406030204" pitchFamily="18" charset="0"/>
                </a:endParaRPr>
              </a:p>
              <a:p>
                <a:pPr algn="l">
                  <a:lnSpc>
                    <a:spcPct val="200000"/>
                  </a:lnSpc>
                  <a:spcAft>
                    <a:spcPts val="1200"/>
                  </a:spcAft>
                </a:pPr>
                <a14:m>
                  <m:oMathPara xmlns:m="http://schemas.openxmlformats.org/officeDocument/2006/math">
                    <m:oMathParaPr>
                      <m:jc m:val="centerGroup"/>
                    </m:oMathParaPr>
                    <m:oMath xmlns:m="http://schemas.openxmlformats.org/officeDocument/2006/math">
                      <m:r>
                        <m:rPr>
                          <m:aln/>
                        </m:rPr>
                        <a:rPr lang="en-AU" sz="2000" b="0" i="1" smtClean="0">
                          <a:latin typeface="Cambria Math" panose="02040503050406030204" pitchFamily="18" charset="0"/>
                        </a:rPr>
                        <m:t>=</m:t>
                      </m:r>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+1)</m:t>
                      </m:r>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rPr>
                            <m:t>(</m:t>
                          </m:r>
                          <m:r>
                            <a:rPr lang="en-AU" sz="2000" b="0" i="1" smtClean="0">
                              <a:latin typeface="Cambria Math" panose="02040503050406030204" pitchFamily="18" charset="0"/>
                            </a:rPr>
                            <m:t>𝑥</m:t>
                          </m:r>
                          <m:r>
                            <a:rPr lang="en-AU" sz="2000" b="0" i="1" smtClean="0">
                              <a:latin typeface="Cambria Math" panose="02040503050406030204" pitchFamily="18" charset="0"/>
                            </a:rPr>
                            <m:t>−2)</m:t>
                          </m:r>
                        </m:e>
                        <m:sup>
                          <m:r>
                            <a:rPr lang="en-AU" sz="2000" b="0" i="1" smtClean="0">
                              <a:latin typeface="Cambria Math" panose="02040503050406030204" pitchFamily="18" charset="0"/>
                            </a:rPr>
                            <m:t>2</m:t>
                          </m:r>
                        </m:sup>
                      </m:sSup>
                    </m:oMath>
                  </m:oMathPara>
                </a14:m>
                <a:endParaRPr lang="en-AU" sz="2000" dirty="0"/>
              </a:p>
            </p:txBody>
          </p:sp>
        </mc:Choice>
        <mc:Fallback xmlns="">
          <p:sp>
            <p:nvSpPr>
              <p:cNvPr id="7" name="TextBox 6">
                <a:extLst>
                  <a:ext uri="{FF2B5EF4-FFF2-40B4-BE49-F238E27FC236}">
                    <a16:creationId xmlns:a16="http://schemas.microsoft.com/office/drawing/2014/main" id="{6F072043-61A7-3140-F457-458ADE283E0B}"/>
                  </a:ext>
                </a:extLst>
              </p:cNvPr>
              <p:cNvSpPr txBox="1">
                <a:spLocks noRot="1" noChangeAspect="1" noMove="1" noResize="1" noEditPoints="1" noAdjustHandles="1" noChangeArrowheads="1" noChangeShapeType="1" noTextEdit="1"/>
              </p:cNvSpPr>
              <p:nvPr/>
            </p:nvSpPr>
            <p:spPr>
              <a:xfrm>
                <a:off x="5223323" y="4933813"/>
                <a:ext cx="4082716" cy="1296222"/>
              </a:xfrm>
              <a:prstGeom prst="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a:t>
            </a:r>
            <a:r>
              <a:rPr lang="en-US" u="sng" dirty="0">
                <a:solidFill>
                  <a:srgbClr val="2F5496"/>
                </a:solidFill>
                <a:ea typeface="Arial" panose="020B0604020202020204" pitchFamily="34" charset="0"/>
                <a:hlinkClick r:id="rId6"/>
              </a:rPr>
              <a:t>11-12</a:t>
            </a:r>
            <a:r>
              <a:rPr lang="en-US" u="sng" dirty="0">
                <a:solidFill>
                  <a:srgbClr val="2F5496"/>
                </a:solidFill>
                <a:effectLst/>
                <a:latin typeface="Arial" panose="020B0604020202020204" pitchFamily="34" charset="0"/>
                <a:ea typeface="Arial" panose="020B0604020202020204" pitchFamily="34" charset="0"/>
                <a:hlinkClick r:id="rId6"/>
              </a:rPr>
              <a:t>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44096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t>To be able to apply the remainder theorem and factor theorem to determine remainders, factors, and zeros of polynomials.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buFont typeface="Arial" panose="020B0604020202020204" pitchFamily="34" charset="0"/>
                  <a:buChar char="•"/>
                </a:pPr>
                <a:r>
                  <a:rPr lang="en-AU" sz="2000" dirty="0"/>
                  <a:t>I can use the remainder theorem to evaluate </a:t>
                </a:r>
                <a14:m>
                  <m:oMath xmlns:m="http://schemas.openxmlformats.org/officeDocument/2006/math">
                    <m:r>
                      <a:rPr lang="en-AU" sz="2000" i="1">
                        <a:latin typeface="Cambria Math" panose="02040503050406030204" pitchFamily="18" charset="0"/>
                      </a:rPr>
                      <m:t>𝑃</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oMath>
                </a14:m>
                <a:endParaRPr lang="en-AU" sz="2000" dirty="0"/>
              </a:p>
              <a:p>
                <a:pPr marL="342900" indent="-342900">
                  <a:lnSpc>
                    <a:spcPct val="150000"/>
                  </a:lnSpc>
                  <a:buFont typeface="Arial" panose="020B0604020202020204" pitchFamily="34" charset="0"/>
                  <a:buChar char="•"/>
                </a:pPr>
                <a:r>
                  <a:rPr lang="en-AU" sz="2000" dirty="0"/>
                  <a:t>I can use the factor theorem to determine factors of a polynomial</a:t>
                </a:r>
              </a:p>
              <a:p>
                <a:pPr marL="342900" indent="-342900">
                  <a:lnSpc>
                    <a:spcPct val="150000"/>
                  </a:lnSpc>
                  <a:buFont typeface="Arial" panose="020B0604020202020204" pitchFamily="34" charset="0"/>
                  <a:buChar char="•"/>
                </a:pPr>
                <a:r>
                  <a:rPr lang="en-AU" sz="2000" dirty="0"/>
                  <a:t>I can explain why the division by </a:t>
                </a:r>
                <a14:m>
                  <m:oMath xmlns:m="http://schemas.openxmlformats.org/officeDocument/2006/math">
                    <m:r>
                      <a:rPr lang="en-AU" sz="2000" i="1">
                        <a:latin typeface="Cambria Math" panose="02040503050406030204" pitchFamily="18" charset="0"/>
                      </a:rPr>
                      <m:t>(</m:t>
                    </m:r>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r>
                      <a:rPr lang="en-AU" sz="2000" i="1">
                        <a:latin typeface="Cambria Math" panose="02040503050406030204" pitchFamily="18" charset="0"/>
                      </a:rPr>
                      <m:t>)</m:t>
                    </m:r>
                  </m:oMath>
                </a14:m>
                <a:r>
                  <a:rPr lang="en-AU" sz="2000" dirty="0"/>
                  <a:t> gives </a:t>
                </a:r>
                <a14:m>
                  <m:oMath xmlns:m="http://schemas.openxmlformats.org/officeDocument/2006/math">
                    <m:r>
                      <a:rPr lang="en-AU" sz="2000" i="1">
                        <a:latin typeface="Cambria Math" panose="02040503050406030204" pitchFamily="18" charset="0"/>
                      </a:rPr>
                      <m:t>𝑃</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d>
                      <m:dPr>
                        <m:ctrlPr>
                          <a:rPr lang="en-AU" sz="2000" i="1">
                            <a:latin typeface="Cambria Math" panose="02040503050406030204" pitchFamily="18" charset="0"/>
                          </a:rPr>
                        </m:ctrlPr>
                      </m:dPr>
                      <m:e>
                        <m:r>
                          <a:rPr lang="en-AU" sz="2000" i="1">
                            <a:latin typeface="Cambria Math" panose="02040503050406030204" pitchFamily="18" charset="0"/>
                          </a:rPr>
                          <m:t>𝑥</m:t>
                        </m:r>
                        <m:r>
                          <a:rPr lang="en-AU" sz="2000" i="1">
                            <a:latin typeface="Cambria Math" panose="02040503050406030204" pitchFamily="18" charset="0"/>
                          </a:rPr>
                          <m:t>−</m:t>
                        </m:r>
                        <m:r>
                          <a:rPr lang="en-AU" sz="2000" i="1">
                            <a:latin typeface="Cambria Math" panose="02040503050406030204" pitchFamily="18" charset="0"/>
                          </a:rPr>
                          <m:t>𝛼</m:t>
                        </m:r>
                      </m:e>
                    </m:d>
                    <m:r>
                      <a:rPr lang="en-AU" sz="2000" i="1">
                        <a:latin typeface="Cambria Math" panose="02040503050406030204" pitchFamily="18" charset="0"/>
                      </a:rPr>
                      <m:t>𝑄</m:t>
                    </m:r>
                    <m:d>
                      <m:dPr>
                        <m:ctrlPr>
                          <a:rPr lang="en-AU" sz="2000" i="1">
                            <a:latin typeface="Cambria Math" panose="02040503050406030204" pitchFamily="18" charset="0"/>
                          </a:rPr>
                        </m:ctrlPr>
                      </m:dPr>
                      <m:e>
                        <m:r>
                          <a:rPr lang="en-AU" sz="2000" i="1">
                            <a:latin typeface="Cambria Math" panose="02040503050406030204" pitchFamily="18" charset="0"/>
                          </a:rPr>
                          <m:t>𝑥</m:t>
                        </m:r>
                      </m:e>
                    </m:d>
                    <m:r>
                      <a:rPr lang="en-AU" sz="2000" i="1">
                        <a:latin typeface="Cambria Math" panose="02040503050406030204" pitchFamily="18" charset="0"/>
                      </a:rPr>
                      <m:t>+</m:t>
                    </m:r>
                    <m:r>
                      <a:rPr lang="en-AU" sz="2000" i="1">
                        <a:latin typeface="Cambria Math" panose="02040503050406030204" pitchFamily="18" charset="0"/>
                      </a:rPr>
                      <m:t>𝑟</m:t>
                    </m:r>
                    <m:r>
                      <a:rPr lang="en-AU" sz="2000" i="1">
                        <a:latin typeface="Cambria Math" panose="02040503050406030204" pitchFamily="18" charset="0"/>
                      </a:rPr>
                      <m:t> </m:t>
                    </m:r>
                  </m:oMath>
                </a14:m>
                <a:r>
                  <a:rPr lang="en-AU" sz="2000" dirty="0"/>
                  <a:t>to explain the remainder and factor theorems.</a:t>
                </a:r>
              </a:p>
              <a:p>
                <a:pPr marL="342900" indent="-342900">
                  <a:lnSpc>
                    <a:spcPct val="150000"/>
                  </a:lnSpc>
                  <a:buFont typeface="Arial" panose="020B0604020202020204" pitchFamily="34" charset="0"/>
                  <a:buChar char="•"/>
                </a:pPr>
                <a:r>
                  <a:rPr lang="en-AU" sz="2000" dirty="0"/>
                  <a:t>I can find all linear factors of a polynomial</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48000" y="1732333"/>
                <a:ext cx="11303000" cy="4409669"/>
              </a:xfrm>
              <a:prstGeom prst="rect">
                <a:avLst/>
              </a:prstGeom>
              <a:blipFill>
                <a:blip r:embed="rId3"/>
                <a:stretch>
                  <a:fillRect l="-1348" r="-162" b="-82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a:xfrm>
            <a:off x="360000" y="360000"/>
            <a:ext cx="11484000" cy="545601"/>
          </a:xfrm>
        </p:spPr>
        <p:txBody>
          <a:bodyPr/>
          <a:lstStyle/>
          <a:p>
            <a:r>
              <a:rPr lang="en-AU" dirty="0">
                <a:latin typeface="+mj-lt"/>
              </a:rPr>
              <a:t>Testing values using your calculator</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Polynomials </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60000" y="4089058"/>
                <a:ext cx="11484000" cy="658706"/>
              </a:xfrm>
            </p:spPr>
            <p:txBody>
              <a:bodyPr/>
              <a:lstStyle/>
              <a:p>
                <a:pPr/>
                <a14:m>
                  <m:oMathPara xmlns:m="http://schemas.openxmlformats.org/officeDocument/2006/math">
                    <m:oMathParaPr>
                      <m:jc m:val="left"/>
                    </m:oMathParaPr>
                    <m:oMath xmlns:m="http://schemas.openxmlformats.org/officeDocument/2006/math">
                      <m:r>
                        <a:rPr lang="en-AU" sz="2800" b="0" i="1" dirty="0" smtClean="0">
                          <a:latin typeface="Cambria Math" panose="02040503050406030204" pitchFamily="18" charset="0"/>
                        </a:rPr>
                        <m:t>𝐺</m:t>
                      </m:r>
                      <m:d>
                        <m:dPr>
                          <m:ctrlPr>
                            <a:rPr lang="ar-AE" sz="2800" i="1">
                              <a:latin typeface="Cambria Math" panose="02040503050406030204" pitchFamily="18" charset="0"/>
                            </a:rPr>
                          </m:ctrlPr>
                        </m:dPr>
                        <m:e>
                          <m:r>
                            <a:rPr lang="ar-AE" sz="2800" i="1">
                              <a:latin typeface="Cambria Math" panose="02040503050406030204" pitchFamily="18" charset="0"/>
                            </a:rPr>
                            <m:t>𝑥</m:t>
                          </m:r>
                        </m:e>
                      </m:d>
                      <m:r>
                        <a:rPr lang="ar-AE" sz="2800" i="1">
                          <a:latin typeface="Cambria Math" panose="02040503050406030204" pitchFamily="18" charset="0"/>
                        </a:rPr>
                        <m:t>=</m:t>
                      </m:r>
                      <m:sSup>
                        <m:sSupPr>
                          <m:ctrlPr>
                            <a:rPr lang="ar-AE" sz="2800" b="0" i="1" smtClean="0">
                              <a:latin typeface="Cambria Math" panose="02040503050406030204" pitchFamily="18" charset="0"/>
                            </a:rPr>
                          </m:ctrlPr>
                        </m:sSupPr>
                        <m:e>
                          <m:d>
                            <m:dPr>
                              <m:ctrlPr>
                                <a:rPr lang="ar-AE" sz="2800" i="1">
                                  <a:latin typeface="Cambria Math" panose="02040503050406030204" pitchFamily="18" charset="0"/>
                                </a:rPr>
                              </m:ctrlPr>
                            </m:dPr>
                            <m:e>
                              <m:r>
                                <a:rPr lang="ar-AE" sz="2800" i="1">
                                  <a:latin typeface="Cambria Math" panose="02040503050406030204" pitchFamily="18" charset="0"/>
                                </a:rPr>
                                <m:t>𝑥</m:t>
                              </m:r>
                              <m:r>
                                <a:rPr lang="ar-AE" sz="2800" i="1">
                                  <a:latin typeface="Cambria Math" panose="02040503050406030204" pitchFamily="18" charset="0"/>
                                </a:rPr>
                                <m:t>+</m:t>
                              </m:r>
                              <m:r>
                                <a:rPr lang="ar-AE" sz="2800" i="1">
                                  <a:latin typeface="Cambria Math" panose="02040503050406030204" pitchFamily="18" charset="0"/>
                                </a:rPr>
                                <m:t>1</m:t>
                              </m:r>
                            </m:e>
                          </m:d>
                        </m:e>
                        <m:sup>
                          <m:r>
                            <a:rPr lang="ar-AE" sz="2800" b="0" i="1" smtClean="0">
                              <a:latin typeface="Cambria Math" panose="02040503050406030204" pitchFamily="18" charset="0"/>
                            </a:rPr>
                            <m:t>2</m:t>
                          </m:r>
                        </m:sup>
                      </m:sSup>
                      <m:r>
                        <a:rPr lang="ar-AE" sz="2800" i="1">
                          <a:latin typeface="Cambria Math" panose="02040503050406030204" pitchFamily="18" charset="0"/>
                        </a:rPr>
                        <m:t>(</m:t>
                      </m:r>
                      <m:r>
                        <a:rPr lang="ar-AE" sz="2800" i="1">
                          <a:latin typeface="Cambria Math" panose="02040503050406030204" pitchFamily="18" charset="0"/>
                        </a:rPr>
                        <m:t>𝑥</m:t>
                      </m:r>
                      <m:r>
                        <a:rPr lang="ar-AE" sz="2800" i="1">
                          <a:latin typeface="Cambria Math" panose="02040503050406030204" pitchFamily="18" charset="0"/>
                        </a:rPr>
                        <m:t>+</m:t>
                      </m:r>
                      <m:r>
                        <a:rPr lang="ar-AE" sz="2800" i="1">
                          <a:latin typeface="Cambria Math" panose="02040503050406030204" pitchFamily="18" charset="0"/>
                        </a:rPr>
                        <m:t>2</m:t>
                      </m:r>
                      <m:r>
                        <a:rPr lang="ar-AE" sz="2800" i="1">
                          <a:latin typeface="Cambria Math" panose="02040503050406030204" pitchFamily="18" charset="0"/>
                        </a:rPr>
                        <m:t>)(</m:t>
                      </m:r>
                      <m:r>
                        <a:rPr lang="ar-AE" sz="2800" i="1">
                          <a:latin typeface="Cambria Math" panose="02040503050406030204" pitchFamily="18" charset="0"/>
                        </a:rPr>
                        <m:t>𝑥</m:t>
                      </m:r>
                      <m:r>
                        <a:rPr lang="ar-AE" sz="2800" i="1">
                          <a:latin typeface="Cambria Math" panose="02040503050406030204" pitchFamily="18" charset="0"/>
                        </a:rPr>
                        <m:t>+</m:t>
                      </m:r>
                      <m:r>
                        <a:rPr lang="ar-AE" sz="2800" i="1">
                          <a:latin typeface="Cambria Math" panose="02040503050406030204" pitchFamily="18" charset="0"/>
                        </a:rPr>
                        <m:t>3</m:t>
                      </m:r>
                      <m:r>
                        <a:rPr lang="ar-AE" sz="2800" i="1">
                          <a:latin typeface="Cambria Math" panose="02040503050406030204" pitchFamily="18" charset="0"/>
                        </a:rPr>
                        <m:t>)</m:t>
                      </m:r>
                    </m:oMath>
                  </m:oMathPara>
                </a14:m>
                <a:endParaRPr lang="ar-AE"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60000" y="4089058"/>
                <a:ext cx="11484000" cy="658706"/>
              </a:xfrm>
              <a:blipFill>
                <a:blip r:embed="rId3"/>
                <a:stretch>
                  <a:fillRect l="-1105" b="-1923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EF67CD-AF13-034F-FC45-3477184B3B62}"/>
                  </a:ext>
                </a:extLst>
              </p:cNvPr>
              <p:cNvSpPr txBox="1"/>
              <p:nvPr/>
            </p:nvSpPr>
            <p:spPr>
              <a:xfrm>
                <a:off x="360000" y="2000428"/>
                <a:ext cx="6296890" cy="521938"/>
              </a:xfrm>
              <a:prstGeom prst="rect">
                <a:avLst/>
              </a:prstGeom>
              <a:noFill/>
            </p:spPr>
            <p:txBody>
              <a:bodyPr wrap="square">
                <a:spAutoFit/>
              </a:bodyPr>
              <a:lstStyle/>
              <a:p>
                <a14:m>
                  <m:oMath xmlns:m="http://schemas.openxmlformats.org/officeDocument/2006/math">
                    <m:r>
                      <a:rPr lang="en-AU" sz="2800" b="0" i="1" smtClean="0">
                        <a:effectLst/>
                        <a:latin typeface="Cambria Math" panose="02040503050406030204" pitchFamily="18" charset="0"/>
                      </a:rPr>
                      <m:t>𝑃</m:t>
                    </m:r>
                    <m:d>
                      <m:dPr>
                        <m:ctrlPr>
                          <a:rPr lang="en-AU" sz="2800" i="1">
                            <a:effectLst/>
                            <a:latin typeface="Cambria Math" panose="02040503050406030204" pitchFamily="18" charset="0"/>
                          </a:rPr>
                        </m:ctrlPr>
                      </m:dPr>
                      <m:e>
                        <m:r>
                          <a:rPr lang="en-AU" sz="2800" i="1">
                            <a:effectLst/>
                            <a:latin typeface="Cambria Math" panose="02040503050406030204" pitchFamily="18" charset="0"/>
                            <a:ea typeface="Public Sans Light" pitchFamily="2" charset="0"/>
                            <a:cs typeface="Arial" panose="020B0604020202020204" pitchFamily="34" charset="0"/>
                          </a:rPr>
                          <m:t>𝑥</m:t>
                        </m:r>
                      </m:e>
                    </m:d>
                    <m:r>
                      <a:rPr lang="en-AU" sz="2800" i="1">
                        <a:effectLst/>
                        <a:latin typeface="Cambria Math" panose="02040503050406030204" pitchFamily="18" charset="0"/>
                        <a:ea typeface="Public Sans Light" pitchFamily="2" charset="0"/>
                        <a:cs typeface="Arial" panose="020B0604020202020204" pitchFamily="34" charset="0"/>
                      </a:rPr>
                      <m:t>=</m:t>
                    </m:r>
                    <m:sSup>
                      <m:sSupPr>
                        <m:ctrlPr>
                          <a:rPr lang="en-AU" sz="2800" i="1">
                            <a:effectLst/>
                            <a:latin typeface="Cambria Math" panose="02040503050406030204" pitchFamily="18" charset="0"/>
                          </a:rPr>
                        </m:ctrlPr>
                      </m:sSupPr>
                      <m:e>
                        <m:r>
                          <a:rPr lang="en-AU" sz="2800" i="1">
                            <a:effectLst/>
                            <a:latin typeface="Cambria Math" panose="02040503050406030204" pitchFamily="18" charset="0"/>
                            <a:ea typeface="Public Sans Light" pitchFamily="2" charset="0"/>
                            <a:cs typeface="Arial" panose="020B0604020202020204" pitchFamily="34" charset="0"/>
                          </a:rPr>
                          <m:t>𝑥</m:t>
                        </m:r>
                      </m:e>
                      <m:sup>
                        <m:r>
                          <a:rPr lang="en-AU" sz="2800" i="1">
                            <a:effectLst/>
                            <a:latin typeface="Cambria Math" panose="02040503050406030204" pitchFamily="18" charset="0"/>
                            <a:ea typeface="Public Sans Light" pitchFamily="2" charset="0"/>
                            <a:cs typeface="Arial" panose="020B0604020202020204" pitchFamily="34" charset="0"/>
                          </a:rPr>
                          <m:t>3</m:t>
                        </m:r>
                      </m:sup>
                    </m:sSup>
                    <m:r>
                      <a:rPr lang="en-AU" sz="2800" i="1">
                        <a:effectLst/>
                        <a:latin typeface="Cambria Math" panose="02040503050406030204" pitchFamily="18" charset="0"/>
                        <a:ea typeface="Public Sans Light" pitchFamily="2" charset="0"/>
                        <a:cs typeface="Arial" panose="020B0604020202020204" pitchFamily="34" charset="0"/>
                      </a:rPr>
                      <m:t>−</m:t>
                    </m:r>
                    <m:r>
                      <a:rPr lang="en-AU" sz="2800" i="1">
                        <a:effectLst/>
                        <a:latin typeface="Cambria Math" panose="02040503050406030204" pitchFamily="18" charset="0"/>
                        <a:ea typeface="Public Sans Light" pitchFamily="2" charset="0"/>
                        <a:cs typeface="Arial" panose="020B0604020202020204" pitchFamily="34" charset="0"/>
                      </a:rPr>
                      <m:t>6</m:t>
                    </m:r>
                    <m:sSup>
                      <m:sSupPr>
                        <m:ctrlPr>
                          <a:rPr lang="en-AU" sz="2800" i="1">
                            <a:effectLst/>
                            <a:latin typeface="Cambria Math" panose="02040503050406030204" pitchFamily="18" charset="0"/>
                          </a:rPr>
                        </m:ctrlPr>
                      </m:sSupPr>
                      <m:e>
                        <m:r>
                          <a:rPr lang="en-AU" sz="2800" i="1">
                            <a:effectLst/>
                            <a:latin typeface="Cambria Math" panose="02040503050406030204" pitchFamily="18" charset="0"/>
                            <a:ea typeface="Public Sans Light" pitchFamily="2" charset="0"/>
                            <a:cs typeface="Arial" panose="020B0604020202020204" pitchFamily="34" charset="0"/>
                          </a:rPr>
                          <m:t>𝑥</m:t>
                        </m:r>
                      </m:e>
                      <m:sup>
                        <m:r>
                          <a:rPr lang="en-AU" sz="2800" i="1">
                            <a:effectLst/>
                            <a:latin typeface="Cambria Math" panose="02040503050406030204" pitchFamily="18" charset="0"/>
                            <a:ea typeface="Public Sans Light" pitchFamily="2" charset="0"/>
                            <a:cs typeface="Arial" panose="020B0604020202020204" pitchFamily="34" charset="0"/>
                          </a:rPr>
                          <m:t>2</m:t>
                        </m:r>
                      </m:sup>
                    </m:sSup>
                    <m:r>
                      <a:rPr lang="en-AU" sz="2800" i="1">
                        <a:effectLst/>
                        <a:latin typeface="Cambria Math" panose="02040503050406030204" pitchFamily="18" charset="0"/>
                        <a:ea typeface="Public Sans Light" pitchFamily="2" charset="0"/>
                        <a:cs typeface="Arial" panose="020B0604020202020204" pitchFamily="34" charset="0"/>
                      </a:rPr>
                      <m:t>+</m:t>
                    </m:r>
                    <m:r>
                      <a:rPr lang="en-AU" sz="2800" i="1">
                        <a:effectLst/>
                        <a:latin typeface="Cambria Math" panose="02040503050406030204" pitchFamily="18" charset="0"/>
                        <a:ea typeface="Public Sans Light" pitchFamily="2" charset="0"/>
                        <a:cs typeface="Arial" panose="020B0604020202020204" pitchFamily="34" charset="0"/>
                      </a:rPr>
                      <m:t>11</m:t>
                    </m:r>
                    <m:r>
                      <a:rPr lang="en-AU" sz="2800" i="1">
                        <a:effectLst/>
                        <a:latin typeface="Cambria Math" panose="02040503050406030204" pitchFamily="18" charset="0"/>
                        <a:ea typeface="Public Sans Light" pitchFamily="2" charset="0"/>
                        <a:cs typeface="Arial" panose="020B0604020202020204" pitchFamily="34" charset="0"/>
                      </a:rPr>
                      <m:t>𝑥</m:t>
                    </m:r>
                    <m:r>
                      <a:rPr lang="en-AU" sz="2800" i="1">
                        <a:effectLst/>
                        <a:latin typeface="Cambria Math" panose="02040503050406030204" pitchFamily="18" charset="0"/>
                        <a:ea typeface="Public Sans Light" pitchFamily="2" charset="0"/>
                        <a:cs typeface="Arial" panose="020B0604020202020204" pitchFamily="34" charset="0"/>
                      </a:rPr>
                      <m:t>−</m:t>
                    </m:r>
                    <m:r>
                      <a:rPr lang="en-AU" sz="2800" i="1">
                        <a:effectLst/>
                        <a:latin typeface="Cambria Math" panose="02040503050406030204" pitchFamily="18" charset="0"/>
                        <a:ea typeface="Public Sans Light" pitchFamily="2" charset="0"/>
                        <a:cs typeface="Arial" panose="020B0604020202020204" pitchFamily="34" charset="0"/>
                      </a:rPr>
                      <m:t>6</m:t>
                    </m:r>
                  </m:oMath>
                </a14:m>
                <a:r>
                  <a:rPr lang="en-AU" sz="2800" dirty="0">
                    <a:effectLst/>
                    <a:latin typeface="Arial" panose="020B0604020202020204" pitchFamily="34" charset="0"/>
                    <a:ea typeface="Public Sans Light" pitchFamily="2" charset="0"/>
                  </a:rPr>
                  <a:t> </a:t>
                </a:r>
                <a:endParaRPr lang="en-AU" sz="2800" dirty="0"/>
              </a:p>
            </p:txBody>
          </p:sp>
        </mc:Choice>
        <mc:Fallback xmlns="">
          <p:sp>
            <p:nvSpPr>
              <p:cNvPr id="5" name="TextBox 4">
                <a:extLst>
                  <a:ext uri="{FF2B5EF4-FFF2-40B4-BE49-F238E27FC236}">
                    <a16:creationId xmlns:a16="http://schemas.microsoft.com/office/drawing/2014/main" id="{12EF67CD-AF13-034F-FC45-3477184B3B62}"/>
                  </a:ext>
                </a:extLst>
              </p:cNvPr>
              <p:cNvSpPr txBox="1">
                <a:spLocks noRot="1" noChangeAspect="1" noMove="1" noResize="1" noEditPoints="1" noAdjustHandles="1" noChangeArrowheads="1" noChangeShapeType="1" noTextEdit="1"/>
              </p:cNvSpPr>
              <p:nvPr/>
            </p:nvSpPr>
            <p:spPr>
              <a:xfrm>
                <a:off x="360000" y="2000428"/>
                <a:ext cx="6296890" cy="521938"/>
              </a:xfrm>
              <a:prstGeom prst="rect">
                <a:avLst/>
              </a:prstGeom>
              <a:blipFill>
                <a:blip r:embed="rId4"/>
                <a:stretch>
                  <a:fillRect l="-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00F45D9-566A-42EB-1BE6-ACEB1699D776}"/>
                  </a:ext>
                </a:extLst>
              </p:cNvPr>
              <p:cNvSpPr txBox="1"/>
              <p:nvPr/>
            </p:nvSpPr>
            <p:spPr>
              <a:xfrm>
                <a:off x="360000" y="2976359"/>
                <a:ext cx="6093228" cy="658706"/>
              </a:xfrm>
              <a:prstGeom prst="rect">
                <a:avLst/>
              </a:prstGeom>
              <a:noFill/>
            </p:spPr>
            <p:txBody>
              <a:bodyPr wrap="square">
                <a:spAutoFit/>
              </a:bodyPr>
              <a:lstStyle/>
              <a:p>
                <a:pPr lvl="0">
                  <a:lnSpc>
                    <a:spcPct val="150000"/>
                  </a:lnSpc>
                  <a:spcBef>
                    <a:spcPts val="600"/>
                  </a:spcBef>
                  <a:spcAft>
                    <a:spcPts val="600"/>
                  </a:spcAft>
                </a:pPr>
                <a14:m>
                  <m:oMath xmlns:m="http://schemas.openxmlformats.org/officeDocument/2006/math">
                    <m:r>
                      <a:rPr lang="en-AU" sz="2800" b="0" i="1" smtClean="0">
                        <a:effectLst/>
                        <a:latin typeface="Cambria Math" panose="02040503050406030204" pitchFamily="18" charset="0"/>
                        <a:ea typeface="Public Sans Light" pitchFamily="2" charset="0"/>
                      </a:rPr>
                      <m:t>𝐺</m:t>
                    </m:r>
                    <m:d>
                      <m:dPr>
                        <m:ctrlPr>
                          <a:rPr lang="en-AU" sz="2800" i="1">
                            <a:effectLst/>
                            <a:latin typeface="Cambria Math" panose="02040503050406030204" pitchFamily="18" charset="0"/>
                            <a:ea typeface="Public Sans Light" pitchFamily="2" charset="0"/>
                          </a:rPr>
                        </m:ctrlPr>
                      </m:dPr>
                      <m:e>
                        <m:r>
                          <a:rPr lang="en-AU" sz="2800" i="1">
                            <a:effectLst/>
                            <a:latin typeface="Cambria Math" panose="02040503050406030204" pitchFamily="18" charset="0"/>
                            <a:ea typeface="Public Sans Light" pitchFamily="2" charset="0"/>
                          </a:rPr>
                          <m:t>𝑥</m:t>
                        </m:r>
                      </m:e>
                    </m:d>
                    <m:r>
                      <a:rPr lang="en-AU" sz="2800" i="1">
                        <a:effectLst/>
                        <a:latin typeface="Cambria Math" panose="02040503050406030204" pitchFamily="18" charset="0"/>
                        <a:ea typeface="Public Sans Light" pitchFamily="2" charset="0"/>
                      </a:rPr>
                      <m:t>=</m:t>
                    </m:r>
                    <m:sSup>
                      <m:sSupPr>
                        <m:ctrlPr>
                          <a:rPr lang="en-AU" sz="2800" i="1">
                            <a:effectLst/>
                            <a:latin typeface="Cambria Math" panose="02040503050406030204" pitchFamily="18" charset="0"/>
                            <a:ea typeface="Public Sans Light" pitchFamily="2" charset="0"/>
                          </a:rPr>
                        </m:ctrlPr>
                      </m:sSupPr>
                      <m:e>
                        <m:r>
                          <a:rPr lang="en-AU" sz="2800" i="1">
                            <a:effectLst/>
                            <a:latin typeface="Cambria Math" panose="02040503050406030204" pitchFamily="18" charset="0"/>
                            <a:ea typeface="Public Sans Light" pitchFamily="2" charset="0"/>
                          </a:rPr>
                          <m:t>𝑥</m:t>
                        </m:r>
                      </m:e>
                      <m:sup>
                        <m:r>
                          <a:rPr lang="en-AU" sz="2800" i="1">
                            <a:effectLst/>
                            <a:latin typeface="Cambria Math" panose="02040503050406030204" pitchFamily="18" charset="0"/>
                            <a:ea typeface="Public Sans Light" pitchFamily="2" charset="0"/>
                          </a:rPr>
                          <m:t>4</m:t>
                        </m:r>
                      </m:sup>
                    </m:sSup>
                    <m:r>
                      <a:rPr lang="en-AU" sz="2800" i="1">
                        <a:effectLst/>
                        <a:latin typeface="Cambria Math" panose="02040503050406030204" pitchFamily="18" charset="0"/>
                        <a:ea typeface="Public Sans Light" pitchFamily="2" charset="0"/>
                      </a:rPr>
                      <m:t>+</m:t>
                    </m:r>
                    <m:r>
                      <a:rPr lang="en-AU" sz="2800" i="1">
                        <a:effectLst/>
                        <a:latin typeface="Cambria Math" panose="02040503050406030204" pitchFamily="18" charset="0"/>
                        <a:ea typeface="Public Sans Light" pitchFamily="2" charset="0"/>
                      </a:rPr>
                      <m:t>7</m:t>
                    </m:r>
                    <m:sSup>
                      <m:sSupPr>
                        <m:ctrlPr>
                          <a:rPr lang="en-AU" sz="2800" i="1">
                            <a:effectLst/>
                            <a:latin typeface="Cambria Math" panose="02040503050406030204" pitchFamily="18" charset="0"/>
                            <a:ea typeface="Public Sans Light" pitchFamily="2" charset="0"/>
                          </a:rPr>
                        </m:ctrlPr>
                      </m:sSupPr>
                      <m:e>
                        <m:r>
                          <a:rPr lang="en-AU" sz="2800" i="1">
                            <a:effectLst/>
                            <a:latin typeface="Cambria Math" panose="02040503050406030204" pitchFamily="18" charset="0"/>
                            <a:ea typeface="Public Sans Light" pitchFamily="2" charset="0"/>
                          </a:rPr>
                          <m:t>𝑥</m:t>
                        </m:r>
                      </m:e>
                      <m:sup>
                        <m:r>
                          <a:rPr lang="en-AU" sz="2800" i="1">
                            <a:effectLst/>
                            <a:latin typeface="Cambria Math" panose="02040503050406030204" pitchFamily="18" charset="0"/>
                            <a:ea typeface="Public Sans Light" pitchFamily="2" charset="0"/>
                          </a:rPr>
                          <m:t>3</m:t>
                        </m:r>
                      </m:sup>
                    </m:sSup>
                    <m:r>
                      <a:rPr lang="en-AU" sz="2800" i="1">
                        <a:effectLst/>
                        <a:latin typeface="Cambria Math" panose="02040503050406030204" pitchFamily="18" charset="0"/>
                        <a:ea typeface="Public Sans Light" pitchFamily="2" charset="0"/>
                      </a:rPr>
                      <m:t>+</m:t>
                    </m:r>
                    <m:r>
                      <a:rPr lang="en-AU" sz="2800" i="1">
                        <a:effectLst/>
                        <a:latin typeface="Cambria Math" panose="02040503050406030204" pitchFamily="18" charset="0"/>
                        <a:ea typeface="Public Sans Light" pitchFamily="2" charset="0"/>
                      </a:rPr>
                      <m:t>17</m:t>
                    </m:r>
                    <m:sSup>
                      <m:sSupPr>
                        <m:ctrlPr>
                          <a:rPr lang="en-AU" sz="2800" i="1">
                            <a:effectLst/>
                            <a:latin typeface="Cambria Math" panose="02040503050406030204" pitchFamily="18" charset="0"/>
                            <a:ea typeface="Public Sans Light" pitchFamily="2" charset="0"/>
                          </a:rPr>
                        </m:ctrlPr>
                      </m:sSupPr>
                      <m:e>
                        <m:r>
                          <a:rPr lang="en-AU" sz="2800" i="1">
                            <a:effectLst/>
                            <a:latin typeface="Cambria Math" panose="02040503050406030204" pitchFamily="18" charset="0"/>
                            <a:ea typeface="Public Sans Light" pitchFamily="2" charset="0"/>
                          </a:rPr>
                          <m:t>𝑥</m:t>
                        </m:r>
                      </m:e>
                      <m:sup>
                        <m:r>
                          <a:rPr lang="en-AU" sz="2800" i="1">
                            <a:effectLst/>
                            <a:latin typeface="Cambria Math" panose="02040503050406030204" pitchFamily="18" charset="0"/>
                            <a:ea typeface="Public Sans Light" pitchFamily="2" charset="0"/>
                          </a:rPr>
                          <m:t>2</m:t>
                        </m:r>
                      </m:sup>
                    </m:sSup>
                    <m:r>
                      <a:rPr lang="en-AU" sz="2800" i="1">
                        <a:effectLst/>
                        <a:latin typeface="Cambria Math" panose="02040503050406030204" pitchFamily="18" charset="0"/>
                        <a:ea typeface="Public Sans Light" pitchFamily="2" charset="0"/>
                      </a:rPr>
                      <m:t>+</m:t>
                    </m:r>
                    <m:r>
                      <a:rPr lang="en-AU" sz="2800" b="0" i="1" smtClean="0">
                        <a:effectLst/>
                        <a:latin typeface="Cambria Math" panose="02040503050406030204" pitchFamily="18" charset="0"/>
                        <a:ea typeface="Public Sans Light" pitchFamily="2" charset="0"/>
                      </a:rPr>
                      <m:t>17</m:t>
                    </m:r>
                    <m:r>
                      <a:rPr lang="en-AU" sz="2800" i="1">
                        <a:effectLst/>
                        <a:latin typeface="Cambria Math" panose="02040503050406030204" pitchFamily="18" charset="0"/>
                        <a:ea typeface="Public Sans Light" pitchFamily="2" charset="0"/>
                      </a:rPr>
                      <m:t>𝑥</m:t>
                    </m:r>
                    <m:r>
                      <a:rPr lang="en-AU" sz="2800" i="1">
                        <a:effectLst/>
                        <a:latin typeface="Cambria Math" panose="02040503050406030204" pitchFamily="18" charset="0"/>
                        <a:ea typeface="Public Sans Light" pitchFamily="2" charset="0"/>
                      </a:rPr>
                      <m:t>+</m:t>
                    </m:r>
                    <m:r>
                      <a:rPr lang="en-AU" sz="2800" i="1">
                        <a:effectLst/>
                        <a:latin typeface="Cambria Math" panose="02040503050406030204" pitchFamily="18" charset="0"/>
                        <a:ea typeface="Public Sans Light" pitchFamily="2" charset="0"/>
                      </a:rPr>
                      <m:t>6</m:t>
                    </m:r>
                  </m:oMath>
                </a14:m>
                <a:r>
                  <a:rPr lang="en-AU" sz="2800" dirty="0">
                    <a:effectLst/>
                    <a:latin typeface="Arial" panose="020B0604020202020204" pitchFamily="34" charset="0"/>
                    <a:ea typeface="Times New Roman" panose="02020603050405020304" pitchFamily="18" charset="0"/>
                  </a:rPr>
                  <a:t> </a:t>
                </a:r>
                <a:endParaRPr lang="en-AU" sz="2800" dirty="0">
                  <a:effectLst/>
                  <a:latin typeface="Arial" panose="020B0604020202020204" pitchFamily="34" charset="0"/>
                  <a:ea typeface="Public Sans Light" pitchFamily="2" charset="0"/>
                </a:endParaRPr>
              </a:p>
            </p:txBody>
          </p:sp>
        </mc:Choice>
        <mc:Fallback xmlns="">
          <p:sp>
            <p:nvSpPr>
              <p:cNvPr id="7" name="TextBox 6">
                <a:extLst>
                  <a:ext uri="{FF2B5EF4-FFF2-40B4-BE49-F238E27FC236}">
                    <a16:creationId xmlns:a16="http://schemas.microsoft.com/office/drawing/2014/main" id="{A00F45D9-566A-42EB-1BE6-ACEB1699D776}"/>
                  </a:ext>
                </a:extLst>
              </p:cNvPr>
              <p:cNvSpPr txBox="1">
                <a:spLocks noRot="1" noChangeAspect="1" noMove="1" noResize="1" noEditPoints="1" noAdjustHandles="1" noChangeArrowheads="1" noChangeShapeType="1" noTextEdit="1"/>
              </p:cNvSpPr>
              <p:nvPr/>
            </p:nvSpPr>
            <p:spPr>
              <a:xfrm>
                <a:off x="360000" y="2976359"/>
                <a:ext cx="6093228" cy="658706"/>
              </a:xfrm>
              <a:prstGeom prst="rect">
                <a:avLst/>
              </a:prstGeom>
              <a:blipFill>
                <a:blip r:embed="rId5"/>
                <a:stretch>
                  <a:fillRect l="-624"/>
                </a:stretch>
              </a:blipFill>
            </p:spPr>
            <p:txBody>
              <a:bodyPr/>
              <a:lstStyle/>
              <a:p>
                <a:r>
                  <a:rPr lang="en-US">
                    <a:noFill/>
                  </a:rPr>
                  <a:t> </a:t>
                </a:r>
              </a:p>
            </p:txBody>
          </p:sp>
        </mc:Fallback>
      </mc:AlternateContent>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Find the remainder</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a:xfrm>
                <a:off x="347638" y="905600"/>
                <a:ext cx="11483999" cy="407152"/>
              </a:xfrm>
            </p:spPr>
            <p:txBody>
              <a:bodyPr/>
              <a:lstStyle/>
              <a:p>
                <a:r>
                  <a:rPr lang="en-AU" sz="2400" dirty="0"/>
                  <a:t> </a:t>
                </a:r>
                <a14:m>
                  <m:oMath xmlns:m="http://schemas.openxmlformats.org/officeDocument/2006/math">
                    <m:r>
                      <a:rPr lang="en-AU" sz="2400" b="0" i="1" smtClean="0">
                        <a:latin typeface="Cambria Math" panose="02040503050406030204" pitchFamily="18" charset="0"/>
                      </a:rPr>
                      <m:t>𝐻</m:t>
                    </m:r>
                    <m:d>
                      <m:dPr>
                        <m:ctrlPr>
                          <a:rPr lang="ar-AE" sz="2400" i="1">
                            <a:latin typeface="Cambria Math" panose="02040503050406030204" pitchFamily="18" charset="0"/>
                          </a:rPr>
                        </m:ctrlPr>
                      </m:dPr>
                      <m:e>
                        <m:r>
                          <a:rPr lang="ar-AE" sz="2400" b="0" i="1">
                            <a:latin typeface="Cambria Math" panose="02040503050406030204" pitchFamily="18" charset="0"/>
                          </a:rPr>
                          <m:t>𝑥</m:t>
                        </m:r>
                      </m:e>
                    </m:d>
                    <m:r>
                      <a:rPr lang="ar-AE" sz="2400" b="0" i="1">
                        <a:latin typeface="Cambria Math" panose="02040503050406030204" pitchFamily="18" charset="0"/>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b="0" i="1">
                                <a:latin typeface="Cambria Math" panose="02040503050406030204" pitchFamily="18" charset="0"/>
                              </a:rPr>
                              <m:t>𝑥</m:t>
                            </m:r>
                            <m:r>
                              <a:rPr lang="ar-AE" sz="2400" b="0" i="1">
                                <a:latin typeface="Cambria Math" panose="02040503050406030204" pitchFamily="18" charset="0"/>
                              </a:rPr>
                              <m:t>+</m:t>
                            </m:r>
                            <m:r>
                              <a:rPr lang="ar-AE" sz="2400" b="0" i="1">
                                <a:latin typeface="Cambria Math" panose="02040503050406030204" pitchFamily="18" charset="0"/>
                              </a:rPr>
                              <m:t>1</m:t>
                            </m:r>
                          </m:e>
                        </m:d>
                      </m:e>
                      <m:sup>
                        <m:r>
                          <a:rPr lang="ar-AE" sz="2400" b="0" i="1">
                            <a:latin typeface="Cambria Math" panose="02040503050406030204" pitchFamily="18" charset="0"/>
                          </a:rPr>
                          <m:t>2</m:t>
                        </m:r>
                      </m:sup>
                    </m:sSup>
                    <m:d>
                      <m:dPr>
                        <m:ctrlPr>
                          <a:rPr lang="ar-AE" sz="2400" i="1">
                            <a:latin typeface="Cambria Math" panose="02040503050406030204" pitchFamily="18" charset="0"/>
                          </a:rPr>
                        </m:ctrlPr>
                      </m:dPr>
                      <m:e>
                        <m:r>
                          <a:rPr lang="ar-AE" sz="2400" b="0" i="1">
                            <a:latin typeface="Cambria Math" panose="02040503050406030204" pitchFamily="18" charset="0"/>
                          </a:rPr>
                          <m:t>𝑥</m:t>
                        </m:r>
                        <m:r>
                          <a:rPr lang="ar-AE" sz="2400" b="0" i="1">
                            <a:latin typeface="Cambria Math" panose="02040503050406030204" pitchFamily="18" charset="0"/>
                          </a:rPr>
                          <m:t>+</m:t>
                        </m:r>
                        <m:r>
                          <a:rPr lang="ar-AE" sz="2400" b="0" i="1">
                            <a:latin typeface="Cambria Math" panose="02040503050406030204" pitchFamily="18" charset="0"/>
                          </a:rPr>
                          <m:t>2</m:t>
                        </m:r>
                      </m:e>
                    </m:d>
                    <m:d>
                      <m:dPr>
                        <m:ctrlPr>
                          <a:rPr lang="ar-AE" sz="2400" i="1">
                            <a:latin typeface="Cambria Math" panose="02040503050406030204" pitchFamily="18" charset="0"/>
                          </a:rPr>
                        </m:ctrlPr>
                      </m:dPr>
                      <m:e>
                        <m:r>
                          <a:rPr lang="ar-AE" sz="2400" b="0" i="1">
                            <a:latin typeface="Cambria Math" panose="02040503050406030204" pitchFamily="18" charset="0"/>
                          </a:rPr>
                          <m:t>𝑥</m:t>
                        </m:r>
                        <m:r>
                          <a:rPr lang="ar-AE" sz="2400" b="0" i="1">
                            <a:latin typeface="Cambria Math" panose="02040503050406030204" pitchFamily="18" charset="0"/>
                          </a:rPr>
                          <m:t>+</m:t>
                        </m:r>
                        <m:r>
                          <a:rPr lang="ar-AE" sz="2400" b="0" i="1">
                            <a:latin typeface="Cambria Math" panose="02040503050406030204" pitchFamily="18" charset="0"/>
                          </a:rPr>
                          <m:t>3</m:t>
                        </m:r>
                      </m:e>
                    </m:d>
                    <m:r>
                      <a:rPr lang="ar-AE" sz="2400" b="0" i="1">
                        <a:latin typeface="Cambria Math" panose="02040503050406030204" pitchFamily="18" charset="0"/>
                      </a:rPr>
                      <m:t>+</m:t>
                    </m:r>
                    <m:r>
                      <a:rPr lang="ar-AE" sz="2400" b="0" i="1">
                        <a:latin typeface="Cambria Math" panose="02040503050406030204" pitchFamily="18" charset="0"/>
                      </a:rPr>
                      <m:t>5</m:t>
                    </m:r>
                    <m:r>
                      <a:rPr lang="ar-AE" sz="2400" b="0" i="1">
                        <a:latin typeface="Cambria Math" panose="02040503050406030204" pitchFamily="18" charset="0"/>
                      </a:rPr>
                      <m:t> </m:t>
                    </m:r>
                  </m:oMath>
                </a14:m>
                <a:endParaRPr lang="ar-AE" sz="1800" dirty="0"/>
              </a:p>
            </p:txBody>
          </p:sp>
        </mc:Choice>
        <mc:Fallback xmlns="">
          <p:sp>
            <p:nvSpPr>
              <p:cNvPr id="4" name="Text Placeholder 3">
                <a:extLst>
                  <a:ext uri="{FF2B5EF4-FFF2-40B4-BE49-F238E27FC236}">
                    <a16:creationId xmlns:a16="http://schemas.microsoft.com/office/drawing/2014/main" id="{07703A8A-1FC2-6B8C-5045-40ED27D26856}"/>
                  </a:ext>
                </a:extLst>
              </p:cNvPr>
              <p:cNvSpPr>
                <a:spLocks noGrp="1" noRot="1" noChangeAspect="1" noMove="1" noResize="1" noEditPoints="1" noAdjustHandles="1" noChangeArrowheads="1" noChangeShapeType="1" noTextEdit="1"/>
              </p:cNvSpPr>
              <p:nvPr>
                <p:ph type="body" sz="quarter" idx="18"/>
              </p:nvPr>
            </p:nvSpPr>
            <p:spPr>
              <a:xfrm>
                <a:off x="347638" y="905600"/>
                <a:ext cx="11483999" cy="407152"/>
              </a:xfrm>
              <a:blipFill>
                <a:blip r:embed="rId2"/>
                <a:stretch>
                  <a:fillRect l="-159" b="-121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4C836870-4F91-5EBB-3E15-73052FF2FB15}"/>
                  </a:ext>
                </a:extLst>
              </p:cNvPr>
              <p:cNvSpPr/>
              <p:nvPr/>
            </p:nvSpPr>
            <p:spPr>
              <a:xfrm>
                <a:off x="5779828" y="1412543"/>
                <a:ext cx="3978322" cy="1685499"/>
              </a:xfrm>
              <a:prstGeom prst="wedgeRoundRectCallout">
                <a:avLst>
                  <a:gd name="adj1" fmla="val -73313"/>
                  <a:gd name="adj2" fmla="val -4989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dirty="0"/>
                  <a:t>Find </a:t>
                </a:r>
                <a14:m>
                  <m:oMath xmlns:m="http://schemas.openxmlformats.org/officeDocument/2006/math">
                    <m:r>
                      <a:rPr lang="en-AU" b="0" i="1" smtClean="0">
                        <a:latin typeface="Cambria Math" panose="02040503050406030204" pitchFamily="18" charset="0"/>
                      </a:rPr>
                      <m:t>𝐻</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e>
                    </m:d>
                    <m:r>
                      <a:rPr lang="en-AU" b="0" i="1" smtClean="0">
                        <a:latin typeface="Cambria Math" panose="02040503050406030204" pitchFamily="18" charset="0"/>
                      </a:rPr>
                      <m:t>, </m:t>
                    </m:r>
                    <m:r>
                      <a:rPr lang="en-AU" b="0" i="1" smtClean="0">
                        <a:latin typeface="Cambria Math" panose="02040503050406030204" pitchFamily="18" charset="0"/>
                      </a:rPr>
                      <m:t>𝐻</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2</m:t>
                        </m:r>
                      </m:e>
                    </m:d>
                  </m:oMath>
                </a14:m>
                <a:r>
                  <a:rPr lang="en-AU" dirty="0"/>
                  <a:t> and </a:t>
                </a:r>
                <a14:m>
                  <m:oMath xmlns:m="http://schemas.openxmlformats.org/officeDocument/2006/math">
                    <m:r>
                      <a:rPr lang="en-AU" b="0" i="1" smtClean="0">
                        <a:latin typeface="Cambria Math" panose="02040503050406030204" pitchFamily="18" charset="0"/>
                      </a:rPr>
                      <m:t>𝐻</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3</m:t>
                        </m:r>
                      </m:e>
                    </m:d>
                    <m:r>
                      <a:rPr lang="en-AU" b="0" i="1" smtClean="0">
                        <a:latin typeface="Cambria Math" panose="02040503050406030204" pitchFamily="18" charset="0"/>
                      </a:rPr>
                      <m:t>.</m:t>
                    </m:r>
                  </m:oMath>
                </a14:m>
                <a:r>
                  <a:rPr lang="en-AU" dirty="0"/>
                  <a:t> What do you notice?</a:t>
                </a:r>
              </a:p>
            </p:txBody>
          </p:sp>
        </mc:Choice>
        <mc:Fallback xmlns="">
          <p:sp>
            <p:nvSpPr>
              <p:cNvPr id="5" name="Speech Bubble: Rectangle with Corners Rounded 4">
                <a:extLst>
                  <a:ext uri="{FF2B5EF4-FFF2-40B4-BE49-F238E27FC236}">
                    <a16:creationId xmlns:a16="http://schemas.microsoft.com/office/drawing/2014/main" id="{4C836870-4F91-5EBB-3E15-73052FF2FB15}"/>
                  </a:ext>
                </a:extLst>
              </p:cNvPr>
              <p:cNvSpPr>
                <a:spLocks noRot="1" noChangeAspect="1" noMove="1" noResize="1" noEditPoints="1" noAdjustHandles="1" noChangeArrowheads="1" noChangeShapeType="1" noTextEdit="1"/>
              </p:cNvSpPr>
              <p:nvPr/>
            </p:nvSpPr>
            <p:spPr>
              <a:xfrm>
                <a:off x="5779828" y="1412543"/>
                <a:ext cx="3978322" cy="1685499"/>
              </a:xfrm>
              <a:prstGeom prst="wedgeRoundRectCallout">
                <a:avLst>
                  <a:gd name="adj1" fmla="val -73313"/>
                  <a:gd name="adj2" fmla="val -49899"/>
                  <a:gd name="adj3" fmla="val 16667"/>
                </a:avLst>
              </a:prstGeom>
              <a:blipFill>
                <a:blip r:embed="rId3"/>
                <a:stretch>
                  <a:fillRect b="-785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F53BE273-EB48-C47C-04A6-08AEB3ADFF5F}"/>
                  </a:ext>
                </a:extLst>
              </p:cNvPr>
              <p:cNvSpPr>
                <a:spLocks noGrp="1"/>
              </p:cNvSpPr>
              <p:nvPr>
                <p:ph type="body" sz="quarter" idx="17"/>
              </p:nvPr>
            </p:nvSpPr>
            <p:spPr>
              <a:xfrm>
                <a:off x="360363" y="1566863"/>
                <a:ext cx="11483975" cy="4385537"/>
              </a:xfrm>
            </p:spPr>
            <p:txBody>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Public Sans Light" pitchFamily="2" charset="0"/>
                        </a:rPr>
                        <m:t>𝐻</m:t>
                      </m:r>
                      <m:d>
                        <m:dPr>
                          <m:ctrlPr>
                            <a:rPr lang="ar-AE" i="1">
                              <a:latin typeface="Cambria Math" panose="02040503050406030204" pitchFamily="18" charset="0"/>
                            </a:rPr>
                          </m:ctrlPr>
                        </m:dPr>
                        <m:e>
                          <m:r>
                            <a:rPr lang="ar-AE" b="0" i="1" smtClean="0">
                              <a:latin typeface="Cambria Math" panose="02040503050406030204" pitchFamily="18" charset="0"/>
                            </a:rPr>
                            <m:t>−</m:t>
                          </m:r>
                          <m:r>
                            <a:rPr lang="en-AU" b="0" i="1" smtClean="0">
                              <a:latin typeface="Cambria Math" panose="02040503050406030204" pitchFamily="18" charset="0"/>
                            </a:rPr>
                            <m:t>1</m:t>
                          </m:r>
                        </m:e>
                      </m:d>
                      <m:r>
                        <m:rPr>
                          <m:aln/>
                        </m:rPr>
                        <a:rPr lang="ar-AE" i="1">
                          <a:latin typeface="Cambria Math" panose="02040503050406030204" pitchFamily="18" charset="0"/>
                        </a:rPr>
                        <m:t>=</m:t>
                      </m:r>
                      <m:sSup>
                        <m:sSupPr>
                          <m:ctrlPr>
                            <a:rPr lang="ar-AE" i="1">
                              <a:latin typeface="Cambria Math" panose="02040503050406030204" pitchFamily="18" charset="0"/>
                            </a:rPr>
                          </m:ctrlPr>
                        </m:sSupPr>
                        <m:e>
                          <m:d>
                            <m:dPr>
                              <m:ctrlPr>
                                <a:rPr lang="ar-AE" i="1" smtClean="0">
                                  <a:solidFill>
                                    <a:schemeClr val="accent2"/>
                                  </a:solidFill>
                                  <a:latin typeface="Cambria Math" panose="02040503050406030204" pitchFamily="18" charset="0"/>
                                </a:rPr>
                              </m:ctrlPr>
                            </m:dPr>
                            <m:e>
                              <m:r>
                                <a:rPr lang="en-AU" b="0" i="1" smtClean="0">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1</m:t>
                              </m:r>
                              <m:r>
                                <a:rPr lang="ar-AE" b="0" i="1">
                                  <a:solidFill>
                                    <a:schemeClr val="accent2"/>
                                  </a:solidFill>
                                  <a:latin typeface="Cambria Math" panose="02040503050406030204" pitchFamily="18" charset="0"/>
                                </a:rPr>
                                <m:t>+</m:t>
                              </m:r>
                              <m:r>
                                <a:rPr lang="ar-AE" b="0" i="1">
                                  <a:solidFill>
                                    <a:schemeClr val="accent2"/>
                                  </a:solidFill>
                                  <a:latin typeface="Cambria Math" panose="02040503050406030204" pitchFamily="18" charset="0"/>
                                </a:rPr>
                                <m:t>1</m:t>
                              </m:r>
                            </m:e>
                          </m:d>
                        </m:e>
                        <m:sup>
                          <m:r>
                            <a:rPr lang="ar-AE" i="1">
                              <a:latin typeface="Cambria Math" panose="02040503050406030204" pitchFamily="18" charset="0"/>
                            </a:rPr>
                            <m:t>2</m:t>
                          </m:r>
                        </m:sup>
                      </m:sSup>
                      <m:d>
                        <m:dPr>
                          <m:ctrlPr>
                            <a:rPr lang="ar-AE" i="1">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r>
                            <a:rPr lang="ar-AE" i="1">
                              <a:latin typeface="Cambria Math" panose="02040503050406030204" pitchFamily="18" charset="0"/>
                            </a:rPr>
                            <m:t>+</m:t>
                          </m:r>
                          <m:r>
                            <a:rPr lang="ar-AE" i="1">
                              <a:latin typeface="Cambria Math" panose="02040503050406030204" pitchFamily="18" charset="0"/>
                            </a:rPr>
                            <m:t>2</m:t>
                          </m:r>
                        </m:e>
                      </m:d>
                      <m:d>
                        <m:dPr>
                          <m:ctrlPr>
                            <a:rPr lang="ar-AE" i="1">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1</m:t>
                          </m:r>
                          <m:r>
                            <a:rPr lang="ar-AE" i="1">
                              <a:latin typeface="Cambria Math" panose="02040503050406030204" pitchFamily="18" charset="0"/>
                            </a:rPr>
                            <m:t>+</m:t>
                          </m:r>
                          <m:r>
                            <a:rPr lang="ar-AE" i="1">
                              <a:latin typeface="Cambria Math" panose="02040503050406030204" pitchFamily="18" charset="0"/>
                            </a:rPr>
                            <m:t>3</m:t>
                          </m:r>
                        </m:e>
                      </m:d>
                      <m:r>
                        <a:rPr lang="ar-AE" i="1">
                          <a:latin typeface="Cambria Math" panose="02040503050406030204" pitchFamily="18" charset="0"/>
                        </a:rPr>
                        <m:t>+</m:t>
                      </m:r>
                      <m:r>
                        <a:rPr lang="ar-AE" i="1">
                          <a:latin typeface="Cambria Math" panose="02040503050406030204" pitchFamily="18" charset="0"/>
                        </a:rPr>
                        <m:t>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2</m:t>
                      </m:r>
                      <m:r>
                        <a:rPr lang="en-AU" b="0" i="1" smtClean="0">
                          <a:latin typeface="Cambria Math" panose="02040503050406030204" pitchFamily="18" charset="0"/>
                        </a:rPr>
                        <m:t>+</m:t>
                      </m:r>
                      <m:r>
                        <a:rPr lang="en-AU" b="0" i="1" smtClean="0">
                          <a:latin typeface="Cambria Math" panose="02040503050406030204" pitchFamily="18" charset="0"/>
                        </a:rPr>
                        <m:t>5</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5</m:t>
                      </m:r>
                    </m:oMath>
                  </m:oMathPara>
                </a14:m>
                <a:endParaRPr lang="en-AU"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𝐻</m:t>
                      </m:r>
                      <m:d>
                        <m:dPr>
                          <m:ctrlPr>
                            <a:rPr lang="ar-AE" i="1">
                              <a:latin typeface="Cambria Math" panose="02040503050406030204" pitchFamily="18" charset="0"/>
                            </a:rPr>
                          </m:ctrlPr>
                        </m:dPr>
                        <m:e>
                          <m:r>
                            <a:rPr lang="ar-AE" i="1">
                              <a:latin typeface="Cambria Math" panose="02040503050406030204" pitchFamily="18" charset="0"/>
                            </a:rPr>
                            <m:t>−</m:t>
                          </m:r>
                          <m:r>
                            <a:rPr lang="en-AU" b="0" i="1" smtClean="0">
                              <a:latin typeface="Cambria Math" panose="02040503050406030204" pitchFamily="18" charset="0"/>
                            </a:rPr>
                            <m:t>2</m:t>
                          </m:r>
                        </m:e>
                      </m:d>
                      <m:r>
                        <m:rPr>
                          <m:aln/>
                        </m:rPr>
                        <a:rPr lang="ar-AE" i="1">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en-AU" i="1">
                                  <a:latin typeface="Cambria Math" panose="02040503050406030204" pitchFamily="18" charset="0"/>
                                </a:rPr>
                                <m:t>−</m:t>
                              </m:r>
                              <m:r>
                                <a:rPr lang="en-AU" b="0" i="1" smtClean="0">
                                  <a:latin typeface="Cambria Math" panose="02040503050406030204" pitchFamily="18" charset="0"/>
                                </a:rPr>
                                <m:t>2</m:t>
                              </m:r>
                              <m:r>
                                <a:rPr lang="ar-AE" i="1">
                                  <a:latin typeface="Cambria Math" panose="02040503050406030204" pitchFamily="18" charset="0"/>
                                </a:rPr>
                                <m:t>+</m:t>
                              </m:r>
                              <m:r>
                                <a:rPr lang="ar-AE" i="1">
                                  <a:latin typeface="Cambria Math" panose="02040503050406030204" pitchFamily="18" charset="0"/>
                                </a:rPr>
                                <m:t>1</m:t>
                              </m:r>
                            </m:e>
                          </m:d>
                        </m:e>
                        <m:sup>
                          <m:r>
                            <a:rPr lang="ar-AE" i="1">
                              <a:latin typeface="Cambria Math" panose="02040503050406030204" pitchFamily="18" charset="0"/>
                            </a:rPr>
                            <m:t>2</m:t>
                          </m:r>
                        </m:sup>
                      </m:sSup>
                      <m:d>
                        <m:dPr>
                          <m:ctrlPr>
                            <a:rPr lang="ar-AE" i="1" smtClean="0">
                              <a:solidFill>
                                <a:schemeClr val="accent2"/>
                              </a:solidFill>
                              <a:latin typeface="Cambria Math" panose="02040503050406030204" pitchFamily="18" charset="0"/>
                            </a:rPr>
                          </m:ctrlPr>
                        </m:dPr>
                        <m:e>
                          <m:r>
                            <a:rPr lang="en-AU" i="1">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2</m:t>
                          </m:r>
                          <m:r>
                            <a:rPr lang="ar-AE" i="1">
                              <a:solidFill>
                                <a:schemeClr val="accent2"/>
                              </a:solidFill>
                              <a:latin typeface="Cambria Math" panose="02040503050406030204" pitchFamily="18" charset="0"/>
                            </a:rPr>
                            <m:t>+</m:t>
                          </m:r>
                          <m:r>
                            <a:rPr lang="ar-AE" i="1">
                              <a:solidFill>
                                <a:schemeClr val="accent2"/>
                              </a:solidFill>
                              <a:latin typeface="Cambria Math" panose="02040503050406030204" pitchFamily="18" charset="0"/>
                            </a:rPr>
                            <m:t>2</m:t>
                          </m:r>
                        </m:e>
                      </m:d>
                      <m:d>
                        <m:dPr>
                          <m:ctrlPr>
                            <a:rPr lang="ar-AE" i="1">
                              <a:latin typeface="Cambria Math" panose="02040503050406030204" pitchFamily="18" charset="0"/>
                            </a:rPr>
                          </m:ctrlPr>
                        </m:dPr>
                        <m:e>
                          <m:r>
                            <a:rPr lang="en-AU" i="1">
                              <a:latin typeface="Cambria Math" panose="02040503050406030204" pitchFamily="18" charset="0"/>
                            </a:rPr>
                            <m:t>−</m:t>
                          </m:r>
                          <m:r>
                            <a:rPr lang="en-AU" b="0" i="1" smtClean="0">
                              <a:latin typeface="Cambria Math" panose="02040503050406030204" pitchFamily="18" charset="0"/>
                            </a:rPr>
                            <m:t>2</m:t>
                          </m:r>
                          <m:r>
                            <a:rPr lang="ar-AE" i="1">
                              <a:latin typeface="Cambria Math" panose="02040503050406030204" pitchFamily="18" charset="0"/>
                            </a:rPr>
                            <m:t>+</m:t>
                          </m:r>
                          <m:r>
                            <a:rPr lang="ar-AE" i="1">
                              <a:latin typeface="Cambria Math" panose="02040503050406030204" pitchFamily="18" charset="0"/>
                            </a:rPr>
                            <m:t>3</m:t>
                          </m:r>
                        </m:e>
                      </m:d>
                      <m:r>
                        <a:rPr lang="ar-AE" i="1">
                          <a:latin typeface="Cambria Math" panose="02040503050406030204" pitchFamily="18" charset="0"/>
                        </a:rPr>
                        <m:t>+</m:t>
                      </m:r>
                      <m:r>
                        <a:rPr lang="ar-AE" i="1">
                          <a:latin typeface="Cambria Math" panose="02040503050406030204" pitchFamily="18" charset="0"/>
                        </a:rPr>
                        <m:t>5</m:t>
                      </m:r>
                    </m:oMath>
                    <m:oMath xmlns:m="http://schemas.openxmlformats.org/officeDocument/2006/math">
                      <m:r>
                        <m:rPr>
                          <m:aln/>
                        </m:rPr>
                        <a:rPr lang="en-AU" i="1">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rPr>
                            <m:t>)</m:t>
                          </m:r>
                        </m:e>
                        <m:sup>
                          <m:r>
                            <a:rPr lang="en-AU" b="0" i="1" smtClean="0">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m:t>
                      </m:r>
                      <m:r>
                        <a:rPr lang="en-AU" b="0" i="1" smtClean="0">
                          <a:latin typeface="Cambria Math" panose="02040503050406030204" pitchFamily="18" charset="0"/>
                        </a:rPr>
                        <m:t>1</m:t>
                      </m:r>
                      <m:r>
                        <a:rPr lang="en-AU" i="1">
                          <a:latin typeface="Cambria Math" panose="02040503050406030204" pitchFamily="18" charset="0"/>
                        </a:rPr>
                        <m:t>+</m:t>
                      </m:r>
                      <m:r>
                        <a:rPr lang="en-AU" i="1">
                          <a:latin typeface="Cambria Math" panose="02040503050406030204" pitchFamily="18" charset="0"/>
                        </a:rPr>
                        <m:t>5</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5</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𝐻</m:t>
                      </m:r>
                      <m:d>
                        <m:dPr>
                          <m:ctrlPr>
                            <a:rPr lang="ar-AE" i="1">
                              <a:latin typeface="Cambria Math" panose="02040503050406030204" pitchFamily="18" charset="0"/>
                            </a:rPr>
                          </m:ctrlPr>
                        </m:dPr>
                        <m:e>
                          <m:r>
                            <a:rPr lang="ar-AE" i="1">
                              <a:latin typeface="Cambria Math" panose="02040503050406030204" pitchFamily="18" charset="0"/>
                            </a:rPr>
                            <m:t>−</m:t>
                          </m:r>
                          <m:r>
                            <a:rPr lang="en-AU" b="0" i="1" smtClean="0">
                              <a:latin typeface="Cambria Math" panose="02040503050406030204" pitchFamily="18" charset="0"/>
                            </a:rPr>
                            <m:t>3</m:t>
                          </m:r>
                        </m:e>
                      </m:d>
                      <m:r>
                        <m:rPr>
                          <m:aln/>
                        </m:rPr>
                        <a:rPr lang="ar-AE" i="1">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en-AU" i="1">
                                  <a:latin typeface="Cambria Math" panose="02040503050406030204" pitchFamily="18" charset="0"/>
                                </a:rPr>
                                <m:t>−</m:t>
                              </m:r>
                              <m:r>
                                <a:rPr lang="en-AU" b="0" i="1" smtClean="0">
                                  <a:latin typeface="Cambria Math" panose="02040503050406030204" pitchFamily="18" charset="0"/>
                                </a:rPr>
                                <m:t>3</m:t>
                              </m:r>
                              <m:r>
                                <a:rPr lang="ar-AE" i="1">
                                  <a:latin typeface="Cambria Math" panose="02040503050406030204" pitchFamily="18" charset="0"/>
                                </a:rPr>
                                <m:t>+</m:t>
                              </m:r>
                              <m:r>
                                <a:rPr lang="ar-AE" i="1">
                                  <a:latin typeface="Cambria Math" panose="02040503050406030204" pitchFamily="18" charset="0"/>
                                </a:rPr>
                                <m:t>1</m:t>
                              </m:r>
                            </m:e>
                          </m:d>
                        </m:e>
                        <m:sup>
                          <m:r>
                            <a:rPr lang="ar-AE" i="1">
                              <a:latin typeface="Cambria Math" panose="02040503050406030204" pitchFamily="18" charset="0"/>
                            </a:rPr>
                            <m:t>2</m:t>
                          </m:r>
                        </m:sup>
                      </m:sSup>
                      <m:d>
                        <m:dPr>
                          <m:ctrlPr>
                            <a:rPr lang="ar-AE" i="1">
                              <a:latin typeface="Cambria Math" panose="02040503050406030204" pitchFamily="18" charset="0"/>
                            </a:rPr>
                          </m:ctrlPr>
                        </m:dPr>
                        <m:e>
                          <m:r>
                            <a:rPr lang="en-AU" i="1">
                              <a:latin typeface="Cambria Math" panose="02040503050406030204" pitchFamily="18" charset="0"/>
                            </a:rPr>
                            <m:t>−</m:t>
                          </m:r>
                          <m:r>
                            <a:rPr lang="en-AU" b="0" i="1" smtClean="0">
                              <a:latin typeface="Cambria Math" panose="02040503050406030204" pitchFamily="18" charset="0"/>
                            </a:rPr>
                            <m:t>3</m:t>
                          </m:r>
                          <m:r>
                            <a:rPr lang="ar-AE" i="1">
                              <a:latin typeface="Cambria Math" panose="02040503050406030204" pitchFamily="18" charset="0"/>
                            </a:rPr>
                            <m:t>+</m:t>
                          </m:r>
                          <m:r>
                            <a:rPr lang="ar-AE" i="1">
                              <a:latin typeface="Cambria Math" panose="02040503050406030204" pitchFamily="18" charset="0"/>
                            </a:rPr>
                            <m:t>2</m:t>
                          </m:r>
                        </m:e>
                      </m:d>
                      <m:d>
                        <m:dPr>
                          <m:ctrlPr>
                            <a:rPr lang="ar-AE" i="1" smtClean="0">
                              <a:solidFill>
                                <a:schemeClr val="accent2"/>
                              </a:solidFill>
                              <a:latin typeface="Cambria Math" panose="02040503050406030204" pitchFamily="18" charset="0"/>
                            </a:rPr>
                          </m:ctrlPr>
                        </m:dPr>
                        <m:e>
                          <m:r>
                            <a:rPr lang="en-AU" i="1">
                              <a:solidFill>
                                <a:schemeClr val="accent2"/>
                              </a:solidFill>
                              <a:latin typeface="Cambria Math" panose="02040503050406030204" pitchFamily="18" charset="0"/>
                            </a:rPr>
                            <m:t>−</m:t>
                          </m:r>
                          <m:r>
                            <a:rPr lang="en-AU" b="0" i="1" smtClean="0">
                              <a:solidFill>
                                <a:schemeClr val="accent2"/>
                              </a:solidFill>
                              <a:latin typeface="Cambria Math" panose="02040503050406030204" pitchFamily="18" charset="0"/>
                            </a:rPr>
                            <m:t>3</m:t>
                          </m:r>
                          <m:r>
                            <a:rPr lang="ar-AE" i="1">
                              <a:solidFill>
                                <a:schemeClr val="accent2"/>
                              </a:solidFill>
                              <a:latin typeface="Cambria Math" panose="02040503050406030204" pitchFamily="18" charset="0"/>
                            </a:rPr>
                            <m:t>+</m:t>
                          </m:r>
                          <m:r>
                            <a:rPr lang="ar-AE" i="1">
                              <a:solidFill>
                                <a:schemeClr val="accent2"/>
                              </a:solidFill>
                              <a:latin typeface="Cambria Math" panose="02040503050406030204" pitchFamily="18" charset="0"/>
                            </a:rPr>
                            <m:t>3</m:t>
                          </m:r>
                        </m:e>
                      </m:d>
                      <m:r>
                        <a:rPr lang="ar-AE" i="1">
                          <a:latin typeface="Cambria Math" panose="02040503050406030204" pitchFamily="18" charset="0"/>
                        </a:rPr>
                        <m:t>+</m:t>
                      </m:r>
                      <m:r>
                        <a:rPr lang="ar-AE" i="1">
                          <a:latin typeface="Cambria Math" panose="02040503050406030204" pitchFamily="18" charset="0"/>
                        </a:rPr>
                        <m:t>5</m:t>
                      </m:r>
                    </m:oMath>
                    <m:oMath xmlns:m="http://schemas.openxmlformats.org/officeDocument/2006/math">
                      <m:r>
                        <m:rPr>
                          <m:aln/>
                        </m:rPr>
                        <a:rPr lang="en-AU" i="1">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2</m:t>
                              </m:r>
                            </m:e>
                          </m:d>
                        </m:e>
                        <m:sup>
                          <m:r>
                            <a:rPr lang="en-AU" b="0" i="1" smtClean="0">
                              <a:latin typeface="Cambria Math" panose="02040503050406030204" pitchFamily="18" charset="0"/>
                            </a:rPr>
                            <m:t>2</m:t>
                          </m:r>
                        </m:sup>
                      </m:sSup>
                      <m:r>
                        <a:rPr lang="en-AU" i="1">
                          <a:latin typeface="Cambria Math" panose="02040503050406030204" pitchFamily="18" charset="0"/>
                        </a:rPr>
                        <m:t>×</m:t>
                      </m:r>
                      <m:r>
                        <a:rPr lang="en-AU" b="0" i="1" smtClean="0">
                          <a:latin typeface="Cambria Math" panose="02040503050406030204" pitchFamily="18" charset="0"/>
                        </a:rPr>
                        <m:t>−</m:t>
                      </m:r>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0</m:t>
                      </m:r>
                      <m:r>
                        <a:rPr lang="en-AU" i="1">
                          <a:latin typeface="Cambria Math" panose="02040503050406030204" pitchFamily="18" charset="0"/>
                        </a:rPr>
                        <m:t>+</m:t>
                      </m:r>
                      <m:r>
                        <a:rPr lang="en-AU" i="1">
                          <a:latin typeface="Cambria Math" panose="02040503050406030204" pitchFamily="18" charset="0"/>
                        </a:rPr>
                        <m:t>5</m:t>
                      </m:r>
                    </m:oMath>
                    <m:oMath xmlns:m="http://schemas.openxmlformats.org/officeDocument/2006/math">
                      <m:r>
                        <m:rPr>
                          <m:aln/>
                        </m:rPr>
                        <a:rPr lang="en-AU" i="1">
                          <a:latin typeface="Cambria Math" panose="02040503050406030204" pitchFamily="18" charset="0"/>
                        </a:rPr>
                        <m:t>=</m:t>
                      </m:r>
                      <m:r>
                        <a:rPr lang="en-AU" i="1">
                          <a:latin typeface="Cambria Math" panose="02040503050406030204" pitchFamily="18" charset="0"/>
                        </a:rPr>
                        <m:t>5</m:t>
                      </m:r>
                    </m:oMath>
                  </m:oMathPara>
                </a14:m>
                <a:endParaRPr lang="en-AU" i="1" dirty="0">
                  <a:latin typeface="Cambria Math" panose="02040503050406030204" pitchFamily="18" charset="0"/>
                </a:endParaRPr>
              </a:p>
            </p:txBody>
          </p:sp>
        </mc:Choice>
        <mc:Fallback xmlns="">
          <p:sp>
            <p:nvSpPr>
              <p:cNvPr id="6" name="Text Placeholder 11">
                <a:extLst>
                  <a:ext uri="{FF2B5EF4-FFF2-40B4-BE49-F238E27FC236}">
                    <a16:creationId xmlns:a16="http://schemas.microsoft.com/office/drawing/2014/main" id="{F53BE273-EB48-C47C-04A6-08AEB3ADFF5F}"/>
                  </a:ext>
                </a:extLst>
              </p:cNvPr>
              <p:cNvSpPr>
                <a:spLocks noGrp="1" noRot="1" noChangeAspect="1" noMove="1" noResize="1" noEditPoints="1" noAdjustHandles="1" noChangeArrowheads="1" noChangeShapeType="1" noTextEdit="1"/>
              </p:cNvSpPr>
              <p:nvPr>
                <p:ph type="body" sz="quarter" idx="17"/>
              </p:nvPr>
            </p:nvSpPr>
            <p:spPr>
              <a:xfrm>
                <a:off x="360363" y="1566863"/>
                <a:ext cx="11483975" cy="4385537"/>
              </a:xfr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AF9EC1-02C8-7BF6-9A0D-E4453A5012D8}"/>
              </a:ext>
            </a:extLst>
          </p:cNvPr>
          <p:cNvSpPr>
            <a:spLocks noGrp="1"/>
          </p:cNvSpPr>
          <p:nvPr>
            <p:ph type="title"/>
          </p:nvPr>
        </p:nvSpPr>
        <p:spPr/>
        <p:txBody>
          <a:bodyPr/>
          <a:lstStyle/>
          <a:p>
            <a:r>
              <a:rPr lang="en-AU" dirty="0"/>
              <a:t>The remainder theorem</a:t>
            </a:r>
          </a:p>
        </p:txBody>
      </p:sp>
      <p:sp>
        <p:nvSpPr>
          <p:cNvPr id="4" name="Text Placeholder 3">
            <a:extLst>
              <a:ext uri="{FF2B5EF4-FFF2-40B4-BE49-F238E27FC236}">
                <a16:creationId xmlns:a16="http://schemas.microsoft.com/office/drawing/2014/main" id="{8E654365-D38E-00AC-D523-138AD6C01FBD}"/>
              </a:ext>
            </a:extLst>
          </p:cNvPr>
          <p:cNvSpPr>
            <a:spLocks noGrp="1"/>
          </p:cNvSpPr>
          <p:nvPr>
            <p:ph type="body" sz="quarter" idx="18"/>
          </p:nvPr>
        </p:nvSpPr>
        <p:spPr/>
        <p:txBody>
          <a:bodyPr/>
          <a:lstStyle/>
          <a:p>
            <a:r>
              <a:rPr lang="en-AU" dirty="0"/>
              <a:t>…and the factor theorem</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6E3B594-85DD-E12E-02DE-CDFEFB07827B}"/>
                  </a:ext>
                </a:extLst>
              </p:cNvPr>
              <p:cNvSpPr>
                <a:spLocks noGrp="1"/>
              </p:cNvSpPr>
              <p:nvPr>
                <p:ph type="body" sz="quarter" idx="17"/>
              </p:nvPr>
            </p:nvSpPr>
            <p:spPr/>
            <p:txBody>
              <a:bodyPr/>
              <a:lstStyle/>
              <a:p>
                <a:pPr algn="ct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𝑓</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𝐴</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𝑄</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𝑟</m:t>
                      </m:r>
                    </m:oMath>
                  </m:oMathPara>
                </a14:m>
                <a:endParaRPr lang="en-AU" i="1" dirty="0">
                  <a:latin typeface="Cambria Math" panose="02040503050406030204" pitchFamily="18" charset="0"/>
                </a:endParaRPr>
              </a:p>
              <a:p>
                <a:r>
                  <a:rPr lang="en-AU" dirty="0"/>
                  <a:t>Let </a:t>
                </a:r>
                <a14:m>
                  <m:oMath xmlns:m="http://schemas.openxmlformats.org/officeDocument/2006/math">
                    <m:r>
                      <m:rPr>
                        <m:sty m:val="p"/>
                      </m:rPr>
                      <a:rPr lang="en-AU" b="0" i="0" smtClean="0">
                        <a:latin typeface="Cambria Math" panose="02040503050406030204" pitchFamily="18" charset="0"/>
                      </a:rPr>
                      <m:t>A</m:t>
                    </m:r>
                    <m:d>
                      <m:dPr>
                        <m:ctrlPr>
                          <a:rPr lang="en-AU" b="0" i="1" smtClean="0">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r>
                      <a:rPr lang="en-AU" i="1">
                        <a:latin typeface="Cambria Math" panose="02040503050406030204" pitchFamily="18" charset="0"/>
                      </a:rPr>
                      <m:t>𝑎</m:t>
                    </m:r>
                  </m:oMath>
                </a14:m>
                <a:endParaRPr lang="en-AU" dirty="0"/>
              </a:p>
              <a:p>
                <a:pPr algn="ct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e>
                    </m:d>
                    <m:r>
                      <a:rPr lang="en-AU" b="0" i="1" smtClean="0">
                        <a:latin typeface="Cambria Math" panose="02040503050406030204" pitchFamily="18" charset="0"/>
                      </a:rPr>
                      <m:t>×</m:t>
                    </m:r>
                    <m:r>
                      <a:rPr lang="en-AU" b="0" i="1" smtClean="0">
                        <a:latin typeface="Cambria Math" panose="02040503050406030204" pitchFamily="18" charset="0"/>
                      </a:rPr>
                      <m:t>𝑄</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r>
                      <a:rPr lang="en-AU" b="0" i="1" smtClean="0">
                        <a:latin typeface="Cambria Math" panose="02040503050406030204" pitchFamily="18" charset="0"/>
                      </a:rPr>
                      <m:t>𝑟</m:t>
                    </m:r>
                  </m:oMath>
                </a14:m>
                <a:r>
                  <a:rPr lang="en-AU" dirty="0"/>
                  <a:t> </a:t>
                </a:r>
              </a:p>
              <a:p>
                <a:r>
                  <a:rPr lang="en-AU" dirty="0"/>
                  <a:t>Let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𝑎</m:t>
                    </m:r>
                  </m:oMath>
                </a14:m>
                <a:endParaRPr lang="en-AU" dirty="0"/>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𝑓</m:t>
                      </m:r>
                      <m:d>
                        <m:dPr>
                          <m:ctrlPr>
                            <a:rPr lang="en-AU" i="1">
                              <a:latin typeface="Cambria Math" panose="02040503050406030204" pitchFamily="18" charset="0"/>
                            </a:rPr>
                          </m:ctrlPr>
                        </m:dPr>
                        <m:e>
                          <m:r>
                            <a:rPr lang="en-AU" b="0" i="1" smtClean="0">
                              <a:latin typeface="Cambria Math" panose="02040503050406030204" pitchFamily="18" charset="0"/>
                            </a:rPr>
                            <m:t>𝑎</m:t>
                          </m:r>
                        </m:e>
                      </m:d>
                      <m:r>
                        <m:rPr>
                          <m:aln/>
                        </m:rPr>
                        <a:rPr lang="en-AU" i="1">
                          <a:latin typeface="Cambria Math" panose="02040503050406030204" pitchFamily="18" charset="0"/>
                        </a:rPr>
                        <m:t>=</m:t>
                      </m:r>
                      <m:d>
                        <m:dPr>
                          <m:ctrlPr>
                            <a:rPr lang="en-AU" i="1">
                              <a:latin typeface="Cambria Math" panose="02040503050406030204" pitchFamily="18" charset="0"/>
                            </a:rPr>
                          </m:ctrlPr>
                        </m:dPr>
                        <m:e>
                          <m:r>
                            <a:rPr lang="en-AU" b="0" i="1" smtClean="0">
                              <a:latin typeface="Cambria Math" panose="02040503050406030204" pitchFamily="18" charset="0"/>
                            </a:rPr>
                            <m:t>𝑎</m:t>
                          </m:r>
                          <m:r>
                            <a:rPr lang="en-AU" i="1">
                              <a:latin typeface="Cambria Math" panose="02040503050406030204" pitchFamily="18" charset="0"/>
                            </a:rPr>
                            <m:t>−</m:t>
                          </m:r>
                          <m:r>
                            <a:rPr lang="en-AU" i="1">
                              <a:latin typeface="Cambria Math" panose="02040503050406030204" pitchFamily="18" charset="0"/>
                            </a:rPr>
                            <m:t>𝑎</m:t>
                          </m:r>
                        </m:e>
                      </m:d>
                      <m:r>
                        <a:rPr lang="en-AU" i="1">
                          <a:latin typeface="Cambria Math" panose="02040503050406030204" pitchFamily="18" charset="0"/>
                        </a:rPr>
                        <m:t>×</m:t>
                      </m:r>
                      <m:r>
                        <a:rPr lang="en-AU" b="0" i="1" smtClean="0">
                          <a:latin typeface="Cambria Math" panose="02040503050406030204" pitchFamily="18" charset="0"/>
                        </a:rPr>
                        <m:t>𝑄</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r>
                        <a:rPr lang="en-AU" i="1">
                          <a:latin typeface="Cambria Math" panose="02040503050406030204" pitchFamily="18" charset="0"/>
                        </a:rPr>
                        <m:t>𝑟</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0+</m:t>
                      </m:r>
                      <m:r>
                        <a:rPr lang="en-AU" b="0" i="1" smtClean="0">
                          <a:latin typeface="Cambria Math" panose="02040503050406030204" pitchFamily="18" charset="0"/>
                        </a:rPr>
                        <m:t>𝑟</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𝑟</m:t>
                      </m:r>
                    </m:oMath>
                  </m:oMathPara>
                </a14:m>
                <a:br>
                  <a:rPr lang="en-AU" b="0" dirty="0"/>
                </a:br>
                <a:endParaRPr lang="en-AU" dirty="0"/>
              </a:p>
            </p:txBody>
          </p:sp>
        </mc:Choice>
        <mc:Fallback xmlns="">
          <p:sp>
            <p:nvSpPr>
              <p:cNvPr id="5" name="Text Placeholder 4">
                <a:extLst>
                  <a:ext uri="{FF2B5EF4-FFF2-40B4-BE49-F238E27FC236}">
                    <a16:creationId xmlns:a16="http://schemas.microsoft.com/office/drawing/2014/main" id="{06E3B594-85DD-E12E-02DE-CDFEFB07827B}"/>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F7086628-F103-BDD4-C971-B978BF6535D5}"/>
                  </a:ext>
                </a:extLst>
              </p:cNvPr>
              <p:cNvSpPr/>
              <p:nvPr/>
            </p:nvSpPr>
            <p:spPr>
              <a:xfrm>
                <a:off x="620889" y="4996377"/>
                <a:ext cx="3194755" cy="1378544"/>
              </a:xfrm>
              <a:prstGeom prst="wedgeRoundRectCallout">
                <a:avLst>
                  <a:gd name="adj1" fmla="val -26538"/>
                  <a:gd name="adj2" fmla="val -1260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will substituting in </a:t>
                </a:r>
                <a:br>
                  <a:rPr lang="en-AU" sz="1800" b="0" i="1" dirty="0">
                    <a:latin typeface="Cambria Math" panose="02040503050406030204" pitchFamily="18" charset="0"/>
                  </a:rPr>
                </a:b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𝑎</m:t>
                    </m:r>
                  </m:oMath>
                </a14:m>
                <a:r>
                  <a:rPr lang="en-AU" sz="1800" dirty="0"/>
                  <a:t>  always result in the remainder?</a:t>
                </a:r>
              </a:p>
            </p:txBody>
          </p:sp>
        </mc:Choice>
        <mc:Fallback xmlns="">
          <p:sp>
            <p:nvSpPr>
              <p:cNvPr id="8" name="Speech Bubble: Rectangle with Corners Rounded 7">
                <a:extLst>
                  <a:ext uri="{FF2B5EF4-FFF2-40B4-BE49-F238E27FC236}">
                    <a16:creationId xmlns:a16="http://schemas.microsoft.com/office/drawing/2014/main" id="{F7086628-F103-BDD4-C971-B978BF6535D5}"/>
                  </a:ext>
                </a:extLst>
              </p:cNvPr>
              <p:cNvSpPr>
                <a:spLocks noRot="1" noChangeAspect="1" noMove="1" noResize="1" noEditPoints="1" noAdjustHandles="1" noChangeArrowheads="1" noChangeShapeType="1" noTextEdit="1"/>
              </p:cNvSpPr>
              <p:nvPr/>
            </p:nvSpPr>
            <p:spPr>
              <a:xfrm>
                <a:off x="620889" y="4996377"/>
                <a:ext cx="3194755" cy="1378544"/>
              </a:xfrm>
              <a:prstGeom prst="wedgeRoundRectCallout">
                <a:avLst>
                  <a:gd name="adj1" fmla="val -26538"/>
                  <a:gd name="adj2" fmla="val -126040"/>
                  <a:gd name="adj3" fmla="val 16667"/>
                </a:avLst>
              </a:prstGeom>
              <a:blipFill>
                <a:blip r:embed="rId3"/>
                <a:stretch>
                  <a:fillRect b="-174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BCC54888-8CB1-3D1B-55E1-673F408F6993}"/>
                  </a:ext>
                </a:extLst>
              </p:cNvPr>
              <p:cNvSpPr/>
              <p:nvPr/>
            </p:nvSpPr>
            <p:spPr>
              <a:xfrm>
                <a:off x="8137742" y="1433614"/>
                <a:ext cx="3541466" cy="1424974"/>
              </a:xfrm>
              <a:prstGeom prst="wedgeRoundRectCallout">
                <a:avLst>
                  <a:gd name="adj1" fmla="val -66566"/>
                  <a:gd name="adj2" fmla="val -214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Use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deg</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𝑟</m:t>
                            </m:r>
                          </m:e>
                        </m:d>
                      </m:e>
                    </m:func>
                    <m:r>
                      <a:rPr lang="en-AU" sz="1800" b="0" i="1" smtClean="0">
                        <a:latin typeface="Cambria Math" panose="02040503050406030204" pitchFamily="18" charset="0"/>
                      </a:rPr>
                      <m:t>&lt;</m:t>
                    </m:r>
                    <m:r>
                      <m:rPr>
                        <m:sty m:val="p"/>
                      </m:rPr>
                      <a:rPr lang="en-AU" sz="1800" b="0" i="0" smtClean="0">
                        <a:latin typeface="Cambria Math" panose="02040503050406030204" pitchFamily="18" charset="0"/>
                      </a:rPr>
                      <m:t>deg</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oMath>
                </a14:m>
                <a:r>
                  <a:rPr lang="en-AU" sz="1800" dirty="0"/>
                  <a:t> to explain why the remainder is always a constant.</a:t>
                </a:r>
              </a:p>
            </p:txBody>
          </p:sp>
        </mc:Choice>
        <mc:Fallback xmlns="">
          <p:sp>
            <p:nvSpPr>
              <p:cNvPr id="6" name="Speech Bubble: Rectangle with Corners Rounded 5">
                <a:extLst>
                  <a:ext uri="{FF2B5EF4-FFF2-40B4-BE49-F238E27FC236}">
                    <a16:creationId xmlns:a16="http://schemas.microsoft.com/office/drawing/2014/main" id="{BCC54888-8CB1-3D1B-55E1-673F408F6993}"/>
                  </a:ext>
                </a:extLst>
              </p:cNvPr>
              <p:cNvSpPr>
                <a:spLocks noRot="1" noChangeAspect="1" noMove="1" noResize="1" noEditPoints="1" noAdjustHandles="1" noChangeArrowheads="1" noChangeShapeType="1" noTextEdit="1"/>
              </p:cNvSpPr>
              <p:nvPr/>
            </p:nvSpPr>
            <p:spPr>
              <a:xfrm>
                <a:off x="8137742" y="1433614"/>
                <a:ext cx="3541466" cy="1424974"/>
              </a:xfrm>
              <a:prstGeom prst="wedgeRoundRectCallout">
                <a:avLst>
                  <a:gd name="adj1" fmla="val -66566"/>
                  <a:gd name="adj2" fmla="val -21419"/>
                  <a:gd name="adj3" fmla="val 16667"/>
                </a:avLst>
              </a:prstGeom>
              <a:blipFill>
                <a:blip r:embed="rId4"/>
                <a:stretch>
                  <a:fillRect b="-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13E0217F-F228-DE85-42D1-E36C17F62EEA}"/>
                  </a:ext>
                </a:extLst>
              </p:cNvPr>
              <p:cNvSpPr/>
              <p:nvPr/>
            </p:nvSpPr>
            <p:spPr>
              <a:xfrm>
                <a:off x="7314815" y="4996376"/>
                <a:ext cx="3115059" cy="1054379"/>
              </a:xfrm>
              <a:prstGeom prst="wedgeRoundRectCallout">
                <a:avLst>
                  <a:gd name="adj1" fmla="val -84315"/>
                  <a:gd name="adj2" fmla="val -7287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What does it mean if </a:t>
                </a:r>
                <a14:m>
                  <m:oMath xmlns:m="http://schemas.openxmlformats.org/officeDocument/2006/math">
                    <m:r>
                      <a:rPr lang="en-AU" sz="1800" b="0" i="1" smtClean="0">
                        <a:latin typeface="Cambria Math" panose="02040503050406030204" pitchFamily="18" charset="0"/>
                      </a:rPr>
                      <m:t>𝑟</m:t>
                    </m:r>
                    <m:r>
                      <a:rPr lang="en-AU" sz="1800" b="0" i="1" smtClean="0">
                        <a:latin typeface="Cambria Math" panose="02040503050406030204" pitchFamily="18" charset="0"/>
                      </a:rPr>
                      <m:t>=0?</m:t>
                    </m:r>
                  </m:oMath>
                </a14:m>
                <a:endParaRPr lang="en-AU" sz="1800" dirty="0"/>
              </a:p>
            </p:txBody>
          </p:sp>
        </mc:Choice>
        <mc:Fallback xmlns="">
          <p:sp>
            <p:nvSpPr>
              <p:cNvPr id="7" name="Speech Bubble: Rectangle with Corners Rounded 6">
                <a:extLst>
                  <a:ext uri="{FF2B5EF4-FFF2-40B4-BE49-F238E27FC236}">
                    <a16:creationId xmlns:a16="http://schemas.microsoft.com/office/drawing/2014/main" id="{13E0217F-F228-DE85-42D1-E36C17F62EEA}"/>
                  </a:ext>
                </a:extLst>
              </p:cNvPr>
              <p:cNvSpPr>
                <a:spLocks noRot="1" noChangeAspect="1" noMove="1" noResize="1" noEditPoints="1" noAdjustHandles="1" noChangeArrowheads="1" noChangeShapeType="1" noTextEdit="1"/>
              </p:cNvSpPr>
              <p:nvPr/>
            </p:nvSpPr>
            <p:spPr>
              <a:xfrm>
                <a:off x="7314815" y="4996376"/>
                <a:ext cx="3115059" cy="1054379"/>
              </a:xfrm>
              <a:prstGeom prst="wedgeRoundRectCallout">
                <a:avLst>
                  <a:gd name="adj1" fmla="val -84315"/>
                  <a:gd name="adj2" fmla="val -72876"/>
                  <a:gd name="adj3" fmla="val 16667"/>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7F517E7-BBD0-6F5A-A84C-5B6468C41E5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05260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4BFCD3-AE65-72F7-60CC-E64D4A018FFC}"/>
              </a:ext>
            </a:extLst>
          </p:cNvPr>
          <p:cNvSpPr>
            <a:spLocks noGrp="1"/>
          </p:cNvSpPr>
          <p:nvPr>
            <p:ph type="title"/>
          </p:nvPr>
        </p:nvSpPr>
        <p:spPr/>
        <p:txBody>
          <a:bodyPr/>
          <a:lstStyle/>
          <a:p>
            <a:r>
              <a:rPr lang="en-AU" dirty="0"/>
              <a:t>Formalising the theorems</a:t>
            </a:r>
          </a:p>
        </p:txBody>
      </p:sp>
      <p:sp>
        <p:nvSpPr>
          <p:cNvPr id="4" name="Text Placeholder 3">
            <a:extLst>
              <a:ext uri="{FF2B5EF4-FFF2-40B4-BE49-F238E27FC236}">
                <a16:creationId xmlns:a16="http://schemas.microsoft.com/office/drawing/2014/main" id="{65C41B63-7FC4-FE00-B432-3CC617C02FE3}"/>
              </a:ext>
            </a:extLst>
          </p:cNvPr>
          <p:cNvSpPr>
            <a:spLocks noGrp="1"/>
          </p:cNvSpPr>
          <p:nvPr>
            <p:ph type="body" sz="quarter" idx="18"/>
          </p:nvPr>
        </p:nvSpPr>
        <p:spPr>
          <a:xfrm>
            <a:off x="359999" y="982520"/>
            <a:ext cx="11483999" cy="310015"/>
          </a:xfrm>
        </p:spPr>
        <p:txBody>
          <a:bodyPr/>
          <a:lstStyle/>
          <a:p>
            <a:r>
              <a:rPr lang="en-AU" dirty="0"/>
              <a:t>NESA glossary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31EACA5-72B8-4B88-A633-07D26043AB02}"/>
                  </a:ext>
                </a:extLst>
              </p:cNvPr>
              <p:cNvSpPr>
                <a:spLocks noGrp="1"/>
              </p:cNvSpPr>
              <p:nvPr>
                <p:ph type="body" sz="quarter" idx="17"/>
              </p:nvPr>
            </p:nvSpPr>
            <p:spPr>
              <a:xfrm>
                <a:off x="359999" y="1567087"/>
                <a:ext cx="11484000" cy="991630"/>
              </a:xfrm>
            </p:spPr>
            <p:txBody>
              <a:bodyPr/>
              <a:lstStyle/>
              <a:p>
                <a:r>
                  <a:rPr lang="en-AU" sz="2400" dirty="0">
                    <a:solidFill>
                      <a:schemeClr val="accent1"/>
                    </a:solidFill>
                    <a:latin typeface="+mn-lt"/>
                    <a:ea typeface="+mj-ea"/>
                    <a:cs typeface="+mn-cs"/>
                  </a:rPr>
                  <a:t>The remainder theorem</a:t>
                </a:r>
              </a:p>
              <a:p>
                <a:r>
                  <a:rPr lang="en-AU" dirty="0"/>
                  <a:t>When </a:t>
                </a:r>
                <a14:m>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 is divided by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oMath>
                </a14:m>
                <a:r>
                  <a:rPr lang="en-AU" dirty="0"/>
                  <a:t>, the remainder is </a:t>
                </a:r>
                <a14:m>
                  <m:oMath xmlns:m="http://schemas.openxmlformats.org/officeDocument/2006/math">
                    <m:r>
                      <a:rPr lang="en-AU" i="1">
                        <a:latin typeface="Cambria Math" panose="02040503050406030204" pitchFamily="18" charset="0"/>
                      </a:rPr>
                      <m:t>𝑃</m:t>
                    </m:r>
                    <m:r>
                      <a:rPr lang="en-AU" i="1">
                        <a:latin typeface="Cambria Math" panose="02040503050406030204" pitchFamily="18" charset="0"/>
                      </a:rPr>
                      <m:t>(</m:t>
                    </m:r>
                    <m:r>
                      <a:rPr lang="en-AU" i="1">
                        <a:latin typeface="Cambria Math" panose="02040503050406030204" pitchFamily="18" charset="0"/>
                      </a:rPr>
                      <m:t>𝛼</m:t>
                    </m:r>
                    <m:r>
                      <a:rPr lang="en-AU" i="1">
                        <a:latin typeface="Cambria Math" panose="02040503050406030204" pitchFamily="18" charset="0"/>
                      </a:rPr>
                      <m:t>)</m:t>
                    </m:r>
                  </m:oMath>
                </a14:m>
                <a:endParaRPr lang="en-AU" dirty="0"/>
              </a:p>
            </p:txBody>
          </p:sp>
        </mc:Choice>
        <mc:Fallback xmlns="">
          <p:sp>
            <p:nvSpPr>
              <p:cNvPr id="5" name="Text Placeholder 4">
                <a:extLst>
                  <a:ext uri="{FF2B5EF4-FFF2-40B4-BE49-F238E27FC236}">
                    <a16:creationId xmlns:a16="http://schemas.microsoft.com/office/drawing/2014/main" id="{831EACA5-72B8-4B88-A633-07D26043AB02}"/>
                  </a:ext>
                </a:extLst>
              </p:cNvPr>
              <p:cNvSpPr>
                <a:spLocks noGrp="1" noRot="1" noChangeAspect="1" noMove="1" noResize="1" noEditPoints="1" noAdjustHandles="1" noChangeArrowheads="1" noChangeShapeType="1" noTextEdit="1"/>
              </p:cNvSpPr>
              <p:nvPr>
                <p:ph type="body" sz="quarter" idx="17"/>
              </p:nvPr>
            </p:nvSpPr>
            <p:spPr>
              <a:xfrm>
                <a:off x="359999" y="1567087"/>
                <a:ext cx="11484000" cy="991630"/>
              </a:xfrm>
              <a:blipFill>
                <a:blip r:embed="rId2"/>
                <a:stretch>
                  <a:fillRect l="-1657" b="-2658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48F1721-7C4B-EAA6-FADD-7F11ADCB0C5E}"/>
              </a:ext>
            </a:extLst>
          </p:cNvPr>
          <p:cNvSpPr txBox="1"/>
          <p:nvPr/>
        </p:nvSpPr>
        <p:spPr>
          <a:xfrm>
            <a:off x="359999" y="3429000"/>
            <a:ext cx="6096000" cy="577850"/>
          </a:xfrm>
          <a:prstGeom prst="rect">
            <a:avLst/>
          </a:prstGeom>
          <a:noFill/>
        </p:spPr>
        <p:txBody>
          <a:bodyPr wrap="square">
            <a:spAutoFit/>
          </a:bodyPr>
          <a:lstStyle/>
          <a:p>
            <a:pPr>
              <a:lnSpc>
                <a:spcPct val="150000"/>
              </a:lnSpc>
            </a:pPr>
            <a:r>
              <a:rPr lang="en-AU" sz="2400" dirty="0">
                <a:solidFill>
                  <a:schemeClr val="accent1"/>
                </a:solidFill>
                <a:ea typeface="+mj-ea"/>
              </a:rPr>
              <a:t>The </a:t>
            </a:r>
            <a:r>
              <a:rPr lang="en-AU" dirty="0">
                <a:solidFill>
                  <a:schemeClr val="accent1"/>
                </a:solidFill>
                <a:ea typeface="+mj-ea"/>
              </a:rPr>
              <a:t>factor</a:t>
            </a:r>
            <a:r>
              <a:rPr lang="en-AU" sz="2400" dirty="0">
                <a:solidFill>
                  <a:schemeClr val="accent1"/>
                </a:solidFill>
                <a:ea typeface="+mj-ea"/>
              </a:rPr>
              <a:t> theorem</a:t>
            </a:r>
          </a:p>
        </p:txBody>
      </p:sp>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2A60F35-7BEA-08CB-B33B-91BF55880C6F}"/>
                  </a:ext>
                </a:extLst>
              </p:cNvPr>
              <p:cNvSpPr txBox="1">
                <a:spLocks/>
              </p:cNvSpPr>
              <p:nvPr/>
            </p:nvSpPr>
            <p:spPr>
              <a:xfrm>
                <a:off x="359999" y="4186018"/>
                <a:ext cx="11484000" cy="10638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𝛼</m:t>
                        </m:r>
                      </m:e>
                    </m:d>
                    <m:r>
                      <a:rPr lang="en-AU" i="1">
                        <a:latin typeface="Cambria Math" panose="02040503050406030204" pitchFamily="18" charset="0"/>
                      </a:rPr>
                      <m:t>=0</m:t>
                    </m:r>
                  </m:oMath>
                </a14:m>
                <a:r>
                  <a:rPr lang="en-AU" dirty="0"/>
                  <a:t> if and only if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𝛼</m:t>
                    </m:r>
                  </m:oMath>
                </a14:m>
                <a:r>
                  <a:rPr lang="en-AU" dirty="0"/>
                  <a:t> is a factor of  </a:t>
                </a:r>
                <a14:m>
                  <m:oMath xmlns:m="http://schemas.openxmlformats.org/officeDocument/2006/math">
                    <m:r>
                      <a:rPr lang="en-AU" i="1">
                        <a:latin typeface="Cambria Math" panose="02040503050406030204" pitchFamily="18" charset="0"/>
                      </a:rPr>
                      <m:t>𝑃</m:t>
                    </m:r>
                    <m:d>
                      <m:dPr>
                        <m:ctrlPr>
                          <a:rPr lang="en-AU" i="1">
                            <a:latin typeface="Cambria Math" panose="02040503050406030204" pitchFamily="18" charset="0"/>
                          </a:rPr>
                        </m:ctrlPr>
                      </m:dPr>
                      <m:e>
                        <m:r>
                          <a:rPr lang="en-AU" i="1">
                            <a:latin typeface="Cambria Math" panose="02040503050406030204" pitchFamily="18" charset="0"/>
                          </a:rPr>
                          <m:t>𝑥</m:t>
                        </m:r>
                      </m:e>
                    </m:d>
                  </m:oMath>
                </a14:m>
                <a:endParaRPr lang="en-AU" dirty="0"/>
              </a:p>
            </p:txBody>
          </p:sp>
        </mc:Choice>
        <mc:Fallback xmlns="">
          <p:sp>
            <p:nvSpPr>
              <p:cNvPr id="6" name="Text Placeholder 4">
                <a:extLst>
                  <a:ext uri="{FF2B5EF4-FFF2-40B4-BE49-F238E27FC236}">
                    <a16:creationId xmlns:a16="http://schemas.microsoft.com/office/drawing/2014/main" id="{C2A60F35-7BEA-08CB-B33B-91BF55880C6F}"/>
                  </a:ext>
                </a:extLst>
              </p:cNvPr>
              <p:cNvSpPr txBox="1">
                <a:spLocks noRot="1" noChangeAspect="1" noMove="1" noResize="1" noEditPoints="1" noAdjustHandles="1" noChangeArrowheads="1" noChangeShapeType="1" noTextEdit="1"/>
              </p:cNvSpPr>
              <p:nvPr/>
            </p:nvSpPr>
            <p:spPr>
              <a:xfrm>
                <a:off x="359999" y="4186018"/>
                <a:ext cx="11484000" cy="1063800"/>
              </a:xfrm>
              <a:prstGeom prst="rect">
                <a:avLst/>
              </a:prstGeom>
              <a:blipFill>
                <a:blip r:embed="rId3"/>
                <a:stretch>
                  <a:fillRect l="-77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279DC8E-883E-0C40-68F2-D1562AF3732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80203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Finding the remainder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4000" cy="784697"/>
              </a:xfrm>
            </p:spPr>
            <p:txBody>
              <a:bodyPr/>
              <a:lstStyle/>
              <a:p>
                <a:r>
                  <a:rPr lang="en-AU" dirty="0">
                    <a:latin typeface="+mn-lt"/>
                  </a:rPr>
                  <a:t> Find the remainder of </a:t>
                </a:r>
                <a14:m>
                  <m:oMath xmlns:m="http://schemas.openxmlformats.org/officeDocument/2006/math">
                    <m:r>
                      <a:rPr lang="en-AU" b="0" i="1" smtClean="0">
                        <a:latin typeface="Cambria Math" panose="02040503050406030204" pitchFamily="18" charset="0"/>
                      </a:rPr>
                      <m:t>𝑃</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m:t>
                    </m:r>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6</m:t>
                    </m:r>
                  </m:oMath>
                </a14:m>
                <a:r>
                  <a:rPr lang="en-AU" dirty="0">
                    <a:latin typeface="+mn-lt"/>
                  </a:rPr>
                  <a:t> when divided by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𝑥</m:t>
                    </m:r>
                    <m:r>
                      <a:rPr lang="en-AU" b="0" i="0" smtClean="0">
                        <a:latin typeface="Cambria Math" panose="02040503050406030204" pitchFamily="18" charset="0"/>
                      </a:rPr>
                      <m:t>−</m:t>
                    </m:r>
                    <m:r>
                      <a:rPr lang="en-AU" b="0" i="0" smtClean="0">
                        <a:latin typeface="Cambria Math" panose="02040503050406030204" pitchFamily="18" charset="0"/>
                      </a:rPr>
                      <m:t>2</m:t>
                    </m:r>
                    <m:r>
                      <a:rPr lang="en-AU" b="0" i="1" smtClean="0">
                        <a:latin typeface="Cambria Math" panose="02040503050406030204" pitchFamily="18" charset="0"/>
                      </a:rPr>
                      <m:t>)</m:t>
                    </m:r>
                  </m:oMath>
                </a14:m>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1484000" cy="784697"/>
              </a:xfrm>
              <a:blipFill>
                <a:blip r:embed="rId3"/>
                <a:stretch>
                  <a:fillRect l="-7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B0019E-CDAC-A4F0-A28A-189D4F7BC870}"/>
                  </a:ext>
                </a:extLst>
              </p:cNvPr>
              <p:cNvSpPr txBox="1"/>
              <p:nvPr/>
            </p:nvSpPr>
            <p:spPr>
              <a:xfrm>
                <a:off x="3328737" y="2743989"/>
                <a:ext cx="3224463" cy="1142211"/>
              </a:xfrm>
              <a:prstGeom prst="rect">
                <a:avLst/>
              </a:prstGeom>
              <a:noFill/>
            </p:spPr>
            <p:txBody>
              <a:bodyPr wrap="none" lIns="0" tIns="0" rIns="0" bIns="0" rtlCol="0">
                <a:noAutofit/>
              </a:bodyPr>
              <a:lstStyle/>
              <a:p>
                <a:pPr algn="l">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5</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e>
                      </m:d>
                      <m:r>
                        <a:rPr lang="en-AU" sz="1800" b="0" i="1" smtClean="0">
                          <a:latin typeface="Cambria Math" panose="02040503050406030204" pitchFamily="18" charset="0"/>
                        </a:rPr>
                        <m:t>−</m:t>
                      </m:r>
                      <m:r>
                        <a:rPr lang="en-AU" sz="1800" b="0" i="1" smtClean="0">
                          <a:latin typeface="Cambria Math" panose="02040503050406030204" pitchFamily="18" charset="0"/>
                        </a:rPr>
                        <m:t>6</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4</m:t>
                      </m:r>
                      <m:r>
                        <a:rPr lang="en-AU" sz="1800" b="0" i="1" smtClean="0">
                          <a:latin typeface="Cambria Math" panose="02040503050406030204" pitchFamily="18" charset="0"/>
                        </a:rPr>
                        <m:t> </m:t>
                      </m:r>
                    </m:oMath>
                  </m:oMathPara>
                </a14:m>
                <a:endParaRPr lang="en-AU" sz="1800" dirty="0"/>
              </a:p>
            </p:txBody>
          </p:sp>
        </mc:Choice>
        <mc:Fallback xmlns="">
          <p:sp>
            <p:nvSpPr>
              <p:cNvPr id="5" name="TextBox 4">
                <a:extLst>
                  <a:ext uri="{FF2B5EF4-FFF2-40B4-BE49-F238E27FC236}">
                    <a16:creationId xmlns:a16="http://schemas.microsoft.com/office/drawing/2014/main" id="{47B0019E-CDAC-A4F0-A28A-189D4F7BC870}"/>
                  </a:ext>
                </a:extLst>
              </p:cNvPr>
              <p:cNvSpPr txBox="1">
                <a:spLocks noRot="1" noChangeAspect="1" noMove="1" noResize="1" noEditPoints="1" noAdjustHandles="1" noChangeArrowheads="1" noChangeShapeType="1" noTextEdit="1"/>
              </p:cNvSpPr>
              <p:nvPr/>
            </p:nvSpPr>
            <p:spPr>
              <a:xfrm>
                <a:off x="3328737" y="2743989"/>
                <a:ext cx="3224463" cy="11422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FA9D917A-9175-838C-942E-B2FB8C96757B}"/>
                  </a:ext>
                </a:extLst>
              </p:cNvPr>
              <p:cNvSpPr/>
              <p:nvPr/>
            </p:nvSpPr>
            <p:spPr>
              <a:xfrm>
                <a:off x="589608" y="4278406"/>
                <a:ext cx="3541466" cy="1142211"/>
              </a:xfrm>
              <a:prstGeom prst="wedgeRoundRectCallout">
                <a:avLst>
                  <a:gd name="adj1" fmla="val 40324"/>
                  <a:gd name="adj2" fmla="val -1368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was 2 substituted into </a:t>
                </a:r>
                <a14:m>
                  <m:oMath xmlns:m="http://schemas.openxmlformats.org/officeDocument/2006/math">
                    <m:r>
                      <a:rPr lang="en-AU" sz="1800" b="0" i="1" smtClean="0">
                        <a:latin typeface="Cambria Math" panose="02040503050406030204" pitchFamily="18" charset="0"/>
                      </a:rPr>
                      <m:t>𝑃</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a:t>
                </a:r>
              </a:p>
            </p:txBody>
          </p:sp>
        </mc:Choice>
        <mc:Fallback xmlns="">
          <p:sp>
            <p:nvSpPr>
              <p:cNvPr id="6" name="Speech Bubble: Rectangle with Corners Rounded 5">
                <a:extLst>
                  <a:ext uri="{FF2B5EF4-FFF2-40B4-BE49-F238E27FC236}">
                    <a16:creationId xmlns:a16="http://schemas.microsoft.com/office/drawing/2014/main" id="{FA9D917A-9175-838C-942E-B2FB8C96757B}"/>
                  </a:ext>
                </a:extLst>
              </p:cNvPr>
              <p:cNvSpPr>
                <a:spLocks noRot="1" noChangeAspect="1" noMove="1" noResize="1" noEditPoints="1" noAdjustHandles="1" noChangeArrowheads="1" noChangeShapeType="1" noTextEdit="1"/>
              </p:cNvSpPr>
              <p:nvPr/>
            </p:nvSpPr>
            <p:spPr>
              <a:xfrm>
                <a:off x="589608" y="4278406"/>
                <a:ext cx="3541466" cy="1142211"/>
              </a:xfrm>
              <a:prstGeom prst="wedgeRoundRectCallout">
                <a:avLst>
                  <a:gd name="adj1" fmla="val 40324"/>
                  <a:gd name="adj2" fmla="val -136873"/>
                  <a:gd name="adj3" fmla="val 1666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8169503" y="2914828"/>
                <a:ext cx="3541466" cy="1142211"/>
              </a:xfrm>
              <a:prstGeom prst="wedgeRoundRectCallout">
                <a:avLst>
                  <a:gd name="adj1" fmla="val -144038"/>
                  <a:gd name="adj2" fmla="val 127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Is </a:t>
                </a:r>
                <a14:m>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m:t>
                    </m:r>
                    <m:r>
                      <a:rPr lang="en-AU" sz="1800" i="1" dirty="0" smtClean="0">
                        <a:latin typeface="Cambria Math" panose="02040503050406030204" pitchFamily="18" charset="0"/>
                      </a:rPr>
                      <m:t>2</m:t>
                    </m:r>
                    <m:r>
                      <a:rPr lang="en-AU" sz="1800" i="1" dirty="0" smtClean="0">
                        <a:latin typeface="Cambria Math" panose="02040503050406030204" pitchFamily="18" charset="0"/>
                      </a:rPr>
                      <m:t>) </m:t>
                    </m:r>
                  </m:oMath>
                </a14:m>
                <a:r>
                  <a:rPr lang="en-AU" sz="1800" dirty="0"/>
                  <a:t>a factor of </a:t>
                </a:r>
                <a14:m>
                  <m:oMath xmlns:m="http://schemas.openxmlformats.org/officeDocument/2006/math">
                    <m:r>
                      <a:rPr lang="en-AU" sz="1800" i="1" dirty="0" smtClean="0">
                        <a:latin typeface="Cambria Math" panose="02040503050406030204" pitchFamily="18" charset="0"/>
                      </a:rPr>
                      <m:t>𝑃</m:t>
                    </m:r>
                    <m:r>
                      <a:rPr lang="en-AU" sz="1800" i="1" dirty="0" smtClean="0">
                        <a:latin typeface="Cambria Math" panose="02040503050406030204" pitchFamily="18" charset="0"/>
                      </a:rPr>
                      <m:t>(</m:t>
                    </m:r>
                    <m:r>
                      <a:rPr lang="en-AU" sz="1800" i="1" dirty="0" smtClean="0">
                        <a:latin typeface="Cambria Math" panose="02040503050406030204" pitchFamily="18" charset="0"/>
                      </a:rPr>
                      <m:t>𝑥</m:t>
                    </m:r>
                    <m:r>
                      <a:rPr lang="en-AU" sz="1800" i="1" dirty="0" smtClean="0">
                        <a:latin typeface="Cambria Math" panose="02040503050406030204" pitchFamily="18" charset="0"/>
                      </a:rPr>
                      <m:t>)</m:t>
                    </m:r>
                  </m:oMath>
                </a14:m>
                <a:r>
                  <a:rPr lang="en-AU" sz="1800" dirty="0"/>
                  <a:t>? Why/ why not? </a:t>
                </a:r>
              </a:p>
            </p:txBody>
          </p:sp>
        </mc:Choice>
        <mc:Fallback xmlns="">
          <p:sp>
            <p:nvSpPr>
              <p:cNvPr id="2" name="Speech Bubble: Rectangle with Corners Rounded 1">
                <a:extLst>
                  <a:ext uri="{FF2B5EF4-FFF2-40B4-BE49-F238E27FC236}">
                    <a16:creationId xmlns:a16="http://schemas.microsoft.com/office/drawing/2014/main" id="{F0D26F56-45EA-0083-3F56-CF5F84935CAA}"/>
                  </a:ext>
                </a:extLst>
              </p:cNvPr>
              <p:cNvSpPr>
                <a:spLocks noRot="1" noChangeAspect="1" noMove="1" noResize="1" noEditPoints="1" noAdjustHandles="1" noChangeArrowheads="1" noChangeShapeType="1" noTextEdit="1"/>
              </p:cNvSpPr>
              <p:nvPr/>
            </p:nvSpPr>
            <p:spPr>
              <a:xfrm>
                <a:off x="8169503" y="2914828"/>
                <a:ext cx="3541466" cy="1142211"/>
              </a:xfrm>
              <a:prstGeom prst="wedgeRoundRectCallout">
                <a:avLst>
                  <a:gd name="adj1" fmla="val -144038"/>
                  <a:gd name="adj2" fmla="val 12704"/>
                  <a:gd name="adj3" fmla="val 16667"/>
                </a:avLst>
              </a:prstGeom>
              <a:blipFill>
                <a:blip r:embed="rId6"/>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962C3E90-262E-495B-AFAD-7AA20A19EFE8}">
  <ds:schemaRefs>
    <ds:schemaRef ds:uri="http://schemas.microsoft.com/sharepoint/v3/contenttype/forms"/>
  </ds:schemaRefs>
</ds:datastoreItem>
</file>

<file path=customXml/itemProps2.xml><?xml version="1.0" encoding="utf-8"?>
<ds:datastoreItem xmlns:ds="http://schemas.openxmlformats.org/officeDocument/2006/customXml" ds:itemID="{6DC87A8C-CA3E-4D1E-8CBF-D172D4F3B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1B7CC8-1CC9-41DF-AFFF-295D8D0A3945}">
  <ds:schemaRefs>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9191b990-ddf9-46cb-8ffe-20db9d3a58aa"/>
    <ds:schemaRef ds:uri="95386ad3-46d6-4eb6-bbc1-9b19b13a5756"/>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1315</Words>
  <Application>Microsoft Office PowerPoint</Application>
  <PresentationFormat>Widescreen</PresentationFormat>
  <Paragraphs>136</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Public Sans</vt:lpstr>
      <vt:lpstr>Cambria Math</vt:lpstr>
      <vt:lpstr>Times New Roman</vt:lpstr>
      <vt:lpstr>NSWG Corporate</vt:lpstr>
      <vt:lpstr>Remainder and factor theorems</vt:lpstr>
      <vt:lpstr>Learning intention and success criteria</vt:lpstr>
      <vt:lpstr>Connecting learning</vt:lpstr>
      <vt:lpstr>Testing values using your calculator</vt:lpstr>
      <vt:lpstr>Find the remainder</vt:lpstr>
      <vt:lpstr>Releasing responsibility</vt:lpstr>
      <vt:lpstr>The remainder theorem</vt:lpstr>
      <vt:lpstr>Formalising the theorems</vt:lpstr>
      <vt:lpstr>Finding the remainder (1)</vt:lpstr>
      <vt:lpstr>Finding the remainder (2)</vt:lpstr>
      <vt:lpstr>Finding factors (1)</vt:lpstr>
      <vt:lpstr>Finding factors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Remainder and factor theorems – Stage 6, extension</dc:title>
  <dc:creator>NSW Department of Education</dc:creator>
  <dcterms:created xsi:type="dcterms:W3CDTF">2026-04-20T01:48:18Z</dcterms:created>
  <dcterms:modified xsi:type="dcterms:W3CDTF">2026-05-03T22:29:45Z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2026-04-20T01:47:26Z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f30a8136-7b7d-4129-b712-f096a05364a7</vt:lpwstr>
  </property>
</Properties>
</file>