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handoutMasterIdLst>
    <p:handoutMasterId r:id="rId28"/>
  </p:handoutMasterIdLst>
  <p:sldIdLst>
    <p:sldId id="26505" r:id="rId5"/>
    <p:sldId id="26383" r:id="rId6"/>
    <p:sldId id="271" r:id="rId7"/>
    <p:sldId id="289" r:id="rId8"/>
    <p:sldId id="26506" r:id="rId9"/>
    <p:sldId id="26526" r:id="rId10"/>
    <p:sldId id="26527" r:id="rId11"/>
    <p:sldId id="26530" r:id="rId12"/>
    <p:sldId id="26508" r:id="rId13"/>
    <p:sldId id="26509" r:id="rId14"/>
    <p:sldId id="26541" r:id="rId15"/>
    <p:sldId id="26537" r:id="rId16"/>
    <p:sldId id="26538" r:id="rId17"/>
    <p:sldId id="26539" r:id="rId18"/>
    <p:sldId id="26523" r:id="rId19"/>
    <p:sldId id="26512" r:id="rId20"/>
    <p:sldId id="26511" r:id="rId21"/>
    <p:sldId id="26540" r:id="rId22"/>
    <p:sldId id="26542" r:id="rId23"/>
    <p:sldId id="26543" r:id="rId24"/>
    <p:sldId id="360" r:id="rId25"/>
    <p:sldId id="361" r:id="rId26"/>
  </p:sldIdLst>
  <p:sldSz cx="12192000" cy="6858000"/>
  <p:notesSz cx="6858000" cy="9144000"/>
  <p:embeddedFontLst>
    <p:embeddedFont>
      <p:font typeface="Cambria Math" panose="02040503050406030204" pitchFamily="18" charset="0"/>
      <p:regular r:id="rId29"/>
    </p:embeddedFont>
    <p:embeddedFont>
      <p:font typeface="Public Sans"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C461638E-F1F5-7186-9758-0B4A52497F93}" name="Meagan Rodda" initials="MR" userId="S::Meagan.Rodda@det.nsw.edu.au::efecb8de-290d-42b5-96ee-00df0648c086" providerId="AD"/>
  <p188:author id="{263BDCEB-9FC8-4690-DFCB-22AE17C08782}" name="John Anderson" initials="JA" userId="S::John.Anderson69@det.nsw.edu.au::4665f8d5-4493-45a3-b249-2f437f25244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E2EF"/>
    <a:srgbClr val="B51458"/>
    <a:srgbClr val="00ACC2"/>
    <a:srgbClr val="64BB47"/>
    <a:srgbClr val="E5F7FC"/>
    <a:srgbClr val="FBDBE7"/>
    <a:srgbClr val="FFFFFF"/>
    <a:srgbClr val="EDF9E0"/>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A64A3-A67D-4391-B745-19973AA915DE}" v="1" dt="2026-05-03T22:28:22.62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5"/>
    <p:restoredTop sz="94720"/>
  </p:normalViewPr>
  <p:slideViewPr>
    <p:cSldViewPr snapToGrid="0">
      <p:cViewPr varScale="1">
        <p:scale>
          <a:sx n="81" d="100"/>
          <a:sy n="81" d="100"/>
        </p:scale>
        <p:origin x="96" y="39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9377C-348D-E6E2-1AFC-130A0D5C4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CD134-70C2-BC5F-10D3-0088AA1A3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C6FC6-DCD9-8C95-76C0-F7BDEDE819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3BC4DC-1062-B028-6F8D-AF25F7A8135F}"/>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04310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F8FC-B057-47A5-8CA3-FE24805B1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939D3-7798-BABC-D1B2-99F8C211E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C38C6-7FE3-C99E-F318-DE4AD763D76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8138798-3C28-2D9B-9E74-CB4BBD825734}"/>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14063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FB87C-BB50-C460-8FA6-57F9E9489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83BB0-C204-1E1D-49E0-85ACB5046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CD114-3506-0A87-0AFA-A60F29E477D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1E0DCA5-CAB4-4758-AAB5-1A18DE75B374}"/>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609147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68FE-EDF2-C455-ED3A-56E49E807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7237F-AE8E-A7CC-4C5B-D80304980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045E8-9073-7E42-644C-162FB58E835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433C4E5-EB42-AE4A-80EB-EC15467D2885}"/>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72120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19487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E7E3-6231-63F7-6E8F-9B96FCC5C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A97FE-D337-2774-2124-9F459169F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94102-24D9-AB68-FECC-C1EB04A81F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91810BA-B278-CD37-0A48-E2FAFE8C657B}"/>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93700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535DD-E55F-4530-6AAA-7B99EC829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AEF67-C885-0F8F-E28F-C852CDDF2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BF6DE-C23D-2427-0C1C-881F62A004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65FB4CA-92D7-348D-1AE6-7E51BA5DEF4F}"/>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67367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8DE7-59B2-E1D1-5C02-A420E0693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88B42-B5C5-F2EE-0787-981142D9C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FC3B8-57C5-437C-04A5-5C51A5DDC14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B2620FC-63BA-CA88-1C48-CFEE9D29667A}"/>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77131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D9C36-7DA5-C4AF-AEEC-9FC2B5580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C6FAA-ED01-4D1D-4416-3A01DA3B1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BAE5C-2849-75F9-432B-5CE0D1FA2F4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73A0819-446A-58D4-2393-8FF930ADDA8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92368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Dividing polynomials </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Polynomials</a:t>
            </a:r>
          </a:p>
        </p:txBody>
      </p:sp>
      <p:pic>
        <p:nvPicPr>
          <p:cNvPr id="4" name="Picture Placeholder 3">
            <a:extLst>
              <a:ext uri="{FF2B5EF4-FFF2-40B4-BE49-F238E27FC236}">
                <a16:creationId xmlns:a16="http://schemas.microsoft.com/office/drawing/2014/main" id="{17D28A95-5627-C88A-EF4D-36E7814A929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Dividing polynomials (1) </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Slow reveal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90F916-2094-B813-5D6F-BBDA0462ABD1}"/>
                  </a:ext>
                </a:extLst>
              </p:cNvPr>
              <p:cNvSpPr txBox="1"/>
              <p:nvPr/>
            </p:nvSpPr>
            <p:spPr>
              <a:xfrm>
                <a:off x="152400" y="1551151"/>
                <a:ext cx="3304674" cy="135800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i="1" dirty="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3</m:t>
                              </m:r>
                            </m:sup>
                          </m:sSup>
                          <m:r>
                            <a:rPr lang="en-AU" i="1" dirty="0">
                              <a:latin typeface="Cambria Math" panose="02040503050406030204" pitchFamily="18" charset="0"/>
                            </a:rPr>
                            <m:t>− 4</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i="1" dirty="0">
                              <a:latin typeface="Cambria Math" panose="02040503050406030204" pitchFamily="18" charset="0"/>
                            </a:rPr>
                            <m:t>− 7</m:t>
                          </m:r>
                          <m:r>
                            <a:rPr lang="en-AU" i="1" dirty="0">
                              <a:latin typeface="Cambria Math" panose="02040503050406030204" pitchFamily="18" charset="0"/>
                            </a:rPr>
                            <m:t>𝑥</m:t>
                          </m:r>
                          <m:r>
                            <a:rPr lang="en-AU" i="1" dirty="0">
                              <a:latin typeface="Cambria Math" panose="02040503050406030204" pitchFamily="18" charset="0"/>
                            </a:rPr>
                            <m:t> + 10</m:t>
                          </m:r>
                        </m:num>
                        <m:den>
                          <m:r>
                            <a:rPr lang="en-AU" i="1" dirty="0">
                              <a:latin typeface="Cambria Math" panose="02040503050406030204" pitchFamily="18" charset="0"/>
                            </a:rPr>
                            <m:t>𝑥</m:t>
                          </m:r>
                          <m:r>
                            <a:rPr lang="en-AU" i="1" dirty="0">
                              <a:latin typeface="Cambria Math" panose="02040503050406030204" pitchFamily="18" charset="0"/>
                            </a:rPr>
                            <m:t> − 5</m:t>
                          </m:r>
                        </m:den>
                      </m:f>
                    </m:oMath>
                  </m:oMathPara>
                </a14:m>
                <a:endParaRPr dirty="0"/>
              </a:p>
            </p:txBody>
          </p:sp>
        </mc:Choice>
        <mc:Fallback xmlns="">
          <p:sp>
            <p:nvSpPr>
              <p:cNvPr id="18" name="TextBox 17">
                <a:extLst>
                  <a:ext uri="{FF2B5EF4-FFF2-40B4-BE49-F238E27FC236}">
                    <a16:creationId xmlns:a16="http://schemas.microsoft.com/office/drawing/2014/main" id="{2990F916-2094-B813-5D6F-BBDA0462ABD1}"/>
                  </a:ext>
                </a:extLst>
              </p:cNvPr>
              <p:cNvSpPr txBox="1">
                <a:spLocks noRot="1" noChangeAspect="1" noMove="1" noResize="1" noEditPoints="1" noAdjustHandles="1" noChangeArrowheads="1" noChangeShapeType="1" noTextEdit="1"/>
              </p:cNvSpPr>
              <p:nvPr/>
            </p:nvSpPr>
            <p:spPr>
              <a:xfrm>
                <a:off x="152400" y="1551151"/>
                <a:ext cx="3304674" cy="1358000"/>
              </a:xfrm>
              <a:prstGeom prst="rect">
                <a:avLst/>
              </a:prstGeom>
              <a:blipFill>
                <a:blip r:embed="rId3"/>
                <a:stretch>
                  <a:fillRect/>
                </a:stretch>
              </a:blipFill>
            </p:spPr>
            <p:txBody>
              <a:bodyPr/>
              <a:lstStyle/>
              <a:p>
                <a:r>
                  <a:rPr lang="en-US">
                    <a:noFill/>
                  </a:rPr>
                  <a:t> </a:t>
                </a:r>
              </a:p>
            </p:txBody>
          </p:sp>
        </mc:Fallback>
      </mc:AlternateContent>
      <p:pic>
        <p:nvPicPr>
          <p:cNvPr id="9" name="Picture 8" descr="Area model&#10;Bottom row x^3 -4x^2-7x+10&#10;Last column x x -5&#10;Second row, first column x^3 &#10;Arrow joining like terms. ">
            <a:extLst>
              <a:ext uri="{FF2B5EF4-FFF2-40B4-BE49-F238E27FC236}">
                <a16:creationId xmlns:a16="http://schemas.microsoft.com/office/drawing/2014/main" id="{59B2C59E-C3E4-B084-0D76-3FBE1FE9D16E}"/>
              </a:ext>
            </a:extLst>
          </p:cNvPr>
          <p:cNvPicPr>
            <a:picLocks noChangeAspect="1"/>
          </p:cNvPicPr>
          <p:nvPr/>
        </p:nvPicPr>
        <p:blipFill>
          <a:blip r:embed="rId4"/>
          <a:stretch>
            <a:fillRect/>
          </a:stretch>
        </p:blipFill>
        <p:spPr>
          <a:xfrm>
            <a:off x="3910427" y="2881625"/>
            <a:ext cx="5208081" cy="3088605"/>
          </a:xfrm>
          <a:prstGeom prst="rect">
            <a:avLst/>
          </a:prstGeom>
        </p:spPr>
      </p:pic>
      <p:sp>
        <p:nvSpPr>
          <p:cNvPr id="19" name="Speech Bubble: Rectangle with Corners Rounded 18">
            <a:extLst>
              <a:ext uri="{FF2B5EF4-FFF2-40B4-BE49-F238E27FC236}">
                <a16:creationId xmlns:a16="http://schemas.microsoft.com/office/drawing/2014/main" id="{02D76DEB-5A32-8FAC-F6C8-A8F0BB193987}"/>
              </a:ext>
            </a:extLst>
          </p:cNvPr>
          <p:cNvSpPr/>
          <p:nvPr/>
        </p:nvSpPr>
        <p:spPr>
          <a:xfrm>
            <a:off x="7284997" y="887770"/>
            <a:ext cx="2103684" cy="833498"/>
          </a:xfrm>
          <a:prstGeom prst="wedgeRoundRectCallout">
            <a:avLst>
              <a:gd name="adj1" fmla="val -76255"/>
              <a:gd name="adj2" fmla="val 2020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Where can I use it? </a:t>
            </a:r>
          </a:p>
        </p:txBody>
      </p:sp>
      <p:sp>
        <p:nvSpPr>
          <p:cNvPr id="2" name="Speech Bubble: Rectangle with Corners Rounded 1">
            <a:extLst>
              <a:ext uri="{FF2B5EF4-FFF2-40B4-BE49-F238E27FC236}">
                <a16:creationId xmlns:a16="http://schemas.microsoft.com/office/drawing/2014/main" id="{F0D26F56-45EA-0083-3F56-CF5F84935CAA}"/>
              </a:ext>
              <a:ext uri="{C183D7F6-B498-43B3-948B-1728B52AA6E4}">
                <adec:decorative xmlns:adec="http://schemas.microsoft.com/office/drawing/2017/decorative" val="0"/>
              </a:ext>
            </a:extLst>
          </p:cNvPr>
          <p:cNvSpPr/>
          <p:nvPr/>
        </p:nvSpPr>
        <p:spPr>
          <a:xfrm>
            <a:off x="2969692" y="3046134"/>
            <a:ext cx="1881471" cy="833498"/>
          </a:xfrm>
          <a:prstGeom prst="wedgeRoundRectCallout">
            <a:avLst>
              <a:gd name="adj1" fmla="val 94776"/>
              <a:gd name="adj2" fmla="val 508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do I know? </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D98D9-6490-AC9F-EE53-44956D6B91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E6013F-E364-5D13-BA2F-05A853236A90}"/>
              </a:ext>
            </a:extLst>
          </p:cNvPr>
          <p:cNvSpPr>
            <a:spLocks noGrp="1"/>
          </p:cNvSpPr>
          <p:nvPr>
            <p:ph type="title"/>
          </p:nvPr>
        </p:nvSpPr>
        <p:spPr/>
        <p:txBody>
          <a:bodyPr/>
          <a:lstStyle/>
          <a:p>
            <a:r>
              <a:rPr lang="en-AU" dirty="0">
                <a:latin typeface="+mj-lt"/>
              </a:rPr>
              <a:t>Dividing polynomials (2) </a:t>
            </a:r>
          </a:p>
        </p:txBody>
      </p:sp>
      <p:sp>
        <p:nvSpPr>
          <p:cNvPr id="13" name="Text Placeholder 12">
            <a:extLst>
              <a:ext uri="{FF2B5EF4-FFF2-40B4-BE49-F238E27FC236}">
                <a16:creationId xmlns:a16="http://schemas.microsoft.com/office/drawing/2014/main" id="{86264D88-9494-5149-04E7-1A6A017BFAA6}"/>
              </a:ext>
            </a:extLst>
          </p:cNvPr>
          <p:cNvSpPr>
            <a:spLocks noGrp="1"/>
          </p:cNvSpPr>
          <p:nvPr>
            <p:ph type="body" sz="quarter" idx="18"/>
          </p:nvPr>
        </p:nvSpPr>
        <p:spPr>
          <a:xfrm>
            <a:off x="360000" y="982520"/>
            <a:ext cx="11483998" cy="356423"/>
          </a:xfrm>
        </p:spPr>
        <p:txBody>
          <a:bodyPr/>
          <a:lstStyle/>
          <a:p>
            <a:r>
              <a:rPr lang="en-AU" dirty="0">
                <a:latin typeface="+mj-lt"/>
              </a:rPr>
              <a:t>Slow reveal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6A63443-228B-EA63-0D88-E9BD0A75E86E}"/>
                  </a:ext>
                </a:extLst>
              </p:cNvPr>
              <p:cNvSpPr txBox="1"/>
              <p:nvPr/>
            </p:nvSpPr>
            <p:spPr>
              <a:xfrm>
                <a:off x="152400" y="1551151"/>
                <a:ext cx="3304674" cy="135800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i="1" dirty="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3</m:t>
                              </m:r>
                            </m:sup>
                          </m:sSup>
                          <m:r>
                            <a:rPr lang="en-AU" i="1" dirty="0">
                              <a:latin typeface="Cambria Math" panose="02040503050406030204" pitchFamily="18" charset="0"/>
                            </a:rPr>
                            <m:t>− 4</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i="1" dirty="0">
                              <a:latin typeface="Cambria Math" panose="02040503050406030204" pitchFamily="18" charset="0"/>
                            </a:rPr>
                            <m:t>− 7</m:t>
                          </m:r>
                          <m:r>
                            <a:rPr lang="en-AU" i="1" dirty="0">
                              <a:latin typeface="Cambria Math" panose="02040503050406030204" pitchFamily="18" charset="0"/>
                            </a:rPr>
                            <m:t>𝑥</m:t>
                          </m:r>
                          <m:r>
                            <a:rPr lang="en-AU" i="1" dirty="0">
                              <a:latin typeface="Cambria Math" panose="02040503050406030204" pitchFamily="18" charset="0"/>
                            </a:rPr>
                            <m:t> + 10</m:t>
                          </m:r>
                        </m:num>
                        <m:den>
                          <m:r>
                            <a:rPr lang="en-AU" i="1" dirty="0">
                              <a:latin typeface="Cambria Math" panose="02040503050406030204" pitchFamily="18" charset="0"/>
                            </a:rPr>
                            <m:t>𝑥</m:t>
                          </m:r>
                          <m:r>
                            <a:rPr lang="en-AU" i="1" dirty="0">
                              <a:latin typeface="Cambria Math" panose="02040503050406030204" pitchFamily="18" charset="0"/>
                            </a:rPr>
                            <m:t> − 5</m:t>
                          </m:r>
                        </m:den>
                      </m:f>
                    </m:oMath>
                  </m:oMathPara>
                </a14:m>
                <a:endParaRPr dirty="0"/>
              </a:p>
            </p:txBody>
          </p:sp>
        </mc:Choice>
        <mc:Fallback xmlns="">
          <p:sp>
            <p:nvSpPr>
              <p:cNvPr id="18" name="TextBox 17">
                <a:extLst>
                  <a:ext uri="{FF2B5EF4-FFF2-40B4-BE49-F238E27FC236}">
                    <a16:creationId xmlns:a16="http://schemas.microsoft.com/office/drawing/2014/main" id="{D6A63443-228B-EA63-0D88-E9BD0A75E86E}"/>
                  </a:ext>
                </a:extLst>
              </p:cNvPr>
              <p:cNvSpPr txBox="1">
                <a:spLocks noRot="1" noChangeAspect="1" noMove="1" noResize="1" noEditPoints="1" noAdjustHandles="1" noChangeArrowheads="1" noChangeShapeType="1" noTextEdit="1"/>
              </p:cNvSpPr>
              <p:nvPr/>
            </p:nvSpPr>
            <p:spPr>
              <a:xfrm>
                <a:off x="152400" y="1551151"/>
                <a:ext cx="3304674" cy="1358000"/>
              </a:xfrm>
              <a:prstGeom prst="rect">
                <a:avLst/>
              </a:prstGeom>
              <a:blipFill>
                <a:blip r:embed="rId3"/>
                <a:stretch>
                  <a:fillRect/>
                </a:stretch>
              </a:blipFill>
            </p:spPr>
            <p:txBody>
              <a:bodyPr/>
              <a:lstStyle/>
              <a:p>
                <a:r>
                  <a:rPr lang="en-US">
                    <a:noFill/>
                  </a:rPr>
                  <a:t> </a:t>
                </a:r>
              </a:p>
            </p:txBody>
          </p:sp>
        </mc:Fallback>
      </mc:AlternateContent>
      <p:pic>
        <p:nvPicPr>
          <p:cNvPr id="9" name="Picture 8" descr="Area model&#10;Bottom row x^3 -4x^2-7x+10&#10;Last column x x -5&#10;Second row, first column x^3 &#10;Arrow joining like terms. ">
            <a:extLst>
              <a:ext uri="{FF2B5EF4-FFF2-40B4-BE49-F238E27FC236}">
                <a16:creationId xmlns:a16="http://schemas.microsoft.com/office/drawing/2014/main" id="{32C77E7F-4B96-706D-DE49-AD6609BE6E09}"/>
              </a:ext>
            </a:extLst>
          </p:cNvPr>
          <p:cNvPicPr>
            <a:picLocks noChangeAspect="1"/>
          </p:cNvPicPr>
          <p:nvPr/>
        </p:nvPicPr>
        <p:blipFill>
          <a:blip r:embed="rId4"/>
          <a:stretch>
            <a:fillRect/>
          </a:stretch>
        </p:blipFill>
        <p:spPr>
          <a:xfrm>
            <a:off x="3910427" y="3364637"/>
            <a:ext cx="5208081" cy="308860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683C86-FCF3-42D3-4AAC-38545A4F6B34}"/>
                  </a:ext>
                  <a:ext uri="{C183D7F6-B498-43B3-948B-1728B52AA6E4}">
                    <adec:decorative xmlns:adec="http://schemas.microsoft.com/office/drawing/2017/decorative" val="1"/>
                  </a:ext>
                </a:extLst>
              </p:cNvPr>
              <p:cNvSpPr txBox="1"/>
              <p:nvPr/>
            </p:nvSpPr>
            <p:spPr>
              <a:xfrm>
                <a:off x="5791898" y="375003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m:oMathPara>
                </a14:m>
                <a:endParaRPr lang="en-AU" sz="1800" dirty="0"/>
              </a:p>
            </p:txBody>
          </p:sp>
        </mc:Choice>
        <mc:Fallback xmlns="">
          <p:sp>
            <p:nvSpPr>
              <p:cNvPr id="10" name="TextBox 9">
                <a:extLst>
                  <a:ext uri="{FF2B5EF4-FFF2-40B4-BE49-F238E27FC236}">
                    <a16:creationId xmlns:a16="http://schemas.microsoft.com/office/drawing/2014/main" id="{B4683C86-FCF3-42D3-4AAC-38545A4F6B34}"/>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791898" y="3750036"/>
                <a:ext cx="914400" cy="9144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9928AD-DD09-0679-11B4-844547E6EAE5}"/>
                  </a:ext>
                  <a:ext uri="{C183D7F6-B498-43B3-948B-1728B52AA6E4}">
                    <adec:decorative xmlns:adec="http://schemas.microsoft.com/office/drawing/2017/decorative" val="1"/>
                  </a:ext>
                </a:extLst>
              </p:cNvPr>
              <p:cNvSpPr txBox="1"/>
              <p:nvPr/>
            </p:nvSpPr>
            <p:spPr>
              <a:xfrm>
                <a:off x="5777251" y="5049835"/>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−5</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m:oMathPara>
                </a14:m>
                <a:endParaRPr lang="en-AU" sz="1800" dirty="0"/>
              </a:p>
            </p:txBody>
          </p:sp>
        </mc:Choice>
        <mc:Fallback xmlns="">
          <p:sp>
            <p:nvSpPr>
              <p:cNvPr id="11" name="TextBox 10">
                <a:extLst>
                  <a:ext uri="{FF2B5EF4-FFF2-40B4-BE49-F238E27FC236}">
                    <a16:creationId xmlns:a16="http://schemas.microsoft.com/office/drawing/2014/main" id="{B49928AD-DD09-0679-11B4-844547E6EAE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777251" y="5049835"/>
                <a:ext cx="914400" cy="914400"/>
              </a:xfrm>
              <a:prstGeom prst="rect">
                <a:avLst/>
              </a:prstGeom>
              <a:blipFill>
                <a:blip r:embed="rId6"/>
                <a:stretch>
                  <a:fillRect/>
                </a:stretch>
              </a:blipFill>
            </p:spPr>
            <p:txBody>
              <a:bodyPr/>
              <a:lstStyle/>
              <a:p>
                <a:r>
                  <a:rPr lang="en-US">
                    <a:noFill/>
                  </a:rPr>
                  <a:t> </a:t>
                </a:r>
              </a:p>
            </p:txBody>
          </p:sp>
        </mc:Fallback>
      </mc:AlternateContent>
      <p:sp>
        <p:nvSpPr>
          <p:cNvPr id="19" name="Speech Bubble: Rectangle with Corners Rounded 18">
            <a:extLst>
              <a:ext uri="{FF2B5EF4-FFF2-40B4-BE49-F238E27FC236}">
                <a16:creationId xmlns:a16="http://schemas.microsoft.com/office/drawing/2014/main" id="{1515451B-5476-3F52-2C18-55CB7DB2D959}"/>
              </a:ext>
            </a:extLst>
          </p:cNvPr>
          <p:cNvSpPr/>
          <p:nvPr/>
        </p:nvSpPr>
        <p:spPr>
          <a:xfrm>
            <a:off x="7284997" y="1370782"/>
            <a:ext cx="2103684" cy="833498"/>
          </a:xfrm>
          <a:prstGeom prst="wedgeRoundRectCallout">
            <a:avLst>
              <a:gd name="adj1" fmla="val -76255"/>
              <a:gd name="adj2" fmla="val 2020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Where can I use it? </a:t>
            </a:r>
          </a:p>
        </p:txBody>
      </p:sp>
      <p:sp>
        <p:nvSpPr>
          <p:cNvPr id="2" name="Speech Bubble: Rectangle with Corners Rounded 1">
            <a:extLst>
              <a:ext uri="{FF2B5EF4-FFF2-40B4-BE49-F238E27FC236}">
                <a16:creationId xmlns:a16="http://schemas.microsoft.com/office/drawing/2014/main" id="{8344B4B0-75DB-5659-2F40-994EBBC6500A}"/>
              </a:ext>
            </a:extLst>
          </p:cNvPr>
          <p:cNvSpPr/>
          <p:nvPr/>
        </p:nvSpPr>
        <p:spPr>
          <a:xfrm>
            <a:off x="2969692" y="3529146"/>
            <a:ext cx="1881471" cy="833498"/>
          </a:xfrm>
          <a:prstGeom prst="wedgeRoundRectCallout">
            <a:avLst>
              <a:gd name="adj1" fmla="val 94776"/>
              <a:gd name="adj2" fmla="val 508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do I know? </a:t>
            </a:r>
          </a:p>
        </p:txBody>
      </p:sp>
      <p:sp>
        <p:nvSpPr>
          <p:cNvPr id="3" name="Slide Number Placeholder 2">
            <a:extLst>
              <a:ext uri="{FF2B5EF4-FFF2-40B4-BE49-F238E27FC236}">
                <a16:creationId xmlns:a16="http://schemas.microsoft.com/office/drawing/2014/main" id="{813AC250-BB9B-FEDB-B25A-09CAC2CB91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94009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85CF-C3EF-F41E-61B7-5EBDBBE1F4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93CDAF-6F25-B45E-CBFB-9928975FFA34}"/>
              </a:ext>
            </a:extLst>
          </p:cNvPr>
          <p:cNvSpPr>
            <a:spLocks noGrp="1"/>
          </p:cNvSpPr>
          <p:nvPr>
            <p:ph type="title"/>
          </p:nvPr>
        </p:nvSpPr>
        <p:spPr/>
        <p:txBody>
          <a:bodyPr/>
          <a:lstStyle/>
          <a:p>
            <a:r>
              <a:rPr lang="en-AU" dirty="0">
                <a:latin typeface="+mj-lt"/>
              </a:rPr>
              <a:t>Dividing polynomials (3)</a:t>
            </a:r>
          </a:p>
        </p:txBody>
      </p:sp>
      <p:sp>
        <p:nvSpPr>
          <p:cNvPr id="13" name="Text Placeholder 12">
            <a:extLst>
              <a:ext uri="{FF2B5EF4-FFF2-40B4-BE49-F238E27FC236}">
                <a16:creationId xmlns:a16="http://schemas.microsoft.com/office/drawing/2014/main" id="{683359E8-7DBD-6229-E69C-C69508CECCF2}"/>
              </a:ext>
            </a:extLst>
          </p:cNvPr>
          <p:cNvSpPr>
            <a:spLocks noGrp="1"/>
          </p:cNvSpPr>
          <p:nvPr>
            <p:ph type="body" sz="quarter" idx="18"/>
          </p:nvPr>
        </p:nvSpPr>
        <p:spPr>
          <a:xfrm>
            <a:off x="360000" y="982520"/>
            <a:ext cx="11483998" cy="356423"/>
          </a:xfrm>
        </p:spPr>
        <p:txBody>
          <a:bodyPr/>
          <a:lstStyle/>
          <a:p>
            <a:r>
              <a:rPr lang="en-AU" dirty="0">
                <a:latin typeface="+mj-lt"/>
              </a:rPr>
              <a:t>Slow reveal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63DB02A-C278-80BC-2D12-FF845930A135}"/>
                  </a:ext>
                </a:extLst>
              </p:cNvPr>
              <p:cNvSpPr txBox="1"/>
              <p:nvPr/>
            </p:nvSpPr>
            <p:spPr>
              <a:xfrm>
                <a:off x="152400" y="1551151"/>
                <a:ext cx="3304674" cy="135800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i="1" dirty="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3</m:t>
                              </m:r>
                            </m:sup>
                          </m:sSup>
                          <m:r>
                            <a:rPr lang="en-AU" i="1" dirty="0">
                              <a:latin typeface="Cambria Math" panose="02040503050406030204" pitchFamily="18" charset="0"/>
                            </a:rPr>
                            <m:t>− 4</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i="1" dirty="0">
                              <a:latin typeface="Cambria Math" panose="02040503050406030204" pitchFamily="18" charset="0"/>
                            </a:rPr>
                            <m:t>− 7</m:t>
                          </m:r>
                          <m:r>
                            <a:rPr lang="en-AU" i="1" dirty="0">
                              <a:latin typeface="Cambria Math" panose="02040503050406030204" pitchFamily="18" charset="0"/>
                            </a:rPr>
                            <m:t>𝑥</m:t>
                          </m:r>
                          <m:r>
                            <a:rPr lang="en-AU" i="1" dirty="0">
                              <a:latin typeface="Cambria Math" panose="02040503050406030204" pitchFamily="18" charset="0"/>
                            </a:rPr>
                            <m:t> + 10</m:t>
                          </m:r>
                        </m:num>
                        <m:den>
                          <m:r>
                            <a:rPr lang="en-AU" i="1" dirty="0">
                              <a:latin typeface="Cambria Math" panose="02040503050406030204" pitchFamily="18" charset="0"/>
                            </a:rPr>
                            <m:t>𝑥</m:t>
                          </m:r>
                          <m:r>
                            <a:rPr lang="en-AU" i="1" dirty="0">
                              <a:latin typeface="Cambria Math" panose="02040503050406030204" pitchFamily="18" charset="0"/>
                            </a:rPr>
                            <m:t> − 5</m:t>
                          </m:r>
                        </m:den>
                      </m:f>
                    </m:oMath>
                  </m:oMathPara>
                </a14:m>
                <a:endParaRPr dirty="0"/>
              </a:p>
            </p:txBody>
          </p:sp>
        </mc:Choice>
        <mc:Fallback xmlns="">
          <p:sp>
            <p:nvSpPr>
              <p:cNvPr id="18" name="TextBox 17">
                <a:extLst>
                  <a:ext uri="{FF2B5EF4-FFF2-40B4-BE49-F238E27FC236}">
                    <a16:creationId xmlns:a16="http://schemas.microsoft.com/office/drawing/2014/main" id="{C63DB02A-C278-80BC-2D12-FF845930A135}"/>
                  </a:ext>
                </a:extLst>
              </p:cNvPr>
              <p:cNvSpPr txBox="1">
                <a:spLocks noRot="1" noChangeAspect="1" noMove="1" noResize="1" noEditPoints="1" noAdjustHandles="1" noChangeArrowheads="1" noChangeShapeType="1" noTextEdit="1"/>
              </p:cNvSpPr>
              <p:nvPr/>
            </p:nvSpPr>
            <p:spPr>
              <a:xfrm>
                <a:off x="152400" y="1551151"/>
                <a:ext cx="3304674" cy="1358000"/>
              </a:xfrm>
              <a:prstGeom prst="rect">
                <a:avLst/>
              </a:prstGeom>
              <a:blipFill>
                <a:blip r:embed="rId3"/>
                <a:stretch>
                  <a:fillRect/>
                </a:stretch>
              </a:blipFill>
            </p:spPr>
            <p:txBody>
              <a:bodyPr/>
              <a:lstStyle/>
              <a:p>
                <a:r>
                  <a:rPr lang="en-US">
                    <a:noFill/>
                  </a:rPr>
                  <a:t> </a:t>
                </a:r>
              </a:p>
            </p:txBody>
          </p:sp>
        </mc:Fallback>
      </mc:AlternateContent>
      <p:pic>
        <p:nvPicPr>
          <p:cNvPr id="14" name="Picture 13" descr="Area model&#10;Bottom row x^3 -4x^2-7x+10&#10;Last column x x -5&#10;top row x^2 x&#10;Second row, x^3  x^2&#10;third row -5x^2 -5x&#10;Arrow joining like terms. ">
            <a:extLst>
              <a:ext uri="{FF2B5EF4-FFF2-40B4-BE49-F238E27FC236}">
                <a16:creationId xmlns:a16="http://schemas.microsoft.com/office/drawing/2014/main" id="{D558EAED-7FB2-E6B7-C657-0DC901420773}"/>
              </a:ext>
            </a:extLst>
          </p:cNvPr>
          <p:cNvPicPr>
            <a:picLocks noChangeAspect="1"/>
          </p:cNvPicPr>
          <p:nvPr/>
        </p:nvPicPr>
        <p:blipFill>
          <a:blip r:embed="rId4"/>
          <a:stretch>
            <a:fillRect/>
          </a:stretch>
        </p:blipFill>
        <p:spPr>
          <a:xfrm>
            <a:off x="3551561" y="3247025"/>
            <a:ext cx="5572983" cy="313039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E34736-7B55-9CE8-B202-E05CB967B14E}"/>
                  </a:ext>
                  <a:ext uri="{C183D7F6-B498-43B3-948B-1728B52AA6E4}">
                    <adec:decorative xmlns:adec="http://schemas.microsoft.com/office/drawing/2017/decorative" val="1"/>
                  </a:ext>
                </a:extLst>
              </p:cNvPr>
              <p:cNvSpPr txBox="1"/>
              <p:nvPr/>
            </p:nvSpPr>
            <p:spPr>
              <a:xfrm>
                <a:off x="6603327" y="3743656"/>
                <a:ext cx="606481" cy="45119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oMath>
                  </m:oMathPara>
                </a14:m>
                <a:endParaRPr lang="en-AU" sz="1800" dirty="0"/>
              </a:p>
            </p:txBody>
          </p:sp>
        </mc:Choice>
        <mc:Fallback xmlns="">
          <p:sp>
            <p:nvSpPr>
              <p:cNvPr id="9" name="TextBox 8">
                <a:extLst>
                  <a:ext uri="{FF2B5EF4-FFF2-40B4-BE49-F238E27FC236}">
                    <a16:creationId xmlns:a16="http://schemas.microsoft.com/office/drawing/2014/main" id="{F1E34736-7B55-9CE8-B202-E05CB967B14E}"/>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603327" y="3743656"/>
                <a:ext cx="606481" cy="4511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55852F-D08F-2EB7-DC1C-D682939887A4}"/>
                  </a:ext>
                  <a:ext uri="{C183D7F6-B498-43B3-948B-1728B52AA6E4}">
                    <adec:decorative xmlns:adec="http://schemas.microsoft.com/office/drawing/2017/decorative" val="1"/>
                  </a:ext>
                </a:extLst>
              </p:cNvPr>
              <p:cNvSpPr txBox="1"/>
              <p:nvPr/>
            </p:nvSpPr>
            <p:spPr>
              <a:xfrm>
                <a:off x="6583870" y="5005808"/>
                <a:ext cx="606481" cy="45119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𝑥</m:t>
                      </m:r>
                    </m:oMath>
                  </m:oMathPara>
                </a14:m>
                <a:endParaRPr lang="en-AU" sz="1800" dirty="0"/>
              </a:p>
            </p:txBody>
          </p:sp>
        </mc:Choice>
        <mc:Fallback xmlns="">
          <p:sp>
            <p:nvSpPr>
              <p:cNvPr id="8" name="TextBox 7">
                <a:extLst>
                  <a:ext uri="{FF2B5EF4-FFF2-40B4-BE49-F238E27FC236}">
                    <a16:creationId xmlns:a16="http://schemas.microsoft.com/office/drawing/2014/main" id="{E655852F-D08F-2EB7-DC1C-D682939887A4}"/>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583870" y="5005808"/>
                <a:ext cx="606481" cy="451196"/>
              </a:xfrm>
              <a:prstGeom prst="rect">
                <a:avLst/>
              </a:prstGeom>
              <a:blipFill>
                <a:blip r:embed="rId6"/>
                <a:stretch>
                  <a:fillRect/>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0435C300-E89B-EC7B-FE81-A90E4322E89E}"/>
              </a:ext>
            </a:extLst>
          </p:cNvPr>
          <p:cNvSpPr/>
          <p:nvPr/>
        </p:nvSpPr>
        <p:spPr>
          <a:xfrm>
            <a:off x="2807120" y="3552505"/>
            <a:ext cx="1881471" cy="833498"/>
          </a:xfrm>
          <a:prstGeom prst="wedgeRoundRectCallout">
            <a:avLst>
              <a:gd name="adj1" fmla="val 159576"/>
              <a:gd name="adj2" fmla="val 494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do I know? </a:t>
            </a:r>
          </a:p>
        </p:txBody>
      </p:sp>
      <p:sp>
        <p:nvSpPr>
          <p:cNvPr id="19" name="Speech Bubble: Rectangle with Corners Rounded 18">
            <a:extLst>
              <a:ext uri="{FF2B5EF4-FFF2-40B4-BE49-F238E27FC236}">
                <a16:creationId xmlns:a16="http://schemas.microsoft.com/office/drawing/2014/main" id="{CCF1226F-01A4-E9F8-9073-70DBD7CDA654}"/>
              </a:ext>
            </a:extLst>
          </p:cNvPr>
          <p:cNvSpPr/>
          <p:nvPr/>
        </p:nvSpPr>
        <p:spPr>
          <a:xfrm>
            <a:off x="7576611" y="1754428"/>
            <a:ext cx="2103684" cy="833498"/>
          </a:xfrm>
          <a:prstGeom prst="wedgeRoundRectCallout">
            <a:avLst>
              <a:gd name="adj1" fmla="val -76255"/>
              <a:gd name="adj2" fmla="val 2020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Where can I use it? </a:t>
            </a:r>
          </a:p>
        </p:txBody>
      </p:sp>
      <p:sp>
        <p:nvSpPr>
          <p:cNvPr id="3" name="Slide Number Placeholder 2">
            <a:extLst>
              <a:ext uri="{FF2B5EF4-FFF2-40B4-BE49-F238E27FC236}">
                <a16:creationId xmlns:a16="http://schemas.microsoft.com/office/drawing/2014/main" id="{268F3269-0CAF-5642-BB5B-1FF64E33CD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55892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BDC7-07AB-A89E-0999-F5B13C0453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C48727-B015-1EE6-067C-8C4C2C2C17E6}"/>
              </a:ext>
            </a:extLst>
          </p:cNvPr>
          <p:cNvSpPr>
            <a:spLocks noGrp="1"/>
          </p:cNvSpPr>
          <p:nvPr>
            <p:ph type="title"/>
          </p:nvPr>
        </p:nvSpPr>
        <p:spPr/>
        <p:txBody>
          <a:bodyPr/>
          <a:lstStyle/>
          <a:p>
            <a:r>
              <a:rPr lang="en-AU" dirty="0">
                <a:latin typeface="+mj-lt"/>
              </a:rPr>
              <a:t>Dividing polynomials (4)</a:t>
            </a:r>
          </a:p>
        </p:txBody>
      </p:sp>
      <p:sp>
        <p:nvSpPr>
          <p:cNvPr id="13" name="Text Placeholder 12">
            <a:extLst>
              <a:ext uri="{FF2B5EF4-FFF2-40B4-BE49-F238E27FC236}">
                <a16:creationId xmlns:a16="http://schemas.microsoft.com/office/drawing/2014/main" id="{D919D269-34B6-0159-FC44-A6CB5DEC00FA}"/>
              </a:ext>
            </a:extLst>
          </p:cNvPr>
          <p:cNvSpPr>
            <a:spLocks noGrp="1"/>
          </p:cNvSpPr>
          <p:nvPr>
            <p:ph type="body" sz="quarter" idx="18"/>
          </p:nvPr>
        </p:nvSpPr>
        <p:spPr>
          <a:xfrm>
            <a:off x="360000" y="982520"/>
            <a:ext cx="11483998" cy="356423"/>
          </a:xfrm>
        </p:spPr>
        <p:txBody>
          <a:bodyPr/>
          <a:lstStyle/>
          <a:p>
            <a:r>
              <a:rPr lang="en-AU" dirty="0">
                <a:latin typeface="+mj-lt"/>
              </a:rPr>
              <a:t>Slow reveal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1884907-447D-630E-28E0-ED7DF8183982}"/>
                  </a:ext>
                </a:extLst>
              </p:cNvPr>
              <p:cNvSpPr txBox="1"/>
              <p:nvPr/>
            </p:nvSpPr>
            <p:spPr>
              <a:xfrm>
                <a:off x="152400" y="1551151"/>
                <a:ext cx="3304674" cy="135800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i="1" dirty="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3</m:t>
                              </m:r>
                            </m:sup>
                          </m:sSup>
                          <m:r>
                            <a:rPr lang="en-AU" i="1" dirty="0">
                              <a:latin typeface="Cambria Math" panose="02040503050406030204" pitchFamily="18" charset="0"/>
                            </a:rPr>
                            <m:t>− 4</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i="1" dirty="0">
                              <a:latin typeface="Cambria Math" panose="02040503050406030204" pitchFamily="18" charset="0"/>
                            </a:rPr>
                            <m:t>− 7</m:t>
                          </m:r>
                          <m:r>
                            <a:rPr lang="en-AU" i="1" dirty="0">
                              <a:latin typeface="Cambria Math" panose="02040503050406030204" pitchFamily="18" charset="0"/>
                            </a:rPr>
                            <m:t>𝑥</m:t>
                          </m:r>
                          <m:r>
                            <a:rPr lang="en-AU" i="1" dirty="0">
                              <a:latin typeface="Cambria Math" panose="02040503050406030204" pitchFamily="18" charset="0"/>
                            </a:rPr>
                            <m:t> + 10</m:t>
                          </m:r>
                        </m:num>
                        <m:den>
                          <m:r>
                            <a:rPr lang="en-AU" i="1" dirty="0">
                              <a:latin typeface="Cambria Math" panose="02040503050406030204" pitchFamily="18" charset="0"/>
                            </a:rPr>
                            <m:t>𝑥</m:t>
                          </m:r>
                          <m:r>
                            <a:rPr lang="en-AU" i="1" dirty="0">
                              <a:latin typeface="Cambria Math" panose="02040503050406030204" pitchFamily="18" charset="0"/>
                            </a:rPr>
                            <m:t> − 5</m:t>
                          </m:r>
                        </m:den>
                      </m:f>
                    </m:oMath>
                  </m:oMathPara>
                </a14:m>
                <a:endParaRPr dirty="0"/>
              </a:p>
            </p:txBody>
          </p:sp>
        </mc:Choice>
        <mc:Fallback xmlns="">
          <p:sp>
            <p:nvSpPr>
              <p:cNvPr id="18" name="TextBox 17">
                <a:extLst>
                  <a:ext uri="{FF2B5EF4-FFF2-40B4-BE49-F238E27FC236}">
                    <a16:creationId xmlns:a16="http://schemas.microsoft.com/office/drawing/2014/main" id="{41884907-447D-630E-28E0-ED7DF8183982}"/>
                  </a:ext>
                </a:extLst>
              </p:cNvPr>
              <p:cNvSpPr txBox="1">
                <a:spLocks noRot="1" noChangeAspect="1" noMove="1" noResize="1" noEditPoints="1" noAdjustHandles="1" noChangeArrowheads="1" noChangeShapeType="1" noTextEdit="1"/>
              </p:cNvSpPr>
              <p:nvPr/>
            </p:nvSpPr>
            <p:spPr>
              <a:xfrm>
                <a:off x="152400" y="1551151"/>
                <a:ext cx="3304674" cy="1358000"/>
              </a:xfrm>
              <a:prstGeom prst="rect">
                <a:avLst/>
              </a:prstGeom>
              <a:blipFill>
                <a:blip r:embed="rId3"/>
                <a:stretch>
                  <a:fillRect/>
                </a:stretch>
              </a:blipFill>
            </p:spPr>
            <p:txBody>
              <a:bodyPr/>
              <a:lstStyle/>
              <a:p>
                <a:r>
                  <a:rPr lang="en-US">
                    <a:noFill/>
                  </a:rPr>
                  <a:t> </a:t>
                </a:r>
              </a:p>
            </p:txBody>
          </p:sp>
        </mc:Fallback>
      </mc:AlternateContent>
      <p:pic>
        <p:nvPicPr>
          <p:cNvPr id="22" name="Picture 21" descr="Area model&#10;Bottom row x^3 -4x^2-7x+10&#10;Last column x x -5&#10;top row x^2 x -2&#10;Second row, x^3  x^2 -2x&#10;third row -5x^2 -5x 10&#10;Arrow joining like terms. ">
            <a:extLst>
              <a:ext uri="{FF2B5EF4-FFF2-40B4-BE49-F238E27FC236}">
                <a16:creationId xmlns:a16="http://schemas.microsoft.com/office/drawing/2014/main" id="{E3648ADD-1B29-43B2-B74D-9D05D6AF4050}"/>
              </a:ext>
            </a:extLst>
          </p:cNvPr>
          <p:cNvPicPr>
            <a:picLocks noChangeAspect="1"/>
          </p:cNvPicPr>
          <p:nvPr/>
        </p:nvPicPr>
        <p:blipFill>
          <a:blip r:embed="rId4"/>
          <a:stretch>
            <a:fillRect/>
          </a:stretch>
        </p:blipFill>
        <p:spPr>
          <a:xfrm>
            <a:off x="3732078" y="3300948"/>
            <a:ext cx="5475074" cy="319705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F4F0AC1-0E67-EDCD-9CFF-CA05057D2144}"/>
                  </a:ext>
                  <a:ext uri="{C183D7F6-B498-43B3-948B-1728B52AA6E4}">
                    <adec:decorative xmlns:adec="http://schemas.microsoft.com/office/drawing/2017/decorative" val="1"/>
                  </a:ext>
                </a:extLst>
              </p:cNvPr>
              <p:cNvSpPr txBox="1"/>
              <p:nvPr/>
            </p:nvSpPr>
            <p:spPr>
              <a:xfrm>
                <a:off x="7241332" y="5185317"/>
                <a:ext cx="606481" cy="45119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10</m:t>
                      </m:r>
                    </m:oMath>
                  </m:oMathPara>
                </a14:m>
                <a:endParaRPr lang="en-AU" sz="1800" dirty="0"/>
              </a:p>
            </p:txBody>
          </p:sp>
        </mc:Choice>
        <mc:Fallback xmlns="">
          <p:sp>
            <p:nvSpPr>
              <p:cNvPr id="8" name="TextBox 7">
                <a:extLst>
                  <a:ext uri="{FF2B5EF4-FFF2-40B4-BE49-F238E27FC236}">
                    <a16:creationId xmlns:a16="http://schemas.microsoft.com/office/drawing/2014/main" id="{8F4F0AC1-0E67-EDCD-9CFF-CA05057D2144}"/>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241332" y="5185317"/>
                <a:ext cx="606481" cy="4511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A704E58-9481-3F9F-E443-F07DC27C3025}"/>
                  </a:ext>
                  <a:ext uri="{C183D7F6-B498-43B3-948B-1728B52AA6E4}">
                    <adec:decorative xmlns:adec="http://schemas.microsoft.com/office/drawing/2017/decorative" val="1"/>
                  </a:ext>
                </a:extLst>
              </p:cNvPr>
              <p:cNvSpPr txBox="1"/>
              <p:nvPr/>
            </p:nvSpPr>
            <p:spPr>
              <a:xfrm>
                <a:off x="7241332" y="3881440"/>
                <a:ext cx="606481" cy="45119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oMath>
                  </m:oMathPara>
                </a14:m>
                <a:endParaRPr lang="en-AU" sz="1800" dirty="0"/>
              </a:p>
            </p:txBody>
          </p:sp>
        </mc:Choice>
        <mc:Fallback xmlns="">
          <p:sp>
            <p:nvSpPr>
              <p:cNvPr id="9" name="TextBox 8">
                <a:extLst>
                  <a:ext uri="{FF2B5EF4-FFF2-40B4-BE49-F238E27FC236}">
                    <a16:creationId xmlns:a16="http://schemas.microsoft.com/office/drawing/2014/main" id="{AA704E58-9481-3F9F-E443-F07DC27C302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241332" y="3881440"/>
                <a:ext cx="606481" cy="451196"/>
              </a:xfrm>
              <a:prstGeom prst="rect">
                <a:avLst/>
              </a:prstGeom>
              <a:blipFill>
                <a:blip r:embed="rId6"/>
                <a:stretch>
                  <a:fillRect/>
                </a:stretch>
              </a:blipFill>
            </p:spPr>
            <p:txBody>
              <a:bodyPr/>
              <a:lstStyle/>
              <a:p>
                <a:r>
                  <a:rPr lang="en-US">
                    <a:noFill/>
                  </a:rPr>
                  <a:t> </a:t>
                </a:r>
              </a:p>
            </p:txBody>
          </p:sp>
        </mc:Fallback>
      </mc:AlternateContent>
      <p:sp>
        <p:nvSpPr>
          <p:cNvPr id="19" name="Speech Bubble: Rectangle with Corners Rounded 18">
            <a:extLst>
              <a:ext uri="{FF2B5EF4-FFF2-40B4-BE49-F238E27FC236}">
                <a16:creationId xmlns:a16="http://schemas.microsoft.com/office/drawing/2014/main" id="{9E39D824-401A-66DC-FF4E-B966980DD1FB}"/>
              </a:ext>
            </a:extLst>
          </p:cNvPr>
          <p:cNvSpPr/>
          <p:nvPr/>
        </p:nvSpPr>
        <p:spPr>
          <a:xfrm>
            <a:off x="8307710" y="1812100"/>
            <a:ext cx="2103684" cy="833498"/>
          </a:xfrm>
          <a:prstGeom prst="wedgeRoundRectCallout">
            <a:avLst>
              <a:gd name="adj1" fmla="val -76255"/>
              <a:gd name="adj2" fmla="val 2020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Where can I use it? </a:t>
            </a:r>
          </a:p>
        </p:txBody>
      </p:sp>
      <p:sp>
        <p:nvSpPr>
          <p:cNvPr id="2" name="Speech Bubble: Rectangle with Corners Rounded 1">
            <a:extLst>
              <a:ext uri="{FF2B5EF4-FFF2-40B4-BE49-F238E27FC236}">
                <a16:creationId xmlns:a16="http://schemas.microsoft.com/office/drawing/2014/main" id="{2903A9B8-19D3-858E-F2F5-7278EA03F6E8}"/>
              </a:ext>
            </a:extLst>
          </p:cNvPr>
          <p:cNvSpPr/>
          <p:nvPr/>
        </p:nvSpPr>
        <p:spPr>
          <a:xfrm>
            <a:off x="2984848" y="3764600"/>
            <a:ext cx="1881471" cy="833498"/>
          </a:xfrm>
          <a:prstGeom prst="wedgeRoundRectCallout">
            <a:avLst>
              <a:gd name="adj1" fmla="val 185006"/>
              <a:gd name="adj2" fmla="val 380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do I know? </a:t>
            </a:r>
          </a:p>
        </p:txBody>
      </p:sp>
      <p:sp>
        <p:nvSpPr>
          <p:cNvPr id="3" name="Slide Number Placeholder 2">
            <a:extLst>
              <a:ext uri="{FF2B5EF4-FFF2-40B4-BE49-F238E27FC236}">
                <a16:creationId xmlns:a16="http://schemas.microsoft.com/office/drawing/2014/main" id="{268B5D10-5B0A-A8C4-B8B3-2FA35430E6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73839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C9F77-23CF-FA1D-01D3-C583FCDE80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AE3D15-1B97-5B68-F9C1-FF7C6A731BA4}"/>
              </a:ext>
            </a:extLst>
          </p:cNvPr>
          <p:cNvSpPr>
            <a:spLocks noGrp="1"/>
          </p:cNvSpPr>
          <p:nvPr>
            <p:ph type="title"/>
          </p:nvPr>
        </p:nvSpPr>
        <p:spPr/>
        <p:txBody>
          <a:bodyPr/>
          <a:lstStyle/>
          <a:p>
            <a:r>
              <a:rPr lang="en-AU" dirty="0">
                <a:latin typeface="+mj-lt"/>
              </a:rPr>
              <a:t>Dividing polynomials (5)</a:t>
            </a:r>
          </a:p>
        </p:txBody>
      </p:sp>
      <p:sp>
        <p:nvSpPr>
          <p:cNvPr id="13" name="Text Placeholder 12">
            <a:extLst>
              <a:ext uri="{FF2B5EF4-FFF2-40B4-BE49-F238E27FC236}">
                <a16:creationId xmlns:a16="http://schemas.microsoft.com/office/drawing/2014/main" id="{2D4A066B-BD5D-01EA-B36E-DDCEB36F4EB0}"/>
              </a:ext>
            </a:extLst>
          </p:cNvPr>
          <p:cNvSpPr>
            <a:spLocks noGrp="1"/>
          </p:cNvSpPr>
          <p:nvPr>
            <p:ph type="body" sz="quarter" idx="18"/>
          </p:nvPr>
        </p:nvSpPr>
        <p:spPr>
          <a:xfrm>
            <a:off x="360000" y="982520"/>
            <a:ext cx="11483998" cy="356423"/>
          </a:xfrm>
        </p:spPr>
        <p:txBody>
          <a:bodyPr/>
          <a:lstStyle/>
          <a:p>
            <a:r>
              <a:rPr lang="en-AU" dirty="0">
                <a:latin typeface="+mj-lt"/>
              </a:rPr>
              <a:t>Slow reveal </a:t>
            </a:r>
          </a:p>
        </p:txBody>
      </p:sp>
      <p:sp>
        <p:nvSpPr>
          <p:cNvPr id="3" name="Slide Number Placeholder 2">
            <a:extLst>
              <a:ext uri="{FF2B5EF4-FFF2-40B4-BE49-F238E27FC236}">
                <a16:creationId xmlns:a16="http://schemas.microsoft.com/office/drawing/2014/main" id="{645CFB2E-0705-7759-3188-015F2DE2319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E150437-3C21-7753-8BEC-907CC1A0D041}"/>
                  </a:ext>
                </a:extLst>
              </p:cNvPr>
              <p:cNvSpPr txBox="1"/>
              <p:nvPr/>
            </p:nvSpPr>
            <p:spPr>
              <a:xfrm>
                <a:off x="214246" y="1593067"/>
                <a:ext cx="5061177" cy="120411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i="1" dirty="0" smtClean="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3</m:t>
                              </m:r>
                            </m:sup>
                          </m:sSup>
                          <m:r>
                            <a:rPr lang="en-AU" i="1" dirty="0">
                              <a:latin typeface="Cambria Math" panose="02040503050406030204" pitchFamily="18" charset="0"/>
                            </a:rPr>
                            <m:t>− 4</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i="1" dirty="0">
                              <a:latin typeface="Cambria Math" panose="02040503050406030204" pitchFamily="18" charset="0"/>
                            </a:rPr>
                            <m:t>− 7</m:t>
                          </m:r>
                          <m:r>
                            <a:rPr lang="en-AU" i="1" dirty="0">
                              <a:latin typeface="Cambria Math" panose="02040503050406030204" pitchFamily="18" charset="0"/>
                            </a:rPr>
                            <m:t>𝑥</m:t>
                          </m:r>
                          <m:r>
                            <a:rPr lang="en-AU" i="1" dirty="0">
                              <a:latin typeface="Cambria Math" panose="02040503050406030204" pitchFamily="18" charset="0"/>
                            </a:rPr>
                            <m:t> + 10</m:t>
                          </m:r>
                        </m:num>
                        <m:den>
                          <m:r>
                            <a:rPr lang="en-AU" i="1" dirty="0">
                              <a:latin typeface="Cambria Math" panose="02040503050406030204" pitchFamily="18" charset="0"/>
                            </a:rPr>
                            <m:t>𝑥</m:t>
                          </m:r>
                          <m:r>
                            <a:rPr lang="en-AU" i="1" dirty="0">
                              <a:latin typeface="Cambria Math" panose="02040503050406030204" pitchFamily="18" charset="0"/>
                            </a:rPr>
                            <m:t> − 5</m:t>
                          </m:r>
                        </m:den>
                      </m:f>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−2</m:t>
                      </m:r>
                    </m:oMath>
                  </m:oMathPara>
                </a14:m>
                <a:endParaRPr dirty="0"/>
              </a:p>
            </p:txBody>
          </p:sp>
        </mc:Choice>
        <mc:Fallback xmlns="">
          <p:sp>
            <p:nvSpPr>
              <p:cNvPr id="18" name="TextBox 17">
                <a:extLst>
                  <a:ext uri="{FF2B5EF4-FFF2-40B4-BE49-F238E27FC236}">
                    <a16:creationId xmlns:a16="http://schemas.microsoft.com/office/drawing/2014/main" id="{6E150437-3C21-7753-8BEC-907CC1A0D041}"/>
                  </a:ext>
                </a:extLst>
              </p:cNvPr>
              <p:cNvSpPr txBox="1">
                <a:spLocks noRot="1" noChangeAspect="1" noMove="1" noResize="1" noEditPoints="1" noAdjustHandles="1" noChangeArrowheads="1" noChangeShapeType="1" noTextEdit="1"/>
              </p:cNvSpPr>
              <p:nvPr/>
            </p:nvSpPr>
            <p:spPr>
              <a:xfrm>
                <a:off x="214246" y="1593067"/>
                <a:ext cx="5061177" cy="1204112"/>
              </a:xfrm>
              <a:prstGeom prst="rect">
                <a:avLst/>
              </a:prstGeom>
              <a:blipFill>
                <a:blip r:embed="rId3"/>
                <a:stretch>
                  <a:fillRect b="-5208"/>
                </a:stretch>
              </a:blipFill>
            </p:spPr>
            <p:txBody>
              <a:bodyPr/>
              <a:lstStyle/>
              <a:p>
                <a:r>
                  <a:rPr lang="en-US">
                    <a:noFill/>
                  </a:rPr>
                  <a:t> </a:t>
                </a:r>
              </a:p>
            </p:txBody>
          </p:sp>
        </mc:Fallback>
      </mc:AlternateContent>
      <p:pic>
        <p:nvPicPr>
          <p:cNvPr id="8" name="Picture 7" descr="Area model&#10;Bottom row x^3 -4x^2-7x+10&#10;Last column x x -5&#10;top row x^2 x -2&#10;Second row, x^3  x^2 -2x&#10;third row -5x^2 -5x 10&#10;Arrow joining like terms. ">
            <a:extLst>
              <a:ext uri="{FF2B5EF4-FFF2-40B4-BE49-F238E27FC236}">
                <a16:creationId xmlns:a16="http://schemas.microsoft.com/office/drawing/2014/main" id="{9E754197-5DDA-B99E-7E57-0C2B5A4DB0F3}"/>
              </a:ext>
            </a:extLst>
          </p:cNvPr>
          <p:cNvPicPr>
            <a:picLocks noChangeAspect="1"/>
          </p:cNvPicPr>
          <p:nvPr/>
        </p:nvPicPr>
        <p:blipFill>
          <a:blip r:embed="rId4"/>
          <a:stretch>
            <a:fillRect/>
          </a:stretch>
        </p:blipFill>
        <p:spPr>
          <a:xfrm>
            <a:off x="3379231" y="3114031"/>
            <a:ext cx="5433538" cy="3198399"/>
          </a:xfrm>
          <a:prstGeom prst="rect">
            <a:avLst/>
          </a:prstGeom>
        </p:spPr>
      </p:pic>
    </p:spTree>
    <p:extLst>
      <p:ext uri="{BB962C8B-B14F-4D97-AF65-F5344CB8AC3E}">
        <p14:creationId xmlns:p14="http://schemas.microsoft.com/office/powerpoint/2010/main" val="426309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dirty="0">
                <a:latin typeface="+mj-lt"/>
              </a:rPr>
              <a:t>Dividing polynomials (6)</a:t>
            </a:r>
          </a:p>
        </p:txBody>
      </p:sp>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E6CE071-1FDC-07E4-48B3-0ECE4353CEFA}"/>
                  </a:ext>
                </a:extLst>
              </p:cNvPr>
              <p:cNvSpPr txBox="1"/>
              <p:nvPr/>
            </p:nvSpPr>
            <p:spPr>
              <a:xfrm>
                <a:off x="-276976" y="1603924"/>
                <a:ext cx="7975249" cy="120411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i="1" dirty="0" smtClean="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4</m:t>
                              </m:r>
                            </m:sup>
                          </m:sSup>
                          <m:r>
                            <a:rPr lang="en-AU" i="1" dirty="0">
                              <a:latin typeface="Cambria Math" panose="02040503050406030204" pitchFamily="18" charset="0"/>
                            </a:rPr>
                            <m:t>− </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3</m:t>
                              </m:r>
                            </m:sup>
                          </m:sSup>
                          <m:r>
                            <a:rPr lang="en-AU" i="1" dirty="0">
                              <a:latin typeface="Cambria Math" panose="02040503050406030204" pitchFamily="18" charset="0"/>
                            </a:rPr>
                            <m:t>− 7</m:t>
                          </m:r>
                          <m:sSup>
                            <m:sSupPr>
                              <m:ctrlPr>
                                <a:rPr lang="en-AU" b="0" i="1" dirty="0" smtClean="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2</m:t>
                              </m:r>
                            </m:sup>
                          </m:sSup>
                          <m:r>
                            <a:rPr lang="en-AU" i="1" dirty="0">
                              <a:latin typeface="Cambria Math" panose="02040503050406030204" pitchFamily="18" charset="0"/>
                            </a:rPr>
                            <m:t> </m:t>
                          </m:r>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+6</m:t>
                          </m:r>
                        </m:num>
                        <m:den>
                          <m:r>
                            <a:rPr lang="en-AU" i="1" dirty="0">
                              <a:latin typeface="Cambria Math" panose="02040503050406030204" pitchFamily="18" charset="0"/>
                            </a:rPr>
                            <m:t>𝑥</m:t>
                          </m:r>
                          <m:r>
                            <a:rPr lang="en-AU" i="1" dirty="0">
                              <a:latin typeface="Cambria Math" panose="02040503050406030204" pitchFamily="18" charset="0"/>
                            </a:rPr>
                            <m:t> −2</m:t>
                          </m:r>
                        </m:den>
                      </m:f>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3</m:t>
                          </m:r>
                        </m:sup>
                      </m:sSup>
                      <m:r>
                        <a:rPr lang="en-AU" b="0" i="1" dirty="0" smtClean="0">
                          <a:latin typeface="Cambria Math" panose="02040503050406030204" pitchFamily="18" charset="0"/>
                        </a:rPr>
                        <m:t>+3</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+1+</m:t>
                      </m:r>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8</m:t>
                          </m:r>
                        </m:num>
                        <m:den>
                          <m:r>
                            <a:rPr lang="en-AU" b="0" i="1" dirty="0" smtClean="0">
                              <a:latin typeface="Cambria Math" panose="02040503050406030204" pitchFamily="18" charset="0"/>
                            </a:rPr>
                            <m:t>𝑥</m:t>
                          </m:r>
                          <m:r>
                            <a:rPr lang="en-AU" b="0" i="1" dirty="0" smtClean="0">
                              <a:latin typeface="Cambria Math" panose="02040503050406030204" pitchFamily="18" charset="0"/>
                            </a:rPr>
                            <m:t>−2</m:t>
                          </m:r>
                        </m:den>
                      </m:f>
                    </m:oMath>
                  </m:oMathPara>
                </a14:m>
                <a:endParaRPr dirty="0"/>
              </a:p>
            </p:txBody>
          </p:sp>
        </mc:Choice>
        <mc:Fallback xmlns="">
          <p:sp>
            <p:nvSpPr>
              <p:cNvPr id="29" name="TextBox 28">
                <a:extLst>
                  <a:ext uri="{FF2B5EF4-FFF2-40B4-BE49-F238E27FC236}">
                    <a16:creationId xmlns:a16="http://schemas.microsoft.com/office/drawing/2014/main" id="{EE6CE071-1FDC-07E4-48B3-0ECE4353CEFA}"/>
                  </a:ext>
                </a:extLst>
              </p:cNvPr>
              <p:cNvSpPr txBox="1">
                <a:spLocks noRot="1" noChangeAspect="1" noMove="1" noResize="1" noEditPoints="1" noAdjustHandles="1" noChangeArrowheads="1" noChangeShapeType="1" noTextEdit="1"/>
              </p:cNvSpPr>
              <p:nvPr/>
            </p:nvSpPr>
            <p:spPr>
              <a:xfrm>
                <a:off x="-276976" y="1603924"/>
                <a:ext cx="7975249" cy="1204112"/>
              </a:xfrm>
              <a:prstGeom prst="rect">
                <a:avLst/>
              </a:prstGeom>
              <a:blipFill>
                <a:blip r:embed="rId3"/>
                <a:stretch>
                  <a:fillRect b="-5208"/>
                </a:stretch>
              </a:blipFill>
            </p:spPr>
            <p:txBody>
              <a:bodyPr/>
              <a:lstStyle/>
              <a:p>
                <a:r>
                  <a:rPr lang="en-US">
                    <a:noFill/>
                  </a:rPr>
                  <a:t> </a:t>
                </a:r>
              </a:p>
            </p:txBody>
          </p:sp>
        </mc:Fallback>
      </mc:AlternateContent>
      <p:pic>
        <p:nvPicPr>
          <p:cNvPr id="17" name="Picture 16" descr="Area model&#10;top row&#10;x^3 3x^2 -x + 1 x &#10;Last column x -2 &#10;second row &#10;x^4 3x^3 -x^2 x 8&#10;third row &#10;-2x^3 -6x^2 -2x-2 empty cell &#10;last row&#10;x^4 +x^3 -7x^2 -x+6 &#10;Arrow connecting like terms ">
            <a:extLst>
              <a:ext uri="{FF2B5EF4-FFF2-40B4-BE49-F238E27FC236}">
                <a16:creationId xmlns:a16="http://schemas.microsoft.com/office/drawing/2014/main" id="{CF091AB8-6997-7DD2-879E-E372ABEBD425}"/>
              </a:ext>
            </a:extLst>
          </p:cNvPr>
          <p:cNvPicPr>
            <a:picLocks noChangeAspect="1"/>
          </p:cNvPicPr>
          <p:nvPr/>
        </p:nvPicPr>
        <p:blipFill>
          <a:blip r:embed="rId4"/>
          <a:stretch>
            <a:fillRect/>
          </a:stretch>
        </p:blipFill>
        <p:spPr>
          <a:xfrm>
            <a:off x="2251502" y="2842637"/>
            <a:ext cx="6351588" cy="3155883"/>
          </a:xfrm>
          <a:prstGeom prst="rect">
            <a:avLst/>
          </a:prstGeom>
        </p:spPr>
      </p:pic>
      <p:sp>
        <p:nvSpPr>
          <p:cNvPr id="30" name="Speech Bubble: Rectangle with Corners Rounded 29">
            <a:extLst>
              <a:ext uri="{FF2B5EF4-FFF2-40B4-BE49-F238E27FC236}">
                <a16:creationId xmlns:a16="http://schemas.microsoft.com/office/drawing/2014/main" id="{A00184BA-BC1D-C3CF-5E2A-1A0EFACC3F69}"/>
              </a:ext>
            </a:extLst>
          </p:cNvPr>
          <p:cNvSpPr/>
          <p:nvPr/>
        </p:nvSpPr>
        <p:spPr>
          <a:xfrm>
            <a:off x="8198304" y="244073"/>
            <a:ext cx="2543753" cy="1062537"/>
          </a:xfrm>
          <a:prstGeom prst="wedgeRoundRectCallout">
            <a:avLst>
              <a:gd name="adj1" fmla="val -99748"/>
              <a:gd name="adj2" fmla="val 1156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the remainder written as a fraction?</a:t>
            </a:r>
          </a:p>
        </p:txBody>
      </p:sp>
      <p:sp>
        <p:nvSpPr>
          <p:cNvPr id="2" name="Speech Bubble: Rectangle with Corners Rounded 1">
            <a:extLst>
              <a:ext uri="{FF2B5EF4-FFF2-40B4-BE49-F238E27FC236}">
                <a16:creationId xmlns:a16="http://schemas.microsoft.com/office/drawing/2014/main" id="{66D44219-9D90-941E-2CD4-BFB1FD6E6220}"/>
              </a:ext>
            </a:extLst>
          </p:cNvPr>
          <p:cNvSpPr/>
          <p:nvPr/>
        </p:nvSpPr>
        <p:spPr>
          <a:xfrm>
            <a:off x="8718815" y="2437422"/>
            <a:ext cx="1929789" cy="991578"/>
          </a:xfrm>
          <a:prstGeom prst="wedgeRoundRectCallout">
            <a:avLst>
              <a:gd name="adj1" fmla="val -112330"/>
              <a:gd name="adj2" fmla="val 1100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8 added?</a:t>
            </a:r>
          </a:p>
        </p:txBody>
      </p:sp>
      <p:sp>
        <p:nvSpPr>
          <p:cNvPr id="31" name="Speech Bubble: Rectangle with Corners Rounded 30">
            <a:extLst>
              <a:ext uri="{FF2B5EF4-FFF2-40B4-BE49-F238E27FC236}">
                <a16:creationId xmlns:a16="http://schemas.microsoft.com/office/drawing/2014/main" id="{9B87A824-5047-F595-0DCC-7277FEBBCEF4}"/>
              </a:ext>
            </a:extLst>
          </p:cNvPr>
          <p:cNvSpPr/>
          <p:nvPr/>
        </p:nvSpPr>
        <p:spPr>
          <a:xfrm>
            <a:off x="8940247" y="4935983"/>
            <a:ext cx="2543753" cy="1146675"/>
          </a:xfrm>
          <a:prstGeom prst="wedgeRoundRectCallout">
            <a:avLst>
              <a:gd name="adj1" fmla="val -169119"/>
              <a:gd name="adj2" fmla="val 47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would change if the constant was 3?</a:t>
            </a:r>
          </a:p>
        </p:txBody>
      </p:sp>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Dividing polynomials (7) </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556CBAD-B4B0-70C2-90D6-80F58F13DC32}"/>
                  </a:ext>
                </a:extLst>
              </p:cNvPr>
              <p:cNvSpPr txBox="1"/>
              <p:nvPr/>
            </p:nvSpPr>
            <p:spPr>
              <a:xfrm>
                <a:off x="103228" y="1471624"/>
                <a:ext cx="3893523" cy="120411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i="1" dirty="0" smtClean="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4</m:t>
                              </m:r>
                            </m:sup>
                          </m:sSup>
                          <m:r>
                            <a:rPr lang="en-AU" b="0" i="1" dirty="0" smtClean="0">
                              <a:latin typeface="Cambria Math" panose="02040503050406030204" pitchFamily="18" charset="0"/>
                            </a:rPr>
                            <m:t>+</m:t>
                          </m:r>
                          <m:r>
                            <a:rPr lang="en-AU" i="1" dirty="0">
                              <a:latin typeface="Cambria Math" panose="02040503050406030204" pitchFamily="18" charset="0"/>
                            </a:rPr>
                            <m:t> </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3</m:t>
                              </m:r>
                            </m:sup>
                          </m:sSup>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2</m:t>
                              </m:r>
                            </m:sup>
                          </m:sSup>
                          <m:r>
                            <a:rPr lang="en-AU" i="1" dirty="0">
                              <a:latin typeface="Cambria Math" panose="02040503050406030204" pitchFamily="18" charset="0"/>
                            </a:rPr>
                            <m:t> </m:t>
                          </m:r>
                          <m:r>
                            <a:rPr lang="en-AU" b="0" i="1" dirty="0" smtClean="0">
                              <a:latin typeface="Cambria Math" panose="02040503050406030204" pitchFamily="18" charset="0"/>
                            </a:rPr>
                            <m:t>−6</m:t>
                          </m:r>
                          <m:r>
                            <a:rPr lang="en-AU" b="0" i="1" dirty="0" smtClean="0">
                              <a:latin typeface="Cambria Math" panose="02040503050406030204" pitchFamily="18" charset="0"/>
                            </a:rPr>
                            <m:t>𝑥</m:t>
                          </m:r>
                          <m:r>
                            <a:rPr lang="en-AU" b="0" i="1" dirty="0" smtClean="0">
                              <a:latin typeface="Cambria Math" panose="02040503050406030204" pitchFamily="18" charset="0"/>
                            </a:rPr>
                            <m:t>+8</m:t>
                          </m:r>
                        </m:num>
                        <m:den>
                          <m:r>
                            <a:rPr lang="en-AU" i="1" dirty="0">
                              <a:latin typeface="Cambria Math" panose="02040503050406030204" pitchFamily="18" charset="0"/>
                            </a:rPr>
                            <m:t>𝑥</m:t>
                          </m:r>
                          <m:r>
                            <a:rPr lang="en-AU" i="1" dirty="0">
                              <a:latin typeface="Cambria Math" panose="02040503050406030204" pitchFamily="18" charset="0"/>
                            </a:rPr>
                            <m:t> −1</m:t>
                          </m:r>
                        </m:den>
                      </m:f>
                    </m:oMath>
                  </m:oMathPara>
                </a14:m>
                <a:endParaRPr dirty="0"/>
              </a:p>
            </p:txBody>
          </p:sp>
        </mc:Choice>
        <mc:Fallback xmlns="">
          <p:sp>
            <p:nvSpPr>
              <p:cNvPr id="16" name="TextBox 15">
                <a:extLst>
                  <a:ext uri="{FF2B5EF4-FFF2-40B4-BE49-F238E27FC236}">
                    <a16:creationId xmlns:a16="http://schemas.microsoft.com/office/drawing/2014/main" id="{6556CBAD-B4B0-70C2-90D6-80F58F13DC32}"/>
                  </a:ext>
                </a:extLst>
              </p:cNvPr>
              <p:cNvSpPr txBox="1">
                <a:spLocks noRot="1" noChangeAspect="1" noMove="1" noResize="1" noEditPoints="1" noAdjustHandles="1" noChangeArrowheads="1" noChangeShapeType="1" noTextEdit="1"/>
              </p:cNvSpPr>
              <p:nvPr/>
            </p:nvSpPr>
            <p:spPr>
              <a:xfrm>
                <a:off x="103228" y="1471624"/>
                <a:ext cx="3893523" cy="1204112"/>
              </a:xfrm>
              <a:prstGeom prst="rect">
                <a:avLst/>
              </a:prstGeom>
              <a:blipFill>
                <a:blip r:embed="rId2"/>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4E6852C-11EA-A107-7D08-A29E2FAD3E0D}"/>
                  </a:ext>
                </a:extLst>
              </p:cNvPr>
              <p:cNvSpPr txBox="1"/>
              <p:nvPr/>
            </p:nvSpPr>
            <p:spPr>
              <a:xfrm>
                <a:off x="3776395" y="1431173"/>
                <a:ext cx="3177857" cy="914400"/>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−5+</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r>
                            <a:rPr lang="en-AU" b="0" i="1" smtClean="0">
                              <a:latin typeface="Cambria Math" panose="02040503050406030204" pitchFamily="18" charset="0"/>
                            </a:rPr>
                            <m:t>−1</m:t>
                          </m:r>
                        </m:den>
                      </m:f>
                    </m:oMath>
                  </m:oMathPara>
                </a14:m>
                <a:endParaRPr lang="en-AU" dirty="0"/>
              </a:p>
            </p:txBody>
          </p:sp>
        </mc:Choice>
        <mc:Fallback xmlns="">
          <p:sp>
            <p:nvSpPr>
              <p:cNvPr id="17" name="TextBox 16">
                <a:extLst>
                  <a:ext uri="{FF2B5EF4-FFF2-40B4-BE49-F238E27FC236}">
                    <a16:creationId xmlns:a16="http://schemas.microsoft.com/office/drawing/2014/main" id="{B4E6852C-11EA-A107-7D08-A29E2FAD3E0D}"/>
                  </a:ext>
                </a:extLst>
              </p:cNvPr>
              <p:cNvSpPr txBox="1">
                <a:spLocks noRot="1" noChangeAspect="1" noMove="1" noResize="1" noEditPoints="1" noAdjustHandles="1" noChangeArrowheads="1" noChangeShapeType="1" noTextEdit="1"/>
              </p:cNvSpPr>
              <p:nvPr/>
            </p:nvSpPr>
            <p:spPr>
              <a:xfrm>
                <a:off x="3776395" y="1431173"/>
                <a:ext cx="3177857" cy="914400"/>
              </a:xfrm>
              <a:prstGeom prst="rect">
                <a:avLst/>
              </a:prstGeom>
              <a:blipFill>
                <a:blip r:embed="rId3"/>
                <a:stretch>
                  <a:fillRect l="-1992" r="-16733" b="-13699"/>
                </a:stretch>
              </a:blipFill>
            </p:spPr>
            <p:txBody>
              <a:bodyPr/>
              <a:lstStyle/>
              <a:p>
                <a:r>
                  <a:rPr lang="en-US">
                    <a:noFill/>
                  </a:rPr>
                  <a:t> </a:t>
                </a:r>
              </a:p>
            </p:txBody>
          </p:sp>
        </mc:Fallback>
      </mc:AlternateContent>
      <p:pic>
        <p:nvPicPr>
          <p:cNvPr id="18" name="Picture 17" descr="Area model&#10;top row&#10;x^3 2x^2 -x-5 x &#10;Last column x -1 &#10;second row &#10;x^4 2x^3 3x^2 -5x 3&#10;third row &#10;-x^3 -2x^2 -x 5 empty cell &#10;last row&#10;x^4 +x^3 +x^2 -6x+8 &#10;Arrow connecting like terms ">
            <a:extLst>
              <a:ext uri="{FF2B5EF4-FFF2-40B4-BE49-F238E27FC236}">
                <a16:creationId xmlns:a16="http://schemas.microsoft.com/office/drawing/2014/main" id="{A00E5105-803C-0E4F-347C-7A8EFEFFFCBD}"/>
              </a:ext>
            </a:extLst>
          </p:cNvPr>
          <p:cNvPicPr>
            <a:picLocks noChangeAspect="1"/>
          </p:cNvPicPr>
          <p:nvPr/>
        </p:nvPicPr>
        <p:blipFill>
          <a:blip r:embed="rId4"/>
          <a:stretch>
            <a:fillRect/>
          </a:stretch>
        </p:blipFill>
        <p:spPr>
          <a:xfrm>
            <a:off x="2422414" y="2814375"/>
            <a:ext cx="6708874" cy="3091051"/>
          </a:xfrm>
          <a:prstGeom prst="rect">
            <a:avLst/>
          </a:prstGeom>
        </p:spPr>
      </p:pic>
      <p:sp>
        <p:nvSpPr>
          <p:cNvPr id="2" name="Slide Number Placeholder 1">
            <a:extLst>
              <a:ext uri="{FF2B5EF4-FFF2-40B4-BE49-F238E27FC236}">
                <a16:creationId xmlns:a16="http://schemas.microsoft.com/office/drawing/2014/main" id="{90066BB2-79AC-DF13-0444-D81A94B2F469}"/>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Dividing polynomials (8) </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dirty="0">
                <a:latin typeface="+mj-lt"/>
              </a:rPr>
              <a:t>Different ways of writing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DC8029-1CCE-06ED-144A-C5C801744236}"/>
                  </a:ext>
                </a:extLst>
              </p:cNvPr>
              <p:cNvSpPr txBox="1"/>
              <p:nvPr/>
            </p:nvSpPr>
            <p:spPr>
              <a:xfrm>
                <a:off x="3910676" y="3510631"/>
                <a:ext cx="6096000" cy="461665"/>
              </a:xfrm>
              <a:prstGeom prst="rect">
                <a:avLst/>
              </a:prstGeom>
              <a:noFill/>
            </p:spPr>
            <p:txBody>
              <a:bodyPr wrap="square">
                <a:spAutoFit/>
              </a:bodyPr>
              <a:lstStyle/>
              <a:p>
                <a14:m>
                  <m:oMath xmlns:m="http://schemas.openxmlformats.org/officeDocument/2006/math">
                    <m:r>
                      <a:rPr lang="en-AU" sz="2400" i="1" smtClean="0">
                        <a:effectLst/>
                        <a:latin typeface="Cambria Math" panose="02040503050406030204" pitchFamily="18" charset="0"/>
                        <a:ea typeface="Public Sans Light" pitchFamily="2" charset="0"/>
                        <a:cs typeface="Arial" panose="020B0604020202020204" pitchFamily="34" charset="0"/>
                      </a:rPr>
                      <m:t>𝑃</m:t>
                    </m:r>
                    <m:d>
                      <m:dPr>
                        <m:ctrlPr>
                          <a:rPr lang="en-AU" i="1">
                            <a:effectLst/>
                            <a:latin typeface="Cambria Math" panose="02040503050406030204" pitchFamily="18" charset="0"/>
                          </a:rPr>
                        </m:ctrlPr>
                      </m:dPr>
                      <m:e>
                        <m:r>
                          <a:rPr lang="en-AU" sz="2400" i="1">
                            <a:effectLst/>
                            <a:latin typeface="Cambria Math" panose="02040503050406030204" pitchFamily="18" charset="0"/>
                            <a:ea typeface="Public Sans Light" pitchFamily="2" charset="0"/>
                            <a:cs typeface="Arial" panose="020B0604020202020204" pitchFamily="34" charset="0"/>
                          </a:rPr>
                          <m:t>𝑥</m:t>
                        </m:r>
                      </m:e>
                    </m:d>
                    <m:r>
                      <a:rPr lang="en-AU" sz="2400" i="1">
                        <a:effectLst/>
                        <a:latin typeface="Cambria Math" panose="02040503050406030204" pitchFamily="18" charset="0"/>
                        <a:ea typeface="Public Sans Light" pitchFamily="2" charset="0"/>
                        <a:cs typeface="Arial" panose="020B0604020202020204" pitchFamily="34" charset="0"/>
                      </a:rPr>
                      <m:t>=</m:t>
                    </m:r>
                    <m:r>
                      <a:rPr lang="en-AU" sz="2400" i="1">
                        <a:effectLst/>
                        <a:latin typeface="Cambria Math" panose="02040503050406030204" pitchFamily="18" charset="0"/>
                        <a:ea typeface="Public Sans Light" pitchFamily="2" charset="0"/>
                        <a:cs typeface="Arial" panose="020B0604020202020204" pitchFamily="34" charset="0"/>
                      </a:rPr>
                      <m:t>𝐴</m:t>
                    </m:r>
                    <m:d>
                      <m:dPr>
                        <m:ctrlPr>
                          <a:rPr lang="en-AU" i="1">
                            <a:effectLst/>
                            <a:latin typeface="Cambria Math" panose="02040503050406030204" pitchFamily="18" charset="0"/>
                          </a:rPr>
                        </m:ctrlPr>
                      </m:dPr>
                      <m:e>
                        <m:r>
                          <a:rPr lang="en-AU" sz="2400" i="1">
                            <a:effectLst/>
                            <a:latin typeface="Cambria Math" panose="02040503050406030204" pitchFamily="18" charset="0"/>
                            <a:ea typeface="Public Sans Light" pitchFamily="2" charset="0"/>
                            <a:cs typeface="Arial" panose="020B0604020202020204" pitchFamily="34" charset="0"/>
                          </a:rPr>
                          <m:t>𝑥</m:t>
                        </m:r>
                      </m:e>
                    </m:d>
                    <m:r>
                      <a:rPr lang="en-AU" sz="2400" i="1">
                        <a:effectLst/>
                        <a:latin typeface="Cambria Math" panose="02040503050406030204" pitchFamily="18" charset="0"/>
                        <a:ea typeface="Public Sans Light" pitchFamily="2" charset="0"/>
                        <a:cs typeface="Arial" panose="020B0604020202020204" pitchFamily="34" charset="0"/>
                      </a:rPr>
                      <m:t>𝑄</m:t>
                    </m:r>
                    <m:d>
                      <m:dPr>
                        <m:ctrlPr>
                          <a:rPr lang="en-AU" i="1">
                            <a:effectLst/>
                            <a:latin typeface="Cambria Math" panose="02040503050406030204" pitchFamily="18" charset="0"/>
                          </a:rPr>
                        </m:ctrlPr>
                      </m:dPr>
                      <m:e>
                        <m:r>
                          <a:rPr lang="en-AU" sz="2400" i="1">
                            <a:effectLst/>
                            <a:latin typeface="Cambria Math" panose="02040503050406030204" pitchFamily="18" charset="0"/>
                            <a:ea typeface="Public Sans Light" pitchFamily="2" charset="0"/>
                            <a:cs typeface="Arial" panose="020B0604020202020204" pitchFamily="34" charset="0"/>
                          </a:rPr>
                          <m:t>𝑥</m:t>
                        </m:r>
                      </m:e>
                    </m:d>
                    <m:r>
                      <a:rPr lang="en-AU" sz="2400" i="1">
                        <a:effectLst/>
                        <a:latin typeface="Cambria Math" panose="02040503050406030204" pitchFamily="18" charset="0"/>
                        <a:ea typeface="Public Sans Light" pitchFamily="2" charset="0"/>
                        <a:cs typeface="Arial" panose="020B0604020202020204" pitchFamily="34" charset="0"/>
                      </a:rPr>
                      <m:t>+</m:t>
                    </m:r>
                    <m:r>
                      <a:rPr lang="en-AU" sz="2400" i="1">
                        <a:effectLst/>
                        <a:latin typeface="Cambria Math" panose="02040503050406030204" pitchFamily="18" charset="0"/>
                        <a:ea typeface="Public Sans Light" pitchFamily="2" charset="0"/>
                        <a:cs typeface="Arial" panose="020B0604020202020204" pitchFamily="34" charset="0"/>
                      </a:rPr>
                      <m:t>𝑅</m:t>
                    </m:r>
                    <m:r>
                      <a:rPr lang="en-AU" sz="2400" i="1">
                        <a:effectLst/>
                        <a:latin typeface="Cambria Math" panose="02040503050406030204" pitchFamily="18" charset="0"/>
                        <a:ea typeface="Public Sans Light" pitchFamily="2" charset="0"/>
                        <a:cs typeface="Arial" panose="020B0604020202020204" pitchFamily="34" charset="0"/>
                      </a:rPr>
                      <m:t>(</m:t>
                    </m:r>
                    <m:r>
                      <a:rPr lang="en-AU" sz="2400" i="1">
                        <a:effectLst/>
                        <a:latin typeface="Cambria Math" panose="02040503050406030204" pitchFamily="18" charset="0"/>
                        <a:ea typeface="Public Sans Light" pitchFamily="2" charset="0"/>
                        <a:cs typeface="Arial" panose="020B0604020202020204" pitchFamily="34" charset="0"/>
                      </a:rPr>
                      <m:t>𝑥</m:t>
                    </m:r>
                    <m:r>
                      <a:rPr lang="en-AU" sz="2400" i="1">
                        <a:effectLst/>
                        <a:latin typeface="Cambria Math" panose="02040503050406030204" pitchFamily="18" charset="0"/>
                        <a:ea typeface="Public Sans Light" pitchFamily="2" charset="0"/>
                        <a:cs typeface="Arial" panose="020B0604020202020204" pitchFamily="34" charset="0"/>
                      </a:rPr>
                      <m:t>)</m:t>
                    </m:r>
                  </m:oMath>
                </a14:m>
                <a:r>
                  <a:rPr lang="en-AU" sz="2400" dirty="0">
                    <a:effectLst/>
                    <a:latin typeface="Arial" panose="020B0604020202020204" pitchFamily="34" charset="0"/>
                    <a:ea typeface="Times New Roman" panose="02020603050405020304" pitchFamily="18" charset="0"/>
                  </a:rPr>
                  <a:t> </a:t>
                </a:r>
                <a:endParaRPr lang="en-AU" dirty="0"/>
              </a:p>
            </p:txBody>
          </p:sp>
        </mc:Choice>
        <mc:Fallback xmlns="">
          <p:sp>
            <p:nvSpPr>
              <p:cNvPr id="5" name="TextBox 4">
                <a:extLst>
                  <a:ext uri="{FF2B5EF4-FFF2-40B4-BE49-F238E27FC236}">
                    <a16:creationId xmlns:a16="http://schemas.microsoft.com/office/drawing/2014/main" id="{FCDC8029-1CCE-06ED-144A-C5C801744236}"/>
                  </a:ext>
                </a:extLst>
              </p:cNvPr>
              <p:cNvSpPr txBox="1">
                <a:spLocks noRot="1" noChangeAspect="1" noMove="1" noResize="1" noEditPoints="1" noAdjustHandles="1" noChangeArrowheads="1" noChangeShapeType="1" noTextEdit="1"/>
              </p:cNvSpPr>
              <p:nvPr/>
            </p:nvSpPr>
            <p:spPr>
              <a:xfrm>
                <a:off x="3910676" y="3510631"/>
                <a:ext cx="6096000" cy="461665"/>
              </a:xfrm>
              <a:prstGeom prst="rect">
                <a:avLst/>
              </a:prstGeom>
              <a:blipFill>
                <a:blip r:embed="rId3"/>
                <a:stretch>
                  <a:fillRect l="-300"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53AF5A-2A89-9E1F-AC0A-0B5DD4E3B8AD}"/>
                  </a:ext>
                </a:extLst>
              </p:cNvPr>
              <p:cNvSpPr txBox="1"/>
              <p:nvPr/>
            </p:nvSpPr>
            <p:spPr>
              <a:xfrm>
                <a:off x="2251210" y="4753194"/>
                <a:ext cx="6096000"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𝑥</m:t>
                              </m:r>
                            </m:e>
                          </m:d>
                        </m:num>
                        <m:den>
                          <m:r>
                            <a:rPr lang="en-AU" i="1">
                              <a:latin typeface="Cambria Math" panose="02040503050406030204" pitchFamily="18" charset="0"/>
                            </a:rPr>
                            <m:t>𝐴</m:t>
                          </m:r>
                          <m:d>
                            <m:dPr>
                              <m:ctrlPr>
                                <a:rPr lang="en-AU" i="1">
                                  <a:latin typeface="Cambria Math" panose="02040503050406030204" pitchFamily="18" charset="0"/>
                                </a:rPr>
                              </m:ctrlPr>
                            </m:dPr>
                            <m:e>
                              <m:r>
                                <a:rPr lang="en-AU" i="1">
                                  <a:latin typeface="Cambria Math" panose="02040503050406030204" pitchFamily="18" charset="0"/>
                                </a:rPr>
                                <m:t>𝑥</m:t>
                              </m:r>
                            </m:e>
                          </m:d>
                        </m:den>
                      </m:f>
                      <m:r>
                        <a:rPr lang="en-AU" i="1">
                          <a:latin typeface="Cambria Math" panose="02040503050406030204" pitchFamily="18" charset="0"/>
                        </a:rPr>
                        <m:t>=</m:t>
                      </m:r>
                      <m:r>
                        <a:rPr lang="en-AU" i="1">
                          <a:latin typeface="Cambria Math" panose="02040503050406030204" pitchFamily="18" charset="0"/>
                        </a:rPr>
                        <m:t>𝑄</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𝑅</m:t>
                          </m:r>
                          <m:d>
                            <m:dPr>
                              <m:ctrlPr>
                                <a:rPr lang="en-AU" i="1">
                                  <a:latin typeface="Cambria Math" panose="02040503050406030204" pitchFamily="18" charset="0"/>
                                </a:rPr>
                              </m:ctrlPr>
                            </m:dPr>
                            <m:e>
                              <m:r>
                                <a:rPr lang="en-AU" i="1">
                                  <a:latin typeface="Cambria Math" panose="02040503050406030204" pitchFamily="18" charset="0"/>
                                </a:rPr>
                                <m:t>𝑥</m:t>
                              </m:r>
                            </m:e>
                          </m:d>
                        </m:num>
                        <m:den>
                          <m:r>
                            <a:rPr lang="en-AU" i="1">
                              <a:latin typeface="Cambria Math" panose="02040503050406030204" pitchFamily="18" charset="0"/>
                            </a:rPr>
                            <m:t>𝐴</m:t>
                          </m:r>
                          <m:d>
                            <m:dPr>
                              <m:ctrlPr>
                                <a:rPr lang="en-AU" i="1">
                                  <a:latin typeface="Cambria Math" panose="02040503050406030204" pitchFamily="18" charset="0"/>
                                </a:rPr>
                              </m:ctrlPr>
                            </m:dPr>
                            <m:e>
                              <m:r>
                                <a:rPr lang="en-AU" i="1">
                                  <a:latin typeface="Cambria Math" panose="02040503050406030204" pitchFamily="18" charset="0"/>
                                </a:rPr>
                                <m:t>𝑥</m:t>
                              </m:r>
                            </m:e>
                          </m:d>
                        </m:den>
                      </m:f>
                    </m:oMath>
                  </m:oMathPara>
                </a14:m>
                <a:endParaRPr lang="en-AU" dirty="0"/>
              </a:p>
            </p:txBody>
          </p:sp>
        </mc:Choice>
        <mc:Fallback xmlns="">
          <p:sp>
            <p:nvSpPr>
              <p:cNvPr id="8" name="TextBox 7">
                <a:extLst>
                  <a:ext uri="{FF2B5EF4-FFF2-40B4-BE49-F238E27FC236}">
                    <a16:creationId xmlns:a16="http://schemas.microsoft.com/office/drawing/2014/main" id="{A753AF5A-2A89-9E1F-AC0A-0B5DD4E3B8AD}"/>
                  </a:ext>
                </a:extLst>
              </p:cNvPr>
              <p:cNvSpPr txBox="1">
                <a:spLocks noRot="1" noChangeAspect="1" noMove="1" noResize="1" noEditPoints="1" noAdjustHandles="1" noChangeArrowheads="1" noChangeShapeType="1" noTextEdit="1"/>
              </p:cNvSpPr>
              <p:nvPr/>
            </p:nvSpPr>
            <p:spPr>
              <a:xfrm>
                <a:off x="2251210" y="4753194"/>
                <a:ext cx="6096000" cy="861326"/>
              </a:xfrm>
              <a:prstGeom prst="rect">
                <a:avLst/>
              </a:prstGeom>
              <a:blipFill>
                <a:blip r:embed="rId4"/>
                <a:stretch>
                  <a:fillRect/>
                </a:stretch>
              </a:blipFill>
            </p:spPr>
            <p:txBody>
              <a:bodyPr/>
              <a:lstStyle/>
              <a:p>
                <a:r>
                  <a:rPr lang="en-US">
                    <a:noFill/>
                  </a:rPr>
                  <a:t> </a:t>
                </a:r>
              </a:p>
            </p:txBody>
          </p:sp>
        </mc:Fallback>
      </mc:AlternateContent>
      <p:sp>
        <p:nvSpPr>
          <p:cNvPr id="9" name="Callout: Line 8">
            <a:extLst>
              <a:ext uri="{FF2B5EF4-FFF2-40B4-BE49-F238E27FC236}">
                <a16:creationId xmlns:a16="http://schemas.microsoft.com/office/drawing/2014/main" id="{E64EECF4-C44D-6D1C-177E-6BF73EB44B49}"/>
              </a:ext>
              <a:ext uri="{C183D7F6-B498-43B3-948B-1728B52AA6E4}">
                <adec:decorative xmlns:adec="http://schemas.microsoft.com/office/drawing/2017/decorative" val="0"/>
              </a:ext>
            </a:extLst>
          </p:cNvPr>
          <p:cNvSpPr/>
          <p:nvPr/>
        </p:nvSpPr>
        <p:spPr>
          <a:xfrm>
            <a:off x="8056310" y="2615187"/>
            <a:ext cx="2483556" cy="891822"/>
          </a:xfrm>
          <a:prstGeom prst="borderCallout1">
            <a:avLst>
              <a:gd name="adj1" fmla="val 9889"/>
              <a:gd name="adj2" fmla="val 758"/>
              <a:gd name="adj3" fmla="val 112500"/>
              <a:gd name="adj4" fmla="val -383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remainder</a:t>
            </a:r>
          </a:p>
        </p:txBody>
      </p:sp>
      <p:sp>
        <p:nvSpPr>
          <p:cNvPr id="10" name="Callout: Line 9">
            <a:extLst>
              <a:ext uri="{FF2B5EF4-FFF2-40B4-BE49-F238E27FC236}">
                <a16:creationId xmlns:a16="http://schemas.microsoft.com/office/drawing/2014/main" id="{561A8695-BB3C-64AC-4DD7-FC608C4360BC}"/>
              </a:ext>
              <a:ext uri="{C183D7F6-B498-43B3-948B-1728B52AA6E4}">
                <adec:decorative xmlns:adec="http://schemas.microsoft.com/office/drawing/2017/decorative" val="0"/>
              </a:ext>
            </a:extLst>
          </p:cNvPr>
          <p:cNvSpPr/>
          <p:nvPr/>
        </p:nvSpPr>
        <p:spPr>
          <a:xfrm>
            <a:off x="1273709" y="4132929"/>
            <a:ext cx="2483556" cy="891822"/>
          </a:xfrm>
          <a:prstGeom prst="borderCallout1">
            <a:avLst>
              <a:gd name="adj1" fmla="val 875"/>
              <a:gd name="adj2" fmla="val 14110"/>
              <a:gd name="adj3" fmla="val -33372"/>
              <a:gd name="adj4" fmla="val 1068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dividend</a:t>
            </a:r>
          </a:p>
        </p:txBody>
      </p:sp>
      <p:sp>
        <p:nvSpPr>
          <p:cNvPr id="11" name="Callout: Line 10">
            <a:extLst>
              <a:ext uri="{FF2B5EF4-FFF2-40B4-BE49-F238E27FC236}">
                <a16:creationId xmlns:a16="http://schemas.microsoft.com/office/drawing/2014/main" id="{0D41D547-6CD0-0D5B-B7E8-D4022B19EE41}"/>
              </a:ext>
              <a:ext uri="{C183D7F6-B498-43B3-948B-1728B52AA6E4}">
                <adec:decorative xmlns:adec="http://schemas.microsoft.com/office/drawing/2017/decorative" val="0"/>
              </a:ext>
            </a:extLst>
          </p:cNvPr>
          <p:cNvSpPr/>
          <p:nvPr/>
        </p:nvSpPr>
        <p:spPr>
          <a:xfrm>
            <a:off x="7523120" y="4397301"/>
            <a:ext cx="2483556" cy="891822"/>
          </a:xfrm>
          <a:prstGeom prst="borderCallout1">
            <a:avLst>
              <a:gd name="adj1" fmla="val 9889"/>
              <a:gd name="adj2" fmla="val 758"/>
              <a:gd name="adj3" fmla="val -54033"/>
              <a:gd name="adj4" fmla="val -833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divisor</a:t>
            </a:r>
          </a:p>
        </p:txBody>
      </p:sp>
      <p:sp>
        <p:nvSpPr>
          <p:cNvPr id="12" name="Callout: Line 11">
            <a:extLst>
              <a:ext uri="{FF2B5EF4-FFF2-40B4-BE49-F238E27FC236}">
                <a16:creationId xmlns:a16="http://schemas.microsoft.com/office/drawing/2014/main" id="{9536BDD4-9A9E-3C0D-352E-45CFC6DEDD33}"/>
              </a:ext>
              <a:ext uri="{C183D7F6-B498-43B3-948B-1728B52AA6E4}">
                <adec:decorative xmlns:adec="http://schemas.microsoft.com/office/drawing/2017/decorative" val="0"/>
              </a:ext>
            </a:extLst>
          </p:cNvPr>
          <p:cNvSpPr/>
          <p:nvPr/>
        </p:nvSpPr>
        <p:spPr>
          <a:xfrm>
            <a:off x="4285231" y="2107986"/>
            <a:ext cx="2483556" cy="891822"/>
          </a:xfrm>
          <a:prstGeom prst="borderCallout1">
            <a:avLst>
              <a:gd name="adj1" fmla="val 95965"/>
              <a:gd name="adj2" fmla="val 42576"/>
              <a:gd name="adj3" fmla="val 173259"/>
              <a:gd name="adj4" fmla="val 6939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quotient</a:t>
            </a:r>
          </a:p>
        </p:txBody>
      </p:sp>
      <p:sp>
        <p:nvSpPr>
          <p:cNvPr id="7" name="Slide Number Placeholder 2">
            <a:extLst>
              <a:ext uri="{FF2B5EF4-FFF2-40B4-BE49-F238E27FC236}">
                <a16:creationId xmlns:a16="http://schemas.microsoft.com/office/drawing/2014/main" id="{2D5B4356-FBB6-502B-BFCE-7165F4359F02}"/>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6D642-433F-489B-7875-AC27245DDB4E}"/>
              </a:ext>
            </a:extLst>
          </p:cNvPr>
          <p:cNvSpPr>
            <a:spLocks noGrp="1"/>
          </p:cNvSpPr>
          <p:nvPr>
            <p:ph type="title"/>
          </p:nvPr>
        </p:nvSpPr>
        <p:spPr/>
        <p:txBody>
          <a:bodyPr/>
          <a:lstStyle/>
          <a:p>
            <a:r>
              <a:rPr lang="en-AU" dirty="0"/>
              <a:t>Compare the pair (3)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96E593-342D-E7E0-B909-627F51976DED}"/>
                  </a:ext>
                </a:extLst>
              </p:cNvPr>
              <p:cNvSpPr txBox="1"/>
              <p:nvPr/>
            </p:nvSpPr>
            <p:spPr>
              <a:xfrm>
                <a:off x="-116379" y="785713"/>
                <a:ext cx="3893523" cy="120411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i="1" dirty="0" smtClean="0">
                              <a:latin typeface="Cambria Math" panose="02040503050406030204" pitchFamily="18" charset="0"/>
                            </a:rPr>
                          </m:ctrlPr>
                        </m:fPr>
                        <m:num>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3</m:t>
                              </m:r>
                            </m:sup>
                          </m:sSup>
                          <m:r>
                            <a:rPr lang="en-AU" b="0" i="1" dirty="0" smtClean="0">
                              <a:latin typeface="Cambria Math" panose="02040503050406030204" pitchFamily="18" charset="0"/>
                            </a:rPr>
                            <m:t>−4</m:t>
                          </m:r>
                          <m:r>
                            <a:rPr lang="en-AU" i="1" dirty="0">
                              <a:latin typeface="Cambria Math" panose="02040503050406030204" pitchFamily="18" charset="0"/>
                            </a:rPr>
                            <m:t> </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−7</m:t>
                          </m:r>
                          <m:r>
                            <a:rPr lang="en-AU" b="0" i="1" dirty="0" smtClean="0">
                              <a:latin typeface="Cambria Math" panose="02040503050406030204" pitchFamily="18" charset="0"/>
                            </a:rPr>
                            <m:t>𝑥</m:t>
                          </m:r>
                          <m:r>
                            <a:rPr lang="en-AU" b="0" i="1" dirty="0" smtClean="0">
                              <a:latin typeface="Cambria Math" panose="02040503050406030204" pitchFamily="18" charset="0"/>
                            </a:rPr>
                            <m:t>+10</m:t>
                          </m:r>
                        </m:num>
                        <m:den>
                          <m:r>
                            <a:rPr lang="en-AU" i="1" dirty="0">
                              <a:latin typeface="Cambria Math" panose="02040503050406030204" pitchFamily="18" charset="0"/>
                            </a:rPr>
                            <m:t>𝑥</m:t>
                          </m:r>
                          <m:r>
                            <a:rPr lang="en-AU" i="1" dirty="0">
                              <a:latin typeface="Cambria Math" panose="02040503050406030204" pitchFamily="18" charset="0"/>
                            </a:rPr>
                            <m:t> −5</m:t>
                          </m:r>
                        </m:den>
                      </m:f>
                    </m:oMath>
                  </m:oMathPara>
                </a14:m>
                <a:endParaRPr dirty="0"/>
              </a:p>
            </p:txBody>
          </p:sp>
        </mc:Choice>
        <mc:Fallback xmlns="">
          <p:sp>
            <p:nvSpPr>
              <p:cNvPr id="7" name="TextBox 6">
                <a:extLst>
                  <a:ext uri="{FF2B5EF4-FFF2-40B4-BE49-F238E27FC236}">
                    <a16:creationId xmlns:a16="http://schemas.microsoft.com/office/drawing/2014/main" id="{FA96E593-342D-E7E0-B909-627F51976DED}"/>
                  </a:ext>
                </a:extLst>
              </p:cNvPr>
              <p:cNvSpPr txBox="1">
                <a:spLocks noRot="1" noChangeAspect="1" noMove="1" noResize="1" noEditPoints="1" noAdjustHandles="1" noChangeArrowheads="1" noChangeShapeType="1" noTextEdit="1"/>
              </p:cNvSpPr>
              <p:nvPr/>
            </p:nvSpPr>
            <p:spPr>
              <a:xfrm>
                <a:off x="-116379" y="785713"/>
                <a:ext cx="3893523" cy="1204112"/>
              </a:xfrm>
              <a:prstGeom prst="rect">
                <a:avLst/>
              </a:prstGeom>
              <a:blipFill>
                <a:blip r:embed="rId2"/>
                <a:stretch>
                  <a:fillRect b="-625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257F2548-FD1D-51F1-690F-327E128EAB0D}"/>
              </a:ext>
              <a:ext uri="{C183D7F6-B498-43B3-948B-1728B52AA6E4}">
                <adec:decorative xmlns:adec="http://schemas.microsoft.com/office/drawing/2017/decorative" val="1"/>
              </a:ext>
            </a:extLst>
          </p:cNvPr>
          <p:cNvSpPr/>
          <p:nvPr/>
        </p:nvSpPr>
        <p:spPr>
          <a:xfrm>
            <a:off x="259645" y="2244309"/>
            <a:ext cx="4718755" cy="40934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5FFB0BBD-36CF-99F4-8C8B-37338695FCBD}"/>
              </a:ext>
            </a:extLst>
          </p:cNvPr>
          <p:cNvSpPr txBox="1"/>
          <p:nvPr/>
        </p:nvSpPr>
        <p:spPr>
          <a:xfrm>
            <a:off x="1645640" y="2284441"/>
            <a:ext cx="2131503" cy="277806"/>
          </a:xfrm>
          <a:prstGeom prst="rect">
            <a:avLst/>
          </a:prstGeom>
          <a:noFill/>
        </p:spPr>
        <p:txBody>
          <a:bodyPr wrap="square" lIns="0" tIns="0" rIns="0" bIns="0" rtlCol="0">
            <a:noAutofit/>
          </a:bodyPr>
          <a:lstStyle/>
          <a:p>
            <a:pPr algn="l"/>
            <a:r>
              <a:rPr lang="en-AU" sz="1800" b="1" dirty="0">
                <a:solidFill>
                  <a:schemeClr val="accent2"/>
                </a:solidFill>
              </a:rPr>
              <a:t>Simone’s solution</a:t>
            </a:r>
          </a:p>
        </p:txBody>
      </p:sp>
      <p:pic>
        <p:nvPicPr>
          <p:cNvPr id="6" name="Picture 5" descr="Long division row by row from top&#10;x^2 +x -2&#10;x-5 divide sign x^3 - 4x^2 - 7x +10&#10;x^3 -5x^2&#10;x^2 -7x&#10;x^2 -5x&#10;-2x+10&#10;-2x +10&#10;0&#10;Arrowing bringing down terms when needed.">
            <a:extLst>
              <a:ext uri="{FF2B5EF4-FFF2-40B4-BE49-F238E27FC236}">
                <a16:creationId xmlns:a16="http://schemas.microsoft.com/office/drawing/2014/main" id="{4A2851FE-5829-DFA6-A9DC-6B37B0AC3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669" y="2629452"/>
            <a:ext cx="3888341" cy="3649057"/>
          </a:xfrm>
          <a:prstGeom prst="rect">
            <a:avLst/>
          </a:prstGeom>
        </p:spPr>
      </p:pic>
      <p:sp>
        <p:nvSpPr>
          <p:cNvPr id="21" name="Rectangle 20">
            <a:extLst>
              <a:ext uri="{FF2B5EF4-FFF2-40B4-BE49-F238E27FC236}">
                <a16:creationId xmlns:a16="http://schemas.microsoft.com/office/drawing/2014/main" id="{A3BFFF90-9CEE-DE04-728A-15A9931DD532}"/>
              </a:ext>
              <a:ext uri="{C183D7F6-B498-43B3-948B-1728B52AA6E4}">
                <adec:decorative xmlns:adec="http://schemas.microsoft.com/office/drawing/2017/decorative" val="1"/>
              </a:ext>
            </a:extLst>
          </p:cNvPr>
          <p:cNvSpPr/>
          <p:nvPr/>
        </p:nvSpPr>
        <p:spPr>
          <a:xfrm>
            <a:off x="6598356" y="2244309"/>
            <a:ext cx="5245642" cy="40934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A66E6AE5-4A9C-C09A-3A50-E688C1F90EAF}"/>
              </a:ext>
            </a:extLst>
          </p:cNvPr>
          <p:cNvSpPr txBox="1"/>
          <p:nvPr/>
        </p:nvSpPr>
        <p:spPr>
          <a:xfrm>
            <a:off x="8599596" y="2317460"/>
            <a:ext cx="2195403" cy="311992"/>
          </a:xfrm>
          <a:prstGeom prst="rect">
            <a:avLst/>
          </a:prstGeom>
          <a:noFill/>
        </p:spPr>
        <p:txBody>
          <a:bodyPr wrap="square" lIns="0" tIns="0" rIns="0" bIns="0" rtlCol="0">
            <a:noAutofit/>
          </a:bodyPr>
          <a:lstStyle/>
          <a:p>
            <a:pPr algn="l"/>
            <a:r>
              <a:rPr lang="en-AU" sz="1800" b="1" dirty="0">
                <a:solidFill>
                  <a:schemeClr val="accent2"/>
                </a:solidFill>
              </a:rPr>
              <a:t>Colleen’s solution</a:t>
            </a:r>
          </a:p>
        </p:txBody>
      </p:sp>
      <p:pic>
        <p:nvPicPr>
          <p:cNvPr id="18" name="Picture 17" descr="Area model&#10;top row&#10;x^2 +x-2  x &#10;Last column x -5 &#10;second row &#10;x^3 x^2 -2x &#10;third row &#10;-5x^2 -5x +10 &#10;last row&#10;x^3 -4x^2 -7x+10&#10;Arrow connecting like terms &#10;">
            <a:extLst>
              <a:ext uri="{FF2B5EF4-FFF2-40B4-BE49-F238E27FC236}">
                <a16:creationId xmlns:a16="http://schemas.microsoft.com/office/drawing/2014/main" id="{0EF29768-39B3-2FA9-8F01-F306E8A0FC7D}"/>
              </a:ext>
            </a:extLst>
          </p:cNvPr>
          <p:cNvPicPr>
            <a:picLocks noChangeAspect="1"/>
          </p:cNvPicPr>
          <p:nvPr/>
        </p:nvPicPr>
        <p:blipFill>
          <a:blip r:embed="rId4"/>
          <a:stretch>
            <a:fillRect/>
          </a:stretch>
        </p:blipFill>
        <p:spPr>
          <a:xfrm>
            <a:off x="6837225" y="2838518"/>
            <a:ext cx="4467533" cy="3137364"/>
          </a:xfrm>
          <a:prstGeom prst="rect">
            <a:avLst/>
          </a:prstGeom>
        </p:spPr>
      </p:pic>
      <p:sp>
        <p:nvSpPr>
          <p:cNvPr id="2" name="Slide Number Placeholder 1">
            <a:extLst>
              <a:ext uri="{FF2B5EF4-FFF2-40B4-BE49-F238E27FC236}">
                <a16:creationId xmlns:a16="http://schemas.microsoft.com/office/drawing/2014/main" id="{9809B368-C65F-5825-B31A-7B96CC52B0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38723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1B25-360A-F1D1-6D0C-691E0036C93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22E3670-32E6-8D64-568E-43B1C0149BD9}"/>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630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59998" y="1868539"/>
                <a:ext cx="11303000" cy="45378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t>To be able to divide polynomials and use correct terminology to express the division.</a:t>
                </a:r>
                <a:endParaRPr lang="en-AU" dirty="0"/>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accurately describe division of polynomials using the terms dividend, divisor, quotient, and remainder</a:t>
                </a:r>
              </a:p>
              <a:p>
                <a:pPr marL="342900" lvl="0" indent="-342900">
                  <a:lnSpc>
                    <a:spcPct val="150000"/>
                  </a:lnSpc>
                  <a:buFont typeface="Arial" panose="020B0604020202020204" pitchFamily="34" charset="0"/>
                  <a:buChar char="•"/>
                </a:pPr>
                <a:r>
                  <a:rPr lang="en-AU" sz="2000" dirty="0"/>
                  <a:t>I can divide polynomials</a:t>
                </a:r>
              </a:p>
              <a:p>
                <a:pPr marL="342900" lvl="0" indent="-342900">
                  <a:lnSpc>
                    <a:spcPct val="150000"/>
                  </a:lnSpc>
                  <a:buFont typeface="Arial" panose="020B0604020202020204" pitchFamily="34" charset="0"/>
                  <a:buChar char="•"/>
                </a:pPr>
                <a:r>
                  <a:rPr lang="en-AU" sz="2000" dirty="0"/>
                  <a:t>I can express polynomials in the form </a:t>
                </a:r>
                <a14:m>
                  <m:oMath xmlns:m="http://schemas.openxmlformats.org/officeDocument/2006/math">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a:latin typeface="Cambria Math" panose="02040503050406030204" pitchFamily="18" charset="0"/>
                      </a:rPr>
                      <m:t>=</m:t>
                    </m:r>
                    <m:r>
                      <a:rPr lang="en-AU" sz="2000" i="1">
                        <a:latin typeface="Cambria Math" panose="02040503050406030204" pitchFamily="18" charset="0"/>
                      </a:rPr>
                      <m:t>𝐴</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𝑄</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a:latin typeface="Cambria Math" panose="02040503050406030204" pitchFamily="18" charset="0"/>
                      </a:rPr>
                      <m:t>+</m:t>
                    </m:r>
                    <m:r>
                      <a:rPr lang="en-AU" sz="2000" i="1">
                        <a:latin typeface="Cambria Math" panose="02040503050406030204" pitchFamily="18" charset="0"/>
                      </a:rPr>
                      <m:t>𝑅</m:t>
                    </m:r>
                    <m:r>
                      <a:rPr lang="en-AU" sz="2000">
                        <a:latin typeface="Cambria Math" panose="02040503050406030204" pitchFamily="18" charset="0"/>
                      </a:rPr>
                      <m:t>(</m:t>
                    </m:r>
                    <m:r>
                      <a:rPr lang="en-AU" sz="2000" i="1">
                        <a:latin typeface="Cambria Math" panose="02040503050406030204" pitchFamily="18" charset="0"/>
                      </a:rPr>
                      <m:t>𝑥</m:t>
                    </m:r>
                    <m:r>
                      <a:rPr lang="en-AU" sz="2000">
                        <a:latin typeface="Cambria Math" panose="02040503050406030204" pitchFamily="18" charset="0"/>
                      </a:rPr>
                      <m:t>)</m:t>
                    </m:r>
                  </m:oMath>
                </a14:m>
                <a:r>
                  <a:rPr lang="en-AU" sz="2000" dirty="0"/>
                  <a:t> or</a:t>
                </a:r>
                <a:br>
                  <a:rPr lang="en-AU" sz="2000" dirty="0"/>
                </a:br>
                <a:r>
                  <a:rPr lang="en-AU" sz="2000" dirty="0"/>
                  <a:t>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𝑥</m:t>
                            </m:r>
                          </m:e>
                        </m:d>
                      </m:num>
                      <m:den>
                        <m:r>
                          <a:rPr lang="en-AU" sz="2000" i="1">
                            <a:latin typeface="Cambria Math" panose="02040503050406030204" pitchFamily="18" charset="0"/>
                          </a:rPr>
                          <m:t>𝐴</m:t>
                        </m:r>
                        <m:r>
                          <a:rPr lang="en-AU" sz="2000">
                            <a:latin typeface="Cambria Math" panose="02040503050406030204" pitchFamily="18" charset="0"/>
                          </a:rPr>
                          <m:t>(</m:t>
                        </m:r>
                        <m:r>
                          <a:rPr lang="en-AU" sz="2000" i="1">
                            <a:latin typeface="Cambria Math" panose="02040503050406030204" pitchFamily="18" charset="0"/>
                          </a:rPr>
                          <m:t>𝑥</m:t>
                        </m:r>
                        <m:r>
                          <a:rPr lang="en-AU" sz="2000">
                            <a:latin typeface="Cambria Math" panose="02040503050406030204" pitchFamily="18" charset="0"/>
                          </a:rPr>
                          <m:t>)</m:t>
                        </m:r>
                      </m:den>
                    </m:f>
                    <m:r>
                      <a:rPr lang="en-AU" sz="2000">
                        <a:latin typeface="Cambria Math" panose="02040503050406030204" pitchFamily="18" charset="0"/>
                      </a:rPr>
                      <m:t>=</m:t>
                    </m:r>
                    <m:r>
                      <a:rPr lang="en-AU" sz="2000" i="1">
                        <a:latin typeface="Cambria Math" panose="02040503050406030204" pitchFamily="18" charset="0"/>
                      </a:rPr>
                      <m:t>𝑄</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𝑅</m:t>
                        </m:r>
                        <m:d>
                          <m:dPr>
                            <m:ctrlPr>
                              <a:rPr lang="en-AU" sz="2000" i="1">
                                <a:latin typeface="Cambria Math" panose="02040503050406030204" pitchFamily="18" charset="0"/>
                              </a:rPr>
                            </m:ctrlPr>
                          </m:dPr>
                          <m:e>
                            <m:r>
                              <a:rPr lang="en-AU" sz="2000" i="1">
                                <a:latin typeface="Cambria Math" panose="02040503050406030204" pitchFamily="18" charset="0"/>
                              </a:rPr>
                              <m:t>𝑥</m:t>
                            </m:r>
                          </m:e>
                        </m:d>
                      </m:num>
                      <m:den>
                        <m:r>
                          <a:rPr lang="en-AU" sz="2000" i="1">
                            <a:latin typeface="Cambria Math" panose="02040503050406030204" pitchFamily="18" charset="0"/>
                          </a:rPr>
                          <m:t>𝐴</m:t>
                        </m:r>
                        <m:r>
                          <a:rPr lang="en-AU" sz="2000">
                            <a:latin typeface="Cambria Math" panose="02040503050406030204" pitchFamily="18" charset="0"/>
                          </a:rPr>
                          <m:t>(</m:t>
                        </m:r>
                        <m:r>
                          <a:rPr lang="en-AU" sz="2000" i="1">
                            <a:latin typeface="Cambria Math" panose="02040503050406030204" pitchFamily="18" charset="0"/>
                          </a:rPr>
                          <m:t>𝑥</m:t>
                        </m:r>
                        <m:r>
                          <a:rPr lang="en-AU" sz="2000">
                            <a:latin typeface="Cambria Math" panose="02040503050406030204" pitchFamily="18" charset="0"/>
                          </a:rPr>
                          <m:t>)</m:t>
                        </m:r>
                      </m:den>
                    </m:f>
                  </m:oMath>
                </a14:m>
                <a:endParaRPr lang="en-AU" sz="2000" dirty="0"/>
              </a:p>
              <a:p>
                <a:pPr marL="342900" lvl="0" indent="-342900">
                  <a:lnSpc>
                    <a:spcPct val="150000"/>
                  </a:lnSpc>
                  <a:buFont typeface="Arial" panose="020B0604020202020204" pitchFamily="34" charset="0"/>
                  <a:buChar char="•"/>
                </a:pPr>
                <a:r>
                  <a:rPr lang="en-AU" sz="2000" dirty="0"/>
                  <a:t>I can explain why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deg</m:t>
                        </m:r>
                      </m:fName>
                      <m:e>
                        <m:r>
                          <a:rPr lang="en-AU" sz="2000" i="1">
                            <a:latin typeface="Cambria Math" panose="02040503050406030204" pitchFamily="18" charset="0"/>
                          </a:rPr>
                          <m:t>𝑅</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a:latin typeface="Cambria Math" panose="02040503050406030204" pitchFamily="18" charset="0"/>
                          </a:rPr>
                          <m:t>&lt;</m:t>
                        </m:r>
                        <m:r>
                          <a:rPr lang="en-AU" sz="2000" i="1">
                            <a:latin typeface="Cambria Math" panose="02040503050406030204" pitchFamily="18" charset="0"/>
                          </a:rPr>
                          <m:t>𝑑𝑒𝑔𝐴</m:t>
                        </m:r>
                        <m:r>
                          <a:rPr lang="en-AU" sz="2000">
                            <a:latin typeface="Cambria Math" panose="02040503050406030204" pitchFamily="18" charset="0"/>
                          </a:rPr>
                          <m:t>(</m:t>
                        </m:r>
                        <m:r>
                          <a:rPr lang="en-AU" sz="2000" i="1">
                            <a:latin typeface="Cambria Math" panose="02040503050406030204" pitchFamily="18" charset="0"/>
                          </a:rPr>
                          <m:t>𝑥</m:t>
                        </m:r>
                        <m:r>
                          <a:rPr lang="en-AU" sz="2000">
                            <a:latin typeface="Cambria Math" panose="02040503050406030204" pitchFamily="18" charset="0"/>
                          </a:rPr>
                          <m:t>)</m:t>
                        </m:r>
                      </m:e>
                    </m:func>
                  </m:oMath>
                </a14:m>
                <a:endParaRPr lang="en-AU" sz="2000" dirty="0"/>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59998" y="1868539"/>
                <a:ext cx="11303000" cy="4537845"/>
              </a:xfrm>
              <a:prstGeom prst="rect">
                <a:avLst/>
              </a:prstGeom>
              <a:blipFill>
                <a:blip r:embed="rId3"/>
                <a:stretch>
                  <a:fillRect l="-1348" b="-255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63999-C4FD-C5DE-240A-E7A7133628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563D2B-A1AC-E795-6C45-33BCB9E136C9}"/>
              </a:ext>
            </a:extLst>
          </p:cNvPr>
          <p:cNvSpPr>
            <a:spLocks noGrp="1"/>
          </p:cNvSpPr>
          <p:nvPr>
            <p:ph type="title"/>
          </p:nvPr>
        </p:nvSpPr>
        <p:spPr/>
        <p:txBody>
          <a:bodyPr/>
          <a:lstStyle/>
          <a:p>
            <a:r>
              <a:rPr lang="en-AU" dirty="0">
                <a:latin typeface="+mj-lt"/>
              </a:rPr>
              <a:t>Graphing polynomials</a:t>
            </a:r>
          </a:p>
        </p:txBody>
      </p:sp>
      <p:sp>
        <p:nvSpPr>
          <p:cNvPr id="3" name="Slide Number Placeholder 2">
            <a:extLst>
              <a:ext uri="{FF2B5EF4-FFF2-40B4-BE49-F238E27FC236}">
                <a16:creationId xmlns:a16="http://schemas.microsoft.com/office/drawing/2014/main" id="{A7AF0862-31B2-5A35-A04F-922CC57CCB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
        <p:nvSpPr>
          <p:cNvPr id="7" name="Slide Number Placeholder 2">
            <a:extLst>
              <a:ext uri="{FF2B5EF4-FFF2-40B4-BE49-F238E27FC236}">
                <a16:creationId xmlns:a16="http://schemas.microsoft.com/office/drawing/2014/main" id="{9EF1CCF7-BFDE-EB8A-BDBC-3B520BD41774}"/>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20</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AF25623-E313-CD46-7444-DE44ECADF08E}"/>
                  </a:ext>
                </a:extLst>
              </p:cNvPr>
              <p:cNvSpPr txBox="1"/>
              <p:nvPr/>
            </p:nvSpPr>
            <p:spPr>
              <a:xfrm>
                <a:off x="2861564" y="2573323"/>
                <a:ext cx="6468872" cy="1711355"/>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𝑃</m:t>
                      </m:r>
                      <m:d>
                        <m:dPr>
                          <m:ctrlPr>
                            <a:rPr lang="en-AU" sz="3600" b="0" i="1" smtClean="0">
                              <a:latin typeface="Cambria Math" panose="02040503050406030204" pitchFamily="18" charset="0"/>
                            </a:rPr>
                          </m:ctrlPr>
                        </m:dPr>
                        <m:e>
                          <m:r>
                            <a:rPr lang="en-AU" sz="3600" b="0" i="1" smtClean="0">
                              <a:latin typeface="Cambria Math" panose="02040503050406030204" pitchFamily="18" charset="0"/>
                            </a:rPr>
                            <m:t>𝑥</m:t>
                          </m:r>
                        </m:e>
                      </m:d>
                      <m:r>
                        <m:rPr>
                          <m:aln/>
                        </m:rPr>
                        <a:rPr lang="en-AU" sz="3600" b="0" i="1" smtClean="0">
                          <a:latin typeface="Cambria Math" panose="02040503050406030204" pitchFamily="18" charset="0"/>
                        </a:rPr>
                        <m:t>=</m:t>
                      </m:r>
                      <m:r>
                        <a:rPr lang="en-AU" sz="3600" b="0" i="1" smtClean="0">
                          <a:latin typeface="Cambria Math" panose="02040503050406030204" pitchFamily="18" charset="0"/>
                        </a:rPr>
                        <m:t>3</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3</m:t>
                          </m:r>
                        </m:sup>
                      </m:sSup>
                      <m:r>
                        <a:rPr lang="en-AU" sz="3600" b="0" i="1" smtClean="0">
                          <a:latin typeface="Cambria Math" panose="02040503050406030204" pitchFamily="18" charset="0"/>
                        </a:rPr>
                        <m:t>−15</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+6</m:t>
                      </m:r>
                      <m:r>
                        <a:rPr lang="en-AU" sz="3600" b="0" i="1" smtClean="0">
                          <a:latin typeface="Cambria Math" panose="02040503050406030204" pitchFamily="18" charset="0"/>
                        </a:rPr>
                        <m:t>𝑥</m:t>
                      </m:r>
                      <m:r>
                        <a:rPr lang="en-AU" sz="3600" b="0" i="1" smtClean="0">
                          <a:latin typeface="Cambria Math" panose="02040503050406030204" pitchFamily="18" charset="0"/>
                        </a:rPr>
                        <m:t>+24</m:t>
                      </m:r>
                    </m:oMath>
                    <m:oMath xmlns:m="http://schemas.openxmlformats.org/officeDocument/2006/math">
                      <m:r>
                        <a:rPr lang="en-AU" sz="3600" i="1">
                          <a:latin typeface="Cambria Math" panose="02040503050406030204" pitchFamily="18" charset="0"/>
                        </a:rPr>
                        <m:t>𝑃</m:t>
                      </m:r>
                      <m:d>
                        <m:dPr>
                          <m:ctrlPr>
                            <a:rPr lang="en-AU" sz="3600" i="1">
                              <a:latin typeface="Cambria Math" panose="02040503050406030204" pitchFamily="18" charset="0"/>
                            </a:rPr>
                          </m:ctrlPr>
                        </m:dPr>
                        <m:e>
                          <m:r>
                            <a:rPr lang="en-AU" sz="3600" i="1">
                              <a:latin typeface="Cambria Math" panose="02040503050406030204" pitchFamily="18" charset="0"/>
                            </a:rPr>
                            <m:t>𝑥</m:t>
                          </m:r>
                        </m:e>
                      </m:d>
                      <m:r>
                        <m:rPr>
                          <m:aln/>
                        </m:rPr>
                        <a:rPr lang="en-AU" sz="3600" i="1">
                          <a:latin typeface="Cambria Math" panose="02040503050406030204" pitchFamily="18" charset="0"/>
                        </a:rPr>
                        <m:t>=</m:t>
                      </m:r>
                      <m:d>
                        <m:dPr>
                          <m:ctrlPr>
                            <a:rPr lang="en-AU" sz="3600" i="1">
                              <a:latin typeface="Cambria Math" panose="02040503050406030204" pitchFamily="18" charset="0"/>
                            </a:rPr>
                          </m:ctrlPr>
                        </m:dPr>
                        <m:e>
                          <m:r>
                            <a:rPr lang="en-AU" sz="3600" i="1">
                              <a:latin typeface="Cambria Math" panose="02040503050406030204" pitchFamily="18" charset="0"/>
                            </a:rPr>
                            <m:t>𝑥</m:t>
                          </m:r>
                          <m:r>
                            <a:rPr lang="en-AU" sz="3600" i="1">
                              <a:latin typeface="Cambria Math" panose="02040503050406030204" pitchFamily="18" charset="0"/>
                            </a:rPr>
                            <m:t>−4</m:t>
                          </m:r>
                        </m:e>
                      </m:d>
                      <m:r>
                        <a:rPr lang="en-AU" sz="3600" i="1">
                          <a:latin typeface="Cambria Math" panose="02040503050406030204" pitchFamily="18" charset="0"/>
                        </a:rPr>
                        <m:t>𝑄</m:t>
                      </m:r>
                      <m:r>
                        <a:rPr lang="en-AU" sz="3600" i="1">
                          <a:latin typeface="Cambria Math" panose="02040503050406030204" pitchFamily="18" charset="0"/>
                        </a:rPr>
                        <m:t>(</m:t>
                      </m:r>
                      <m:r>
                        <a:rPr lang="en-AU" sz="3600" i="1">
                          <a:latin typeface="Cambria Math" panose="02040503050406030204" pitchFamily="18" charset="0"/>
                        </a:rPr>
                        <m:t>𝑥</m:t>
                      </m:r>
                      <m:r>
                        <a:rPr lang="en-AU" sz="3600" i="1">
                          <a:latin typeface="Cambria Math" panose="02040503050406030204" pitchFamily="18" charset="0"/>
                        </a:rPr>
                        <m:t>)</m:t>
                      </m:r>
                    </m:oMath>
                  </m:oMathPara>
                </a14:m>
                <a:endParaRPr lang="en-AU" sz="3600" dirty="0"/>
              </a:p>
            </p:txBody>
          </p:sp>
        </mc:Choice>
        <mc:Fallback xmlns="">
          <p:sp>
            <p:nvSpPr>
              <p:cNvPr id="2" name="TextBox 1">
                <a:extLst>
                  <a:ext uri="{FF2B5EF4-FFF2-40B4-BE49-F238E27FC236}">
                    <a16:creationId xmlns:a16="http://schemas.microsoft.com/office/drawing/2014/main" id="{8AF25623-E313-CD46-7444-DE44ECADF08E}"/>
                  </a:ext>
                </a:extLst>
              </p:cNvPr>
              <p:cNvSpPr txBox="1">
                <a:spLocks noRot="1" noChangeAspect="1" noMove="1" noResize="1" noEditPoints="1" noAdjustHandles="1" noChangeArrowheads="1" noChangeShapeType="1" noTextEdit="1"/>
              </p:cNvSpPr>
              <p:nvPr/>
            </p:nvSpPr>
            <p:spPr>
              <a:xfrm>
                <a:off x="2861564" y="2573323"/>
                <a:ext cx="6468872" cy="1711355"/>
              </a:xfrm>
              <a:prstGeom prst="rect">
                <a:avLst/>
              </a:prstGeom>
              <a:blipFill>
                <a:blip r:embed="rId3"/>
                <a:stretch>
                  <a:fillRect b="-2206"/>
                </a:stretch>
              </a:blipFill>
            </p:spPr>
            <p:txBody>
              <a:bodyPr/>
              <a:lstStyle/>
              <a:p>
                <a:r>
                  <a:rPr lang="en-US">
                    <a:noFill/>
                  </a:rPr>
                  <a:t> </a:t>
                </a:r>
              </a:p>
            </p:txBody>
          </p:sp>
        </mc:Fallback>
      </mc:AlternateContent>
    </p:spTree>
    <p:extLst>
      <p:ext uri="{BB962C8B-B14F-4D97-AF65-F5344CB8AC3E}">
        <p14:creationId xmlns:p14="http://schemas.microsoft.com/office/powerpoint/2010/main" val="345888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a:t>
            </a:r>
            <a:r>
              <a:rPr lang="en-US" u="sng" dirty="0">
                <a:solidFill>
                  <a:srgbClr val="2F5496"/>
                </a:solidFill>
                <a:ea typeface="Arial" panose="020B0604020202020204" pitchFamily="34" charset="0"/>
                <a:hlinkClick r:id="rId6"/>
              </a:rPr>
              <a:t>11-12</a:t>
            </a:r>
            <a:r>
              <a:rPr lang="en-US" u="sng" dirty="0">
                <a:solidFill>
                  <a:srgbClr val="2F5496"/>
                </a:solidFill>
                <a:effectLst/>
                <a:latin typeface="Arial" panose="020B0604020202020204" pitchFamily="34" charset="0"/>
                <a:ea typeface="Arial" panose="020B0604020202020204" pitchFamily="34" charset="0"/>
                <a:hlinkClick r:id="rId6"/>
              </a:rPr>
              <a:t>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The language of division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0"/>
                  </a:ext>
                </a:extLst>
              </p:cNvPr>
              <p:cNvSpPr>
                <a:spLocks noGrp="1"/>
              </p:cNvSpPr>
              <p:nvPr>
                <p:ph type="body" sz="quarter" idx="17"/>
              </p:nvPr>
            </p:nvSpPr>
            <p:spPr>
              <a:xfrm>
                <a:off x="4120444" y="2715730"/>
                <a:ext cx="2325512" cy="1020892"/>
              </a:xfrm>
              <a:ln>
                <a:solidFill>
                  <a:schemeClr val="tx1"/>
                </a:solidFill>
              </a:ln>
            </p:spPr>
            <p:txBody>
              <a:bodyPr/>
              <a:lstStyle/>
              <a:p>
                <a:r>
                  <a:rPr lang="en-AU" sz="2800" dirty="0">
                    <a:latin typeface="+mn-lt"/>
                  </a:rPr>
                  <a:t> </a:t>
                </a:r>
                <a14:m>
                  <m:oMath xmlns:m="http://schemas.openxmlformats.org/officeDocument/2006/math">
                    <m:r>
                      <a:rPr lang="en-AU" sz="2800" b="0" i="1" smtClean="0">
                        <a:latin typeface="Cambria Math" panose="02040503050406030204" pitchFamily="18" charset="0"/>
                      </a:rPr>
                      <m:t>35÷4=8</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3</m:t>
                        </m:r>
                      </m:num>
                      <m:den>
                        <m:r>
                          <a:rPr lang="en-AU" sz="2800" b="0" i="1" smtClean="0">
                            <a:latin typeface="Cambria Math" panose="02040503050406030204" pitchFamily="18" charset="0"/>
                          </a:rPr>
                          <m:t>4</m:t>
                        </m:r>
                      </m:den>
                    </m:f>
                  </m:oMath>
                </a14:m>
                <a:endParaRPr lang="en-AU" sz="2800"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ph type="body" sz="quarter" idx="17"/>
              </p:nvPr>
            </p:nvSpPr>
            <p:spPr>
              <a:xfrm>
                <a:off x="4120444" y="2715730"/>
                <a:ext cx="2325512" cy="1020892"/>
              </a:xfrm>
              <a:blipFill>
                <a:blip r:embed="rId4"/>
                <a:stretch>
                  <a:fillRect l="-1087"/>
                </a:stretch>
              </a:blipFill>
              <a:ln>
                <a:solidFill>
                  <a:schemeClr val="tx1"/>
                </a:solidFill>
              </a:ln>
            </p:spPr>
            <p:txBody>
              <a:bodyPr/>
              <a:lstStyle/>
              <a:p>
                <a:r>
                  <a:rPr lang="en-US">
                    <a:noFill/>
                  </a:rPr>
                  <a:t> </a:t>
                </a:r>
              </a:p>
            </p:txBody>
          </p:sp>
        </mc:Fallback>
      </mc:AlternateContent>
      <p:sp>
        <p:nvSpPr>
          <p:cNvPr id="8" name="Rectangle 7" descr="Box highlighting that the remainder is the 3 in the fraction 3/4.">
            <a:extLst>
              <a:ext uri="{FF2B5EF4-FFF2-40B4-BE49-F238E27FC236}">
                <a16:creationId xmlns:a16="http://schemas.microsoft.com/office/drawing/2014/main" id="{FD7E39BB-42F0-55AE-A4B3-ED71F997C020}"/>
              </a:ext>
            </a:extLst>
          </p:cNvPr>
          <p:cNvSpPr/>
          <p:nvPr/>
        </p:nvSpPr>
        <p:spPr>
          <a:xfrm>
            <a:off x="5902960" y="2890118"/>
            <a:ext cx="232026" cy="320442"/>
          </a:xfrm>
          <a:prstGeom prst="rect">
            <a:avLst/>
          </a:prstGeom>
          <a:noFill/>
          <a:ln w="381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Callout: Line 1" descr="The word 'remainder' points to '3' in the equation '35 divided by 4 = 8^(3/4).">
            <a:extLst>
              <a:ext uri="{FF2B5EF4-FFF2-40B4-BE49-F238E27FC236}">
                <a16:creationId xmlns:a16="http://schemas.microsoft.com/office/drawing/2014/main" id="{0B23C64E-66AA-3B4A-E83E-58A18EDD18EA}"/>
              </a:ext>
              <a:ext uri="{C183D7F6-B498-43B3-948B-1728B52AA6E4}">
                <adec:decorative xmlns:adec="http://schemas.microsoft.com/office/drawing/2017/decorative" val="0"/>
              </a:ext>
            </a:extLst>
          </p:cNvPr>
          <p:cNvSpPr/>
          <p:nvPr/>
        </p:nvSpPr>
        <p:spPr>
          <a:xfrm>
            <a:off x="7064587" y="1998296"/>
            <a:ext cx="2483556" cy="891822"/>
          </a:xfrm>
          <a:prstGeom prst="borderCallout1">
            <a:avLst>
              <a:gd name="adj1" fmla="val 9889"/>
              <a:gd name="adj2" fmla="val 758"/>
              <a:gd name="adj3" fmla="val 112500"/>
              <a:gd name="adj4" fmla="val -383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remainder</a:t>
            </a:r>
          </a:p>
        </p:txBody>
      </p:sp>
      <p:sp>
        <p:nvSpPr>
          <p:cNvPr id="5" name="Callout: Line 4" descr="The word 'dividend' points to '35' in the equation '35 divided by 4 = 8^(3/4).">
            <a:extLst>
              <a:ext uri="{FF2B5EF4-FFF2-40B4-BE49-F238E27FC236}">
                <a16:creationId xmlns:a16="http://schemas.microsoft.com/office/drawing/2014/main" id="{B3556E06-5B4E-AD18-4BC5-C5832457C5F6}"/>
              </a:ext>
              <a:ext uri="{C183D7F6-B498-43B3-948B-1728B52AA6E4}">
                <adec:decorative xmlns:adec="http://schemas.microsoft.com/office/drawing/2017/decorative" val="0"/>
              </a:ext>
            </a:extLst>
          </p:cNvPr>
          <p:cNvSpPr/>
          <p:nvPr/>
        </p:nvSpPr>
        <p:spPr>
          <a:xfrm>
            <a:off x="2274711" y="3866446"/>
            <a:ext cx="2483556" cy="891822"/>
          </a:xfrm>
          <a:prstGeom prst="borderCallout1">
            <a:avLst>
              <a:gd name="adj1" fmla="val 875"/>
              <a:gd name="adj2" fmla="val 14110"/>
              <a:gd name="adj3" fmla="val -60918"/>
              <a:gd name="adj4" fmla="val 780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dividend</a:t>
            </a:r>
          </a:p>
        </p:txBody>
      </p:sp>
      <p:sp>
        <p:nvSpPr>
          <p:cNvPr id="6" name="Callout: Line 5" descr="The word 'divisor' points to '4' in the equation '35 divided by 4 = 8^(3/4).">
            <a:extLst>
              <a:ext uri="{FF2B5EF4-FFF2-40B4-BE49-F238E27FC236}">
                <a16:creationId xmlns:a16="http://schemas.microsoft.com/office/drawing/2014/main" id="{BFCA6D74-7DF8-A217-73EB-81C1D342A61B}"/>
              </a:ext>
              <a:ext uri="{C183D7F6-B498-43B3-948B-1728B52AA6E4}">
                <adec:decorative xmlns:adec="http://schemas.microsoft.com/office/drawing/2017/decorative" val="0"/>
              </a:ext>
            </a:extLst>
          </p:cNvPr>
          <p:cNvSpPr/>
          <p:nvPr/>
        </p:nvSpPr>
        <p:spPr>
          <a:xfrm>
            <a:off x="5283200" y="3956756"/>
            <a:ext cx="2483556" cy="891822"/>
          </a:xfrm>
          <a:prstGeom prst="borderCallout1">
            <a:avLst>
              <a:gd name="adj1" fmla="val 9889"/>
              <a:gd name="adj2" fmla="val 758"/>
              <a:gd name="adj3" fmla="val -60919"/>
              <a:gd name="adj4" fmla="val -56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divisor</a:t>
            </a:r>
          </a:p>
        </p:txBody>
      </p:sp>
      <p:sp>
        <p:nvSpPr>
          <p:cNvPr id="7" name="Callout: Line 6" descr="The word 'quotient' points to '8' in the equation '35 divided by 4 = 8^(3/4).">
            <a:extLst>
              <a:ext uri="{FF2B5EF4-FFF2-40B4-BE49-F238E27FC236}">
                <a16:creationId xmlns:a16="http://schemas.microsoft.com/office/drawing/2014/main" id="{1EA26A44-470E-F915-5F92-DD3AD15DD62E}"/>
              </a:ext>
              <a:ext uri="{C183D7F6-B498-43B3-948B-1728B52AA6E4}">
                <adec:decorative xmlns:adec="http://schemas.microsoft.com/office/drawing/2017/decorative" val="0"/>
              </a:ext>
            </a:extLst>
          </p:cNvPr>
          <p:cNvSpPr/>
          <p:nvPr/>
        </p:nvSpPr>
        <p:spPr>
          <a:xfrm>
            <a:off x="3962400" y="1559077"/>
            <a:ext cx="2483556" cy="891822"/>
          </a:xfrm>
          <a:prstGeom prst="borderCallout1">
            <a:avLst>
              <a:gd name="adj1" fmla="val 95965"/>
              <a:gd name="adj2" fmla="val 42576"/>
              <a:gd name="adj3" fmla="val 173259"/>
              <a:gd name="adj4" fmla="val 6939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quotient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E236-0BCD-DDAF-7993-59632052A6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FCE89A-D852-86CD-177F-8B8635346E8C}"/>
              </a:ext>
            </a:extLst>
          </p:cNvPr>
          <p:cNvSpPr>
            <a:spLocks noGrp="1"/>
          </p:cNvSpPr>
          <p:nvPr>
            <p:ph type="title"/>
          </p:nvPr>
        </p:nvSpPr>
        <p:spPr/>
        <p:txBody>
          <a:bodyPr/>
          <a:lstStyle/>
          <a:p>
            <a:r>
              <a:rPr lang="en-AU" dirty="0">
                <a:latin typeface="+mj-lt"/>
              </a:rPr>
              <a:t>Compare the pair (1) </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A9F1C1CE-68FD-33BA-1FEF-5F2E6C1CE875}"/>
                  </a:ext>
                </a:extLst>
              </p:cNvPr>
              <p:cNvSpPr>
                <a:spLocks noGrp="1"/>
              </p:cNvSpPr>
              <p:nvPr>
                <p:ph type="body" sz="quarter" idx="18"/>
              </p:nvPr>
            </p:nvSpPr>
            <p:spPr>
              <a:xfrm>
                <a:off x="360002" y="1082988"/>
                <a:ext cx="11483998" cy="356423"/>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586×23</m:t>
                      </m:r>
                    </m:oMath>
                  </m:oMathPara>
                </a14:m>
                <a:endParaRPr lang="en-AU" dirty="0">
                  <a:latin typeface="+mj-lt"/>
                </a:endParaRPr>
              </a:p>
            </p:txBody>
          </p:sp>
        </mc:Choice>
        <mc:Fallback xmlns="">
          <p:sp>
            <p:nvSpPr>
              <p:cNvPr id="13" name="Text Placeholder 12">
                <a:extLst>
                  <a:ext uri="{FF2B5EF4-FFF2-40B4-BE49-F238E27FC236}">
                    <a16:creationId xmlns:a16="http://schemas.microsoft.com/office/drawing/2014/main" id="{A9F1C1CE-68FD-33BA-1FEF-5F2E6C1CE875}"/>
                  </a:ext>
                </a:extLst>
              </p:cNvPr>
              <p:cNvSpPr>
                <a:spLocks noGrp="1" noRot="1" noChangeAspect="1" noMove="1" noResize="1" noEditPoints="1" noAdjustHandles="1" noChangeArrowheads="1" noChangeShapeType="1" noTextEdit="1"/>
              </p:cNvSpPr>
              <p:nvPr>
                <p:ph type="body" sz="quarter" idx="18"/>
              </p:nvPr>
            </p:nvSpPr>
            <p:spPr>
              <a:xfrm>
                <a:off x="360002" y="1082988"/>
                <a:ext cx="11483998" cy="356423"/>
              </a:xfrm>
              <a:blipFill>
                <a:blip r:embed="rId3"/>
                <a:stretch>
                  <a:fillRect l="-773" t="-3793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317CA29-08CA-000C-D563-2A880BF87F42}"/>
              </a:ext>
            </a:extLst>
          </p:cNvPr>
          <p:cNvSpPr txBox="1"/>
          <p:nvPr/>
        </p:nvSpPr>
        <p:spPr>
          <a:xfrm>
            <a:off x="1379434" y="1487145"/>
            <a:ext cx="3022128" cy="448372"/>
          </a:xfrm>
          <a:prstGeom prst="rect">
            <a:avLst/>
          </a:prstGeom>
          <a:noFill/>
        </p:spPr>
        <p:txBody>
          <a:bodyPr wrap="square" lIns="0" tIns="0" rIns="0" bIns="0" rtlCol="0">
            <a:noAutofit/>
          </a:bodyPr>
          <a:lstStyle/>
          <a:p>
            <a:pPr algn="l"/>
            <a:r>
              <a:rPr lang="en-AU" sz="1800" b="1" dirty="0">
                <a:solidFill>
                  <a:schemeClr val="accent2"/>
                </a:solidFill>
              </a:rPr>
              <a:t>Multiplication algorithm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493D5B-3857-8F27-1868-189729B226B3}"/>
                  </a:ext>
                </a:extLst>
              </p:cNvPr>
              <p:cNvSpPr txBox="1"/>
              <p:nvPr/>
            </p:nvSpPr>
            <p:spPr>
              <a:xfrm>
                <a:off x="1563511" y="2000428"/>
                <a:ext cx="2003778" cy="1532994"/>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     586×</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     23</m:t>
                      </m:r>
                    </m:oMath>
                    <m:oMath xmlns:m="http://schemas.openxmlformats.org/officeDocument/2006/math">
                      <m:r>
                        <a:rPr lang="en-AU" b="0" i="0" smtClean="0">
                          <a:latin typeface="Cambria Math" panose="02040503050406030204" pitchFamily="18" charset="0"/>
                        </a:rPr>
                        <m:t>  175</m:t>
                      </m:r>
                      <m:r>
                        <a:rPr lang="en-AU" b="0" i="1" smtClean="0">
                          <a:latin typeface="Cambria Math" panose="02040503050406030204" pitchFamily="18" charset="0"/>
                        </a:rPr>
                        <m:t>8</m:t>
                      </m:r>
                    </m:oMath>
                    <m:oMath xmlns:m="http://schemas.openxmlformats.org/officeDocument/2006/math">
                      <m:r>
                        <a:rPr lang="en-AU" b="0" i="0" smtClean="0">
                          <a:latin typeface="Cambria Math" panose="02040503050406030204" pitchFamily="18" charset="0"/>
                        </a:rPr>
                        <m:t>1172</m:t>
                      </m:r>
                      <m:r>
                        <a:rPr lang="en-AU" b="0" i="1" smtClean="0">
                          <a:latin typeface="Cambria Math" panose="02040503050406030204" pitchFamily="18" charset="0"/>
                        </a:rPr>
                        <m:t>0</m:t>
                      </m:r>
                    </m:oMath>
                    <m:oMath xmlns:m="http://schemas.openxmlformats.org/officeDocument/2006/math">
                      <m:r>
                        <a:rPr lang="en-AU" b="0" i="1" smtClean="0">
                          <a:latin typeface="Cambria Math" panose="02040503050406030204" pitchFamily="18" charset="0"/>
                        </a:rPr>
                        <m:t>13478</m:t>
                      </m:r>
                    </m:oMath>
                  </m:oMathPara>
                </a14:m>
                <a:endParaRPr lang="en-AU" b="0" dirty="0"/>
              </a:p>
            </p:txBody>
          </p:sp>
        </mc:Choice>
        <mc:Fallback xmlns="">
          <p:sp>
            <p:nvSpPr>
              <p:cNvPr id="7" name="TextBox 6">
                <a:extLst>
                  <a:ext uri="{FF2B5EF4-FFF2-40B4-BE49-F238E27FC236}">
                    <a16:creationId xmlns:a16="http://schemas.microsoft.com/office/drawing/2014/main" id="{B0493D5B-3857-8F27-1868-189729B226B3}"/>
                  </a:ext>
                </a:extLst>
              </p:cNvPr>
              <p:cNvSpPr txBox="1">
                <a:spLocks noRot="1" noChangeAspect="1" noMove="1" noResize="1" noEditPoints="1" noAdjustHandles="1" noChangeArrowheads="1" noChangeShapeType="1" noTextEdit="1"/>
              </p:cNvSpPr>
              <p:nvPr/>
            </p:nvSpPr>
            <p:spPr>
              <a:xfrm>
                <a:off x="1563511" y="2000428"/>
                <a:ext cx="2003778" cy="1532994"/>
              </a:xfrm>
              <a:prstGeom prst="rect">
                <a:avLst/>
              </a:prstGeom>
              <a:blipFill>
                <a:blip r:embed="rId4"/>
                <a:stretch>
                  <a:fillRect b="-3524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82092B8-CCD4-11AF-BAA2-5511BA99B25D}"/>
              </a:ext>
            </a:extLst>
          </p:cNvPr>
          <p:cNvSpPr txBox="1"/>
          <p:nvPr/>
        </p:nvSpPr>
        <p:spPr>
          <a:xfrm>
            <a:off x="8655054" y="1518267"/>
            <a:ext cx="2550160" cy="448372"/>
          </a:xfrm>
          <a:prstGeom prst="rect">
            <a:avLst/>
          </a:prstGeom>
          <a:noFill/>
        </p:spPr>
        <p:txBody>
          <a:bodyPr wrap="square" lIns="0" tIns="0" rIns="0" bIns="0" rtlCol="0">
            <a:noAutofit/>
          </a:bodyPr>
          <a:lstStyle/>
          <a:p>
            <a:pPr algn="l"/>
            <a:r>
              <a:rPr lang="en-AU" sz="1800" b="1" dirty="0">
                <a:solidFill>
                  <a:schemeClr val="accent2"/>
                </a:solidFill>
              </a:rPr>
              <a:t>Area model</a:t>
            </a:r>
          </a:p>
        </p:txBody>
      </p:sp>
      <p:pic>
        <p:nvPicPr>
          <p:cNvPr id="5" name="Picture 4" descr="Multiplication table (each row)&#10;500 80 6 x &#10;10000 1600 120 20&#10;1500 240 18 3&#10;10000 +3100 + 360 +18 = 13478&#10;Arrows linking thousands, hundreds, units etc">
            <a:extLst>
              <a:ext uri="{FF2B5EF4-FFF2-40B4-BE49-F238E27FC236}">
                <a16:creationId xmlns:a16="http://schemas.microsoft.com/office/drawing/2014/main" id="{01A9A7C5-41FC-54AA-57E5-98051AE81E73}"/>
              </a:ext>
            </a:extLst>
          </p:cNvPr>
          <p:cNvPicPr>
            <a:picLocks noChangeAspect="1"/>
          </p:cNvPicPr>
          <p:nvPr/>
        </p:nvPicPr>
        <p:blipFill>
          <a:blip r:embed="rId5"/>
          <a:stretch>
            <a:fillRect/>
          </a:stretch>
        </p:blipFill>
        <p:spPr>
          <a:xfrm>
            <a:off x="4666851" y="1876664"/>
            <a:ext cx="7156527" cy="3287853"/>
          </a:xfrm>
          <a:prstGeom prst="rect">
            <a:avLst/>
          </a:prstGeom>
        </p:spPr>
      </p:pic>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72732382-8DB1-C34C-25DF-5136D4BB1490}"/>
                  </a:ext>
                </a:extLst>
              </p:cNvPr>
              <p:cNvSpPr/>
              <p:nvPr/>
            </p:nvSpPr>
            <p:spPr>
              <a:xfrm>
                <a:off x="897523" y="4612181"/>
                <a:ext cx="3636684" cy="1517347"/>
              </a:xfrm>
              <a:prstGeom prst="wedgeRoundRectCallout">
                <a:avLst>
                  <a:gd name="adj1" fmla="val 67391"/>
                  <a:gd name="adj2" fmla="val -651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Can you multiply </a:t>
                </a:r>
                <a14:m>
                  <m:oMath xmlns:m="http://schemas.openxmlformats.org/officeDocument/2006/math">
                    <m:r>
                      <a:rPr lang="en-AU" sz="1800" i="1">
                        <a:latin typeface="Cambria Math" panose="02040503050406030204" pitchFamily="18" charset="0"/>
                      </a:rPr>
                      <m:t> </m:t>
                    </m:r>
                    <m:sSup>
                      <m:sSupPr>
                        <m:ctrlPr>
                          <a:rPr lang="en-AU" sz="1800" i="1">
                            <a:latin typeface="Cambria Math" panose="02040503050406030204" pitchFamily="18" charset="0"/>
                          </a:rPr>
                        </m:ctrlPr>
                      </m:sSupPr>
                      <m:e>
                        <m:r>
                          <a:rPr lang="en-AU" sz="1800" b="0" i="1" smtClean="0">
                            <a:latin typeface="Cambria Math" panose="02040503050406030204" pitchFamily="18" charset="0"/>
                          </a:rPr>
                          <m:t>(</m:t>
                        </m:r>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i="1">
                        <a:latin typeface="Cambria Math" panose="02040503050406030204" pitchFamily="18" charset="0"/>
                      </a:rPr>
                      <m:t>𝑥</m:t>
                    </m:r>
                    <m:r>
                      <a:rPr lang="en-AU" sz="1800" i="1">
                        <a:latin typeface="Cambria Math" panose="02040503050406030204" pitchFamily="18" charset="0"/>
                      </a:rPr>
                      <m:t>+5)×</m:t>
                    </m:r>
                  </m:oMath>
                </a14:m>
                <a:br>
                  <a:rPr lang="en-AU" sz="1800" i="1" dirty="0">
                    <a:latin typeface="Cambria Math" panose="02040503050406030204" pitchFamily="18" charset="0"/>
                  </a:rPr>
                </a:br>
                <a14:m>
                  <m:oMath xmlns:m="http://schemas.openxmlformats.org/officeDocument/2006/math">
                    <m:r>
                      <a:rPr lang="en-AU" sz="1800">
                        <a:latin typeface="Cambria Math" panose="02040503050406030204" pitchFamily="18" charset="0"/>
                      </a:rPr>
                      <m:t> </m:t>
                    </m:r>
                    <m:r>
                      <a:rPr lang="en-AU" sz="1800" b="0" i="1" smtClean="0">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+2)</m:t>
                    </m:r>
                  </m:oMath>
                </a14:m>
                <a:r>
                  <a:rPr lang="en-AU" sz="1800" dirty="0"/>
                  <a:t> using both methods?</a:t>
                </a:r>
              </a:p>
            </p:txBody>
          </p:sp>
        </mc:Choice>
        <mc:Fallback xmlns="">
          <p:sp>
            <p:nvSpPr>
              <p:cNvPr id="8" name="Speech Bubble: Rectangle with Corners Rounded 7">
                <a:extLst>
                  <a:ext uri="{FF2B5EF4-FFF2-40B4-BE49-F238E27FC236}">
                    <a16:creationId xmlns:a16="http://schemas.microsoft.com/office/drawing/2014/main" id="{72732382-8DB1-C34C-25DF-5136D4BB1490}"/>
                  </a:ext>
                </a:extLst>
              </p:cNvPr>
              <p:cNvSpPr>
                <a:spLocks noRot="1" noChangeAspect="1" noMove="1" noResize="1" noEditPoints="1" noAdjustHandles="1" noChangeArrowheads="1" noChangeShapeType="1" noTextEdit="1"/>
              </p:cNvSpPr>
              <p:nvPr/>
            </p:nvSpPr>
            <p:spPr>
              <a:xfrm>
                <a:off x="897523" y="4612181"/>
                <a:ext cx="3636684" cy="1517347"/>
              </a:xfrm>
              <a:prstGeom prst="wedgeRoundRectCallout">
                <a:avLst>
                  <a:gd name="adj1" fmla="val 67391"/>
                  <a:gd name="adj2" fmla="val -65167"/>
                  <a:gd name="adj3" fmla="val 16667"/>
                </a:avLst>
              </a:prstGeom>
              <a:blipFill>
                <a:blip r:embed="rId6"/>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62910B5-E4D6-0D8B-E3D4-92C352132DAC}"/>
              </a:ext>
              <a:ext uri="{C183D7F6-B498-43B3-948B-1728B52AA6E4}">
                <adec:decorative xmlns:adec="http://schemas.microsoft.com/office/drawing/2017/decorative" val="1"/>
              </a:ext>
            </a:extLst>
          </p:cNvPr>
          <p:cNvCxnSpPr/>
          <p:nvPr/>
        </p:nvCxnSpPr>
        <p:spPr>
          <a:xfrm>
            <a:off x="1828800" y="2841638"/>
            <a:ext cx="102728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691AB59-89E6-5C7D-BCDD-2EF3EF0029FE}"/>
              </a:ext>
              <a:ext uri="{C183D7F6-B498-43B3-948B-1728B52AA6E4}">
                <adec:decorative xmlns:adec="http://schemas.microsoft.com/office/drawing/2017/decorative" val="1"/>
              </a:ext>
            </a:extLst>
          </p:cNvPr>
          <p:cNvCxnSpPr/>
          <p:nvPr/>
        </p:nvCxnSpPr>
        <p:spPr>
          <a:xfrm>
            <a:off x="1828800" y="3651390"/>
            <a:ext cx="102728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A956E9-BF1C-BF6A-9FEC-7186B2884BA4}"/>
              </a:ext>
              <a:ext uri="{C183D7F6-B498-43B3-948B-1728B52AA6E4}">
                <adec:decorative xmlns:adec="http://schemas.microsoft.com/office/drawing/2017/decorative" val="1"/>
              </a:ext>
            </a:extLst>
          </p:cNvPr>
          <p:cNvCxnSpPr/>
          <p:nvPr/>
        </p:nvCxnSpPr>
        <p:spPr>
          <a:xfrm>
            <a:off x="1828800" y="4071901"/>
            <a:ext cx="1027289" cy="0"/>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B27D7997-3A70-C902-AD39-B2D1ED9132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7043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4A287-391E-9FB3-302A-5629C3DF3B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E8BBE8-B6D8-7B02-C8EA-83B5776F7100}"/>
              </a:ext>
            </a:extLst>
          </p:cNvPr>
          <p:cNvSpPr>
            <a:spLocks noGrp="1"/>
          </p:cNvSpPr>
          <p:nvPr>
            <p:ph type="title"/>
          </p:nvPr>
        </p:nvSpPr>
        <p:spPr/>
        <p:txBody>
          <a:bodyPr/>
          <a:lstStyle/>
          <a:p>
            <a:r>
              <a:rPr lang="en-AU" dirty="0">
                <a:latin typeface="+mj-lt"/>
              </a:rPr>
              <a:t>Compare the pair (2) </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6083844-91E1-E4A2-A397-FA47E7FC82CF}"/>
                  </a:ext>
                </a:extLst>
              </p:cNvPr>
              <p:cNvSpPr>
                <a:spLocks noGrp="1"/>
              </p:cNvSpPr>
              <p:nvPr>
                <p:ph type="body" sz="quarter" idx="18"/>
              </p:nvPr>
            </p:nvSpPr>
            <p:spPr>
              <a:xfrm>
                <a:off x="360002" y="1082988"/>
                <a:ext cx="11483998" cy="356423"/>
              </a:xfrm>
            </p:spPr>
            <p:txBody>
              <a:body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latin typeface="+mj-lt"/>
                </a:endParaRPr>
              </a:p>
            </p:txBody>
          </p:sp>
        </mc:Choice>
        <mc:Fallback xmlns="">
          <p:sp>
            <p:nvSpPr>
              <p:cNvPr id="13" name="Text Placeholder 12">
                <a:extLst>
                  <a:ext uri="{FF2B5EF4-FFF2-40B4-BE49-F238E27FC236}">
                    <a16:creationId xmlns:a16="http://schemas.microsoft.com/office/drawing/2014/main" id="{86083844-91E1-E4A2-A397-FA47E7FC82CF}"/>
                  </a:ext>
                </a:extLst>
              </p:cNvPr>
              <p:cNvSpPr>
                <a:spLocks noGrp="1" noRot="1" noChangeAspect="1" noMove="1" noResize="1" noEditPoints="1" noAdjustHandles="1" noChangeArrowheads="1" noChangeShapeType="1" noTextEdit="1"/>
              </p:cNvSpPr>
              <p:nvPr>
                <p:ph type="body" sz="quarter" idx="18"/>
              </p:nvPr>
            </p:nvSpPr>
            <p:spPr>
              <a:xfrm>
                <a:off x="360002" y="1082988"/>
                <a:ext cx="11483998" cy="356423"/>
              </a:xfrm>
              <a:blipFill>
                <a:blip r:embed="rId4"/>
                <a:stretch>
                  <a:fillRect t="-3448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A645CE0-295A-1F93-B26B-598CC7BD560B}"/>
              </a:ext>
            </a:extLst>
          </p:cNvPr>
          <p:cNvSpPr txBox="1"/>
          <p:nvPr/>
        </p:nvSpPr>
        <p:spPr>
          <a:xfrm>
            <a:off x="1573534" y="2142147"/>
            <a:ext cx="2777066" cy="448372"/>
          </a:xfrm>
          <a:prstGeom prst="rect">
            <a:avLst/>
          </a:prstGeom>
          <a:noFill/>
        </p:spPr>
        <p:txBody>
          <a:bodyPr wrap="square" lIns="0" tIns="0" rIns="0" bIns="0" rtlCol="0">
            <a:noAutofit/>
          </a:bodyPr>
          <a:lstStyle/>
          <a:p>
            <a:pPr algn="l"/>
            <a:r>
              <a:rPr lang="en-AU" sz="1800" b="1" dirty="0">
                <a:solidFill>
                  <a:schemeClr val="accent2"/>
                </a:solidFill>
              </a:rPr>
              <a:t>Multiplication algorithm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98784C-253E-C2FC-AFA7-2B7474DD9372}"/>
                  </a:ext>
                </a:extLst>
              </p:cNvPr>
              <p:cNvSpPr txBox="1"/>
              <p:nvPr/>
            </p:nvSpPr>
            <p:spPr>
              <a:xfrm>
                <a:off x="790222" y="2703164"/>
                <a:ext cx="2777067" cy="1532994"/>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right"/>
                    </m:oMathParaPr>
                    <m:oMath xmlns:m="http://schemas.openxmlformats.org/officeDocument/2006/math">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+5×</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+2</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+10</m:t>
                      </m:r>
                    </m:oMath>
                    <m:oMath xmlns:m="http://schemas.openxmlformats.org/officeDocument/2006/math">
                      <m:sSup>
                        <m:sSupPr>
                          <m:ctrlPr>
                            <a:rPr lang="en-AU" b="0" i="1" dirty="0" smtClean="0">
                              <a:latin typeface="Cambria Math" panose="02040503050406030204" pitchFamily="18" charset="0"/>
                            </a:rPr>
                          </m:ctrlPr>
                        </m:sSupPr>
                        <m:e>
                          <m:r>
                            <a:rPr lang="en-AU" i="1" dirty="0">
                              <a:latin typeface="Cambria Math" panose="02040503050406030204" pitchFamily="18" charset="0"/>
                            </a:rPr>
                            <m:t>𝑥</m:t>
                          </m:r>
                        </m:e>
                        <m:sup>
                          <m:r>
                            <a:rPr lang="en-AU" b="0" i="1" dirty="0" smtClean="0">
                              <a:latin typeface="Cambria Math" panose="02040503050406030204" pitchFamily="18" charset="0"/>
                            </a:rPr>
                            <m:t>3</m:t>
                          </m:r>
                        </m:sup>
                      </m:sSup>
                      <m:r>
                        <a:rPr lang="en-AU" b="0" i="1" dirty="0" smtClean="0">
                          <a:latin typeface="Cambria Math" panose="02040503050406030204" pitchFamily="18" charset="0"/>
                        </a:rPr>
                        <m:t>+4</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+5</m:t>
                      </m:r>
                      <m:r>
                        <a:rPr lang="en-AU" b="0" i="1" dirty="0" smtClean="0">
                          <a:latin typeface="Cambria Math" panose="02040503050406030204" pitchFamily="18" charset="0"/>
                        </a:rPr>
                        <m:t>𝑥</m:t>
                      </m:r>
                      <m:r>
                        <a:rPr lang="en-AU" b="0" i="1" dirty="0" smtClean="0">
                          <a:latin typeface="Cambria Math" panose="02040503050406030204" pitchFamily="18" charset="0"/>
                        </a:rPr>
                        <m:t> +  0</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+13</m:t>
                      </m:r>
                      <m:r>
                        <a:rPr lang="en-AU" b="0" i="1" smtClean="0">
                          <a:latin typeface="Cambria Math" panose="02040503050406030204" pitchFamily="18" charset="0"/>
                        </a:rPr>
                        <m:t>𝑥</m:t>
                      </m:r>
                      <m:r>
                        <a:rPr lang="en-AU" b="0" i="1" smtClean="0">
                          <a:latin typeface="Cambria Math" panose="02040503050406030204" pitchFamily="18" charset="0"/>
                        </a:rPr>
                        <m:t>+10</m:t>
                      </m:r>
                    </m:oMath>
                  </m:oMathPara>
                </a14:m>
                <a:endParaRPr lang="en-AU" b="0" dirty="0"/>
              </a:p>
            </p:txBody>
          </p:sp>
        </mc:Choice>
        <mc:Fallback xmlns="">
          <p:sp>
            <p:nvSpPr>
              <p:cNvPr id="7" name="TextBox 6">
                <a:extLst>
                  <a:ext uri="{FF2B5EF4-FFF2-40B4-BE49-F238E27FC236}">
                    <a16:creationId xmlns:a16="http://schemas.microsoft.com/office/drawing/2014/main" id="{AE98784C-253E-C2FC-AFA7-2B7474DD9372}"/>
                  </a:ext>
                </a:extLst>
              </p:cNvPr>
              <p:cNvSpPr txBox="1">
                <a:spLocks noRot="1" noChangeAspect="1" noMove="1" noResize="1" noEditPoints="1" noAdjustHandles="1" noChangeArrowheads="1" noChangeShapeType="1" noTextEdit="1"/>
              </p:cNvSpPr>
              <p:nvPr/>
            </p:nvSpPr>
            <p:spPr>
              <a:xfrm>
                <a:off x="790222" y="2703164"/>
                <a:ext cx="2777067" cy="1532994"/>
              </a:xfrm>
              <a:prstGeom prst="rect">
                <a:avLst/>
              </a:prstGeom>
              <a:blipFill>
                <a:blip r:embed="rId5"/>
                <a:stretch>
                  <a:fillRect l="-1370" r="-3653" b="-7623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239C60-25FA-E7B5-C6D4-EFA77BA6DCBD}"/>
              </a:ext>
            </a:extLst>
          </p:cNvPr>
          <p:cNvSpPr txBox="1"/>
          <p:nvPr/>
        </p:nvSpPr>
        <p:spPr>
          <a:xfrm>
            <a:off x="8472174" y="2221003"/>
            <a:ext cx="1362706" cy="448372"/>
          </a:xfrm>
          <a:prstGeom prst="rect">
            <a:avLst/>
          </a:prstGeom>
          <a:noFill/>
        </p:spPr>
        <p:txBody>
          <a:bodyPr wrap="square" lIns="0" tIns="0" rIns="0" bIns="0" rtlCol="0">
            <a:noAutofit/>
          </a:bodyPr>
          <a:lstStyle/>
          <a:p>
            <a:pPr algn="l"/>
            <a:r>
              <a:rPr lang="en-AU" sz="1800" b="1" dirty="0">
                <a:solidFill>
                  <a:schemeClr val="accent2"/>
                </a:solidFill>
              </a:rPr>
              <a:t>Area model</a:t>
            </a:r>
          </a:p>
        </p:txBody>
      </p:sp>
      <p:pic>
        <p:nvPicPr>
          <p:cNvPr id="6" name="Picture 5" descr="Multiplication table - row by row&#10;x^2 4x 5 x &#10;x^3 4x^2 5x x&#10;2x^2 8x 10 2&#10;x^3 +6x^2 +13x +10&#10;Arrows linking like terms ">
            <a:extLst>
              <a:ext uri="{FF2B5EF4-FFF2-40B4-BE49-F238E27FC236}">
                <a16:creationId xmlns:a16="http://schemas.microsoft.com/office/drawing/2014/main" id="{DE240DCB-A718-EE0A-8484-73DF65484C86}"/>
              </a:ext>
            </a:extLst>
          </p:cNvPr>
          <p:cNvPicPr>
            <a:picLocks noChangeAspect="1"/>
          </p:cNvPicPr>
          <p:nvPr/>
        </p:nvPicPr>
        <p:blipFill>
          <a:blip r:embed="rId6"/>
          <a:stretch>
            <a:fillRect/>
          </a:stretch>
        </p:blipFill>
        <p:spPr>
          <a:xfrm>
            <a:off x="4623061" y="2590521"/>
            <a:ext cx="6860939" cy="3651624"/>
          </a:xfrm>
          <a:prstGeom prst="rect">
            <a:avLst/>
          </a:prstGeom>
        </p:spPr>
      </p:pic>
      <p:cxnSp>
        <p:nvCxnSpPr>
          <p:cNvPr id="9" name="Straight Connector 8">
            <a:extLst>
              <a:ext uri="{FF2B5EF4-FFF2-40B4-BE49-F238E27FC236}">
                <a16:creationId xmlns:a16="http://schemas.microsoft.com/office/drawing/2014/main" id="{302AB345-3A2C-8E3E-7726-8B96EE9A9FF6}"/>
              </a:ext>
              <a:ext uri="{C183D7F6-B498-43B3-948B-1728B52AA6E4}">
                <adec:decorative xmlns:adec="http://schemas.microsoft.com/office/drawing/2017/decorative" val="1"/>
              </a:ext>
            </a:extLst>
          </p:cNvPr>
          <p:cNvCxnSpPr>
            <a:cxnSpLocks/>
          </p:cNvCxnSpPr>
          <p:nvPr/>
        </p:nvCxnSpPr>
        <p:spPr>
          <a:xfrm>
            <a:off x="1716505" y="3788220"/>
            <a:ext cx="190782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CEE4075-B6AC-9CF4-04B2-E2D3E366088A}"/>
              </a:ext>
              <a:ext uri="{C183D7F6-B498-43B3-948B-1728B52AA6E4}">
                <adec:decorative xmlns:adec="http://schemas.microsoft.com/office/drawing/2017/decorative" val="1"/>
              </a:ext>
            </a:extLst>
          </p:cNvPr>
          <p:cNvCxnSpPr>
            <a:cxnSpLocks/>
          </p:cNvCxnSpPr>
          <p:nvPr/>
        </p:nvCxnSpPr>
        <p:spPr>
          <a:xfrm>
            <a:off x="528789" y="4881111"/>
            <a:ext cx="3095538"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8233143-C2C3-F2F7-91C8-E5FB301F577B}"/>
              </a:ext>
              <a:ext uri="{C183D7F6-B498-43B3-948B-1728B52AA6E4}">
                <adec:decorative xmlns:adec="http://schemas.microsoft.com/office/drawing/2017/decorative" val="1"/>
              </a:ext>
            </a:extLst>
          </p:cNvPr>
          <p:cNvCxnSpPr>
            <a:cxnSpLocks/>
          </p:cNvCxnSpPr>
          <p:nvPr/>
        </p:nvCxnSpPr>
        <p:spPr>
          <a:xfrm>
            <a:off x="528789" y="5449332"/>
            <a:ext cx="3095538" cy="0"/>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2240E903-42A7-89DA-E343-0EB5957568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7493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6C8BB-7DF0-70BB-B038-1B61804379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7F124A-AD73-A00A-62E4-4D45FA998D1D}"/>
              </a:ext>
            </a:extLst>
          </p:cNvPr>
          <p:cNvSpPr>
            <a:spLocks noGrp="1"/>
          </p:cNvSpPr>
          <p:nvPr>
            <p:ph type="title"/>
          </p:nvPr>
        </p:nvSpPr>
        <p:spPr/>
        <p:txBody>
          <a:bodyPr/>
          <a:lstStyle/>
          <a:p>
            <a:r>
              <a:rPr lang="en-AU" dirty="0"/>
              <a:t>Multiplication</a:t>
            </a:r>
          </a:p>
        </p:txBody>
      </p:sp>
      <p:sp>
        <p:nvSpPr>
          <p:cNvPr id="4" name="Text Placeholder 3">
            <a:extLst>
              <a:ext uri="{FF2B5EF4-FFF2-40B4-BE49-F238E27FC236}">
                <a16:creationId xmlns:a16="http://schemas.microsoft.com/office/drawing/2014/main" id="{A1A2F6A0-6A75-9AC9-507D-9EF1206A65C4}"/>
              </a:ext>
            </a:extLst>
          </p:cNvPr>
          <p:cNvSpPr>
            <a:spLocks noGrp="1"/>
          </p:cNvSpPr>
          <p:nvPr>
            <p:ph type="body" sz="quarter" idx="18"/>
          </p:nvPr>
        </p:nvSpPr>
        <p:spPr/>
        <p:txBody>
          <a:bodyPr/>
          <a:lstStyle/>
          <a:p>
            <a:r>
              <a:rPr lang="en-AU" dirty="0"/>
              <a:t>Using the area model</a:t>
            </a:r>
          </a:p>
        </p:txBody>
      </p:sp>
      <mc:AlternateContent xmlns:mc="http://schemas.openxmlformats.org/markup-compatibility/2006" xmlns:a14="http://schemas.microsoft.com/office/drawing/2010/main">
        <mc:Choice Requires="a14">
          <p:graphicFrame>
            <p:nvGraphicFramePr>
              <p:cNvPr id="6" name="Table 5" descr="3 multiplication questions">
                <a:extLst>
                  <a:ext uri="{FF2B5EF4-FFF2-40B4-BE49-F238E27FC236}">
                    <a16:creationId xmlns:a16="http://schemas.microsoft.com/office/drawing/2014/main" id="{3C78787C-2387-6F6C-CB2F-898466E3062F}"/>
                  </a:ext>
                </a:extLst>
              </p:cNvPr>
              <p:cNvGraphicFramePr>
                <a:graphicFrameLocks noGrp="1"/>
              </p:cNvGraphicFramePr>
              <p:nvPr>
                <p:extLst>
                  <p:ext uri="{D42A27DB-BD31-4B8C-83A1-F6EECF244321}">
                    <p14:modId xmlns:p14="http://schemas.microsoft.com/office/powerpoint/2010/main" val="2764609925"/>
                  </p:ext>
                </p:extLst>
              </p:nvPr>
            </p:nvGraphicFramePr>
            <p:xfrm>
              <a:off x="946485" y="1556437"/>
              <a:ext cx="9718842" cy="713521"/>
            </p:xfrm>
            <a:graphic>
              <a:graphicData uri="http://schemas.openxmlformats.org/drawingml/2006/table">
                <a:tbl>
                  <a:tblPr firstRow="1" bandRow="1">
                    <a:tableStyleId>{5940675A-B579-460E-94D1-54222C63F5DA}</a:tableStyleId>
                  </a:tblPr>
                  <a:tblGrid>
                    <a:gridCol w="3239614">
                      <a:extLst>
                        <a:ext uri="{9D8B030D-6E8A-4147-A177-3AD203B41FA5}">
                          <a16:colId xmlns:a16="http://schemas.microsoft.com/office/drawing/2014/main" val="2307035356"/>
                        </a:ext>
                      </a:extLst>
                    </a:gridCol>
                    <a:gridCol w="3239614">
                      <a:extLst>
                        <a:ext uri="{9D8B030D-6E8A-4147-A177-3AD203B41FA5}">
                          <a16:colId xmlns:a16="http://schemas.microsoft.com/office/drawing/2014/main" val="341813813"/>
                        </a:ext>
                      </a:extLst>
                    </a:gridCol>
                    <a:gridCol w="3239614">
                      <a:extLst>
                        <a:ext uri="{9D8B030D-6E8A-4147-A177-3AD203B41FA5}">
                          <a16:colId xmlns:a16="http://schemas.microsoft.com/office/drawing/2014/main" val="188853987"/>
                        </a:ext>
                      </a:extLst>
                    </a:gridCol>
                  </a:tblGrid>
                  <a:tr h="713521">
                    <a:tc>
                      <a:txBody>
                        <a:bodyPr/>
                        <a:lstStyle/>
                        <a:p>
                          <a:pPr algn="ct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a:txBody>
                      <a:tcPr anchor="ctr"/>
                    </a:tc>
                    <a:extLst>
                      <a:ext uri="{0D108BD9-81ED-4DB2-BD59-A6C34878D82A}">
                        <a16:rowId xmlns:a16="http://schemas.microsoft.com/office/drawing/2014/main" val="3925171665"/>
                      </a:ext>
                    </a:extLst>
                  </a:tr>
                </a:tbl>
              </a:graphicData>
            </a:graphic>
          </p:graphicFrame>
        </mc:Choice>
        <mc:Fallback xmlns="">
          <p:graphicFrame>
            <p:nvGraphicFramePr>
              <p:cNvPr id="6" name="Table 5" descr="3 multiplication questions">
                <a:extLst>
                  <a:ext uri="{FF2B5EF4-FFF2-40B4-BE49-F238E27FC236}">
                    <a16:creationId xmlns:a16="http://schemas.microsoft.com/office/drawing/2014/main" id="{3C78787C-2387-6F6C-CB2F-898466E3062F}"/>
                  </a:ext>
                </a:extLst>
              </p:cNvPr>
              <p:cNvGraphicFramePr>
                <a:graphicFrameLocks noGrp="1"/>
              </p:cNvGraphicFramePr>
              <p:nvPr>
                <p:extLst>
                  <p:ext uri="{D42A27DB-BD31-4B8C-83A1-F6EECF244321}">
                    <p14:modId xmlns:p14="http://schemas.microsoft.com/office/powerpoint/2010/main" val="2764609925"/>
                  </p:ext>
                </p:extLst>
              </p:nvPr>
            </p:nvGraphicFramePr>
            <p:xfrm>
              <a:off x="946485" y="1556437"/>
              <a:ext cx="9718842" cy="713521"/>
            </p:xfrm>
            <a:graphic>
              <a:graphicData uri="http://schemas.openxmlformats.org/drawingml/2006/table">
                <a:tbl>
                  <a:tblPr firstRow="1" bandRow="1">
                    <a:tableStyleId>{5940675A-B579-460E-94D1-54222C63F5DA}</a:tableStyleId>
                  </a:tblPr>
                  <a:tblGrid>
                    <a:gridCol w="3239614">
                      <a:extLst>
                        <a:ext uri="{9D8B030D-6E8A-4147-A177-3AD203B41FA5}">
                          <a16:colId xmlns:a16="http://schemas.microsoft.com/office/drawing/2014/main" val="2307035356"/>
                        </a:ext>
                      </a:extLst>
                    </a:gridCol>
                    <a:gridCol w="3239614">
                      <a:extLst>
                        <a:ext uri="{9D8B030D-6E8A-4147-A177-3AD203B41FA5}">
                          <a16:colId xmlns:a16="http://schemas.microsoft.com/office/drawing/2014/main" val="341813813"/>
                        </a:ext>
                      </a:extLst>
                    </a:gridCol>
                    <a:gridCol w="3239614">
                      <a:extLst>
                        <a:ext uri="{9D8B030D-6E8A-4147-A177-3AD203B41FA5}">
                          <a16:colId xmlns:a16="http://schemas.microsoft.com/office/drawing/2014/main" val="188853987"/>
                        </a:ext>
                      </a:extLst>
                    </a:gridCol>
                  </a:tblGrid>
                  <a:tr h="713521">
                    <a:tc>
                      <a:txBody>
                        <a:bodyPr/>
                        <a:lstStyle/>
                        <a:p>
                          <a:endParaRPr lang="en-US"/>
                        </a:p>
                      </a:txBody>
                      <a:tcPr anchor="ctr">
                        <a:blipFill>
                          <a:blip r:embed="rId3"/>
                          <a:stretch>
                            <a:fillRect l="-188" t="-847" r="-200188" b="-1695"/>
                          </a:stretch>
                        </a:blipFill>
                      </a:tcPr>
                    </a:tc>
                    <a:tc>
                      <a:txBody>
                        <a:bodyPr/>
                        <a:lstStyle/>
                        <a:p>
                          <a:endParaRPr lang="en-US"/>
                        </a:p>
                      </a:txBody>
                      <a:tcPr anchor="ctr">
                        <a:blipFill>
                          <a:blip r:embed="rId3"/>
                          <a:stretch>
                            <a:fillRect l="-100377" t="-847" r="-100565" b="-1695"/>
                          </a:stretch>
                        </a:blipFill>
                      </a:tcPr>
                    </a:tc>
                    <a:tc>
                      <a:txBody>
                        <a:bodyPr/>
                        <a:lstStyle/>
                        <a:p>
                          <a:endParaRPr lang="en-US"/>
                        </a:p>
                      </a:txBody>
                      <a:tcPr anchor="ctr">
                        <a:blipFill>
                          <a:blip r:embed="rId3"/>
                          <a:stretch>
                            <a:fillRect l="-200000" t="-847" r="-376" b="-1695"/>
                          </a:stretch>
                        </a:blipFill>
                      </a:tcPr>
                    </a:tc>
                    <a:extLst>
                      <a:ext uri="{0D108BD9-81ED-4DB2-BD59-A6C34878D82A}">
                        <a16:rowId xmlns:a16="http://schemas.microsoft.com/office/drawing/2014/main" val="3925171665"/>
                      </a:ext>
                    </a:extLst>
                  </a:tr>
                </a:tbl>
              </a:graphicData>
            </a:graphic>
          </p:graphicFrame>
        </mc:Fallback>
      </mc:AlternateContent>
      <p:pic>
        <p:nvPicPr>
          <p:cNvPr id="7" name="Picture 6" descr="Multiplication table - row by row&#10;2x^2 3x 6 x &#10;2x^3 3x^2 6x x&#10;8x^2 12x 24 2&#10;2x^3 +11x^2 +18x +24&#10;">
            <a:extLst>
              <a:ext uri="{FF2B5EF4-FFF2-40B4-BE49-F238E27FC236}">
                <a16:creationId xmlns:a16="http://schemas.microsoft.com/office/drawing/2014/main" id="{A0E8231F-DE93-A7C3-03F6-A1215264ADF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9999" y="2640335"/>
            <a:ext cx="4504991" cy="2414586"/>
          </a:xfrm>
          <a:prstGeom prst="rect">
            <a:avLst/>
          </a:prstGeom>
        </p:spPr>
      </p:pic>
      <p:pic>
        <p:nvPicPr>
          <p:cNvPr id="14" name="Picture 13" descr="Multiplication table - row by row&#10;2x^3 empty cell 3x 6 x &#10;2x^4 empty cell 3x^2 6x x&#10;3x^3 empty cell 9x 18 3&#10;2x^4 +3x^3+3x^2 +15x+18 ">
            <a:extLst>
              <a:ext uri="{FF2B5EF4-FFF2-40B4-BE49-F238E27FC236}">
                <a16:creationId xmlns:a16="http://schemas.microsoft.com/office/drawing/2014/main" id="{58B3DF5B-32F0-F0D7-A789-159483B37B3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07720" y="3790181"/>
            <a:ext cx="4840871" cy="2538768"/>
          </a:xfrm>
          <a:prstGeom prst="rect">
            <a:avLst/>
          </a:prstGeom>
        </p:spPr>
      </p:pic>
      <p:pic>
        <p:nvPicPr>
          <p:cNvPr id="9" name="Picture 8" descr="Multiplication table - row by row&#10;x^3 2x^2 3x 4 x &#10;x^4 2x^3 3x^2 4x x&#10;2x^3 + 4x^2  6x 8 2&#10;x^4 +4x^3 +7x^2 +10x +8">
            <a:extLst>
              <a:ext uri="{FF2B5EF4-FFF2-40B4-BE49-F238E27FC236}">
                <a16:creationId xmlns:a16="http://schemas.microsoft.com/office/drawing/2014/main" id="{E2DAB94C-FD00-B305-606E-992B7D4315E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14894" y="3429000"/>
            <a:ext cx="4332116" cy="2111284"/>
          </a:xfrm>
          <a:prstGeom prst="rect">
            <a:avLst/>
          </a:prstGeom>
        </p:spPr>
      </p:pic>
      <p:sp>
        <p:nvSpPr>
          <p:cNvPr id="2" name="Slide Number Placeholder 1">
            <a:extLst>
              <a:ext uri="{FF2B5EF4-FFF2-40B4-BE49-F238E27FC236}">
                <a16:creationId xmlns:a16="http://schemas.microsoft.com/office/drawing/2014/main" id="{1E3426D9-55A2-0717-E630-50B610D72549}"/>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26138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274973E0-E34C-4258-8285-43B7C6E3C5F0}">
  <ds:schemaRefs>
    <ds:schemaRef ds:uri="http://schemas.microsoft.com/sharepoint/v3/contenttype/forms"/>
  </ds:schemaRefs>
</ds:datastoreItem>
</file>

<file path=customXml/itemProps2.xml><?xml version="1.0" encoding="utf-8"?>
<ds:datastoreItem xmlns:ds="http://schemas.openxmlformats.org/officeDocument/2006/customXml" ds:itemID="{657D35AC-B3CC-4A7D-B2A9-95F6D0C38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EDC7F6-1F89-4F4E-A7BC-35F5478127FE}">
  <ds:schemaRefs>
    <ds:schemaRef ds:uri="http://schemas.microsoft.com/office/2006/metadata/properties"/>
    <ds:schemaRef ds:uri="http://schemas.microsoft.com/office/2006/documentManagement/types"/>
    <ds:schemaRef ds:uri="http://purl.org/dc/terms/"/>
    <ds:schemaRef ds:uri="http://purl.org/dc/dcmitype/"/>
    <ds:schemaRef ds:uri="95386ad3-46d6-4eb6-bbc1-9b19b13a5756"/>
    <ds:schemaRef ds:uri="9191b990-ddf9-46cb-8ffe-20db9d3a58aa"/>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1117</Words>
  <Application>Microsoft Office PowerPoint</Application>
  <PresentationFormat>Widescreen</PresentationFormat>
  <Paragraphs>148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Public Sans</vt:lpstr>
      <vt:lpstr>Arial</vt:lpstr>
      <vt:lpstr>Cambria Math</vt:lpstr>
      <vt:lpstr>Times New Roman</vt:lpstr>
      <vt:lpstr>NSWG Corporate</vt:lpstr>
      <vt:lpstr>Dividing polynomials </vt:lpstr>
      <vt:lpstr>Learning intention and success criteria</vt:lpstr>
      <vt:lpstr>Retrieval practice</vt:lpstr>
      <vt:lpstr>The language of division</vt:lpstr>
      <vt:lpstr>Connecting learning</vt:lpstr>
      <vt:lpstr>Compare the pair (1) </vt:lpstr>
      <vt:lpstr>Compare the pair (2) </vt:lpstr>
      <vt:lpstr>Multiplication</vt:lpstr>
      <vt:lpstr>Releasing responsibility</vt:lpstr>
      <vt:lpstr>Dividing polynomials (1) </vt:lpstr>
      <vt:lpstr>Dividing polynomials (2) </vt:lpstr>
      <vt:lpstr>Dividing polynomials (3)</vt:lpstr>
      <vt:lpstr>Dividing polynomials (4)</vt:lpstr>
      <vt:lpstr>Dividing polynomials (5)</vt:lpstr>
      <vt:lpstr>Dividing polynomials (6)</vt:lpstr>
      <vt:lpstr>Dividing polynomials (7) </vt:lpstr>
      <vt:lpstr>Dividing polynomials (8) </vt:lpstr>
      <vt:lpstr>Compare the pair (3) </vt:lpstr>
      <vt:lpstr>Independent practice</vt:lpstr>
      <vt:lpstr>Graphing polynomials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Dividing polynomials – Stage 6, extension</dc:title>
  <dc:creator>NSW Department of Education</dc:creator>
  <dcterms:created xsi:type="dcterms:W3CDTF">2026-04-20T01:45:49Z</dcterms:created>
  <dcterms:modified xsi:type="dcterms:W3CDTF">2026-05-03T22:28:47Z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2026-04-20T01:46:15Z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a3bc18ac-b445-417e-b705-45e7fff4155a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