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71" r:id="rId7"/>
    <p:sldId id="289" r:id="rId8"/>
    <p:sldId id="26506" r:id="rId9"/>
    <p:sldId id="26507" r:id="rId10"/>
    <p:sldId id="26525" r:id="rId11"/>
    <p:sldId id="26508" r:id="rId12"/>
    <p:sldId id="26513" r:id="rId13"/>
    <p:sldId id="26526" r:id="rId14"/>
    <p:sldId id="26523" r:id="rId15"/>
    <p:sldId id="26510" r:id="rId16"/>
    <p:sldId id="26522" r:id="rId17"/>
    <p:sldId id="26509" r:id="rId18"/>
    <p:sldId id="360"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31F23-2703-4601-A6CC-3F530493466C}" v="1" dt="2026-05-03T22:25:15.92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342"/>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4/05/2026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15203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D9306-6CDC-6BEE-2A68-5F6E6D7E9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DFCF4-7969-DEFA-AD77-D08563273B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79E8D7-9ACC-3549-6D88-84E356C7A6D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EAE5762-DCD2-B556-06C3-1AE2178BDA99}"/>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46443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6FE5F-183D-2578-5E80-0079E6C26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21835-83AD-427B-B217-252F544A9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59E10-2964-4C2B-2C9F-38C2396178C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DAB7154-5F22-1B71-61C9-049BB5C93870}"/>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194872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Connecting the zeroes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Polynomials</a:t>
            </a:r>
          </a:p>
        </p:txBody>
      </p:sp>
      <p:pic>
        <p:nvPicPr>
          <p:cNvPr id="4" name="Picture Placeholder 3">
            <a:extLst>
              <a:ext uri="{FF2B5EF4-FFF2-40B4-BE49-F238E27FC236}">
                <a16:creationId xmlns:a16="http://schemas.microsoft.com/office/drawing/2014/main" id="{17D28A95-5627-C88A-EF4D-36E7814A9299}"/>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9BE39-1CAF-C885-B8FB-89D15D690B6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30E208-7A94-BFC4-DDA9-0BDDA5F04AC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
        <p:nvSpPr>
          <p:cNvPr id="3" name="Title 2">
            <a:extLst>
              <a:ext uri="{FF2B5EF4-FFF2-40B4-BE49-F238E27FC236}">
                <a16:creationId xmlns:a16="http://schemas.microsoft.com/office/drawing/2014/main" id="{84F2424D-9AA2-8E04-545B-AF608C1AC18C}"/>
              </a:ext>
            </a:extLst>
          </p:cNvPr>
          <p:cNvSpPr>
            <a:spLocks noGrp="1"/>
          </p:cNvSpPr>
          <p:nvPr>
            <p:ph type="title"/>
          </p:nvPr>
        </p:nvSpPr>
        <p:spPr/>
        <p:txBody>
          <a:bodyPr/>
          <a:lstStyle/>
          <a:p>
            <a:r>
              <a:rPr lang="en-AU"/>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EBCDEA8-36D8-1987-6CC8-40245191327D}"/>
                  </a:ext>
                </a:extLst>
              </p:cNvPr>
              <p:cNvSpPr>
                <a:spLocks noGrp="1"/>
              </p:cNvSpPr>
              <p:nvPr>
                <p:ph type="body" sz="quarter" idx="17"/>
              </p:nvPr>
            </p:nvSpPr>
            <p:spPr>
              <a:xfrm>
                <a:off x="360000" y="905601"/>
                <a:ext cx="3106681" cy="5610401"/>
              </a:xfrm>
              <a:ln>
                <a:solidFill>
                  <a:schemeClr val="accent1"/>
                </a:solidFill>
              </a:ln>
            </p:spPr>
            <p:txBody>
              <a:bodyPr lIns="180000" tIns="180000"/>
              <a:lstStyle/>
              <a:p>
                <a:r>
                  <a:rPr lang="en-AU" sz="1800"/>
                  <a:t>The cubic polynomial </a:t>
                </a:r>
                <a14:m>
                  <m:oMath xmlns:m="http://schemas.openxmlformats.org/officeDocument/2006/math">
                    <m:r>
                      <m:rPr>
                        <m:sty m:val="p"/>
                      </m:rPr>
                      <a:rPr lang="en-AU" sz="1800" b="0" i="0" smtClean="0">
                        <a:latin typeface="Cambria Math" panose="02040503050406030204" pitchFamily="18" charset="0"/>
                      </a:rPr>
                      <m:t>P</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r>
                      <a:rPr lang="en-AU" sz="1800" b="0" i="1" smtClean="0">
                        <a:latin typeface="Cambria Math" panose="02040503050406030204" pitchFamily="18" charset="0"/>
                      </a:rPr>
                      <m:t>𝑏</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𝑐𝑥</m:t>
                    </m:r>
                    <m:r>
                      <a:rPr lang="en-AU" sz="1800" b="0" i="1" smtClean="0">
                        <a:latin typeface="Cambria Math" panose="02040503050406030204" pitchFamily="18" charset="0"/>
                      </a:rPr>
                      <m:t>+</m:t>
                    </m:r>
                    <m:r>
                      <a:rPr lang="en-AU" sz="1800" b="0" i="1" smtClean="0">
                        <a:latin typeface="Cambria Math" panose="02040503050406030204" pitchFamily="18" charset="0"/>
                      </a:rPr>
                      <m:t>𝑑</m:t>
                    </m:r>
                  </m:oMath>
                </a14:m>
                <a:r>
                  <a:rPr lang="en-AU" sz="1800"/>
                  <a:t> has zeroes of </a:t>
                </a:r>
                <a14:m>
                  <m:oMath xmlns:m="http://schemas.openxmlformats.org/officeDocument/2006/math">
                    <m:r>
                      <a:rPr lang="en-AU" sz="1800" i="1" dirty="0" smtClean="0">
                        <a:latin typeface="Cambria Math" panose="02040503050406030204" pitchFamily="18" charset="0"/>
                      </a:rPr>
                      <m:t>−1 </m:t>
                    </m:r>
                  </m:oMath>
                </a14:m>
                <a:r>
                  <a:rPr lang="en-AU" sz="1800"/>
                  <a:t>and 6 and the product of all 3 zeroes is equal to the sum of the distinct zeroes. </a:t>
                </a:r>
              </a:p>
              <a:p>
                <a:r>
                  <a:rPr lang="en-AU" sz="1800"/>
                  <a:t>What is a possible value for </a:t>
                </a:r>
                <a14:m>
                  <m:oMath xmlns:m="http://schemas.openxmlformats.org/officeDocument/2006/math">
                    <m:r>
                      <a:rPr lang="en-AU" sz="1800" b="0" i="1" smtClean="0">
                        <a:latin typeface="Cambria Math" panose="02040503050406030204" pitchFamily="18" charset="0"/>
                      </a:rPr>
                      <m:t>𝑏</m:t>
                    </m:r>
                  </m:oMath>
                </a14:m>
                <a:r>
                  <a:rPr lang="en-AU" sz="1800"/>
                  <a:t>? </a:t>
                </a:r>
              </a:p>
              <a:p>
                <a:endParaRPr lang="en-AU" sz="1800"/>
              </a:p>
              <a:p>
                <a:endParaRPr lang="en-AU" sz="1800"/>
              </a:p>
            </p:txBody>
          </p:sp>
        </mc:Choice>
        <mc:Fallback xmlns="">
          <p:sp>
            <p:nvSpPr>
              <p:cNvPr id="5" name="Text Placeholder 4">
                <a:extLst>
                  <a:ext uri="{FF2B5EF4-FFF2-40B4-BE49-F238E27FC236}">
                    <a16:creationId xmlns:a16="http://schemas.microsoft.com/office/drawing/2014/main" id="{5EBCDEA8-36D8-1987-6CC8-40245191327D}"/>
                  </a:ext>
                </a:extLst>
              </p:cNvPr>
              <p:cNvSpPr>
                <a:spLocks noGrp="1" noRot="1" noChangeAspect="1" noMove="1" noResize="1" noEditPoints="1" noAdjustHandles="1" noChangeArrowheads="1" noChangeShapeType="1" noTextEdit="1"/>
              </p:cNvSpPr>
              <p:nvPr>
                <p:ph type="body" sz="quarter" idx="17"/>
              </p:nvPr>
            </p:nvSpPr>
            <p:spPr>
              <a:xfrm>
                <a:off x="360000" y="905601"/>
                <a:ext cx="3106681" cy="5610401"/>
              </a:xfrm>
              <a:blipFill>
                <a:blip r:embed="rId2"/>
                <a:stretch>
                  <a:fillRect r="-2148"/>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DB753FC9-D751-F131-B59B-2F82EAF1CBB5}"/>
                  </a:ext>
                </a:extLst>
              </p:cNvPr>
              <p:cNvSpPr txBox="1">
                <a:spLocks/>
              </p:cNvSpPr>
              <p:nvPr/>
            </p:nvSpPr>
            <p:spPr>
              <a:xfrm>
                <a:off x="4541789" y="905599"/>
                <a:ext cx="3326070" cy="5610401"/>
              </a:xfrm>
              <a:prstGeom prst="rect">
                <a:avLst/>
              </a:prstGeom>
              <a:ln>
                <a:solidFill>
                  <a:schemeClr val="accent1"/>
                </a:solidFill>
              </a:ln>
            </p:spPr>
            <p:txBody>
              <a:bodyPr vert="horz" lIns="180000" tIns="180000" rIns="0" bIns="0" rtlCol="0">
                <a:normAutofit fontScale="92500"/>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a:t>Solution</a:t>
                </a:r>
              </a:p>
              <a:p>
                <a:r>
                  <a:rPr lang="en-AU" sz="1800"/>
                  <a:t>Let the zeroes be: </a:t>
                </a:r>
                <a14:m>
                  <m:oMath xmlns:m="http://schemas.openxmlformats.org/officeDocument/2006/math">
                    <m:r>
                      <a:rPr lang="en-AU" sz="1800" b="0" i="1" smtClean="0">
                        <a:latin typeface="Cambria Math" panose="02040503050406030204" pitchFamily="18" charset="0"/>
                      </a:rPr>
                      <m:t>−1, 6</m:t>
                    </m:r>
                    <m:r>
                      <a:rPr lang="en-AU" sz="1800" i="1">
                        <a:latin typeface="Cambria Math" panose="02040503050406030204" pitchFamily="18" charset="0"/>
                      </a:rPr>
                      <m:t>, </m:t>
                    </m:r>
                    <m:r>
                      <a:rPr lang="en-AU" sz="1800" i="1">
                        <a:latin typeface="Cambria Math" panose="02040503050406030204" pitchFamily="18" charset="0"/>
                      </a:rPr>
                      <m:t>𝛾</m:t>
                    </m:r>
                  </m:oMath>
                </a14:m>
                <a:endParaRPr lang="en-AU" sz="1800"/>
              </a:p>
              <a:p>
                <a:r>
                  <a:rPr lang="en-AU" sz="1800"/>
                  <a:t>Product of zeros: </a:t>
                </a:r>
                <a14:m>
                  <m:oMath xmlns:m="http://schemas.openxmlformats.org/officeDocument/2006/math">
                    <m:r>
                      <a:rPr lang="en-AU" sz="1800" b="0" i="1" smtClean="0">
                        <a:latin typeface="Cambria Math" panose="02040503050406030204" pitchFamily="18" charset="0"/>
                      </a:rPr>
                      <m:t>−6</m:t>
                    </m:r>
                    <m:r>
                      <a:rPr lang="en-AU" sz="1800" b="0" i="1" smtClean="0">
                        <a:latin typeface="Cambria Math" panose="02040503050406030204" pitchFamily="18" charset="0"/>
                      </a:rPr>
                      <m:t>𝛾</m:t>
                    </m:r>
                  </m:oMath>
                </a14:m>
                <a:endParaRPr lang="en-AU" sz="1800"/>
              </a:p>
              <a:p>
                <a:r>
                  <a:rPr lang="en-AU" sz="1800"/>
                  <a:t>Sum of distinct zeroes: </a:t>
                </a:r>
                <a14:m>
                  <m:oMath xmlns:m="http://schemas.openxmlformats.org/officeDocument/2006/math">
                    <m:r>
                      <a:rPr lang="en-AU" sz="1800" b="0" i="1" smtClean="0">
                        <a:latin typeface="Cambria Math" panose="02040503050406030204" pitchFamily="18" charset="0"/>
                      </a:rPr>
                      <m:t>5</m:t>
                    </m:r>
                  </m:oMath>
                </a14:m>
                <a:endParaRPr lang="en-AU" sz="1800"/>
              </a:p>
              <a:p>
                <a:r>
                  <a:rPr lang="en-AU" sz="1800"/>
                  <a:t>Using the condition:</a:t>
                </a:r>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−6</m:t>
                      </m:r>
                      <m:r>
                        <a:rPr lang="en-AU" sz="1800" b="0" i="1" smtClean="0">
                          <a:latin typeface="Cambria Math" panose="02040503050406030204" pitchFamily="18" charset="0"/>
                        </a:rPr>
                        <m:t>𝛾</m:t>
                      </m:r>
                      <m:r>
                        <a:rPr lang="en-AU" sz="1800" b="0" i="1" smtClean="0">
                          <a:latin typeface="Cambria Math" panose="02040503050406030204" pitchFamily="18" charset="0"/>
                        </a:rPr>
                        <m:t>=5</m:t>
                      </m:r>
                    </m:oMath>
                    <m:oMath xmlns:m="http://schemas.openxmlformats.org/officeDocument/2006/math">
                      <m:r>
                        <a:rPr lang="en-AU" sz="1800" b="0" i="1" smtClean="0">
                          <a:latin typeface="Cambria Math" panose="02040503050406030204" pitchFamily="18" charset="0"/>
                        </a:rPr>
                        <m:t>𝛾</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6</m:t>
                          </m:r>
                        </m:den>
                      </m:f>
                    </m:oMath>
                  </m:oMathPara>
                </a14:m>
                <a:endParaRPr lang="en-AU" sz="1800" b="0"/>
              </a:p>
              <a:p>
                <a:r>
                  <a:rPr lang="en-AU" sz="1800"/>
                  <a:t>Hence zeroes are,</a:t>
                </a:r>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 6,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6</m:t>
                          </m:r>
                        </m:den>
                      </m:f>
                    </m:oMath>
                  </m:oMathPara>
                </a14:m>
                <a:endParaRPr lang="en-AU" sz="1800"/>
              </a:p>
              <a:p>
                <a:endParaRPr lang="en-AU" sz="1800"/>
              </a:p>
            </p:txBody>
          </p:sp>
        </mc:Choice>
        <mc:Fallback xmlns="">
          <p:sp>
            <p:nvSpPr>
              <p:cNvPr id="6" name="Text Placeholder 4">
                <a:extLst>
                  <a:ext uri="{FF2B5EF4-FFF2-40B4-BE49-F238E27FC236}">
                    <a16:creationId xmlns:a16="http://schemas.microsoft.com/office/drawing/2014/main" id="{DB753FC9-D751-F131-B59B-2F82EAF1CBB5}"/>
                  </a:ext>
                </a:extLst>
              </p:cNvPr>
              <p:cNvSpPr txBox="1">
                <a:spLocks noRot="1" noChangeAspect="1" noMove="1" noResize="1" noEditPoints="1" noAdjustHandles="1" noChangeArrowheads="1" noChangeShapeType="1" noTextEdit="1"/>
              </p:cNvSpPr>
              <p:nvPr/>
            </p:nvSpPr>
            <p:spPr>
              <a:xfrm>
                <a:off x="4541789" y="905599"/>
                <a:ext cx="3326070" cy="5610401"/>
              </a:xfrm>
              <a:prstGeom prst="rect">
                <a:avLst/>
              </a:prstGeom>
              <a:blipFill>
                <a:blip r:embed="rId3"/>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5A588848-0F6B-7611-FEEB-B222314063B6}"/>
                  </a:ext>
                </a:extLst>
              </p:cNvPr>
              <p:cNvSpPr txBox="1">
                <a:spLocks/>
              </p:cNvSpPr>
              <p:nvPr/>
            </p:nvSpPr>
            <p:spPr>
              <a:xfrm>
                <a:off x="8517930" y="905599"/>
                <a:ext cx="3326070" cy="5610401"/>
              </a:xfrm>
              <a:prstGeom prst="rect">
                <a:avLst/>
              </a:prstGeom>
              <a:ln>
                <a:solidFill>
                  <a:schemeClr val="accent1"/>
                </a:solidFill>
              </a:ln>
            </p:spPr>
            <p:txBody>
              <a:bodyPr vert="horz" lIns="180000" tIns="18000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t>Find </a:t>
                </a:r>
                <a14:m>
                  <m:oMath xmlns:m="http://schemas.openxmlformats.org/officeDocument/2006/math">
                    <m:r>
                      <a:rPr lang="en-AU" sz="1800" b="0" i="1" smtClean="0">
                        <a:latin typeface="Cambria Math" panose="02040503050406030204" pitchFamily="18" charset="0"/>
                      </a:rPr>
                      <m:t>𝑏</m:t>
                    </m:r>
                  </m:oMath>
                </a14:m>
                <a:r>
                  <a:rPr lang="en-AU" sz="1800"/>
                  <a:t> via sum of roots</a:t>
                </a:r>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−1+6−</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6</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𝑏</m:t>
                          </m:r>
                        </m:num>
                        <m:den>
                          <m:r>
                            <a:rPr lang="en-AU" sz="1800" b="0" i="1" smtClean="0">
                              <a:latin typeface="Cambria Math" panose="02040503050406030204" pitchFamily="18" charset="0"/>
                            </a:rPr>
                            <m:t>4</m:t>
                          </m:r>
                        </m:den>
                      </m:f>
                    </m:oMath>
                    <m:oMath xmlns:m="http://schemas.openxmlformats.org/officeDocument/2006/math">
                      <m:r>
                        <a:rPr lang="en-AU" sz="1800" b="0" i="1" smtClean="0">
                          <a:latin typeface="Cambria Math" panose="02040503050406030204" pitchFamily="18" charset="0"/>
                        </a:rPr>
                        <m:t>𝑏</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50</m:t>
                          </m:r>
                        </m:num>
                        <m:den>
                          <m:r>
                            <a:rPr lang="en-AU" sz="1800" b="0" i="1" smtClean="0">
                              <a:latin typeface="Cambria Math" panose="02040503050406030204" pitchFamily="18" charset="0"/>
                            </a:rPr>
                            <m:t>3</m:t>
                          </m:r>
                        </m:den>
                      </m:f>
                    </m:oMath>
                  </m:oMathPara>
                </a14:m>
                <a:endParaRPr lang="en-AU" sz="1800"/>
              </a:p>
              <a:p>
                <a:endParaRPr lang="en-AU" sz="1800"/>
              </a:p>
            </p:txBody>
          </p:sp>
        </mc:Choice>
        <mc:Fallback xmlns="">
          <p:sp>
            <p:nvSpPr>
              <p:cNvPr id="7" name="Text Placeholder 4">
                <a:extLst>
                  <a:ext uri="{FF2B5EF4-FFF2-40B4-BE49-F238E27FC236}">
                    <a16:creationId xmlns:a16="http://schemas.microsoft.com/office/drawing/2014/main" id="{5A588848-0F6B-7611-FEEB-B222314063B6}"/>
                  </a:ext>
                </a:extLst>
              </p:cNvPr>
              <p:cNvSpPr txBox="1">
                <a:spLocks noRot="1" noChangeAspect="1" noMove="1" noResize="1" noEditPoints="1" noAdjustHandles="1" noChangeArrowheads="1" noChangeShapeType="1" noTextEdit="1"/>
              </p:cNvSpPr>
              <p:nvPr/>
            </p:nvSpPr>
            <p:spPr>
              <a:xfrm>
                <a:off x="8517930" y="905599"/>
                <a:ext cx="3326070" cy="5610401"/>
              </a:xfrm>
              <a:prstGeom prst="rect">
                <a:avLst/>
              </a:prstGeom>
              <a:blipFill>
                <a:blip r:embed="rId4"/>
                <a:stretch>
                  <a:fillRect/>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9518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3023D-28BE-EB05-8805-FB70EA9BE3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D0EFE5-D114-67EF-3FC2-AAC5F3290C67}"/>
              </a:ext>
            </a:extLst>
          </p:cNvPr>
          <p:cNvSpPr>
            <a:spLocks noGrp="1"/>
          </p:cNvSpPr>
          <p:nvPr>
            <p:ph type="title"/>
          </p:nvPr>
        </p:nvSpPr>
        <p:spPr/>
        <p:txBody>
          <a:bodyPr/>
          <a:lstStyle/>
          <a:p>
            <a:r>
              <a:rPr lang="en-AU">
                <a:latin typeface="+mj-lt"/>
              </a:rPr>
              <a:t>Banner task</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97B8292-A484-BC7D-15F0-6CA9955EDB8E}"/>
                  </a:ext>
                </a:extLst>
              </p:cNvPr>
              <p:cNvSpPr>
                <a:spLocks noGrp="1"/>
              </p:cNvSpPr>
              <p:nvPr>
                <p:ph type="body" sz="quarter" idx="17"/>
              </p:nvPr>
            </p:nvSpPr>
            <p:spPr>
              <a:xfrm>
                <a:off x="360000" y="1567087"/>
                <a:ext cx="11230020" cy="4525104"/>
              </a:xfrm>
            </p:spPr>
            <p:txBody>
              <a:bodyPr/>
              <a:lstStyle/>
              <a:p>
                <a:r>
                  <a:rPr lang="en-AU" sz="4400">
                    <a:latin typeface="+mn-lt"/>
                  </a:rPr>
                  <a:t> </a:t>
                </a:r>
                <a14:m>
                  <m:oMath xmlns:m="http://schemas.openxmlformats.org/officeDocument/2006/math">
                    <m:r>
                      <m:rPr>
                        <m:sty m:val="p"/>
                      </m:rPr>
                      <a:rPr lang="en-AU" sz="4400" b="0" i="0" smtClean="0">
                        <a:latin typeface="Cambria Math" panose="02040503050406030204" pitchFamily="18" charset="0"/>
                      </a:rPr>
                      <m:t>P</m:t>
                    </m:r>
                    <m:d>
                      <m:dPr>
                        <m:ctrlPr>
                          <a:rPr lang="en-AU" sz="4400" b="0" i="1" smtClean="0">
                            <a:latin typeface="Cambria Math" panose="02040503050406030204" pitchFamily="18" charset="0"/>
                          </a:rPr>
                        </m:ctrlPr>
                      </m:dPr>
                      <m:e>
                        <m:r>
                          <a:rPr lang="en-AU" sz="4400" b="0" i="1" smtClean="0">
                            <a:latin typeface="Cambria Math" panose="02040503050406030204" pitchFamily="18" charset="0"/>
                          </a:rPr>
                          <m:t>𝑥</m:t>
                        </m:r>
                      </m:e>
                    </m:d>
                    <m:r>
                      <a:rPr lang="en-AU" sz="4400" b="0" i="1" smtClean="0">
                        <a:latin typeface="Cambria Math" panose="02040503050406030204" pitchFamily="18" charset="0"/>
                      </a:rPr>
                      <m:t>=2</m:t>
                    </m:r>
                    <m:sSup>
                      <m:sSupPr>
                        <m:ctrlPr>
                          <a:rPr lang="en-AU" sz="4400" b="0" i="1" smtClean="0">
                            <a:latin typeface="Cambria Math" panose="02040503050406030204" pitchFamily="18" charset="0"/>
                          </a:rPr>
                        </m:ctrlPr>
                      </m:sSupPr>
                      <m:e>
                        <m:r>
                          <a:rPr lang="en-AU" sz="4400" b="0" i="1" smtClean="0">
                            <a:latin typeface="Cambria Math" panose="02040503050406030204" pitchFamily="18" charset="0"/>
                          </a:rPr>
                          <m:t>𝑥</m:t>
                        </m:r>
                      </m:e>
                      <m:sup>
                        <m:r>
                          <a:rPr lang="en-AU" sz="4400" b="0" i="1" smtClean="0">
                            <a:latin typeface="Cambria Math" panose="02040503050406030204" pitchFamily="18" charset="0"/>
                          </a:rPr>
                          <m:t>4</m:t>
                        </m:r>
                      </m:sup>
                    </m:sSup>
                    <m:r>
                      <a:rPr lang="en-AU" sz="4400" b="0" i="1" smtClean="0">
                        <a:latin typeface="Cambria Math" panose="02040503050406030204" pitchFamily="18" charset="0"/>
                      </a:rPr>
                      <m:t>+</m:t>
                    </m:r>
                    <m:r>
                      <a:rPr lang="en-AU" sz="4400" b="0" i="1" smtClean="0">
                        <a:latin typeface="Cambria Math" panose="02040503050406030204" pitchFamily="18" charset="0"/>
                      </a:rPr>
                      <m:t>𝑏</m:t>
                    </m:r>
                    <m:sSup>
                      <m:sSupPr>
                        <m:ctrlPr>
                          <a:rPr lang="en-AU" sz="4400" b="0" i="1" smtClean="0">
                            <a:latin typeface="Cambria Math" panose="02040503050406030204" pitchFamily="18" charset="0"/>
                          </a:rPr>
                        </m:ctrlPr>
                      </m:sSupPr>
                      <m:e>
                        <m:r>
                          <a:rPr lang="en-AU" sz="4400" b="0" i="1" smtClean="0">
                            <a:latin typeface="Cambria Math" panose="02040503050406030204" pitchFamily="18" charset="0"/>
                          </a:rPr>
                          <m:t>𝑥</m:t>
                        </m:r>
                      </m:e>
                      <m:sup>
                        <m:r>
                          <a:rPr lang="en-AU" sz="4400" b="0" i="1" smtClean="0">
                            <a:latin typeface="Cambria Math" panose="02040503050406030204" pitchFamily="18" charset="0"/>
                          </a:rPr>
                          <m:t>3</m:t>
                        </m:r>
                      </m:sup>
                    </m:sSup>
                    <m:r>
                      <a:rPr lang="en-AU" sz="4400" b="0" i="1" smtClean="0">
                        <a:latin typeface="Cambria Math" panose="02040503050406030204" pitchFamily="18" charset="0"/>
                      </a:rPr>
                      <m:t>+</m:t>
                    </m:r>
                    <m:r>
                      <a:rPr lang="en-AU" sz="4400" b="0" i="1" smtClean="0">
                        <a:latin typeface="Cambria Math" panose="02040503050406030204" pitchFamily="18" charset="0"/>
                      </a:rPr>
                      <m:t>𝑐</m:t>
                    </m:r>
                    <m:sSup>
                      <m:sSupPr>
                        <m:ctrlPr>
                          <a:rPr lang="en-AU" sz="4400" b="0" i="1" smtClean="0">
                            <a:latin typeface="Cambria Math" panose="02040503050406030204" pitchFamily="18" charset="0"/>
                          </a:rPr>
                        </m:ctrlPr>
                      </m:sSupPr>
                      <m:e>
                        <m:r>
                          <a:rPr lang="en-AU" sz="4400" b="0" i="1" smtClean="0">
                            <a:latin typeface="Cambria Math" panose="02040503050406030204" pitchFamily="18" charset="0"/>
                          </a:rPr>
                          <m:t>𝑥</m:t>
                        </m:r>
                      </m:e>
                      <m:sup>
                        <m:r>
                          <a:rPr lang="en-AU" sz="4400" b="0" i="1" smtClean="0">
                            <a:latin typeface="Cambria Math" panose="02040503050406030204" pitchFamily="18" charset="0"/>
                          </a:rPr>
                          <m:t>2</m:t>
                        </m:r>
                      </m:sup>
                    </m:sSup>
                    <m:r>
                      <a:rPr lang="en-AU" sz="4400" b="0" i="1" smtClean="0">
                        <a:latin typeface="Cambria Math" panose="02040503050406030204" pitchFamily="18" charset="0"/>
                      </a:rPr>
                      <m:t>+</m:t>
                    </m:r>
                    <m:r>
                      <a:rPr lang="en-AU" sz="4400" b="0" i="1" smtClean="0">
                        <a:latin typeface="Cambria Math" panose="02040503050406030204" pitchFamily="18" charset="0"/>
                      </a:rPr>
                      <m:t>𝑑𝑥</m:t>
                    </m:r>
                    <m:r>
                      <a:rPr lang="en-AU" sz="4400" b="0" i="1" smtClean="0">
                        <a:latin typeface="Cambria Math" panose="02040503050406030204" pitchFamily="18" charset="0"/>
                      </a:rPr>
                      <m:t>+</m:t>
                    </m:r>
                    <m:r>
                      <a:rPr lang="en-AU" sz="4400" b="0" i="1" smtClean="0">
                        <a:latin typeface="Cambria Math" panose="02040503050406030204" pitchFamily="18" charset="0"/>
                      </a:rPr>
                      <m:t>𝑒</m:t>
                    </m:r>
                  </m:oMath>
                </a14:m>
                <a:endParaRPr lang="en-AU" sz="4400">
                  <a:latin typeface="+mn-lt"/>
                </a:endParaRPr>
              </a:p>
              <a:p>
                <a:r>
                  <a:rPr lang="en-AU" sz="4400">
                    <a:latin typeface="+mn-lt"/>
                  </a:rPr>
                  <a:t>Zeroes: </a:t>
                </a:r>
                <a14:m>
                  <m:oMath xmlns:m="http://schemas.openxmlformats.org/officeDocument/2006/math">
                    <m:r>
                      <a:rPr lang="en-AU" sz="4400" b="0" i="1" smtClean="0">
                        <a:latin typeface="Cambria Math" panose="02040503050406030204" pitchFamily="18" charset="0"/>
                      </a:rPr>
                      <m:t>4, −1, </m:t>
                    </m:r>
                    <m:r>
                      <a:rPr lang="en-AU" sz="4400" b="0" i="1" smtClean="0">
                        <a:latin typeface="Cambria Math" panose="02040503050406030204" pitchFamily="18" charset="0"/>
                      </a:rPr>
                      <m:t>𝛾</m:t>
                    </m:r>
                    <m:r>
                      <a:rPr lang="en-AU" sz="4400" b="0" i="1" smtClean="0">
                        <a:latin typeface="Cambria Math" panose="02040503050406030204" pitchFamily="18" charset="0"/>
                      </a:rPr>
                      <m:t>, </m:t>
                    </m:r>
                    <m:r>
                      <a:rPr lang="en-AU" sz="4400" b="0" i="1" smtClean="0">
                        <a:latin typeface="Cambria Math" panose="02040503050406030204" pitchFamily="18" charset="0"/>
                      </a:rPr>
                      <m:t>𝛿</m:t>
                    </m:r>
                  </m:oMath>
                </a14:m>
                <a:endParaRPr lang="en-AU" sz="4400">
                  <a:latin typeface="+mn-lt"/>
                </a:endParaRPr>
              </a:p>
            </p:txBody>
          </p:sp>
        </mc:Choice>
        <mc:Fallback xmlns="">
          <p:sp>
            <p:nvSpPr>
              <p:cNvPr id="12" name="Text Placeholder 11">
                <a:extLst>
                  <a:ext uri="{FF2B5EF4-FFF2-40B4-BE49-F238E27FC236}">
                    <a16:creationId xmlns:a16="http://schemas.microsoft.com/office/drawing/2014/main" id="{997B8292-A484-BC7D-15F0-6CA9955EDB8E}"/>
                  </a:ext>
                </a:extLst>
              </p:cNvPr>
              <p:cNvSpPr>
                <a:spLocks noGrp="1" noRot="1" noChangeAspect="1" noMove="1" noResize="1" noEditPoints="1" noAdjustHandles="1" noChangeArrowheads="1" noChangeShapeType="1" noTextEdit="1"/>
              </p:cNvSpPr>
              <p:nvPr>
                <p:ph type="body" sz="quarter" idx="17"/>
              </p:nvPr>
            </p:nvSpPr>
            <p:spPr>
              <a:xfrm>
                <a:off x="360000" y="1567087"/>
                <a:ext cx="11230020" cy="4525104"/>
              </a:xfrm>
              <a:blipFill>
                <a:blip r:embed="rId3"/>
                <a:stretch>
                  <a:fillRect l="-2986"/>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40178E35-D46D-AAA3-A74D-C581C9F798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108894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 uri="{C183D7F6-B498-43B3-948B-1728B52AA6E4}">
                <adec:decorative xmlns:adec="http://schemas.microsoft.com/office/drawing/2017/decorative" val="1"/>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a:latin typeface="+mj-lt"/>
              </a:rPr>
              <a:t>HSC-style question</a:t>
            </a:r>
          </a:p>
        </p:txBody>
      </p:sp>
      <p:sp>
        <p:nvSpPr>
          <p:cNvPr id="12" name="Text Placeholder 11">
            <a:extLst>
              <a:ext uri="{FF2B5EF4-FFF2-40B4-BE49-F238E27FC236}">
                <a16:creationId xmlns:a16="http://schemas.microsoft.com/office/drawing/2014/main" id="{1DAD1ACA-21A5-3F6A-0888-0D65507546B6}"/>
              </a:ext>
              <a:ext uri="{C183D7F6-B498-43B3-948B-1728B52AA6E4}">
                <adec:decorative xmlns:adec="http://schemas.microsoft.com/office/drawing/2017/decorative" val="1"/>
              </a:ext>
            </a:extLst>
          </p:cNvPr>
          <p:cNvSpPr>
            <a:spLocks noGrp="1"/>
          </p:cNvSpPr>
          <p:nvPr>
            <p:ph type="body" sz="quarter" idx="17"/>
          </p:nvPr>
        </p:nvSpPr>
        <p:spPr>
          <a:xfrm>
            <a:off x="258228" y="1632400"/>
            <a:ext cx="11484000" cy="4807835"/>
          </a:xfrm>
        </p:spPr>
        <p:txBody>
          <a:bodyPr/>
          <a:lstStyle/>
          <a:p>
            <a:r>
              <a:rPr lang="en-AU">
                <a:latin typeface="+mn-lt"/>
              </a:rPr>
              <a: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E0D08C-EF72-BD10-E2A4-4E152CA8600E}"/>
                  </a:ext>
                </a:extLst>
              </p:cNvPr>
              <p:cNvSpPr txBox="1"/>
              <p:nvPr/>
            </p:nvSpPr>
            <p:spPr>
              <a:xfrm>
                <a:off x="360000" y="1033876"/>
                <a:ext cx="11382228" cy="970770"/>
              </a:xfrm>
              <a:prstGeom prst="rect">
                <a:avLst/>
              </a:prstGeom>
              <a:noFill/>
            </p:spPr>
            <p:txBody>
              <a:bodyPr wrap="square" lIns="0" tIns="0" rIns="0" bIns="0" rtlCol="0">
                <a:noAutofit/>
              </a:bodyPr>
              <a:lstStyle/>
              <a:p>
                <a:pPr algn="l">
                  <a:lnSpc>
                    <a:spcPct val="114000"/>
                  </a:lnSpc>
                  <a:spcAft>
                    <a:spcPts val="600"/>
                  </a:spcAft>
                </a:pPr>
                <a:r>
                  <a:rPr lang="en-AU" sz="1800"/>
                  <a:t>Let </a:t>
                </a:r>
                <a14:m>
                  <m:oMath xmlns:m="http://schemas.openxmlformats.org/officeDocument/2006/math">
                    <m:r>
                      <a:rPr lang="en-AU" sz="1800" b="0" i="1" smtClean="0">
                        <a:latin typeface="Cambria Math" panose="02040503050406030204" pitchFamily="18" charset="0"/>
                      </a:rPr>
                      <m:t>𝑎</m:t>
                    </m:r>
                    <m:r>
                      <a:rPr lang="en-AU" sz="1800" b="0" i="1" smtClean="0">
                        <a:latin typeface="Cambria Math" panose="02040503050406030204" pitchFamily="18" charset="0"/>
                      </a:rPr>
                      <m:t>, </m:t>
                    </m:r>
                    <m:r>
                      <a:rPr lang="en-AU" sz="1800" b="0" i="1" smtClean="0">
                        <a:latin typeface="Cambria Math" panose="02040503050406030204" pitchFamily="18" charset="0"/>
                      </a:rPr>
                      <m:t>𝑏</m:t>
                    </m:r>
                    <m:r>
                      <a:rPr lang="en-AU" sz="1800" b="0" i="1" smtClean="0">
                        <a:latin typeface="Cambria Math" panose="02040503050406030204" pitchFamily="18" charset="0"/>
                      </a:rPr>
                      <m:t> </m:t>
                    </m:r>
                  </m:oMath>
                </a14:m>
                <a:r>
                  <a:rPr lang="en-AU" sz="1800"/>
                  <a:t>and </a:t>
                </a:r>
                <a14:m>
                  <m:oMath xmlns:m="http://schemas.openxmlformats.org/officeDocument/2006/math">
                    <m:r>
                      <a:rPr lang="en-AU" sz="1800" b="0" i="1" smtClean="0">
                        <a:latin typeface="Cambria Math" panose="02040503050406030204" pitchFamily="18" charset="0"/>
                      </a:rPr>
                      <m:t>𝑐</m:t>
                    </m:r>
                  </m:oMath>
                </a14:m>
                <a:r>
                  <a:rPr lang="en-AU" sz="1800"/>
                  <a:t> be real numbers. Suppose that </a:t>
                </a:r>
                <a14:m>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4</m:t>
                        </m:r>
                      </m:sup>
                    </m:sSup>
                    <m:r>
                      <a:rPr lang="en-AU" sz="1800" b="0" i="1" smtClean="0">
                        <a:latin typeface="Cambria Math" panose="02040503050406030204" pitchFamily="18" charset="0"/>
                      </a:rPr>
                      <m:t>+</m:t>
                    </m:r>
                    <m:r>
                      <a:rPr lang="en-AU" sz="1800" b="0" i="1" smtClean="0">
                        <a:latin typeface="Cambria Math" panose="02040503050406030204" pitchFamily="18" charset="0"/>
                      </a:rPr>
                      <m:t>𝑎</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r>
                      <a:rPr lang="en-AU" sz="1800" b="0" i="1" smtClean="0">
                        <a:latin typeface="Cambria Math" panose="02040503050406030204" pitchFamily="18" charset="0"/>
                      </a:rPr>
                      <m:t>𝑏</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𝑐𝑥</m:t>
                    </m:r>
                    <m:r>
                      <a:rPr lang="en-AU" sz="1800" b="0" i="1" smtClean="0">
                        <a:latin typeface="Cambria Math" panose="02040503050406030204" pitchFamily="18" charset="0"/>
                      </a:rPr>
                      <m:t>+1</m:t>
                    </m:r>
                  </m:oMath>
                </a14:m>
                <a:r>
                  <a:rPr lang="en-AU" sz="1800"/>
                  <a:t> has 2 pairs of reciprocal zeroes.</a:t>
                </a:r>
              </a:p>
              <a:p>
                <a:pPr algn="l">
                  <a:lnSpc>
                    <a:spcPct val="114000"/>
                  </a:lnSpc>
                  <a:spcAft>
                    <a:spcPts val="600"/>
                  </a:spcAft>
                </a:pPr>
                <a:r>
                  <a:rPr lang="en-AU" sz="1800"/>
                  <a:t>Prove that </a:t>
                </a:r>
                <a14:m>
                  <m:oMath xmlns:m="http://schemas.openxmlformats.org/officeDocument/2006/math">
                    <m:r>
                      <a:rPr lang="en-AU" sz="1800" b="0" i="1" smtClean="0">
                        <a:latin typeface="Cambria Math" panose="02040503050406030204" pitchFamily="18" charset="0"/>
                      </a:rPr>
                      <m:t>𝑎</m:t>
                    </m:r>
                    <m:r>
                      <a:rPr lang="en-AU" sz="1800" b="0" i="1" smtClean="0">
                        <a:latin typeface="Cambria Math" panose="02040503050406030204" pitchFamily="18" charset="0"/>
                      </a:rPr>
                      <m:t>=</m:t>
                    </m:r>
                    <m:r>
                      <a:rPr lang="en-AU" sz="1800" b="0" i="1" smtClean="0">
                        <a:latin typeface="Cambria Math" panose="02040503050406030204" pitchFamily="18" charset="0"/>
                      </a:rPr>
                      <m:t>𝑐</m:t>
                    </m:r>
                  </m:oMath>
                </a14:m>
                <a:endParaRPr lang="en-AU" sz="1800" b="0"/>
              </a:p>
              <a:p>
                <a:pPr algn="r">
                  <a:lnSpc>
                    <a:spcPct val="114000"/>
                  </a:lnSpc>
                  <a:spcAft>
                    <a:spcPts val="600"/>
                  </a:spcAft>
                </a:pPr>
                <a:r>
                  <a:rPr lang="en-AU" sz="1800" b="1"/>
                  <a:t>(2 marks)</a:t>
                </a:r>
                <a:endParaRPr lang="en-AU" sz="1800"/>
              </a:p>
            </p:txBody>
          </p:sp>
        </mc:Choice>
        <mc:Fallback xmlns="">
          <p:sp>
            <p:nvSpPr>
              <p:cNvPr id="5" name="TextBox 4">
                <a:extLst>
                  <a:ext uri="{FF2B5EF4-FFF2-40B4-BE49-F238E27FC236}">
                    <a16:creationId xmlns:a16="http://schemas.microsoft.com/office/drawing/2014/main" id="{A2E0D08C-EF72-BD10-E2A4-4E152CA8600E}"/>
                  </a:ext>
                </a:extLst>
              </p:cNvPr>
              <p:cNvSpPr txBox="1">
                <a:spLocks noRot="1" noChangeAspect="1" noMove="1" noResize="1" noEditPoints="1" noAdjustHandles="1" noChangeArrowheads="1" noChangeShapeType="1" noTextEdit="1"/>
              </p:cNvSpPr>
              <p:nvPr/>
            </p:nvSpPr>
            <p:spPr>
              <a:xfrm>
                <a:off x="360000" y="1033876"/>
                <a:ext cx="11382228" cy="970770"/>
              </a:xfrm>
              <a:prstGeom prst="rect">
                <a:avLst/>
              </a:prstGeom>
              <a:blipFill>
                <a:blip r:embed="rId3"/>
                <a:stretch>
                  <a:fillRect l="-1232" t="-6918" r="-1285" b="-2452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graphicFrame>
        <p:nvGraphicFramePr>
          <p:cNvPr id="6" name="Table 5" descr="A two‑column grading rubric table.&#10;&#10;Row 1: Criterion — “Provides correct proof.” Marks — 2.&#10;&#10;Row 2: Criterion — “Attempts to use sum of the threewise products of roots, or equivalent merit.” Marks — 1.">
            <a:extLst>
              <a:ext uri="{FF2B5EF4-FFF2-40B4-BE49-F238E27FC236}">
                <a16:creationId xmlns:a16="http://schemas.microsoft.com/office/drawing/2014/main" id="{E6570BFB-1FD3-F3CB-C4EE-669D7FDDE0C2}"/>
              </a:ext>
            </a:extLst>
          </p:cNvPr>
          <p:cNvGraphicFramePr>
            <a:graphicFrameLocks noGrp="1"/>
          </p:cNvGraphicFramePr>
          <p:nvPr>
            <p:extLst>
              <p:ext uri="{D42A27DB-BD31-4B8C-83A1-F6EECF244321}">
                <p14:modId xmlns:p14="http://schemas.microsoft.com/office/powerpoint/2010/main" val="1300952815"/>
              </p:ext>
            </p:extLst>
          </p:nvPr>
        </p:nvGraphicFramePr>
        <p:xfrm>
          <a:off x="360000" y="2329040"/>
          <a:ext cx="11382228" cy="1134111"/>
        </p:xfrm>
        <a:graphic>
          <a:graphicData uri="http://schemas.openxmlformats.org/drawingml/2006/table">
            <a:tbl>
              <a:tblPr firstRow="1" bandRow="1">
                <a:tableStyleId>{5A111915-BE36-4E01-A7E5-04B1672EAD32}</a:tableStyleId>
              </a:tblPr>
              <a:tblGrid>
                <a:gridCol w="9593591">
                  <a:extLst>
                    <a:ext uri="{9D8B030D-6E8A-4147-A177-3AD203B41FA5}">
                      <a16:colId xmlns:a16="http://schemas.microsoft.com/office/drawing/2014/main" val="4106368185"/>
                    </a:ext>
                  </a:extLst>
                </a:gridCol>
                <a:gridCol w="1788637">
                  <a:extLst>
                    <a:ext uri="{9D8B030D-6E8A-4147-A177-3AD203B41FA5}">
                      <a16:colId xmlns:a16="http://schemas.microsoft.com/office/drawing/2014/main" val="2106163522"/>
                    </a:ext>
                  </a:extLst>
                </a:gridCol>
              </a:tblGrid>
              <a:tr h="370840">
                <a:tc>
                  <a:txBody>
                    <a:bodyPr/>
                    <a:lstStyle/>
                    <a:p>
                      <a:pPr>
                        <a:lnSpc>
                          <a:spcPct val="114000"/>
                        </a:lnSpc>
                        <a:spcAft>
                          <a:spcPts val="600"/>
                        </a:spcAft>
                      </a:pPr>
                      <a:r>
                        <a:rPr lang="en-AU">
                          <a:solidFill>
                            <a:schemeClr val="tx1"/>
                          </a:solidFill>
                        </a:rPr>
                        <a:t>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4000"/>
                        </a:lnSpc>
                        <a:spcAft>
                          <a:spcPts val="600"/>
                        </a:spcAft>
                      </a:pPr>
                      <a:r>
                        <a:rPr lang="en-AU">
                          <a:solidFill>
                            <a:schemeClr val="tx1"/>
                          </a:solidFill>
                        </a:rPr>
                        <a:t>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4042293"/>
                  </a:ext>
                </a:extLst>
              </a:tr>
              <a:tr h="370840">
                <a:tc>
                  <a:txBody>
                    <a:bodyPr/>
                    <a:lstStyle/>
                    <a:p>
                      <a:pPr>
                        <a:lnSpc>
                          <a:spcPct val="114000"/>
                        </a:lnSpc>
                        <a:spcAft>
                          <a:spcPts val="600"/>
                        </a:spcAft>
                      </a:pPr>
                      <a:r>
                        <a:rPr lang="en-AU">
                          <a:solidFill>
                            <a:schemeClr val="tx1"/>
                          </a:solidFill>
                        </a:rPr>
                        <a:t>Provides correct proof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4000"/>
                        </a:lnSpc>
                        <a:spcAft>
                          <a:spcPts val="600"/>
                        </a:spcAft>
                      </a:pPr>
                      <a:r>
                        <a:rPr lang="en-AU">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3592969"/>
                  </a:ext>
                </a:extLst>
              </a:tr>
              <a:tr h="370840">
                <a:tc>
                  <a:txBody>
                    <a:bodyPr/>
                    <a:lstStyle/>
                    <a:p>
                      <a:pPr>
                        <a:lnSpc>
                          <a:spcPct val="114000"/>
                        </a:lnSpc>
                        <a:spcAft>
                          <a:spcPts val="600"/>
                        </a:spcAft>
                      </a:pPr>
                      <a:r>
                        <a:rPr lang="en-AU">
                          <a:solidFill>
                            <a:schemeClr val="tx1"/>
                          </a:solidFill>
                        </a:rPr>
                        <a:t>Attempts to use sum of the three-wise products of roots, or equivalent merit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4000"/>
                        </a:lnSpc>
                        <a:spcAft>
                          <a:spcPts val="600"/>
                        </a:spcAft>
                      </a:pPr>
                      <a:r>
                        <a:rPr lang="en-AU"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370042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2A0CA1B-9060-4151-924E-3EE0776B1783}"/>
                  </a:ext>
                </a:extLst>
              </p:cNvPr>
              <p:cNvSpPr txBox="1"/>
              <p:nvPr/>
            </p:nvSpPr>
            <p:spPr>
              <a:xfrm>
                <a:off x="360000" y="3669943"/>
                <a:ext cx="3573371" cy="2770292"/>
              </a:xfrm>
              <a:prstGeom prst="rect">
                <a:avLst/>
              </a:prstGeom>
              <a:noFill/>
            </p:spPr>
            <p:txBody>
              <a:bodyPr wrap="none" lIns="0" tIns="0" rIns="0" bIns="0" rtlCol="0">
                <a:noAutofit/>
              </a:bodyPr>
              <a:lstStyle/>
              <a:p>
                <a:pPr algn="l">
                  <a:lnSpc>
                    <a:spcPct val="114000"/>
                  </a:lnSpc>
                  <a:spcAft>
                    <a:spcPts val="600"/>
                  </a:spcAft>
                </a:pPr>
                <a:r>
                  <a:rPr lang="en-AU" sz="1800"/>
                  <a:t>zeroes: </a:t>
                </a:r>
                <a14:m>
                  <m:oMath xmlns:m="http://schemas.openxmlformats.org/officeDocument/2006/math">
                    <m:r>
                      <a:rPr lang="en-AU" sz="1800" b="0" i="1" smtClean="0">
                        <a:latin typeface="Cambria Math" panose="02040503050406030204" pitchFamily="18" charset="0"/>
                      </a:rPr>
                      <m:t>𝛼</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𝛼</m:t>
                        </m:r>
                      </m:den>
                    </m:f>
                    <m:r>
                      <a:rPr lang="en-AU" sz="1800" b="0" i="1" smtClean="0">
                        <a:latin typeface="Cambria Math" panose="02040503050406030204" pitchFamily="18" charset="0"/>
                      </a:rPr>
                      <m:t>, </m:t>
                    </m:r>
                    <m:r>
                      <a:rPr lang="en-AU" sz="1800" b="0" i="1" smtClean="0">
                        <a:latin typeface="Cambria Math" panose="02040503050406030204" pitchFamily="18" charset="0"/>
                      </a:rPr>
                      <m:t>𝛽</m:t>
                    </m:r>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𝛽</m:t>
                        </m:r>
                      </m:den>
                    </m:f>
                  </m:oMath>
                </a14:m>
                <a:br>
                  <a:rPr lang="en-AU" sz="1800" b="0"/>
                </a:br>
                <a:r>
                  <a:rPr lang="en-AU" sz="1800" b="0"/>
                  <a:t>Sum of zeroes: </a:t>
                </a:r>
              </a:p>
              <a:p>
                <a:pPr algn="l">
                  <a:lnSpc>
                    <a:spcPct val="114000"/>
                  </a:lnSpc>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𝑏</m:t>
                          </m:r>
                        </m:num>
                        <m:den>
                          <m:r>
                            <a:rPr lang="en-AU" sz="1800" b="0" i="1" smtClean="0">
                              <a:latin typeface="Cambria Math" panose="02040503050406030204" pitchFamily="18" charset="0"/>
                            </a:rPr>
                            <m:t>𝑎</m:t>
                          </m:r>
                        </m:den>
                      </m:f>
                      <m:r>
                        <m:rPr>
                          <m:aln/>
                        </m:rPr>
                        <a:rPr lang="en-AU" sz="1800" b="0" i="1" smtClean="0">
                          <a:latin typeface="Cambria Math" panose="02040503050406030204" pitchFamily="18" charset="0"/>
                        </a:rPr>
                        <m:t>=</m:t>
                      </m:r>
                      <m:r>
                        <a:rPr lang="en-AU" sz="1800" b="0" i="1" smtClean="0">
                          <a:latin typeface="Cambria Math" panose="02040503050406030204" pitchFamily="18" charset="0"/>
                        </a:rPr>
                        <m:t>−</m:t>
                      </m:r>
                      <m:r>
                        <a:rPr lang="en-AU" sz="1800" b="0" i="1" smtClean="0">
                          <a:latin typeface="Cambria Math" panose="02040503050406030204" pitchFamily="18" charset="0"/>
                        </a:rPr>
                        <m:t>𝑎</m:t>
                      </m:r>
                    </m:oMath>
                  </m:oMathPara>
                </a14:m>
                <a:br>
                  <a:rPr lang="en-AU" sz="1800" b="0"/>
                </a:br>
                <a14:m>
                  <m:oMath xmlns:m="http://schemas.openxmlformats.org/officeDocument/2006/math">
                    <m:r>
                      <a:rPr lang="en-AU" sz="1800" b="0" i="0" smtClean="0">
                        <a:latin typeface="Cambria Math" panose="02040503050406030204" pitchFamily="18" charset="0"/>
                      </a:rPr>
                      <m:t>      </m:t>
                    </m:r>
                    <m:r>
                      <a:rPr lang="en-AU" sz="1800" b="0" i="1" smtClean="0">
                        <a:latin typeface="Cambria Math" panose="02040503050406030204" pitchFamily="18" charset="0"/>
                      </a:rPr>
                      <m:t>𝛼</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𝛼</m:t>
                        </m:r>
                      </m:den>
                    </m:f>
                    <m:r>
                      <a:rPr lang="en-AU" sz="1800" b="0" i="1" smtClean="0">
                        <a:latin typeface="Cambria Math" panose="02040503050406030204" pitchFamily="18" charset="0"/>
                      </a:rPr>
                      <m:t>+</m:t>
                    </m:r>
                    <m:r>
                      <a:rPr lang="en-AU" sz="1800" b="0" i="1" smtClean="0">
                        <a:latin typeface="Cambria Math" panose="02040503050406030204" pitchFamily="18" charset="0"/>
                      </a:rPr>
                      <m:t>𝛽</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𝛽</m:t>
                        </m:r>
                      </m:den>
                    </m:f>
                    <m:r>
                      <a:rPr lang="en-AU" sz="1800" b="0" i="1" smtClean="0">
                        <a:latin typeface="Cambria Math" panose="02040503050406030204" pitchFamily="18" charset="0"/>
                      </a:rPr>
                      <m:t>=−</m:t>
                    </m:r>
                    <m:r>
                      <a:rPr lang="en-AU" sz="1800" b="0" i="1" smtClean="0">
                        <a:latin typeface="Cambria Math" panose="02040503050406030204" pitchFamily="18" charset="0"/>
                      </a:rPr>
                      <m:t>𝑎</m:t>
                    </m:r>
                  </m:oMath>
                </a14:m>
                <a:r>
                  <a:rPr lang="en-AU" sz="1800"/>
                  <a:t> </a:t>
                </a:r>
                <a:br>
                  <a:rPr lang="en-AU" sz="1800"/>
                </a:br>
                <a:endParaRPr lang="en-AU" sz="1800"/>
              </a:p>
            </p:txBody>
          </p:sp>
        </mc:Choice>
        <mc:Fallback xmlns="">
          <p:sp>
            <p:nvSpPr>
              <p:cNvPr id="7" name="TextBox 6">
                <a:extLst>
                  <a:ext uri="{FF2B5EF4-FFF2-40B4-BE49-F238E27FC236}">
                    <a16:creationId xmlns:a16="http://schemas.microsoft.com/office/drawing/2014/main" id="{E2A0CA1B-9060-4151-924E-3EE0776B1783}"/>
                  </a:ext>
                </a:extLst>
              </p:cNvPr>
              <p:cNvSpPr txBox="1">
                <a:spLocks noRot="1" noChangeAspect="1" noMove="1" noResize="1" noEditPoints="1" noAdjustHandles="1" noChangeArrowheads="1" noChangeShapeType="1" noTextEdit="1"/>
              </p:cNvSpPr>
              <p:nvPr/>
            </p:nvSpPr>
            <p:spPr>
              <a:xfrm>
                <a:off x="360000" y="3669943"/>
                <a:ext cx="3573371" cy="2770292"/>
              </a:xfrm>
              <a:prstGeom prst="rect">
                <a:avLst/>
              </a:prstGeom>
              <a:blipFill>
                <a:blip r:embed="rId4"/>
                <a:stretch>
                  <a:fillRect l="-3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2ED3454-61D8-ACE7-0B39-A760C2CD0FC6}"/>
                  </a:ext>
                </a:extLst>
              </p:cNvPr>
              <p:cNvSpPr txBox="1"/>
              <p:nvPr/>
            </p:nvSpPr>
            <p:spPr>
              <a:xfrm>
                <a:off x="4162760" y="3669943"/>
                <a:ext cx="3240938" cy="2770292"/>
              </a:xfrm>
              <a:prstGeom prst="rect">
                <a:avLst/>
              </a:prstGeom>
              <a:noFill/>
            </p:spPr>
            <p:txBody>
              <a:bodyPr wrap="none" lIns="0" tIns="180000" rIns="0" bIns="0" rtlCol="0">
                <a:noAutofit/>
              </a:bodyPr>
              <a:lstStyle/>
              <a:p>
                <a:pPr algn="l">
                  <a:lnSpc>
                    <a:spcPct val="114000"/>
                  </a:lnSpc>
                  <a:spcAft>
                    <a:spcPts val="600"/>
                  </a:spcAft>
                </a:pPr>
                <a:r>
                  <a:rPr lang="en-AU" sz="1800"/>
                  <a:t>Sum of product of 3 zeroes:</a:t>
                </a:r>
              </a:p>
              <a:p>
                <a:pPr algn="l">
                  <a:lnSpc>
                    <a:spcPct val="114000"/>
                  </a:lnSpc>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m:t>
                          </m:r>
                        </m:num>
                        <m:den>
                          <m:r>
                            <a:rPr lang="en-AU" sz="1800" b="0" i="1" smtClean="0">
                              <a:latin typeface="Cambria Math" panose="02040503050406030204" pitchFamily="18" charset="0"/>
                            </a:rPr>
                            <m:t>𝑎</m:t>
                          </m:r>
                        </m:den>
                      </m:f>
                      <m:r>
                        <a:rPr lang="en-AU" sz="1800" b="0" i="1" smtClean="0">
                          <a:latin typeface="Cambria Math" panose="02040503050406030204" pitchFamily="18" charset="0"/>
                        </a:rPr>
                        <m:t>=−</m:t>
                      </m:r>
                      <m:r>
                        <a:rPr lang="en-AU" sz="1800" b="0" i="1" smtClean="0">
                          <a:latin typeface="Cambria Math" panose="02040503050406030204" pitchFamily="18" charset="0"/>
                        </a:rPr>
                        <m:t>𝑐</m:t>
                      </m:r>
                      <m:r>
                        <a:rPr lang="en-AU" sz="1800" b="0" i="1" smtClean="0">
                          <a:latin typeface="Cambria Math" panose="02040503050406030204" pitchFamily="18" charset="0"/>
                        </a:rPr>
                        <m:t> </m:t>
                      </m:r>
                    </m:oMath>
                  </m:oMathPara>
                </a14:m>
                <a:endParaRPr lang="en-AU" sz="1800"/>
              </a:p>
              <a:p>
                <a:pPr>
                  <a:lnSpc>
                    <a:spcPct val="114000"/>
                  </a:lnSpc>
                  <a:spcAft>
                    <a:spcPts val="600"/>
                  </a:spcAft>
                </a:pPr>
                <a14:m>
                  <m:oMath xmlns:m="http://schemas.openxmlformats.org/officeDocument/2006/math">
                    <m:r>
                      <a:rPr lang="en-AU" sz="1800" b="0" i="1" smtClean="0">
                        <a:latin typeface="Cambria Math" panose="02040503050406030204" pitchFamily="18" charset="0"/>
                      </a:rPr>
                      <m:t>𝛼</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𝛼</m:t>
                        </m:r>
                      </m:den>
                    </m:f>
                    <m:r>
                      <a:rPr lang="en-AU" sz="1800" b="0" i="1" smtClean="0">
                        <a:latin typeface="Cambria Math" panose="02040503050406030204" pitchFamily="18" charset="0"/>
                      </a:rPr>
                      <m:t> </m:t>
                    </m:r>
                    <m:r>
                      <a:rPr lang="en-AU" sz="1800" b="0" i="1" smtClean="0">
                        <a:latin typeface="Cambria Math" panose="02040503050406030204" pitchFamily="18" charset="0"/>
                      </a:rPr>
                      <m:t>𝛽</m:t>
                    </m:r>
                    <m:r>
                      <a:rPr lang="en-AU" sz="1800" b="0" i="1" smtClean="0">
                        <a:latin typeface="Cambria Math" panose="02040503050406030204" pitchFamily="18" charset="0"/>
                      </a:rPr>
                      <m:t>+</m:t>
                    </m:r>
                    <m:r>
                      <a:rPr lang="en-AU" sz="1800" b="0" i="1" smtClean="0">
                        <a:latin typeface="Cambria Math" panose="02040503050406030204" pitchFamily="18" charset="0"/>
                      </a:rPr>
                      <m:t>𝛼</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𝛼</m:t>
                        </m:r>
                      </m:den>
                    </m:f>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𝛽</m:t>
                        </m:r>
                      </m:den>
                    </m:f>
                    <m:r>
                      <a:rPr lang="en-AU" sz="1800" b="0" i="1" smtClean="0">
                        <a:latin typeface="Cambria Math" panose="02040503050406030204" pitchFamily="18" charset="0"/>
                      </a:rPr>
                      <m:t>+</m:t>
                    </m:r>
                    <m:r>
                      <a:rPr lang="en-AU" sz="1800" b="0" i="1" smtClean="0">
                        <a:latin typeface="Cambria Math" panose="02040503050406030204" pitchFamily="18" charset="0"/>
                      </a:rPr>
                      <m:t>𝛼𝛽</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𝛽</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𝛼</m:t>
                        </m:r>
                      </m:den>
                    </m:f>
                    <m:r>
                      <a:rPr lang="en-AU" sz="1800" b="0" i="1" smtClean="0">
                        <a:latin typeface="Cambria Math" panose="02040503050406030204" pitchFamily="18" charset="0"/>
                      </a:rPr>
                      <m:t> </m:t>
                    </m:r>
                    <m:r>
                      <a:rPr lang="en-AU" sz="1800" b="0" i="1" smtClean="0">
                        <a:latin typeface="Cambria Math" panose="02040503050406030204" pitchFamily="18" charset="0"/>
                      </a:rPr>
                      <m:t>𝛽</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𝛽</m:t>
                        </m:r>
                      </m:den>
                    </m:f>
                  </m:oMath>
                </a14:m>
                <a:r>
                  <a:rPr lang="en-AU" sz="1800" b="0"/>
                  <a:t> </a:t>
                </a:r>
                <a:br>
                  <a:rPr lang="en-AU" sz="1800" b="0"/>
                </a:br>
                <a14:m>
                  <m:oMath xmlns:m="http://schemas.openxmlformats.org/officeDocument/2006/math">
                    <m:r>
                      <a:rPr lang="en-AU" sz="1800" b="0" i="1" smtClean="0">
                        <a:latin typeface="Cambria Math" panose="02040503050406030204" pitchFamily="18" charset="0"/>
                      </a:rPr>
                      <m:t>=</m:t>
                    </m:r>
                  </m:oMath>
                </a14:m>
                <a:r>
                  <a:rPr lang="en-AU" sz="1800"/>
                  <a:t> </a:t>
                </a:r>
                <a14:m>
                  <m:oMath xmlns:m="http://schemas.openxmlformats.org/officeDocument/2006/math">
                    <m:r>
                      <a:rPr lang="en-AU" sz="1800" i="1">
                        <a:latin typeface="Cambria Math" panose="02040503050406030204" pitchFamily="18" charset="0"/>
                      </a:rPr>
                      <m:t>𝛽</m:t>
                    </m:r>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𝛽</m:t>
                        </m:r>
                      </m:den>
                    </m:f>
                    <m:r>
                      <a:rPr lang="en-AU" sz="1800" b="0" i="1" smtClean="0">
                        <a:latin typeface="Cambria Math" panose="02040503050406030204" pitchFamily="18" charset="0"/>
                      </a:rPr>
                      <m:t>+</m:t>
                    </m:r>
                    <m:r>
                      <a:rPr lang="en-AU" sz="1800" i="1">
                        <a:latin typeface="Cambria Math" panose="02040503050406030204" pitchFamily="18" charset="0"/>
                      </a:rPr>
                      <m:t>𝛼</m:t>
                    </m:r>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𝛼</m:t>
                        </m:r>
                      </m:den>
                    </m:f>
                  </m:oMath>
                </a14:m>
                <a:br>
                  <a:rPr lang="en-AU" sz="1800"/>
                </a:br>
                <a:r>
                  <a:rPr lang="en-AU" sz="1800"/>
                  <a:t>Same expression as sum of zeroes</a:t>
                </a:r>
              </a:p>
            </p:txBody>
          </p:sp>
        </mc:Choice>
        <mc:Fallback xmlns="">
          <p:sp>
            <p:nvSpPr>
              <p:cNvPr id="8" name="TextBox 7">
                <a:extLst>
                  <a:ext uri="{FF2B5EF4-FFF2-40B4-BE49-F238E27FC236}">
                    <a16:creationId xmlns:a16="http://schemas.microsoft.com/office/drawing/2014/main" id="{E2ED3454-61D8-ACE7-0B39-A760C2CD0FC6}"/>
                  </a:ext>
                </a:extLst>
              </p:cNvPr>
              <p:cNvSpPr txBox="1">
                <a:spLocks noRot="1" noChangeAspect="1" noMove="1" noResize="1" noEditPoints="1" noAdjustHandles="1" noChangeArrowheads="1" noChangeShapeType="1" noTextEdit="1"/>
              </p:cNvSpPr>
              <p:nvPr/>
            </p:nvSpPr>
            <p:spPr>
              <a:xfrm>
                <a:off x="4162760" y="3669943"/>
                <a:ext cx="3240938" cy="2770292"/>
              </a:xfrm>
              <a:prstGeom prst="rect">
                <a:avLst/>
              </a:prstGeom>
              <a:blipFill>
                <a:blip r:embed="rId5"/>
                <a:stretch>
                  <a:fillRect l="-4511" r="-14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A714346-243B-1248-F8A3-DBB2E611B819}"/>
                  </a:ext>
                </a:extLst>
              </p:cNvPr>
              <p:cNvSpPr txBox="1"/>
              <p:nvPr/>
            </p:nvSpPr>
            <p:spPr>
              <a:xfrm>
                <a:off x="8618629" y="3669943"/>
                <a:ext cx="3573371" cy="2770292"/>
              </a:xfrm>
              <a:prstGeom prst="rect">
                <a:avLst/>
              </a:prstGeom>
              <a:noFill/>
            </p:spPr>
            <p:txBody>
              <a:bodyPr wrap="none" lIns="0" tIns="180000" rIns="0" bIns="0" rtlCol="0">
                <a:noAutofit/>
              </a:bodyPr>
              <a:lstStyle/>
              <a:p>
                <a:pPr>
                  <a:lnSpc>
                    <a:spcPct val="114000"/>
                  </a:lnSpc>
                  <a:spcAft>
                    <a:spcPts val="600"/>
                  </a:spcAft>
                </a:pPr>
                <a:r>
                  <a:rPr lang="en-AU" sz="1800"/>
                  <a:t>Hence,</a:t>
                </a:r>
              </a:p>
              <a:p>
                <a:pPr>
                  <a:lnSpc>
                    <a:spcPct val="114000"/>
                  </a:lnSpc>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𝑎</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r>
                        <a:rPr lang="en-AU" sz="1800" b="0" i="1" smtClean="0">
                          <a:latin typeface="Cambria Math" panose="02040503050406030204" pitchFamily="18" charset="0"/>
                        </a:rPr>
                        <m:t>𝑐</m:t>
                      </m:r>
                    </m:oMath>
                    <m:oMath xmlns:m="http://schemas.openxmlformats.org/officeDocument/2006/math">
                      <m:r>
                        <a:rPr lang="en-AU" sz="1800" b="0" i="1" smtClean="0">
                          <a:latin typeface="Cambria Math" panose="02040503050406030204" pitchFamily="18" charset="0"/>
                        </a:rPr>
                        <m:t>𝑎</m:t>
                      </m:r>
                      <m:r>
                        <m:rPr>
                          <m:aln/>
                        </m:rPr>
                        <a:rPr lang="en-AU" sz="1800" b="0" i="1" smtClean="0">
                          <a:latin typeface="Cambria Math" panose="02040503050406030204" pitchFamily="18" charset="0"/>
                        </a:rPr>
                        <m:t>=</m:t>
                      </m:r>
                      <m:r>
                        <a:rPr lang="en-AU" sz="1800" b="0" i="1" smtClean="0">
                          <a:latin typeface="Cambria Math" panose="02040503050406030204" pitchFamily="18" charset="0"/>
                        </a:rPr>
                        <m:t>𝑐</m:t>
                      </m:r>
                    </m:oMath>
                  </m:oMathPara>
                </a14:m>
                <a:br>
                  <a:rPr lang="en-AU" sz="1800"/>
                </a:br>
                <a:endParaRPr lang="en-AU" sz="1800"/>
              </a:p>
            </p:txBody>
          </p:sp>
        </mc:Choice>
        <mc:Fallback xmlns="">
          <p:sp>
            <p:nvSpPr>
              <p:cNvPr id="9" name="TextBox 8">
                <a:extLst>
                  <a:ext uri="{FF2B5EF4-FFF2-40B4-BE49-F238E27FC236}">
                    <a16:creationId xmlns:a16="http://schemas.microsoft.com/office/drawing/2014/main" id="{DA714346-243B-1248-F8A3-DBB2E611B819}"/>
                  </a:ext>
                </a:extLst>
              </p:cNvPr>
              <p:cNvSpPr txBox="1">
                <a:spLocks noRot="1" noChangeAspect="1" noMove="1" noResize="1" noEditPoints="1" noAdjustHandles="1" noChangeArrowheads="1" noChangeShapeType="1" noTextEdit="1"/>
              </p:cNvSpPr>
              <p:nvPr/>
            </p:nvSpPr>
            <p:spPr>
              <a:xfrm>
                <a:off x="8618629" y="3669943"/>
                <a:ext cx="3573371" cy="2770292"/>
              </a:xfrm>
              <a:prstGeom prst="rect">
                <a:avLst/>
              </a:prstGeom>
              <a:blipFill>
                <a:blip r:embed="rId6"/>
                <a:stretch>
                  <a:fillRect l="-4096"/>
                </a:stretch>
              </a:blipFill>
            </p:spPr>
            <p:txBody>
              <a:bodyPr/>
              <a:lstStyle/>
              <a:p>
                <a:r>
                  <a:rPr lang="en-US">
                    <a:noFill/>
                  </a:rPr>
                  <a:t> </a:t>
                </a:r>
              </a:p>
            </p:txBody>
          </p:sp>
        </mc:Fallback>
      </mc:AlternateContent>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a:solidFill>
                  <a:srgbClr val="2F5496"/>
                </a:solidFill>
                <a:effectLst/>
                <a:latin typeface="Arial" panose="020B0604020202020204" pitchFamily="34" charset="0"/>
                <a:ea typeface="Arial" panose="020B0604020202020204" pitchFamily="34" charset="0"/>
                <a:hlinkClick r:id="rId6"/>
              </a:rPr>
              <a:t>Mathematics Extension 1 11-12 Syllabus</a:t>
            </a:r>
            <a:r>
              <a:rPr lang="en-AU">
                <a:solidFill>
                  <a:srgbClr val="000000"/>
                </a:solidFill>
                <a:effectLst/>
                <a:latin typeface="Arial" panose="020B0604020202020204" pitchFamily="34" charset="0"/>
                <a:ea typeface="Arial" panose="020B0604020202020204" pitchFamily="34" charset="0"/>
              </a:rPr>
              <a:t> </a:t>
            </a:r>
            <a:r>
              <a:rPr lang="en-AU">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48000" y="1662504"/>
            <a:ext cx="11303000" cy="474431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30000"/>
              </a:lnSpc>
              <a:spcAft>
                <a:spcPts val="600"/>
              </a:spcAft>
            </a:pPr>
            <a:r>
              <a:rPr lang="en-AU" sz="2000" b="1">
                <a:solidFill>
                  <a:schemeClr val="accent1"/>
                </a:solidFill>
                <a:latin typeface="+mj-lt"/>
                <a:cs typeface="Arial" panose="020B0604020202020204" pitchFamily="34" charset="0"/>
              </a:rPr>
              <a:t>Learning intention</a:t>
            </a:r>
            <a:endParaRPr lang="en-AU" sz="2000" b="1">
              <a:solidFill>
                <a:schemeClr val="accent1"/>
              </a:solidFill>
              <a:latin typeface="+mj-lt"/>
              <a:ea typeface="+mn-lt"/>
              <a:cs typeface="Arial" panose="020B0604020202020204" pitchFamily="34" charset="0"/>
            </a:endParaRPr>
          </a:p>
          <a:p>
            <a:pPr marL="342900" lvl="0" indent="-342900">
              <a:lnSpc>
                <a:spcPct val="130000"/>
              </a:lnSpc>
              <a:buFont typeface="Arial" panose="020B0604020202020204" pitchFamily="34" charset="0"/>
              <a:buChar char="•"/>
            </a:pPr>
            <a:r>
              <a:rPr lang="en-AU" sz="2000"/>
              <a:t>To understand how the coefficients of a polynomial determine the relationships between its zeroes, and to use these relationships to solve problems involving quadratic, cubic and quartic polynomials.</a:t>
            </a:r>
          </a:p>
          <a:p>
            <a:pPr marL="342900" lvl="0" indent="-342900">
              <a:lnSpc>
                <a:spcPct val="130000"/>
              </a:lnSpc>
              <a:buFont typeface="Arial" panose="020B0604020202020204" pitchFamily="34" charset="0"/>
              <a:buChar char="•"/>
            </a:pPr>
            <a:endParaRPr lang="en-AU" sz="2000"/>
          </a:p>
          <a:p>
            <a:pPr lvl="0">
              <a:lnSpc>
                <a:spcPct val="130000"/>
              </a:lnSpc>
            </a:pPr>
            <a:r>
              <a:rPr lang="en-AU" sz="2000" b="1">
                <a:solidFill>
                  <a:schemeClr val="accent1"/>
                </a:solidFill>
                <a:latin typeface="+mj-lt"/>
                <a:cs typeface="Arial" panose="020B0604020202020204" pitchFamily="34" charset="0"/>
              </a:rPr>
              <a:t>Success criteria</a:t>
            </a:r>
            <a:endParaRPr lang="en-US" sz="2000">
              <a:solidFill>
                <a:schemeClr val="accent1"/>
              </a:solidFill>
              <a:latin typeface="+mj-lt"/>
              <a:cs typeface="Arial" panose="020B0604020202020204" pitchFamily="34" charset="0"/>
            </a:endParaRPr>
          </a:p>
          <a:p>
            <a:pPr marL="342900" lvl="0" indent="-342900">
              <a:lnSpc>
                <a:spcPct val="130000"/>
              </a:lnSpc>
              <a:spcAft>
                <a:spcPts val="1200"/>
              </a:spcAft>
              <a:buFont typeface="Arial" panose="020B0604020202020204" pitchFamily="34" charset="0"/>
              <a:buChar char="•"/>
            </a:pPr>
            <a:r>
              <a:rPr lang="en-AU" sz="2000"/>
              <a:t>I can interpret a condition about the zeroes of a polynomial and express it using sums, products, or symmetric relationships</a:t>
            </a:r>
          </a:p>
          <a:p>
            <a:pPr marL="342900" lvl="0" indent="-342900">
              <a:lnSpc>
                <a:spcPct val="130000"/>
              </a:lnSpc>
              <a:spcAft>
                <a:spcPts val="1200"/>
              </a:spcAft>
              <a:buFont typeface="Arial" panose="020B0604020202020204" pitchFamily="34" charset="0"/>
              <a:buChar char="•"/>
            </a:pPr>
            <a:r>
              <a:rPr lang="en-AU" sz="2000"/>
              <a:t>I can use the relationships between coefficients and zeroes to determine unknown zeroes or unknown coefficients in quadratic, cubic and quartic polynomials.  </a:t>
            </a:r>
          </a:p>
          <a:p>
            <a:pPr marL="342900" lvl="0" indent="-342900">
              <a:lnSpc>
                <a:spcPct val="130000"/>
              </a:lnSpc>
              <a:spcAft>
                <a:spcPts val="1200"/>
              </a:spcAft>
              <a:buFont typeface="Arial" panose="020B0604020202020204" pitchFamily="34" charset="0"/>
              <a:buChar char="•"/>
            </a:pPr>
            <a:r>
              <a:rPr lang="en-AU" sz="2000"/>
              <a:t>I can justify my reasoning by forming and manipulating identities that link zeroes to coefficients.</a:t>
            </a:r>
            <a:endParaRPr lang="en-AU">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The business model</a:t>
            </a:r>
          </a:p>
        </p:txBody>
      </p:sp>
      <p:sp>
        <p:nvSpPr>
          <p:cNvPr id="7" name="Rectangle 6">
            <a:extLst>
              <a:ext uri="{FF2B5EF4-FFF2-40B4-BE49-F238E27FC236}">
                <a16:creationId xmlns:a16="http://schemas.microsoft.com/office/drawing/2014/main" id="{7052E92F-550F-0886-3382-DAC4876619C3}"/>
              </a:ext>
              <a:ext uri="{C183D7F6-B498-43B3-948B-1728B52AA6E4}">
                <adec:decorative xmlns:adec="http://schemas.microsoft.com/office/drawing/2017/decorative" val="1"/>
              </a:ext>
            </a:extLst>
          </p:cNvPr>
          <p:cNvSpPr/>
          <p:nvPr/>
        </p:nvSpPr>
        <p:spPr>
          <a:xfrm>
            <a:off x="360000" y="1297393"/>
            <a:ext cx="11070002" cy="946181"/>
          </a:xfrm>
          <a:prstGeom prst="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 uri="{C183D7F6-B498-43B3-948B-1728B52AA6E4}">
                    <adec:decorative xmlns:adec="http://schemas.microsoft.com/office/drawing/2017/decorative" val="0"/>
                  </a:ext>
                </a:extLst>
              </p:cNvPr>
              <p:cNvSpPr>
                <a:spLocks noGrp="1"/>
              </p:cNvSpPr>
              <p:nvPr>
                <p:ph type="body" sz="quarter" idx="17"/>
              </p:nvPr>
            </p:nvSpPr>
            <p:spPr>
              <a:xfrm>
                <a:off x="360000" y="1236343"/>
                <a:ext cx="11484000" cy="4807835"/>
              </a:xfrm>
            </p:spPr>
            <p:txBody>
              <a:bodyPr lIns="180000" tIns="72000"/>
              <a:lstStyle/>
              <a:p>
                <a:r>
                  <a:rPr lang="en-AU">
                    <a:latin typeface="+mn-lt"/>
                  </a:rPr>
                  <a:t> </a:t>
                </a:r>
                <a:r>
                  <a:rPr lang="en-AU"/>
                  <a:t>An economist is modelling a simple business. They know that revenue is double spending. If spending is one zero of the model and profit is the other, what could the 2 zeroes look like?</a:t>
                </a:r>
              </a:p>
              <a:p>
                <a:pPr marL="342900" indent="-342900">
                  <a:buFont typeface="Arial" panose="020B0604020202020204" pitchFamily="34" charset="0"/>
                  <a:buChar char="•"/>
                </a:pPr>
                <a:r>
                  <a:rPr lang="en-AU"/>
                  <a:t>Spending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𝛼</m:t>
                    </m:r>
                  </m:oMath>
                </a14:m>
                <a:endParaRPr lang="en-AU"/>
              </a:p>
              <a:p>
                <a:pPr marL="342900" indent="-342900">
                  <a:buFont typeface="Arial" panose="020B0604020202020204" pitchFamily="34" charset="0"/>
                  <a:buChar char="•"/>
                </a:pPr>
                <a:r>
                  <a:rPr lang="en-AU"/>
                  <a:t>Revenue </a:t>
                </a:r>
                <a14:m>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𝛼</m:t>
                    </m:r>
                    <m:r>
                      <a:rPr lang="en-AU" b="0" i="1" smtClean="0">
                        <a:latin typeface="Cambria Math" panose="02040503050406030204" pitchFamily="18" charset="0"/>
                      </a:rPr>
                      <m:t> </m:t>
                    </m:r>
                  </m:oMath>
                </a14:m>
                <a:endParaRPr lang="en-AU"/>
              </a:p>
            </p:txBody>
          </p:sp>
        </mc:Choice>
        <mc:Fallback xmlns="">
          <p:sp>
            <p:nvSpPr>
              <p:cNvPr id="12" name="Text Placeholder 11">
                <a:extLst>
                  <a:ext uri="{FF2B5EF4-FFF2-40B4-BE49-F238E27FC236}">
                    <a16:creationId xmlns:a16="http://schemas.microsoft.com/office/drawing/2014/main" id="{02C3478F-FB08-D7AF-5F27-8D143FA97D4C}"/>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ph type="body" sz="quarter" idx="17"/>
              </p:nvPr>
            </p:nvSpPr>
            <p:spPr>
              <a:xfrm>
                <a:off x="360000" y="1236343"/>
                <a:ext cx="11484000" cy="4807835"/>
              </a:xfrm>
              <a:blipFill>
                <a:blip r:embed="rId4"/>
                <a:stretch>
                  <a:fillRect/>
                </a:stretch>
              </a:blipFill>
            </p:spPr>
            <p:txBody>
              <a:bodyPr/>
              <a:lstStyle/>
              <a:p>
                <a:r>
                  <a:rPr lang="en-US">
                    <a:noFill/>
                  </a:rPr>
                  <a:t> </a:t>
                </a:r>
              </a:p>
            </p:txBody>
          </p:sp>
        </mc:Fallback>
      </mc:AlternateContent>
      <p:sp>
        <p:nvSpPr>
          <p:cNvPr id="5" name="Arrow: Right 4">
            <a:extLst>
              <a:ext uri="{FF2B5EF4-FFF2-40B4-BE49-F238E27FC236}">
                <a16:creationId xmlns:a16="http://schemas.microsoft.com/office/drawing/2014/main" id="{E09BF9E9-372A-61BB-0BC9-5CF0BC49421D}"/>
              </a:ext>
              <a:ext uri="{C183D7F6-B498-43B3-948B-1728B52AA6E4}">
                <adec:decorative xmlns:adec="http://schemas.microsoft.com/office/drawing/2017/decorative" val="1"/>
              </a:ext>
            </a:extLst>
          </p:cNvPr>
          <p:cNvSpPr/>
          <p:nvPr/>
        </p:nvSpPr>
        <p:spPr>
          <a:xfrm>
            <a:off x="3015916" y="3640259"/>
            <a:ext cx="1283368" cy="7453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E0C869DF-B9F2-9C6A-CAB0-296E391EED64}"/>
                  </a:ext>
                </a:extLst>
              </p:cNvPr>
              <p:cNvSpPr/>
              <p:nvPr/>
            </p:nvSpPr>
            <p:spPr>
              <a:xfrm>
                <a:off x="4997118" y="3408266"/>
                <a:ext cx="6432884" cy="12093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𝑃</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r>
                            <a:rPr lang="en-AU" b="0" i="1" smtClean="0">
                              <a:latin typeface="Cambria Math" panose="02040503050406030204" pitchFamily="18" charset="0"/>
                            </a:rPr>
                            <m:t>𝛼</m:t>
                          </m:r>
                        </m:e>
                      </m:d>
                    </m:oMath>
                    <m:oMath xmlns:m="http://schemas.openxmlformats.org/officeDocument/2006/math">
                      <m:r>
                        <a:rPr lang="en-AU" b="0" i="1" smtClean="0">
                          <a:latin typeface="Cambria Math" panose="02040503050406030204" pitchFamily="18" charset="0"/>
                        </a:rPr>
                        <m:t>𝑃</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𝛼</m:t>
                      </m:r>
                      <m:r>
                        <a:rPr lang="en-AU" b="0" i="1" smtClean="0">
                          <a:latin typeface="Cambria Math" panose="02040503050406030204" pitchFamily="18" charset="0"/>
                        </a:rPr>
                        <m:t>𝑥</m:t>
                      </m:r>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𝛼</m:t>
                          </m:r>
                        </m:e>
                        <m:sup>
                          <m:r>
                            <a:rPr lang="en-AU" b="0" i="1" smtClean="0">
                              <a:latin typeface="Cambria Math" panose="02040503050406030204" pitchFamily="18" charset="0"/>
                            </a:rPr>
                            <m:t>2</m:t>
                          </m:r>
                        </m:sup>
                      </m:sSup>
                    </m:oMath>
                  </m:oMathPara>
                </a14:m>
                <a:endParaRPr lang="en-AU"/>
              </a:p>
            </p:txBody>
          </p:sp>
        </mc:Choice>
        <mc:Fallback xmlns="">
          <p:sp>
            <p:nvSpPr>
              <p:cNvPr id="2" name="Rectangle: Rounded Corners 1">
                <a:extLst>
                  <a:ext uri="{FF2B5EF4-FFF2-40B4-BE49-F238E27FC236}">
                    <a16:creationId xmlns:a16="http://schemas.microsoft.com/office/drawing/2014/main" id="{E0C869DF-B9F2-9C6A-CAB0-296E391EED64}"/>
                  </a:ext>
                </a:extLst>
              </p:cNvPr>
              <p:cNvSpPr>
                <a:spLocks noRot="1" noChangeAspect="1" noMove="1" noResize="1" noEditPoints="1" noAdjustHandles="1" noChangeArrowheads="1" noChangeShapeType="1" noTextEdit="1"/>
              </p:cNvSpPr>
              <p:nvPr/>
            </p:nvSpPr>
            <p:spPr>
              <a:xfrm>
                <a:off x="4997118" y="3408266"/>
                <a:ext cx="6432884" cy="1209363"/>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1A1AFD5F-583F-8D30-239E-51B0ADB10106}"/>
                  </a:ext>
                </a:extLst>
              </p:cNvPr>
              <p:cNvSpPr/>
              <p:nvPr/>
            </p:nvSpPr>
            <p:spPr>
              <a:xfrm>
                <a:off x="360000" y="4975894"/>
                <a:ext cx="6432884" cy="12093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a:t>Does </a:t>
                </a:r>
                <a14:m>
                  <m:oMath xmlns:m="http://schemas.openxmlformats.org/officeDocument/2006/math">
                    <m:r>
                      <m:rPr>
                        <m:sty m:val="p"/>
                      </m:rPr>
                      <a:rPr lang="en-AU" b="0" i="0" smtClean="0">
                        <a:latin typeface="Cambria Math" panose="02040503050406030204" pitchFamily="18" charset="0"/>
                      </a:rPr>
                      <m:t>P</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−12</m:t>
                    </m:r>
                    <m:r>
                      <a:rPr lang="en-AU" b="0" i="1" smtClean="0">
                        <a:latin typeface="Cambria Math" panose="02040503050406030204" pitchFamily="18" charset="0"/>
                      </a:rPr>
                      <m:t>𝑥</m:t>
                    </m:r>
                    <m:r>
                      <a:rPr lang="en-AU" b="0" i="1" smtClean="0">
                        <a:latin typeface="Cambria Math" panose="02040503050406030204" pitchFamily="18" charset="0"/>
                      </a:rPr>
                      <m:t>+32</m:t>
                    </m:r>
                  </m:oMath>
                </a14:m>
                <a:r>
                  <a:rPr lang="en-AU"/>
                  <a:t> satisfy the conditions of the zeroes?</a:t>
                </a:r>
              </a:p>
            </p:txBody>
          </p:sp>
        </mc:Choice>
        <mc:Fallback xmlns="">
          <p:sp>
            <p:nvSpPr>
              <p:cNvPr id="6" name="Rectangle: Rounded Corners 5">
                <a:extLst>
                  <a:ext uri="{FF2B5EF4-FFF2-40B4-BE49-F238E27FC236}">
                    <a16:creationId xmlns:a16="http://schemas.microsoft.com/office/drawing/2014/main" id="{1A1AFD5F-583F-8D30-239E-51B0ADB10106}"/>
                  </a:ext>
                </a:extLst>
              </p:cNvPr>
              <p:cNvSpPr>
                <a:spLocks noRot="1" noChangeAspect="1" noMove="1" noResize="1" noEditPoints="1" noAdjustHandles="1" noChangeArrowheads="1" noChangeShapeType="1" noTextEdit="1"/>
              </p:cNvSpPr>
              <p:nvPr/>
            </p:nvSpPr>
            <p:spPr>
              <a:xfrm>
                <a:off x="360000" y="4975894"/>
                <a:ext cx="6432884" cy="1209363"/>
              </a:xfrm>
              <a:prstGeom prst="roundRect">
                <a:avLst/>
              </a:prstGeom>
              <a:blipFill>
                <a:blip r:embed="rId6"/>
                <a:stretch>
                  <a:fillRect b="-796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Forming identities with coefficients </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p:txBody>
              <a:bodyPr/>
              <a:lstStyle/>
              <a:p>
                <a:r>
                  <a:rPr lang="en-AU">
                    <a:latin typeface="+mn-lt"/>
                  </a:rPr>
                  <a:t> Consider the cubic function </a:t>
                </a:r>
                <a14:m>
                  <m:oMath xmlns:m="http://schemas.openxmlformats.org/officeDocument/2006/math">
                    <m:r>
                      <m:rPr>
                        <m:sty m:val="p"/>
                      </m:rPr>
                      <a:rPr lang="en-AU" b="0" i="0" smtClean="0">
                        <a:latin typeface="Cambria Math" panose="02040503050406030204" pitchFamily="18" charset="0"/>
                      </a:rPr>
                      <m:t>K</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𝑏</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𝑐𝑥</m:t>
                    </m:r>
                    <m:r>
                      <a:rPr lang="en-AU" b="0" i="1" smtClean="0">
                        <a:latin typeface="Cambria Math" panose="02040503050406030204" pitchFamily="18" charset="0"/>
                      </a:rPr>
                      <m:t>+</m:t>
                    </m:r>
                    <m:r>
                      <a:rPr lang="en-AU" b="0" i="1" smtClean="0">
                        <a:latin typeface="Cambria Math" panose="02040503050406030204" pitchFamily="18" charset="0"/>
                      </a:rPr>
                      <m:t>𝑑</m:t>
                    </m:r>
                  </m:oMath>
                </a14:m>
                <a:endParaRPr lang="en-AU" b="0">
                  <a:latin typeface="+mn-lt"/>
                </a:endParaRPr>
              </a:p>
              <a:p>
                <a:pPr marL="457200" indent="-457200">
                  <a:buFont typeface="+mj-lt"/>
                  <a:buAutoNum type="alphaLcParenR"/>
                </a:pPr>
                <a:r>
                  <a:rPr lang="en-AU">
                    <a:latin typeface="+mn-lt"/>
                  </a:rPr>
                  <a:t>What would the 3 zeroes of </a:t>
                </a:r>
                <a14:m>
                  <m:oMath xmlns:m="http://schemas.openxmlformats.org/officeDocument/2006/math">
                    <m:r>
                      <m:rPr>
                        <m:sty m:val="p"/>
                      </m:rPr>
                      <a:rPr lang="en-AU" b="0" i="0" dirty="0" smtClean="0">
                        <a:latin typeface="Cambria Math" panose="02040503050406030204" pitchFamily="18" charset="0"/>
                      </a:rPr>
                      <m:t>K</m:t>
                    </m:r>
                    <m:r>
                      <a:rPr lang="en-AU" b="0" i="1" dirty="0" smtClean="0">
                        <a:latin typeface="Cambria Math" panose="02040503050406030204" pitchFamily="18" charset="0"/>
                      </a:rPr>
                      <m:t>(</m:t>
                    </m:r>
                    <m:r>
                      <a:rPr lang="en-AU" b="0" i="1" dirty="0" smtClean="0">
                        <a:latin typeface="Cambria Math" panose="02040503050406030204" pitchFamily="18" charset="0"/>
                      </a:rPr>
                      <m:t>𝑥</m:t>
                    </m:r>
                    <m:r>
                      <a:rPr lang="en-AU" b="0" i="1" dirty="0" smtClean="0">
                        <a:latin typeface="Cambria Math" panose="02040503050406030204" pitchFamily="18" charset="0"/>
                      </a:rPr>
                      <m:t>)</m:t>
                    </m:r>
                  </m:oMath>
                </a14:m>
                <a:r>
                  <a:rPr lang="en-AU">
                    <a:latin typeface="+mn-lt"/>
                  </a:rPr>
                  <a:t> be if there was no condition placed on them?</a:t>
                </a:r>
              </a:p>
              <a:p>
                <a:r>
                  <a:rPr lang="en-AU" b="1">
                    <a:latin typeface="+mn-lt"/>
                  </a:rPr>
                  <a:t>What would the 3 zeroes of </a:t>
                </a:r>
                <a14:m>
                  <m:oMath xmlns:m="http://schemas.openxmlformats.org/officeDocument/2006/math">
                    <m:r>
                      <a:rPr lang="en-AU" b="1" i="0" smtClean="0">
                        <a:latin typeface="Cambria Math" panose="02040503050406030204" pitchFamily="18" charset="0"/>
                      </a:rPr>
                      <m:t>𝐊</m:t>
                    </m:r>
                    <m:d>
                      <m:dPr>
                        <m:ctrlPr>
                          <a:rPr lang="en-AU" b="1" i="1" smtClean="0">
                            <a:latin typeface="Cambria Math" panose="02040503050406030204" pitchFamily="18" charset="0"/>
                          </a:rPr>
                        </m:ctrlPr>
                      </m:dPr>
                      <m:e>
                        <m:r>
                          <a:rPr lang="en-AU" b="1" i="1" smtClean="0">
                            <a:latin typeface="Cambria Math" panose="02040503050406030204" pitchFamily="18" charset="0"/>
                          </a:rPr>
                          <m:t>𝒙</m:t>
                        </m:r>
                      </m:e>
                    </m:d>
                  </m:oMath>
                </a14:m>
                <a:r>
                  <a:rPr lang="en-AU" b="1">
                    <a:latin typeface="+mn-lt"/>
                  </a:rPr>
                  <a:t> be if we had the following conditions?</a:t>
                </a:r>
              </a:p>
              <a:p>
                <a:pPr marL="457200" indent="-457200">
                  <a:buFont typeface="+mj-lt"/>
                  <a:buAutoNum type="alphaLcParenR" startAt="2"/>
                </a:pPr>
                <a:r>
                  <a:rPr lang="en-AU">
                    <a:latin typeface="+mn-lt"/>
                  </a:rPr>
                  <a:t>Sum of 2 of the zeroes is 0.</a:t>
                </a:r>
              </a:p>
              <a:p>
                <a:pPr marL="457200" indent="-457200">
                  <a:buFont typeface="+mj-lt"/>
                  <a:buAutoNum type="alphaLcParenR" startAt="2"/>
                </a:pPr>
                <a:r>
                  <a:rPr lang="en-AU">
                    <a:latin typeface="+mn-lt"/>
                  </a:rPr>
                  <a:t>One of the zeroes is the product of the other 2.</a:t>
                </a:r>
              </a:p>
              <a:p>
                <a:pPr marL="457200" indent="-457200">
                  <a:buFont typeface="+mj-lt"/>
                  <a:buAutoNum type="alphaLcParenR" startAt="2"/>
                </a:pPr>
                <a:r>
                  <a:rPr lang="en-AU">
                    <a:latin typeface="+mn-lt"/>
                  </a:rPr>
                  <a:t>Two of the zeroes are reciprocals of each other.</a:t>
                </a:r>
              </a:p>
              <a:p>
                <a:pPr marL="457200" indent="-457200">
                  <a:buFont typeface="+mj-lt"/>
                  <a:buAutoNum type="alphaLcParenR" startAt="2"/>
                </a:pPr>
                <a:r>
                  <a:rPr lang="en-AU">
                    <a:latin typeface="+mn-lt"/>
                  </a:rPr>
                  <a:t>One zero is repeated.</a:t>
                </a: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7C043-4CEF-FF45-DD27-15D13456A7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702B2B-396B-7815-0B6C-13B0899329B6}"/>
              </a:ext>
            </a:extLst>
          </p:cNvPr>
          <p:cNvSpPr>
            <a:spLocks noGrp="1"/>
          </p:cNvSpPr>
          <p:nvPr>
            <p:ph type="title"/>
          </p:nvPr>
        </p:nvSpPr>
        <p:spPr/>
        <p:txBody>
          <a:bodyPr/>
          <a:lstStyle/>
          <a:p>
            <a:r>
              <a:rPr lang="en-AU">
                <a:latin typeface="+mj-lt"/>
              </a:rPr>
              <a:t>Forming identities with coefficients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B2148881-280F-3954-E5D0-E32D92024099}"/>
                  </a:ext>
                </a:extLst>
              </p:cNvPr>
              <p:cNvSpPr>
                <a:spLocks noGrp="1"/>
              </p:cNvSpPr>
              <p:nvPr>
                <p:ph type="body" sz="quarter" idx="17"/>
              </p:nvPr>
            </p:nvSpPr>
            <p:spPr>
              <a:xfrm>
                <a:off x="360000" y="1025082"/>
                <a:ext cx="3971368" cy="4807835"/>
              </a:xfrm>
            </p:spPr>
            <p:txBody>
              <a:bodyPr/>
              <a:lstStyle/>
              <a:p>
                <a:r>
                  <a:rPr lang="en-AU">
                    <a:latin typeface="+mn-lt"/>
                  </a:rPr>
                  <a:t> If one zero of the quadratic </a:t>
                </a:r>
                <a:endParaRPr lang="en-AU" b="0" i="1">
                  <a:latin typeface="Cambria Math" panose="02040503050406030204" pitchFamily="18" charset="0"/>
                </a:endParaRPr>
              </a:p>
              <a:p>
                <a14:m>
                  <m:oMath xmlns:m="http://schemas.openxmlformats.org/officeDocument/2006/math">
                    <m:r>
                      <a:rPr lang="en-AU" b="0" i="1" smtClean="0">
                        <a:latin typeface="Cambria Math" panose="02040503050406030204" pitchFamily="18" charset="0"/>
                      </a:rPr>
                      <m:t>𝐾</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𝑏𝑥</m:t>
                    </m:r>
                    <m:r>
                      <a:rPr lang="en-AU" b="0" i="1" smtClean="0">
                        <a:latin typeface="Cambria Math" panose="02040503050406030204" pitchFamily="18" charset="0"/>
                      </a:rPr>
                      <m:t>+</m:t>
                    </m:r>
                    <m:r>
                      <a:rPr lang="en-AU" b="0" i="1" smtClean="0">
                        <a:latin typeface="Cambria Math" panose="02040503050406030204" pitchFamily="18" charset="0"/>
                      </a:rPr>
                      <m:t>𝑐</m:t>
                    </m:r>
                  </m:oMath>
                </a14:m>
                <a:r>
                  <a:rPr lang="en-AU">
                    <a:latin typeface="+mn-lt"/>
                  </a:rPr>
                  <a:t> is 3 more than the other, </a:t>
                </a:r>
              </a:p>
              <a:p>
                <a:r>
                  <a:rPr lang="en-AU">
                    <a:latin typeface="+mn-lt"/>
                  </a:rPr>
                  <a:t>prove that,</a:t>
                </a:r>
              </a:p>
              <a:p>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𝑏</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𝑎𝑐</m:t>
                      </m:r>
                      <m:r>
                        <a:rPr lang="en-AU" b="0" i="1" smtClean="0">
                          <a:latin typeface="Cambria Math" panose="02040503050406030204" pitchFamily="18" charset="0"/>
                        </a:rPr>
                        <m:t>+9</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2</m:t>
                          </m:r>
                        </m:sup>
                      </m:sSup>
                    </m:oMath>
                  </m:oMathPara>
                </a14:m>
                <a:endParaRPr lang="en-AU">
                  <a:latin typeface="+mn-lt"/>
                </a:endParaRPr>
              </a:p>
              <a:p>
                <a:r>
                  <a:rPr lang="en-AU" b="1">
                    <a:latin typeface="+mn-lt"/>
                  </a:rPr>
                  <a:t>Zeroes: </a:t>
                </a:r>
                <a14:m>
                  <m:oMath xmlns:m="http://schemas.openxmlformats.org/officeDocument/2006/math">
                    <m:r>
                      <a:rPr lang="en-AU" b="0" i="1" smtClean="0">
                        <a:latin typeface="Cambria Math" panose="02040503050406030204" pitchFamily="18" charset="0"/>
                      </a:rPr>
                      <m:t>𝛼</m:t>
                    </m:r>
                    <m:r>
                      <a:rPr lang="en-AU" b="0" i="1" smtClean="0">
                        <a:latin typeface="Cambria Math" panose="02040503050406030204" pitchFamily="18" charset="0"/>
                      </a:rPr>
                      <m:t>, </m:t>
                    </m:r>
                    <m:r>
                      <a:rPr lang="en-AU" b="0" i="1" smtClean="0">
                        <a:latin typeface="Cambria Math" panose="02040503050406030204" pitchFamily="18" charset="0"/>
                      </a:rPr>
                      <m:t>𝛼</m:t>
                    </m:r>
                    <m:r>
                      <a:rPr lang="en-AU" b="0" i="1" smtClean="0">
                        <a:latin typeface="Cambria Math" panose="02040503050406030204" pitchFamily="18" charset="0"/>
                      </a:rPr>
                      <m:t>+3</m:t>
                    </m:r>
                  </m:oMath>
                </a14:m>
                <a:endParaRPr lang="en-AU">
                  <a:latin typeface="+mn-lt"/>
                </a:endParaRPr>
              </a:p>
              <a:p>
                <a:r>
                  <a:rPr lang="en-AU" b="1">
                    <a:latin typeface="+mn-lt"/>
                  </a:rPr>
                  <a:t>Sum of </a:t>
                </a:r>
                <a:r>
                  <a:rPr lang="en-AU" b="1"/>
                  <a:t>zeroes</a:t>
                </a:r>
                <a:r>
                  <a:rPr lang="en-AU" b="1">
                    <a:latin typeface="+mn-lt"/>
                  </a:rPr>
                  <a:t>:</a:t>
                </a:r>
              </a:p>
              <a:p>
                <a14:m>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𝛼</m:t>
                    </m:r>
                    <m:r>
                      <a:rPr lang="en-AU" b="0" i="1" smtClean="0">
                        <a:latin typeface="Cambria Math" panose="02040503050406030204" pitchFamily="18" charset="0"/>
                      </a:rPr>
                      <m:t>+3=−</m:t>
                    </m:r>
                    <m:f>
                      <m:fPr>
                        <m:ctrlPr>
                          <a:rPr lang="en-AU" b="0" i="1" smtClean="0">
                            <a:latin typeface="Cambria Math" panose="02040503050406030204" pitchFamily="18" charset="0"/>
                          </a:rPr>
                        </m:ctrlPr>
                      </m:fPr>
                      <m:num>
                        <m:r>
                          <a:rPr lang="en-AU" b="0" i="1" smtClean="0">
                            <a:latin typeface="Cambria Math" panose="02040503050406030204" pitchFamily="18" charset="0"/>
                          </a:rPr>
                          <m:t>𝑏</m:t>
                        </m:r>
                      </m:num>
                      <m:den>
                        <m:r>
                          <a:rPr lang="en-AU" b="0" i="1" smtClean="0">
                            <a:latin typeface="Cambria Math" panose="02040503050406030204" pitchFamily="18" charset="0"/>
                          </a:rPr>
                          <m:t>𝑎</m:t>
                        </m:r>
                      </m:den>
                    </m:f>
                  </m:oMath>
                </a14:m>
                <a:r>
                  <a:rPr lang="en-AU">
                    <a:latin typeface="+mn-lt"/>
                  </a:rPr>
                  <a:t>      (1)</a:t>
                </a:r>
              </a:p>
            </p:txBody>
          </p:sp>
        </mc:Choice>
        <mc:Fallback xmlns="">
          <p:sp>
            <p:nvSpPr>
              <p:cNvPr id="12" name="Text Placeholder 11">
                <a:extLst>
                  <a:ext uri="{FF2B5EF4-FFF2-40B4-BE49-F238E27FC236}">
                    <a16:creationId xmlns:a16="http://schemas.microsoft.com/office/drawing/2014/main" id="{B2148881-280F-3954-E5D0-E32D92024099}"/>
                  </a:ext>
                </a:extLst>
              </p:cNvPr>
              <p:cNvSpPr>
                <a:spLocks noGrp="1" noRot="1" noChangeAspect="1" noMove="1" noResize="1" noEditPoints="1" noAdjustHandles="1" noChangeArrowheads="1" noChangeShapeType="1" noTextEdit="1"/>
              </p:cNvSpPr>
              <p:nvPr>
                <p:ph type="body" sz="quarter" idx="17"/>
              </p:nvPr>
            </p:nvSpPr>
            <p:spPr>
              <a:xfrm>
                <a:off x="360000" y="1025082"/>
                <a:ext cx="3971368" cy="4807835"/>
              </a:xfrm>
              <a:blipFill>
                <a:blip r:embed="rId3"/>
                <a:stretch>
                  <a:fillRect l="-3834"/>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B45F4DC8-D4B4-E8F6-61FB-5CE74B56941A}"/>
              </a:ext>
              <a:ext uri="{C183D7F6-B498-43B3-948B-1728B52AA6E4}">
                <adec:decorative xmlns:adec="http://schemas.microsoft.com/office/drawing/2017/decorative" val="1"/>
              </a:ext>
            </a:extLst>
          </p:cNvPr>
          <p:cNvCxnSpPr/>
          <p:nvPr/>
        </p:nvCxnSpPr>
        <p:spPr>
          <a:xfrm>
            <a:off x="4586990" y="1116268"/>
            <a:ext cx="0" cy="5246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494754B2-C20E-C94F-4D65-0E5BFF49E845}"/>
                  </a:ext>
                </a:extLst>
              </p:cNvPr>
              <p:cNvSpPr txBox="1">
                <a:spLocks/>
              </p:cNvSpPr>
              <p:nvPr/>
            </p:nvSpPr>
            <p:spPr>
              <a:xfrm>
                <a:off x="4907936" y="1025082"/>
                <a:ext cx="3971368"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a:latin typeface="+mn-lt"/>
                  </a:rPr>
                  <a:t>Product of </a:t>
                </a:r>
                <a:r>
                  <a:rPr lang="en-AU" b="1"/>
                  <a:t>zeroes</a:t>
                </a:r>
                <a:endParaRPr lang="en-AU" b="1">
                  <a:latin typeface="+mn-lt"/>
                </a:endParaRPr>
              </a:p>
              <a:p>
                <a14:m>
                  <m:oMath xmlns:m="http://schemas.openxmlformats.org/officeDocument/2006/math">
                    <m:r>
                      <a:rPr lang="en-AU" b="0" i="1" smtClean="0">
                        <a:latin typeface="Cambria Math" panose="02040503050406030204" pitchFamily="18" charset="0"/>
                      </a:rPr>
                      <m:t>𝛼</m:t>
                    </m:r>
                    <m:r>
                      <a:rPr lang="en-AU" b="0" i="1" smtClean="0">
                        <a:latin typeface="Cambria Math" panose="02040503050406030204" pitchFamily="18" charset="0"/>
                      </a:rPr>
                      <m:t>(</m:t>
                    </m:r>
                    <m:r>
                      <a:rPr lang="en-AU" b="0" i="1" smtClean="0">
                        <a:latin typeface="Cambria Math" panose="02040503050406030204" pitchFamily="18" charset="0"/>
                      </a:rPr>
                      <m:t>𝛼</m:t>
                    </m:r>
                    <m:r>
                      <a:rPr lang="en-AU" b="0" i="1" smtClean="0">
                        <a:latin typeface="Cambria Math" panose="02040503050406030204" pitchFamily="18" charset="0"/>
                      </a:rPr>
                      <m:t>+3)=</m:t>
                    </m:r>
                    <m:f>
                      <m:fPr>
                        <m:ctrlPr>
                          <a:rPr lang="en-AU" i="1" smtClean="0">
                            <a:latin typeface="Cambria Math" panose="02040503050406030204" pitchFamily="18" charset="0"/>
                          </a:rPr>
                        </m:ctrlPr>
                      </m:fPr>
                      <m:num>
                        <m:r>
                          <a:rPr lang="en-AU" i="1" smtClean="0">
                            <a:latin typeface="Cambria Math" panose="02040503050406030204" pitchFamily="18" charset="0"/>
                          </a:rPr>
                          <m:t>𝑐</m:t>
                        </m:r>
                      </m:num>
                      <m:den>
                        <m:r>
                          <a:rPr lang="en-AU" i="1" smtClean="0">
                            <a:latin typeface="Cambria Math" panose="02040503050406030204" pitchFamily="18" charset="0"/>
                          </a:rPr>
                          <m:t>𝑎</m:t>
                        </m:r>
                      </m:den>
                    </m:f>
                    <m:r>
                      <a:rPr lang="en-AU" i="1" smtClean="0">
                        <a:latin typeface="Cambria Math" panose="02040503050406030204" pitchFamily="18" charset="0"/>
                      </a:rPr>
                      <m:t> </m:t>
                    </m:r>
                  </m:oMath>
                </a14:m>
                <a:r>
                  <a:rPr lang="en-AU">
                    <a:latin typeface="+mn-lt"/>
                  </a:rPr>
                  <a:t>       (2)</a:t>
                </a:r>
              </a:p>
              <a:p>
                <a:r>
                  <a:rPr lang="en-AU" b="1">
                    <a:latin typeface="+mn-lt"/>
                  </a:rPr>
                  <a:t>Make </a:t>
                </a:r>
                <a14:m>
                  <m:oMath xmlns:m="http://schemas.openxmlformats.org/officeDocument/2006/math">
                    <m:r>
                      <a:rPr lang="en-AU" b="1" i="1" smtClean="0">
                        <a:latin typeface="Cambria Math" panose="02040503050406030204" pitchFamily="18" charset="0"/>
                      </a:rPr>
                      <m:t>𝜶</m:t>
                    </m:r>
                  </m:oMath>
                </a14:m>
                <a:r>
                  <a:rPr lang="en-AU" b="1">
                    <a:latin typeface="+mn-lt"/>
                  </a:rPr>
                  <a:t> the subject of (1</a:t>
                </a:r>
                <a:r>
                  <a:rPr lang="en-AU">
                    <a:latin typeface="+mn-lt"/>
                  </a:rPr>
                  <a:t>)</a:t>
                </a:r>
              </a:p>
              <a:p>
                <a14:m>
                  <m:oMath xmlns:m="http://schemas.openxmlformats.org/officeDocument/2006/math">
                    <m:r>
                      <a:rPr lang="en-AU" b="0" i="1" smtClean="0">
                        <a:latin typeface="Cambria Math" panose="02040503050406030204" pitchFamily="18" charset="0"/>
                      </a:rPr>
                      <m:t>𝛼</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𝑏</m:t>
                        </m:r>
                      </m:num>
                      <m:den>
                        <m:r>
                          <a:rPr lang="en-AU" b="0" i="1" smtClean="0">
                            <a:latin typeface="Cambria Math" panose="02040503050406030204" pitchFamily="18" charset="0"/>
                          </a:rPr>
                          <m:t>2</m:t>
                        </m:r>
                        <m:r>
                          <a:rPr lang="en-AU" b="0" i="1" smtClean="0">
                            <a:latin typeface="Cambria Math" panose="02040503050406030204" pitchFamily="18" charset="0"/>
                          </a:rPr>
                          <m:t>𝑎</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2</m:t>
                        </m:r>
                      </m:den>
                    </m:f>
                  </m:oMath>
                </a14:m>
                <a:r>
                  <a:rPr lang="en-AU">
                    <a:latin typeface="+mn-lt"/>
                  </a:rPr>
                  <a:t> </a:t>
                </a:r>
              </a:p>
              <a:p>
                <a:r>
                  <a:rPr lang="en-AU" b="1">
                    <a:latin typeface="+mn-lt"/>
                  </a:rPr>
                  <a:t>Substitute </a:t>
                </a:r>
                <a14:m>
                  <m:oMath xmlns:m="http://schemas.openxmlformats.org/officeDocument/2006/math">
                    <m:r>
                      <a:rPr lang="en-AU" b="1" i="1" smtClean="0">
                        <a:latin typeface="Cambria Math" panose="02040503050406030204" pitchFamily="18" charset="0"/>
                      </a:rPr>
                      <m:t>𝜶</m:t>
                    </m:r>
                  </m:oMath>
                </a14:m>
                <a:r>
                  <a:rPr lang="en-AU" b="1">
                    <a:latin typeface="+mn-lt"/>
                  </a:rPr>
                  <a:t> into (2)</a:t>
                </a:r>
              </a:p>
              <a:p>
                <a:pPr/>
                <a14:m>
                  <m:oMathPara xmlns:m="http://schemas.openxmlformats.org/officeDocument/2006/math">
                    <m:oMathParaPr>
                      <m:jc m:val="centerGroup"/>
                    </m:oMathParaPr>
                    <m:oMath xmlns:m="http://schemas.openxmlformats.org/officeDocument/2006/math">
                      <m:d>
                        <m:dPr>
                          <m:ctrlPr>
                            <a:rPr lang="en-AU" b="0" i="1" smtClean="0">
                              <a:latin typeface="Cambria Math" panose="02040503050406030204" pitchFamily="18" charset="0"/>
                            </a:rPr>
                          </m:ctrlPr>
                        </m:dPr>
                        <m:e>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𝑏</m:t>
                              </m:r>
                            </m:num>
                            <m:den>
                              <m:r>
                                <a:rPr lang="en-AU" i="1">
                                  <a:latin typeface="Cambria Math" panose="02040503050406030204" pitchFamily="18" charset="0"/>
                                </a:rPr>
                                <m:t>2</m:t>
                              </m:r>
                              <m:r>
                                <a:rPr lang="en-AU" i="1">
                                  <a:latin typeface="Cambria Math" panose="02040503050406030204" pitchFamily="18" charset="0"/>
                                </a:rPr>
                                <m:t>𝑎</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2</m:t>
                              </m:r>
                            </m:den>
                          </m:f>
                        </m:e>
                      </m:d>
                      <m:d>
                        <m:dPr>
                          <m:ctrlPr>
                            <a:rPr lang="en-AU" b="0" i="1" smtClean="0">
                              <a:latin typeface="Cambria Math" panose="02040503050406030204" pitchFamily="18" charset="0"/>
                            </a:rPr>
                          </m:ctrlPr>
                        </m:dPr>
                        <m:e>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𝑏</m:t>
                              </m:r>
                            </m:num>
                            <m:den>
                              <m:r>
                                <a:rPr lang="en-AU" i="1">
                                  <a:latin typeface="Cambria Math" panose="02040503050406030204" pitchFamily="18" charset="0"/>
                                </a:rPr>
                                <m:t>2</m:t>
                              </m:r>
                              <m:r>
                                <a:rPr lang="en-AU" i="1">
                                  <a:latin typeface="Cambria Math" panose="02040503050406030204" pitchFamily="18" charset="0"/>
                                </a:rPr>
                                <m:t>𝑎</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2</m:t>
                              </m:r>
                            </m:den>
                          </m:f>
                          <m:r>
                            <a:rPr lang="en-AU" b="0" i="1" smtClean="0">
                              <a:latin typeface="Cambria Math" panose="02040503050406030204" pitchFamily="18" charset="0"/>
                            </a:rPr>
                            <m:t>+3</m:t>
                          </m:r>
                        </m:e>
                      </m:d>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𝑐</m:t>
                          </m:r>
                        </m:num>
                        <m:den>
                          <m:r>
                            <a:rPr lang="en-AU" b="0" i="1" smtClean="0">
                              <a:latin typeface="Cambria Math" panose="02040503050406030204" pitchFamily="18" charset="0"/>
                            </a:rPr>
                            <m:t>𝑎</m:t>
                          </m:r>
                        </m:den>
                      </m:f>
                    </m:oMath>
                    <m:oMath xmlns:m="http://schemas.openxmlformats.org/officeDocument/2006/math">
                      <m:f>
                        <m:fPr>
                          <m:ctrlPr>
                            <a:rPr lang="en-AU" b="0"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𝑏</m:t>
                              </m:r>
                            </m:e>
                            <m:sup>
                              <m:r>
                                <a:rPr lang="en-AU" b="0" i="1" smtClean="0">
                                  <a:latin typeface="Cambria Math" panose="02040503050406030204" pitchFamily="18" charset="0"/>
                                </a:rPr>
                                <m:t>2</m:t>
                              </m:r>
                            </m:sup>
                          </m:sSup>
                        </m:num>
                        <m:den>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2</m:t>
                              </m:r>
                            </m:sup>
                          </m:sSup>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9</m:t>
                          </m:r>
                        </m:num>
                        <m:den>
                          <m:r>
                            <a:rPr lang="en-AU" b="0" i="1" smtClean="0">
                              <a:latin typeface="Cambria Math" panose="02040503050406030204" pitchFamily="18" charset="0"/>
                            </a:rPr>
                            <m:t>4</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𝑐</m:t>
                          </m:r>
                        </m:num>
                        <m:den>
                          <m:r>
                            <a:rPr lang="en-AU" b="0" i="1" smtClean="0">
                              <a:latin typeface="Cambria Math" panose="02040503050406030204" pitchFamily="18" charset="0"/>
                            </a:rPr>
                            <m:t>𝑎</m:t>
                          </m:r>
                        </m:den>
                      </m:f>
                    </m:oMath>
                  </m:oMathPara>
                </a14:m>
                <a:endParaRPr lang="en-AU">
                  <a:latin typeface="+mn-lt"/>
                </a:endParaRPr>
              </a:p>
            </p:txBody>
          </p:sp>
        </mc:Choice>
        <mc:Fallback xmlns="">
          <p:sp>
            <p:nvSpPr>
              <p:cNvPr id="2" name="Text Placeholder 11">
                <a:extLst>
                  <a:ext uri="{FF2B5EF4-FFF2-40B4-BE49-F238E27FC236}">
                    <a16:creationId xmlns:a16="http://schemas.microsoft.com/office/drawing/2014/main" id="{494754B2-C20E-C94F-4D65-0E5BFF49E845}"/>
                  </a:ext>
                </a:extLst>
              </p:cNvPr>
              <p:cNvSpPr txBox="1">
                <a:spLocks noRot="1" noChangeAspect="1" noMove="1" noResize="1" noEditPoints="1" noAdjustHandles="1" noChangeArrowheads="1" noChangeShapeType="1" noTextEdit="1"/>
              </p:cNvSpPr>
              <p:nvPr/>
            </p:nvSpPr>
            <p:spPr>
              <a:xfrm>
                <a:off x="4907936" y="1025082"/>
                <a:ext cx="3971368" cy="4807835"/>
              </a:xfrm>
              <a:prstGeom prst="rect">
                <a:avLst/>
              </a:prstGeom>
              <a:blipFill>
                <a:blip r:embed="rId4"/>
                <a:stretch>
                  <a:fillRect l="-3834" b="-9759"/>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FEB7CC5C-633A-72BC-5BD7-5CED6DD036D9}"/>
              </a:ext>
              <a:ext uri="{C183D7F6-B498-43B3-948B-1728B52AA6E4}">
                <adec:decorative xmlns:adec="http://schemas.microsoft.com/office/drawing/2017/decorative" val="1"/>
              </a:ext>
            </a:extLst>
          </p:cNvPr>
          <p:cNvCxnSpPr>
            <a:cxnSpLocks/>
          </p:cNvCxnSpPr>
          <p:nvPr/>
        </p:nvCxnSpPr>
        <p:spPr>
          <a:xfrm>
            <a:off x="8419850" y="1025081"/>
            <a:ext cx="0" cy="2541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F27001EC-2FA5-4A6C-F2A7-4A7AEFA7F9DE}"/>
                  </a:ext>
                </a:extLst>
              </p:cNvPr>
              <p:cNvSpPr txBox="1">
                <a:spLocks/>
              </p:cNvSpPr>
              <p:nvPr/>
            </p:nvSpPr>
            <p:spPr>
              <a:xfrm>
                <a:off x="8589599" y="1025081"/>
                <a:ext cx="3377812"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a:latin typeface="+mn-lt"/>
                  </a:rPr>
                  <a:t>Make </a:t>
                </a:r>
                <a14:m>
                  <m:oMath xmlns:m="http://schemas.openxmlformats.org/officeDocument/2006/math">
                    <m:sSup>
                      <m:sSupPr>
                        <m:ctrlPr>
                          <a:rPr lang="en-AU" b="1" i="1" smtClean="0">
                            <a:latin typeface="Cambria Math" panose="02040503050406030204" pitchFamily="18" charset="0"/>
                          </a:rPr>
                        </m:ctrlPr>
                      </m:sSupPr>
                      <m:e>
                        <m:r>
                          <a:rPr lang="en-AU" b="1" i="1" smtClean="0">
                            <a:latin typeface="Cambria Math" panose="02040503050406030204" pitchFamily="18" charset="0"/>
                          </a:rPr>
                          <m:t>𝒃</m:t>
                        </m:r>
                      </m:e>
                      <m:sup>
                        <m:r>
                          <a:rPr lang="en-AU" b="1" i="1" smtClean="0">
                            <a:latin typeface="Cambria Math" panose="02040503050406030204" pitchFamily="18" charset="0"/>
                          </a:rPr>
                          <m:t>𝟐</m:t>
                        </m:r>
                      </m:sup>
                    </m:sSup>
                  </m:oMath>
                </a14:m>
                <a:r>
                  <a:rPr lang="en-AU">
                    <a:latin typeface="+mn-lt"/>
                  </a:rPr>
                  <a:t> </a:t>
                </a:r>
                <a:r>
                  <a:rPr lang="en-AU" b="1">
                    <a:latin typeface="+mn-lt"/>
                  </a:rPr>
                  <a:t>the subject</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𝑎𝑐</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𝑏</m:t>
                          </m:r>
                        </m:e>
                        <m:sup>
                          <m:r>
                            <a:rPr lang="en-AU" b="0" i="1" smtClean="0">
                              <a:latin typeface="Cambria Math" panose="02040503050406030204" pitchFamily="18" charset="0"/>
                            </a:rPr>
                            <m:t>2</m:t>
                          </m:r>
                        </m:sup>
                      </m:sSup>
                      <m:r>
                        <a:rPr lang="en-AU" b="0" i="1" smtClean="0">
                          <a:latin typeface="Cambria Math" panose="02040503050406030204" pitchFamily="18" charset="0"/>
                        </a:rPr>
                        <m:t>−9</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2</m:t>
                          </m:r>
                        </m:sup>
                      </m:sSup>
                    </m:oMath>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𝑏</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𝑎𝑐</m:t>
                      </m:r>
                      <m:r>
                        <a:rPr lang="en-AU" b="0" i="1" smtClean="0">
                          <a:latin typeface="Cambria Math" panose="02040503050406030204" pitchFamily="18" charset="0"/>
                        </a:rPr>
                        <m:t>+9</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2</m:t>
                          </m:r>
                        </m:sup>
                      </m:sSup>
                    </m:oMath>
                  </m:oMathPara>
                </a14:m>
                <a:endParaRPr lang="en-AU">
                  <a:latin typeface="+mn-lt"/>
                </a:endParaRPr>
              </a:p>
            </p:txBody>
          </p:sp>
        </mc:Choice>
        <mc:Fallback xmlns="">
          <p:sp>
            <p:nvSpPr>
              <p:cNvPr id="5" name="Text Placeholder 11">
                <a:extLst>
                  <a:ext uri="{FF2B5EF4-FFF2-40B4-BE49-F238E27FC236}">
                    <a16:creationId xmlns:a16="http://schemas.microsoft.com/office/drawing/2014/main" id="{F27001EC-2FA5-4A6C-F2A7-4A7AEFA7F9DE}"/>
                  </a:ext>
                </a:extLst>
              </p:cNvPr>
              <p:cNvSpPr txBox="1">
                <a:spLocks noRot="1" noChangeAspect="1" noMove="1" noResize="1" noEditPoints="1" noAdjustHandles="1" noChangeArrowheads="1" noChangeShapeType="1" noTextEdit="1"/>
              </p:cNvSpPr>
              <p:nvPr/>
            </p:nvSpPr>
            <p:spPr>
              <a:xfrm>
                <a:off x="8589599" y="1025081"/>
                <a:ext cx="3377812" cy="4807835"/>
              </a:xfrm>
              <a:prstGeom prst="rect">
                <a:avLst/>
              </a:prstGeom>
              <a:blipFill>
                <a:blip r:embed="rId5"/>
                <a:stretch>
                  <a:fillRect l="-451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471A6168-63D6-9E13-1EBB-28AE597037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421882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500"/>
                                        <p:tgtEl>
                                          <p:spTgt spid="1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fade">
                                      <p:cBhvr>
                                        <p:cTn id="15" dur="500"/>
                                        <p:tgtEl>
                                          <p:spTgt spid="1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animEffect transition="in" filter="fade">
                                      <p:cBhvr>
                                        <p:cTn id="20" dur="500"/>
                                        <p:tgtEl>
                                          <p:spTgt spid="1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xEl>
                                              <p:pRg st="6" end="6"/>
                                            </p:txEl>
                                          </p:spTgt>
                                        </p:tgtEl>
                                        <p:attrNameLst>
                                          <p:attrName>style.visibility</p:attrName>
                                        </p:attrNameLst>
                                      </p:cBhvr>
                                      <p:to>
                                        <p:strVal val="visible"/>
                                      </p:to>
                                    </p:set>
                                    <p:animEffect transition="in" filter="fade">
                                      <p:cBhvr>
                                        <p:cTn id="38" dur="500"/>
                                        <p:tgtEl>
                                          <p:spTgt spid="1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5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fade">
                                      <p:cBhvr>
                                        <p:cTn id="48" dur="500"/>
                                        <p:tgtEl>
                                          <p:spTgt spid="2">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Effect transition="in" filter="fade">
                                      <p:cBhvr>
                                        <p:cTn id="53" dur="500"/>
                                        <p:tgtEl>
                                          <p:spTgt spid="2">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xEl>
                                              <p:pRg st="5" end="5"/>
                                            </p:txEl>
                                          </p:spTgt>
                                        </p:tgtEl>
                                        <p:attrNameLst>
                                          <p:attrName>style.visibility</p:attrName>
                                        </p:attrNameLst>
                                      </p:cBhvr>
                                      <p:to>
                                        <p:strVal val="visible"/>
                                      </p:to>
                                    </p:set>
                                    <p:animEffect transition="in" filter="fade">
                                      <p:cBhvr>
                                        <p:cTn id="58" dur="500"/>
                                        <p:tgtEl>
                                          <p:spTgt spid="2">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Effect transition="in" filter="fade">
                                      <p:cBhvr>
                                        <p:cTn id="6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a:t>Worked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60000" y="905601"/>
                <a:ext cx="3106681" cy="5178935"/>
              </a:xfrm>
              <a:ln>
                <a:solidFill>
                  <a:schemeClr val="accent1"/>
                </a:solidFill>
              </a:ln>
            </p:spPr>
            <p:txBody>
              <a:bodyPr lIns="180000" tIns="180000"/>
              <a:lstStyle/>
              <a:p>
                <a:r>
                  <a:rPr lang="en-AU" sz="1800"/>
                  <a:t>The cubic polynomial </a:t>
                </a:r>
                <a14:m>
                  <m:oMath xmlns:m="http://schemas.openxmlformats.org/officeDocument/2006/math">
                    <m:r>
                      <m:rPr>
                        <m:sty m:val="p"/>
                      </m:rPr>
                      <a:rPr lang="en-AU" sz="1800" b="0" i="0" smtClean="0">
                        <a:latin typeface="Cambria Math" panose="02040503050406030204" pitchFamily="18" charset="0"/>
                      </a:rPr>
                      <m:t>P</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r>
                      <a:rPr lang="en-AU" sz="1800" b="0" i="1" smtClean="0">
                        <a:latin typeface="Cambria Math" panose="02040503050406030204" pitchFamily="18" charset="0"/>
                      </a:rPr>
                      <m:t>𝑏</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𝑐𝑥</m:t>
                    </m:r>
                    <m:r>
                      <a:rPr lang="en-AU" sz="1800" b="0" i="1" smtClean="0">
                        <a:latin typeface="Cambria Math" panose="02040503050406030204" pitchFamily="18" charset="0"/>
                      </a:rPr>
                      <m:t>+</m:t>
                    </m:r>
                    <m:r>
                      <a:rPr lang="en-AU" sz="1800" b="0" i="1" smtClean="0">
                        <a:latin typeface="Cambria Math" panose="02040503050406030204" pitchFamily="18" charset="0"/>
                      </a:rPr>
                      <m:t>𝑑</m:t>
                    </m:r>
                  </m:oMath>
                </a14:m>
                <a:r>
                  <a:rPr lang="en-AU" sz="1800"/>
                  <a:t> has zeroes of 2 and 5 and the sum of the 3 zeroes is twice the product of the distinct (known) zeroes. </a:t>
                </a:r>
              </a:p>
              <a:p>
                <a:r>
                  <a:rPr lang="en-AU" sz="1800"/>
                  <a:t>What is a possible value for </a:t>
                </a:r>
                <a14:m>
                  <m:oMath xmlns:m="http://schemas.openxmlformats.org/officeDocument/2006/math">
                    <m:r>
                      <a:rPr lang="en-AU" sz="1800" b="0" i="1" smtClean="0">
                        <a:latin typeface="Cambria Math" panose="02040503050406030204" pitchFamily="18" charset="0"/>
                      </a:rPr>
                      <m:t>𝑏</m:t>
                    </m:r>
                  </m:oMath>
                </a14:m>
                <a:r>
                  <a:rPr lang="en-AU" sz="1800"/>
                  <a:t>? </a:t>
                </a:r>
              </a:p>
              <a:p>
                <a:endParaRPr lang="en-AU" sz="1800"/>
              </a:p>
              <a:p>
                <a:endParaRPr lang="en-AU" sz="1800"/>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60000" y="905601"/>
                <a:ext cx="3106681" cy="5178935"/>
              </a:xfrm>
              <a:blipFill>
                <a:blip r:embed="rId2"/>
                <a:stretch>
                  <a:fillRect r="-2930"/>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532C1031-F416-83D9-BC7B-E7FFCF96B8F3}"/>
                  </a:ext>
                </a:extLst>
              </p:cNvPr>
              <p:cNvSpPr txBox="1">
                <a:spLocks/>
              </p:cNvSpPr>
              <p:nvPr/>
            </p:nvSpPr>
            <p:spPr>
              <a:xfrm>
                <a:off x="4541789" y="905599"/>
                <a:ext cx="3437554" cy="5178935"/>
              </a:xfrm>
              <a:prstGeom prst="rect">
                <a:avLst/>
              </a:prstGeom>
              <a:ln>
                <a:solidFill>
                  <a:schemeClr val="accent1"/>
                </a:solidFill>
              </a:ln>
            </p:spPr>
            <p:txBody>
              <a:bodyPr vert="horz" lIns="180000" tIns="18000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a:t>Solution:</a:t>
                </a:r>
              </a:p>
              <a:p>
                <a:r>
                  <a:rPr lang="en-AU" sz="1800"/>
                  <a:t>Let the zeroes be: </a:t>
                </a:r>
                <a14:m>
                  <m:oMath xmlns:m="http://schemas.openxmlformats.org/officeDocument/2006/math">
                    <m:r>
                      <a:rPr lang="en-AU" sz="1800" i="1">
                        <a:latin typeface="Cambria Math" panose="02040503050406030204" pitchFamily="18" charset="0"/>
                      </a:rPr>
                      <m:t>2, 5, </m:t>
                    </m:r>
                    <m:r>
                      <a:rPr lang="en-AU" sz="1800" i="1">
                        <a:latin typeface="Cambria Math" panose="02040503050406030204" pitchFamily="18" charset="0"/>
                      </a:rPr>
                      <m:t>𝛾</m:t>
                    </m:r>
                  </m:oMath>
                </a14:m>
                <a:endParaRPr lang="en-AU" sz="1800"/>
              </a:p>
              <a:p>
                <a:r>
                  <a:rPr lang="en-AU" sz="1800"/>
                  <a:t>Sum of zeroes: </a:t>
                </a:r>
                <a14:m>
                  <m:oMath xmlns:m="http://schemas.openxmlformats.org/officeDocument/2006/math">
                    <m:r>
                      <a:rPr lang="en-AU" sz="1800" i="1">
                        <a:latin typeface="Cambria Math" panose="02040503050406030204" pitchFamily="18" charset="0"/>
                      </a:rPr>
                      <m:t>7+</m:t>
                    </m:r>
                    <m:r>
                      <a:rPr lang="en-AU" sz="1800" i="1">
                        <a:latin typeface="Cambria Math" panose="02040503050406030204" pitchFamily="18" charset="0"/>
                      </a:rPr>
                      <m:t>𝛾</m:t>
                    </m:r>
                  </m:oMath>
                </a14:m>
                <a:endParaRPr lang="en-AU" sz="1800"/>
              </a:p>
              <a:p>
                <a:r>
                  <a:rPr lang="en-AU" sz="1800"/>
                  <a:t>Product of distinct zeroes: </a:t>
                </a:r>
                <a14:m>
                  <m:oMath xmlns:m="http://schemas.openxmlformats.org/officeDocument/2006/math">
                    <m:r>
                      <a:rPr lang="en-AU" sz="1800" i="1">
                        <a:latin typeface="Cambria Math" panose="02040503050406030204" pitchFamily="18" charset="0"/>
                      </a:rPr>
                      <m:t>10</m:t>
                    </m:r>
                  </m:oMath>
                </a14:m>
                <a:endParaRPr lang="en-AU" sz="1800"/>
              </a:p>
              <a:p>
                <a:r>
                  <a:rPr lang="en-AU" sz="1800"/>
                  <a:t>Using the condition:</a:t>
                </a:r>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7+</m:t>
                      </m:r>
                      <m:r>
                        <a:rPr lang="en-AU" sz="1800" b="0" i="1" smtClean="0">
                          <a:latin typeface="Cambria Math" panose="02040503050406030204" pitchFamily="18" charset="0"/>
                        </a:rPr>
                        <m:t>𝛾</m:t>
                      </m:r>
                      <m:r>
                        <a:rPr lang="en-AU" sz="1800" b="0" i="1" smtClean="0">
                          <a:latin typeface="Cambria Math" panose="02040503050406030204" pitchFamily="18" charset="0"/>
                        </a:rPr>
                        <m:t>=20</m:t>
                      </m:r>
                    </m:oMath>
                    <m:oMath xmlns:m="http://schemas.openxmlformats.org/officeDocument/2006/math">
                      <m:r>
                        <a:rPr lang="en-AU" sz="1800" b="0" i="1" smtClean="0">
                          <a:latin typeface="Cambria Math" panose="02040503050406030204" pitchFamily="18" charset="0"/>
                        </a:rPr>
                        <m:t>𝛾</m:t>
                      </m:r>
                      <m:r>
                        <a:rPr lang="en-AU" sz="1800" b="0" i="1" smtClean="0">
                          <a:latin typeface="Cambria Math" panose="02040503050406030204" pitchFamily="18" charset="0"/>
                        </a:rPr>
                        <m:t>=13</m:t>
                      </m:r>
                    </m:oMath>
                  </m:oMathPara>
                </a14:m>
                <a:endParaRPr lang="en-AU" sz="1800" b="0"/>
              </a:p>
              <a:p>
                <a:r>
                  <a:rPr lang="en-AU" sz="1800"/>
                  <a:t>Hence zeroes are,</a:t>
                </a:r>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2, 5, 13</m:t>
                      </m:r>
                    </m:oMath>
                  </m:oMathPara>
                </a14:m>
                <a:endParaRPr lang="en-AU" sz="1800"/>
              </a:p>
              <a:p>
                <a:endParaRPr lang="en-AU" sz="1800"/>
              </a:p>
              <a:p>
                <a:endParaRPr lang="en-AU" sz="1800"/>
              </a:p>
            </p:txBody>
          </p:sp>
        </mc:Choice>
        <mc:Fallback xmlns="">
          <p:sp>
            <p:nvSpPr>
              <p:cNvPr id="6" name="Text Placeholder 4">
                <a:extLst>
                  <a:ext uri="{FF2B5EF4-FFF2-40B4-BE49-F238E27FC236}">
                    <a16:creationId xmlns:a16="http://schemas.microsoft.com/office/drawing/2014/main" id="{532C1031-F416-83D9-BC7B-E7FFCF96B8F3}"/>
                  </a:ext>
                </a:extLst>
              </p:cNvPr>
              <p:cNvSpPr txBox="1">
                <a:spLocks noRot="1" noChangeAspect="1" noMove="1" noResize="1" noEditPoints="1" noAdjustHandles="1" noChangeArrowheads="1" noChangeShapeType="1" noTextEdit="1"/>
              </p:cNvSpPr>
              <p:nvPr/>
            </p:nvSpPr>
            <p:spPr>
              <a:xfrm>
                <a:off x="4541789" y="905599"/>
                <a:ext cx="3437554" cy="5178935"/>
              </a:xfrm>
              <a:prstGeom prst="rect">
                <a:avLst/>
              </a:prstGeom>
              <a:blipFill>
                <a:blip r:embed="rId3"/>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763B59B4-8005-74A6-F88E-8A489CCD8C4A}"/>
                  </a:ext>
                </a:extLst>
              </p:cNvPr>
              <p:cNvSpPr/>
              <p:nvPr/>
            </p:nvSpPr>
            <p:spPr>
              <a:xfrm>
                <a:off x="597895" y="5228110"/>
                <a:ext cx="3943894" cy="1269890"/>
              </a:xfrm>
              <a:prstGeom prst="wedgeRoundRectCallout">
                <a:avLst>
                  <a:gd name="adj1" fmla="val 49545"/>
                  <a:gd name="adj2" fmla="val -31088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a:t>Why did we introduce </a:t>
                </a:r>
                <a14:m>
                  <m:oMath xmlns:m="http://schemas.openxmlformats.org/officeDocument/2006/math">
                    <m:r>
                      <a:rPr lang="en-AU" sz="1800" b="0" i="1" smtClean="0">
                        <a:latin typeface="Cambria Math" panose="02040503050406030204" pitchFamily="18" charset="0"/>
                      </a:rPr>
                      <m:t>𝛾</m:t>
                    </m:r>
                  </m:oMath>
                </a14:m>
                <a:r>
                  <a:rPr lang="en-AU" sz="1800"/>
                  <a:t> as the third zero instead of working with the coefficients directly? </a:t>
                </a:r>
              </a:p>
            </p:txBody>
          </p:sp>
        </mc:Choice>
        <mc:Fallback xmlns="">
          <p:sp>
            <p:nvSpPr>
              <p:cNvPr id="8" name="Speech Bubble: Rectangle with Corners Rounded 7">
                <a:extLst>
                  <a:ext uri="{FF2B5EF4-FFF2-40B4-BE49-F238E27FC236}">
                    <a16:creationId xmlns:a16="http://schemas.microsoft.com/office/drawing/2014/main" id="{763B59B4-8005-74A6-F88E-8A489CCD8C4A}"/>
                  </a:ext>
                </a:extLst>
              </p:cNvPr>
              <p:cNvSpPr>
                <a:spLocks noRot="1" noChangeAspect="1" noMove="1" noResize="1" noEditPoints="1" noAdjustHandles="1" noChangeArrowheads="1" noChangeShapeType="1" noTextEdit="1"/>
              </p:cNvSpPr>
              <p:nvPr/>
            </p:nvSpPr>
            <p:spPr>
              <a:xfrm>
                <a:off x="597895" y="5228110"/>
                <a:ext cx="3943894" cy="1269890"/>
              </a:xfrm>
              <a:prstGeom prst="wedgeRoundRectCallout">
                <a:avLst>
                  <a:gd name="adj1" fmla="val 49545"/>
                  <a:gd name="adj2" fmla="val -310889"/>
                  <a:gd name="adj3" fmla="val 16667"/>
                </a:avLst>
              </a:prstGeom>
              <a:blipFill>
                <a:blip r:embed="rId4"/>
                <a:stretch>
                  <a:fillRect b="-2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15592A83-FF47-2F96-AB15-F1D615B3D6D0}"/>
                  </a:ext>
                </a:extLst>
              </p:cNvPr>
              <p:cNvSpPr txBox="1">
                <a:spLocks/>
              </p:cNvSpPr>
              <p:nvPr/>
            </p:nvSpPr>
            <p:spPr>
              <a:xfrm>
                <a:off x="8517930" y="905599"/>
                <a:ext cx="3326070" cy="5178935"/>
              </a:xfrm>
              <a:prstGeom prst="rect">
                <a:avLst/>
              </a:prstGeom>
              <a:ln>
                <a:solidFill>
                  <a:schemeClr val="accent1"/>
                </a:solidFill>
              </a:ln>
            </p:spPr>
            <p:txBody>
              <a:bodyPr vert="horz" lIns="180000" tIns="18000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t>Find </a:t>
                </a:r>
                <a14:m>
                  <m:oMath xmlns:m="http://schemas.openxmlformats.org/officeDocument/2006/math">
                    <m:r>
                      <a:rPr lang="en-AU" sz="1800" b="0" i="1" smtClean="0">
                        <a:latin typeface="Cambria Math" panose="02040503050406030204" pitchFamily="18" charset="0"/>
                      </a:rPr>
                      <m:t>𝑏</m:t>
                    </m:r>
                  </m:oMath>
                </a14:m>
                <a:r>
                  <a:rPr lang="en-AU" sz="1800"/>
                  <a:t> via sum of zeroes</a:t>
                </a:r>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2+5+13=−</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𝑏</m:t>
                          </m:r>
                        </m:num>
                        <m:den>
                          <m:r>
                            <a:rPr lang="en-AU" sz="1800" b="0" i="1" smtClean="0">
                              <a:latin typeface="Cambria Math" panose="02040503050406030204" pitchFamily="18" charset="0"/>
                            </a:rPr>
                            <m:t>𝑎</m:t>
                          </m:r>
                        </m:den>
                      </m:f>
                    </m:oMath>
                    <m:oMath xmlns:m="http://schemas.openxmlformats.org/officeDocument/2006/math">
                      <m:r>
                        <a:rPr lang="en-AU" sz="1800" b="0" i="1" smtClean="0">
                          <a:latin typeface="Cambria Math" panose="02040503050406030204" pitchFamily="18" charset="0"/>
                        </a:rPr>
                        <m:t>20=−</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𝑏</m:t>
                          </m:r>
                        </m:num>
                        <m:den>
                          <m:r>
                            <a:rPr lang="en-AU" sz="1800" b="0" i="1" smtClean="0">
                              <a:latin typeface="Cambria Math" panose="02040503050406030204" pitchFamily="18" charset="0"/>
                            </a:rPr>
                            <m:t>3</m:t>
                          </m:r>
                        </m:den>
                      </m:f>
                    </m:oMath>
                    <m:oMath xmlns:m="http://schemas.openxmlformats.org/officeDocument/2006/math">
                      <m:r>
                        <a:rPr lang="en-AU" sz="1800" b="0" i="1" smtClean="0">
                          <a:latin typeface="Cambria Math" panose="02040503050406030204" pitchFamily="18" charset="0"/>
                        </a:rPr>
                        <m:t>𝑏</m:t>
                      </m:r>
                      <m:r>
                        <a:rPr lang="en-AU" sz="1800" b="0" i="1" smtClean="0">
                          <a:latin typeface="Cambria Math" panose="02040503050406030204" pitchFamily="18" charset="0"/>
                        </a:rPr>
                        <m:t>=−60</m:t>
                      </m:r>
                    </m:oMath>
                  </m:oMathPara>
                </a14:m>
                <a:endParaRPr lang="en-AU" sz="1800"/>
              </a:p>
              <a:p>
                <a:endParaRPr lang="en-AU" sz="1800"/>
              </a:p>
              <a:p>
                <a:endParaRPr lang="en-AU" sz="1800"/>
              </a:p>
            </p:txBody>
          </p:sp>
        </mc:Choice>
        <mc:Fallback xmlns="">
          <p:sp>
            <p:nvSpPr>
              <p:cNvPr id="7" name="Text Placeholder 4">
                <a:extLst>
                  <a:ext uri="{FF2B5EF4-FFF2-40B4-BE49-F238E27FC236}">
                    <a16:creationId xmlns:a16="http://schemas.microsoft.com/office/drawing/2014/main" id="{15592A83-FF47-2F96-AB15-F1D615B3D6D0}"/>
                  </a:ext>
                </a:extLst>
              </p:cNvPr>
              <p:cNvSpPr txBox="1">
                <a:spLocks noRot="1" noChangeAspect="1" noMove="1" noResize="1" noEditPoints="1" noAdjustHandles="1" noChangeArrowheads="1" noChangeShapeType="1" noTextEdit="1"/>
              </p:cNvSpPr>
              <p:nvPr/>
            </p:nvSpPr>
            <p:spPr>
              <a:xfrm>
                <a:off x="8517930" y="905599"/>
                <a:ext cx="3326070" cy="517893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p:sp>
        <p:nvSpPr>
          <p:cNvPr id="9" name="Speech Bubble: Rectangle with Corners Rounded 8">
            <a:extLst>
              <a:ext uri="{FF2B5EF4-FFF2-40B4-BE49-F238E27FC236}">
                <a16:creationId xmlns:a16="http://schemas.microsoft.com/office/drawing/2014/main" id="{53AFD2CB-4BE4-3859-A560-FDB3689EC46C}"/>
              </a:ext>
            </a:extLst>
          </p:cNvPr>
          <p:cNvSpPr/>
          <p:nvPr/>
        </p:nvSpPr>
        <p:spPr>
          <a:xfrm>
            <a:off x="8397240" y="4401178"/>
            <a:ext cx="3794760" cy="1683356"/>
          </a:xfrm>
          <a:prstGeom prst="wedgeRoundRectCallout">
            <a:avLst>
              <a:gd name="adj1" fmla="val -21896"/>
              <a:gd name="adj2" fmla="val -7999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a:t>What if the condition said, ‘the sum of the zeroes is 3 times the product of the distinct zeroes?’</a:t>
            </a:r>
          </a:p>
        </p:txBody>
      </p:sp>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470B87-90E0-4EA1-A6BF-B2DCE70FA3F4}">
  <ds:schemaRefs>
    <ds:schemaRef ds:uri="http://schemas.microsoft.com/office/2006/documentManagement/types"/>
    <ds:schemaRef ds:uri="95386ad3-46d6-4eb6-bbc1-9b19b13a5756"/>
    <ds:schemaRef ds:uri="http://purl.org/dc/terms/"/>
    <ds:schemaRef ds:uri="http://schemas.microsoft.com/office/infopath/2007/PartnerControls"/>
    <ds:schemaRef ds:uri="http://www.w3.org/XML/1998/namespace"/>
    <ds:schemaRef ds:uri="http://purl.org/dc/elements/1.1/"/>
    <ds:schemaRef ds:uri="9191b990-ddf9-46cb-8ffe-20db9d3a58aa"/>
    <ds:schemaRef ds:uri="http://schemas.openxmlformats.org/package/2006/metadata/core-properties"/>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438B9465-7E60-48FF-A4AF-E8BD7F6FD0C7}">
  <ds:schemaRefs>
    <ds:schemaRef ds:uri="http://schemas.microsoft.com/sharepoint/v3/contenttype/forms"/>
  </ds:schemaRefs>
</ds:datastoreItem>
</file>

<file path=customXml/itemProps3.xml><?xml version="1.0" encoding="utf-8"?>
<ds:datastoreItem xmlns:ds="http://schemas.openxmlformats.org/officeDocument/2006/customXml" ds:itemID="{AA13C017-1A37-4CB8-ABA3-E0EB56BD7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1</TotalTime>
  <Words>1400</Words>
  <Application>Microsoft Office PowerPoint</Application>
  <PresentationFormat>Widescreen</PresentationFormat>
  <Paragraphs>135</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Cambria Math</vt:lpstr>
      <vt:lpstr>Times New Roman</vt:lpstr>
      <vt:lpstr>Public Sans</vt:lpstr>
      <vt:lpstr>Arial</vt:lpstr>
      <vt:lpstr>NSWG Corporate</vt:lpstr>
      <vt:lpstr>Connecting the zeroes</vt:lpstr>
      <vt:lpstr>Learning intentions and success criteria</vt:lpstr>
      <vt:lpstr>Activating prior knowledge</vt:lpstr>
      <vt:lpstr>The business model</vt:lpstr>
      <vt:lpstr>Connecting learning</vt:lpstr>
      <vt:lpstr>Forming identities with coefficients </vt:lpstr>
      <vt:lpstr>Forming identities with coefficients (1)</vt:lpstr>
      <vt:lpstr>Releasing responsibility</vt:lpstr>
      <vt:lpstr>Worked example</vt:lpstr>
      <vt:lpstr>Your turn</vt:lpstr>
      <vt:lpstr>Banner task</vt:lpstr>
      <vt:lpstr>Independent practice</vt:lpstr>
      <vt:lpstr>Approaching questions scaffold</vt:lpstr>
      <vt:lpstr>HSC-style question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 Connecting the zeroes – Stage 6, extension</dc:title>
  <dc:creator>NSW Department of Education</dc:creator>
  <dcterms:created xsi:type="dcterms:W3CDTF">2026-04-20T01:36:17Z</dcterms:created>
  <dcterms:modified xsi:type="dcterms:W3CDTF">2026-05-03T22:25:48Z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2026-04-20T01:42:56Z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f07f7a73-0526-433b-943e-42294f8a1513</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0x0101004A1D8124FFB2A1438B815462E05615AB</vt:lpwstr>
  </property>
</Properties>
</file>