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Lst>
  <p:notesMasterIdLst>
    <p:notesMasterId r:id="rId25"/>
  </p:notesMasterIdLst>
  <p:handoutMasterIdLst>
    <p:handoutMasterId r:id="rId26"/>
  </p:handoutMasterIdLst>
  <p:sldIdLst>
    <p:sldId id="26505" r:id="rId5"/>
    <p:sldId id="26383" r:id="rId6"/>
    <p:sldId id="271" r:id="rId7"/>
    <p:sldId id="26526" r:id="rId8"/>
    <p:sldId id="26543" r:id="rId9"/>
    <p:sldId id="26506" r:id="rId10"/>
    <p:sldId id="26533" r:id="rId11"/>
    <p:sldId id="26531" r:id="rId12"/>
    <p:sldId id="26536" r:id="rId13"/>
    <p:sldId id="26534" r:id="rId14"/>
    <p:sldId id="26537" r:id="rId15"/>
    <p:sldId id="26508" r:id="rId16"/>
    <p:sldId id="26538" r:id="rId17"/>
    <p:sldId id="26540" r:id="rId18"/>
    <p:sldId id="26510" r:id="rId19"/>
    <p:sldId id="26522" r:id="rId20"/>
    <p:sldId id="26541" r:id="rId21"/>
    <p:sldId id="26542" r:id="rId22"/>
    <p:sldId id="360" r:id="rId23"/>
    <p:sldId id="361" r:id="rId24"/>
  </p:sldIdLst>
  <p:sldSz cx="12192000" cy="6858000"/>
  <p:notesSz cx="6858000" cy="9144000"/>
  <p:embeddedFontLst>
    <p:embeddedFont>
      <p:font typeface="Cambria Math" panose="02040503050406030204" pitchFamily="18" charset="0"/>
      <p:regular r:id="rId27"/>
    </p:embeddedFont>
    <p:embeddedFont>
      <p:font typeface="Public Sans" pitchFamily="2" charset="0"/>
      <p:regular r:id="rId28"/>
      <p:bold r:id="rId29"/>
      <p:italic r:id="rId30"/>
      <p:boldItalic r:id="rId31"/>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A29880FB-22F1-2FCE-171F-45F93F7D7947}" name="Christopher Farlow" initials="CF" userId="S::Christopher.Farlow2@det.nsw.edu.au::1d6e7c80-f391-4c69-991c-b443ceeb163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1458"/>
    <a:srgbClr val="00ACC2"/>
    <a:srgbClr val="64BB47"/>
    <a:srgbClr val="E5F7FC"/>
    <a:srgbClr val="FBDBE7"/>
    <a:srgbClr val="FFFFFF"/>
    <a:srgbClr val="EDF9E0"/>
    <a:srgbClr val="63E2EF"/>
    <a:srgbClr val="00296C"/>
    <a:srgbClr val="146C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75F61ED-55A3-46DD-9E34-917AD8EE8220}" v="2" dt="2026-05-03T22:22:30.099"/>
  </p1510:revLst>
</p1510:revInfo>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282"/>
    <p:restoredTop sz="94720"/>
  </p:normalViewPr>
  <p:slideViewPr>
    <p:cSldViewPr snapToGrid="0">
      <p:cViewPr varScale="1">
        <p:scale>
          <a:sx n="81" d="100"/>
          <a:sy n="81" d="100"/>
        </p:scale>
        <p:origin x="96" y="390"/>
      </p:cViewPr>
      <p:guideLst>
        <p:guide orient="horz" pos="2160"/>
        <p:guide pos="3863"/>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3.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37"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2.fntdata"/><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5.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4/05/2026</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4/05/2026</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1pPr>
    <a:lvl2pPr marL="609585"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2pPr>
    <a:lvl3pPr marL="121917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3pPr>
    <a:lvl4pPr marL="1828754"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4pPr>
    <a:lvl5pPr marL="2438339"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1</a:t>
            </a:fld>
            <a:endParaRPr lang="en-AU"/>
          </a:p>
        </p:txBody>
      </p:sp>
    </p:spTree>
    <p:extLst>
      <p:ext uri="{BB962C8B-B14F-4D97-AF65-F5344CB8AC3E}">
        <p14:creationId xmlns:p14="http://schemas.microsoft.com/office/powerpoint/2010/main" val="30088131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54A21C-A082-CAFB-3899-4941813C593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0B6435-370F-447F-FC2E-CFCE3133224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1859081-C64C-75EF-5F9F-BAF6478D5064}"/>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BAD86725-C894-F545-2CCD-60E4FD92F603}"/>
              </a:ext>
            </a:extLst>
          </p:cNvPr>
          <p:cNvSpPr>
            <a:spLocks noGrp="1"/>
          </p:cNvSpPr>
          <p:nvPr>
            <p:ph type="sldNum" sz="quarter" idx="5"/>
          </p:nvPr>
        </p:nvSpPr>
        <p:spPr/>
        <p:txBody>
          <a:bodyPr/>
          <a:lstStyle/>
          <a:p>
            <a:fld id="{B07158C4-A119-4B78-9DE8-A50001BC31DC}" type="slidenum">
              <a:rPr lang="en-AU" smtClean="0"/>
              <a:pPr/>
              <a:t>10</a:t>
            </a:fld>
            <a:endParaRPr lang="en-AU"/>
          </a:p>
        </p:txBody>
      </p:sp>
    </p:spTree>
    <p:extLst>
      <p:ext uri="{BB962C8B-B14F-4D97-AF65-F5344CB8AC3E}">
        <p14:creationId xmlns:p14="http://schemas.microsoft.com/office/powerpoint/2010/main" val="37653792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F096CB-93F4-A534-9A09-E62D8D0FCC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0C9771-8B71-A815-47B2-80AD61CAA4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CF5A5D-52E1-3FF0-F117-A15B3B2C873C}"/>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CE2E415B-2D3E-DDCD-2327-3935E1E20996}"/>
              </a:ext>
            </a:extLst>
          </p:cNvPr>
          <p:cNvSpPr>
            <a:spLocks noGrp="1"/>
          </p:cNvSpPr>
          <p:nvPr>
            <p:ph type="sldNum" sz="quarter" idx="5"/>
          </p:nvPr>
        </p:nvSpPr>
        <p:spPr/>
        <p:txBody>
          <a:bodyPr/>
          <a:lstStyle/>
          <a:p>
            <a:fld id="{B07158C4-A119-4B78-9DE8-A50001BC31DC}" type="slidenum">
              <a:rPr lang="en-AU" smtClean="0"/>
              <a:pPr/>
              <a:t>12</a:t>
            </a:fld>
            <a:endParaRPr lang="en-AU"/>
          </a:p>
        </p:txBody>
      </p:sp>
    </p:spTree>
    <p:extLst>
      <p:ext uri="{BB962C8B-B14F-4D97-AF65-F5344CB8AC3E}">
        <p14:creationId xmlns:p14="http://schemas.microsoft.com/office/powerpoint/2010/main" val="41351827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1E4107-B50C-CAAD-EAA3-24CB5F90A00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41ECE98-7DCF-EA92-181B-751D9A54488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691AC27-6E5B-3113-C6A6-D76BD6B34430}"/>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BA77FB46-2018-3725-95BA-F5F9B2A84CAC}"/>
              </a:ext>
            </a:extLst>
          </p:cNvPr>
          <p:cNvSpPr>
            <a:spLocks noGrp="1"/>
          </p:cNvSpPr>
          <p:nvPr>
            <p:ph type="sldNum" sz="quarter" idx="5"/>
          </p:nvPr>
        </p:nvSpPr>
        <p:spPr/>
        <p:txBody>
          <a:bodyPr/>
          <a:lstStyle/>
          <a:p>
            <a:fld id="{B07158C4-A119-4B78-9DE8-A50001BC31DC}" type="slidenum">
              <a:rPr lang="en-AU" smtClean="0"/>
              <a:pPr/>
              <a:t>15</a:t>
            </a:fld>
            <a:endParaRPr lang="en-AU"/>
          </a:p>
        </p:txBody>
      </p:sp>
    </p:spTree>
    <p:extLst>
      <p:ext uri="{BB962C8B-B14F-4D97-AF65-F5344CB8AC3E}">
        <p14:creationId xmlns:p14="http://schemas.microsoft.com/office/powerpoint/2010/main" val="31388582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19</a:t>
            </a:fld>
            <a:endParaRPr lang="en-AU"/>
          </a:p>
        </p:txBody>
      </p:sp>
    </p:spTree>
    <p:extLst>
      <p:ext uri="{BB962C8B-B14F-4D97-AF65-F5344CB8AC3E}">
        <p14:creationId xmlns:p14="http://schemas.microsoft.com/office/powerpoint/2010/main" val="22855752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20</a:t>
            </a:fld>
            <a:endParaRPr lang="en-AU"/>
          </a:p>
        </p:txBody>
      </p:sp>
    </p:spTree>
    <p:extLst>
      <p:ext uri="{BB962C8B-B14F-4D97-AF65-F5344CB8AC3E}">
        <p14:creationId xmlns:p14="http://schemas.microsoft.com/office/powerpoint/2010/main" val="1810535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D09C5488-DD16-4714-9519-7BE21BA11D4E}" type="slidenum">
              <a:rPr lang="en-AU" smtClean="0"/>
              <a:t>2</a:t>
            </a:fld>
            <a:endParaRPr lang="en-AU"/>
          </a:p>
        </p:txBody>
      </p:sp>
    </p:spTree>
    <p:extLst>
      <p:ext uri="{BB962C8B-B14F-4D97-AF65-F5344CB8AC3E}">
        <p14:creationId xmlns:p14="http://schemas.microsoft.com/office/powerpoint/2010/main" val="19151260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3</a:t>
            </a:fld>
            <a:endParaRPr lang="en-AU"/>
          </a:p>
        </p:txBody>
      </p:sp>
    </p:spTree>
    <p:extLst>
      <p:ext uri="{BB962C8B-B14F-4D97-AF65-F5344CB8AC3E}">
        <p14:creationId xmlns:p14="http://schemas.microsoft.com/office/powerpoint/2010/main" val="34802854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7C41B9-3623-A671-8EB2-02CC874341C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E87130-32F4-C6C8-3376-48D766B860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FD4DFFE-E94A-8AF4-2C5A-A738FF8AC3B6}"/>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F3287BDE-9D00-67D1-FB53-22DEB909908C}"/>
              </a:ext>
            </a:extLst>
          </p:cNvPr>
          <p:cNvSpPr>
            <a:spLocks noGrp="1"/>
          </p:cNvSpPr>
          <p:nvPr>
            <p:ph type="sldNum" sz="quarter" idx="5"/>
          </p:nvPr>
        </p:nvSpPr>
        <p:spPr/>
        <p:txBody>
          <a:bodyPr/>
          <a:lstStyle/>
          <a:p>
            <a:fld id="{B07158C4-A119-4B78-9DE8-A50001BC31DC}" type="slidenum">
              <a:rPr lang="en-AU" smtClean="0"/>
              <a:pPr/>
              <a:t>4</a:t>
            </a:fld>
            <a:endParaRPr lang="en-AU"/>
          </a:p>
        </p:txBody>
      </p:sp>
    </p:spTree>
    <p:extLst>
      <p:ext uri="{BB962C8B-B14F-4D97-AF65-F5344CB8AC3E}">
        <p14:creationId xmlns:p14="http://schemas.microsoft.com/office/powerpoint/2010/main" val="12144766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3916CC-4635-7FAB-9FFD-CCFC1679DF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F90859-83D0-1B0D-AF70-C6864466724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D0FACF0-98E3-A56D-CEB1-E7DD2CB390F4}"/>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01EFE473-F56D-5268-50FA-F55C9557D287}"/>
              </a:ext>
            </a:extLst>
          </p:cNvPr>
          <p:cNvSpPr>
            <a:spLocks noGrp="1"/>
          </p:cNvSpPr>
          <p:nvPr>
            <p:ph type="sldNum" sz="quarter" idx="5"/>
          </p:nvPr>
        </p:nvSpPr>
        <p:spPr/>
        <p:txBody>
          <a:bodyPr/>
          <a:lstStyle/>
          <a:p>
            <a:fld id="{B07158C4-A119-4B78-9DE8-A50001BC31DC}" type="slidenum">
              <a:rPr lang="en-AU" smtClean="0"/>
              <a:pPr/>
              <a:t>5</a:t>
            </a:fld>
            <a:endParaRPr lang="en-AU"/>
          </a:p>
        </p:txBody>
      </p:sp>
    </p:spTree>
    <p:extLst>
      <p:ext uri="{BB962C8B-B14F-4D97-AF65-F5344CB8AC3E}">
        <p14:creationId xmlns:p14="http://schemas.microsoft.com/office/powerpoint/2010/main" val="19848303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C778D4-1209-CE4D-4939-9BF1AD09FF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40057A-8FB3-01B3-0EB6-685144179E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7B33BF1-A3A7-17D6-F026-3B7F4381AB38}"/>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6654D049-29F6-443A-273D-65F1507270ED}"/>
              </a:ext>
            </a:extLst>
          </p:cNvPr>
          <p:cNvSpPr>
            <a:spLocks noGrp="1"/>
          </p:cNvSpPr>
          <p:nvPr>
            <p:ph type="sldNum" sz="quarter" idx="5"/>
          </p:nvPr>
        </p:nvSpPr>
        <p:spPr/>
        <p:txBody>
          <a:bodyPr/>
          <a:lstStyle/>
          <a:p>
            <a:fld id="{B07158C4-A119-4B78-9DE8-A50001BC31DC}" type="slidenum">
              <a:rPr lang="en-AU" smtClean="0"/>
              <a:pPr/>
              <a:t>6</a:t>
            </a:fld>
            <a:endParaRPr lang="en-AU"/>
          </a:p>
        </p:txBody>
      </p:sp>
    </p:spTree>
    <p:extLst>
      <p:ext uri="{BB962C8B-B14F-4D97-AF65-F5344CB8AC3E}">
        <p14:creationId xmlns:p14="http://schemas.microsoft.com/office/powerpoint/2010/main" val="39977421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D56025-CA93-7502-C0A8-7A40FC4ED24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DE9E84-6418-B8B4-3845-8886BFF55F9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DBB7669-F681-B3AA-2975-08670C8EEB2B}"/>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DFAEAD8F-E17D-166A-7C73-A1F18428BEB7}"/>
              </a:ext>
            </a:extLst>
          </p:cNvPr>
          <p:cNvSpPr>
            <a:spLocks noGrp="1"/>
          </p:cNvSpPr>
          <p:nvPr>
            <p:ph type="sldNum" sz="quarter" idx="5"/>
          </p:nvPr>
        </p:nvSpPr>
        <p:spPr/>
        <p:txBody>
          <a:bodyPr/>
          <a:lstStyle/>
          <a:p>
            <a:fld id="{B07158C4-A119-4B78-9DE8-A50001BC31DC}" type="slidenum">
              <a:rPr lang="en-AU" smtClean="0"/>
              <a:pPr/>
              <a:t>7</a:t>
            </a:fld>
            <a:endParaRPr lang="en-AU"/>
          </a:p>
        </p:txBody>
      </p:sp>
    </p:spTree>
    <p:extLst>
      <p:ext uri="{BB962C8B-B14F-4D97-AF65-F5344CB8AC3E}">
        <p14:creationId xmlns:p14="http://schemas.microsoft.com/office/powerpoint/2010/main" val="33081998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26695F-30DC-D4F4-315A-D69249BEB99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6D044A9-6B34-8D42-B048-7087C925544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4EDFCC1-9C6C-1F7B-0AA2-B5C6BCF7956C}"/>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DF4449DC-83FC-66E2-BC7C-249AC70867B0}"/>
              </a:ext>
            </a:extLst>
          </p:cNvPr>
          <p:cNvSpPr>
            <a:spLocks noGrp="1"/>
          </p:cNvSpPr>
          <p:nvPr>
            <p:ph type="sldNum" sz="quarter" idx="5"/>
          </p:nvPr>
        </p:nvSpPr>
        <p:spPr/>
        <p:txBody>
          <a:bodyPr/>
          <a:lstStyle/>
          <a:p>
            <a:fld id="{B07158C4-A119-4B78-9DE8-A50001BC31DC}" type="slidenum">
              <a:rPr lang="en-AU" smtClean="0"/>
              <a:pPr/>
              <a:t>8</a:t>
            </a:fld>
            <a:endParaRPr lang="en-AU"/>
          </a:p>
        </p:txBody>
      </p:sp>
    </p:spTree>
    <p:extLst>
      <p:ext uri="{BB962C8B-B14F-4D97-AF65-F5344CB8AC3E}">
        <p14:creationId xmlns:p14="http://schemas.microsoft.com/office/powerpoint/2010/main" val="6870306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D1DA3A-3744-E7EF-8AA8-6CFF146B017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B6651E6-ECCB-B35F-DEFF-11746579054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7DAAC1A-39F2-5B89-5BC5-B122758E98DE}"/>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E3D9ABAD-5E3D-5C95-855C-6870DC200FEE}"/>
              </a:ext>
            </a:extLst>
          </p:cNvPr>
          <p:cNvSpPr>
            <a:spLocks noGrp="1"/>
          </p:cNvSpPr>
          <p:nvPr>
            <p:ph type="sldNum" sz="quarter" idx="5"/>
          </p:nvPr>
        </p:nvSpPr>
        <p:spPr/>
        <p:txBody>
          <a:bodyPr/>
          <a:lstStyle/>
          <a:p>
            <a:fld id="{B07158C4-A119-4B78-9DE8-A50001BC31DC}" type="slidenum">
              <a:rPr lang="en-AU" smtClean="0"/>
              <a:pPr/>
              <a:t>9</a:t>
            </a:fld>
            <a:endParaRPr lang="en-AU"/>
          </a:p>
        </p:txBody>
      </p:sp>
    </p:spTree>
    <p:extLst>
      <p:ext uri="{BB962C8B-B14F-4D97-AF65-F5344CB8AC3E}">
        <p14:creationId xmlns:p14="http://schemas.microsoft.com/office/powerpoint/2010/main" val="15778463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2240968"/>
            <a:ext cx="6255979" cy="2033997"/>
          </a:xfrm>
          <a:ln>
            <a:noFill/>
          </a:ln>
        </p:spPr>
        <p:txBody>
          <a:bodyPr anchor="b">
            <a:noAutofit/>
          </a:bodyPr>
          <a:lstStyle>
            <a:lvl1pPr algn="l">
              <a:lnSpc>
                <a:spcPct val="100000"/>
              </a:lnSpc>
              <a:defRPr sz="4800">
                <a:solidFill>
                  <a:schemeClr val="bg1"/>
                </a:solidFill>
                <a:latin typeface="Arial" panose="020B0604020202020204" pitchFamily="34" charset="0"/>
                <a:cs typeface="Arial" panose="020B0604020202020204" pitchFamily="34" charset="0"/>
              </a:defRPr>
            </a:lvl1pPr>
          </a:lstStyle>
          <a:p>
            <a:r>
              <a:rPr lang="en-US"/>
              <a:t>Learning sequence/lesson/ activity 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4385568"/>
            <a:ext cx="6255977" cy="426611"/>
          </a:xfrm>
        </p:spPr>
        <p:txBody>
          <a:bodyPr anchor="t">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Stage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Arial" panose="020B0604020202020204" pitchFamily="34" charset="0"/>
                <a:cs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Module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Arial" panose="020B0604020202020204" pitchFamily="34" charset="0"/>
                <a:cs typeface="Arial" panose="020B0604020202020204" pitchFamily="34" charset="0"/>
              </a:defRPr>
            </a:lvl1pPr>
          </a:lstStyle>
          <a:p>
            <a:pPr lvl="0"/>
            <a:r>
              <a:rPr lang="en-US"/>
              <a:t>Presenter name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Arial" panose="020B0604020202020204" pitchFamily="34" charset="0"/>
                <a:cs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spTree>
    <p:extLst>
      <p:ext uri="{BB962C8B-B14F-4D97-AF65-F5344CB8AC3E}">
        <p14:creationId xmlns:p14="http://schemas.microsoft.com/office/powerpoint/2010/main" val="157840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a:t>References</a:t>
            </a:r>
            <a:endParaRPr lang="en-AU"/>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Arial" panose="020B0604020202020204" pitchFamily="34" charset="0"/>
                <a:cs typeface="Arial" panose="020B0604020202020204" pitchFamily="34" charset="0"/>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0593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076037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Arial" panose="020B0604020202020204" pitchFamily="34" charset="0"/>
                <a:cs typeface="Arial" panose="020B0604020202020204" pitchFamily="34" charset="0"/>
              </a:defRPr>
            </a:lvl1pPr>
          </a:lstStyle>
          <a:p>
            <a:pPr>
              <a:lnSpc>
                <a:spcPct val="100000"/>
              </a:lnSpc>
            </a:pPr>
            <a:r>
              <a:rPr lang="en-AU"/>
              <a:t>Lesson title</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86467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Blue backgroun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a:t>Click icon to add picture</a:t>
            </a:r>
            <a:endParaRPr lang="en-AU"/>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US"/>
              <a:t>Click to edit Master title style</a:t>
            </a:r>
            <a:endParaRPr lang="en-AU"/>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2297222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0947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3" name="Content Placeholder 2">
            <a:extLst>
              <a:ext uri="{FF2B5EF4-FFF2-40B4-BE49-F238E27FC236}">
                <a16:creationId xmlns:a16="http://schemas.microsoft.com/office/drawing/2014/main" id="{EAC13D79-FA01-577F-AC79-E39D6DCCC806}"/>
              </a:ext>
            </a:extLst>
          </p:cNvPr>
          <p:cNvSpPr>
            <a:spLocks noGrp="1"/>
          </p:cNvSpPr>
          <p:nvPr>
            <p:ph sz="quarter" idx="19" hasCustomPrompt="1"/>
          </p:nvPr>
        </p:nvSpPr>
        <p:spPr>
          <a:xfrm>
            <a:off x="360363" y="1562471"/>
            <a:ext cx="5735637" cy="4814518"/>
          </a:xfrm>
        </p:spPr>
        <p:txBody>
          <a:body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8" name="Picture Placeholder 7">
            <a:extLst>
              <a:ext uri="{FF2B5EF4-FFF2-40B4-BE49-F238E27FC236}">
                <a16:creationId xmlns:a16="http://schemas.microsoft.com/office/drawing/2014/main" id="{F0C3D212-D9E6-5651-0336-B3898E36FBA5}"/>
              </a:ext>
            </a:extLst>
          </p:cNvPr>
          <p:cNvSpPr>
            <a:spLocks noGrp="1"/>
          </p:cNvSpPr>
          <p:nvPr>
            <p:ph type="pic" sz="quarter" idx="20"/>
          </p:nvPr>
        </p:nvSpPr>
        <p:spPr>
          <a:xfrm>
            <a:off x="6324599" y="1562470"/>
            <a:ext cx="5507038" cy="4814518"/>
          </a:xfrm>
        </p:spPr>
        <p:txBody>
          <a:bodyPr/>
          <a:lstStyle/>
          <a:p>
            <a:r>
              <a:rPr lang="en-US"/>
              <a:t>Click icon to add picture</a:t>
            </a:r>
            <a:endParaRPr lang="en-AU"/>
          </a:p>
        </p:txBody>
      </p:sp>
    </p:spTree>
    <p:extLst>
      <p:ext uri="{BB962C8B-B14F-4D97-AF65-F5344CB8AC3E}">
        <p14:creationId xmlns:p14="http://schemas.microsoft.com/office/powerpoint/2010/main" val="4283855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eature image and text">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hasCustomPrompt="1"/>
          </p:nvPr>
        </p:nvSpPr>
        <p:spPr>
          <a:xfrm>
            <a:off x="5400000" y="360000"/>
            <a:ext cx="6407150" cy="554400"/>
          </a:xfrm>
        </p:spPr>
        <p:txBody>
          <a:bodyPr/>
          <a:lstStyle>
            <a:lvl1pPr>
              <a:defRPr>
                <a:solidFill>
                  <a:schemeClr val="accent1"/>
                </a:solidFill>
              </a:defRPr>
            </a:lvl1pPr>
          </a:lstStyle>
          <a:p>
            <a:r>
              <a:rPr lang="en-US"/>
              <a:t>Title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6407150" cy="294189"/>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72199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udent devised examp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8F6E96-99E3-4F1D-3A20-E08B77215476}"/>
              </a:ext>
            </a:extLst>
          </p:cNvPr>
          <p:cNvSpPr/>
          <p:nvPr userDrawn="1"/>
        </p:nvSpPr>
        <p:spPr>
          <a:xfrm>
            <a:off x="0" y="0"/>
            <a:ext cx="12192000" cy="161636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535382"/>
            <a:ext cx="9920073"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1743837"/>
            <a:ext cx="9920073" cy="471554"/>
          </a:xfrm>
        </p:spPr>
        <p:txBody>
          <a:bodyPr anchor="b">
            <a:noAutofit/>
          </a:bodyPr>
          <a:lstStyle>
            <a:lvl1pPr>
              <a:defRPr sz="28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pic>
        <p:nvPicPr>
          <p:cNvPr id="3" name="Picture 2" descr="A blue circle with a piece of a puzzle&#10;&#10;Description automatically generated">
            <a:extLst>
              <a:ext uri="{FF2B5EF4-FFF2-40B4-BE49-F238E27FC236}">
                <a16:creationId xmlns:a16="http://schemas.microsoft.com/office/drawing/2014/main" id="{F96725C5-9C99-B330-D0AA-938DE6B59F4D}"/>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0682417" y="134354"/>
            <a:ext cx="1347657" cy="1347657"/>
          </a:xfrm>
          <a:prstGeom prst="rect">
            <a:avLst/>
          </a:prstGeom>
          <a:noFill/>
          <a:extLst>
            <a:ext uri="{909E8E84-426E-40DD-AFC4-6F175D3DCCD1}">
              <a14:hiddenFill xmlns:a14="http://schemas.microsoft.com/office/drawing/2010/main">
                <a:solidFill>
                  <a:srgbClr val="FFFFFF"/>
                </a:solidFill>
              </a14:hiddenFill>
            </a:ext>
          </a:extLst>
        </p:spPr>
      </p:pic>
      <p:sp>
        <p:nvSpPr>
          <p:cNvPr id="8" name="Picture Placeholder 7">
            <a:extLst>
              <a:ext uri="{FF2B5EF4-FFF2-40B4-BE49-F238E27FC236}">
                <a16:creationId xmlns:a16="http://schemas.microsoft.com/office/drawing/2014/main" id="{0A1CAFC3-176E-0DAD-ACB1-AD56FA16962A}"/>
              </a:ext>
            </a:extLst>
          </p:cNvPr>
          <p:cNvSpPr>
            <a:spLocks noGrp="1"/>
          </p:cNvSpPr>
          <p:nvPr>
            <p:ph type="pic" sz="quarter" idx="19"/>
          </p:nvPr>
        </p:nvSpPr>
        <p:spPr>
          <a:xfrm>
            <a:off x="360363" y="2317750"/>
            <a:ext cx="11483637" cy="2060575"/>
          </a:xfrm>
        </p:spPr>
        <p:txBody>
          <a:bodyPr/>
          <a:lstStyle/>
          <a:p>
            <a:r>
              <a:rPr lang="en-US"/>
              <a:t>Click icon to add picture</a:t>
            </a:r>
            <a:endParaRPr lang="en-AU"/>
          </a:p>
        </p:txBody>
      </p:sp>
      <p:sp>
        <p:nvSpPr>
          <p:cNvPr id="10" name="Text Placeholder 9">
            <a:extLst>
              <a:ext uri="{FF2B5EF4-FFF2-40B4-BE49-F238E27FC236}">
                <a16:creationId xmlns:a16="http://schemas.microsoft.com/office/drawing/2014/main" id="{3C17158F-8305-9FAD-5D27-F260E3A45E51}"/>
              </a:ext>
            </a:extLst>
          </p:cNvPr>
          <p:cNvSpPr>
            <a:spLocks noGrp="1"/>
          </p:cNvSpPr>
          <p:nvPr>
            <p:ph type="body" sz="quarter" idx="20"/>
          </p:nvPr>
        </p:nvSpPr>
        <p:spPr>
          <a:xfrm>
            <a:off x="360363" y="4579938"/>
            <a:ext cx="11483975" cy="1743075"/>
          </a:xfrm>
        </p:spPr>
        <p:txBody>
          <a:bodyPr/>
          <a:lstStyle>
            <a:lvl1pPr>
              <a:spcAft>
                <a:spcPts val="1200"/>
              </a:spcAft>
              <a:defRPr sz="1800"/>
            </a:lvl1pPr>
            <a:lvl2pPr>
              <a:spcAft>
                <a:spcPts val="1200"/>
              </a:spcAft>
              <a:defRPr sz="1800"/>
            </a:lvl2pPr>
            <a:lvl3pPr>
              <a:spcAft>
                <a:spcPts val="1200"/>
              </a:spcAft>
              <a:defRPr sz="1800"/>
            </a:lvl3pPr>
            <a:lvl4pPr>
              <a:spcAft>
                <a:spcPts val="1200"/>
              </a:spcAft>
              <a:defRPr sz="1800"/>
            </a:lvl4pPr>
            <a:lvl5pPr>
              <a:spcAft>
                <a:spcPts val="1200"/>
              </a:spcAft>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152781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4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781477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258680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p>
        </p:txBody>
      </p:sp>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728" r:id="rId1"/>
    <p:sldLayoutId id="2147483731" r:id="rId2"/>
    <p:sldLayoutId id="2147483747" r:id="rId3"/>
    <p:sldLayoutId id="2147483724" r:id="rId4"/>
    <p:sldLayoutId id="2147483762" r:id="rId5"/>
    <p:sldLayoutId id="2147483723" r:id="rId6"/>
    <p:sldLayoutId id="2147483764" r:id="rId7"/>
    <p:sldLayoutId id="2147483746" r:id="rId8"/>
    <p:sldLayoutId id="2147483725" r:id="rId9"/>
    <p:sldLayoutId id="2147483743" r:id="rId10"/>
    <p:sldLayoutId id="2147483744"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 Id="rId9" Type="http://schemas.openxmlformats.org/officeDocument/2006/relationships/image" Target="../media/image35.png"/></Relationships>
</file>

<file path=ppt/slides/_rels/slide11.xml.rels><?xml version="1.0" encoding="UTF-8" standalone="yes"?>
<Relationships xmlns="http://schemas.openxmlformats.org/package/2006/relationships"><Relationship Id="rId3" Type="http://schemas.openxmlformats.org/officeDocument/2006/relationships/image" Target="../media/image340.png"/><Relationship Id="rId2" Type="http://schemas.openxmlformats.org/officeDocument/2006/relationships/image" Target="../media/image330.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41.png"/><Relationship Id="rId1" Type="http://schemas.openxmlformats.org/officeDocument/2006/relationships/slideLayout" Target="../slideLayouts/slideLayout4.xml"/><Relationship Id="rId4" Type="http://schemas.openxmlformats.org/officeDocument/2006/relationships/image" Target="../media/image42.png"/></Relationships>
</file>

<file path=ppt/slides/_rels/slide1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hyperlink" Target="https://educationstandards.nsw.edu.au/wps/portal/nesa/mini-footer/copyright" TargetMode="External"/><Relationship Id="rId2" Type="http://schemas.openxmlformats.org/officeDocument/2006/relationships/notesSlide" Target="../notesSlides/notesSlide13.xml"/><Relationship Id="rId1" Type="http://schemas.openxmlformats.org/officeDocument/2006/relationships/slideLayout" Target="../slideLayouts/slideLayout10.xml"/><Relationship Id="rId6" Type="http://schemas.openxmlformats.org/officeDocument/2006/relationships/hyperlink" Target="https://curriculum.nsw.edu.au/learning-areas/mathematics/mathematics-extension-1-11-12-2024/overview" TargetMode="External"/><Relationship Id="rId5" Type="http://schemas.openxmlformats.org/officeDocument/2006/relationships/hyperlink" Target="https://curriculum.nsw.edu.au/" TargetMode="External"/><Relationship Id="rId4" Type="http://schemas.openxmlformats.org/officeDocument/2006/relationships/hyperlink" Target="https://educationstandards.nsw.edu.au/wps/portal/nesa/home"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18.png"/></Relationships>
</file>

<file path=ppt/slides/_rels/slide8.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6.sv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7.svg"/><Relationship Id="rId5" Type="http://schemas.openxmlformats.org/officeDocument/2006/relationships/image" Target="../media/image21.png"/><Relationship Id="rId10" Type="http://schemas.openxmlformats.org/officeDocument/2006/relationships/image" Target="../media/image26.png"/><Relationship Id="rId9"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F38185-B00A-9878-8E80-7D55E5647711}"/>
              </a:ext>
            </a:extLst>
          </p:cNvPr>
          <p:cNvSpPr>
            <a:spLocks noGrp="1"/>
          </p:cNvSpPr>
          <p:nvPr>
            <p:ph type="ctrTitle"/>
          </p:nvPr>
        </p:nvSpPr>
        <p:spPr/>
        <p:txBody>
          <a:bodyPr/>
          <a:lstStyle/>
          <a:p>
            <a:r>
              <a:rPr lang="en-AU" dirty="0">
                <a:effectLst/>
                <a:latin typeface="+mj-lt"/>
                <a:ea typeface="Times New Roman" panose="02020603050405020304" pitchFamily="18" charset="0"/>
              </a:rPr>
              <a:t>Relationship between </a:t>
            </a:r>
            <a:r>
              <a:rPr lang="en-AU" dirty="0"/>
              <a:t>zeroes</a:t>
            </a:r>
            <a:endParaRPr lang="en-AU" dirty="0">
              <a:latin typeface="+mj-lt"/>
            </a:endParaRPr>
          </a:p>
        </p:txBody>
      </p:sp>
      <p:sp>
        <p:nvSpPr>
          <p:cNvPr id="11" name="Text Placeholder 10">
            <a:extLst>
              <a:ext uri="{FF2B5EF4-FFF2-40B4-BE49-F238E27FC236}">
                <a16:creationId xmlns:a16="http://schemas.microsoft.com/office/drawing/2014/main" id="{3D12AD43-6748-1D46-1B69-DCBF45A45856}"/>
              </a:ext>
            </a:extLst>
          </p:cNvPr>
          <p:cNvSpPr>
            <a:spLocks noGrp="1"/>
          </p:cNvSpPr>
          <p:nvPr>
            <p:ph type="body" sz="quarter" idx="10"/>
          </p:nvPr>
        </p:nvSpPr>
        <p:spPr/>
        <p:txBody>
          <a:bodyPr/>
          <a:lstStyle/>
          <a:p>
            <a:r>
              <a:rPr lang="en-AU">
                <a:latin typeface="+mj-lt"/>
              </a:rPr>
              <a:t>Mathematics Extension 1 – Stage 6 (Year 11)</a:t>
            </a:r>
          </a:p>
        </p:txBody>
      </p:sp>
      <p:sp>
        <p:nvSpPr>
          <p:cNvPr id="10" name="Text Placeholder 9">
            <a:extLst>
              <a:ext uri="{FF2B5EF4-FFF2-40B4-BE49-F238E27FC236}">
                <a16:creationId xmlns:a16="http://schemas.microsoft.com/office/drawing/2014/main" id="{CA5E7E5A-B4C4-F5B9-98E5-6C838D018316}"/>
              </a:ext>
            </a:extLst>
          </p:cNvPr>
          <p:cNvSpPr>
            <a:spLocks noGrp="1"/>
          </p:cNvSpPr>
          <p:nvPr>
            <p:ph type="body" sz="quarter" idx="16"/>
          </p:nvPr>
        </p:nvSpPr>
        <p:spPr/>
        <p:txBody>
          <a:bodyPr/>
          <a:lstStyle/>
          <a:p>
            <a:r>
              <a:rPr lang="en-AU">
                <a:latin typeface="+mj-lt"/>
              </a:rPr>
              <a:t>Polynomials</a:t>
            </a:r>
          </a:p>
        </p:txBody>
      </p:sp>
      <p:pic>
        <p:nvPicPr>
          <p:cNvPr id="4" name="Picture Placeholder 5">
            <a:extLst>
              <a:ext uri="{FF2B5EF4-FFF2-40B4-BE49-F238E27FC236}">
                <a16:creationId xmlns:a16="http://schemas.microsoft.com/office/drawing/2014/main" id="{13ADE98F-402C-FAF5-4694-4918C2F5F808}"/>
              </a:ext>
              <a:ext uri="{C183D7F6-B498-43B3-948B-1728B52AA6E4}">
                <adec:decorative xmlns:adec="http://schemas.microsoft.com/office/drawing/2017/decorative" val="1"/>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a:xfrm>
            <a:off x="7127875" y="0"/>
            <a:ext cx="5064125" cy="6858000"/>
          </a:xfrm>
        </p:spPr>
      </p:pic>
    </p:spTree>
    <p:extLst>
      <p:ext uri="{BB962C8B-B14F-4D97-AF65-F5344CB8AC3E}">
        <p14:creationId xmlns:p14="http://schemas.microsoft.com/office/powerpoint/2010/main" val="2212264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B80CCA-284F-8FC3-BED3-CBFE7B103AC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CA68543-C0A0-D62E-A992-9A6ABF604813}"/>
              </a:ext>
            </a:extLst>
          </p:cNvPr>
          <p:cNvSpPr>
            <a:spLocks noGrp="1"/>
          </p:cNvSpPr>
          <p:nvPr>
            <p:ph type="title"/>
          </p:nvPr>
        </p:nvSpPr>
        <p:spPr/>
        <p:txBody>
          <a:bodyPr/>
          <a:lstStyle/>
          <a:p>
            <a:r>
              <a:rPr lang="en-AU">
                <a:latin typeface="+mj-lt"/>
              </a:rPr>
              <a:t>Using sums and products (3)	</a:t>
            </a:r>
          </a:p>
        </p:txBody>
      </p:sp>
      <p:sp>
        <p:nvSpPr>
          <p:cNvPr id="13" name="Text Placeholder 12">
            <a:extLst>
              <a:ext uri="{FF2B5EF4-FFF2-40B4-BE49-F238E27FC236}">
                <a16:creationId xmlns:a16="http://schemas.microsoft.com/office/drawing/2014/main" id="{6F7C5475-FFF4-53AD-8876-B88D928DE201}"/>
              </a:ext>
            </a:extLst>
          </p:cNvPr>
          <p:cNvSpPr>
            <a:spLocks noGrp="1"/>
          </p:cNvSpPr>
          <p:nvPr>
            <p:ph type="body" sz="quarter" idx="18"/>
          </p:nvPr>
        </p:nvSpPr>
        <p:spPr>
          <a:xfrm>
            <a:off x="360000" y="982520"/>
            <a:ext cx="11483998" cy="356423"/>
          </a:xfrm>
        </p:spPr>
        <p:txBody>
          <a:bodyPr/>
          <a:lstStyle/>
          <a:p>
            <a:r>
              <a:rPr lang="en-AU">
                <a:latin typeface="+mj-lt"/>
              </a:rPr>
              <a:t>Cubic </a:t>
            </a:r>
            <a:r>
              <a:rPr lang="en-AU"/>
              <a:t>zeroes</a:t>
            </a:r>
            <a:endParaRPr lang="en-AU">
              <a:latin typeface="+mj-lt"/>
            </a:endParaRPr>
          </a:p>
        </p:txBody>
      </p:sp>
      <mc:AlternateContent xmlns:mc="http://schemas.openxmlformats.org/markup-compatibility/2006" xmlns:a14="http://schemas.microsoft.com/office/drawing/2010/main">
        <mc:Choice Requires="a14">
          <p:sp>
            <p:nvSpPr>
              <p:cNvPr id="12" name="Text Placeholder 11">
                <a:extLst>
                  <a:ext uri="{FF2B5EF4-FFF2-40B4-BE49-F238E27FC236}">
                    <a16:creationId xmlns:a16="http://schemas.microsoft.com/office/drawing/2014/main" id="{54DC4351-7785-5BDE-1ADC-ABA2C4391A4A}"/>
                  </a:ext>
                </a:extLst>
              </p:cNvPr>
              <p:cNvSpPr>
                <a:spLocks noGrp="1"/>
              </p:cNvSpPr>
              <p:nvPr>
                <p:ph type="body" sz="quarter" idx="17"/>
              </p:nvPr>
            </p:nvSpPr>
            <p:spPr>
              <a:xfrm>
                <a:off x="360000" y="1553178"/>
                <a:ext cx="11484000" cy="606562"/>
              </a:xfrm>
            </p:spPr>
            <p:txBody>
              <a:bodyPr/>
              <a:lstStyle/>
              <a:p>
                <a:r>
                  <a:rPr lang="en-AU" sz="1800" dirty="0">
                    <a:latin typeface="+mn-lt"/>
                  </a:rPr>
                  <a:t> Express the following in </a:t>
                </a:r>
                <a:r>
                  <a:rPr lang="en-AU" sz="1800" dirty="0"/>
                  <a:t>terms of a combination of the sums and products of zeroes and in terms of</a:t>
                </a:r>
                <a14:m>
                  <m:oMath xmlns:m="http://schemas.openxmlformats.org/officeDocument/2006/math">
                    <m:r>
                      <a:rPr lang="en-AU" sz="1800" b="0" i="0" smtClean="0">
                        <a:latin typeface="Cambria Math" panose="02040503050406030204" pitchFamily="18" charset="0"/>
                      </a:rPr>
                      <m:t> </m:t>
                    </m:r>
                    <m:r>
                      <a:rPr lang="en-AU" sz="1800" i="1">
                        <a:latin typeface="Cambria Math" panose="02040503050406030204" pitchFamily="18" charset="0"/>
                      </a:rPr>
                      <m:t>𝑎</m:t>
                    </m:r>
                    <m:r>
                      <a:rPr lang="en-AU" sz="1800" i="1">
                        <a:latin typeface="Cambria Math" panose="02040503050406030204" pitchFamily="18" charset="0"/>
                      </a:rPr>
                      <m:t>, </m:t>
                    </m:r>
                    <m:r>
                      <a:rPr lang="en-AU" sz="1800" i="1">
                        <a:latin typeface="Cambria Math" panose="02040503050406030204" pitchFamily="18" charset="0"/>
                      </a:rPr>
                      <m:t>𝑏</m:t>
                    </m:r>
                    <m:r>
                      <a:rPr lang="en-AU" sz="1800" i="1">
                        <a:latin typeface="Cambria Math" panose="02040503050406030204" pitchFamily="18" charset="0"/>
                      </a:rPr>
                      <m:t>, </m:t>
                    </m:r>
                    <m:r>
                      <a:rPr lang="en-AU" sz="1800" i="1">
                        <a:latin typeface="Cambria Math" panose="02040503050406030204" pitchFamily="18" charset="0"/>
                      </a:rPr>
                      <m:t>𝑐</m:t>
                    </m:r>
                  </m:oMath>
                </a14:m>
                <a:r>
                  <a:rPr lang="en-AU" sz="1800" dirty="0"/>
                  <a:t> and </a:t>
                </a:r>
                <a14:m>
                  <m:oMath xmlns:m="http://schemas.openxmlformats.org/officeDocument/2006/math">
                    <m:r>
                      <a:rPr lang="en-AU" sz="1800" i="1">
                        <a:latin typeface="Cambria Math" panose="02040503050406030204" pitchFamily="18" charset="0"/>
                      </a:rPr>
                      <m:t>𝑑</m:t>
                    </m:r>
                  </m:oMath>
                </a14:m>
                <a:r>
                  <a:rPr lang="en-AU" sz="1800" dirty="0"/>
                  <a:t>. </a:t>
                </a:r>
                <a:endParaRPr lang="en-AU" sz="1800" dirty="0">
                  <a:latin typeface="+mn-lt"/>
                </a:endParaRPr>
              </a:p>
            </p:txBody>
          </p:sp>
        </mc:Choice>
        <mc:Fallback xmlns="">
          <p:sp>
            <p:nvSpPr>
              <p:cNvPr id="12" name="Text Placeholder 11">
                <a:extLst>
                  <a:ext uri="{FF2B5EF4-FFF2-40B4-BE49-F238E27FC236}">
                    <a16:creationId xmlns:a16="http://schemas.microsoft.com/office/drawing/2014/main" id="{54DC4351-7785-5BDE-1ADC-ABA2C4391A4A}"/>
                  </a:ext>
                </a:extLst>
              </p:cNvPr>
              <p:cNvSpPr>
                <a:spLocks noGrp="1" noRot="1" noChangeAspect="1" noMove="1" noResize="1" noEditPoints="1" noAdjustHandles="1" noChangeArrowheads="1" noChangeShapeType="1" noTextEdit="1"/>
              </p:cNvSpPr>
              <p:nvPr>
                <p:ph type="body" sz="quarter" idx="17"/>
              </p:nvPr>
            </p:nvSpPr>
            <p:spPr>
              <a:xfrm>
                <a:off x="360000" y="1553178"/>
                <a:ext cx="11484000" cy="606562"/>
              </a:xfrm>
              <a:blipFill>
                <a:blip r:embed="rId3"/>
                <a:stretch>
                  <a:fillRect l="-663" r="-663"/>
                </a:stretch>
              </a:blipFill>
            </p:spPr>
            <p:txBody>
              <a:bodyPr/>
              <a:lstStyle/>
              <a:p>
                <a:r>
                  <a:rPr lang="en-US">
                    <a:noFill/>
                  </a:rPr>
                  <a:t> </a:t>
                </a:r>
              </a:p>
            </p:txBody>
          </p:sp>
        </mc:Fallback>
      </mc:AlternateContent>
      <p:sp>
        <p:nvSpPr>
          <p:cNvPr id="3" name="Slide Number Placeholder 2">
            <a:extLst>
              <a:ext uri="{FF2B5EF4-FFF2-40B4-BE49-F238E27FC236}">
                <a16:creationId xmlns:a16="http://schemas.microsoft.com/office/drawing/2014/main" id="{03368012-34DD-BDE3-842A-DD1AA8753C87}"/>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10</a:t>
            </a:fld>
            <a:endParaRPr lang="en-AU"/>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6ABA7626-7819-69B9-8B96-FBA51DCEE5C6}"/>
                  </a:ext>
                </a:extLst>
              </p:cNvPr>
              <p:cNvSpPr txBox="1"/>
              <p:nvPr/>
            </p:nvSpPr>
            <p:spPr>
              <a:xfrm>
                <a:off x="358222" y="2369061"/>
                <a:ext cx="3712600" cy="4106057"/>
              </a:xfrm>
              <a:prstGeom prst="rect">
                <a:avLst/>
              </a:prstGeom>
              <a:noFill/>
              <a:ln>
                <a:solidFill>
                  <a:schemeClr val="accent1"/>
                </a:solidFill>
              </a:ln>
            </p:spPr>
            <p:txBody>
              <a:bodyPr wrap="none" lIns="180000" tIns="180000" rIns="0" bIns="0" rtlCol="0">
                <a:noAutofit/>
              </a:bodyPr>
              <a:lstStyle/>
              <a:p>
                <a:pPr algn="l">
                  <a:lnSpc>
                    <a:spcPct val="114000"/>
                  </a:lnSpc>
                  <a:spcAft>
                    <a:spcPts val="600"/>
                  </a:spcAft>
                </a:pPr>
                <a:r>
                  <a:rPr lang="en-AU" sz="1600" b="1" dirty="0"/>
                  <a:t>Group A</a:t>
                </a:r>
              </a:p>
              <a:p>
                <a:pPr>
                  <a:lnSpc>
                    <a:spcPct val="114000"/>
                  </a:lnSpc>
                  <a:spcAft>
                    <a:spcPts val="600"/>
                  </a:spcAft>
                </a:pPr>
                <a14:m>
                  <m:oMathPara xmlns:m="http://schemas.openxmlformats.org/officeDocument/2006/math">
                    <m:oMathParaPr>
                      <m:jc m:val="centerGroup"/>
                    </m:oMathParaPr>
                    <m:oMath xmlns:m="http://schemas.openxmlformats.org/officeDocument/2006/math">
                      <m:f>
                        <m:fPr>
                          <m:ctrlPr>
                            <a:rPr lang="en-AU" sz="1600" i="1">
                              <a:latin typeface="Cambria Math" panose="02040503050406030204" pitchFamily="18" charset="0"/>
                            </a:rPr>
                          </m:ctrlPr>
                        </m:fPr>
                        <m:num>
                          <m:r>
                            <a:rPr lang="en-AU" sz="1600" b="0" i="1">
                              <a:latin typeface="Cambria Math" panose="02040503050406030204" pitchFamily="18" charset="0"/>
                            </a:rPr>
                            <m:t>1</m:t>
                          </m:r>
                        </m:num>
                        <m:den>
                          <m:r>
                            <a:rPr lang="en-AU" sz="1600" b="0" i="1">
                              <a:latin typeface="Cambria Math" panose="02040503050406030204" pitchFamily="18" charset="0"/>
                            </a:rPr>
                            <m:t>𝛼</m:t>
                          </m:r>
                        </m:den>
                      </m:f>
                      <m:r>
                        <a:rPr lang="en-AU" sz="1600" b="0" i="1">
                          <a:latin typeface="Cambria Math" panose="02040503050406030204" pitchFamily="18" charset="0"/>
                        </a:rPr>
                        <m:t>+</m:t>
                      </m:r>
                      <m:f>
                        <m:fPr>
                          <m:ctrlPr>
                            <a:rPr lang="en-AU" sz="1600" i="1">
                              <a:latin typeface="Cambria Math" panose="02040503050406030204" pitchFamily="18" charset="0"/>
                            </a:rPr>
                          </m:ctrlPr>
                        </m:fPr>
                        <m:num>
                          <m:r>
                            <a:rPr lang="en-AU" sz="1600" b="0" i="1">
                              <a:latin typeface="Cambria Math" panose="02040503050406030204" pitchFamily="18" charset="0"/>
                            </a:rPr>
                            <m:t>1</m:t>
                          </m:r>
                        </m:num>
                        <m:den>
                          <m:r>
                            <a:rPr lang="en-AU" sz="1600" b="0" i="1">
                              <a:latin typeface="Cambria Math" panose="02040503050406030204" pitchFamily="18" charset="0"/>
                            </a:rPr>
                            <m:t>𝛽</m:t>
                          </m:r>
                        </m:den>
                      </m:f>
                      <m:r>
                        <a:rPr lang="en-AU" sz="1600" b="0" i="1">
                          <a:latin typeface="Cambria Math" panose="02040503050406030204" pitchFamily="18" charset="0"/>
                        </a:rPr>
                        <m:t>+</m:t>
                      </m:r>
                      <m:f>
                        <m:fPr>
                          <m:ctrlPr>
                            <a:rPr lang="en-AU" sz="1600" i="1">
                              <a:latin typeface="Cambria Math" panose="02040503050406030204" pitchFamily="18" charset="0"/>
                            </a:rPr>
                          </m:ctrlPr>
                        </m:fPr>
                        <m:num>
                          <m:r>
                            <a:rPr lang="en-AU" sz="1600" b="0" i="1">
                              <a:latin typeface="Cambria Math" panose="02040503050406030204" pitchFamily="18" charset="0"/>
                            </a:rPr>
                            <m:t>1</m:t>
                          </m:r>
                        </m:num>
                        <m:den>
                          <m:r>
                            <a:rPr lang="en-AU" sz="1600" b="0" i="1">
                              <a:latin typeface="Cambria Math" panose="02040503050406030204" pitchFamily="18" charset="0"/>
                            </a:rPr>
                            <m:t>𝛾</m:t>
                          </m:r>
                        </m:den>
                      </m:f>
                    </m:oMath>
                  </m:oMathPara>
                </a14:m>
                <a:endParaRPr lang="en-AU" sz="1600" b="1" i="1" dirty="0">
                  <a:latin typeface="Cambria Math" panose="02040503050406030204" pitchFamily="18" charset="0"/>
                </a:endParaRPr>
              </a:p>
              <a:p>
                <a:pPr>
                  <a:lnSpc>
                    <a:spcPct val="114000"/>
                  </a:lnSpc>
                  <a:spcAft>
                    <a:spcPts val="600"/>
                  </a:spcAft>
                </a:pPr>
                <a:r>
                  <a:rPr lang="en-AU" sz="1600" b="1" dirty="0"/>
                  <a:t>Solution</a:t>
                </a:r>
                <a:endParaRPr lang="en-AU" sz="1600" b="1" dirty="0">
                  <a:latin typeface="Cambria Math" panose="02040503050406030204" pitchFamily="18" charset="0"/>
                </a:endParaRPr>
              </a:p>
              <a:p>
                <a:pPr>
                  <a:lnSpc>
                    <a:spcPct val="114000"/>
                  </a:lnSpc>
                  <a:spcAft>
                    <a:spcPts val="600"/>
                  </a:spcAft>
                </a:pPr>
                <a14:m>
                  <m:oMathPara xmlns:m="http://schemas.openxmlformats.org/officeDocument/2006/math">
                    <m:oMathParaPr>
                      <m:jc m:val="centerGroup"/>
                    </m:oMathParaPr>
                    <m:oMath xmlns:m="http://schemas.openxmlformats.org/officeDocument/2006/math">
                      <m:f>
                        <m:fPr>
                          <m:ctrlPr>
                            <a:rPr lang="en-AU" sz="1600" i="1" smtClean="0">
                              <a:latin typeface="Cambria Math" panose="02040503050406030204" pitchFamily="18" charset="0"/>
                            </a:rPr>
                          </m:ctrlPr>
                        </m:fPr>
                        <m:num>
                          <m:r>
                            <a:rPr lang="en-AU" sz="1600" b="0" i="1" smtClean="0">
                              <a:latin typeface="Cambria Math" panose="02040503050406030204" pitchFamily="18" charset="0"/>
                            </a:rPr>
                            <m:t>𝛽𝛾</m:t>
                          </m:r>
                          <m:r>
                            <a:rPr lang="en-AU" sz="1600" b="0" i="1" smtClean="0">
                              <a:latin typeface="Cambria Math" panose="02040503050406030204" pitchFamily="18" charset="0"/>
                            </a:rPr>
                            <m:t>+</m:t>
                          </m:r>
                          <m:r>
                            <a:rPr lang="en-AU" sz="1600" b="0" i="1" smtClean="0">
                              <a:latin typeface="Cambria Math" panose="02040503050406030204" pitchFamily="18" charset="0"/>
                            </a:rPr>
                            <m:t>𝛼𝛾</m:t>
                          </m:r>
                          <m:r>
                            <a:rPr lang="en-AU" sz="1600" b="0" i="1" smtClean="0">
                              <a:latin typeface="Cambria Math" panose="02040503050406030204" pitchFamily="18" charset="0"/>
                            </a:rPr>
                            <m:t>+</m:t>
                          </m:r>
                          <m:r>
                            <a:rPr lang="en-AU" sz="1600" b="0" i="1" smtClean="0">
                              <a:latin typeface="Cambria Math" panose="02040503050406030204" pitchFamily="18" charset="0"/>
                            </a:rPr>
                            <m:t>𝛼𝛽</m:t>
                          </m:r>
                        </m:num>
                        <m:den>
                          <m:r>
                            <a:rPr lang="en-AU" sz="1600" b="0" i="1" smtClean="0">
                              <a:latin typeface="Cambria Math" panose="02040503050406030204" pitchFamily="18" charset="0"/>
                            </a:rPr>
                            <m:t>𝛼𝛽𝛾</m:t>
                          </m:r>
                        </m:den>
                      </m:f>
                    </m:oMath>
                  </m:oMathPara>
                </a14:m>
                <a:endParaRPr lang="en-AU" sz="1600" dirty="0">
                  <a:latin typeface="Cambria Math" panose="02040503050406030204" pitchFamily="18" charset="0"/>
                </a:endParaRPr>
              </a:p>
              <a:p>
                <a:pPr algn="l">
                  <a:lnSpc>
                    <a:spcPct val="114000"/>
                  </a:lnSpc>
                  <a:spcAft>
                    <a:spcPts val="600"/>
                  </a:spcAft>
                </a:pPr>
                <a:endParaRPr lang="en-AU" sz="1600" dirty="0"/>
              </a:p>
            </p:txBody>
          </p:sp>
        </mc:Choice>
        <mc:Fallback xmlns="">
          <p:sp>
            <p:nvSpPr>
              <p:cNvPr id="2" name="TextBox 1">
                <a:extLst>
                  <a:ext uri="{FF2B5EF4-FFF2-40B4-BE49-F238E27FC236}">
                    <a16:creationId xmlns:a16="http://schemas.microsoft.com/office/drawing/2014/main" id="{6ABA7626-7819-69B9-8B96-FBA51DCEE5C6}"/>
                  </a:ext>
                </a:extLst>
              </p:cNvPr>
              <p:cNvSpPr txBox="1">
                <a:spLocks noRot="1" noChangeAspect="1" noMove="1" noResize="1" noEditPoints="1" noAdjustHandles="1" noChangeArrowheads="1" noChangeShapeType="1" noTextEdit="1"/>
              </p:cNvSpPr>
              <p:nvPr/>
            </p:nvSpPr>
            <p:spPr>
              <a:xfrm>
                <a:off x="358222" y="2369061"/>
                <a:ext cx="3712600" cy="4106057"/>
              </a:xfrm>
              <a:prstGeom prst="rect">
                <a:avLst/>
              </a:prstGeom>
              <a:blipFill>
                <a:blip r:embed="rId4"/>
                <a:stretch>
                  <a:fillRect/>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22DDC257-E152-ECDE-D3D5-249FA52FA763}"/>
                  </a:ext>
                </a:extLst>
              </p:cNvPr>
              <p:cNvSpPr txBox="1"/>
              <p:nvPr/>
            </p:nvSpPr>
            <p:spPr>
              <a:xfrm>
                <a:off x="4269058" y="2391942"/>
                <a:ext cx="3718306" cy="4106057"/>
              </a:xfrm>
              <a:prstGeom prst="rect">
                <a:avLst/>
              </a:prstGeom>
              <a:noFill/>
              <a:ln>
                <a:solidFill>
                  <a:schemeClr val="accent1"/>
                </a:solidFill>
              </a:ln>
            </p:spPr>
            <p:txBody>
              <a:bodyPr wrap="none" lIns="180000" tIns="180000" rIns="0" bIns="0" rtlCol="0">
                <a:noAutofit/>
              </a:bodyPr>
              <a:lstStyle/>
              <a:p>
                <a:pPr algn="l">
                  <a:lnSpc>
                    <a:spcPct val="114000"/>
                  </a:lnSpc>
                  <a:spcAft>
                    <a:spcPts val="600"/>
                  </a:spcAft>
                </a:pPr>
                <a:r>
                  <a:rPr lang="en-AU" sz="1600" b="1" dirty="0"/>
                  <a:t>Group B</a:t>
                </a:r>
              </a:p>
              <a:p>
                <a:pPr algn="l">
                  <a:lnSpc>
                    <a:spcPct val="114000"/>
                  </a:lnSpc>
                  <a:spcAft>
                    <a:spcPts val="600"/>
                  </a:spcAft>
                </a:pPr>
                <a14:m>
                  <m:oMathPara xmlns:m="http://schemas.openxmlformats.org/officeDocument/2006/math">
                    <m:oMathParaPr>
                      <m:jc m:val="centerGroup"/>
                    </m:oMathParaPr>
                    <m:oMath xmlns:m="http://schemas.openxmlformats.org/officeDocument/2006/math">
                      <m:sSup>
                        <m:sSupPr>
                          <m:ctrlPr>
                            <a:rPr lang="en-AU" sz="1600" i="1" smtClean="0">
                              <a:latin typeface="Cambria Math" panose="02040503050406030204" pitchFamily="18" charset="0"/>
                            </a:rPr>
                          </m:ctrlPr>
                        </m:sSupPr>
                        <m:e>
                          <m:r>
                            <a:rPr lang="en-AU" sz="1600" b="0" i="1" smtClean="0">
                              <a:latin typeface="Cambria Math" panose="02040503050406030204" pitchFamily="18" charset="0"/>
                            </a:rPr>
                            <m:t>(</m:t>
                          </m:r>
                          <m:r>
                            <a:rPr lang="en-AU" sz="1600" b="0" i="1" smtClean="0">
                              <a:latin typeface="Cambria Math" panose="02040503050406030204" pitchFamily="18" charset="0"/>
                            </a:rPr>
                            <m:t>𝛼𝛽</m:t>
                          </m:r>
                          <m:r>
                            <a:rPr lang="en-AU" sz="1600" b="0" i="1" smtClean="0">
                              <a:latin typeface="Cambria Math" panose="02040503050406030204" pitchFamily="18" charset="0"/>
                            </a:rPr>
                            <m:t>)</m:t>
                          </m:r>
                        </m:e>
                        <m:sup>
                          <m:r>
                            <a:rPr lang="en-AU" sz="1600" b="0" i="1" smtClean="0">
                              <a:latin typeface="Cambria Math" panose="02040503050406030204" pitchFamily="18" charset="0"/>
                            </a:rPr>
                            <m:t>2</m:t>
                          </m:r>
                        </m:sup>
                      </m:sSup>
                      <m:r>
                        <a:rPr lang="en-AU" sz="1600" b="0" i="1" smtClean="0">
                          <a:latin typeface="Cambria Math" panose="02040503050406030204" pitchFamily="18" charset="0"/>
                        </a:rPr>
                        <m:t>𝛾</m:t>
                      </m:r>
                      <m:r>
                        <a:rPr lang="en-AU" sz="1600" b="0" i="1" smtClean="0">
                          <a:latin typeface="Cambria Math" panose="02040503050406030204" pitchFamily="18" charset="0"/>
                        </a:rPr>
                        <m:t>+</m:t>
                      </m:r>
                      <m:sSup>
                        <m:sSupPr>
                          <m:ctrlPr>
                            <a:rPr lang="en-AU" sz="1600" i="1" smtClean="0">
                              <a:latin typeface="Cambria Math" panose="02040503050406030204" pitchFamily="18" charset="0"/>
                            </a:rPr>
                          </m:ctrlPr>
                        </m:sSupPr>
                        <m:e>
                          <m:sSup>
                            <m:sSupPr>
                              <m:ctrlPr>
                                <a:rPr lang="en-AU" sz="1600" i="1" smtClean="0">
                                  <a:latin typeface="Cambria Math" panose="02040503050406030204" pitchFamily="18" charset="0"/>
                                </a:rPr>
                              </m:ctrlPr>
                            </m:sSupPr>
                            <m:e>
                              <m:d>
                                <m:dPr>
                                  <m:ctrlPr>
                                    <a:rPr lang="en-AU" sz="1600" i="1" smtClean="0">
                                      <a:latin typeface="Cambria Math" panose="02040503050406030204" pitchFamily="18" charset="0"/>
                                    </a:rPr>
                                  </m:ctrlPr>
                                </m:dPr>
                                <m:e>
                                  <m:r>
                                    <a:rPr lang="en-AU" sz="1600" b="0" i="1" smtClean="0">
                                      <a:latin typeface="Cambria Math" panose="02040503050406030204" pitchFamily="18" charset="0"/>
                                    </a:rPr>
                                    <m:t>𝛼𝛾</m:t>
                                  </m:r>
                                </m:e>
                              </m:d>
                            </m:e>
                            <m:sup>
                              <m:r>
                                <a:rPr lang="en-AU" sz="1600" b="0" i="1" smtClean="0">
                                  <a:latin typeface="Cambria Math" panose="02040503050406030204" pitchFamily="18" charset="0"/>
                                </a:rPr>
                                <m:t>2</m:t>
                              </m:r>
                            </m:sup>
                          </m:sSup>
                          <m:r>
                            <a:rPr lang="en-AU" sz="1600" b="0" i="1" smtClean="0">
                              <a:latin typeface="Cambria Math" panose="02040503050406030204" pitchFamily="18" charset="0"/>
                            </a:rPr>
                            <m:t>𝛽</m:t>
                          </m:r>
                        </m:e>
                        <m:sup/>
                      </m:sSup>
                      <m:r>
                        <a:rPr lang="en-AU" sz="1600" b="0" i="1" smtClean="0">
                          <a:latin typeface="Cambria Math" panose="02040503050406030204" pitchFamily="18" charset="0"/>
                        </a:rPr>
                        <m:t>+</m:t>
                      </m:r>
                      <m:sSup>
                        <m:sSupPr>
                          <m:ctrlPr>
                            <a:rPr lang="en-AU" sz="1600" i="1" smtClean="0">
                              <a:latin typeface="Cambria Math" panose="02040503050406030204" pitchFamily="18" charset="0"/>
                            </a:rPr>
                          </m:ctrlPr>
                        </m:sSupPr>
                        <m:e>
                          <m:r>
                            <a:rPr lang="en-AU" sz="1600" b="0" i="1" smtClean="0">
                              <a:latin typeface="Cambria Math" panose="02040503050406030204" pitchFamily="18" charset="0"/>
                            </a:rPr>
                            <m:t>(</m:t>
                          </m:r>
                          <m:r>
                            <a:rPr lang="en-AU" sz="1600" b="0" i="1" smtClean="0">
                              <a:latin typeface="Cambria Math" panose="02040503050406030204" pitchFamily="18" charset="0"/>
                            </a:rPr>
                            <m:t>𝛽𝛾</m:t>
                          </m:r>
                          <m:r>
                            <a:rPr lang="en-AU" sz="1600" b="0" i="1" smtClean="0">
                              <a:latin typeface="Cambria Math" panose="02040503050406030204" pitchFamily="18" charset="0"/>
                            </a:rPr>
                            <m:t>)</m:t>
                          </m:r>
                        </m:e>
                        <m:sup>
                          <m:r>
                            <a:rPr lang="en-AU" sz="1600" b="0" i="1" smtClean="0">
                              <a:latin typeface="Cambria Math" panose="02040503050406030204" pitchFamily="18" charset="0"/>
                            </a:rPr>
                            <m:t>2</m:t>
                          </m:r>
                        </m:sup>
                      </m:sSup>
                      <m:r>
                        <a:rPr lang="en-AU" sz="1600" b="0" i="1" smtClean="0">
                          <a:latin typeface="Cambria Math" panose="02040503050406030204" pitchFamily="18" charset="0"/>
                        </a:rPr>
                        <m:t>𝛼</m:t>
                      </m:r>
                    </m:oMath>
                  </m:oMathPara>
                </a14:m>
                <a:endParaRPr lang="en-AU" sz="1600" b="1" dirty="0"/>
              </a:p>
              <a:p>
                <a:pPr algn="l">
                  <a:lnSpc>
                    <a:spcPct val="114000"/>
                  </a:lnSpc>
                  <a:spcAft>
                    <a:spcPts val="600"/>
                  </a:spcAft>
                </a:pPr>
                <a:r>
                  <a:rPr lang="en-AU" sz="1600" b="1" dirty="0"/>
                  <a:t>Solution</a:t>
                </a:r>
              </a:p>
              <a:p>
                <a:pPr>
                  <a:lnSpc>
                    <a:spcPct val="114000"/>
                  </a:lnSpc>
                  <a:spcAft>
                    <a:spcPts val="600"/>
                  </a:spcAft>
                </a:pPr>
                <a14:m>
                  <m:oMathPara xmlns:m="http://schemas.openxmlformats.org/officeDocument/2006/math">
                    <m:oMathParaPr>
                      <m:jc m:val="centerGroup"/>
                    </m:oMathParaPr>
                    <m:oMath xmlns:m="http://schemas.openxmlformats.org/officeDocument/2006/math">
                      <m:sSup>
                        <m:sSupPr>
                          <m:ctrlPr>
                            <a:rPr lang="en-AU" sz="1600" i="1" smtClean="0">
                              <a:latin typeface="Cambria Math" panose="02040503050406030204" pitchFamily="18" charset="0"/>
                            </a:rPr>
                          </m:ctrlPr>
                        </m:sSupPr>
                        <m:e>
                          <m:r>
                            <a:rPr lang="en-AU" sz="1600" b="0" i="1" smtClean="0">
                              <a:latin typeface="Cambria Math" panose="02040503050406030204" pitchFamily="18" charset="0"/>
                            </a:rPr>
                            <m:t>=</m:t>
                          </m:r>
                          <m:r>
                            <a:rPr lang="en-AU" sz="1600" b="0" i="1" smtClean="0">
                              <a:latin typeface="Cambria Math" panose="02040503050406030204" pitchFamily="18" charset="0"/>
                            </a:rPr>
                            <m:t>𝛼</m:t>
                          </m:r>
                        </m:e>
                        <m:sup>
                          <m:r>
                            <a:rPr lang="en-AU" sz="1600" b="0" i="1" smtClean="0">
                              <a:latin typeface="Cambria Math" panose="02040503050406030204" pitchFamily="18" charset="0"/>
                            </a:rPr>
                            <m:t>2</m:t>
                          </m:r>
                        </m:sup>
                      </m:sSup>
                      <m:sSup>
                        <m:sSupPr>
                          <m:ctrlPr>
                            <a:rPr lang="en-AU" sz="1600" i="1" smtClean="0">
                              <a:latin typeface="Cambria Math" panose="02040503050406030204" pitchFamily="18" charset="0"/>
                            </a:rPr>
                          </m:ctrlPr>
                        </m:sSupPr>
                        <m:e>
                          <m:r>
                            <a:rPr lang="en-AU" sz="1600" b="0" i="1" smtClean="0">
                              <a:latin typeface="Cambria Math" panose="02040503050406030204" pitchFamily="18" charset="0"/>
                            </a:rPr>
                            <m:t>𝛽</m:t>
                          </m:r>
                        </m:e>
                        <m:sup>
                          <m:r>
                            <a:rPr lang="en-AU" sz="1600" b="0" i="1" smtClean="0">
                              <a:latin typeface="Cambria Math" panose="02040503050406030204" pitchFamily="18" charset="0"/>
                            </a:rPr>
                            <m:t>2</m:t>
                          </m:r>
                        </m:sup>
                      </m:sSup>
                      <m:r>
                        <a:rPr lang="en-AU" sz="1600" b="0" i="1" smtClean="0">
                          <a:latin typeface="Cambria Math" panose="02040503050406030204" pitchFamily="18" charset="0"/>
                        </a:rPr>
                        <m:t>𝛾</m:t>
                      </m:r>
                      <m:r>
                        <a:rPr lang="en-AU" sz="1600" b="0" i="1" smtClean="0">
                          <a:latin typeface="Cambria Math" panose="02040503050406030204" pitchFamily="18" charset="0"/>
                        </a:rPr>
                        <m:t>+</m:t>
                      </m:r>
                      <m:sSup>
                        <m:sSupPr>
                          <m:ctrlPr>
                            <a:rPr lang="en-AU" sz="1600" i="1" smtClean="0">
                              <a:latin typeface="Cambria Math" panose="02040503050406030204" pitchFamily="18" charset="0"/>
                            </a:rPr>
                          </m:ctrlPr>
                        </m:sSupPr>
                        <m:e>
                          <m:r>
                            <a:rPr lang="en-AU" sz="1600" b="0" i="1" smtClean="0">
                              <a:latin typeface="Cambria Math" panose="02040503050406030204" pitchFamily="18" charset="0"/>
                            </a:rPr>
                            <m:t>𝛼</m:t>
                          </m:r>
                        </m:e>
                        <m:sup>
                          <m:r>
                            <a:rPr lang="en-AU" sz="1600" b="0" i="1" smtClean="0">
                              <a:latin typeface="Cambria Math" panose="02040503050406030204" pitchFamily="18" charset="0"/>
                            </a:rPr>
                            <m:t>2</m:t>
                          </m:r>
                        </m:sup>
                      </m:sSup>
                      <m:r>
                        <a:rPr lang="en-AU" sz="1600" b="0" i="1" smtClean="0">
                          <a:latin typeface="Cambria Math" panose="02040503050406030204" pitchFamily="18" charset="0"/>
                        </a:rPr>
                        <m:t>𝛽</m:t>
                      </m:r>
                      <m:sSup>
                        <m:sSupPr>
                          <m:ctrlPr>
                            <a:rPr lang="en-AU" sz="1600" i="1" smtClean="0">
                              <a:latin typeface="Cambria Math" panose="02040503050406030204" pitchFamily="18" charset="0"/>
                            </a:rPr>
                          </m:ctrlPr>
                        </m:sSupPr>
                        <m:e>
                          <m:r>
                            <a:rPr lang="en-AU" sz="1600" b="0" i="1" smtClean="0">
                              <a:latin typeface="Cambria Math" panose="02040503050406030204" pitchFamily="18" charset="0"/>
                            </a:rPr>
                            <m:t>𝛾</m:t>
                          </m:r>
                        </m:e>
                        <m:sup>
                          <m:r>
                            <a:rPr lang="en-AU" sz="1600" b="0" i="1" smtClean="0">
                              <a:latin typeface="Cambria Math" panose="02040503050406030204" pitchFamily="18" charset="0"/>
                            </a:rPr>
                            <m:t>2</m:t>
                          </m:r>
                        </m:sup>
                      </m:sSup>
                      <m:r>
                        <a:rPr lang="en-AU" sz="1600" b="0" i="1" smtClean="0">
                          <a:latin typeface="Cambria Math" panose="02040503050406030204" pitchFamily="18" charset="0"/>
                        </a:rPr>
                        <m:t>+</m:t>
                      </m:r>
                      <m:r>
                        <a:rPr lang="en-AU" sz="1600" b="0" i="1" smtClean="0">
                          <a:latin typeface="Cambria Math" panose="02040503050406030204" pitchFamily="18" charset="0"/>
                        </a:rPr>
                        <m:t>𝛼</m:t>
                      </m:r>
                      <m:r>
                        <a:rPr lang="en-AU" sz="1600" b="0" i="1" smtClean="0">
                          <a:latin typeface="Cambria Math" panose="02040503050406030204" pitchFamily="18" charset="0"/>
                        </a:rPr>
                        <m:t> </m:t>
                      </m:r>
                      <m:sSup>
                        <m:sSupPr>
                          <m:ctrlPr>
                            <a:rPr lang="en-AU" sz="1600" i="1" smtClean="0">
                              <a:latin typeface="Cambria Math" panose="02040503050406030204" pitchFamily="18" charset="0"/>
                            </a:rPr>
                          </m:ctrlPr>
                        </m:sSupPr>
                        <m:e>
                          <m:r>
                            <a:rPr lang="en-AU" sz="1600" b="0" i="1" smtClean="0">
                              <a:latin typeface="Cambria Math" panose="02040503050406030204" pitchFamily="18" charset="0"/>
                            </a:rPr>
                            <m:t>𝛽</m:t>
                          </m:r>
                        </m:e>
                        <m:sup>
                          <m:r>
                            <a:rPr lang="en-AU" sz="1600" b="0" i="1" smtClean="0">
                              <a:latin typeface="Cambria Math" panose="02040503050406030204" pitchFamily="18" charset="0"/>
                            </a:rPr>
                            <m:t>2</m:t>
                          </m:r>
                        </m:sup>
                      </m:sSup>
                      <m:sSup>
                        <m:sSupPr>
                          <m:ctrlPr>
                            <a:rPr lang="en-AU" sz="1600" i="1" smtClean="0">
                              <a:latin typeface="Cambria Math" panose="02040503050406030204" pitchFamily="18" charset="0"/>
                            </a:rPr>
                          </m:ctrlPr>
                        </m:sSupPr>
                        <m:e>
                          <m:r>
                            <a:rPr lang="en-AU" sz="1600" b="0" i="1" smtClean="0">
                              <a:latin typeface="Cambria Math" panose="02040503050406030204" pitchFamily="18" charset="0"/>
                            </a:rPr>
                            <m:t>𝛾</m:t>
                          </m:r>
                        </m:e>
                        <m:sup>
                          <m:r>
                            <a:rPr lang="en-AU" sz="1600" b="0" i="1" smtClean="0">
                              <a:latin typeface="Cambria Math" panose="02040503050406030204" pitchFamily="18" charset="0"/>
                            </a:rPr>
                            <m:t>2</m:t>
                          </m:r>
                        </m:sup>
                      </m:sSup>
                    </m:oMath>
                    <m:oMath xmlns:m="http://schemas.openxmlformats.org/officeDocument/2006/math">
                      <m:r>
                        <a:rPr lang="en-AU" sz="1600" b="0" i="1" smtClean="0">
                          <a:latin typeface="Cambria Math" panose="02040503050406030204" pitchFamily="18" charset="0"/>
                        </a:rPr>
                        <m:t>=</m:t>
                      </m:r>
                      <m:r>
                        <a:rPr lang="en-AU" sz="1600" b="0" i="1" smtClean="0">
                          <a:latin typeface="Cambria Math" panose="02040503050406030204" pitchFamily="18" charset="0"/>
                        </a:rPr>
                        <m:t>𝛼𝛽𝛾</m:t>
                      </m:r>
                      <m:r>
                        <a:rPr lang="en-AU" sz="1600" b="0" i="1" smtClean="0">
                          <a:latin typeface="Cambria Math" panose="02040503050406030204" pitchFamily="18" charset="0"/>
                        </a:rPr>
                        <m:t>(</m:t>
                      </m:r>
                      <m:r>
                        <a:rPr lang="en-AU" sz="1600" b="0" i="1" smtClean="0">
                          <a:latin typeface="Cambria Math" panose="02040503050406030204" pitchFamily="18" charset="0"/>
                        </a:rPr>
                        <m:t>𝛼𝛽</m:t>
                      </m:r>
                      <m:r>
                        <a:rPr lang="en-AU" sz="1600" b="0" i="1" smtClean="0">
                          <a:latin typeface="Cambria Math" panose="02040503050406030204" pitchFamily="18" charset="0"/>
                        </a:rPr>
                        <m:t>+</m:t>
                      </m:r>
                      <m:r>
                        <a:rPr lang="en-AU" sz="1600" b="0" i="1" smtClean="0">
                          <a:latin typeface="Cambria Math" panose="02040503050406030204" pitchFamily="18" charset="0"/>
                        </a:rPr>
                        <m:t>𝛼𝛾</m:t>
                      </m:r>
                      <m:r>
                        <a:rPr lang="en-AU" sz="1600" b="0" i="1" smtClean="0">
                          <a:latin typeface="Cambria Math" panose="02040503050406030204" pitchFamily="18" charset="0"/>
                        </a:rPr>
                        <m:t>+</m:t>
                      </m:r>
                      <m:r>
                        <a:rPr lang="en-AU" sz="1600" b="0" i="1" smtClean="0">
                          <a:latin typeface="Cambria Math" panose="02040503050406030204" pitchFamily="18" charset="0"/>
                        </a:rPr>
                        <m:t>𝛽𝛾</m:t>
                      </m:r>
                      <m:r>
                        <a:rPr lang="en-AU" sz="1600" b="0" i="1" smtClean="0">
                          <a:latin typeface="Cambria Math" panose="02040503050406030204" pitchFamily="18" charset="0"/>
                        </a:rPr>
                        <m:t>)</m:t>
                      </m:r>
                    </m:oMath>
                  </m:oMathPara>
                </a14:m>
                <a:endParaRPr lang="en-AU" sz="1600" b="1" dirty="0"/>
              </a:p>
            </p:txBody>
          </p:sp>
        </mc:Choice>
        <mc:Fallback xmlns="">
          <p:sp>
            <p:nvSpPr>
              <p:cNvPr id="5" name="TextBox 4">
                <a:extLst>
                  <a:ext uri="{FF2B5EF4-FFF2-40B4-BE49-F238E27FC236}">
                    <a16:creationId xmlns:a16="http://schemas.microsoft.com/office/drawing/2014/main" id="{22DDC257-E152-ECDE-D3D5-249FA52FA763}"/>
                  </a:ext>
                </a:extLst>
              </p:cNvPr>
              <p:cNvSpPr txBox="1">
                <a:spLocks noRot="1" noChangeAspect="1" noMove="1" noResize="1" noEditPoints="1" noAdjustHandles="1" noChangeArrowheads="1" noChangeShapeType="1" noTextEdit="1"/>
              </p:cNvSpPr>
              <p:nvPr/>
            </p:nvSpPr>
            <p:spPr>
              <a:xfrm>
                <a:off x="4269058" y="2391942"/>
                <a:ext cx="3718306" cy="4106057"/>
              </a:xfrm>
              <a:prstGeom prst="rect">
                <a:avLst/>
              </a:prstGeom>
              <a:blipFill>
                <a:blip r:embed="rId5"/>
                <a:stretch>
                  <a:fillRect/>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E487608B-3600-C922-EA14-5E9BA7473E01}"/>
                  </a:ext>
                </a:extLst>
              </p:cNvPr>
              <p:cNvSpPr txBox="1"/>
              <p:nvPr/>
            </p:nvSpPr>
            <p:spPr>
              <a:xfrm>
                <a:off x="8115472" y="2391942"/>
                <a:ext cx="3558664" cy="4124057"/>
              </a:xfrm>
              <a:prstGeom prst="rect">
                <a:avLst/>
              </a:prstGeom>
              <a:noFill/>
              <a:ln>
                <a:solidFill>
                  <a:schemeClr val="accent1"/>
                </a:solidFill>
              </a:ln>
            </p:spPr>
            <p:txBody>
              <a:bodyPr wrap="none" lIns="180000" tIns="180000" rIns="0" bIns="0" rtlCol="0">
                <a:noAutofit/>
              </a:bodyPr>
              <a:lstStyle/>
              <a:p>
                <a:pPr algn="l">
                  <a:lnSpc>
                    <a:spcPct val="114000"/>
                  </a:lnSpc>
                  <a:spcAft>
                    <a:spcPts val="600"/>
                  </a:spcAft>
                </a:pPr>
                <a:r>
                  <a:rPr lang="en-AU" sz="1600" b="1" dirty="0"/>
                  <a:t>Group C</a:t>
                </a:r>
              </a:p>
              <a:p>
                <a:pPr algn="l">
                  <a:lnSpc>
                    <a:spcPct val="114000"/>
                  </a:lnSpc>
                  <a:spcAft>
                    <a:spcPts val="600"/>
                  </a:spcAft>
                </a:pPr>
                <a14:m>
                  <m:oMathPara xmlns:m="http://schemas.openxmlformats.org/officeDocument/2006/math">
                    <m:oMathParaPr>
                      <m:jc m:val="centerGroup"/>
                    </m:oMathParaPr>
                    <m:oMath xmlns:m="http://schemas.openxmlformats.org/officeDocument/2006/math">
                      <m:sSup>
                        <m:sSupPr>
                          <m:ctrlPr>
                            <a:rPr lang="en-AU" sz="1600" i="1" smtClean="0">
                              <a:latin typeface="Cambria Math" panose="02040503050406030204" pitchFamily="18" charset="0"/>
                            </a:rPr>
                          </m:ctrlPr>
                        </m:sSupPr>
                        <m:e>
                          <m:d>
                            <m:dPr>
                              <m:ctrlPr>
                                <a:rPr lang="en-AU" sz="1600" i="1" smtClean="0">
                                  <a:latin typeface="Cambria Math" panose="02040503050406030204" pitchFamily="18" charset="0"/>
                                </a:rPr>
                              </m:ctrlPr>
                            </m:dPr>
                            <m:e>
                              <m:r>
                                <a:rPr lang="en-AU" sz="1600" b="0" i="1" smtClean="0">
                                  <a:latin typeface="Cambria Math" panose="02040503050406030204" pitchFamily="18" charset="0"/>
                                </a:rPr>
                                <m:t>𝛼𝛽</m:t>
                              </m:r>
                            </m:e>
                          </m:d>
                        </m:e>
                        <m:sup>
                          <m:r>
                            <a:rPr lang="en-AU" sz="1600" b="0" i="1" smtClean="0">
                              <a:latin typeface="Cambria Math" panose="02040503050406030204" pitchFamily="18" charset="0"/>
                            </a:rPr>
                            <m:t>−2</m:t>
                          </m:r>
                        </m:sup>
                      </m:sSup>
                      <m:r>
                        <a:rPr lang="en-AU" sz="1600" b="0" i="1" smtClean="0">
                          <a:latin typeface="Cambria Math" panose="02040503050406030204" pitchFamily="18" charset="0"/>
                        </a:rPr>
                        <m:t>+</m:t>
                      </m:r>
                      <m:sSup>
                        <m:sSupPr>
                          <m:ctrlPr>
                            <a:rPr lang="en-AU" sz="1600" i="1" smtClean="0">
                              <a:latin typeface="Cambria Math" panose="02040503050406030204" pitchFamily="18" charset="0"/>
                            </a:rPr>
                          </m:ctrlPr>
                        </m:sSupPr>
                        <m:e>
                          <m:d>
                            <m:dPr>
                              <m:ctrlPr>
                                <a:rPr lang="en-AU" sz="1600" i="1" smtClean="0">
                                  <a:latin typeface="Cambria Math" panose="02040503050406030204" pitchFamily="18" charset="0"/>
                                </a:rPr>
                              </m:ctrlPr>
                            </m:dPr>
                            <m:e>
                              <m:r>
                                <a:rPr lang="en-AU" sz="1600" b="0" i="1" smtClean="0">
                                  <a:latin typeface="Cambria Math" panose="02040503050406030204" pitchFamily="18" charset="0"/>
                                </a:rPr>
                                <m:t>𝛼𝛾</m:t>
                              </m:r>
                            </m:e>
                          </m:d>
                        </m:e>
                        <m:sup>
                          <m:r>
                            <a:rPr lang="en-AU" sz="1600" b="0" i="1" smtClean="0">
                              <a:latin typeface="Cambria Math" panose="02040503050406030204" pitchFamily="18" charset="0"/>
                            </a:rPr>
                            <m:t>−2</m:t>
                          </m:r>
                        </m:sup>
                      </m:sSup>
                      <m:r>
                        <a:rPr lang="en-AU" sz="1600" b="0" i="1" smtClean="0">
                          <a:latin typeface="Cambria Math" panose="02040503050406030204" pitchFamily="18" charset="0"/>
                        </a:rPr>
                        <m:t>+</m:t>
                      </m:r>
                      <m:sSup>
                        <m:sSupPr>
                          <m:ctrlPr>
                            <a:rPr lang="en-AU" sz="1600" i="1" smtClean="0">
                              <a:latin typeface="Cambria Math" panose="02040503050406030204" pitchFamily="18" charset="0"/>
                            </a:rPr>
                          </m:ctrlPr>
                        </m:sSupPr>
                        <m:e>
                          <m:d>
                            <m:dPr>
                              <m:ctrlPr>
                                <a:rPr lang="en-AU" sz="1600" i="1" smtClean="0">
                                  <a:latin typeface="Cambria Math" panose="02040503050406030204" pitchFamily="18" charset="0"/>
                                </a:rPr>
                              </m:ctrlPr>
                            </m:dPr>
                            <m:e>
                              <m:r>
                                <a:rPr lang="en-AU" sz="1600" b="0" i="1" smtClean="0">
                                  <a:latin typeface="Cambria Math" panose="02040503050406030204" pitchFamily="18" charset="0"/>
                                </a:rPr>
                                <m:t>𝛽𝛾</m:t>
                              </m:r>
                            </m:e>
                          </m:d>
                        </m:e>
                        <m:sup>
                          <m:r>
                            <a:rPr lang="en-AU" sz="1600" b="0" i="1" smtClean="0">
                              <a:latin typeface="Cambria Math" panose="02040503050406030204" pitchFamily="18" charset="0"/>
                            </a:rPr>
                            <m:t>−2</m:t>
                          </m:r>
                        </m:sup>
                      </m:sSup>
                    </m:oMath>
                  </m:oMathPara>
                </a14:m>
                <a:endParaRPr lang="en-AU" sz="1600" b="1" dirty="0"/>
              </a:p>
              <a:p>
                <a:pPr>
                  <a:lnSpc>
                    <a:spcPct val="114000"/>
                  </a:lnSpc>
                  <a:spcAft>
                    <a:spcPts val="600"/>
                  </a:spcAft>
                </a:pPr>
                <a:r>
                  <a:rPr lang="en-AU" sz="1600" b="1" dirty="0"/>
                  <a:t>Solution</a:t>
                </a:r>
                <a:endParaRPr lang="en-AU" sz="1600" b="1" dirty="0">
                  <a:latin typeface="Cambria Math" panose="02040503050406030204" pitchFamily="18" charset="0"/>
                </a:endParaRPr>
              </a:p>
              <a:p>
                <a:pPr>
                  <a:lnSpc>
                    <a:spcPct val="114000"/>
                  </a:lnSpc>
                  <a:spcAft>
                    <a:spcPts val="600"/>
                  </a:spcAft>
                </a:pPr>
                <a14:m>
                  <m:oMathPara xmlns:m="http://schemas.openxmlformats.org/officeDocument/2006/math">
                    <m:oMathParaPr>
                      <m:jc m:val="centerGroup"/>
                    </m:oMathParaPr>
                    <m:oMath xmlns:m="http://schemas.openxmlformats.org/officeDocument/2006/math">
                      <m:r>
                        <a:rPr lang="en-AU" sz="1600" b="0" i="1" smtClean="0">
                          <a:latin typeface="Cambria Math" panose="02040503050406030204" pitchFamily="18" charset="0"/>
                        </a:rPr>
                        <m:t>=</m:t>
                      </m:r>
                      <m:f>
                        <m:fPr>
                          <m:ctrlPr>
                            <a:rPr lang="en-AU" sz="1600" i="1" smtClean="0">
                              <a:latin typeface="Cambria Math" panose="02040503050406030204" pitchFamily="18" charset="0"/>
                            </a:rPr>
                          </m:ctrlPr>
                        </m:fPr>
                        <m:num>
                          <m:r>
                            <a:rPr lang="en-AU" sz="1600" b="0" i="1" smtClean="0">
                              <a:latin typeface="Cambria Math" panose="02040503050406030204" pitchFamily="18" charset="0"/>
                            </a:rPr>
                            <m:t>1</m:t>
                          </m:r>
                        </m:num>
                        <m:den>
                          <m:sSup>
                            <m:sSupPr>
                              <m:ctrlPr>
                                <a:rPr lang="en-AU" sz="1600" i="1">
                                  <a:latin typeface="Cambria Math" panose="02040503050406030204" pitchFamily="18" charset="0"/>
                                </a:rPr>
                              </m:ctrlPr>
                            </m:sSupPr>
                            <m:e>
                              <m:r>
                                <a:rPr lang="en-AU" sz="1600" b="0" i="1" smtClean="0">
                                  <a:latin typeface="Cambria Math" panose="02040503050406030204" pitchFamily="18" charset="0"/>
                                </a:rPr>
                                <m:t>(</m:t>
                              </m:r>
                              <m:r>
                                <a:rPr lang="en-AU" sz="1600" b="0" i="1" smtClean="0">
                                  <a:latin typeface="Cambria Math" panose="02040503050406030204" pitchFamily="18" charset="0"/>
                                </a:rPr>
                                <m:t>𝛼𝛽</m:t>
                              </m:r>
                              <m:r>
                                <a:rPr lang="en-AU" sz="1600" b="0" i="1" smtClean="0">
                                  <a:latin typeface="Cambria Math" panose="02040503050406030204" pitchFamily="18" charset="0"/>
                                </a:rPr>
                                <m:t>)</m:t>
                              </m:r>
                            </m:e>
                            <m:sup>
                              <m:r>
                                <a:rPr lang="en-AU" sz="1600" b="0" i="1">
                                  <a:latin typeface="Cambria Math" panose="02040503050406030204" pitchFamily="18" charset="0"/>
                                </a:rPr>
                                <m:t>2</m:t>
                              </m:r>
                            </m:sup>
                          </m:sSup>
                        </m:den>
                      </m:f>
                      <m:r>
                        <a:rPr lang="en-AU" sz="1600" b="0" i="1" smtClean="0">
                          <a:latin typeface="Cambria Math" panose="02040503050406030204" pitchFamily="18" charset="0"/>
                        </a:rPr>
                        <m:t>+</m:t>
                      </m:r>
                      <m:f>
                        <m:fPr>
                          <m:ctrlPr>
                            <a:rPr lang="en-AU" sz="1600" i="1">
                              <a:latin typeface="Cambria Math" panose="02040503050406030204" pitchFamily="18" charset="0"/>
                            </a:rPr>
                          </m:ctrlPr>
                        </m:fPr>
                        <m:num>
                          <m:r>
                            <a:rPr lang="en-AU" sz="1600" b="0" i="1">
                              <a:latin typeface="Cambria Math" panose="02040503050406030204" pitchFamily="18" charset="0"/>
                            </a:rPr>
                            <m:t>1</m:t>
                          </m:r>
                        </m:num>
                        <m:den>
                          <m:sSup>
                            <m:sSupPr>
                              <m:ctrlPr>
                                <a:rPr lang="en-AU" sz="1600" i="1">
                                  <a:latin typeface="Cambria Math" panose="02040503050406030204" pitchFamily="18" charset="0"/>
                                </a:rPr>
                              </m:ctrlPr>
                            </m:sSupPr>
                            <m:e>
                              <m:r>
                                <a:rPr lang="en-AU" sz="1600" b="0" i="1" smtClean="0">
                                  <a:latin typeface="Cambria Math" panose="02040503050406030204" pitchFamily="18" charset="0"/>
                                </a:rPr>
                                <m:t>(</m:t>
                              </m:r>
                              <m:r>
                                <a:rPr lang="en-AU" sz="1600" b="0" i="1" smtClean="0">
                                  <a:latin typeface="Cambria Math" panose="02040503050406030204" pitchFamily="18" charset="0"/>
                                </a:rPr>
                                <m:t>𝛼𝛾</m:t>
                              </m:r>
                              <m:r>
                                <a:rPr lang="en-AU" sz="1600" b="0" i="1" smtClean="0">
                                  <a:latin typeface="Cambria Math" panose="02040503050406030204" pitchFamily="18" charset="0"/>
                                </a:rPr>
                                <m:t>)</m:t>
                              </m:r>
                            </m:e>
                            <m:sup>
                              <m:r>
                                <a:rPr lang="en-AU" sz="1600" b="0" i="1">
                                  <a:latin typeface="Cambria Math" panose="02040503050406030204" pitchFamily="18" charset="0"/>
                                </a:rPr>
                                <m:t>2</m:t>
                              </m:r>
                            </m:sup>
                          </m:sSup>
                        </m:den>
                      </m:f>
                      <m:r>
                        <a:rPr lang="en-AU" sz="1600" b="0" i="1" smtClean="0">
                          <a:latin typeface="Cambria Math" panose="02040503050406030204" pitchFamily="18" charset="0"/>
                        </a:rPr>
                        <m:t>+</m:t>
                      </m:r>
                      <m:f>
                        <m:fPr>
                          <m:ctrlPr>
                            <a:rPr lang="en-AU" sz="1600" i="1">
                              <a:latin typeface="Cambria Math" panose="02040503050406030204" pitchFamily="18" charset="0"/>
                            </a:rPr>
                          </m:ctrlPr>
                        </m:fPr>
                        <m:num>
                          <m:r>
                            <a:rPr lang="en-AU" sz="1600" b="0" i="1">
                              <a:latin typeface="Cambria Math" panose="02040503050406030204" pitchFamily="18" charset="0"/>
                            </a:rPr>
                            <m:t>1</m:t>
                          </m:r>
                        </m:num>
                        <m:den>
                          <m:sSup>
                            <m:sSupPr>
                              <m:ctrlPr>
                                <a:rPr lang="en-AU" sz="1600" i="1" smtClean="0">
                                  <a:latin typeface="Cambria Math" panose="02040503050406030204" pitchFamily="18" charset="0"/>
                                </a:rPr>
                              </m:ctrlPr>
                            </m:sSupPr>
                            <m:e>
                              <m:r>
                                <a:rPr lang="en-AU" sz="1600" b="0" i="1" smtClean="0">
                                  <a:latin typeface="Cambria Math" panose="02040503050406030204" pitchFamily="18" charset="0"/>
                                </a:rPr>
                                <m:t>(</m:t>
                              </m:r>
                              <m:r>
                                <a:rPr lang="en-AU" sz="1600" b="0" i="1" smtClean="0">
                                  <a:latin typeface="Cambria Math" panose="02040503050406030204" pitchFamily="18" charset="0"/>
                                </a:rPr>
                                <m:t>𝛽𝛾</m:t>
                              </m:r>
                              <m:r>
                                <a:rPr lang="en-AU" sz="1600" b="0" i="1" smtClean="0">
                                  <a:latin typeface="Cambria Math" panose="02040503050406030204" pitchFamily="18" charset="0"/>
                                </a:rPr>
                                <m:t>)</m:t>
                              </m:r>
                            </m:e>
                            <m:sup>
                              <m:r>
                                <a:rPr lang="en-AU" sz="1600" b="0" i="1" smtClean="0">
                                  <a:latin typeface="Cambria Math" panose="02040503050406030204" pitchFamily="18" charset="0"/>
                                </a:rPr>
                                <m:t>2</m:t>
                              </m:r>
                            </m:sup>
                          </m:sSup>
                        </m:den>
                      </m:f>
                    </m:oMath>
                    <m:oMath xmlns:m="http://schemas.openxmlformats.org/officeDocument/2006/math">
                      <m:r>
                        <a:rPr lang="en-AU" sz="1600" b="0" i="0" smtClean="0">
                          <a:latin typeface="Cambria Math" panose="02040503050406030204" pitchFamily="18" charset="0"/>
                        </a:rPr>
                        <m:t>=</m:t>
                      </m:r>
                      <m:f>
                        <m:fPr>
                          <m:ctrlPr>
                            <a:rPr lang="en-AU" sz="1600" i="1" smtClean="0">
                              <a:latin typeface="Cambria Math" panose="02040503050406030204" pitchFamily="18" charset="0"/>
                            </a:rPr>
                          </m:ctrlPr>
                        </m:fPr>
                        <m:num>
                          <m:sSup>
                            <m:sSupPr>
                              <m:ctrlPr>
                                <a:rPr lang="en-AU" sz="1600" i="1" smtClean="0">
                                  <a:latin typeface="Cambria Math" panose="02040503050406030204" pitchFamily="18" charset="0"/>
                                </a:rPr>
                              </m:ctrlPr>
                            </m:sSupPr>
                            <m:e>
                              <m:r>
                                <a:rPr lang="en-AU" sz="1600" b="0" i="1" smtClean="0">
                                  <a:latin typeface="Cambria Math" panose="02040503050406030204" pitchFamily="18" charset="0"/>
                                </a:rPr>
                                <m:t>𝛾</m:t>
                              </m:r>
                            </m:e>
                            <m:sup>
                              <m:r>
                                <a:rPr lang="en-AU" sz="1600" b="0" i="1" smtClean="0">
                                  <a:latin typeface="Cambria Math" panose="02040503050406030204" pitchFamily="18" charset="0"/>
                                </a:rPr>
                                <m:t>2</m:t>
                              </m:r>
                            </m:sup>
                          </m:sSup>
                          <m:r>
                            <a:rPr lang="en-AU" sz="1600" b="0" i="1" smtClean="0">
                              <a:latin typeface="Cambria Math" panose="02040503050406030204" pitchFamily="18" charset="0"/>
                            </a:rPr>
                            <m:t>+</m:t>
                          </m:r>
                          <m:sSup>
                            <m:sSupPr>
                              <m:ctrlPr>
                                <a:rPr lang="en-AU" sz="1600" i="1" smtClean="0">
                                  <a:latin typeface="Cambria Math" panose="02040503050406030204" pitchFamily="18" charset="0"/>
                                </a:rPr>
                              </m:ctrlPr>
                            </m:sSupPr>
                            <m:e>
                              <m:r>
                                <a:rPr lang="en-AU" sz="1600" b="0" i="1" smtClean="0">
                                  <a:latin typeface="Cambria Math" panose="02040503050406030204" pitchFamily="18" charset="0"/>
                                </a:rPr>
                                <m:t>𝛽</m:t>
                              </m:r>
                            </m:e>
                            <m:sup>
                              <m:r>
                                <a:rPr lang="en-AU" sz="1600" b="0" i="1" smtClean="0">
                                  <a:latin typeface="Cambria Math" panose="02040503050406030204" pitchFamily="18" charset="0"/>
                                </a:rPr>
                                <m:t>2</m:t>
                              </m:r>
                            </m:sup>
                          </m:sSup>
                          <m:r>
                            <a:rPr lang="en-AU" sz="1600" b="0" i="1" smtClean="0">
                              <a:latin typeface="Cambria Math" panose="02040503050406030204" pitchFamily="18" charset="0"/>
                            </a:rPr>
                            <m:t>+</m:t>
                          </m:r>
                          <m:sSup>
                            <m:sSupPr>
                              <m:ctrlPr>
                                <a:rPr lang="en-AU" sz="1600" i="1" smtClean="0">
                                  <a:latin typeface="Cambria Math" panose="02040503050406030204" pitchFamily="18" charset="0"/>
                                </a:rPr>
                              </m:ctrlPr>
                            </m:sSupPr>
                            <m:e>
                              <m:r>
                                <a:rPr lang="en-AU" sz="1600" b="0" i="1" smtClean="0">
                                  <a:latin typeface="Cambria Math" panose="02040503050406030204" pitchFamily="18" charset="0"/>
                                </a:rPr>
                                <m:t>𝛼</m:t>
                              </m:r>
                            </m:e>
                            <m:sup>
                              <m:r>
                                <a:rPr lang="en-AU" sz="1600" b="0" i="1" smtClean="0">
                                  <a:latin typeface="Cambria Math" panose="02040503050406030204" pitchFamily="18" charset="0"/>
                                </a:rPr>
                                <m:t>2</m:t>
                              </m:r>
                            </m:sup>
                          </m:sSup>
                        </m:num>
                        <m:den>
                          <m:sSup>
                            <m:sSupPr>
                              <m:ctrlPr>
                                <a:rPr lang="en-AU" sz="1600" i="1" smtClean="0">
                                  <a:latin typeface="Cambria Math" panose="02040503050406030204" pitchFamily="18" charset="0"/>
                                </a:rPr>
                              </m:ctrlPr>
                            </m:sSupPr>
                            <m:e>
                              <m:r>
                                <a:rPr lang="en-AU" sz="1600" b="0" i="1" smtClean="0">
                                  <a:latin typeface="Cambria Math" panose="02040503050406030204" pitchFamily="18" charset="0"/>
                                </a:rPr>
                                <m:t>(</m:t>
                              </m:r>
                              <m:r>
                                <a:rPr lang="en-AU" sz="1600" b="0" i="1" smtClean="0">
                                  <a:latin typeface="Cambria Math" panose="02040503050406030204" pitchFamily="18" charset="0"/>
                                </a:rPr>
                                <m:t>𝛼𝛽𝛾</m:t>
                              </m:r>
                              <m:r>
                                <a:rPr lang="en-AU" sz="1600" b="0" i="1" smtClean="0">
                                  <a:latin typeface="Cambria Math" panose="02040503050406030204" pitchFamily="18" charset="0"/>
                                </a:rPr>
                                <m:t>)</m:t>
                              </m:r>
                            </m:e>
                            <m:sup>
                              <m:r>
                                <a:rPr lang="en-AU" sz="1600" b="0" i="1" smtClean="0">
                                  <a:latin typeface="Cambria Math" panose="02040503050406030204" pitchFamily="18" charset="0"/>
                                </a:rPr>
                                <m:t>2</m:t>
                              </m:r>
                            </m:sup>
                          </m:sSup>
                        </m:den>
                      </m:f>
                    </m:oMath>
                    <m:oMath xmlns:m="http://schemas.openxmlformats.org/officeDocument/2006/math">
                      <m:r>
                        <a:rPr lang="en-AU" sz="1600" b="0" i="0" smtClean="0">
                          <a:latin typeface="Cambria Math" panose="02040503050406030204" pitchFamily="18" charset="0"/>
                        </a:rPr>
                        <m:t>=</m:t>
                      </m:r>
                      <m:f>
                        <m:fPr>
                          <m:ctrlPr>
                            <a:rPr lang="en-AU" sz="1600" i="1">
                              <a:latin typeface="Cambria Math" panose="02040503050406030204" pitchFamily="18" charset="0"/>
                            </a:rPr>
                          </m:ctrlPr>
                        </m:fPr>
                        <m:num>
                          <m:sSup>
                            <m:sSupPr>
                              <m:ctrlPr>
                                <a:rPr lang="en-AU" sz="1600" i="1" smtClean="0">
                                  <a:latin typeface="Cambria Math" panose="02040503050406030204" pitchFamily="18" charset="0"/>
                                </a:rPr>
                              </m:ctrlPr>
                            </m:sSupPr>
                            <m:e>
                              <m:d>
                                <m:dPr>
                                  <m:ctrlPr>
                                    <a:rPr lang="en-AU" sz="1600" i="1">
                                      <a:latin typeface="Cambria Math" panose="02040503050406030204" pitchFamily="18" charset="0"/>
                                    </a:rPr>
                                  </m:ctrlPr>
                                </m:dPr>
                                <m:e>
                                  <m:r>
                                    <a:rPr lang="en-AU" sz="1600" b="0" i="1">
                                      <a:latin typeface="Cambria Math" panose="02040503050406030204" pitchFamily="18" charset="0"/>
                                    </a:rPr>
                                    <m:t>𝛾</m:t>
                                  </m:r>
                                  <m:r>
                                    <a:rPr lang="en-AU" sz="1600" b="0" i="1">
                                      <a:latin typeface="Cambria Math" panose="02040503050406030204" pitchFamily="18" charset="0"/>
                                    </a:rPr>
                                    <m:t>+</m:t>
                                  </m:r>
                                  <m:r>
                                    <a:rPr lang="en-AU" sz="1600" b="0" i="1">
                                      <a:latin typeface="Cambria Math" panose="02040503050406030204" pitchFamily="18" charset="0"/>
                                    </a:rPr>
                                    <m:t>𝛽</m:t>
                                  </m:r>
                                  <m:r>
                                    <a:rPr lang="en-AU" sz="1600" b="0" i="1">
                                      <a:latin typeface="Cambria Math" panose="02040503050406030204" pitchFamily="18" charset="0"/>
                                    </a:rPr>
                                    <m:t>+</m:t>
                                  </m:r>
                                  <m:r>
                                    <a:rPr lang="en-AU" sz="1600" b="0" i="1">
                                      <a:latin typeface="Cambria Math" panose="02040503050406030204" pitchFamily="18" charset="0"/>
                                    </a:rPr>
                                    <m:t>𝛼</m:t>
                                  </m:r>
                                </m:e>
                              </m:d>
                            </m:e>
                            <m:sup>
                              <m:r>
                                <a:rPr lang="en-AU" sz="1600" b="0" i="1" smtClean="0">
                                  <a:latin typeface="Cambria Math" panose="02040503050406030204" pitchFamily="18" charset="0"/>
                                </a:rPr>
                                <m:t>2</m:t>
                              </m:r>
                            </m:sup>
                          </m:sSup>
                          <m:r>
                            <a:rPr lang="en-AU" sz="1600" b="0" i="1" smtClean="0">
                              <a:latin typeface="Cambria Math" panose="02040503050406030204" pitchFamily="18" charset="0"/>
                            </a:rPr>
                            <m:t>−2(</m:t>
                          </m:r>
                          <m:r>
                            <a:rPr lang="en-AU" sz="1600" b="0" i="1">
                              <a:latin typeface="Cambria Math" panose="02040503050406030204" pitchFamily="18" charset="0"/>
                            </a:rPr>
                            <m:t>𝛽𝛾</m:t>
                          </m:r>
                          <m:r>
                            <a:rPr lang="en-AU" sz="1600" b="0" i="1">
                              <a:latin typeface="Cambria Math" panose="02040503050406030204" pitchFamily="18" charset="0"/>
                            </a:rPr>
                            <m:t>+</m:t>
                          </m:r>
                          <m:r>
                            <a:rPr lang="en-AU" sz="1600" b="0" i="1">
                              <a:latin typeface="Cambria Math" panose="02040503050406030204" pitchFamily="18" charset="0"/>
                            </a:rPr>
                            <m:t>𝛼𝛾</m:t>
                          </m:r>
                          <m:r>
                            <a:rPr lang="en-AU" sz="1600" b="0" i="1">
                              <a:latin typeface="Cambria Math" panose="02040503050406030204" pitchFamily="18" charset="0"/>
                            </a:rPr>
                            <m:t>+</m:t>
                          </m:r>
                          <m:r>
                            <a:rPr lang="en-AU" sz="1600" b="0" i="1">
                              <a:latin typeface="Cambria Math" panose="02040503050406030204" pitchFamily="18" charset="0"/>
                            </a:rPr>
                            <m:t>𝛼𝛽</m:t>
                          </m:r>
                          <m:r>
                            <a:rPr lang="en-AU" sz="1600" b="0" i="1" smtClean="0">
                              <a:latin typeface="Cambria Math" panose="02040503050406030204" pitchFamily="18" charset="0"/>
                            </a:rPr>
                            <m:t>)</m:t>
                          </m:r>
                        </m:num>
                        <m:den>
                          <m:sSup>
                            <m:sSupPr>
                              <m:ctrlPr>
                                <a:rPr lang="en-AU" sz="1600" i="1">
                                  <a:latin typeface="Cambria Math" panose="02040503050406030204" pitchFamily="18" charset="0"/>
                                </a:rPr>
                              </m:ctrlPr>
                            </m:sSupPr>
                            <m:e>
                              <m:r>
                                <a:rPr lang="en-AU" sz="1600" b="0" i="1" smtClean="0">
                                  <a:latin typeface="Cambria Math" panose="02040503050406030204" pitchFamily="18" charset="0"/>
                                </a:rPr>
                                <m:t>(</m:t>
                              </m:r>
                              <m:r>
                                <a:rPr lang="en-AU" sz="1600" b="0" i="1">
                                  <a:latin typeface="Cambria Math" panose="02040503050406030204" pitchFamily="18" charset="0"/>
                                </a:rPr>
                                <m:t>𝛼𝛽𝛾</m:t>
                              </m:r>
                              <m:r>
                                <a:rPr lang="en-AU" sz="1600" b="0" i="1" smtClean="0">
                                  <a:latin typeface="Cambria Math" panose="02040503050406030204" pitchFamily="18" charset="0"/>
                                </a:rPr>
                                <m:t>)</m:t>
                              </m:r>
                            </m:e>
                            <m:sup>
                              <m:r>
                                <a:rPr lang="en-AU" sz="1600" b="0" i="1">
                                  <a:latin typeface="Cambria Math" panose="02040503050406030204" pitchFamily="18" charset="0"/>
                                </a:rPr>
                                <m:t>2</m:t>
                              </m:r>
                            </m:sup>
                          </m:sSup>
                        </m:den>
                      </m:f>
                    </m:oMath>
                  </m:oMathPara>
                </a14:m>
                <a:endParaRPr lang="en-AU" sz="1600" b="1" dirty="0"/>
              </a:p>
            </p:txBody>
          </p:sp>
        </mc:Choice>
        <mc:Fallback xmlns="">
          <p:sp>
            <p:nvSpPr>
              <p:cNvPr id="6" name="TextBox 5">
                <a:extLst>
                  <a:ext uri="{FF2B5EF4-FFF2-40B4-BE49-F238E27FC236}">
                    <a16:creationId xmlns:a16="http://schemas.microsoft.com/office/drawing/2014/main" id="{E487608B-3600-C922-EA14-5E9BA7473E01}"/>
                  </a:ext>
                </a:extLst>
              </p:cNvPr>
              <p:cNvSpPr txBox="1">
                <a:spLocks noRot="1" noChangeAspect="1" noMove="1" noResize="1" noEditPoints="1" noAdjustHandles="1" noChangeArrowheads="1" noChangeShapeType="1" noTextEdit="1"/>
              </p:cNvSpPr>
              <p:nvPr/>
            </p:nvSpPr>
            <p:spPr>
              <a:xfrm>
                <a:off x="8115472" y="2391942"/>
                <a:ext cx="3558664" cy="4124057"/>
              </a:xfrm>
              <a:prstGeom prst="rect">
                <a:avLst/>
              </a:prstGeom>
              <a:blipFill>
                <a:blip r:embed="rId6"/>
                <a:stretch>
                  <a:fillRect/>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B278A79F-BE9C-E430-7138-7638172B4E2E}"/>
                  </a:ext>
                </a:extLst>
              </p:cNvPr>
              <p:cNvSpPr txBox="1"/>
              <p:nvPr/>
            </p:nvSpPr>
            <p:spPr>
              <a:xfrm>
                <a:off x="1159864" y="4961080"/>
                <a:ext cx="1543050" cy="914400"/>
              </a:xfrm>
              <a:prstGeom prst="rect">
                <a:avLst/>
              </a:prstGeom>
              <a:noFill/>
            </p:spPr>
            <p:txBody>
              <a:bodyPr wrap="none" lIns="0" tIns="0" rIns="0" bIns="0" rtlCol="0">
                <a:noAutofit/>
              </a:bodyPr>
              <a:lstStyle/>
              <a:p>
                <a:pPr algn="l">
                  <a:lnSpc>
                    <a:spcPct val="114000"/>
                  </a:lnSpc>
                  <a:spcAft>
                    <a:spcPts val="600"/>
                  </a:spcAft>
                </a:pPr>
                <a14:m>
                  <m:oMathPara xmlns:m="http://schemas.openxmlformats.org/officeDocument/2006/math">
                    <m:oMathParaPr>
                      <m:jc m:val="centerGroup"/>
                    </m:oMathParaPr>
                    <m:oMath xmlns:m="http://schemas.openxmlformats.org/officeDocument/2006/math">
                      <m:r>
                        <a:rPr lang="en-AU" sz="1600" b="0" i="1" smtClean="0">
                          <a:latin typeface="Cambria Math" panose="02040503050406030204" pitchFamily="18" charset="0"/>
                        </a:rPr>
                        <m:t>=−</m:t>
                      </m:r>
                      <m:f>
                        <m:fPr>
                          <m:ctrlPr>
                            <a:rPr lang="en-AU" sz="1600" b="0" i="1" smtClean="0">
                              <a:latin typeface="Cambria Math" panose="02040503050406030204" pitchFamily="18" charset="0"/>
                            </a:rPr>
                          </m:ctrlPr>
                        </m:fPr>
                        <m:num>
                          <m:r>
                            <a:rPr lang="en-AU" sz="1600" b="0" i="1" smtClean="0">
                              <a:latin typeface="Cambria Math" panose="02040503050406030204" pitchFamily="18" charset="0"/>
                            </a:rPr>
                            <m:t>𝑐</m:t>
                          </m:r>
                        </m:num>
                        <m:den>
                          <m:r>
                            <a:rPr lang="en-AU" sz="1600" b="0" i="1" smtClean="0">
                              <a:latin typeface="Cambria Math" panose="02040503050406030204" pitchFamily="18" charset="0"/>
                            </a:rPr>
                            <m:t>𝑑</m:t>
                          </m:r>
                        </m:den>
                      </m:f>
                    </m:oMath>
                  </m:oMathPara>
                </a14:m>
                <a:endParaRPr lang="en-AU" sz="1600" dirty="0"/>
              </a:p>
            </p:txBody>
          </p:sp>
        </mc:Choice>
        <mc:Fallback xmlns="">
          <p:sp>
            <p:nvSpPr>
              <p:cNvPr id="8" name="TextBox 7">
                <a:extLst>
                  <a:ext uri="{FF2B5EF4-FFF2-40B4-BE49-F238E27FC236}">
                    <a16:creationId xmlns:a16="http://schemas.microsoft.com/office/drawing/2014/main" id="{B278A79F-BE9C-E430-7138-7638172B4E2E}"/>
                  </a:ext>
                </a:extLst>
              </p:cNvPr>
              <p:cNvSpPr txBox="1">
                <a:spLocks noRot="1" noChangeAspect="1" noMove="1" noResize="1" noEditPoints="1" noAdjustHandles="1" noChangeArrowheads="1" noChangeShapeType="1" noTextEdit="1"/>
              </p:cNvSpPr>
              <p:nvPr/>
            </p:nvSpPr>
            <p:spPr>
              <a:xfrm>
                <a:off x="1159864" y="4961080"/>
                <a:ext cx="1543050" cy="914400"/>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AD23137A-8FE8-C718-0455-664811462521}"/>
                  </a:ext>
                </a:extLst>
              </p:cNvPr>
              <p:cNvSpPr txBox="1"/>
              <p:nvPr/>
            </p:nvSpPr>
            <p:spPr>
              <a:xfrm>
                <a:off x="4464356" y="4805796"/>
                <a:ext cx="1543050" cy="914400"/>
              </a:xfrm>
              <a:prstGeom prst="rect">
                <a:avLst/>
              </a:prstGeom>
              <a:noFill/>
            </p:spPr>
            <p:txBody>
              <a:bodyPr wrap="none" lIns="0" tIns="0" rIns="0" bIns="0" rtlCol="0">
                <a:noAutofit/>
              </a:bodyPr>
              <a:lstStyle/>
              <a:p>
                <a:pPr algn="l">
                  <a:lnSpc>
                    <a:spcPct val="114000"/>
                  </a:lnSpc>
                  <a:spcAft>
                    <a:spcPts val="600"/>
                  </a:spcAft>
                </a:pPr>
                <a14:m>
                  <m:oMathPara xmlns:m="http://schemas.openxmlformats.org/officeDocument/2006/math">
                    <m:oMathParaPr>
                      <m:jc m:val="centerGroup"/>
                    </m:oMathParaPr>
                    <m:oMath xmlns:m="http://schemas.openxmlformats.org/officeDocument/2006/math">
                      <m:r>
                        <a:rPr lang="en-AU" sz="1600" b="0" i="1" smtClean="0">
                          <a:latin typeface="Cambria Math" panose="02040503050406030204" pitchFamily="18" charset="0"/>
                        </a:rPr>
                        <m:t>=−</m:t>
                      </m:r>
                      <m:f>
                        <m:fPr>
                          <m:ctrlPr>
                            <a:rPr lang="en-AU" sz="1600" b="0" i="1" smtClean="0">
                              <a:latin typeface="Cambria Math" panose="02040503050406030204" pitchFamily="18" charset="0"/>
                            </a:rPr>
                          </m:ctrlPr>
                        </m:fPr>
                        <m:num>
                          <m:r>
                            <a:rPr lang="en-AU" sz="1600" b="0" i="1" smtClean="0">
                              <a:latin typeface="Cambria Math" panose="02040503050406030204" pitchFamily="18" charset="0"/>
                            </a:rPr>
                            <m:t>𝑐𝑑</m:t>
                          </m:r>
                        </m:num>
                        <m:den>
                          <m:sSup>
                            <m:sSupPr>
                              <m:ctrlPr>
                                <a:rPr lang="en-AU" sz="1600" b="0" i="1" smtClean="0">
                                  <a:latin typeface="Cambria Math" panose="02040503050406030204" pitchFamily="18" charset="0"/>
                                </a:rPr>
                              </m:ctrlPr>
                            </m:sSupPr>
                            <m:e>
                              <m:r>
                                <a:rPr lang="en-AU" sz="1600" b="0" i="1" smtClean="0">
                                  <a:latin typeface="Cambria Math" panose="02040503050406030204" pitchFamily="18" charset="0"/>
                                </a:rPr>
                                <m:t>𝑎</m:t>
                              </m:r>
                            </m:e>
                            <m:sup>
                              <m:r>
                                <a:rPr lang="en-AU" sz="1600" b="0" i="1" smtClean="0">
                                  <a:latin typeface="Cambria Math" panose="02040503050406030204" pitchFamily="18" charset="0"/>
                                </a:rPr>
                                <m:t>2</m:t>
                              </m:r>
                            </m:sup>
                          </m:sSup>
                        </m:den>
                      </m:f>
                    </m:oMath>
                  </m:oMathPara>
                </a14:m>
                <a:endParaRPr lang="en-AU" sz="1600" dirty="0"/>
              </a:p>
            </p:txBody>
          </p:sp>
        </mc:Choice>
        <mc:Fallback xmlns="">
          <p:sp>
            <p:nvSpPr>
              <p:cNvPr id="9" name="TextBox 8">
                <a:extLst>
                  <a:ext uri="{FF2B5EF4-FFF2-40B4-BE49-F238E27FC236}">
                    <a16:creationId xmlns:a16="http://schemas.microsoft.com/office/drawing/2014/main" id="{AD23137A-8FE8-C718-0455-664811462521}"/>
                  </a:ext>
                </a:extLst>
              </p:cNvPr>
              <p:cNvSpPr txBox="1">
                <a:spLocks noRot="1" noChangeAspect="1" noMove="1" noResize="1" noEditPoints="1" noAdjustHandles="1" noChangeArrowheads="1" noChangeShapeType="1" noTextEdit="1"/>
              </p:cNvSpPr>
              <p:nvPr/>
            </p:nvSpPr>
            <p:spPr>
              <a:xfrm>
                <a:off x="4464356" y="4805796"/>
                <a:ext cx="1543050" cy="914400"/>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39C3F8AC-DE46-F41C-0E69-010919F72710}"/>
                  </a:ext>
                </a:extLst>
              </p:cNvPr>
              <p:cNvSpPr txBox="1"/>
              <p:nvPr/>
            </p:nvSpPr>
            <p:spPr>
              <a:xfrm>
                <a:off x="8269693" y="5519058"/>
                <a:ext cx="1543050" cy="914400"/>
              </a:xfrm>
              <a:prstGeom prst="rect">
                <a:avLst/>
              </a:prstGeom>
              <a:noFill/>
            </p:spPr>
            <p:txBody>
              <a:bodyPr wrap="none" lIns="0" tIns="0" rIns="0" bIns="0" rtlCol="0">
                <a:noAutofit/>
              </a:bodyPr>
              <a:lstStyle/>
              <a:p>
                <a:pPr algn="l">
                  <a:lnSpc>
                    <a:spcPct val="114000"/>
                  </a:lnSpc>
                  <a:spcAft>
                    <a:spcPts val="600"/>
                  </a:spcAft>
                </a:pPr>
                <a14:m>
                  <m:oMathPara xmlns:m="http://schemas.openxmlformats.org/officeDocument/2006/math">
                    <m:oMathParaPr>
                      <m:jc m:val="centerGroup"/>
                    </m:oMathParaPr>
                    <m:oMath xmlns:m="http://schemas.openxmlformats.org/officeDocument/2006/math">
                      <m:r>
                        <a:rPr lang="en-AU" sz="1600" b="0" i="1" smtClean="0">
                          <a:latin typeface="Cambria Math" panose="02040503050406030204" pitchFamily="18" charset="0"/>
                        </a:rPr>
                        <m:t>=−</m:t>
                      </m:r>
                      <m:f>
                        <m:fPr>
                          <m:ctrlPr>
                            <a:rPr lang="en-AU" sz="1600" b="0" i="1" smtClean="0">
                              <a:latin typeface="Cambria Math" panose="02040503050406030204" pitchFamily="18" charset="0"/>
                            </a:rPr>
                          </m:ctrlPr>
                        </m:fPr>
                        <m:num>
                          <m:sSup>
                            <m:sSupPr>
                              <m:ctrlPr>
                                <a:rPr lang="en-AU" sz="1600" b="0" i="1" smtClean="0">
                                  <a:latin typeface="Cambria Math" panose="02040503050406030204" pitchFamily="18" charset="0"/>
                                </a:rPr>
                              </m:ctrlPr>
                            </m:sSupPr>
                            <m:e>
                              <m:r>
                                <a:rPr lang="en-AU" sz="1600" b="0" i="1" smtClean="0">
                                  <a:latin typeface="Cambria Math" panose="02040503050406030204" pitchFamily="18" charset="0"/>
                                </a:rPr>
                                <m:t>𝑏</m:t>
                              </m:r>
                            </m:e>
                            <m:sup>
                              <m:r>
                                <a:rPr lang="en-AU" sz="1600" b="0" i="1" smtClean="0">
                                  <a:latin typeface="Cambria Math" panose="02040503050406030204" pitchFamily="18" charset="0"/>
                                </a:rPr>
                                <m:t>2</m:t>
                              </m:r>
                            </m:sup>
                          </m:sSup>
                          <m:r>
                            <a:rPr lang="en-AU" sz="1600" b="0" i="1" smtClean="0">
                              <a:latin typeface="Cambria Math" panose="02040503050406030204" pitchFamily="18" charset="0"/>
                            </a:rPr>
                            <m:t>−2</m:t>
                          </m:r>
                          <m:r>
                            <a:rPr lang="en-AU" sz="1600" b="0" i="1" smtClean="0">
                              <a:latin typeface="Cambria Math" panose="02040503050406030204" pitchFamily="18" charset="0"/>
                            </a:rPr>
                            <m:t>𝑎𝑐</m:t>
                          </m:r>
                        </m:num>
                        <m:den>
                          <m:sSup>
                            <m:sSupPr>
                              <m:ctrlPr>
                                <a:rPr lang="en-AU" sz="1600" b="0" i="1" smtClean="0">
                                  <a:latin typeface="Cambria Math" panose="02040503050406030204" pitchFamily="18" charset="0"/>
                                </a:rPr>
                              </m:ctrlPr>
                            </m:sSupPr>
                            <m:e>
                              <m:r>
                                <a:rPr lang="en-AU" sz="1600" b="0" i="1" smtClean="0">
                                  <a:latin typeface="Cambria Math" panose="02040503050406030204" pitchFamily="18" charset="0"/>
                                </a:rPr>
                                <m:t>𝑑</m:t>
                              </m:r>
                            </m:e>
                            <m:sup>
                              <m:r>
                                <a:rPr lang="en-AU" sz="1600" b="0" i="1" smtClean="0">
                                  <a:latin typeface="Cambria Math" panose="02040503050406030204" pitchFamily="18" charset="0"/>
                                </a:rPr>
                                <m:t>2</m:t>
                              </m:r>
                            </m:sup>
                          </m:sSup>
                        </m:den>
                      </m:f>
                    </m:oMath>
                  </m:oMathPara>
                </a14:m>
                <a:endParaRPr lang="en-AU" sz="1600" dirty="0"/>
              </a:p>
            </p:txBody>
          </p:sp>
        </mc:Choice>
        <mc:Fallback xmlns="">
          <p:sp>
            <p:nvSpPr>
              <p:cNvPr id="10" name="TextBox 9">
                <a:extLst>
                  <a:ext uri="{FF2B5EF4-FFF2-40B4-BE49-F238E27FC236}">
                    <a16:creationId xmlns:a16="http://schemas.microsoft.com/office/drawing/2014/main" id="{39C3F8AC-DE46-F41C-0E69-010919F72710}"/>
                  </a:ext>
                </a:extLst>
              </p:cNvPr>
              <p:cNvSpPr txBox="1">
                <a:spLocks noRot="1" noChangeAspect="1" noMove="1" noResize="1" noEditPoints="1" noAdjustHandles="1" noChangeArrowheads="1" noChangeShapeType="1" noTextEdit="1"/>
              </p:cNvSpPr>
              <p:nvPr/>
            </p:nvSpPr>
            <p:spPr>
              <a:xfrm>
                <a:off x="8269693" y="5519058"/>
                <a:ext cx="1543050" cy="914400"/>
              </a:xfrm>
              <a:prstGeom prst="rect">
                <a:avLst/>
              </a:prstGeom>
              <a:blipFill>
                <a:blip r:embed="rId9"/>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4946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3" end="3"/>
                                            </p:txEl>
                                          </p:spTgt>
                                        </p:tgtEl>
                                        <p:attrNameLst>
                                          <p:attrName>style.visibility</p:attrName>
                                        </p:attrNameLst>
                                      </p:cBhvr>
                                      <p:to>
                                        <p:strVal val="visible"/>
                                      </p:to>
                                    </p:set>
                                    <p:animEffect transition="in" filter="fade">
                                      <p:cBhvr>
                                        <p:cTn id="10" dur="500"/>
                                        <p:tgtEl>
                                          <p:spTgt spid="2">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fade">
                                      <p:cBhvr>
                                        <p:cTn id="13" dur="500"/>
                                        <p:tgtEl>
                                          <p:spTgt spid="6">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6">
                                            <p:txEl>
                                              <p:pRg st="3" end="3"/>
                                            </p:txEl>
                                          </p:spTgt>
                                        </p:tgtEl>
                                        <p:attrNameLst>
                                          <p:attrName>style.visibility</p:attrName>
                                        </p:attrNameLst>
                                      </p:cBhvr>
                                      <p:to>
                                        <p:strVal val="visible"/>
                                      </p:to>
                                    </p:set>
                                    <p:animEffect transition="in" filter="fade">
                                      <p:cBhvr>
                                        <p:cTn id="16" dur="500"/>
                                        <p:tgtEl>
                                          <p:spTgt spid="6">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fade">
                                      <p:cBhvr>
                                        <p:cTn id="19" dur="500"/>
                                        <p:tgtEl>
                                          <p:spTgt spid="5">
                                            <p:txEl>
                                              <p:pRg st="2" end="2"/>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500"/>
                                        <p:tgtEl>
                                          <p:spTgt spid="9"/>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AC07E43-5A5D-5E0E-1639-3613C1B4EB98}"/>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11</a:t>
            </a:fld>
            <a:endParaRPr lang="en-AU"/>
          </a:p>
        </p:txBody>
      </p:sp>
      <p:sp>
        <p:nvSpPr>
          <p:cNvPr id="3" name="Title 2">
            <a:extLst>
              <a:ext uri="{FF2B5EF4-FFF2-40B4-BE49-F238E27FC236}">
                <a16:creationId xmlns:a16="http://schemas.microsoft.com/office/drawing/2014/main" id="{C7D09C1C-B9BF-4F18-BC4E-B5745490A4B1}"/>
              </a:ext>
            </a:extLst>
          </p:cNvPr>
          <p:cNvSpPr>
            <a:spLocks noGrp="1"/>
          </p:cNvSpPr>
          <p:nvPr>
            <p:ph type="title"/>
          </p:nvPr>
        </p:nvSpPr>
        <p:spPr/>
        <p:txBody>
          <a:bodyPr/>
          <a:lstStyle/>
          <a:p>
            <a:r>
              <a:rPr lang="en-AU"/>
              <a:t>Using sum and products (4)</a:t>
            </a:r>
          </a:p>
        </p:txBody>
      </p:sp>
      <p:sp>
        <p:nvSpPr>
          <p:cNvPr id="4" name="Text Placeholder 3">
            <a:extLst>
              <a:ext uri="{FF2B5EF4-FFF2-40B4-BE49-F238E27FC236}">
                <a16:creationId xmlns:a16="http://schemas.microsoft.com/office/drawing/2014/main" id="{43F3F790-4D20-CB97-9912-45D410F7538B}"/>
              </a:ext>
            </a:extLst>
          </p:cNvPr>
          <p:cNvSpPr>
            <a:spLocks noGrp="1"/>
          </p:cNvSpPr>
          <p:nvPr>
            <p:ph type="body" sz="quarter" idx="18"/>
          </p:nvPr>
        </p:nvSpPr>
        <p:spPr/>
        <p:txBody>
          <a:bodyPr/>
          <a:lstStyle/>
          <a:p>
            <a:r>
              <a:rPr lang="en-AU" dirty="0"/>
              <a:t>Quartic zeroes – </a:t>
            </a:r>
            <a:r>
              <a:rPr lang="en-AU"/>
              <a:t>Find the error </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31292C48-C8F6-6E37-9D44-92A83CF693AC}"/>
                  </a:ext>
                </a:extLst>
              </p:cNvPr>
              <p:cNvSpPr>
                <a:spLocks noGrp="1"/>
              </p:cNvSpPr>
              <p:nvPr>
                <p:ph type="body" sz="quarter" idx="17"/>
              </p:nvPr>
            </p:nvSpPr>
            <p:spPr>
              <a:xfrm>
                <a:off x="359999" y="1708165"/>
                <a:ext cx="3544343" cy="4807835"/>
              </a:xfrm>
            </p:spPr>
            <p:txBody>
              <a:bodyPr/>
              <a:lstStyle/>
              <a:p>
                <a:pPr/>
                <a14:m>
                  <m:oMathPara xmlns:m="http://schemas.openxmlformats.org/officeDocument/2006/math">
                    <m:oMathParaPr>
                      <m:jc m:val="centerGroup"/>
                    </m:oMathParaPr>
                    <m:oMath xmlns:m="http://schemas.openxmlformats.org/officeDocument/2006/math">
                      <m:f>
                        <m:fPr>
                          <m:ctrlPr>
                            <a:rPr lang="en-AU" i="1" smtClean="0">
                              <a:latin typeface="Cambria Math" panose="02040503050406030204" pitchFamily="18" charset="0"/>
                            </a:rPr>
                          </m:ctrlPr>
                        </m:fPr>
                        <m:num>
                          <m:r>
                            <a:rPr lang="en-AU" b="0" i="1">
                              <a:latin typeface="Cambria Math" panose="02040503050406030204" pitchFamily="18" charset="0"/>
                            </a:rPr>
                            <m:t>1</m:t>
                          </m:r>
                        </m:num>
                        <m:den>
                          <m:r>
                            <a:rPr lang="en-AU" b="0" i="1">
                              <a:latin typeface="Cambria Math" panose="02040503050406030204" pitchFamily="18" charset="0"/>
                            </a:rPr>
                            <m:t>𝛼𝛽𝛾</m:t>
                          </m:r>
                        </m:den>
                      </m:f>
                      <m:r>
                        <a:rPr lang="en-AU" b="0" i="1">
                          <a:latin typeface="Cambria Math" panose="02040503050406030204" pitchFamily="18" charset="0"/>
                        </a:rPr>
                        <m:t>+</m:t>
                      </m:r>
                      <m:f>
                        <m:fPr>
                          <m:ctrlPr>
                            <a:rPr lang="en-AU" i="1">
                              <a:latin typeface="Cambria Math" panose="02040503050406030204" pitchFamily="18" charset="0"/>
                            </a:rPr>
                          </m:ctrlPr>
                        </m:fPr>
                        <m:num>
                          <m:r>
                            <a:rPr lang="en-AU" b="0" i="1">
                              <a:latin typeface="Cambria Math" panose="02040503050406030204" pitchFamily="18" charset="0"/>
                            </a:rPr>
                            <m:t>1</m:t>
                          </m:r>
                        </m:num>
                        <m:den>
                          <m:r>
                            <a:rPr lang="en-AU" b="0" i="1">
                              <a:latin typeface="Cambria Math" panose="02040503050406030204" pitchFamily="18" charset="0"/>
                            </a:rPr>
                            <m:t>𝛼𝛽𝛿</m:t>
                          </m:r>
                        </m:den>
                      </m:f>
                      <m:r>
                        <a:rPr lang="en-AU" b="0" i="1">
                          <a:latin typeface="Cambria Math" panose="02040503050406030204" pitchFamily="18" charset="0"/>
                        </a:rPr>
                        <m:t>+</m:t>
                      </m:r>
                      <m:f>
                        <m:fPr>
                          <m:ctrlPr>
                            <a:rPr lang="en-AU" i="1">
                              <a:latin typeface="Cambria Math" panose="02040503050406030204" pitchFamily="18" charset="0"/>
                            </a:rPr>
                          </m:ctrlPr>
                        </m:fPr>
                        <m:num>
                          <m:r>
                            <a:rPr lang="en-AU" b="0" i="1">
                              <a:latin typeface="Cambria Math" panose="02040503050406030204" pitchFamily="18" charset="0"/>
                            </a:rPr>
                            <m:t>1</m:t>
                          </m:r>
                        </m:num>
                        <m:den>
                          <m:r>
                            <a:rPr lang="en-AU" b="0" i="1">
                              <a:latin typeface="Cambria Math" panose="02040503050406030204" pitchFamily="18" charset="0"/>
                            </a:rPr>
                            <m:t>𝛼𝛾𝛿</m:t>
                          </m:r>
                        </m:den>
                      </m:f>
                      <m:r>
                        <a:rPr lang="en-AU" b="0" i="1">
                          <a:latin typeface="Cambria Math" panose="02040503050406030204" pitchFamily="18" charset="0"/>
                        </a:rPr>
                        <m:t>+</m:t>
                      </m:r>
                      <m:f>
                        <m:fPr>
                          <m:ctrlPr>
                            <a:rPr lang="en-AU" i="1">
                              <a:latin typeface="Cambria Math" panose="02040503050406030204" pitchFamily="18" charset="0"/>
                            </a:rPr>
                          </m:ctrlPr>
                        </m:fPr>
                        <m:num>
                          <m:r>
                            <a:rPr lang="en-AU" b="0" i="1">
                              <a:latin typeface="Cambria Math" panose="02040503050406030204" pitchFamily="18" charset="0"/>
                            </a:rPr>
                            <m:t>1</m:t>
                          </m:r>
                        </m:num>
                        <m:den>
                          <m:r>
                            <a:rPr lang="en-AU" b="0" i="1">
                              <a:latin typeface="Cambria Math" panose="02040503050406030204" pitchFamily="18" charset="0"/>
                            </a:rPr>
                            <m:t>𝛽𝛾𝛿</m:t>
                          </m:r>
                        </m:den>
                      </m:f>
                    </m:oMath>
                    <m:oMath xmlns:m="http://schemas.openxmlformats.org/officeDocument/2006/math">
                      <m:r>
                        <a:rPr lang="en-AU" b="0" i="1" smtClean="0">
                          <a:latin typeface="Cambria Math" panose="02040503050406030204" pitchFamily="18" charset="0"/>
                        </a:rPr>
                        <m:t>=</m:t>
                      </m:r>
                      <m:f>
                        <m:fPr>
                          <m:ctrlPr>
                            <a:rPr lang="en-AU" i="1" smtClean="0">
                              <a:latin typeface="Cambria Math" panose="02040503050406030204" pitchFamily="18" charset="0"/>
                            </a:rPr>
                          </m:ctrlPr>
                        </m:fPr>
                        <m:num>
                          <m:r>
                            <a:rPr lang="en-AU" b="0" i="1" smtClean="0">
                              <a:latin typeface="Cambria Math" panose="02040503050406030204" pitchFamily="18" charset="0"/>
                            </a:rPr>
                            <m:t>1</m:t>
                          </m:r>
                        </m:num>
                        <m:den>
                          <m:r>
                            <a:rPr lang="en-AU" b="0" i="1" smtClean="0">
                              <a:latin typeface="Cambria Math" panose="02040503050406030204" pitchFamily="18" charset="0"/>
                            </a:rPr>
                            <m:t>𝛼𝛽</m:t>
                          </m:r>
                          <m:d>
                            <m:dPr>
                              <m:ctrlPr>
                                <a:rPr lang="en-AU" i="1" smtClean="0">
                                  <a:latin typeface="Cambria Math" panose="02040503050406030204" pitchFamily="18" charset="0"/>
                                </a:rPr>
                              </m:ctrlPr>
                            </m:dPr>
                            <m:e>
                              <m:r>
                                <a:rPr lang="en-AU" b="0" i="1" smtClean="0">
                                  <a:latin typeface="Cambria Math" panose="02040503050406030204" pitchFamily="18" charset="0"/>
                                </a:rPr>
                                <m:t>𝛾</m:t>
                              </m:r>
                              <m:r>
                                <a:rPr lang="en-AU" b="0" i="1" smtClean="0">
                                  <a:latin typeface="Cambria Math" panose="02040503050406030204" pitchFamily="18" charset="0"/>
                                </a:rPr>
                                <m:t>+</m:t>
                              </m:r>
                              <m:r>
                                <a:rPr lang="en-AU" b="0" i="1" smtClean="0">
                                  <a:latin typeface="Cambria Math" panose="02040503050406030204" pitchFamily="18" charset="0"/>
                                </a:rPr>
                                <m:t>𝛿</m:t>
                              </m:r>
                            </m:e>
                          </m:d>
                        </m:den>
                      </m:f>
                      <m:r>
                        <a:rPr lang="en-AU" b="0" i="1" smtClean="0">
                          <a:latin typeface="Cambria Math" panose="02040503050406030204" pitchFamily="18" charset="0"/>
                        </a:rPr>
                        <m:t>+</m:t>
                      </m:r>
                      <m:f>
                        <m:fPr>
                          <m:ctrlPr>
                            <a:rPr lang="en-AU" i="1" smtClean="0">
                              <a:latin typeface="Cambria Math" panose="02040503050406030204" pitchFamily="18" charset="0"/>
                            </a:rPr>
                          </m:ctrlPr>
                        </m:fPr>
                        <m:num>
                          <m:r>
                            <a:rPr lang="en-AU" b="0" i="1" smtClean="0">
                              <a:latin typeface="Cambria Math" panose="02040503050406030204" pitchFamily="18" charset="0"/>
                            </a:rPr>
                            <m:t>1</m:t>
                          </m:r>
                        </m:num>
                        <m:den>
                          <m:r>
                            <a:rPr lang="en-AU" b="0" i="1" smtClean="0">
                              <a:latin typeface="Cambria Math" panose="02040503050406030204" pitchFamily="18" charset="0"/>
                            </a:rPr>
                            <m:t>𝛾𝛿</m:t>
                          </m:r>
                          <m:d>
                            <m:dPr>
                              <m:ctrlPr>
                                <a:rPr lang="en-AU" i="1" smtClean="0">
                                  <a:latin typeface="Cambria Math" panose="02040503050406030204" pitchFamily="18" charset="0"/>
                                </a:rPr>
                              </m:ctrlPr>
                            </m:dPr>
                            <m:e>
                              <m:r>
                                <a:rPr lang="en-AU" b="0" i="1" smtClean="0">
                                  <a:latin typeface="Cambria Math" panose="02040503050406030204" pitchFamily="18" charset="0"/>
                                </a:rPr>
                                <m:t>𝛼</m:t>
                              </m:r>
                              <m:r>
                                <a:rPr lang="en-AU" b="0" i="1" smtClean="0">
                                  <a:latin typeface="Cambria Math" panose="02040503050406030204" pitchFamily="18" charset="0"/>
                                </a:rPr>
                                <m:t>+</m:t>
                              </m:r>
                              <m:r>
                                <a:rPr lang="en-AU" b="0" i="1" smtClean="0">
                                  <a:latin typeface="Cambria Math" panose="02040503050406030204" pitchFamily="18" charset="0"/>
                                </a:rPr>
                                <m:t>𝛽</m:t>
                              </m:r>
                            </m:e>
                          </m:d>
                        </m:den>
                      </m:f>
                    </m:oMath>
                    <m:oMath xmlns:m="http://schemas.openxmlformats.org/officeDocument/2006/math">
                      <m:r>
                        <a:rPr lang="en-AU" b="0" i="1" smtClean="0">
                          <a:latin typeface="Cambria Math" panose="02040503050406030204" pitchFamily="18" charset="0"/>
                        </a:rPr>
                        <m:t>=</m:t>
                      </m:r>
                      <m:f>
                        <m:fPr>
                          <m:ctrlPr>
                            <a:rPr lang="en-AU" i="1" smtClean="0">
                              <a:latin typeface="Cambria Math" panose="02040503050406030204" pitchFamily="18" charset="0"/>
                            </a:rPr>
                          </m:ctrlPr>
                        </m:fPr>
                        <m:num>
                          <m:r>
                            <a:rPr lang="en-AU" b="0" i="1" smtClean="0">
                              <a:latin typeface="Cambria Math" panose="02040503050406030204" pitchFamily="18" charset="0"/>
                            </a:rPr>
                            <m:t>𝛾𝛿</m:t>
                          </m:r>
                          <m:d>
                            <m:dPr>
                              <m:ctrlPr>
                                <a:rPr lang="en-AU" i="1" smtClean="0">
                                  <a:latin typeface="Cambria Math" panose="02040503050406030204" pitchFamily="18" charset="0"/>
                                </a:rPr>
                              </m:ctrlPr>
                            </m:dPr>
                            <m:e>
                              <m:r>
                                <a:rPr lang="en-AU" b="0" i="1" smtClean="0">
                                  <a:latin typeface="Cambria Math" panose="02040503050406030204" pitchFamily="18" charset="0"/>
                                </a:rPr>
                                <m:t>𝛼</m:t>
                              </m:r>
                              <m:r>
                                <a:rPr lang="en-AU" b="0" i="1" smtClean="0">
                                  <a:latin typeface="Cambria Math" panose="02040503050406030204" pitchFamily="18" charset="0"/>
                                </a:rPr>
                                <m:t>+</m:t>
                              </m:r>
                              <m:r>
                                <a:rPr lang="en-AU" b="0" i="1" smtClean="0">
                                  <a:latin typeface="Cambria Math" panose="02040503050406030204" pitchFamily="18" charset="0"/>
                                </a:rPr>
                                <m:t>𝛽</m:t>
                              </m:r>
                            </m:e>
                          </m:d>
                          <m:r>
                            <a:rPr lang="en-AU" b="0" i="1" smtClean="0">
                              <a:latin typeface="Cambria Math" panose="02040503050406030204" pitchFamily="18" charset="0"/>
                            </a:rPr>
                            <m:t>+</m:t>
                          </m:r>
                          <m:r>
                            <a:rPr lang="en-AU" b="0" i="1" smtClean="0">
                              <a:latin typeface="Cambria Math" panose="02040503050406030204" pitchFamily="18" charset="0"/>
                            </a:rPr>
                            <m:t>𝛼𝛽</m:t>
                          </m:r>
                          <m:d>
                            <m:dPr>
                              <m:ctrlPr>
                                <a:rPr lang="en-AU" i="1" smtClean="0">
                                  <a:latin typeface="Cambria Math" panose="02040503050406030204" pitchFamily="18" charset="0"/>
                                </a:rPr>
                              </m:ctrlPr>
                            </m:dPr>
                            <m:e>
                              <m:r>
                                <a:rPr lang="en-AU" b="0" i="1" smtClean="0">
                                  <a:latin typeface="Cambria Math" panose="02040503050406030204" pitchFamily="18" charset="0"/>
                                </a:rPr>
                                <m:t>𝛾</m:t>
                              </m:r>
                              <m:r>
                                <a:rPr lang="en-AU" b="0" i="1" smtClean="0">
                                  <a:latin typeface="Cambria Math" panose="02040503050406030204" pitchFamily="18" charset="0"/>
                                </a:rPr>
                                <m:t>+</m:t>
                              </m:r>
                              <m:r>
                                <a:rPr lang="en-AU" b="0" i="1" smtClean="0">
                                  <a:latin typeface="Cambria Math" panose="02040503050406030204" pitchFamily="18" charset="0"/>
                                </a:rPr>
                                <m:t>𝛿</m:t>
                              </m:r>
                            </m:e>
                          </m:d>
                        </m:num>
                        <m:den>
                          <m:r>
                            <a:rPr lang="en-AU" b="0" i="1" smtClean="0">
                              <a:latin typeface="Cambria Math" panose="02040503050406030204" pitchFamily="18" charset="0"/>
                            </a:rPr>
                            <m:t>𝛼𝛽𝛾𝛿</m:t>
                          </m:r>
                          <m:d>
                            <m:dPr>
                              <m:ctrlPr>
                                <a:rPr lang="en-AU" i="1" smtClean="0">
                                  <a:latin typeface="Cambria Math" panose="02040503050406030204" pitchFamily="18" charset="0"/>
                                </a:rPr>
                              </m:ctrlPr>
                            </m:dPr>
                            <m:e>
                              <m:r>
                                <a:rPr lang="en-AU" b="0" i="1" smtClean="0">
                                  <a:latin typeface="Cambria Math" panose="02040503050406030204" pitchFamily="18" charset="0"/>
                                </a:rPr>
                                <m:t>𝛼</m:t>
                              </m:r>
                              <m:r>
                                <a:rPr lang="en-AU" b="0" i="1" smtClean="0">
                                  <a:latin typeface="Cambria Math" panose="02040503050406030204" pitchFamily="18" charset="0"/>
                                </a:rPr>
                                <m:t>+</m:t>
                              </m:r>
                              <m:r>
                                <a:rPr lang="en-AU" b="0" i="1" smtClean="0">
                                  <a:latin typeface="Cambria Math" panose="02040503050406030204" pitchFamily="18" charset="0"/>
                                </a:rPr>
                                <m:t>𝛽</m:t>
                              </m:r>
                            </m:e>
                          </m:d>
                          <m:d>
                            <m:dPr>
                              <m:ctrlPr>
                                <a:rPr lang="en-AU" i="1" smtClean="0">
                                  <a:latin typeface="Cambria Math" panose="02040503050406030204" pitchFamily="18" charset="0"/>
                                </a:rPr>
                              </m:ctrlPr>
                            </m:dPr>
                            <m:e>
                              <m:r>
                                <a:rPr lang="en-AU" b="0" i="1" smtClean="0">
                                  <a:latin typeface="Cambria Math" panose="02040503050406030204" pitchFamily="18" charset="0"/>
                                </a:rPr>
                                <m:t>𝛾</m:t>
                              </m:r>
                              <m:r>
                                <a:rPr lang="en-AU" b="0" i="1" smtClean="0">
                                  <a:latin typeface="Cambria Math" panose="02040503050406030204" pitchFamily="18" charset="0"/>
                                </a:rPr>
                                <m:t>+</m:t>
                              </m:r>
                              <m:r>
                                <a:rPr lang="en-AU" b="0" i="1" smtClean="0">
                                  <a:latin typeface="Cambria Math" panose="02040503050406030204" pitchFamily="18" charset="0"/>
                                </a:rPr>
                                <m:t>𝛿</m:t>
                              </m:r>
                            </m:e>
                          </m:d>
                        </m:den>
                      </m:f>
                    </m:oMath>
                  </m:oMathPara>
                </a14:m>
                <a:endParaRPr lang="en-AU" dirty="0"/>
              </a:p>
            </p:txBody>
          </p:sp>
        </mc:Choice>
        <mc:Fallback xmlns="">
          <p:sp>
            <p:nvSpPr>
              <p:cNvPr id="5" name="Text Placeholder 4">
                <a:extLst>
                  <a:ext uri="{FF2B5EF4-FFF2-40B4-BE49-F238E27FC236}">
                    <a16:creationId xmlns:a16="http://schemas.microsoft.com/office/drawing/2014/main" id="{31292C48-C8F6-6E37-9D44-92A83CF693AC}"/>
                  </a:ext>
                </a:extLst>
              </p:cNvPr>
              <p:cNvSpPr>
                <a:spLocks noGrp="1" noRot="1" noChangeAspect="1" noMove="1" noResize="1" noEditPoints="1" noAdjustHandles="1" noChangeArrowheads="1" noChangeShapeType="1" noTextEdit="1"/>
              </p:cNvSpPr>
              <p:nvPr>
                <p:ph type="body" sz="quarter" idx="17"/>
              </p:nvPr>
            </p:nvSpPr>
            <p:spPr>
              <a:xfrm>
                <a:off x="359999" y="1708165"/>
                <a:ext cx="3544343" cy="4807835"/>
              </a:xfr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 Placeholder 4">
                <a:extLst>
                  <a:ext uri="{FF2B5EF4-FFF2-40B4-BE49-F238E27FC236}">
                    <a16:creationId xmlns:a16="http://schemas.microsoft.com/office/drawing/2014/main" id="{A7921471-BAB8-56A8-0FE2-0F09D5697A2E}"/>
                  </a:ext>
                </a:extLst>
              </p:cNvPr>
              <p:cNvSpPr txBox="1">
                <a:spLocks/>
              </p:cNvSpPr>
              <p:nvPr/>
            </p:nvSpPr>
            <p:spPr>
              <a:xfrm>
                <a:off x="6096000" y="1690165"/>
                <a:ext cx="4383314" cy="4807835"/>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f>
                        <m:fPr>
                          <m:ctrlPr>
                            <a:rPr lang="en-AU" i="1" smtClean="0">
                              <a:latin typeface="Cambria Math" panose="02040503050406030204" pitchFamily="18" charset="0"/>
                            </a:rPr>
                          </m:ctrlPr>
                        </m:fPr>
                        <m:num>
                          <m:r>
                            <a:rPr lang="en-AU" b="0" i="1">
                              <a:latin typeface="Cambria Math" panose="02040503050406030204" pitchFamily="18" charset="0"/>
                            </a:rPr>
                            <m:t>1</m:t>
                          </m:r>
                        </m:num>
                        <m:den>
                          <m:r>
                            <a:rPr lang="en-AU" b="0" i="1">
                              <a:latin typeface="Cambria Math" panose="02040503050406030204" pitchFamily="18" charset="0"/>
                            </a:rPr>
                            <m:t>𝛼𝛽𝛾</m:t>
                          </m:r>
                        </m:den>
                      </m:f>
                      <m:r>
                        <a:rPr lang="en-AU" b="0" i="1">
                          <a:latin typeface="Cambria Math" panose="02040503050406030204" pitchFamily="18" charset="0"/>
                        </a:rPr>
                        <m:t>+</m:t>
                      </m:r>
                      <m:f>
                        <m:fPr>
                          <m:ctrlPr>
                            <a:rPr lang="en-AU" i="1">
                              <a:latin typeface="Cambria Math" panose="02040503050406030204" pitchFamily="18" charset="0"/>
                            </a:rPr>
                          </m:ctrlPr>
                        </m:fPr>
                        <m:num>
                          <m:r>
                            <a:rPr lang="en-AU" b="0" i="1">
                              <a:latin typeface="Cambria Math" panose="02040503050406030204" pitchFamily="18" charset="0"/>
                            </a:rPr>
                            <m:t>1</m:t>
                          </m:r>
                        </m:num>
                        <m:den>
                          <m:r>
                            <a:rPr lang="en-AU" b="0" i="1">
                              <a:latin typeface="Cambria Math" panose="02040503050406030204" pitchFamily="18" charset="0"/>
                            </a:rPr>
                            <m:t>𝛼𝛽𝛿</m:t>
                          </m:r>
                        </m:den>
                      </m:f>
                      <m:r>
                        <a:rPr lang="en-AU" b="0" i="1">
                          <a:latin typeface="Cambria Math" panose="02040503050406030204" pitchFamily="18" charset="0"/>
                        </a:rPr>
                        <m:t>+</m:t>
                      </m:r>
                      <m:f>
                        <m:fPr>
                          <m:ctrlPr>
                            <a:rPr lang="en-AU" i="1">
                              <a:latin typeface="Cambria Math" panose="02040503050406030204" pitchFamily="18" charset="0"/>
                            </a:rPr>
                          </m:ctrlPr>
                        </m:fPr>
                        <m:num>
                          <m:r>
                            <a:rPr lang="en-AU" b="0" i="1">
                              <a:latin typeface="Cambria Math" panose="02040503050406030204" pitchFamily="18" charset="0"/>
                            </a:rPr>
                            <m:t>1</m:t>
                          </m:r>
                        </m:num>
                        <m:den>
                          <m:r>
                            <a:rPr lang="en-AU" b="0" i="1">
                              <a:latin typeface="Cambria Math" panose="02040503050406030204" pitchFamily="18" charset="0"/>
                            </a:rPr>
                            <m:t>𝛼𝛾𝛿</m:t>
                          </m:r>
                        </m:den>
                      </m:f>
                      <m:r>
                        <a:rPr lang="en-AU" b="0" i="1">
                          <a:latin typeface="Cambria Math" panose="02040503050406030204" pitchFamily="18" charset="0"/>
                        </a:rPr>
                        <m:t>+</m:t>
                      </m:r>
                      <m:f>
                        <m:fPr>
                          <m:ctrlPr>
                            <a:rPr lang="en-AU" i="1">
                              <a:latin typeface="Cambria Math" panose="02040503050406030204" pitchFamily="18" charset="0"/>
                            </a:rPr>
                          </m:ctrlPr>
                        </m:fPr>
                        <m:num>
                          <m:r>
                            <a:rPr lang="en-AU" b="0" i="1">
                              <a:latin typeface="Cambria Math" panose="02040503050406030204" pitchFamily="18" charset="0"/>
                            </a:rPr>
                            <m:t>1</m:t>
                          </m:r>
                        </m:num>
                        <m:den>
                          <m:r>
                            <a:rPr lang="en-AU" b="0" i="1">
                              <a:latin typeface="Cambria Math" panose="02040503050406030204" pitchFamily="18" charset="0"/>
                            </a:rPr>
                            <m:t>𝛽𝛾𝛿</m:t>
                          </m:r>
                        </m:den>
                      </m:f>
                    </m:oMath>
                    <m:oMath xmlns:m="http://schemas.openxmlformats.org/officeDocument/2006/math">
                      <m:r>
                        <a:rPr lang="en-AU" b="0" i="1" smtClean="0">
                          <a:latin typeface="Cambria Math" panose="02040503050406030204" pitchFamily="18" charset="0"/>
                        </a:rPr>
                        <m:t>=</m:t>
                      </m:r>
                      <m:f>
                        <m:fPr>
                          <m:ctrlPr>
                            <a:rPr lang="en-AU" i="1" smtClean="0">
                              <a:latin typeface="Cambria Math" panose="02040503050406030204" pitchFamily="18" charset="0"/>
                            </a:rPr>
                          </m:ctrlPr>
                        </m:fPr>
                        <m:num>
                          <m:r>
                            <a:rPr lang="en-AU" b="0" i="1" smtClean="0">
                              <a:latin typeface="Cambria Math" panose="02040503050406030204" pitchFamily="18" charset="0"/>
                            </a:rPr>
                            <m:t>𝛿</m:t>
                          </m:r>
                        </m:num>
                        <m:den>
                          <m:r>
                            <a:rPr lang="en-AU" b="0" i="1" smtClean="0">
                              <a:latin typeface="Cambria Math" panose="02040503050406030204" pitchFamily="18" charset="0"/>
                            </a:rPr>
                            <m:t>𝛼𝛽𝛾𝛿</m:t>
                          </m:r>
                        </m:den>
                      </m:f>
                      <m:r>
                        <a:rPr lang="en-AU" b="0" i="1" smtClean="0">
                          <a:latin typeface="Cambria Math" panose="02040503050406030204" pitchFamily="18" charset="0"/>
                        </a:rPr>
                        <m:t>+</m:t>
                      </m:r>
                      <m:f>
                        <m:fPr>
                          <m:ctrlPr>
                            <a:rPr lang="en-AU" i="1" smtClean="0">
                              <a:latin typeface="Cambria Math" panose="02040503050406030204" pitchFamily="18" charset="0"/>
                            </a:rPr>
                          </m:ctrlPr>
                        </m:fPr>
                        <m:num>
                          <m:r>
                            <a:rPr lang="en-AU" b="0" i="1" smtClean="0">
                              <a:latin typeface="Cambria Math" panose="02040503050406030204" pitchFamily="18" charset="0"/>
                            </a:rPr>
                            <m:t>𝛾</m:t>
                          </m:r>
                        </m:num>
                        <m:den>
                          <m:r>
                            <a:rPr lang="en-AU" b="0" i="1">
                              <a:latin typeface="Cambria Math" panose="02040503050406030204" pitchFamily="18" charset="0"/>
                            </a:rPr>
                            <m:t>𝛼𝛽𝛾𝛿</m:t>
                          </m:r>
                        </m:den>
                      </m:f>
                      <m:r>
                        <a:rPr lang="en-AU" b="0" i="1" smtClean="0">
                          <a:latin typeface="Cambria Math" panose="02040503050406030204" pitchFamily="18" charset="0"/>
                        </a:rPr>
                        <m:t>+</m:t>
                      </m:r>
                      <m:f>
                        <m:fPr>
                          <m:ctrlPr>
                            <a:rPr lang="en-AU" i="1" smtClean="0">
                              <a:latin typeface="Cambria Math" panose="02040503050406030204" pitchFamily="18" charset="0"/>
                            </a:rPr>
                          </m:ctrlPr>
                        </m:fPr>
                        <m:num>
                          <m:r>
                            <a:rPr lang="en-AU" b="0" i="1" smtClean="0">
                              <a:latin typeface="Cambria Math" panose="02040503050406030204" pitchFamily="18" charset="0"/>
                            </a:rPr>
                            <m:t>𝛽</m:t>
                          </m:r>
                        </m:num>
                        <m:den>
                          <m:r>
                            <a:rPr lang="en-AU" b="0" i="1">
                              <a:latin typeface="Cambria Math" panose="02040503050406030204" pitchFamily="18" charset="0"/>
                            </a:rPr>
                            <m:t>𝛼𝛽𝛾𝛿</m:t>
                          </m:r>
                        </m:den>
                      </m:f>
                      <m:r>
                        <a:rPr lang="en-AU" b="0" i="1" smtClean="0">
                          <a:latin typeface="Cambria Math" panose="02040503050406030204" pitchFamily="18" charset="0"/>
                        </a:rPr>
                        <m:t>+</m:t>
                      </m:r>
                      <m:f>
                        <m:fPr>
                          <m:ctrlPr>
                            <a:rPr lang="en-AU" i="1" smtClean="0">
                              <a:latin typeface="Cambria Math" panose="02040503050406030204" pitchFamily="18" charset="0"/>
                            </a:rPr>
                          </m:ctrlPr>
                        </m:fPr>
                        <m:num>
                          <m:r>
                            <a:rPr lang="en-AU" b="0" i="1" smtClean="0">
                              <a:latin typeface="Cambria Math" panose="02040503050406030204" pitchFamily="18" charset="0"/>
                            </a:rPr>
                            <m:t>𝛼</m:t>
                          </m:r>
                        </m:num>
                        <m:den>
                          <m:r>
                            <a:rPr lang="en-AU" b="0" i="1">
                              <a:latin typeface="Cambria Math" panose="02040503050406030204" pitchFamily="18" charset="0"/>
                            </a:rPr>
                            <m:t>𝛼𝛽𝛾𝛿</m:t>
                          </m:r>
                        </m:den>
                      </m:f>
                    </m:oMath>
                    <m:oMath xmlns:m="http://schemas.openxmlformats.org/officeDocument/2006/math">
                      <m:r>
                        <a:rPr lang="en-AU" b="0" i="1" smtClean="0">
                          <a:latin typeface="Cambria Math" panose="02040503050406030204" pitchFamily="18" charset="0"/>
                        </a:rPr>
                        <m:t>=</m:t>
                      </m:r>
                      <m:f>
                        <m:fPr>
                          <m:ctrlPr>
                            <a:rPr lang="en-AU" i="1" smtClean="0">
                              <a:latin typeface="Cambria Math" panose="02040503050406030204" pitchFamily="18" charset="0"/>
                            </a:rPr>
                          </m:ctrlPr>
                        </m:fPr>
                        <m:num>
                          <m:r>
                            <a:rPr lang="en-AU" b="0" i="1" smtClean="0">
                              <a:latin typeface="Cambria Math" panose="02040503050406030204" pitchFamily="18" charset="0"/>
                            </a:rPr>
                            <m:t>𝛼</m:t>
                          </m:r>
                          <m:r>
                            <a:rPr lang="en-AU" b="0" i="1" smtClean="0">
                              <a:latin typeface="Cambria Math" panose="02040503050406030204" pitchFamily="18" charset="0"/>
                            </a:rPr>
                            <m:t>+</m:t>
                          </m:r>
                          <m:r>
                            <a:rPr lang="en-AU" b="0" i="1" smtClean="0">
                              <a:latin typeface="Cambria Math" panose="02040503050406030204" pitchFamily="18" charset="0"/>
                            </a:rPr>
                            <m:t>𝛽</m:t>
                          </m:r>
                          <m:r>
                            <a:rPr lang="en-AU" b="0" i="1" smtClean="0">
                              <a:latin typeface="Cambria Math" panose="02040503050406030204" pitchFamily="18" charset="0"/>
                            </a:rPr>
                            <m:t>+</m:t>
                          </m:r>
                          <m:r>
                            <a:rPr lang="en-AU" b="0" i="1" smtClean="0">
                              <a:latin typeface="Cambria Math" panose="02040503050406030204" pitchFamily="18" charset="0"/>
                            </a:rPr>
                            <m:t>𝛾</m:t>
                          </m:r>
                          <m:r>
                            <a:rPr lang="en-AU" b="0" i="1" smtClean="0">
                              <a:latin typeface="Cambria Math" panose="02040503050406030204" pitchFamily="18" charset="0"/>
                            </a:rPr>
                            <m:t>+</m:t>
                          </m:r>
                          <m:r>
                            <a:rPr lang="en-AU" b="0" i="1" smtClean="0">
                              <a:latin typeface="Cambria Math" panose="02040503050406030204" pitchFamily="18" charset="0"/>
                            </a:rPr>
                            <m:t>𝛿</m:t>
                          </m:r>
                        </m:num>
                        <m:den>
                          <m:r>
                            <a:rPr lang="en-AU" b="0" i="1">
                              <a:latin typeface="Cambria Math" panose="02040503050406030204" pitchFamily="18" charset="0"/>
                            </a:rPr>
                            <m:t>𝛼𝛽𝛾𝛿</m:t>
                          </m:r>
                        </m:den>
                      </m:f>
                    </m:oMath>
                  </m:oMathPara>
                </a14:m>
                <a:endParaRPr lang="en-AU" dirty="0"/>
              </a:p>
            </p:txBody>
          </p:sp>
        </mc:Choice>
        <mc:Fallback xmlns="">
          <p:sp>
            <p:nvSpPr>
              <p:cNvPr id="6" name="Text Placeholder 4">
                <a:extLst>
                  <a:ext uri="{FF2B5EF4-FFF2-40B4-BE49-F238E27FC236}">
                    <a16:creationId xmlns:a16="http://schemas.microsoft.com/office/drawing/2014/main" id="{A7921471-BAB8-56A8-0FE2-0F09D5697A2E}"/>
                  </a:ext>
                </a:extLst>
              </p:cNvPr>
              <p:cNvSpPr txBox="1">
                <a:spLocks noRot="1" noChangeAspect="1" noMove="1" noResize="1" noEditPoints="1" noAdjustHandles="1" noChangeArrowheads="1" noChangeShapeType="1" noTextEdit="1"/>
              </p:cNvSpPr>
              <p:nvPr/>
            </p:nvSpPr>
            <p:spPr>
              <a:xfrm>
                <a:off x="6096000" y="1690165"/>
                <a:ext cx="4383314" cy="4807835"/>
              </a:xfrm>
              <a:prstGeom prst="rect">
                <a:avLst/>
              </a:prstGeom>
              <a:blipFill>
                <a:blip r:embed="rId3"/>
                <a:stretch>
                  <a:fillRect/>
                </a:stretch>
              </a:blipFill>
            </p:spPr>
            <p:txBody>
              <a:bodyPr/>
              <a:lstStyle/>
              <a:p>
                <a:r>
                  <a:rPr lang="en-US">
                    <a:noFill/>
                  </a:rPr>
                  <a:t> </a:t>
                </a:r>
              </a:p>
            </p:txBody>
          </p:sp>
        </mc:Fallback>
      </mc:AlternateContent>
      <p:sp>
        <p:nvSpPr>
          <p:cNvPr id="7" name="Speech Bubble: Rectangle with Corners Rounded 6">
            <a:extLst>
              <a:ext uri="{FF2B5EF4-FFF2-40B4-BE49-F238E27FC236}">
                <a16:creationId xmlns:a16="http://schemas.microsoft.com/office/drawing/2014/main" id="{709B245A-2B8E-7580-D083-D70A7FC32AA9}"/>
              </a:ext>
            </a:extLst>
          </p:cNvPr>
          <p:cNvSpPr/>
          <p:nvPr/>
        </p:nvSpPr>
        <p:spPr>
          <a:xfrm>
            <a:off x="2476500" y="4891952"/>
            <a:ext cx="6115049" cy="1714048"/>
          </a:xfrm>
          <a:prstGeom prst="wedgeRoundRectCallout">
            <a:avLst>
              <a:gd name="adj1" fmla="val -36044"/>
              <a:gd name="adj2" fmla="val -77671"/>
              <a:gd name="adj3" fmla="val 16667"/>
            </a:avLst>
          </a:prstGeom>
          <a:solidFill>
            <a:schemeClr val="tx2"/>
          </a:solidFill>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nSpc>
                <a:spcPct val="150000"/>
              </a:lnSpc>
              <a:spcAft>
                <a:spcPts val="1200"/>
              </a:spcAft>
            </a:pPr>
            <a:r>
              <a:rPr lang="en-AU" sz="2000" dirty="0"/>
              <a:t>The denominators were changed by adding factors instead of keeping them multiplied, so the fractions were not added correctly.</a:t>
            </a:r>
          </a:p>
        </p:txBody>
      </p:sp>
      <p:sp>
        <p:nvSpPr>
          <p:cNvPr id="8" name="Rectangle 7">
            <a:extLst>
              <a:ext uri="{FF2B5EF4-FFF2-40B4-BE49-F238E27FC236}">
                <a16:creationId xmlns:a16="http://schemas.microsoft.com/office/drawing/2014/main" id="{3FB12DDC-4405-467D-3289-5880F180345E}"/>
              </a:ext>
              <a:ext uri="{C183D7F6-B498-43B3-948B-1728B52AA6E4}">
                <adec:decorative xmlns:adec="http://schemas.microsoft.com/office/drawing/2017/decorative" val="1"/>
              </a:ext>
            </a:extLst>
          </p:cNvPr>
          <p:cNvSpPr/>
          <p:nvPr/>
        </p:nvSpPr>
        <p:spPr>
          <a:xfrm>
            <a:off x="647700" y="2824650"/>
            <a:ext cx="3076575" cy="937725"/>
          </a:xfrm>
          <a:prstGeom prst="rect">
            <a:avLst/>
          </a:prstGeom>
          <a:noFill/>
          <a:ln w="381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318537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975535-970E-19A0-1D9B-288ED63E2EF2}"/>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46D22A0A-4AC0-A240-EB36-90296E6401E3}"/>
              </a:ext>
            </a:extLst>
          </p:cNvPr>
          <p:cNvSpPr>
            <a:spLocks noGrp="1"/>
          </p:cNvSpPr>
          <p:nvPr>
            <p:ph type="ctrTitle"/>
          </p:nvPr>
        </p:nvSpPr>
        <p:spPr/>
        <p:txBody>
          <a:bodyPr/>
          <a:lstStyle/>
          <a:p>
            <a:r>
              <a:rPr lang="en-AU">
                <a:latin typeface="+mj-lt"/>
              </a:rPr>
              <a:t>Releasing responsibility</a:t>
            </a:r>
          </a:p>
        </p:txBody>
      </p:sp>
    </p:spTree>
    <p:extLst>
      <p:ext uri="{BB962C8B-B14F-4D97-AF65-F5344CB8AC3E}">
        <p14:creationId xmlns:p14="http://schemas.microsoft.com/office/powerpoint/2010/main" val="4283036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82372C5-E929-F3F2-0A7A-59E871EE3B42}"/>
              </a:ext>
            </a:extLst>
          </p:cNvPr>
          <p:cNvSpPr>
            <a:spLocks noGrp="1"/>
          </p:cNvSpPr>
          <p:nvPr>
            <p:ph type="title"/>
          </p:nvPr>
        </p:nvSpPr>
        <p:spPr/>
        <p:txBody>
          <a:bodyPr/>
          <a:lstStyle/>
          <a:p>
            <a:r>
              <a:rPr lang="en-AU"/>
              <a:t>Worked example</a:t>
            </a:r>
          </a:p>
        </p:txBody>
      </p:sp>
      <mc:AlternateContent xmlns:mc="http://schemas.openxmlformats.org/markup-compatibility/2006" xmlns:a14="http://schemas.microsoft.com/office/drawing/2010/main">
        <mc:Choice Requires="a14">
          <p:sp>
            <p:nvSpPr>
              <p:cNvPr id="4" name="Text Placeholder 3">
                <a:extLst>
                  <a:ext uri="{FF2B5EF4-FFF2-40B4-BE49-F238E27FC236}">
                    <a16:creationId xmlns:a16="http://schemas.microsoft.com/office/drawing/2014/main" id="{74251A79-84AD-E3DB-A186-2897892669BC}"/>
                  </a:ext>
                </a:extLst>
              </p:cNvPr>
              <p:cNvSpPr>
                <a:spLocks noGrp="1"/>
              </p:cNvSpPr>
              <p:nvPr>
                <p:ph type="body" sz="quarter" idx="17"/>
              </p:nvPr>
            </p:nvSpPr>
            <p:spPr>
              <a:xfrm>
                <a:off x="360000" y="1168501"/>
                <a:ext cx="5099572" cy="4807835"/>
              </a:xfrm>
              <a:ln>
                <a:solidFill>
                  <a:schemeClr val="tx1"/>
                </a:solidFill>
              </a:ln>
            </p:spPr>
            <p:txBody>
              <a:bodyPr lIns="180000" tIns="180000"/>
              <a:lstStyle/>
              <a:p>
                <a:r>
                  <a:rPr lang="en-AU" dirty="0"/>
                  <a:t>I</a:t>
                </a:r>
                <a14:m>
                  <m:oMath xmlns:m="http://schemas.openxmlformats.org/officeDocument/2006/math">
                    <m:r>
                      <m:rPr>
                        <m:sty m:val="p"/>
                      </m:rPr>
                      <a:rPr lang="en-AU" b="0" i="0" smtClean="0">
                        <a:latin typeface="Cambria Math" panose="02040503050406030204" pitchFamily="18" charset="0"/>
                      </a:rPr>
                      <m:t>f</m:t>
                    </m:r>
                    <m:r>
                      <a:rPr lang="en-AU" b="0" i="0" smtClean="0">
                        <a:latin typeface="Cambria Math" panose="02040503050406030204" pitchFamily="18" charset="0"/>
                      </a:rPr>
                      <m:t> </m:t>
                    </m:r>
                    <m:r>
                      <a:rPr lang="en-AU" b="0" i="1" smtClean="0">
                        <a:latin typeface="Cambria Math" panose="02040503050406030204" pitchFamily="18" charset="0"/>
                      </a:rPr>
                      <m:t>𝛼</m:t>
                    </m:r>
                    <m:r>
                      <a:rPr lang="en-AU" b="0" i="1" smtClean="0">
                        <a:latin typeface="Cambria Math" panose="02040503050406030204" pitchFamily="18" charset="0"/>
                      </a:rPr>
                      <m:t>, </m:t>
                    </m:r>
                    <m:r>
                      <a:rPr lang="en-AU" b="0" i="1" smtClean="0">
                        <a:latin typeface="Cambria Math" panose="02040503050406030204" pitchFamily="18" charset="0"/>
                      </a:rPr>
                      <m:t>𝛽</m:t>
                    </m:r>
                    <m:r>
                      <a:rPr lang="en-AU" b="0" i="1" smtClean="0">
                        <a:latin typeface="Cambria Math" panose="02040503050406030204" pitchFamily="18" charset="0"/>
                      </a:rPr>
                      <m:t>, </m:t>
                    </m:r>
                    <m:r>
                      <a:rPr lang="en-AU" b="0" i="1" smtClean="0">
                        <a:latin typeface="Cambria Math" panose="02040503050406030204" pitchFamily="18" charset="0"/>
                      </a:rPr>
                      <m:t>𝛾</m:t>
                    </m:r>
                    <m:r>
                      <a:rPr lang="en-AU" b="0" i="1" smtClean="0">
                        <a:latin typeface="Cambria Math" panose="02040503050406030204" pitchFamily="18" charset="0"/>
                      </a:rPr>
                      <m:t> </m:t>
                    </m:r>
                  </m:oMath>
                </a14:m>
                <a:r>
                  <a:rPr lang="en-AU" dirty="0"/>
                  <a:t>are zeroes to the equation </a:t>
                </a:r>
                <a:endParaRPr lang="en-AU" i="1" dirty="0">
                  <a:latin typeface="Cambria Math" panose="02040503050406030204" pitchFamily="18" charset="0"/>
                </a:endParaRPr>
              </a:p>
              <a:p>
                <a14:m>
                  <m:oMath xmlns:m="http://schemas.openxmlformats.org/officeDocument/2006/math">
                    <m:r>
                      <a:rPr lang="en-AU" i="1">
                        <a:latin typeface="Cambria Math" panose="02040503050406030204" pitchFamily="18" charset="0"/>
                      </a:rPr>
                      <m:t>−5</m:t>
                    </m:r>
                    <m:sSup>
                      <m:sSupPr>
                        <m:ctrlPr>
                          <a:rPr lang="en-AU" i="1">
                            <a:latin typeface="Cambria Math" panose="02040503050406030204" pitchFamily="18" charset="0"/>
                          </a:rPr>
                        </m:ctrlPr>
                      </m:sSupPr>
                      <m:e>
                        <m:r>
                          <a:rPr lang="en-AU" i="1">
                            <a:latin typeface="Cambria Math" panose="02040503050406030204" pitchFamily="18" charset="0"/>
                          </a:rPr>
                          <m:t>𝑥</m:t>
                        </m:r>
                      </m:e>
                      <m:sup>
                        <m:r>
                          <a:rPr lang="en-AU" i="1">
                            <a:latin typeface="Cambria Math" panose="02040503050406030204" pitchFamily="18" charset="0"/>
                          </a:rPr>
                          <m:t>3</m:t>
                        </m:r>
                      </m:sup>
                    </m:sSup>
                    <m:r>
                      <a:rPr lang="en-AU" i="1">
                        <a:latin typeface="Cambria Math" panose="02040503050406030204" pitchFamily="18" charset="0"/>
                      </a:rPr>
                      <m:t>+2</m:t>
                    </m:r>
                    <m:sSup>
                      <m:sSupPr>
                        <m:ctrlPr>
                          <a:rPr lang="en-AU" i="1">
                            <a:latin typeface="Cambria Math" panose="02040503050406030204" pitchFamily="18" charset="0"/>
                          </a:rPr>
                        </m:ctrlPr>
                      </m:sSupPr>
                      <m:e>
                        <m:r>
                          <a:rPr lang="en-AU" i="1">
                            <a:latin typeface="Cambria Math" panose="02040503050406030204" pitchFamily="18" charset="0"/>
                          </a:rPr>
                          <m:t>𝑥</m:t>
                        </m:r>
                      </m:e>
                      <m:sup>
                        <m:r>
                          <a:rPr lang="en-AU" i="1">
                            <a:latin typeface="Cambria Math" panose="02040503050406030204" pitchFamily="18" charset="0"/>
                          </a:rPr>
                          <m:t>2</m:t>
                        </m:r>
                      </m:sup>
                    </m:sSup>
                    <m:r>
                      <a:rPr lang="en-AU" i="1">
                        <a:latin typeface="Cambria Math" panose="02040503050406030204" pitchFamily="18" charset="0"/>
                      </a:rPr>
                      <m:t>−4</m:t>
                    </m:r>
                    <m:r>
                      <a:rPr lang="en-AU" i="1">
                        <a:latin typeface="Cambria Math" panose="02040503050406030204" pitchFamily="18" charset="0"/>
                      </a:rPr>
                      <m:t>𝑥</m:t>
                    </m:r>
                    <m:r>
                      <a:rPr lang="en-AU" i="1">
                        <a:latin typeface="Cambria Math" panose="02040503050406030204" pitchFamily="18" charset="0"/>
                      </a:rPr>
                      <m:t>−3=0,</m:t>
                    </m:r>
                  </m:oMath>
                </a14:m>
                <a:r>
                  <a:rPr lang="en-AU" dirty="0"/>
                  <a:t> find:</a:t>
                </a:r>
                <a14:m>
                  <m:oMath xmlns:m="http://schemas.openxmlformats.org/officeDocument/2006/math">
                    <m:r>
                      <a:rPr lang="en-AU" b="0" i="0" smtClean="0">
                        <a:latin typeface="Cambria Math" panose="02040503050406030204" pitchFamily="18" charset="0"/>
                      </a:rPr>
                      <m:t> </m:t>
                    </m:r>
                    <m:f>
                      <m:fPr>
                        <m:ctrlPr>
                          <a:rPr lang="en-AU" i="1">
                            <a:latin typeface="Cambria Math" panose="02040503050406030204" pitchFamily="18" charset="0"/>
                          </a:rPr>
                        </m:ctrlPr>
                      </m:fPr>
                      <m:num>
                        <m:r>
                          <a:rPr lang="en-AU" i="1">
                            <a:latin typeface="Cambria Math" panose="02040503050406030204" pitchFamily="18" charset="0"/>
                          </a:rPr>
                          <m:t>1</m:t>
                        </m:r>
                      </m:num>
                      <m:den>
                        <m:r>
                          <a:rPr lang="en-AU" i="1">
                            <a:latin typeface="Cambria Math" panose="02040503050406030204" pitchFamily="18" charset="0"/>
                          </a:rPr>
                          <m:t>𝛼𝛽</m:t>
                        </m:r>
                      </m:den>
                    </m:f>
                    <m:r>
                      <a:rPr lang="en-AU" i="1">
                        <a:latin typeface="Cambria Math" panose="02040503050406030204" pitchFamily="18" charset="0"/>
                      </a:rPr>
                      <m:t>+</m:t>
                    </m:r>
                    <m:f>
                      <m:fPr>
                        <m:ctrlPr>
                          <a:rPr lang="en-AU" i="1">
                            <a:latin typeface="Cambria Math" panose="02040503050406030204" pitchFamily="18" charset="0"/>
                          </a:rPr>
                        </m:ctrlPr>
                      </m:fPr>
                      <m:num>
                        <m:r>
                          <a:rPr lang="en-AU" i="1">
                            <a:latin typeface="Cambria Math" panose="02040503050406030204" pitchFamily="18" charset="0"/>
                          </a:rPr>
                          <m:t>1</m:t>
                        </m:r>
                      </m:num>
                      <m:den>
                        <m:r>
                          <a:rPr lang="en-AU" i="1">
                            <a:latin typeface="Cambria Math" panose="02040503050406030204" pitchFamily="18" charset="0"/>
                          </a:rPr>
                          <m:t>𝛼𝛾</m:t>
                        </m:r>
                      </m:den>
                    </m:f>
                    <m:r>
                      <a:rPr lang="en-AU" i="1">
                        <a:latin typeface="Cambria Math" panose="02040503050406030204" pitchFamily="18" charset="0"/>
                      </a:rPr>
                      <m:t>+</m:t>
                    </m:r>
                    <m:f>
                      <m:fPr>
                        <m:ctrlPr>
                          <a:rPr lang="en-AU" i="1">
                            <a:latin typeface="Cambria Math" panose="02040503050406030204" pitchFamily="18" charset="0"/>
                          </a:rPr>
                        </m:ctrlPr>
                      </m:fPr>
                      <m:num>
                        <m:r>
                          <a:rPr lang="en-AU" i="1">
                            <a:latin typeface="Cambria Math" panose="02040503050406030204" pitchFamily="18" charset="0"/>
                          </a:rPr>
                          <m:t>1</m:t>
                        </m:r>
                      </m:num>
                      <m:den>
                        <m:r>
                          <a:rPr lang="en-AU" i="1">
                            <a:latin typeface="Cambria Math" panose="02040503050406030204" pitchFamily="18" charset="0"/>
                          </a:rPr>
                          <m:t>𝛽</m:t>
                        </m:r>
                        <m:r>
                          <a:rPr lang="en-AU" b="0" i="1" smtClean="0">
                            <a:latin typeface="Cambria Math" panose="02040503050406030204" pitchFamily="18" charset="0"/>
                          </a:rPr>
                          <m:t>𝛾</m:t>
                        </m:r>
                      </m:den>
                    </m:f>
                    <m:r>
                      <a:rPr lang="en-AU" b="0" i="1" smtClean="0">
                        <a:latin typeface="Cambria Math" panose="02040503050406030204" pitchFamily="18" charset="0"/>
                      </a:rPr>
                      <m:t> </m:t>
                    </m:r>
                  </m:oMath>
                </a14:m>
                <a:endParaRPr lang="en-AU" b="0" dirty="0"/>
              </a:p>
              <a:p>
                <a14:m>
                  <m:oMath xmlns:m="http://schemas.openxmlformats.org/officeDocument/2006/math">
                    <m:f>
                      <m:fPr>
                        <m:ctrlPr>
                          <a:rPr lang="en-AU" i="1">
                            <a:latin typeface="Cambria Math" panose="02040503050406030204" pitchFamily="18" charset="0"/>
                          </a:rPr>
                        </m:ctrlPr>
                      </m:fPr>
                      <m:num>
                        <m:r>
                          <a:rPr lang="en-AU" i="1">
                            <a:latin typeface="Cambria Math" panose="02040503050406030204" pitchFamily="18" charset="0"/>
                          </a:rPr>
                          <m:t>1</m:t>
                        </m:r>
                      </m:num>
                      <m:den>
                        <m:r>
                          <a:rPr lang="en-AU" i="1">
                            <a:latin typeface="Cambria Math" panose="02040503050406030204" pitchFamily="18" charset="0"/>
                          </a:rPr>
                          <m:t>𝛼𝛽</m:t>
                        </m:r>
                      </m:den>
                    </m:f>
                    <m:r>
                      <a:rPr lang="en-AU" i="1">
                        <a:latin typeface="Cambria Math" panose="02040503050406030204" pitchFamily="18" charset="0"/>
                      </a:rPr>
                      <m:t>+</m:t>
                    </m:r>
                    <m:f>
                      <m:fPr>
                        <m:ctrlPr>
                          <a:rPr lang="en-AU" i="1">
                            <a:latin typeface="Cambria Math" panose="02040503050406030204" pitchFamily="18" charset="0"/>
                          </a:rPr>
                        </m:ctrlPr>
                      </m:fPr>
                      <m:num>
                        <m:r>
                          <a:rPr lang="en-AU" i="1">
                            <a:latin typeface="Cambria Math" panose="02040503050406030204" pitchFamily="18" charset="0"/>
                          </a:rPr>
                          <m:t>1</m:t>
                        </m:r>
                      </m:num>
                      <m:den>
                        <m:r>
                          <a:rPr lang="en-AU" i="1">
                            <a:latin typeface="Cambria Math" panose="02040503050406030204" pitchFamily="18" charset="0"/>
                          </a:rPr>
                          <m:t>𝛼𝛾</m:t>
                        </m:r>
                      </m:den>
                    </m:f>
                    <m:r>
                      <a:rPr lang="en-AU" i="1">
                        <a:latin typeface="Cambria Math" panose="02040503050406030204" pitchFamily="18" charset="0"/>
                      </a:rPr>
                      <m:t>+</m:t>
                    </m:r>
                    <m:f>
                      <m:fPr>
                        <m:ctrlPr>
                          <a:rPr lang="en-AU" i="1">
                            <a:latin typeface="Cambria Math" panose="02040503050406030204" pitchFamily="18" charset="0"/>
                          </a:rPr>
                        </m:ctrlPr>
                      </m:fPr>
                      <m:num>
                        <m:r>
                          <a:rPr lang="en-AU" i="1">
                            <a:latin typeface="Cambria Math" panose="02040503050406030204" pitchFamily="18" charset="0"/>
                          </a:rPr>
                          <m:t>1</m:t>
                        </m:r>
                      </m:num>
                      <m:den>
                        <m:r>
                          <a:rPr lang="en-AU" i="1">
                            <a:latin typeface="Cambria Math" panose="02040503050406030204" pitchFamily="18" charset="0"/>
                          </a:rPr>
                          <m:t>𝛽</m:t>
                        </m:r>
                        <m:r>
                          <a:rPr lang="en-AU" b="0" i="1" smtClean="0">
                            <a:latin typeface="Cambria Math" panose="02040503050406030204" pitchFamily="18" charset="0"/>
                          </a:rPr>
                          <m:t>𝛾</m:t>
                        </m:r>
                      </m:den>
                    </m:f>
                    <m:r>
                      <a:rPr lang="en-AU" b="0" i="1" smtClean="0">
                        <a:latin typeface="Cambria Math" panose="02040503050406030204" pitchFamily="18" charset="0"/>
                      </a:rPr>
                      <m:t> </m:t>
                    </m:r>
                  </m:oMath>
                </a14:m>
                <a:r>
                  <a:rPr lang="en-AU" i="1" dirty="0">
                    <a:latin typeface="Cambria Math" panose="02040503050406030204" pitchFamily="18" charset="0"/>
                  </a:rPr>
                  <a:t> </a:t>
                </a:r>
                <a:br>
                  <a:rPr lang="en-AU" i="1" dirty="0">
                    <a:latin typeface="Cambria Math" panose="02040503050406030204" pitchFamily="18" charset="0"/>
                  </a:rPr>
                </a:br>
                <a14:m>
                  <m:oMath xmlns:m="http://schemas.openxmlformats.org/officeDocument/2006/math">
                    <m:r>
                      <a:rPr lang="en-AU" b="0" i="1" smtClean="0">
                        <a:latin typeface="Cambria Math" panose="02040503050406030204" pitchFamily="18" charset="0"/>
                      </a:rPr>
                      <m:t>=</m:t>
                    </m:r>
                    <m:f>
                      <m:fPr>
                        <m:ctrlPr>
                          <a:rPr lang="en-AU" b="0" i="1" smtClean="0">
                            <a:latin typeface="Cambria Math" panose="02040503050406030204" pitchFamily="18" charset="0"/>
                          </a:rPr>
                        </m:ctrlPr>
                      </m:fPr>
                      <m:num>
                        <m:r>
                          <a:rPr lang="en-AU" b="0" i="1" smtClean="0">
                            <a:latin typeface="Cambria Math" panose="02040503050406030204" pitchFamily="18" charset="0"/>
                          </a:rPr>
                          <m:t>𝛾</m:t>
                        </m:r>
                      </m:num>
                      <m:den>
                        <m:r>
                          <a:rPr lang="en-AU" b="0" i="1" smtClean="0">
                            <a:latin typeface="Cambria Math" panose="02040503050406030204" pitchFamily="18" charset="0"/>
                          </a:rPr>
                          <m:t>𝛼𝛽𝛾</m:t>
                        </m:r>
                      </m:den>
                    </m:f>
                    <m:r>
                      <a:rPr lang="en-AU" b="0" i="1" smtClean="0">
                        <a:latin typeface="Cambria Math" panose="02040503050406030204" pitchFamily="18" charset="0"/>
                      </a:rPr>
                      <m:t>+</m:t>
                    </m:r>
                    <m:f>
                      <m:fPr>
                        <m:ctrlPr>
                          <a:rPr lang="en-AU" b="0" i="1" smtClean="0">
                            <a:latin typeface="Cambria Math" panose="02040503050406030204" pitchFamily="18" charset="0"/>
                          </a:rPr>
                        </m:ctrlPr>
                      </m:fPr>
                      <m:num>
                        <m:r>
                          <a:rPr lang="en-AU" b="0" i="1" smtClean="0">
                            <a:latin typeface="Cambria Math" panose="02040503050406030204" pitchFamily="18" charset="0"/>
                          </a:rPr>
                          <m:t>𝛽</m:t>
                        </m:r>
                      </m:num>
                      <m:den>
                        <m:r>
                          <a:rPr lang="en-AU" i="1">
                            <a:latin typeface="Cambria Math" panose="02040503050406030204" pitchFamily="18" charset="0"/>
                          </a:rPr>
                          <m:t>𝛼𝛽𝛾</m:t>
                        </m:r>
                      </m:den>
                    </m:f>
                    <m:r>
                      <a:rPr lang="en-AU" b="0" i="1" smtClean="0">
                        <a:latin typeface="Cambria Math" panose="02040503050406030204" pitchFamily="18" charset="0"/>
                      </a:rPr>
                      <m:t>+</m:t>
                    </m:r>
                    <m:f>
                      <m:fPr>
                        <m:ctrlPr>
                          <a:rPr lang="en-AU" b="0" i="1" smtClean="0">
                            <a:latin typeface="Cambria Math" panose="02040503050406030204" pitchFamily="18" charset="0"/>
                          </a:rPr>
                        </m:ctrlPr>
                      </m:fPr>
                      <m:num>
                        <m:r>
                          <a:rPr lang="en-AU" b="0" i="1" smtClean="0">
                            <a:latin typeface="Cambria Math" panose="02040503050406030204" pitchFamily="18" charset="0"/>
                          </a:rPr>
                          <m:t>𝛼</m:t>
                        </m:r>
                      </m:num>
                      <m:den>
                        <m:r>
                          <a:rPr lang="en-AU" i="1">
                            <a:latin typeface="Cambria Math" panose="02040503050406030204" pitchFamily="18" charset="0"/>
                          </a:rPr>
                          <m:t>𝛼𝛽𝛾</m:t>
                        </m:r>
                      </m:den>
                    </m:f>
                    <m:r>
                      <a:rPr lang="en-AU" b="0" i="1" smtClean="0">
                        <a:latin typeface="Cambria Math" panose="02040503050406030204" pitchFamily="18" charset="0"/>
                      </a:rPr>
                      <m:t> </m:t>
                    </m:r>
                  </m:oMath>
                </a14:m>
                <a:r>
                  <a:rPr lang="en-AU" b="0" i="1" dirty="0">
                    <a:latin typeface="Cambria Math" panose="02040503050406030204" pitchFamily="18" charset="0"/>
                  </a:rPr>
                  <a:t> </a:t>
                </a:r>
                <a:br>
                  <a:rPr lang="en-AU" b="0" i="1" dirty="0">
                    <a:latin typeface="Cambria Math" panose="02040503050406030204" pitchFamily="18" charset="0"/>
                  </a:rPr>
                </a:br>
                <a14:m>
                  <m:oMath xmlns:m="http://schemas.openxmlformats.org/officeDocument/2006/math">
                    <m:r>
                      <a:rPr lang="en-AU" b="0" i="0" smtClean="0">
                        <a:latin typeface="Cambria Math" panose="02040503050406030204" pitchFamily="18" charset="0"/>
                      </a:rPr>
                      <m:t>=</m:t>
                    </m:r>
                    <m:f>
                      <m:fPr>
                        <m:ctrlPr>
                          <a:rPr lang="en-AU" i="1">
                            <a:latin typeface="Cambria Math" panose="02040503050406030204" pitchFamily="18" charset="0"/>
                          </a:rPr>
                        </m:ctrlPr>
                      </m:fPr>
                      <m:num>
                        <m:r>
                          <a:rPr lang="en-AU" i="1">
                            <a:latin typeface="Cambria Math" panose="02040503050406030204" pitchFamily="18" charset="0"/>
                          </a:rPr>
                          <m:t>𝛾</m:t>
                        </m:r>
                        <m:r>
                          <a:rPr lang="en-AU" b="0" i="1" smtClean="0">
                            <a:latin typeface="Cambria Math" panose="02040503050406030204" pitchFamily="18" charset="0"/>
                          </a:rPr>
                          <m:t>+</m:t>
                        </m:r>
                        <m:r>
                          <a:rPr lang="en-AU" i="1">
                            <a:latin typeface="Cambria Math" panose="02040503050406030204" pitchFamily="18" charset="0"/>
                          </a:rPr>
                          <m:t>𝛽</m:t>
                        </m:r>
                        <m:r>
                          <a:rPr lang="en-AU" b="0" i="1" smtClean="0">
                            <a:latin typeface="Cambria Math" panose="02040503050406030204" pitchFamily="18" charset="0"/>
                          </a:rPr>
                          <m:t>+</m:t>
                        </m:r>
                        <m:r>
                          <a:rPr lang="en-AU" i="1">
                            <a:latin typeface="Cambria Math" panose="02040503050406030204" pitchFamily="18" charset="0"/>
                          </a:rPr>
                          <m:t>𝛼</m:t>
                        </m:r>
                      </m:num>
                      <m:den>
                        <m:r>
                          <a:rPr lang="en-AU" i="1">
                            <a:latin typeface="Cambria Math" panose="02040503050406030204" pitchFamily="18" charset="0"/>
                          </a:rPr>
                          <m:t>𝛼𝛽𝛾</m:t>
                        </m:r>
                      </m:den>
                    </m:f>
                    <m:r>
                      <a:rPr lang="en-AU" b="0" i="1" smtClean="0">
                        <a:latin typeface="Cambria Math" panose="02040503050406030204" pitchFamily="18" charset="0"/>
                      </a:rPr>
                      <m:t> </m:t>
                    </m:r>
                  </m:oMath>
                </a14:m>
                <a:r>
                  <a:rPr lang="en-AU" i="1" dirty="0">
                    <a:latin typeface="Cambria Math" panose="02040503050406030204" pitchFamily="18" charset="0"/>
                  </a:rPr>
                  <a:t> </a:t>
                </a:r>
              </a:p>
            </p:txBody>
          </p:sp>
        </mc:Choice>
        <mc:Fallback xmlns="">
          <p:sp>
            <p:nvSpPr>
              <p:cNvPr id="4" name="Text Placeholder 3">
                <a:extLst>
                  <a:ext uri="{FF2B5EF4-FFF2-40B4-BE49-F238E27FC236}">
                    <a16:creationId xmlns:a16="http://schemas.microsoft.com/office/drawing/2014/main" id="{74251A79-84AD-E3DB-A186-2897892669BC}"/>
                  </a:ext>
                </a:extLst>
              </p:cNvPr>
              <p:cNvSpPr>
                <a:spLocks noGrp="1" noRot="1" noChangeAspect="1" noMove="1" noResize="1" noEditPoints="1" noAdjustHandles="1" noChangeArrowheads="1" noChangeShapeType="1" noTextEdit="1"/>
              </p:cNvSpPr>
              <p:nvPr>
                <p:ph type="body" sz="quarter" idx="17"/>
              </p:nvPr>
            </p:nvSpPr>
            <p:spPr>
              <a:xfrm>
                <a:off x="360000" y="1168501"/>
                <a:ext cx="5099572" cy="4807835"/>
              </a:xfrm>
              <a:blipFill>
                <a:blip r:embed="rId2"/>
                <a:stretch>
                  <a:fillRect r="-1485"/>
                </a:stretch>
              </a:blipFill>
              <a:ln>
                <a:solidFill>
                  <a:schemeClr val="tx1"/>
                </a:solidFill>
              </a:ln>
            </p:spPr>
            <p:txBody>
              <a:bodyPr/>
              <a:lstStyle/>
              <a:p>
                <a:r>
                  <a:rPr lang="en-US">
                    <a:noFill/>
                  </a:rPr>
                  <a:t> </a:t>
                </a:r>
              </a:p>
            </p:txBody>
          </p:sp>
        </mc:Fallback>
      </mc:AlternateContent>
      <p:sp>
        <p:nvSpPr>
          <p:cNvPr id="9" name="Speech Bubble: Rectangle with Corners Rounded 8">
            <a:extLst>
              <a:ext uri="{FF2B5EF4-FFF2-40B4-BE49-F238E27FC236}">
                <a16:creationId xmlns:a16="http://schemas.microsoft.com/office/drawing/2014/main" id="{21F2027C-8265-84CD-07D4-59084FC7CD2B}"/>
              </a:ext>
            </a:extLst>
          </p:cNvPr>
          <p:cNvSpPr/>
          <p:nvPr/>
        </p:nvSpPr>
        <p:spPr>
          <a:xfrm>
            <a:off x="2334468" y="4754169"/>
            <a:ext cx="3004457" cy="1139828"/>
          </a:xfrm>
          <a:prstGeom prst="wedgeRoundRectCallout">
            <a:avLst>
              <a:gd name="adj1" fmla="val -40651"/>
              <a:gd name="adj2" fmla="val -123304"/>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a:lnSpc>
                <a:spcPct val="150000"/>
              </a:lnSpc>
              <a:spcAft>
                <a:spcPts val="1200"/>
              </a:spcAft>
            </a:pPr>
            <a:r>
              <a:rPr lang="en-AU" sz="2000" dirty="0"/>
              <a:t>How did we get this expression?</a:t>
            </a:r>
          </a:p>
        </p:txBody>
      </p:sp>
      <mc:AlternateContent xmlns:mc="http://schemas.openxmlformats.org/markup-compatibility/2006" xmlns:a14="http://schemas.microsoft.com/office/drawing/2010/main">
        <mc:Choice Requires="a14">
          <p:sp>
            <p:nvSpPr>
              <p:cNvPr id="6" name="Text Placeholder 3">
                <a:extLst>
                  <a:ext uri="{FF2B5EF4-FFF2-40B4-BE49-F238E27FC236}">
                    <a16:creationId xmlns:a16="http://schemas.microsoft.com/office/drawing/2014/main" id="{78F3794B-B8FE-D8B1-36B8-C8CC7E5E5374}"/>
                  </a:ext>
                </a:extLst>
              </p:cNvPr>
              <p:cNvSpPr txBox="1">
                <a:spLocks/>
              </p:cNvSpPr>
              <p:nvPr/>
            </p:nvSpPr>
            <p:spPr>
              <a:xfrm>
                <a:off x="7159943" y="1168501"/>
                <a:ext cx="4908686" cy="4807835"/>
              </a:xfrm>
              <a:prstGeom prst="rect">
                <a:avLst/>
              </a:prstGeom>
              <a:ln>
                <a:solidFill>
                  <a:schemeClr val="tx1"/>
                </a:solidFill>
              </a:ln>
            </p:spPr>
            <p:txBody>
              <a:bodyPr vert="horz" lIns="180000" tIns="18000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14:m>
                  <m:oMath xmlns:m="http://schemas.openxmlformats.org/officeDocument/2006/math">
                    <m:r>
                      <a:rPr lang="en-AU" i="1" smtClean="0">
                        <a:latin typeface="Cambria Math" panose="02040503050406030204" pitchFamily="18" charset="0"/>
                      </a:rPr>
                      <m:t>𝛾</m:t>
                    </m:r>
                    <m:r>
                      <a:rPr lang="en-AU" i="1" smtClean="0">
                        <a:latin typeface="Cambria Math" panose="02040503050406030204" pitchFamily="18" charset="0"/>
                      </a:rPr>
                      <m:t>+</m:t>
                    </m:r>
                    <m:r>
                      <a:rPr lang="en-AU" i="1" smtClean="0">
                        <a:latin typeface="Cambria Math" panose="02040503050406030204" pitchFamily="18" charset="0"/>
                      </a:rPr>
                      <m:t>𝛽</m:t>
                    </m:r>
                    <m:r>
                      <a:rPr lang="en-AU" i="1" smtClean="0">
                        <a:latin typeface="Cambria Math" panose="02040503050406030204" pitchFamily="18" charset="0"/>
                      </a:rPr>
                      <m:t>+</m:t>
                    </m:r>
                    <m:r>
                      <a:rPr lang="en-AU" i="1" smtClean="0">
                        <a:latin typeface="Cambria Math" panose="02040503050406030204" pitchFamily="18" charset="0"/>
                      </a:rPr>
                      <m:t>𝛼</m:t>
                    </m:r>
                    <m:r>
                      <a:rPr lang="en-AU" i="1" smtClean="0">
                        <a:latin typeface="Cambria Math" panose="02040503050406030204" pitchFamily="18" charset="0"/>
                      </a:rPr>
                      <m:t>=−</m:t>
                    </m:r>
                    <m:f>
                      <m:fPr>
                        <m:ctrlPr>
                          <a:rPr lang="en-AU" i="1">
                            <a:latin typeface="Cambria Math" panose="02040503050406030204" pitchFamily="18" charset="0"/>
                          </a:rPr>
                        </m:ctrlPr>
                      </m:fPr>
                      <m:num>
                        <m:r>
                          <a:rPr lang="en-AU" i="1">
                            <a:latin typeface="Cambria Math" panose="02040503050406030204" pitchFamily="18" charset="0"/>
                          </a:rPr>
                          <m:t>𝑏</m:t>
                        </m:r>
                      </m:num>
                      <m:den>
                        <m:r>
                          <a:rPr lang="en-AU" i="1">
                            <a:latin typeface="Cambria Math" panose="02040503050406030204" pitchFamily="18" charset="0"/>
                          </a:rPr>
                          <m:t>𝑎</m:t>
                        </m:r>
                      </m:den>
                    </m:f>
                    <m:r>
                      <a:rPr lang="en-AU" i="1">
                        <a:latin typeface="Cambria Math" panose="02040503050406030204" pitchFamily="18" charset="0"/>
                      </a:rPr>
                      <m:t>=</m:t>
                    </m:r>
                    <m:f>
                      <m:fPr>
                        <m:ctrlPr>
                          <a:rPr lang="en-AU" i="1">
                            <a:latin typeface="Cambria Math" panose="02040503050406030204" pitchFamily="18" charset="0"/>
                          </a:rPr>
                        </m:ctrlPr>
                      </m:fPr>
                      <m:num>
                        <m:r>
                          <a:rPr lang="en-AU" i="1">
                            <a:latin typeface="Cambria Math" panose="02040503050406030204" pitchFamily="18" charset="0"/>
                          </a:rPr>
                          <m:t>2</m:t>
                        </m:r>
                      </m:num>
                      <m:den>
                        <m:r>
                          <a:rPr lang="en-AU" i="1">
                            <a:latin typeface="Cambria Math" panose="02040503050406030204" pitchFamily="18" charset="0"/>
                          </a:rPr>
                          <m:t>5</m:t>
                        </m:r>
                      </m:den>
                    </m:f>
                    <m:r>
                      <a:rPr lang="en-AU" i="1">
                        <a:latin typeface="Cambria Math" panose="02040503050406030204" pitchFamily="18" charset="0"/>
                      </a:rPr>
                      <m:t> </m:t>
                    </m:r>
                  </m:oMath>
                </a14:m>
                <a:r>
                  <a:rPr lang="en-AU" i="1" dirty="0">
                    <a:latin typeface="Cambria Math" panose="02040503050406030204" pitchFamily="18" charset="0"/>
                  </a:rPr>
                  <a:t> </a:t>
                </a:r>
                <a:br>
                  <a:rPr lang="en-AU" i="1" dirty="0">
                    <a:latin typeface="Cambria Math" panose="02040503050406030204" pitchFamily="18" charset="0"/>
                  </a:rPr>
                </a:br>
                <a14:m>
                  <m:oMath xmlns:m="http://schemas.openxmlformats.org/officeDocument/2006/math">
                    <m:r>
                      <a:rPr lang="en-AU" i="1">
                        <a:latin typeface="Cambria Math" panose="02040503050406030204" pitchFamily="18" charset="0"/>
                      </a:rPr>
                      <m:t>𝛼𝛽𝛾</m:t>
                    </m:r>
                    <m:r>
                      <a:rPr lang="en-AU" i="1">
                        <a:latin typeface="Cambria Math" panose="02040503050406030204" pitchFamily="18" charset="0"/>
                      </a:rPr>
                      <m:t>=−</m:t>
                    </m:r>
                    <m:f>
                      <m:fPr>
                        <m:ctrlPr>
                          <a:rPr lang="en-AU" i="1">
                            <a:latin typeface="Cambria Math" panose="02040503050406030204" pitchFamily="18" charset="0"/>
                          </a:rPr>
                        </m:ctrlPr>
                      </m:fPr>
                      <m:num>
                        <m:r>
                          <a:rPr lang="en-AU" i="1">
                            <a:latin typeface="Cambria Math" panose="02040503050406030204" pitchFamily="18" charset="0"/>
                          </a:rPr>
                          <m:t>𝑑</m:t>
                        </m:r>
                      </m:num>
                      <m:den>
                        <m:r>
                          <a:rPr lang="en-AU" i="1">
                            <a:latin typeface="Cambria Math" panose="02040503050406030204" pitchFamily="18" charset="0"/>
                          </a:rPr>
                          <m:t>𝑎</m:t>
                        </m:r>
                      </m:den>
                    </m:f>
                    <m:r>
                      <a:rPr lang="en-AU" i="1">
                        <a:latin typeface="Cambria Math" panose="02040503050406030204" pitchFamily="18" charset="0"/>
                      </a:rPr>
                      <m:t>=−</m:t>
                    </m:r>
                    <m:f>
                      <m:fPr>
                        <m:ctrlPr>
                          <a:rPr lang="en-AU" i="1">
                            <a:latin typeface="Cambria Math" panose="02040503050406030204" pitchFamily="18" charset="0"/>
                          </a:rPr>
                        </m:ctrlPr>
                      </m:fPr>
                      <m:num>
                        <m:r>
                          <a:rPr lang="en-AU" i="1">
                            <a:latin typeface="Cambria Math" panose="02040503050406030204" pitchFamily="18" charset="0"/>
                          </a:rPr>
                          <m:t>3</m:t>
                        </m:r>
                      </m:num>
                      <m:den>
                        <m:r>
                          <a:rPr lang="en-AU" i="1">
                            <a:latin typeface="Cambria Math" panose="02040503050406030204" pitchFamily="18" charset="0"/>
                          </a:rPr>
                          <m:t>5</m:t>
                        </m:r>
                      </m:den>
                    </m:f>
                    <m:r>
                      <a:rPr lang="en-AU" i="1">
                        <a:latin typeface="Cambria Math" panose="02040503050406030204" pitchFamily="18" charset="0"/>
                      </a:rPr>
                      <m:t> </m:t>
                    </m:r>
                    <m:r>
                      <a:rPr lang="en-AU" b="0" i="1" smtClean="0">
                        <a:latin typeface="Cambria Math" panose="02040503050406030204" pitchFamily="18" charset="0"/>
                      </a:rPr>
                      <m:t> </m:t>
                    </m:r>
                  </m:oMath>
                </a14:m>
                <a:r>
                  <a:rPr lang="en-AU" i="1" dirty="0">
                    <a:latin typeface="Cambria Math" panose="02040503050406030204" pitchFamily="18" charset="0"/>
                  </a:rPr>
                  <a:t> </a:t>
                </a:r>
              </a:p>
              <a:p>
                <a:r>
                  <a:rPr lang="en-AU" dirty="0"/>
                  <a:t>Hence,</a:t>
                </a:r>
              </a:p>
              <a:p>
                <a:pPr/>
                <a14:m>
                  <m:oMathPara xmlns:m="http://schemas.openxmlformats.org/officeDocument/2006/math">
                    <m:oMathParaPr>
                      <m:jc m:val="left"/>
                    </m:oMathParaPr>
                    <m:oMath xmlns:m="http://schemas.openxmlformats.org/officeDocument/2006/math">
                      <m:f>
                        <m:fPr>
                          <m:ctrlPr>
                            <a:rPr lang="en-AU" i="1">
                              <a:latin typeface="Cambria Math" panose="02040503050406030204" pitchFamily="18" charset="0"/>
                            </a:rPr>
                          </m:ctrlPr>
                        </m:fPr>
                        <m:num>
                          <m:r>
                            <a:rPr lang="en-AU" i="1">
                              <a:latin typeface="Cambria Math" panose="02040503050406030204" pitchFamily="18" charset="0"/>
                            </a:rPr>
                            <m:t>𝛾</m:t>
                          </m:r>
                          <m:r>
                            <a:rPr lang="en-AU" i="1">
                              <a:latin typeface="Cambria Math" panose="02040503050406030204" pitchFamily="18" charset="0"/>
                            </a:rPr>
                            <m:t>+</m:t>
                          </m:r>
                          <m:r>
                            <a:rPr lang="en-AU" i="1">
                              <a:latin typeface="Cambria Math" panose="02040503050406030204" pitchFamily="18" charset="0"/>
                            </a:rPr>
                            <m:t>𝛽</m:t>
                          </m:r>
                          <m:r>
                            <a:rPr lang="en-AU" i="1">
                              <a:latin typeface="Cambria Math" panose="02040503050406030204" pitchFamily="18" charset="0"/>
                            </a:rPr>
                            <m:t>+</m:t>
                          </m:r>
                          <m:r>
                            <a:rPr lang="en-AU" i="1">
                              <a:latin typeface="Cambria Math" panose="02040503050406030204" pitchFamily="18" charset="0"/>
                            </a:rPr>
                            <m:t>𝛼</m:t>
                          </m:r>
                        </m:num>
                        <m:den>
                          <m:r>
                            <a:rPr lang="en-AU" i="1">
                              <a:latin typeface="Cambria Math" panose="02040503050406030204" pitchFamily="18" charset="0"/>
                            </a:rPr>
                            <m:t>𝛼𝛽𝛾</m:t>
                          </m:r>
                        </m:den>
                      </m:f>
                      <m:r>
                        <m:rPr>
                          <m:aln/>
                        </m:rPr>
                        <a:rPr lang="en-AU" b="0" i="1" smtClean="0">
                          <a:latin typeface="Cambria Math" panose="02040503050406030204" pitchFamily="18" charset="0"/>
                        </a:rPr>
                        <m:t>=</m:t>
                      </m:r>
                      <m:f>
                        <m:fPr>
                          <m:ctrlPr>
                            <a:rPr lang="en-AU" b="0" i="1" smtClean="0">
                              <a:latin typeface="Cambria Math" panose="02040503050406030204" pitchFamily="18" charset="0"/>
                            </a:rPr>
                          </m:ctrlPr>
                        </m:fPr>
                        <m:num>
                          <m:f>
                            <m:fPr>
                              <m:ctrlPr>
                                <a:rPr lang="en-AU" b="0" i="1" smtClean="0">
                                  <a:latin typeface="Cambria Math" panose="02040503050406030204" pitchFamily="18" charset="0"/>
                                </a:rPr>
                              </m:ctrlPr>
                            </m:fPr>
                            <m:num>
                              <m:r>
                                <a:rPr lang="en-AU" b="0" i="1" smtClean="0">
                                  <a:latin typeface="Cambria Math" panose="02040503050406030204" pitchFamily="18" charset="0"/>
                                </a:rPr>
                                <m:t>2</m:t>
                              </m:r>
                            </m:num>
                            <m:den>
                              <m:r>
                                <a:rPr lang="en-AU" b="0" i="1" smtClean="0">
                                  <a:latin typeface="Cambria Math" panose="02040503050406030204" pitchFamily="18" charset="0"/>
                                </a:rPr>
                                <m:t>5</m:t>
                              </m:r>
                            </m:den>
                          </m:f>
                        </m:num>
                        <m:den>
                          <m:r>
                            <a:rPr lang="en-AU" b="0" i="1" smtClean="0">
                              <a:latin typeface="Cambria Math" panose="02040503050406030204" pitchFamily="18" charset="0"/>
                            </a:rPr>
                            <m:t>−</m:t>
                          </m:r>
                          <m:f>
                            <m:fPr>
                              <m:ctrlPr>
                                <a:rPr lang="en-AU" b="0" i="1" smtClean="0">
                                  <a:latin typeface="Cambria Math" panose="02040503050406030204" pitchFamily="18" charset="0"/>
                                </a:rPr>
                              </m:ctrlPr>
                            </m:fPr>
                            <m:num>
                              <m:r>
                                <a:rPr lang="en-AU" b="0" i="1" smtClean="0">
                                  <a:latin typeface="Cambria Math" panose="02040503050406030204" pitchFamily="18" charset="0"/>
                                </a:rPr>
                                <m:t>3</m:t>
                              </m:r>
                            </m:num>
                            <m:den>
                              <m:r>
                                <a:rPr lang="en-AU" b="0" i="1" smtClean="0">
                                  <a:latin typeface="Cambria Math" panose="02040503050406030204" pitchFamily="18" charset="0"/>
                                </a:rPr>
                                <m:t>5</m:t>
                              </m:r>
                            </m:den>
                          </m:f>
                        </m:den>
                      </m:f>
                    </m:oMath>
                    <m:oMath xmlns:m="http://schemas.openxmlformats.org/officeDocument/2006/math">
                      <m:r>
                        <m:rPr>
                          <m:aln/>
                        </m:rPr>
                        <a:rPr lang="en-AU" b="0" i="1" smtClean="0">
                          <a:latin typeface="Cambria Math" panose="02040503050406030204" pitchFamily="18" charset="0"/>
                        </a:rPr>
                        <m:t>=</m:t>
                      </m:r>
                      <m:r>
                        <a:rPr lang="en-AU" b="0" i="1" smtClean="0">
                          <a:latin typeface="Cambria Math" panose="02040503050406030204" pitchFamily="18" charset="0"/>
                        </a:rPr>
                        <m:t>−</m:t>
                      </m:r>
                      <m:f>
                        <m:fPr>
                          <m:ctrlPr>
                            <a:rPr lang="en-AU" b="0" i="1" smtClean="0">
                              <a:latin typeface="Cambria Math" panose="02040503050406030204" pitchFamily="18" charset="0"/>
                            </a:rPr>
                          </m:ctrlPr>
                        </m:fPr>
                        <m:num>
                          <m:r>
                            <a:rPr lang="en-AU" b="0" i="1" smtClean="0">
                              <a:latin typeface="Cambria Math" panose="02040503050406030204" pitchFamily="18" charset="0"/>
                            </a:rPr>
                            <m:t>2</m:t>
                          </m:r>
                        </m:num>
                        <m:den>
                          <m:r>
                            <a:rPr lang="en-AU" b="0" i="1" smtClean="0">
                              <a:latin typeface="Cambria Math" panose="02040503050406030204" pitchFamily="18" charset="0"/>
                            </a:rPr>
                            <m:t>3</m:t>
                          </m:r>
                        </m:den>
                      </m:f>
                    </m:oMath>
                  </m:oMathPara>
                </a14:m>
                <a:endParaRPr lang="en-AU" dirty="0"/>
              </a:p>
            </p:txBody>
          </p:sp>
        </mc:Choice>
        <mc:Fallback xmlns="">
          <p:sp>
            <p:nvSpPr>
              <p:cNvPr id="6" name="Text Placeholder 3">
                <a:extLst>
                  <a:ext uri="{FF2B5EF4-FFF2-40B4-BE49-F238E27FC236}">
                    <a16:creationId xmlns:a16="http://schemas.microsoft.com/office/drawing/2014/main" id="{78F3794B-B8FE-D8B1-36B8-C8CC7E5E5374}"/>
                  </a:ext>
                </a:extLst>
              </p:cNvPr>
              <p:cNvSpPr txBox="1">
                <a:spLocks noRot="1" noChangeAspect="1" noMove="1" noResize="1" noEditPoints="1" noAdjustHandles="1" noChangeArrowheads="1" noChangeShapeType="1" noTextEdit="1"/>
              </p:cNvSpPr>
              <p:nvPr/>
            </p:nvSpPr>
            <p:spPr>
              <a:xfrm>
                <a:off x="7159943" y="1168501"/>
                <a:ext cx="4908686" cy="4807835"/>
              </a:xfrm>
              <a:prstGeom prst="rect">
                <a:avLst/>
              </a:prstGeom>
              <a:blipFill>
                <a:blip r:embed="rId3"/>
                <a:stretch>
                  <a:fillRect/>
                </a:stretch>
              </a:blipFill>
              <a:ln>
                <a:solidFill>
                  <a:schemeClr val="tx1"/>
                </a:solidFill>
              </a:ln>
            </p:spPr>
            <p:txBody>
              <a:bodyPr/>
              <a:lstStyle/>
              <a:p>
                <a:r>
                  <a:rPr lang="en-US">
                    <a:noFill/>
                  </a:rPr>
                  <a:t> </a:t>
                </a:r>
              </a:p>
            </p:txBody>
          </p:sp>
        </mc:Fallback>
      </mc:AlternateContent>
      <p:sp>
        <p:nvSpPr>
          <p:cNvPr id="7" name="Speech Bubble: Rectangle with Corners Rounded 6">
            <a:extLst>
              <a:ext uri="{FF2B5EF4-FFF2-40B4-BE49-F238E27FC236}">
                <a16:creationId xmlns:a16="http://schemas.microsoft.com/office/drawing/2014/main" id="{5883F31F-5FC7-4894-FCF4-CAA9F6AAF929}"/>
              </a:ext>
            </a:extLst>
          </p:cNvPr>
          <p:cNvSpPr/>
          <p:nvPr/>
        </p:nvSpPr>
        <p:spPr>
          <a:xfrm>
            <a:off x="4155486" y="3030415"/>
            <a:ext cx="3004457" cy="1139828"/>
          </a:xfrm>
          <a:prstGeom prst="wedgeRoundRectCallout">
            <a:avLst>
              <a:gd name="adj1" fmla="val 52950"/>
              <a:gd name="adj2" fmla="val -100492"/>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a:lnSpc>
                <a:spcPct val="150000"/>
              </a:lnSpc>
              <a:spcAft>
                <a:spcPts val="1200"/>
              </a:spcAft>
            </a:pPr>
            <a:r>
              <a:rPr lang="en-AU" sz="2000"/>
              <a:t>How did we get these values?</a:t>
            </a:r>
          </a:p>
        </p:txBody>
      </p:sp>
      <p:sp>
        <p:nvSpPr>
          <p:cNvPr id="2" name="Slide Number Placeholder 1">
            <a:extLst>
              <a:ext uri="{FF2B5EF4-FFF2-40B4-BE49-F238E27FC236}">
                <a16:creationId xmlns:a16="http://schemas.microsoft.com/office/drawing/2014/main" id="{4417B13F-6154-AFC1-5228-691B781F4574}"/>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13</a:t>
            </a:fld>
            <a:endParaRPr lang="en-AU" dirty="0"/>
          </a:p>
        </p:txBody>
      </p:sp>
    </p:spTree>
    <p:extLst>
      <p:ext uri="{BB962C8B-B14F-4D97-AF65-F5344CB8AC3E}">
        <p14:creationId xmlns:p14="http://schemas.microsoft.com/office/powerpoint/2010/main" val="659001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A2A765-60B2-7728-ADF4-46EA76CDA76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FDAFAF0-7DB5-EAC8-D6DB-3D9617A37452}"/>
              </a:ext>
            </a:extLst>
          </p:cNvPr>
          <p:cNvSpPr>
            <a:spLocks noGrp="1"/>
          </p:cNvSpPr>
          <p:nvPr>
            <p:ph type="title"/>
          </p:nvPr>
        </p:nvSpPr>
        <p:spPr/>
        <p:txBody>
          <a:bodyPr/>
          <a:lstStyle/>
          <a:p>
            <a:r>
              <a:rPr lang="en-AU"/>
              <a:t>Your turn</a:t>
            </a:r>
          </a:p>
        </p:txBody>
      </p:sp>
      <mc:AlternateContent xmlns:mc="http://schemas.openxmlformats.org/markup-compatibility/2006" xmlns:a14="http://schemas.microsoft.com/office/drawing/2010/main">
        <mc:Choice Requires="a14">
          <p:sp>
            <p:nvSpPr>
              <p:cNvPr id="4" name="Text Placeholder 3">
                <a:extLst>
                  <a:ext uri="{FF2B5EF4-FFF2-40B4-BE49-F238E27FC236}">
                    <a16:creationId xmlns:a16="http://schemas.microsoft.com/office/drawing/2014/main" id="{458386B9-C4DE-0CFB-5755-CF4D87C4FE5E}"/>
                  </a:ext>
                </a:extLst>
              </p:cNvPr>
              <p:cNvSpPr>
                <a:spLocks noGrp="1"/>
              </p:cNvSpPr>
              <p:nvPr>
                <p:ph type="body" sz="quarter" idx="17"/>
              </p:nvPr>
            </p:nvSpPr>
            <p:spPr>
              <a:xfrm>
                <a:off x="360000" y="1266092"/>
                <a:ext cx="5099572" cy="5108829"/>
              </a:xfrm>
              <a:ln>
                <a:solidFill>
                  <a:schemeClr val="tx1"/>
                </a:solidFill>
              </a:ln>
            </p:spPr>
            <p:txBody>
              <a:bodyPr lIns="180000" tIns="180000"/>
              <a:lstStyle/>
              <a:p>
                <a:r>
                  <a:rPr lang="en-AU" dirty="0"/>
                  <a:t>I</a:t>
                </a:r>
                <a14:m>
                  <m:oMath xmlns:m="http://schemas.openxmlformats.org/officeDocument/2006/math">
                    <m:r>
                      <m:rPr>
                        <m:sty m:val="p"/>
                      </m:rPr>
                      <a:rPr lang="en-AU" b="0" i="0" smtClean="0">
                        <a:latin typeface="Cambria Math" panose="02040503050406030204" pitchFamily="18" charset="0"/>
                      </a:rPr>
                      <m:t>f</m:t>
                    </m:r>
                    <m:r>
                      <a:rPr lang="en-AU" b="0" i="0" smtClean="0">
                        <a:latin typeface="Cambria Math" panose="02040503050406030204" pitchFamily="18" charset="0"/>
                      </a:rPr>
                      <m:t> </m:t>
                    </m:r>
                    <m:r>
                      <a:rPr lang="en-AU" b="0" i="1" smtClean="0">
                        <a:latin typeface="Cambria Math" panose="02040503050406030204" pitchFamily="18" charset="0"/>
                      </a:rPr>
                      <m:t>𝛼</m:t>
                    </m:r>
                    <m:r>
                      <a:rPr lang="en-AU" b="0" i="1" smtClean="0">
                        <a:latin typeface="Cambria Math" panose="02040503050406030204" pitchFamily="18" charset="0"/>
                      </a:rPr>
                      <m:t>, </m:t>
                    </m:r>
                    <m:r>
                      <a:rPr lang="en-AU" b="0" i="1" smtClean="0">
                        <a:latin typeface="Cambria Math" panose="02040503050406030204" pitchFamily="18" charset="0"/>
                      </a:rPr>
                      <m:t>𝛽</m:t>
                    </m:r>
                    <m:r>
                      <a:rPr lang="en-AU" b="0" i="1" smtClean="0">
                        <a:latin typeface="Cambria Math" panose="02040503050406030204" pitchFamily="18" charset="0"/>
                      </a:rPr>
                      <m:t>, </m:t>
                    </m:r>
                    <m:r>
                      <a:rPr lang="en-AU" b="0" i="1" smtClean="0">
                        <a:latin typeface="Cambria Math" panose="02040503050406030204" pitchFamily="18" charset="0"/>
                      </a:rPr>
                      <m:t>𝛾</m:t>
                    </m:r>
                    <m:r>
                      <a:rPr lang="en-AU" b="0" i="1" smtClean="0">
                        <a:latin typeface="Cambria Math" panose="02040503050406030204" pitchFamily="18" charset="0"/>
                      </a:rPr>
                      <m:t> </m:t>
                    </m:r>
                  </m:oMath>
                </a14:m>
                <a:r>
                  <a:rPr lang="en-AU" dirty="0"/>
                  <a:t>are roots to the equation </a:t>
                </a:r>
                <a:endParaRPr lang="en-AU" i="1" dirty="0">
                  <a:latin typeface="Cambria Math" panose="02040503050406030204" pitchFamily="18" charset="0"/>
                </a:endParaRPr>
              </a:p>
              <a:p>
                <a:pPr/>
                <a14:m>
                  <m:oMath xmlns:m="http://schemas.openxmlformats.org/officeDocument/2006/math">
                    <m:r>
                      <a:rPr lang="en-AU" b="0" i="1" smtClean="0">
                        <a:latin typeface="Cambria Math" panose="02040503050406030204" pitchFamily="18" charset="0"/>
                      </a:rPr>
                      <m:t>3</m:t>
                    </m:r>
                    <m:sSup>
                      <m:sSupPr>
                        <m:ctrlPr>
                          <a:rPr lang="en-AU" i="1">
                            <a:latin typeface="Cambria Math" panose="02040503050406030204" pitchFamily="18" charset="0"/>
                          </a:rPr>
                        </m:ctrlPr>
                      </m:sSupPr>
                      <m:e>
                        <m:r>
                          <a:rPr lang="en-AU" i="1">
                            <a:latin typeface="Cambria Math" panose="02040503050406030204" pitchFamily="18" charset="0"/>
                          </a:rPr>
                          <m:t>𝑥</m:t>
                        </m:r>
                      </m:e>
                      <m:sup>
                        <m:r>
                          <a:rPr lang="en-AU" i="1">
                            <a:latin typeface="Cambria Math" panose="02040503050406030204" pitchFamily="18" charset="0"/>
                          </a:rPr>
                          <m:t>3</m:t>
                        </m:r>
                      </m:sup>
                    </m:sSup>
                    <m:r>
                      <a:rPr lang="en-AU" b="0" i="1" smtClean="0">
                        <a:latin typeface="Cambria Math" panose="02040503050406030204" pitchFamily="18" charset="0"/>
                      </a:rPr>
                      <m:t>−4</m:t>
                    </m:r>
                    <m:sSup>
                      <m:sSupPr>
                        <m:ctrlPr>
                          <a:rPr lang="en-AU" i="1">
                            <a:latin typeface="Cambria Math" panose="02040503050406030204" pitchFamily="18" charset="0"/>
                          </a:rPr>
                        </m:ctrlPr>
                      </m:sSupPr>
                      <m:e>
                        <m:r>
                          <a:rPr lang="en-AU" i="1">
                            <a:latin typeface="Cambria Math" panose="02040503050406030204" pitchFamily="18" charset="0"/>
                          </a:rPr>
                          <m:t>𝑥</m:t>
                        </m:r>
                      </m:e>
                      <m:sup>
                        <m:r>
                          <a:rPr lang="en-AU" i="1">
                            <a:latin typeface="Cambria Math" panose="02040503050406030204" pitchFamily="18" charset="0"/>
                          </a:rPr>
                          <m:t>2</m:t>
                        </m:r>
                      </m:sup>
                    </m:sSup>
                    <m:r>
                      <a:rPr lang="en-AU" b="0" i="1" smtClean="0">
                        <a:latin typeface="Cambria Math" panose="02040503050406030204" pitchFamily="18" charset="0"/>
                      </a:rPr>
                      <m:t>+7</m:t>
                    </m:r>
                    <m:r>
                      <a:rPr lang="en-AU" i="1">
                        <a:latin typeface="Cambria Math" panose="02040503050406030204" pitchFamily="18" charset="0"/>
                      </a:rPr>
                      <m:t>𝑥</m:t>
                    </m:r>
                    <m:r>
                      <a:rPr lang="en-AU" i="1">
                        <a:latin typeface="Cambria Math" panose="02040503050406030204" pitchFamily="18" charset="0"/>
                      </a:rPr>
                      <m:t>−2=0,</m:t>
                    </m:r>
                  </m:oMath>
                </a14:m>
                <a:r>
                  <a:rPr lang="en-AU" dirty="0"/>
                  <a:t> find:</a:t>
                </a:r>
                <a:br>
                  <a:rPr lang="en-AU" b="0" i="1" dirty="0">
                    <a:latin typeface="Cambria Math" panose="02040503050406030204" pitchFamily="18" charset="0"/>
                  </a:rPr>
                </a:b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m:t>
                      </m:r>
                      <m:r>
                        <a:rPr lang="en-AU" b="0" i="1" smtClean="0">
                          <a:latin typeface="Cambria Math" panose="02040503050406030204" pitchFamily="18" charset="0"/>
                        </a:rPr>
                        <m:t>𝛼</m:t>
                      </m:r>
                      <m:r>
                        <a:rPr lang="en-AU" b="0" i="1" smtClean="0">
                          <a:latin typeface="Cambria Math" panose="02040503050406030204" pitchFamily="18" charset="0"/>
                        </a:rPr>
                        <m:t>+1)(</m:t>
                      </m:r>
                      <m:r>
                        <a:rPr lang="en-AU" b="0" i="1" smtClean="0">
                          <a:latin typeface="Cambria Math" panose="02040503050406030204" pitchFamily="18" charset="0"/>
                        </a:rPr>
                        <m:t>𝛽</m:t>
                      </m:r>
                      <m:r>
                        <a:rPr lang="en-AU" b="0" i="1" smtClean="0">
                          <a:latin typeface="Cambria Math" panose="02040503050406030204" pitchFamily="18" charset="0"/>
                        </a:rPr>
                        <m:t>+1)(</m:t>
                      </m:r>
                      <m:r>
                        <a:rPr lang="en-AU" b="0" i="1" smtClean="0">
                          <a:latin typeface="Cambria Math" panose="02040503050406030204" pitchFamily="18" charset="0"/>
                        </a:rPr>
                        <m:t>𝛾</m:t>
                      </m:r>
                      <m:r>
                        <a:rPr lang="en-AU" b="0" i="1" smtClean="0">
                          <a:latin typeface="Cambria Math" panose="02040503050406030204" pitchFamily="18" charset="0"/>
                        </a:rPr>
                        <m:t>+1) </m:t>
                      </m:r>
                    </m:oMath>
                  </m:oMathPara>
                </a14:m>
                <a:endParaRPr lang="en-AU" b="0" dirty="0"/>
              </a:p>
              <a:p>
                <a:pPr/>
                <a14:m>
                  <m:oMath xmlns:m="http://schemas.openxmlformats.org/officeDocument/2006/math">
                    <m:d>
                      <m:dPr>
                        <m:ctrlPr>
                          <a:rPr lang="en-AU" i="1">
                            <a:latin typeface="Cambria Math" panose="02040503050406030204" pitchFamily="18" charset="0"/>
                          </a:rPr>
                        </m:ctrlPr>
                      </m:dPr>
                      <m:e>
                        <m:r>
                          <a:rPr lang="en-AU" i="1">
                            <a:latin typeface="Cambria Math" panose="02040503050406030204" pitchFamily="18" charset="0"/>
                          </a:rPr>
                          <m:t>𝛼</m:t>
                        </m:r>
                        <m:r>
                          <a:rPr lang="en-AU" i="1">
                            <a:latin typeface="Cambria Math" panose="02040503050406030204" pitchFamily="18" charset="0"/>
                          </a:rPr>
                          <m:t>+1</m:t>
                        </m:r>
                      </m:e>
                    </m:d>
                    <m:d>
                      <m:dPr>
                        <m:ctrlPr>
                          <a:rPr lang="en-AU" i="1">
                            <a:latin typeface="Cambria Math" panose="02040503050406030204" pitchFamily="18" charset="0"/>
                          </a:rPr>
                        </m:ctrlPr>
                      </m:dPr>
                      <m:e>
                        <m:r>
                          <a:rPr lang="en-AU" i="1">
                            <a:latin typeface="Cambria Math" panose="02040503050406030204" pitchFamily="18" charset="0"/>
                          </a:rPr>
                          <m:t>𝛽</m:t>
                        </m:r>
                        <m:r>
                          <a:rPr lang="en-AU" i="1">
                            <a:latin typeface="Cambria Math" panose="02040503050406030204" pitchFamily="18" charset="0"/>
                          </a:rPr>
                          <m:t>+1</m:t>
                        </m:r>
                      </m:e>
                    </m:d>
                    <m:d>
                      <m:dPr>
                        <m:ctrlPr>
                          <a:rPr lang="en-AU" i="1">
                            <a:latin typeface="Cambria Math" panose="02040503050406030204" pitchFamily="18" charset="0"/>
                          </a:rPr>
                        </m:ctrlPr>
                      </m:dPr>
                      <m:e>
                        <m:r>
                          <a:rPr lang="en-AU" i="1">
                            <a:latin typeface="Cambria Math" panose="02040503050406030204" pitchFamily="18" charset="0"/>
                          </a:rPr>
                          <m:t>𝛾</m:t>
                        </m:r>
                        <m:r>
                          <a:rPr lang="en-AU" i="1">
                            <a:latin typeface="Cambria Math" panose="02040503050406030204" pitchFamily="18" charset="0"/>
                          </a:rPr>
                          <m:t>+1</m:t>
                        </m:r>
                      </m:e>
                    </m:d>
                  </m:oMath>
                </a14:m>
                <a:r>
                  <a:rPr lang="en-AU" i="1" dirty="0">
                    <a:latin typeface="Cambria Math" panose="02040503050406030204" pitchFamily="18" charset="0"/>
                  </a:rPr>
                  <a:t> </a:t>
                </a:r>
                <a:br>
                  <a:rPr lang="en-AU" i="1" dirty="0">
                    <a:latin typeface="Cambria Math" panose="02040503050406030204" pitchFamily="18" charset="0"/>
                  </a:rPr>
                </a:br>
                <a14:m>
                  <m:oMathPara xmlns:m="http://schemas.openxmlformats.org/officeDocument/2006/math">
                    <m:oMathParaPr>
                      <m:jc m:val="centerGroup"/>
                    </m:oMathParaPr>
                    <m:oMath xmlns:m="http://schemas.openxmlformats.org/officeDocument/2006/math">
                      <m:r>
                        <a:rPr lang="en-AU" b="0" i="1" smtClean="0">
                          <a:latin typeface="Cambria Math" panose="02040503050406030204" pitchFamily="18" charset="0"/>
                        </a:rPr>
                        <m:t>=</m:t>
                      </m:r>
                      <m:d>
                        <m:dPr>
                          <m:ctrlPr>
                            <a:rPr lang="en-AU" b="0" i="1" smtClean="0">
                              <a:latin typeface="Cambria Math" panose="02040503050406030204" pitchFamily="18" charset="0"/>
                            </a:rPr>
                          </m:ctrlPr>
                        </m:dPr>
                        <m:e>
                          <m:r>
                            <a:rPr lang="en-AU" b="0" i="1" smtClean="0">
                              <a:latin typeface="Cambria Math" panose="02040503050406030204" pitchFamily="18" charset="0"/>
                            </a:rPr>
                            <m:t>𝛼𝛽</m:t>
                          </m:r>
                          <m:r>
                            <a:rPr lang="en-AU" b="0" i="1" smtClean="0">
                              <a:latin typeface="Cambria Math" panose="02040503050406030204" pitchFamily="18" charset="0"/>
                            </a:rPr>
                            <m:t>+</m:t>
                          </m:r>
                          <m:r>
                            <a:rPr lang="en-AU" b="0" i="1" smtClean="0">
                              <a:latin typeface="Cambria Math" panose="02040503050406030204" pitchFamily="18" charset="0"/>
                            </a:rPr>
                            <m:t>𝛼</m:t>
                          </m:r>
                          <m:r>
                            <a:rPr lang="en-AU" b="0" i="1" smtClean="0">
                              <a:latin typeface="Cambria Math" panose="02040503050406030204" pitchFamily="18" charset="0"/>
                            </a:rPr>
                            <m:t>+</m:t>
                          </m:r>
                          <m:r>
                            <a:rPr lang="en-AU" b="0" i="1" smtClean="0">
                              <a:latin typeface="Cambria Math" panose="02040503050406030204" pitchFamily="18" charset="0"/>
                            </a:rPr>
                            <m:t>𝛽</m:t>
                          </m:r>
                          <m:r>
                            <a:rPr lang="en-AU" b="0" i="1" smtClean="0">
                              <a:latin typeface="Cambria Math" panose="02040503050406030204" pitchFamily="18" charset="0"/>
                            </a:rPr>
                            <m:t>+1</m:t>
                          </m:r>
                        </m:e>
                      </m:d>
                      <m:d>
                        <m:dPr>
                          <m:ctrlPr>
                            <a:rPr lang="en-AU" b="0" i="1" smtClean="0">
                              <a:latin typeface="Cambria Math" panose="02040503050406030204" pitchFamily="18" charset="0"/>
                            </a:rPr>
                          </m:ctrlPr>
                        </m:dPr>
                        <m:e>
                          <m:r>
                            <a:rPr lang="en-AU" b="0" i="1" smtClean="0">
                              <a:latin typeface="Cambria Math" panose="02040503050406030204" pitchFamily="18" charset="0"/>
                            </a:rPr>
                            <m:t>𝛾</m:t>
                          </m:r>
                          <m:r>
                            <a:rPr lang="en-AU" b="0" i="1" smtClean="0">
                              <a:latin typeface="Cambria Math" panose="02040503050406030204" pitchFamily="18" charset="0"/>
                            </a:rPr>
                            <m:t>+1</m:t>
                          </m:r>
                        </m:e>
                      </m:d>
                    </m:oMath>
                    <m:oMath xmlns:m="http://schemas.openxmlformats.org/officeDocument/2006/math">
                      <m:r>
                        <a:rPr lang="en-AU" b="0" i="1" smtClean="0">
                          <a:latin typeface="Cambria Math" panose="02040503050406030204" pitchFamily="18" charset="0"/>
                        </a:rPr>
                        <m:t>=</m:t>
                      </m:r>
                      <m:r>
                        <a:rPr lang="en-AU" b="0" i="1" smtClean="0">
                          <a:latin typeface="Cambria Math" panose="02040503050406030204" pitchFamily="18" charset="0"/>
                        </a:rPr>
                        <m:t>𝛼𝛽𝛾</m:t>
                      </m:r>
                      <m:r>
                        <a:rPr lang="en-AU" b="0" i="1" smtClean="0">
                          <a:latin typeface="Cambria Math" panose="02040503050406030204" pitchFamily="18" charset="0"/>
                        </a:rPr>
                        <m:t>+</m:t>
                      </m:r>
                      <m:r>
                        <a:rPr lang="en-AU" b="0" i="1" smtClean="0">
                          <a:latin typeface="Cambria Math" panose="02040503050406030204" pitchFamily="18" charset="0"/>
                        </a:rPr>
                        <m:t>𝛼𝛽</m:t>
                      </m:r>
                      <m:r>
                        <a:rPr lang="en-AU" b="0" i="1" smtClean="0">
                          <a:latin typeface="Cambria Math" panose="02040503050406030204" pitchFamily="18" charset="0"/>
                        </a:rPr>
                        <m:t>+</m:t>
                      </m:r>
                      <m:r>
                        <a:rPr lang="en-AU" b="0" i="1" smtClean="0">
                          <a:latin typeface="Cambria Math" panose="02040503050406030204" pitchFamily="18" charset="0"/>
                        </a:rPr>
                        <m:t>𝛼𝛾</m:t>
                      </m:r>
                      <m:r>
                        <a:rPr lang="en-AU" b="0" i="1" smtClean="0">
                          <a:latin typeface="Cambria Math" panose="02040503050406030204" pitchFamily="18" charset="0"/>
                        </a:rPr>
                        <m:t>+</m:t>
                      </m:r>
                      <m:r>
                        <a:rPr lang="en-AU" b="0" i="1" smtClean="0">
                          <a:latin typeface="Cambria Math" panose="02040503050406030204" pitchFamily="18" charset="0"/>
                        </a:rPr>
                        <m:t>𝛼</m:t>
                      </m:r>
                      <m:r>
                        <a:rPr lang="en-AU" b="0" i="1" smtClean="0">
                          <a:latin typeface="Cambria Math" panose="02040503050406030204" pitchFamily="18" charset="0"/>
                        </a:rPr>
                        <m:t>+</m:t>
                      </m:r>
                      <m:r>
                        <a:rPr lang="en-AU" b="0" i="1" smtClean="0">
                          <a:latin typeface="Cambria Math" panose="02040503050406030204" pitchFamily="18" charset="0"/>
                        </a:rPr>
                        <m:t>𝛽𝛾</m:t>
                      </m:r>
                      <m:r>
                        <a:rPr lang="en-AU" b="0" i="1" smtClean="0">
                          <a:latin typeface="Cambria Math" panose="02040503050406030204" pitchFamily="18" charset="0"/>
                        </a:rPr>
                        <m:t>+</m:t>
                      </m:r>
                      <m:r>
                        <a:rPr lang="en-AU" b="0" i="1" smtClean="0">
                          <a:latin typeface="Cambria Math" panose="02040503050406030204" pitchFamily="18" charset="0"/>
                        </a:rPr>
                        <m:t>𝛽</m:t>
                      </m:r>
                      <m:r>
                        <a:rPr lang="en-AU" b="0" i="1" smtClean="0">
                          <a:latin typeface="Cambria Math" panose="02040503050406030204" pitchFamily="18" charset="0"/>
                        </a:rPr>
                        <m:t>+</m:t>
                      </m:r>
                      <m:r>
                        <a:rPr lang="en-AU" b="0" i="1" smtClean="0">
                          <a:latin typeface="Cambria Math" panose="02040503050406030204" pitchFamily="18" charset="0"/>
                        </a:rPr>
                        <m:t>𝛾</m:t>
                      </m:r>
                      <m:r>
                        <a:rPr lang="en-AU" b="0" i="1" smtClean="0">
                          <a:latin typeface="Cambria Math" panose="02040503050406030204" pitchFamily="18" charset="0"/>
                        </a:rPr>
                        <m:t>+1</m:t>
                      </m:r>
                    </m:oMath>
                    <m:oMath xmlns:m="http://schemas.openxmlformats.org/officeDocument/2006/math">
                      <m:r>
                        <a:rPr lang="en-AU" b="0" i="1" smtClean="0">
                          <a:latin typeface="Cambria Math" panose="02040503050406030204" pitchFamily="18" charset="0"/>
                        </a:rPr>
                        <m:t>=</m:t>
                      </m:r>
                      <m:r>
                        <a:rPr lang="en-AU" i="1">
                          <a:latin typeface="Cambria Math" panose="02040503050406030204" pitchFamily="18" charset="0"/>
                        </a:rPr>
                        <m:t>𝛼𝛽𝛾</m:t>
                      </m:r>
                      <m:r>
                        <a:rPr lang="en-AU" i="1">
                          <a:latin typeface="Cambria Math" panose="02040503050406030204" pitchFamily="18" charset="0"/>
                        </a:rPr>
                        <m:t>+(</m:t>
                      </m:r>
                      <m:r>
                        <a:rPr lang="en-AU" i="1">
                          <a:latin typeface="Cambria Math" panose="02040503050406030204" pitchFamily="18" charset="0"/>
                        </a:rPr>
                        <m:t>𝛼𝛽</m:t>
                      </m:r>
                      <m:r>
                        <a:rPr lang="en-AU" i="1">
                          <a:latin typeface="Cambria Math" panose="02040503050406030204" pitchFamily="18" charset="0"/>
                        </a:rPr>
                        <m:t>+</m:t>
                      </m:r>
                      <m:r>
                        <a:rPr lang="en-AU" i="1">
                          <a:latin typeface="Cambria Math" panose="02040503050406030204" pitchFamily="18" charset="0"/>
                        </a:rPr>
                        <m:t>𝛼𝛾</m:t>
                      </m:r>
                      <m:r>
                        <a:rPr lang="en-AU" i="1">
                          <a:latin typeface="Cambria Math" panose="02040503050406030204" pitchFamily="18" charset="0"/>
                        </a:rPr>
                        <m:t>+</m:t>
                      </m:r>
                      <m:r>
                        <a:rPr lang="en-AU" i="1">
                          <a:latin typeface="Cambria Math" panose="02040503050406030204" pitchFamily="18" charset="0"/>
                        </a:rPr>
                        <m:t>𝛽𝛾</m:t>
                      </m:r>
                      <m:r>
                        <a:rPr lang="en-AU" b="0" i="1" smtClean="0">
                          <a:latin typeface="Cambria Math" panose="02040503050406030204" pitchFamily="18" charset="0"/>
                        </a:rPr>
                        <m:t>)</m:t>
                      </m:r>
                      <m:r>
                        <a:rPr lang="en-AU" i="1">
                          <a:latin typeface="Cambria Math" panose="02040503050406030204" pitchFamily="18" charset="0"/>
                        </a:rPr>
                        <m:t>+</m:t>
                      </m:r>
                      <m:r>
                        <a:rPr lang="en-AU" b="0" i="1" smtClean="0">
                          <a:latin typeface="Cambria Math" panose="02040503050406030204" pitchFamily="18" charset="0"/>
                        </a:rPr>
                        <m:t>(</m:t>
                      </m:r>
                      <m:r>
                        <a:rPr lang="en-AU" i="1">
                          <a:latin typeface="Cambria Math" panose="02040503050406030204" pitchFamily="18" charset="0"/>
                        </a:rPr>
                        <m:t>𝛼</m:t>
                      </m:r>
                      <m:r>
                        <a:rPr lang="en-AU" i="1">
                          <a:latin typeface="Cambria Math" panose="02040503050406030204" pitchFamily="18" charset="0"/>
                        </a:rPr>
                        <m:t>+</m:t>
                      </m:r>
                      <m:r>
                        <a:rPr lang="en-AU" i="1">
                          <a:latin typeface="Cambria Math" panose="02040503050406030204" pitchFamily="18" charset="0"/>
                        </a:rPr>
                        <m:t>𝛽</m:t>
                      </m:r>
                      <m:r>
                        <a:rPr lang="en-AU" i="1">
                          <a:latin typeface="Cambria Math" panose="02040503050406030204" pitchFamily="18" charset="0"/>
                        </a:rPr>
                        <m:t>+</m:t>
                      </m:r>
                      <m:r>
                        <a:rPr lang="en-AU" i="1">
                          <a:latin typeface="Cambria Math" panose="02040503050406030204" pitchFamily="18" charset="0"/>
                        </a:rPr>
                        <m:t>𝛾</m:t>
                      </m:r>
                      <m:r>
                        <a:rPr lang="en-AU" b="0" i="1" smtClean="0">
                          <a:latin typeface="Cambria Math" panose="02040503050406030204" pitchFamily="18" charset="0"/>
                        </a:rPr>
                        <m:t>)</m:t>
                      </m:r>
                      <m:r>
                        <a:rPr lang="en-AU" i="1">
                          <a:latin typeface="Cambria Math" panose="02040503050406030204" pitchFamily="18" charset="0"/>
                        </a:rPr>
                        <m:t>+1</m:t>
                      </m:r>
                    </m:oMath>
                  </m:oMathPara>
                </a14:m>
                <a:br>
                  <a:rPr lang="en-AU" i="1" dirty="0">
                    <a:latin typeface="Cambria Math" panose="02040503050406030204" pitchFamily="18" charset="0"/>
                  </a:rPr>
                </a:br>
                <a:br>
                  <a:rPr lang="en-AU" b="0" i="1" dirty="0">
                    <a:latin typeface="Cambria Math" panose="02040503050406030204" pitchFamily="18" charset="0"/>
                  </a:rPr>
                </a:br>
                <a:r>
                  <a:rPr lang="en-AU" b="0" i="1" dirty="0">
                    <a:latin typeface="Cambria Math" panose="02040503050406030204" pitchFamily="18" charset="0"/>
                  </a:rPr>
                  <a:t> </a:t>
                </a:r>
                <a:br>
                  <a:rPr lang="en-AU" b="0" i="1" dirty="0">
                    <a:latin typeface="Cambria Math" panose="02040503050406030204" pitchFamily="18" charset="0"/>
                  </a:rPr>
                </a:br>
                <a:br>
                  <a:rPr lang="en-AU" b="0" i="1" dirty="0">
                    <a:latin typeface="Cambria Math" panose="02040503050406030204" pitchFamily="18" charset="0"/>
                  </a:rPr>
                </a:br>
                <a:endParaRPr lang="en-AU" i="1" dirty="0">
                  <a:latin typeface="Cambria Math" panose="02040503050406030204" pitchFamily="18" charset="0"/>
                </a:endParaRPr>
              </a:p>
              <a:p>
                <a14:m>
                  <m:oMath xmlns:m="http://schemas.openxmlformats.org/officeDocument/2006/math">
                    <m:r>
                      <a:rPr lang="en-AU" b="0" i="1" smtClean="0">
                        <a:latin typeface="Cambria Math" panose="02040503050406030204" pitchFamily="18" charset="0"/>
                      </a:rPr>
                      <m:t> </m:t>
                    </m:r>
                  </m:oMath>
                </a14:m>
                <a:r>
                  <a:rPr lang="en-AU" i="1" dirty="0">
                    <a:latin typeface="Cambria Math" panose="02040503050406030204" pitchFamily="18" charset="0"/>
                  </a:rPr>
                  <a:t> </a:t>
                </a:r>
                <a:br>
                  <a:rPr lang="en-AU" i="1" dirty="0">
                    <a:latin typeface="Cambria Math" panose="02040503050406030204" pitchFamily="18" charset="0"/>
                  </a:rPr>
                </a:br>
                <a:endParaRPr lang="en-AU" dirty="0"/>
              </a:p>
              <a:p>
                <a:r>
                  <a:rPr lang="en-AU" dirty="0"/>
                  <a:t> </a:t>
                </a:r>
              </a:p>
              <a:p>
                <a:endParaRPr lang="en-AU" dirty="0"/>
              </a:p>
            </p:txBody>
          </p:sp>
        </mc:Choice>
        <mc:Fallback xmlns="">
          <p:sp>
            <p:nvSpPr>
              <p:cNvPr id="4" name="Text Placeholder 3">
                <a:extLst>
                  <a:ext uri="{FF2B5EF4-FFF2-40B4-BE49-F238E27FC236}">
                    <a16:creationId xmlns:a16="http://schemas.microsoft.com/office/drawing/2014/main" id="{458386B9-C4DE-0CFB-5755-CF4D87C4FE5E}"/>
                  </a:ext>
                </a:extLst>
              </p:cNvPr>
              <p:cNvSpPr>
                <a:spLocks noGrp="1" noRot="1" noChangeAspect="1" noMove="1" noResize="1" noEditPoints="1" noAdjustHandles="1" noChangeArrowheads="1" noChangeShapeType="1" noTextEdit="1"/>
              </p:cNvSpPr>
              <p:nvPr>
                <p:ph type="body" sz="quarter" idx="17"/>
              </p:nvPr>
            </p:nvSpPr>
            <p:spPr>
              <a:xfrm>
                <a:off x="360000" y="1266092"/>
                <a:ext cx="5099572" cy="5108829"/>
              </a:xfrm>
              <a:blipFill>
                <a:blip r:embed="rId2"/>
                <a:stretch>
                  <a:fillRect b="-21040"/>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 Placeholder 3">
                <a:extLst>
                  <a:ext uri="{FF2B5EF4-FFF2-40B4-BE49-F238E27FC236}">
                    <a16:creationId xmlns:a16="http://schemas.microsoft.com/office/drawing/2014/main" id="{2F33DBA7-3DD7-8E0D-F0A1-89D6693FBB9A}"/>
                  </a:ext>
                </a:extLst>
              </p:cNvPr>
              <p:cNvSpPr txBox="1">
                <a:spLocks/>
              </p:cNvSpPr>
              <p:nvPr/>
            </p:nvSpPr>
            <p:spPr>
              <a:xfrm>
                <a:off x="6198651" y="1266091"/>
                <a:ext cx="4908686" cy="5108829"/>
              </a:xfrm>
              <a:prstGeom prst="rect">
                <a:avLst/>
              </a:prstGeom>
              <a:ln>
                <a:solidFill>
                  <a:schemeClr val="tx1"/>
                </a:solidFill>
              </a:ln>
            </p:spPr>
            <p:txBody>
              <a:bodyPr vert="horz" lIns="180000" tIns="18000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14:m>
                  <m:oMathPara xmlns:m="http://schemas.openxmlformats.org/officeDocument/2006/math">
                    <m:oMathParaPr>
                      <m:jc m:val="left"/>
                    </m:oMathParaPr>
                    <m:oMath xmlns:m="http://schemas.openxmlformats.org/officeDocument/2006/math">
                      <m:r>
                        <a:rPr lang="en-AU" i="1" smtClean="0">
                          <a:latin typeface="Cambria Math" panose="02040503050406030204" pitchFamily="18" charset="0"/>
                        </a:rPr>
                        <m:t>𝛾</m:t>
                      </m:r>
                      <m:r>
                        <a:rPr lang="en-AU" i="1" smtClean="0">
                          <a:latin typeface="Cambria Math" panose="02040503050406030204" pitchFamily="18" charset="0"/>
                        </a:rPr>
                        <m:t>+</m:t>
                      </m:r>
                      <m:r>
                        <a:rPr lang="en-AU" i="1" smtClean="0">
                          <a:latin typeface="Cambria Math" panose="02040503050406030204" pitchFamily="18" charset="0"/>
                        </a:rPr>
                        <m:t>𝛽</m:t>
                      </m:r>
                      <m:r>
                        <a:rPr lang="en-AU" i="1" smtClean="0">
                          <a:latin typeface="Cambria Math" panose="02040503050406030204" pitchFamily="18" charset="0"/>
                        </a:rPr>
                        <m:t>+</m:t>
                      </m:r>
                      <m:r>
                        <a:rPr lang="en-AU" i="1" smtClean="0">
                          <a:latin typeface="Cambria Math" panose="02040503050406030204" pitchFamily="18" charset="0"/>
                        </a:rPr>
                        <m:t>𝛼</m:t>
                      </m:r>
                      <m:r>
                        <a:rPr lang="en-AU" i="1" smtClean="0">
                          <a:latin typeface="Cambria Math" panose="02040503050406030204" pitchFamily="18" charset="0"/>
                        </a:rPr>
                        <m:t>=−</m:t>
                      </m:r>
                      <m:f>
                        <m:fPr>
                          <m:ctrlPr>
                            <a:rPr lang="en-AU" i="1">
                              <a:latin typeface="Cambria Math" panose="02040503050406030204" pitchFamily="18" charset="0"/>
                            </a:rPr>
                          </m:ctrlPr>
                        </m:fPr>
                        <m:num>
                          <m:r>
                            <a:rPr lang="en-AU" i="1">
                              <a:latin typeface="Cambria Math" panose="02040503050406030204" pitchFamily="18" charset="0"/>
                            </a:rPr>
                            <m:t>𝑏</m:t>
                          </m:r>
                        </m:num>
                        <m:den>
                          <m:r>
                            <a:rPr lang="en-AU" i="1">
                              <a:latin typeface="Cambria Math" panose="02040503050406030204" pitchFamily="18" charset="0"/>
                            </a:rPr>
                            <m:t>𝑎</m:t>
                          </m:r>
                        </m:den>
                      </m:f>
                      <m:r>
                        <a:rPr lang="en-AU" i="1">
                          <a:latin typeface="Cambria Math" panose="02040503050406030204" pitchFamily="18" charset="0"/>
                        </a:rPr>
                        <m:t>=</m:t>
                      </m:r>
                      <m:f>
                        <m:fPr>
                          <m:ctrlPr>
                            <a:rPr lang="en-AU" b="0" i="1" smtClean="0">
                              <a:latin typeface="Cambria Math" panose="02040503050406030204" pitchFamily="18" charset="0"/>
                            </a:rPr>
                          </m:ctrlPr>
                        </m:fPr>
                        <m:num>
                          <m:r>
                            <a:rPr lang="en-AU" b="0" i="1" smtClean="0">
                              <a:latin typeface="Cambria Math" panose="02040503050406030204" pitchFamily="18" charset="0"/>
                            </a:rPr>
                            <m:t>4</m:t>
                          </m:r>
                        </m:num>
                        <m:den>
                          <m:r>
                            <a:rPr lang="en-AU" b="0" i="1" smtClean="0">
                              <a:latin typeface="Cambria Math" panose="02040503050406030204" pitchFamily="18" charset="0"/>
                            </a:rPr>
                            <m:t>3</m:t>
                          </m:r>
                        </m:den>
                      </m:f>
                    </m:oMath>
                    <m:oMath xmlns:m="http://schemas.openxmlformats.org/officeDocument/2006/math">
                      <m:r>
                        <a:rPr lang="en-AU" i="1">
                          <a:latin typeface="Cambria Math" panose="02040503050406030204" pitchFamily="18" charset="0"/>
                        </a:rPr>
                        <m:t>𝛼𝛽𝛾</m:t>
                      </m:r>
                      <m:r>
                        <a:rPr lang="en-AU" i="1">
                          <a:latin typeface="Cambria Math" panose="02040503050406030204" pitchFamily="18" charset="0"/>
                        </a:rPr>
                        <m:t>=−</m:t>
                      </m:r>
                      <m:f>
                        <m:fPr>
                          <m:ctrlPr>
                            <a:rPr lang="en-AU" i="1">
                              <a:latin typeface="Cambria Math" panose="02040503050406030204" pitchFamily="18" charset="0"/>
                            </a:rPr>
                          </m:ctrlPr>
                        </m:fPr>
                        <m:num>
                          <m:r>
                            <a:rPr lang="en-AU" i="1">
                              <a:latin typeface="Cambria Math" panose="02040503050406030204" pitchFamily="18" charset="0"/>
                            </a:rPr>
                            <m:t>𝑑</m:t>
                          </m:r>
                        </m:num>
                        <m:den>
                          <m:r>
                            <a:rPr lang="en-AU" i="1">
                              <a:latin typeface="Cambria Math" panose="02040503050406030204" pitchFamily="18" charset="0"/>
                            </a:rPr>
                            <m:t>𝑎</m:t>
                          </m:r>
                        </m:den>
                      </m:f>
                      <m:r>
                        <a:rPr lang="en-AU" i="1">
                          <a:latin typeface="Cambria Math" panose="02040503050406030204" pitchFamily="18" charset="0"/>
                        </a:rPr>
                        <m:t>=</m:t>
                      </m:r>
                      <m:f>
                        <m:fPr>
                          <m:ctrlPr>
                            <a:rPr lang="en-AU" b="0" i="1" smtClean="0">
                              <a:latin typeface="Cambria Math" panose="02040503050406030204" pitchFamily="18" charset="0"/>
                            </a:rPr>
                          </m:ctrlPr>
                        </m:fPr>
                        <m:num>
                          <m:r>
                            <a:rPr lang="en-AU" b="0" i="1" smtClean="0">
                              <a:latin typeface="Cambria Math" panose="02040503050406030204" pitchFamily="18" charset="0"/>
                            </a:rPr>
                            <m:t>2</m:t>
                          </m:r>
                        </m:num>
                        <m:den>
                          <m:r>
                            <a:rPr lang="en-AU" b="0" i="1" smtClean="0">
                              <a:latin typeface="Cambria Math" panose="02040503050406030204" pitchFamily="18" charset="0"/>
                            </a:rPr>
                            <m:t>3</m:t>
                          </m:r>
                        </m:den>
                      </m:f>
                    </m:oMath>
                    <m:oMath xmlns:m="http://schemas.openxmlformats.org/officeDocument/2006/math">
                      <m:r>
                        <a:rPr lang="en-AU" i="1">
                          <a:latin typeface="Cambria Math" panose="02040503050406030204" pitchFamily="18" charset="0"/>
                        </a:rPr>
                        <m:t>𝛼𝛽</m:t>
                      </m:r>
                      <m:r>
                        <a:rPr lang="en-AU" i="1">
                          <a:latin typeface="Cambria Math" panose="02040503050406030204" pitchFamily="18" charset="0"/>
                        </a:rPr>
                        <m:t>+</m:t>
                      </m:r>
                      <m:r>
                        <a:rPr lang="en-AU" i="1">
                          <a:latin typeface="Cambria Math" panose="02040503050406030204" pitchFamily="18" charset="0"/>
                        </a:rPr>
                        <m:t>𝛼𝛾</m:t>
                      </m:r>
                      <m:r>
                        <a:rPr lang="en-AU" i="1">
                          <a:latin typeface="Cambria Math" panose="02040503050406030204" pitchFamily="18" charset="0"/>
                        </a:rPr>
                        <m:t>+</m:t>
                      </m:r>
                      <m:r>
                        <a:rPr lang="en-AU" i="1">
                          <a:latin typeface="Cambria Math" panose="02040503050406030204" pitchFamily="18" charset="0"/>
                        </a:rPr>
                        <m:t>𝛽𝛾</m:t>
                      </m:r>
                      <m:r>
                        <a:rPr lang="en-AU" b="0" i="1" smtClean="0">
                          <a:latin typeface="Cambria Math" panose="02040503050406030204" pitchFamily="18" charset="0"/>
                        </a:rPr>
                        <m:t>=</m:t>
                      </m:r>
                      <m:f>
                        <m:fPr>
                          <m:ctrlPr>
                            <a:rPr lang="en-AU" b="0" i="1" smtClean="0">
                              <a:latin typeface="Cambria Math" panose="02040503050406030204" pitchFamily="18" charset="0"/>
                            </a:rPr>
                          </m:ctrlPr>
                        </m:fPr>
                        <m:num>
                          <m:r>
                            <a:rPr lang="en-AU" b="0" i="1" smtClean="0">
                              <a:latin typeface="Cambria Math" panose="02040503050406030204" pitchFamily="18" charset="0"/>
                            </a:rPr>
                            <m:t>𝑐</m:t>
                          </m:r>
                        </m:num>
                        <m:den>
                          <m:r>
                            <a:rPr lang="en-AU" b="0" i="1" smtClean="0">
                              <a:latin typeface="Cambria Math" panose="02040503050406030204" pitchFamily="18" charset="0"/>
                            </a:rPr>
                            <m:t>𝑎</m:t>
                          </m:r>
                        </m:den>
                      </m:f>
                      <m:r>
                        <a:rPr lang="en-AU" b="0" i="1" smtClean="0">
                          <a:latin typeface="Cambria Math" panose="02040503050406030204" pitchFamily="18" charset="0"/>
                        </a:rPr>
                        <m:t>=</m:t>
                      </m:r>
                      <m:f>
                        <m:fPr>
                          <m:ctrlPr>
                            <a:rPr lang="en-AU" b="0" i="1" smtClean="0">
                              <a:latin typeface="Cambria Math" panose="02040503050406030204" pitchFamily="18" charset="0"/>
                            </a:rPr>
                          </m:ctrlPr>
                        </m:fPr>
                        <m:num>
                          <m:r>
                            <a:rPr lang="en-AU" b="0" i="1" smtClean="0">
                              <a:latin typeface="Cambria Math" panose="02040503050406030204" pitchFamily="18" charset="0"/>
                            </a:rPr>
                            <m:t>7</m:t>
                          </m:r>
                        </m:num>
                        <m:den>
                          <m:r>
                            <a:rPr lang="en-AU" b="0" i="1" smtClean="0">
                              <a:latin typeface="Cambria Math" panose="02040503050406030204" pitchFamily="18" charset="0"/>
                            </a:rPr>
                            <m:t>3</m:t>
                          </m:r>
                        </m:den>
                      </m:f>
                    </m:oMath>
                  </m:oMathPara>
                </a14:m>
                <a:endParaRPr lang="en-AU" i="1" dirty="0">
                  <a:latin typeface="Cambria Math" panose="02040503050406030204" pitchFamily="18" charset="0"/>
                </a:endParaRPr>
              </a:p>
              <a:p>
                <a:r>
                  <a:rPr lang="en-AU" dirty="0"/>
                  <a:t>Hence,</a:t>
                </a:r>
              </a:p>
              <a:p>
                <a:pPr/>
                <a14:m>
                  <m:oMathPara xmlns:m="http://schemas.openxmlformats.org/officeDocument/2006/math">
                    <m:oMathParaPr>
                      <m:jc m:val="centerGroup"/>
                    </m:oMathParaPr>
                    <m:oMath xmlns:m="http://schemas.openxmlformats.org/officeDocument/2006/math">
                      <m:r>
                        <a:rPr lang="en-AU" i="1">
                          <a:latin typeface="Cambria Math" panose="02040503050406030204" pitchFamily="18" charset="0"/>
                        </a:rPr>
                        <m:t>𝛼𝛽𝛾</m:t>
                      </m:r>
                      <m:r>
                        <a:rPr lang="en-AU" i="1">
                          <a:latin typeface="Cambria Math" panose="02040503050406030204" pitchFamily="18" charset="0"/>
                        </a:rPr>
                        <m:t>+</m:t>
                      </m:r>
                      <m:d>
                        <m:dPr>
                          <m:ctrlPr>
                            <a:rPr lang="en-AU" i="1">
                              <a:latin typeface="Cambria Math" panose="02040503050406030204" pitchFamily="18" charset="0"/>
                            </a:rPr>
                          </m:ctrlPr>
                        </m:dPr>
                        <m:e>
                          <m:r>
                            <a:rPr lang="en-AU" i="1">
                              <a:latin typeface="Cambria Math" panose="02040503050406030204" pitchFamily="18" charset="0"/>
                            </a:rPr>
                            <m:t>𝛼𝛽</m:t>
                          </m:r>
                          <m:r>
                            <a:rPr lang="en-AU" i="1">
                              <a:latin typeface="Cambria Math" panose="02040503050406030204" pitchFamily="18" charset="0"/>
                            </a:rPr>
                            <m:t>+</m:t>
                          </m:r>
                          <m:r>
                            <a:rPr lang="en-AU" i="1">
                              <a:latin typeface="Cambria Math" panose="02040503050406030204" pitchFamily="18" charset="0"/>
                            </a:rPr>
                            <m:t>𝛼𝛾</m:t>
                          </m:r>
                          <m:r>
                            <a:rPr lang="en-AU" i="1">
                              <a:latin typeface="Cambria Math" panose="02040503050406030204" pitchFamily="18" charset="0"/>
                            </a:rPr>
                            <m:t>+</m:t>
                          </m:r>
                          <m:r>
                            <a:rPr lang="en-AU" i="1">
                              <a:latin typeface="Cambria Math" panose="02040503050406030204" pitchFamily="18" charset="0"/>
                            </a:rPr>
                            <m:t>𝛽𝛾</m:t>
                          </m:r>
                        </m:e>
                      </m:d>
                      <m:r>
                        <a:rPr lang="en-AU" i="1">
                          <a:latin typeface="Cambria Math" panose="02040503050406030204" pitchFamily="18" charset="0"/>
                        </a:rPr>
                        <m:t>+</m:t>
                      </m:r>
                      <m:d>
                        <m:dPr>
                          <m:ctrlPr>
                            <a:rPr lang="en-AU" i="1">
                              <a:latin typeface="Cambria Math" panose="02040503050406030204" pitchFamily="18" charset="0"/>
                            </a:rPr>
                          </m:ctrlPr>
                        </m:dPr>
                        <m:e>
                          <m:r>
                            <a:rPr lang="en-AU" i="1">
                              <a:latin typeface="Cambria Math" panose="02040503050406030204" pitchFamily="18" charset="0"/>
                            </a:rPr>
                            <m:t>𝛼</m:t>
                          </m:r>
                          <m:r>
                            <a:rPr lang="en-AU" i="1">
                              <a:latin typeface="Cambria Math" panose="02040503050406030204" pitchFamily="18" charset="0"/>
                            </a:rPr>
                            <m:t>+</m:t>
                          </m:r>
                          <m:r>
                            <a:rPr lang="en-AU" i="1">
                              <a:latin typeface="Cambria Math" panose="02040503050406030204" pitchFamily="18" charset="0"/>
                            </a:rPr>
                            <m:t>𝛽</m:t>
                          </m:r>
                          <m:r>
                            <a:rPr lang="en-AU" i="1">
                              <a:latin typeface="Cambria Math" panose="02040503050406030204" pitchFamily="18" charset="0"/>
                            </a:rPr>
                            <m:t>+</m:t>
                          </m:r>
                          <m:r>
                            <a:rPr lang="en-AU" i="1">
                              <a:latin typeface="Cambria Math" panose="02040503050406030204" pitchFamily="18" charset="0"/>
                            </a:rPr>
                            <m:t>𝛾</m:t>
                          </m:r>
                        </m:e>
                      </m:d>
                      <m:r>
                        <a:rPr lang="en-AU" i="1">
                          <a:latin typeface="Cambria Math" panose="02040503050406030204" pitchFamily="18" charset="0"/>
                        </a:rPr>
                        <m:t>+1</m:t>
                      </m:r>
                    </m:oMath>
                    <m:oMath xmlns:m="http://schemas.openxmlformats.org/officeDocument/2006/math">
                      <m:r>
                        <a:rPr lang="en-AU" b="0" i="1" smtClean="0">
                          <a:latin typeface="Cambria Math" panose="02040503050406030204" pitchFamily="18" charset="0"/>
                        </a:rPr>
                        <m:t>=</m:t>
                      </m:r>
                      <m:f>
                        <m:fPr>
                          <m:ctrlPr>
                            <a:rPr lang="en-AU" b="0" i="1" smtClean="0">
                              <a:latin typeface="Cambria Math" panose="02040503050406030204" pitchFamily="18" charset="0"/>
                            </a:rPr>
                          </m:ctrlPr>
                        </m:fPr>
                        <m:num>
                          <m:r>
                            <a:rPr lang="en-AU" b="0" i="1" smtClean="0">
                              <a:latin typeface="Cambria Math" panose="02040503050406030204" pitchFamily="18" charset="0"/>
                            </a:rPr>
                            <m:t>13</m:t>
                          </m:r>
                        </m:num>
                        <m:den>
                          <m:r>
                            <a:rPr lang="en-AU" b="0" i="1" smtClean="0">
                              <a:latin typeface="Cambria Math" panose="02040503050406030204" pitchFamily="18" charset="0"/>
                            </a:rPr>
                            <m:t>3</m:t>
                          </m:r>
                        </m:den>
                      </m:f>
                    </m:oMath>
                  </m:oMathPara>
                </a14:m>
                <a:br>
                  <a:rPr lang="en-AU" i="1" dirty="0">
                    <a:latin typeface="Cambria Math" panose="02040503050406030204" pitchFamily="18" charset="0"/>
                  </a:rPr>
                </a:br>
                <a:endParaRPr lang="en-AU" dirty="0"/>
              </a:p>
              <a:p>
                <a:br>
                  <a:rPr lang="en-AU" i="1" dirty="0">
                    <a:latin typeface="Cambria Math" panose="02040503050406030204" pitchFamily="18" charset="0"/>
                  </a:rPr>
                </a:br>
                <a:endParaRPr lang="en-AU" dirty="0"/>
              </a:p>
              <a:p>
                <a:r>
                  <a:rPr lang="en-AU" dirty="0"/>
                  <a:t> </a:t>
                </a:r>
              </a:p>
            </p:txBody>
          </p:sp>
        </mc:Choice>
        <mc:Fallback xmlns="">
          <p:sp>
            <p:nvSpPr>
              <p:cNvPr id="6" name="Text Placeholder 3">
                <a:extLst>
                  <a:ext uri="{FF2B5EF4-FFF2-40B4-BE49-F238E27FC236}">
                    <a16:creationId xmlns:a16="http://schemas.microsoft.com/office/drawing/2014/main" id="{2F33DBA7-3DD7-8E0D-F0A1-89D6693FBB9A}"/>
                  </a:ext>
                </a:extLst>
              </p:cNvPr>
              <p:cNvSpPr txBox="1">
                <a:spLocks noRot="1" noChangeAspect="1" noMove="1" noResize="1" noEditPoints="1" noAdjustHandles="1" noChangeArrowheads="1" noChangeShapeType="1" noTextEdit="1"/>
              </p:cNvSpPr>
              <p:nvPr/>
            </p:nvSpPr>
            <p:spPr>
              <a:xfrm>
                <a:off x="6198651" y="1266091"/>
                <a:ext cx="4908686" cy="5108829"/>
              </a:xfrm>
              <a:prstGeom prst="rect">
                <a:avLst/>
              </a:prstGeom>
              <a:blipFill>
                <a:blip r:embed="rId3"/>
                <a:stretch>
                  <a:fillRect/>
                </a:stretch>
              </a:blipFill>
              <a:ln>
                <a:solidFill>
                  <a:schemeClr val="tx1"/>
                </a:solidFill>
              </a:ln>
            </p:spPr>
            <p:txBody>
              <a:bodyPr/>
              <a:lstStyle/>
              <a:p>
                <a:r>
                  <a:rPr lang="en-US">
                    <a:noFill/>
                  </a:rPr>
                  <a:t> </a:t>
                </a:r>
              </a:p>
            </p:txBody>
          </p:sp>
        </mc:Fallback>
      </mc:AlternateContent>
      <p:sp>
        <p:nvSpPr>
          <p:cNvPr id="2" name="Slide Number Placeholder 1">
            <a:extLst>
              <a:ext uri="{FF2B5EF4-FFF2-40B4-BE49-F238E27FC236}">
                <a16:creationId xmlns:a16="http://schemas.microsoft.com/office/drawing/2014/main" id="{92C9FA1A-3102-F6E4-DF6F-8E166625E305}"/>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14</a:t>
            </a:fld>
            <a:endParaRPr lang="en-AU" dirty="0"/>
          </a:p>
        </p:txBody>
      </p:sp>
    </p:spTree>
    <p:extLst>
      <p:ext uri="{BB962C8B-B14F-4D97-AF65-F5344CB8AC3E}">
        <p14:creationId xmlns:p14="http://schemas.microsoft.com/office/powerpoint/2010/main" val="2378279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500"/>
                                        <p:tgtEl>
                                          <p:spTgt spid="4">
                                            <p:txEl>
                                              <p:pRg st="2" end="2"/>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500"/>
                                        <p:tgtEl>
                                          <p:spTgt spid="6">
                                            <p:txEl>
                                              <p:pRg st="0" end="0"/>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fade">
                                      <p:cBhvr>
                                        <p:cTn id="15" dur="500"/>
                                        <p:tgtEl>
                                          <p:spTgt spid="6">
                                            <p:txEl>
                                              <p:pRg st="1" end="1"/>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Effect transition="in" filter="fade">
                                      <p:cBhvr>
                                        <p:cTn id="19"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8A2B4C-7C30-E419-70FB-AC11F1082D3E}"/>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87704CFD-544D-B423-7121-5AEC065EB6B1}"/>
              </a:ext>
            </a:extLst>
          </p:cNvPr>
          <p:cNvSpPr>
            <a:spLocks noGrp="1"/>
          </p:cNvSpPr>
          <p:nvPr>
            <p:ph type="ctrTitle"/>
          </p:nvPr>
        </p:nvSpPr>
        <p:spPr/>
        <p:txBody>
          <a:bodyPr/>
          <a:lstStyle/>
          <a:p>
            <a:r>
              <a:rPr lang="en-AU">
                <a:latin typeface="+mj-lt"/>
              </a:rPr>
              <a:t>Independent practice</a:t>
            </a:r>
          </a:p>
        </p:txBody>
      </p:sp>
    </p:spTree>
    <p:extLst>
      <p:ext uri="{BB962C8B-B14F-4D97-AF65-F5344CB8AC3E}">
        <p14:creationId xmlns:p14="http://schemas.microsoft.com/office/powerpoint/2010/main" val="4123385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FBD9D2-AADD-FABB-97D0-B0FB4F3C215B}"/>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D9253B5E-AF71-A2B9-80A2-708D01C3B6F0}"/>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Slide Number Placeholder 1">
            <a:extLst>
              <a:ext uri="{FF2B5EF4-FFF2-40B4-BE49-F238E27FC236}">
                <a16:creationId xmlns:a16="http://schemas.microsoft.com/office/drawing/2014/main" id="{AE0057C8-9960-6F82-7845-9FB18E18C707}"/>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16</a:t>
            </a:fld>
            <a:endParaRPr lang="en-AU" dirty="0"/>
          </a:p>
        </p:txBody>
      </p:sp>
      <p:sp>
        <p:nvSpPr>
          <p:cNvPr id="15" name="TextBox 14">
            <a:extLst>
              <a:ext uri="{FF2B5EF4-FFF2-40B4-BE49-F238E27FC236}">
                <a16:creationId xmlns:a16="http://schemas.microsoft.com/office/drawing/2014/main" id="{9C35E4E7-9F33-BEE4-67AF-A9B9B5E295FE}"/>
              </a:ext>
              <a:ext uri="{C183D7F6-B498-43B3-948B-1728B52AA6E4}">
                <adec:decorative xmlns:adec="http://schemas.microsoft.com/office/drawing/2017/decorative" val="1"/>
              </a:ext>
            </a:extLst>
          </p:cNvPr>
          <p:cNvSpPr txBox="1"/>
          <p:nvPr/>
        </p:nvSpPr>
        <p:spPr>
          <a:xfrm>
            <a:off x="447473" y="4467043"/>
            <a:ext cx="590706" cy="233464"/>
          </a:xfrm>
          <a:prstGeom prst="rect">
            <a:avLst/>
          </a:prstGeom>
          <a:noFill/>
        </p:spPr>
        <p:txBody>
          <a:bodyPr wrap="square" lIns="0" tIns="0" rIns="0" bIns="0" rtlCol="0">
            <a:noAutofit/>
          </a:bodyPr>
          <a:lstStyle/>
          <a:p>
            <a:pPr algn="l"/>
            <a:r>
              <a:rPr lang="en-AU" sz="1100" b="1"/>
              <a:t>…..</a:t>
            </a:r>
          </a:p>
        </p:txBody>
      </p:sp>
      <p:sp>
        <p:nvSpPr>
          <p:cNvPr id="3" name="Title 2">
            <a:extLst>
              <a:ext uri="{FF2B5EF4-FFF2-40B4-BE49-F238E27FC236}">
                <a16:creationId xmlns:a16="http://schemas.microsoft.com/office/drawing/2014/main" id="{96DFFADD-8E70-6267-A10B-6F1BC0967797}"/>
              </a:ext>
            </a:extLst>
          </p:cNvPr>
          <p:cNvSpPr>
            <a:spLocks noGrp="1"/>
          </p:cNvSpPr>
          <p:nvPr>
            <p:ph type="title" idx="4294967295"/>
          </p:nvPr>
        </p:nvSpPr>
        <p:spPr>
          <a:xfrm>
            <a:off x="360000" y="-1008000"/>
            <a:ext cx="10080000" cy="1008000"/>
          </a:xfrm>
        </p:spPr>
        <p:txBody>
          <a:bodyPr vert="horz" lIns="0" tIns="0" rIns="0" bIns="0" rtlCol="0" anchor="b">
            <a:noAutofit/>
          </a:bodyPr>
          <a:lstStyle/>
          <a:p>
            <a:r>
              <a:rPr lang="en-AU"/>
              <a:t>Approaching questions scaffold</a:t>
            </a:r>
          </a:p>
        </p:txBody>
      </p:sp>
    </p:spTree>
    <p:extLst>
      <p:ext uri="{BB962C8B-B14F-4D97-AF65-F5344CB8AC3E}">
        <p14:creationId xmlns:p14="http://schemas.microsoft.com/office/powerpoint/2010/main" val="3378489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F06EB5B-F728-3F25-4CD6-AC293DE636A3}"/>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17</a:t>
            </a:fld>
            <a:endParaRPr lang="en-AU" dirty="0"/>
          </a:p>
        </p:txBody>
      </p:sp>
      <p:sp>
        <p:nvSpPr>
          <p:cNvPr id="3" name="Title 2">
            <a:extLst>
              <a:ext uri="{FF2B5EF4-FFF2-40B4-BE49-F238E27FC236}">
                <a16:creationId xmlns:a16="http://schemas.microsoft.com/office/drawing/2014/main" id="{4B0ADA8F-4ED5-982F-4E6B-474507A13687}"/>
              </a:ext>
            </a:extLst>
          </p:cNvPr>
          <p:cNvSpPr>
            <a:spLocks noGrp="1"/>
          </p:cNvSpPr>
          <p:nvPr>
            <p:ph type="title"/>
          </p:nvPr>
        </p:nvSpPr>
        <p:spPr/>
        <p:txBody>
          <a:bodyPr/>
          <a:lstStyle/>
          <a:p>
            <a:r>
              <a:rPr lang="en-AU" dirty="0"/>
              <a:t>HSC-style question (1)</a:t>
            </a:r>
          </a:p>
        </p:txBody>
      </p:sp>
      <mc:AlternateContent xmlns:mc="http://schemas.openxmlformats.org/markup-compatibility/2006" xmlns:a14="http://schemas.microsoft.com/office/drawing/2010/main">
        <mc:Choice Requires="a14">
          <p:sp>
            <p:nvSpPr>
              <p:cNvPr id="4" name="Text Placeholder 3">
                <a:extLst>
                  <a:ext uri="{FF2B5EF4-FFF2-40B4-BE49-F238E27FC236}">
                    <a16:creationId xmlns:a16="http://schemas.microsoft.com/office/drawing/2014/main" id="{9375069D-4667-D707-3E7E-191F210D28BB}"/>
                  </a:ext>
                </a:extLst>
              </p:cNvPr>
              <p:cNvSpPr>
                <a:spLocks noGrp="1"/>
              </p:cNvSpPr>
              <p:nvPr>
                <p:ph type="body" sz="quarter" idx="17"/>
              </p:nvPr>
            </p:nvSpPr>
            <p:spPr>
              <a:xfrm>
                <a:off x="360000" y="1173199"/>
                <a:ext cx="11484000" cy="4807835"/>
              </a:xfrm>
            </p:spPr>
            <p:txBody>
              <a:bodyPr/>
              <a:lstStyle/>
              <a:p>
                <a:r>
                  <a:rPr lang="en-AU" dirty="0"/>
                  <a:t>A polynomial equation has zeroes </a:t>
                </a:r>
                <a14:m>
                  <m:oMath xmlns:m="http://schemas.openxmlformats.org/officeDocument/2006/math">
                    <m:r>
                      <a:rPr lang="en-AU" b="0" i="1" smtClean="0">
                        <a:latin typeface="Cambria Math" panose="02040503050406030204" pitchFamily="18" charset="0"/>
                      </a:rPr>
                      <m:t>𝛼</m:t>
                    </m:r>
                    <m:r>
                      <a:rPr lang="en-AU" b="0" i="1" smtClean="0">
                        <a:latin typeface="Cambria Math" panose="02040503050406030204" pitchFamily="18" charset="0"/>
                      </a:rPr>
                      <m:t>, </m:t>
                    </m:r>
                    <m:r>
                      <a:rPr lang="en-AU" b="0" i="1" smtClean="0">
                        <a:latin typeface="Cambria Math" panose="02040503050406030204" pitchFamily="18" charset="0"/>
                      </a:rPr>
                      <m:t>𝛽</m:t>
                    </m:r>
                    <m:r>
                      <a:rPr lang="en-AU" b="0" i="1" smtClean="0">
                        <a:latin typeface="Cambria Math" panose="02040503050406030204" pitchFamily="18" charset="0"/>
                      </a:rPr>
                      <m:t>, </m:t>
                    </m:r>
                    <m:r>
                      <a:rPr lang="en-AU" b="0" i="1" smtClean="0">
                        <a:latin typeface="Cambria Math" panose="02040503050406030204" pitchFamily="18" charset="0"/>
                      </a:rPr>
                      <m:t>𝛾</m:t>
                    </m:r>
                    <m:r>
                      <a:rPr lang="en-AU" b="0" i="1" smtClean="0">
                        <a:latin typeface="Cambria Math" panose="02040503050406030204" pitchFamily="18" charset="0"/>
                      </a:rPr>
                      <m:t> </m:t>
                    </m:r>
                  </m:oMath>
                </a14:m>
                <a:r>
                  <a:rPr lang="en-AU" dirty="0"/>
                  <a:t>where, </a:t>
                </a:r>
              </a:p>
              <a:p>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𝛼</m:t>
                      </m:r>
                      <m:r>
                        <a:rPr lang="en-AU" b="0" i="1" smtClean="0">
                          <a:latin typeface="Cambria Math" panose="02040503050406030204" pitchFamily="18" charset="0"/>
                        </a:rPr>
                        <m:t>+</m:t>
                      </m:r>
                      <m:r>
                        <a:rPr lang="en-AU" b="0" i="1" smtClean="0">
                          <a:latin typeface="Cambria Math" panose="02040503050406030204" pitchFamily="18" charset="0"/>
                        </a:rPr>
                        <m:t>𝛽</m:t>
                      </m:r>
                      <m:r>
                        <a:rPr lang="en-AU" b="0" i="1" smtClean="0">
                          <a:latin typeface="Cambria Math" panose="02040503050406030204" pitchFamily="18" charset="0"/>
                        </a:rPr>
                        <m:t>+</m:t>
                      </m:r>
                      <m:r>
                        <a:rPr lang="en-AU" b="0" i="1" smtClean="0">
                          <a:latin typeface="Cambria Math" panose="02040503050406030204" pitchFamily="18" charset="0"/>
                        </a:rPr>
                        <m:t>𝛾</m:t>
                      </m:r>
                      <m:r>
                        <a:rPr lang="en-AU" b="0" i="1" smtClean="0">
                          <a:latin typeface="Cambria Math" panose="02040503050406030204" pitchFamily="18" charset="0"/>
                        </a:rPr>
                        <m:t>=−2 , </m:t>
                      </m:r>
                      <m:r>
                        <a:rPr lang="en-AU" b="0" i="1" smtClean="0">
                          <a:latin typeface="Cambria Math" panose="02040503050406030204" pitchFamily="18" charset="0"/>
                        </a:rPr>
                        <m:t>𝛼𝛽</m:t>
                      </m:r>
                      <m:r>
                        <a:rPr lang="en-AU" b="0" i="1" smtClean="0">
                          <a:latin typeface="Cambria Math" panose="02040503050406030204" pitchFamily="18" charset="0"/>
                        </a:rPr>
                        <m:t>+</m:t>
                      </m:r>
                      <m:r>
                        <a:rPr lang="en-AU" b="0" i="1" smtClean="0">
                          <a:latin typeface="Cambria Math" panose="02040503050406030204" pitchFamily="18" charset="0"/>
                        </a:rPr>
                        <m:t>𝛼𝛾</m:t>
                      </m:r>
                      <m:r>
                        <a:rPr lang="en-AU" b="0" i="1" smtClean="0">
                          <a:latin typeface="Cambria Math" panose="02040503050406030204" pitchFamily="18" charset="0"/>
                        </a:rPr>
                        <m:t>+</m:t>
                      </m:r>
                      <m:r>
                        <a:rPr lang="en-AU" b="0" i="1" smtClean="0">
                          <a:latin typeface="Cambria Math" panose="02040503050406030204" pitchFamily="18" charset="0"/>
                        </a:rPr>
                        <m:t>𝛽𝛾</m:t>
                      </m:r>
                      <m:r>
                        <a:rPr lang="en-AU" b="0" i="1" smtClean="0">
                          <a:latin typeface="Cambria Math" panose="02040503050406030204" pitchFamily="18" charset="0"/>
                        </a:rPr>
                        <m:t>=3, </m:t>
                      </m:r>
                      <m:r>
                        <a:rPr lang="en-AU" b="0" i="1" smtClean="0">
                          <a:latin typeface="Cambria Math" panose="02040503050406030204" pitchFamily="18" charset="0"/>
                        </a:rPr>
                        <m:t>𝛼𝛽𝛾</m:t>
                      </m:r>
                      <m:r>
                        <a:rPr lang="en-AU" b="0" i="1" smtClean="0">
                          <a:latin typeface="Cambria Math" panose="02040503050406030204" pitchFamily="18" charset="0"/>
                        </a:rPr>
                        <m:t>=1</m:t>
                      </m:r>
                    </m:oMath>
                  </m:oMathPara>
                </a14:m>
                <a:br>
                  <a:rPr lang="en-AU" b="0" dirty="0"/>
                </a:br>
                <a:endParaRPr lang="en-AU" b="0" dirty="0"/>
              </a:p>
              <a:p>
                <a:r>
                  <a:rPr lang="en-AU" dirty="0"/>
                  <a:t>Which polynomial equation has zeroes </a:t>
                </a:r>
                <a14:m>
                  <m:oMath xmlns:m="http://schemas.openxmlformats.org/officeDocument/2006/math">
                    <m:r>
                      <a:rPr lang="en-AU" b="0" i="1" smtClean="0">
                        <a:latin typeface="Cambria Math" panose="02040503050406030204" pitchFamily="18" charset="0"/>
                      </a:rPr>
                      <m:t>𝛼</m:t>
                    </m:r>
                    <m:r>
                      <a:rPr lang="en-AU" b="0" i="1" smtClean="0">
                        <a:latin typeface="Cambria Math" panose="02040503050406030204" pitchFamily="18" charset="0"/>
                      </a:rPr>
                      <m:t>, </m:t>
                    </m:r>
                    <m:r>
                      <a:rPr lang="en-AU" b="0" i="1" smtClean="0">
                        <a:latin typeface="Cambria Math" panose="02040503050406030204" pitchFamily="18" charset="0"/>
                      </a:rPr>
                      <m:t>𝛽</m:t>
                    </m:r>
                  </m:oMath>
                </a14:m>
                <a:r>
                  <a:rPr lang="en-AU" dirty="0"/>
                  <a:t> and </a:t>
                </a:r>
                <a14:m>
                  <m:oMath xmlns:m="http://schemas.openxmlformats.org/officeDocument/2006/math">
                    <m:r>
                      <a:rPr lang="en-AU" b="0" i="1" smtClean="0">
                        <a:latin typeface="Cambria Math" panose="02040503050406030204" pitchFamily="18" charset="0"/>
                      </a:rPr>
                      <m:t>𝛾</m:t>
                    </m:r>
                  </m:oMath>
                </a14:m>
                <a:r>
                  <a:rPr lang="en-AU" b="0" dirty="0"/>
                  <a:t>?</a:t>
                </a:r>
              </a:p>
              <a:p>
                <a:pPr marL="457200" indent="-457200">
                  <a:buAutoNum type="alphaUcParenBoth"/>
                </a:pPr>
                <a14:m>
                  <m:oMath xmlns:m="http://schemas.openxmlformats.org/officeDocument/2006/math">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3</m:t>
                        </m:r>
                      </m:sup>
                    </m:sSup>
                    <m:r>
                      <a:rPr lang="en-AU" b="0" i="1" smtClean="0">
                        <a:latin typeface="Cambria Math" panose="02040503050406030204" pitchFamily="18" charset="0"/>
                      </a:rPr>
                      <m:t>+2</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2</m:t>
                        </m:r>
                      </m:sup>
                    </m:sSup>
                    <m:r>
                      <a:rPr lang="en-AU" b="0" i="1" smtClean="0">
                        <a:latin typeface="Cambria Math" panose="02040503050406030204" pitchFamily="18" charset="0"/>
                      </a:rPr>
                      <m:t>+3</m:t>
                    </m:r>
                    <m:r>
                      <a:rPr lang="en-AU" b="0" i="1" smtClean="0">
                        <a:latin typeface="Cambria Math" panose="02040503050406030204" pitchFamily="18" charset="0"/>
                      </a:rPr>
                      <m:t>𝑥</m:t>
                    </m:r>
                    <m:r>
                      <a:rPr lang="en-AU" b="0" i="1" smtClean="0">
                        <a:latin typeface="Cambria Math" panose="02040503050406030204" pitchFamily="18" charset="0"/>
                      </a:rPr>
                      <m:t>+1=0</m:t>
                    </m:r>
                  </m:oMath>
                </a14:m>
                <a:endParaRPr lang="en-AU" b="0" dirty="0"/>
              </a:p>
              <a:p>
                <a:pPr marL="457200" indent="-457200">
                  <a:buAutoNum type="alphaUcParenBoth"/>
                </a:pPr>
                <a14:m>
                  <m:oMath xmlns:m="http://schemas.openxmlformats.org/officeDocument/2006/math">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3</m:t>
                        </m:r>
                      </m:sup>
                    </m:sSup>
                    <m:r>
                      <a:rPr lang="en-AU" b="0" i="1" smtClean="0">
                        <a:latin typeface="Cambria Math" panose="02040503050406030204" pitchFamily="18" charset="0"/>
                      </a:rPr>
                      <m:t>+2</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2</m:t>
                        </m:r>
                      </m:sup>
                    </m:sSup>
                    <m:r>
                      <a:rPr lang="en-AU" b="0" i="1" smtClean="0">
                        <a:latin typeface="Cambria Math" panose="02040503050406030204" pitchFamily="18" charset="0"/>
                      </a:rPr>
                      <m:t>+3</m:t>
                    </m:r>
                    <m:r>
                      <a:rPr lang="en-AU" b="0" i="1" smtClean="0">
                        <a:latin typeface="Cambria Math" panose="02040503050406030204" pitchFamily="18" charset="0"/>
                      </a:rPr>
                      <m:t>𝑥</m:t>
                    </m:r>
                    <m:r>
                      <a:rPr lang="en-AU" b="0" i="1" smtClean="0">
                        <a:latin typeface="Cambria Math" panose="02040503050406030204" pitchFamily="18" charset="0"/>
                      </a:rPr>
                      <m:t>−1=0</m:t>
                    </m:r>
                  </m:oMath>
                </a14:m>
                <a:endParaRPr lang="en-AU" b="0" dirty="0"/>
              </a:p>
              <a:p>
                <a:pPr marL="457200" indent="-457200">
                  <a:buAutoNum type="alphaUcParenBoth"/>
                </a:pPr>
                <a14:m>
                  <m:oMath xmlns:m="http://schemas.openxmlformats.org/officeDocument/2006/math">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3</m:t>
                        </m:r>
                      </m:sup>
                    </m:sSup>
                    <m:r>
                      <a:rPr lang="en-AU" b="0" i="1" smtClean="0">
                        <a:latin typeface="Cambria Math" panose="02040503050406030204" pitchFamily="18" charset="0"/>
                      </a:rPr>
                      <m:t>−2</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2</m:t>
                        </m:r>
                      </m:sup>
                    </m:sSup>
                    <m:r>
                      <a:rPr lang="en-AU" b="0" i="1" smtClean="0">
                        <a:latin typeface="Cambria Math" panose="02040503050406030204" pitchFamily="18" charset="0"/>
                      </a:rPr>
                      <m:t>+3</m:t>
                    </m:r>
                    <m:r>
                      <a:rPr lang="en-AU" b="0" i="1" smtClean="0">
                        <a:latin typeface="Cambria Math" panose="02040503050406030204" pitchFamily="18" charset="0"/>
                      </a:rPr>
                      <m:t>𝑥</m:t>
                    </m:r>
                    <m:r>
                      <a:rPr lang="en-AU" b="0" i="1" smtClean="0">
                        <a:latin typeface="Cambria Math" panose="02040503050406030204" pitchFamily="18" charset="0"/>
                      </a:rPr>
                      <m:t>+1=0</m:t>
                    </m:r>
                  </m:oMath>
                </a14:m>
                <a:endParaRPr lang="en-AU" dirty="0"/>
              </a:p>
              <a:p>
                <a:pPr marL="457200" indent="-457200">
                  <a:buAutoNum type="alphaUcParenBoth"/>
                </a:pPr>
                <a:r>
                  <a:rPr lang="en-AU" dirty="0"/>
                  <a:t> </a:t>
                </a:r>
                <a14:m>
                  <m:oMath xmlns:m="http://schemas.openxmlformats.org/officeDocument/2006/math">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3</m:t>
                        </m:r>
                      </m:sup>
                    </m:sSup>
                    <m:r>
                      <a:rPr lang="en-AU" b="0" i="1" smtClean="0">
                        <a:latin typeface="Cambria Math" panose="02040503050406030204" pitchFamily="18" charset="0"/>
                      </a:rPr>
                      <m:t>−2</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2</m:t>
                        </m:r>
                      </m:sup>
                    </m:sSup>
                    <m:r>
                      <a:rPr lang="en-AU" b="0" i="1" smtClean="0">
                        <a:latin typeface="Cambria Math" panose="02040503050406030204" pitchFamily="18" charset="0"/>
                      </a:rPr>
                      <m:t>+3</m:t>
                    </m:r>
                    <m:r>
                      <a:rPr lang="en-AU" b="0" i="1" smtClean="0">
                        <a:latin typeface="Cambria Math" panose="02040503050406030204" pitchFamily="18" charset="0"/>
                      </a:rPr>
                      <m:t>𝑥</m:t>
                    </m:r>
                    <m:r>
                      <a:rPr lang="en-AU" b="0" i="1" smtClean="0">
                        <a:latin typeface="Cambria Math" panose="02040503050406030204" pitchFamily="18" charset="0"/>
                      </a:rPr>
                      <m:t>−1=0</m:t>
                    </m:r>
                  </m:oMath>
                </a14:m>
                <a:endParaRPr lang="en-AU" dirty="0"/>
              </a:p>
            </p:txBody>
          </p:sp>
        </mc:Choice>
        <mc:Fallback xmlns="">
          <p:sp>
            <p:nvSpPr>
              <p:cNvPr id="4" name="Text Placeholder 3">
                <a:extLst>
                  <a:ext uri="{FF2B5EF4-FFF2-40B4-BE49-F238E27FC236}">
                    <a16:creationId xmlns:a16="http://schemas.microsoft.com/office/drawing/2014/main" id="{9375069D-4667-D707-3E7E-191F210D28BB}"/>
                  </a:ext>
                </a:extLst>
              </p:cNvPr>
              <p:cNvSpPr>
                <a:spLocks noGrp="1" noRot="1" noChangeAspect="1" noMove="1" noResize="1" noEditPoints="1" noAdjustHandles="1" noChangeArrowheads="1" noChangeShapeType="1" noTextEdit="1"/>
              </p:cNvSpPr>
              <p:nvPr>
                <p:ph type="body" sz="quarter" idx="17"/>
              </p:nvPr>
            </p:nvSpPr>
            <p:spPr>
              <a:xfrm>
                <a:off x="360000" y="1173199"/>
                <a:ext cx="11484000" cy="4807835"/>
              </a:xfrm>
              <a:blipFill>
                <a:blip r:embed="rId3"/>
                <a:stretch>
                  <a:fillRect l="-1326"/>
                </a:stretch>
              </a:blipFill>
            </p:spPr>
            <p:txBody>
              <a:bodyPr/>
              <a:lstStyle/>
              <a:p>
                <a:r>
                  <a:rPr lang="en-US">
                    <a:noFill/>
                  </a:rPr>
                  <a:t> </a:t>
                </a:r>
              </a:p>
            </p:txBody>
          </p:sp>
        </mc:Fallback>
      </mc:AlternateContent>
      <p:sp>
        <p:nvSpPr>
          <p:cNvPr id="6" name="Rectangle 5">
            <a:extLst>
              <a:ext uri="{FF2B5EF4-FFF2-40B4-BE49-F238E27FC236}">
                <a16:creationId xmlns:a16="http://schemas.microsoft.com/office/drawing/2014/main" id="{3B1CC9FD-B4F6-6396-D78A-B0A2601AA559}"/>
              </a:ext>
              <a:ext uri="{C183D7F6-B498-43B3-948B-1728B52AA6E4}">
                <adec:decorative xmlns:adec="http://schemas.microsoft.com/office/drawing/2017/decorative" val="1"/>
              </a:ext>
            </a:extLst>
          </p:cNvPr>
          <p:cNvSpPr/>
          <p:nvPr/>
        </p:nvSpPr>
        <p:spPr>
          <a:xfrm>
            <a:off x="246743" y="3495942"/>
            <a:ext cx="3149600" cy="545601"/>
          </a:xfrm>
          <a:prstGeom prst="rect">
            <a:avLst/>
          </a:prstGeom>
          <a:noFill/>
          <a:ln w="5715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TextBox 6">
            <a:extLst>
              <a:ext uri="{FF2B5EF4-FFF2-40B4-BE49-F238E27FC236}">
                <a16:creationId xmlns:a16="http://schemas.microsoft.com/office/drawing/2014/main" id="{3D949C97-E7E5-BF8B-2E22-C8648EC99512}"/>
              </a:ext>
              <a:ext uri="{C183D7F6-B498-43B3-948B-1728B52AA6E4}">
                <adec:decorative xmlns:adec="http://schemas.microsoft.com/office/drawing/2017/decorative" val="1"/>
              </a:ext>
            </a:extLst>
          </p:cNvPr>
          <p:cNvSpPr txBox="1"/>
          <p:nvPr/>
        </p:nvSpPr>
        <p:spPr>
          <a:xfrm>
            <a:off x="5638800" y="2823028"/>
            <a:ext cx="914400" cy="914400"/>
          </a:xfrm>
          <a:prstGeom prst="rect">
            <a:avLst/>
          </a:prstGeom>
          <a:noFill/>
        </p:spPr>
        <p:txBody>
          <a:bodyPr wrap="square" lIns="0" tIns="0" rIns="0" bIns="0" rtlCol="0">
            <a:noAutofit/>
          </a:bodyPr>
          <a:lstStyle/>
          <a:p>
            <a:pPr algn="l"/>
            <a:endParaRPr lang="en-AU" sz="1800"/>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88465566-D505-6826-9AD0-5338EEDC7D2E}"/>
                  </a:ext>
                </a:extLst>
              </p:cNvPr>
              <p:cNvSpPr txBox="1"/>
              <p:nvPr/>
            </p:nvSpPr>
            <p:spPr>
              <a:xfrm>
                <a:off x="3915508" y="3059723"/>
                <a:ext cx="7916491" cy="3315198"/>
              </a:xfrm>
              <a:prstGeom prst="rect">
                <a:avLst/>
              </a:prstGeom>
              <a:noFill/>
              <a:ln w="28575">
                <a:solidFill>
                  <a:schemeClr val="tx1"/>
                </a:solidFill>
              </a:ln>
            </p:spPr>
            <p:txBody>
              <a:bodyPr wrap="square" lIns="0" tIns="0" rIns="0" bIns="0" rtlCol="0" anchor="ctr" anchorCtr="1">
                <a:noAutofit/>
              </a:bodyPr>
              <a:lstStyle/>
              <a:p>
                <a:pPr algn="l">
                  <a:lnSpc>
                    <a:spcPct val="150000"/>
                  </a:lnSpc>
                  <a:spcAft>
                    <a:spcPts val="1200"/>
                  </a:spcAft>
                </a:pPr>
                <a:r>
                  <a:rPr lang="en-AU" sz="1800" b="1" dirty="0"/>
                  <a:t>Solution</a:t>
                </a:r>
              </a:p>
              <a:p>
                <a:pPr algn="l">
                  <a:lnSpc>
                    <a:spcPct val="150000"/>
                  </a:lnSpc>
                  <a:spcAft>
                    <a:spcPts val="1200"/>
                  </a:spcAft>
                </a:pPr>
                <a:r>
                  <a:rPr lang="en-AU" sz="1800" b="0" dirty="0"/>
                  <a:t>Consider (A) </a:t>
                </a:r>
                <a:r>
                  <a:rPr lang="en-AU" sz="1800" b="0" dirty="0">
                    <a:sym typeface="Wingdings" panose="05000000000000000000" pitchFamily="2" charset="2"/>
                  </a:rPr>
                  <a:t> </a:t>
                </a:r>
                <a14:m>
                  <m:oMath xmlns:m="http://schemas.openxmlformats.org/officeDocument/2006/math">
                    <m:r>
                      <a:rPr lang="en-AU" sz="1800" b="0" i="1" smtClean="0">
                        <a:latin typeface="Cambria Math" panose="02040503050406030204" pitchFamily="18" charset="0"/>
                        <a:sym typeface="Wingdings" panose="05000000000000000000" pitchFamily="2" charset="2"/>
                      </a:rPr>
                      <m:t>𝛼𝛽𝛾</m:t>
                    </m:r>
                    <m:r>
                      <a:rPr lang="en-AU" sz="1800" b="0" i="1" smtClean="0">
                        <a:latin typeface="Cambria Math" panose="02040503050406030204" pitchFamily="18" charset="0"/>
                        <a:sym typeface="Wingdings" panose="05000000000000000000" pitchFamily="2" charset="2"/>
                      </a:rPr>
                      <m:t>=−</m:t>
                    </m:r>
                    <m:f>
                      <m:fPr>
                        <m:ctrlPr>
                          <a:rPr lang="en-AU" sz="1800" b="0" i="1" smtClean="0">
                            <a:latin typeface="Cambria Math" panose="02040503050406030204" pitchFamily="18" charset="0"/>
                            <a:sym typeface="Wingdings" panose="05000000000000000000" pitchFamily="2" charset="2"/>
                          </a:rPr>
                        </m:ctrlPr>
                      </m:fPr>
                      <m:num>
                        <m:r>
                          <a:rPr lang="en-AU" sz="1800" b="0" i="1" smtClean="0">
                            <a:latin typeface="Cambria Math" panose="02040503050406030204" pitchFamily="18" charset="0"/>
                            <a:sym typeface="Wingdings" panose="05000000000000000000" pitchFamily="2" charset="2"/>
                          </a:rPr>
                          <m:t>𝑑</m:t>
                        </m:r>
                      </m:num>
                      <m:den>
                        <m:r>
                          <a:rPr lang="en-AU" sz="1800" b="0" i="1" smtClean="0">
                            <a:latin typeface="Cambria Math" panose="02040503050406030204" pitchFamily="18" charset="0"/>
                            <a:sym typeface="Wingdings" panose="05000000000000000000" pitchFamily="2" charset="2"/>
                          </a:rPr>
                          <m:t>𝑎</m:t>
                        </m:r>
                      </m:den>
                    </m:f>
                    <m:r>
                      <a:rPr lang="en-AU" sz="1800" b="0" i="1" smtClean="0">
                        <a:latin typeface="Cambria Math" panose="02040503050406030204" pitchFamily="18" charset="0"/>
                        <a:sym typeface="Wingdings" panose="05000000000000000000" pitchFamily="2" charset="2"/>
                      </a:rPr>
                      <m:t>=−1≠ </m:t>
                    </m:r>
                  </m:oMath>
                </a14:m>
                <a:r>
                  <a:rPr lang="en-AU" sz="1800" b="0" dirty="0"/>
                  <a:t>given </a:t>
                </a:r>
                <a14:m>
                  <m:oMath xmlns:m="http://schemas.openxmlformats.org/officeDocument/2006/math">
                    <m:r>
                      <a:rPr lang="en-AU" sz="1800" b="0" i="1" smtClean="0">
                        <a:latin typeface="Cambria Math" panose="02040503050406030204" pitchFamily="18" charset="0"/>
                      </a:rPr>
                      <m:t>𝛼𝛽𝛾</m:t>
                    </m:r>
                  </m:oMath>
                </a14:m>
                <a:endParaRPr lang="en-AU" sz="1800" b="0" dirty="0"/>
              </a:p>
              <a:p>
                <a:pPr>
                  <a:lnSpc>
                    <a:spcPct val="150000"/>
                  </a:lnSpc>
                  <a:spcAft>
                    <a:spcPts val="1200"/>
                  </a:spcAft>
                </a:pPr>
                <a:r>
                  <a:rPr lang="en-AU" sz="1800" dirty="0"/>
                  <a:t>Consider (B) </a:t>
                </a:r>
                <a:r>
                  <a:rPr lang="en-AU" sz="1800" dirty="0">
                    <a:sym typeface="Wingdings" panose="05000000000000000000" pitchFamily="2" charset="2"/>
                  </a:rPr>
                  <a:t> </a:t>
                </a:r>
                <a14:m>
                  <m:oMath xmlns:m="http://schemas.openxmlformats.org/officeDocument/2006/math">
                    <m:r>
                      <a:rPr lang="en-AU" sz="1800" b="0" i="1" smtClean="0">
                        <a:latin typeface="Cambria Math" panose="02040503050406030204" pitchFamily="18" charset="0"/>
                        <a:sym typeface="Wingdings" panose="05000000000000000000" pitchFamily="2" charset="2"/>
                      </a:rPr>
                      <m:t>𝛼𝛽𝛾</m:t>
                    </m:r>
                    <m:r>
                      <a:rPr lang="en-AU" sz="1800" b="0" i="1" smtClean="0">
                        <a:latin typeface="Cambria Math" panose="02040503050406030204" pitchFamily="18" charset="0"/>
                        <a:sym typeface="Wingdings" panose="05000000000000000000" pitchFamily="2" charset="2"/>
                      </a:rPr>
                      <m:t>=1,</m:t>
                    </m:r>
                    <m:r>
                      <a:rPr lang="en-AU" sz="1800" i="1">
                        <a:latin typeface="Cambria Math" panose="02040503050406030204" pitchFamily="18" charset="0"/>
                      </a:rPr>
                      <m:t>𝛼𝛽</m:t>
                    </m:r>
                    <m:r>
                      <a:rPr lang="en-AU" sz="1800" i="1">
                        <a:latin typeface="Cambria Math" panose="02040503050406030204" pitchFamily="18" charset="0"/>
                      </a:rPr>
                      <m:t>+</m:t>
                    </m:r>
                    <m:r>
                      <a:rPr lang="en-AU" sz="1800" i="1">
                        <a:latin typeface="Cambria Math" panose="02040503050406030204" pitchFamily="18" charset="0"/>
                      </a:rPr>
                      <m:t>𝛼𝛾</m:t>
                    </m:r>
                    <m:r>
                      <a:rPr lang="en-AU" sz="1800" i="1">
                        <a:latin typeface="Cambria Math" panose="02040503050406030204" pitchFamily="18" charset="0"/>
                      </a:rPr>
                      <m:t>+</m:t>
                    </m:r>
                    <m:r>
                      <a:rPr lang="en-AU" sz="1800" i="1">
                        <a:latin typeface="Cambria Math" panose="02040503050406030204" pitchFamily="18" charset="0"/>
                      </a:rPr>
                      <m:t>𝛽𝛾</m:t>
                    </m:r>
                    <m: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𝑐</m:t>
                        </m:r>
                      </m:num>
                      <m:den>
                        <m:r>
                          <a:rPr lang="en-AU" sz="1800" b="0" i="1" smtClean="0">
                            <a:latin typeface="Cambria Math" panose="02040503050406030204" pitchFamily="18" charset="0"/>
                          </a:rPr>
                          <m:t>𝑎</m:t>
                        </m:r>
                      </m:den>
                    </m:f>
                    <m:r>
                      <a:rPr lang="en-AU" sz="1800" b="0" i="1" smtClean="0">
                        <a:latin typeface="Cambria Math" panose="02040503050406030204" pitchFamily="18" charset="0"/>
                      </a:rPr>
                      <m:t>=3,</m:t>
                    </m:r>
                    <m:r>
                      <a:rPr lang="en-AU" sz="1800" i="1">
                        <a:latin typeface="Cambria Math" panose="02040503050406030204" pitchFamily="18" charset="0"/>
                      </a:rPr>
                      <m:t>𝛼</m:t>
                    </m:r>
                    <m:r>
                      <a:rPr lang="en-AU" sz="1800" i="1">
                        <a:latin typeface="Cambria Math" panose="02040503050406030204" pitchFamily="18" charset="0"/>
                      </a:rPr>
                      <m:t>+</m:t>
                    </m:r>
                    <m:r>
                      <a:rPr lang="en-AU" sz="1800" i="1">
                        <a:latin typeface="Cambria Math" panose="02040503050406030204" pitchFamily="18" charset="0"/>
                      </a:rPr>
                      <m:t>𝛽</m:t>
                    </m:r>
                    <m:r>
                      <a:rPr lang="en-AU" sz="1800" i="1">
                        <a:latin typeface="Cambria Math" panose="02040503050406030204" pitchFamily="18" charset="0"/>
                      </a:rPr>
                      <m:t>+</m:t>
                    </m:r>
                    <m:r>
                      <a:rPr lang="en-AU" sz="1800" i="1">
                        <a:latin typeface="Cambria Math" panose="02040503050406030204" pitchFamily="18" charset="0"/>
                      </a:rPr>
                      <m:t>𝛾</m:t>
                    </m:r>
                    <m: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𝑏</m:t>
                        </m:r>
                      </m:num>
                      <m:den>
                        <m:r>
                          <a:rPr lang="en-AU" sz="1800" b="0" i="1" smtClean="0">
                            <a:latin typeface="Cambria Math" panose="02040503050406030204" pitchFamily="18" charset="0"/>
                          </a:rPr>
                          <m:t>𝑎</m:t>
                        </m:r>
                      </m:den>
                    </m:f>
                    <m:r>
                      <a:rPr lang="en-AU" sz="1800" b="0" i="1" smtClean="0">
                        <a:latin typeface="Cambria Math" panose="02040503050406030204" pitchFamily="18" charset="0"/>
                      </a:rPr>
                      <m:t>=−2</m:t>
                    </m:r>
                  </m:oMath>
                </a14:m>
                <a:endParaRPr lang="en-AU" sz="1800" b="0" dirty="0"/>
              </a:p>
              <a:p>
                <a:pPr>
                  <a:lnSpc>
                    <a:spcPct val="150000"/>
                  </a:lnSpc>
                  <a:spcAft>
                    <a:spcPts val="1200"/>
                  </a:spcAft>
                </a:pPr>
                <a:r>
                  <a:rPr lang="en-AU" sz="1800" b="0" dirty="0"/>
                  <a:t>Consider (C) </a:t>
                </a:r>
                <a:r>
                  <a:rPr lang="en-AU" sz="1800" b="0" dirty="0">
                    <a:sym typeface="Wingdings" panose="05000000000000000000" pitchFamily="2" charset="2"/>
                  </a:rPr>
                  <a:t></a:t>
                </a:r>
                <a:r>
                  <a:rPr lang="en-AU" sz="1800" dirty="0"/>
                  <a:t> </a:t>
                </a:r>
                <a14:m>
                  <m:oMath xmlns:m="http://schemas.openxmlformats.org/officeDocument/2006/math">
                    <m:r>
                      <a:rPr lang="en-AU" sz="1800" i="1">
                        <a:latin typeface="Cambria Math" panose="02040503050406030204" pitchFamily="18" charset="0"/>
                      </a:rPr>
                      <m:t>𝛼</m:t>
                    </m:r>
                    <m:r>
                      <a:rPr lang="en-AU" sz="1800" i="1">
                        <a:latin typeface="Cambria Math" panose="02040503050406030204" pitchFamily="18" charset="0"/>
                      </a:rPr>
                      <m:t>+</m:t>
                    </m:r>
                    <m:r>
                      <a:rPr lang="en-AU" sz="1800" i="1">
                        <a:latin typeface="Cambria Math" panose="02040503050406030204" pitchFamily="18" charset="0"/>
                      </a:rPr>
                      <m:t>𝛽</m:t>
                    </m:r>
                    <m:r>
                      <a:rPr lang="en-AU" sz="1800" i="1">
                        <a:latin typeface="Cambria Math" panose="02040503050406030204" pitchFamily="18" charset="0"/>
                      </a:rPr>
                      <m:t>+</m:t>
                    </m:r>
                    <m:r>
                      <a:rPr lang="en-AU" sz="1800" i="1">
                        <a:latin typeface="Cambria Math" panose="02040503050406030204" pitchFamily="18" charset="0"/>
                      </a:rPr>
                      <m:t>𝛾</m:t>
                    </m:r>
                    <m:r>
                      <a:rPr lang="en-AU" sz="1800" b="0" i="1" smtClean="0">
                        <a:latin typeface="Cambria Math" panose="02040503050406030204" pitchFamily="18" charset="0"/>
                      </a:rPr>
                      <m:t>=2 ≠</m:t>
                    </m:r>
                  </m:oMath>
                </a14:m>
                <a:r>
                  <a:rPr lang="en-AU" sz="1800" b="0" dirty="0">
                    <a:sym typeface="Wingdings" panose="05000000000000000000" pitchFamily="2" charset="2"/>
                  </a:rPr>
                  <a:t> given </a:t>
                </a:r>
                <a14:m>
                  <m:oMath xmlns:m="http://schemas.openxmlformats.org/officeDocument/2006/math">
                    <m:r>
                      <a:rPr lang="en-AU" sz="1800" i="1">
                        <a:latin typeface="Cambria Math" panose="02040503050406030204" pitchFamily="18" charset="0"/>
                      </a:rPr>
                      <m:t>𝛼</m:t>
                    </m:r>
                    <m:r>
                      <a:rPr lang="en-AU" sz="1800" i="1">
                        <a:latin typeface="Cambria Math" panose="02040503050406030204" pitchFamily="18" charset="0"/>
                      </a:rPr>
                      <m:t>+</m:t>
                    </m:r>
                    <m:r>
                      <a:rPr lang="en-AU" sz="1800" i="1">
                        <a:latin typeface="Cambria Math" panose="02040503050406030204" pitchFamily="18" charset="0"/>
                      </a:rPr>
                      <m:t>𝛽</m:t>
                    </m:r>
                    <m:r>
                      <a:rPr lang="en-AU" sz="1800" i="1">
                        <a:latin typeface="Cambria Math" panose="02040503050406030204" pitchFamily="18" charset="0"/>
                      </a:rPr>
                      <m:t>+</m:t>
                    </m:r>
                    <m:r>
                      <a:rPr lang="en-AU" sz="1800" i="1">
                        <a:latin typeface="Cambria Math" panose="02040503050406030204" pitchFamily="18" charset="0"/>
                      </a:rPr>
                      <m:t>𝛾</m:t>
                    </m:r>
                  </m:oMath>
                </a14:m>
                <a:r>
                  <a:rPr lang="en-AU" sz="1800" dirty="0"/>
                  <a:t>, </a:t>
                </a:r>
                <a14:m>
                  <m:oMath xmlns:m="http://schemas.openxmlformats.org/officeDocument/2006/math">
                    <m:r>
                      <a:rPr lang="en-AU" sz="1800" b="0" i="1" smtClean="0">
                        <a:latin typeface="Cambria Math" panose="02040503050406030204" pitchFamily="18" charset="0"/>
                      </a:rPr>
                      <m:t>𝛼𝛽𝛾</m:t>
                    </m:r>
                    <m:r>
                      <a:rPr lang="en-AU" sz="1800" b="0" i="1" smtClean="0">
                        <a:latin typeface="Cambria Math" panose="02040503050406030204" pitchFamily="18" charset="0"/>
                      </a:rPr>
                      <m:t>=−1≠</m:t>
                    </m:r>
                  </m:oMath>
                </a14:m>
                <a:r>
                  <a:rPr lang="en-AU" sz="1800" dirty="0"/>
                  <a:t> given </a:t>
                </a:r>
                <a14:m>
                  <m:oMath xmlns:m="http://schemas.openxmlformats.org/officeDocument/2006/math">
                    <m:r>
                      <a:rPr lang="en-AU" sz="1800" i="1">
                        <a:latin typeface="Cambria Math" panose="02040503050406030204" pitchFamily="18" charset="0"/>
                      </a:rPr>
                      <m:t>𝛼𝛽𝛾</m:t>
                    </m:r>
                  </m:oMath>
                </a14:m>
                <a:endParaRPr lang="en-AU" sz="1800" dirty="0"/>
              </a:p>
              <a:p>
                <a:pPr>
                  <a:lnSpc>
                    <a:spcPct val="150000"/>
                  </a:lnSpc>
                  <a:spcAft>
                    <a:spcPts val="1200"/>
                  </a:spcAft>
                </a:pPr>
                <a:r>
                  <a:rPr lang="en-AU" sz="1800" dirty="0"/>
                  <a:t>Consider (D)</a:t>
                </a:r>
                <a:r>
                  <a:rPr lang="en-AU" sz="1800" b="0" dirty="0">
                    <a:sym typeface="Wingdings" panose="05000000000000000000" pitchFamily="2" charset="2"/>
                  </a:rPr>
                  <a:t> </a:t>
                </a:r>
                <a:r>
                  <a:rPr lang="en-AU" sz="1800" dirty="0"/>
                  <a:t> </a:t>
                </a:r>
                <a14:m>
                  <m:oMath xmlns:m="http://schemas.openxmlformats.org/officeDocument/2006/math">
                    <m:r>
                      <a:rPr lang="en-AU" sz="1800" i="1">
                        <a:latin typeface="Cambria Math" panose="02040503050406030204" pitchFamily="18" charset="0"/>
                      </a:rPr>
                      <m:t>𝛼</m:t>
                    </m:r>
                    <m:r>
                      <a:rPr lang="en-AU" sz="1800" i="1">
                        <a:latin typeface="Cambria Math" panose="02040503050406030204" pitchFamily="18" charset="0"/>
                      </a:rPr>
                      <m:t>+</m:t>
                    </m:r>
                    <m:r>
                      <a:rPr lang="en-AU" sz="1800" i="1">
                        <a:latin typeface="Cambria Math" panose="02040503050406030204" pitchFamily="18" charset="0"/>
                      </a:rPr>
                      <m:t>𝛽</m:t>
                    </m:r>
                    <m:r>
                      <a:rPr lang="en-AU" sz="1800" i="1">
                        <a:latin typeface="Cambria Math" panose="02040503050406030204" pitchFamily="18" charset="0"/>
                      </a:rPr>
                      <m:t>+</m:t>
                    </m:r>
                    <m:r>
                      <a:rPr lang="en-AU" sz="1800" i="1">
                        <a:latin typeface="Cambria Math" panose="02040503050406030204" pitchFamily="18" charset="0"/>
                      </a:rPr>
                      <m:t>𝛾</m:t>
                    </m:r>
                    <m:r>
                      <a:rPr lang="en-AU" sz="1800" b="0" i="1" smtClean="0">
                        <a:latin typeface="Cambria Math" panose="02040503050406030204" pitchFamily="18" charset="0"/>
                      </a:rPr>
                      <m:t>=2</m:t>
                    </m:r>
                    <m:r>
                      <a:rPr lang="en-AU" sz="1800" i="1">
                        <a:latin typeface="Cambria Math" panose="02040503050406030204" pitchFamily="18" charset="0"/>
                      </a:rPr>
                      <m:t>≠</m:t>
                    </m:r>
                  </m:oMath>
                </a14:m>
                <a:r>
                  <a:rPr lang="en-AU" sz="1800" dirty="0">
                    <a:sym typeface="Wingdings" panose="05000000000000000000" pitchFamily="2" charset="2"/>
                  </a:rPr>
                  <a:t> given </a:t>
                </a:r>
                <a14:m>
                  <m:oMath xmlns:m="http://schemas.openxmlformats.org/officeDocument/2006/math">
                    <m:r>
                      <a:rPr lang="en-AU" sz="1800" i="1">
                        <a:latin typeface="Cambria Math" panose="02040503050406030204" pitchFamily="18" charset="0"/>
                      </a:rPr>
                      <m:t>𝛼</m:t>
                    </m:r>
                    <m:r>
                      <a:rPr lang="en-AU" sz="1800" i="1">
                        <a:latin typeface="Cambria Math" panose="02040503050406030204" pitchFamily="18" charset="0"/>
                      </a:rPr>
                      <m:t>+</m:t>
                    </m:r>
                    <m:r>
                      <a:rPr lang="en-AU" sz="1800" i="1">
                        <a:latin typeface="Cambria Math" panose="02040503050406030204" pitchFamily="18" charset="0"/>
                      </a:rPr>
                      <m:t>𝛽</m:t>
                    </m:r>
                    <m:r>
                      <a:rPr lang="en-AU" sz="1800" i="1">
                        <a:latin typeface="Cambria Math" panose="02040503050406030204" pitchFamily="18" charset="0"/>
                      </a:rPr>
                      <m:t>+</m:t>
                    </m:r>
                    <m:r>
                      <a:rPr lang="en-AU" sz="1800" i="1">
                        <a:latin typeface="Cambria Math" panose="02040503050406030204" pitchFamily="18" charset="0"/>
                      </a:rPr>
                      <m:t>𝛾</m:t>
                    </m:r>
                  </m:oMath>
                </a14:m>
                <a:endParaRPr lang="en-AU" sz="1800" b="0" dirty="0"/>
              </a:p>
            </p:txBody>
          </p:sp>
        </mc:Choice>
        <mc:Fallback xmlns="">
          <p:sp>
            <p:nvSpPr>
              <p:cNvPr id="8" name="TextBox 7">
                <a:extLst>
                  <a:ext uri="{FF2B5EF4-FFF2-40B4-BE49-F238E27FC236}">
                    <a16:creationId xmlns:a16="http://schemas.microsoft.com/office/drawing/2014/main" id="{88465566-D505-6826-9AD0-5338EEDC7D2E}"/>
                  </a:ext>
                </a:extLst>
              </p:cNvPr>
              <p:cNvSpPr txBox="1">
                <a:spLocks noRot="1" noChangeAspect="1" noMove="1" noResize="1" noEditPoints="1" noAdjustHandles="1" noChangeArrowheads="1" noChangeShapeType="1" noTextEdit="1"/>
              </p:cNvSpPr>
              <p:nvPr/>
            </p:nvSpPr>
            <p:spPr>
              <a:xfrm>
                <a:off x="3915508" y="3059723"/>
                <a:ext cx="7916491" cy="3315198"/>
              </a:xfrm>
              <a:prstGeom prst="rect">
                <a:avLst/>
              </a:prstGeom>
              <a:blipFill>
                <a:blip r:embed="rId4"/>
                <a:stretch>
                  <a:fillRect/>
                </a:stretch>
              </a:blipFill>
              <a:ln w="28575">
                <a:solidFill>
                  <a:schemeClr val="tx1"/>
                </a:solidFill>
              </a:ln>
            </p:spPr>
            <p:txBody>
              <a:bodyPr/>
              <a:lstStyle/>
              <a:p>
                <a:r>
                  <a:rPr lang="en-US">
                    <a:noFill/>
                  </a:rPr>
                  <a:t> </a:t>
                </a:r>
              </a:p>
            </p:txBody>
          </p:sp>
        </mc:Fallback>
      </mc:AlternateContent>
    </p:spTree>
    <p:extLst>
      <p:ext uri="{BB962C8B-B14F-4D97-AF65-F5344CB8AC3E}">
        <p14:creationId xmlns:p14="http://schemas.microsoft.com/office/powerpoint/2010/main" val="4055628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7C502F0-76F5-D8C3-DDA6-3D61C4453697}"/>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18</a:t>
            </a:fld>
            <a:endParaRPr lang="en-AU" dirty="0"/>
          </a:p>
        </p:txBody>
      </p:sp>
      <p:sp>
        <p:nvSpPr>
          <p:cNvPr id="3" name="Title 2">
            <a:extLst>
              <a:ext uri="{FF2B5EF4-FFF2-40B4-BE49-F238E27FC236}">
                <a16:creationId xmlns:a16="http://schemas.microsoft.com/office/drawing/2014/main" id="{C08E8C28-261D-FD94-4770-08FDAB9640A7}"/>
              </a:ext>
            </a:extLst>
          </p:cNvPr>
          <p:cNvSpPr>
            <a:spLocks noGrp="1"/>
          </p:cNvSpPr>
          <p:nvPr>
            <p:ph type="title"/>
          </p:nvPr>
        </p:nvSpPr>
        <p:spPr/>
        <p:txBody>
          <a:bodyPr/>
          <a:lstStyle/>
          <a:p>
            <a:r>
              <a:rPr lang="en-AU"/>
              <a:t>HSC-style question (2)</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06BFF8D9-9B59-2159-78D8-38E570106D5D}"/>
                  </a:ext>
                </a:extLst>
              </p:cNvPr>
              <p:cNvSpPr>
                <a:spLocks noGrp="1"/>
              </p:cNvSpPr>
              <p:nvPr>
                <p:ph type="body" sz="quarter" idx="17"/>
              </p:nvPr>
            </p:nvSpPr>
            <p:spPr>
              <a:xfrm>
                <a:off x="359999" y="1121609"/>
                <a:ext cx="4732995" cy="4807835"/>
              </a:xfrm>
            </p:spPr>
            <p:txBody>
              <a:bodyPr/>
              <a:lstStyle/>
              <a:p>
                <a:r>
                  <a:rPr lang="en-AU" dirty="0"/>
                  <a:t>The polynomial </a:t>
                </a:r>
                <a14:m>
                  <m:oMath xmlns:m="http://schemas.openxmlformats.org/officeDocument/2006/math">
                    <m:r>
                      <m:rPr>
                        <m:sty m:val="p"/>
                      </m:rPr>
                      <a:rPr lang="en-AU" b="0" i="0" smtClean="0">
                        <a:latin typeface="Cambria Math" panose="02040503050406030204" pitchFamily="18" charset="0"/>
                      </a:rPr>
                      <m:t>P</m:t>
                    </m:r>
                    <m:r>
                      <a:rPr lang="en-AU" b="0" i="1" smtClean="0">
                        <a:latin typeface="Cambria Math" panose="02040503050406030204" pitchFamily="18" charset="0"/>
                      </a:rPr>
                      <m:t>(</m:t>
                    </m:r>
                    <m:r>
                      <a:rPr lang="en-AU" b="0" i="1" smtClean="0">
                        <a:latin typeface="Cambria Math" panose="02040503050406030204" pitchFamily="18" charset="0"/>
                      </a:rPr>
                      <m:t>𝑥</m:t>
                    </m:r>
                    <m:r>
                      <a:rPr lang="en-AU" b="0" i="1" smtClean="0">
                        <a:latin typeface="Cambria Math" panose="02040503050406030204" pitchFamily="18" charset="0"/>
                      </a:rPr>
                      <m:t>)</m:t>
                    </m:r>
                  </m:oMath>
                </a14:m>
                <a:r>
                  <a:rPr lang="en-AU" dirty="0"/>
                  <a:t> is given by </a:t>
                </a:r>
                <a:endParaRPr lang="en-AU" b="0" i="1" dirty="0">
                  <a:latin typeface="Cambria Math" panose="02040503050406030204" pitchFamily="18" charset="0"/>
                </a:endParaRPr>
              </a:p>
              <a:p>
                <a14:m>
                  <m:oMath xmlns:m="http://schemas.openxmlformats.org/officeDocument/2006/math">
                    <m:r>
                      <a:rPr lang="en-AU" b="0" i="1" smtClean="0">
                        <a:latin typeface="Cambria Math" panose="02040503050406030204" pitchFamily="18" charset="0"/>
                      </a:rPr>
                      <m:t>𝑃</m:t>
                    </m:r>
                    <m:d>
                      <m:dPr>
                        <m:ctrlPr>
                          <a:rPr lang="en-AU" b="0" i="1" smtClean="0">
                            <a:latin typeface="Cambria Math" panose="02040503050406030204" pitchFamily="18" charset="0"/>
                          </a:rPr>
                        </m:ctrlPr>
                      </m:dPr>
                      <m:e>
                        <m:r>
                          <a:rPr lang="en-AU" b="0" i="1" smtClean="0">
                            <a:latin typeface="Cambria Math" panose="02040503050406030204" pitchFamily="18" charset="0"/>
                          </a:rPr>
                          <m:t>𝑥</m:t>
                        </m:r>
                      </m:e>
                    </m:d>
                    <m:r>
                      <a:rPr lang="en-AU" b="0" i="1" smtClean="0">
                        <a:latin typeface="Cambria Math" panose="02040503050406030204" pitchFamily="18" charset="0"/>
                      </a:rPr>
                      <m:t>=</m:t>
                    </m:r>
                    <m:r>
                      <a:rPr lang="en-AU" b="0" i="1" smtClean="0">
                        <a:latin typeface="Cambria Math" panose="02040503050406030204" pitchFamily="18" charset="0"/>
                      </a:rPr>
                      <m:t>𝑎</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3</m:t>
                        </m:r>
                      </m:sup>
                    </m:sSup>
                    <m:r>
                      <a:rPr lang="en-AU" b="0" i="1" smtClean="0">
                        <a:latin typeface="Cambria Math" panose="02040503050406030204" pitchFamily="18" charset="0"/>
                      </a:rPr>
                      <m:t>+16</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2</m:t>
                        </m:r>
                      </m:sup>
                    </m:sSup>
                    <m:r>
                      <a:rPr lang="en-AU" b="0" i="1" smtClean="0">
                        <a:latin typeface="Cambria Math" panose="02040503050406030204" pitchFamily="18" charset="0"/>
                      </a:rPr>
                      <m:t>+</m:t>
                    </m:r>
                    <m:r>
                      <a:rPr lang="en-AU" b="0" i="1" smtClean="0">
                        <a:latin typeface="Cambria Math" panose="02040503050406030204" pitchFamily="18" charset="0"/>
                      </a:rPr>
                      <m:t>𝑐𝑥</m:t>
                    </m:r>
                    <m:r>
                      <a:rPr lang="en-AU" b="0" i="1" smtClean="0">
                        <a:latin typeface="Cambria Math" panose="02040503050406030204" pitchFamily="18" charset="0"/>
                      </a:rPr>
                      <m:t>−120</m:t>
                    </m:r>
                  </m:oMath>
                </a14:m>
                <a:r>
                  <a:rPr lang="en-AU" dirty="0"/>
                  <a:t>, where </a:t>
                </a:r>
                <a14:m>
                  <m:oMath xmlns:m="http://schemas.openxmlformats.org/officeDocument/2006/math">
                    <m:r>
                      <a:rPr lang="en-AU" b="0" i="1" smtClean="0">
                        <a:latin typeface="Cambria Math" panose="02040503050406030204" pitchFamily="18" charset="0"/>
                      </a:rPr>
                      <m:t>𝑎</m:t>
                    </m:r>
                  </m:oMath>
                </a14:m>
                <a:r>
                  <a:rPr lang="en-AU" dirty="0"/>
                  <a:t> and </a:t>
                </a:r>
                <a14:m>
                  <m:oMath xmlns:m="http://schemas.openxmlformats.org/officeDocument/2006/math">
                    <m:r>
                      <a:rPr lang="en-AU" b="0" i="1" smtClean="0">
                        <a:latin typeface="Cambria Math" panose="02040503050406030204" pitchFamily="18" charset="0"/>
                      </a:rPr>
                      <m:t>𝑐</m:t>
                    </m:r>
                  </m:oMath>
                </a14:m>
                <a:r>
                  <a:rPr lang="en-AU" dirty="0"/>
                  <a:t> are constants.</a:t>
                </a:r>
              </a:p>
              <a:p>
                <a:r>
                  <a:rPr lang="en-AU" dirty="0"/>
                  <a:t>The 3 zeroes of </a:t>
                </a:r>
                <a14:m>
                  <m:oMath xmlns:m="http://schemas.openxmlformats.org/officeDocument/2006/math">
                    <m:r>
                      <m:rPr>
                        <m:sty m:val="p"/>
                      </m:rPr>
                      <a:rPr lang="en-AU" b="0" i="0" smtClean="0">
                        <a:latin typeface="Cambria Math" panose="02040503050406030204" pitchFamily="18" charset="0"/>
                      </a:rPr>
                      <m:t>P</m:t>
                    </m:r>
                    <m:d>
                      <m:dPr>
                        <m:ctrlPr>
                          <a:rPr lang="en-AU" b="0" i="1" smtClean="0">
                            <a:latin typeface="Cambria Math" panose="02040503050406030204" pitchFamily="18" charset="0"/>
                          </a:rPr>
                        </m:ctrlPr>
                      </m:dPr>
                      <m:e>
                        <m:r>
                          <a:rPr lang="en-AU" b="0" i="1" smtClean="0">
                            <a:latin typeface="Cambria Math" panose="02040503050406030204" pitchFamily="18" charset="0"/>
                          </a:rPr>
                          <m:t>𝑥</m:t>
                        </m:r>
                      </m:e>
                    </m:d>
                  </m:oMath>
                </a14:m>
                <a:r>
                  <a:rPr lang="en-AU" dirty="0"/>
                  <a:t> are </a:t>
                </a:r>
                <a14:m>
                  <m:oMath xmlns:m="http://schemas.openxmlformats.org/officeDocument/2006/math">
                    <m:r>
                      <a:rPr lang="en-AU" b="0" i="1" smtClean="0">
                        <a:latin typeface="Cambria Math" panose="02040503050406030204" pitchFamily="18" charset="0"/>
                      </a:rPr>
                      <m:t>−2, 3</m:t>
                    </m:r>
                  </m:oMath>
                </a14:m>
                <a:r>
                  <a:rPr lang="en-AU" dirty="0"/>
                  <a:t> and </a:t>
                </a:r>
                <a14:m>
                  <m:oMath xmlns:m="http://schemas.openxmlformats.org/officeDocument/2006/math">
                    <m:r>
                      <a:rPr lang="en-AU" b="0" i="1" smtClean="0">
                        <a:latin typeface="Cambria Math" panose="02040503050406030204" pitchFamily="18" charset="0"/>
                      </a:rPr>
                      <m:t>𝛽</m:t>
                    </m:r>
                  </m:oMath>
                </a14:m>
                <a:r>
                  <a:rPr lang="en-AU" dirty="0"/>
                  <a:t>. </a:t>
                </a:r>
              </a:p>
              <a:p>
                <a:r>
                  <a:rPr lang="en-AU" dirty="0"/>
                  <a:t>Find the value of </a:t>
                </a:r>
                <a14:m>
                  <m:oMath xmlns:m="http://schemas.openxmlformats.org/officeDocument/2006/math">
                    <m:r>
                      <a:rPr lang="en-AU" b="0" i="1" smtClean="0">
                        <a:latin typeface="Cambria Math" panose="02040503050406030204" pitchFamily="18" charset="0"/>
                      </a:rPr>
                      <m:t>𝛽</m:t>
                    </m:r>
                  </m:oMath>
                </a14:m>
                <a:r>
                  <a:rPr lang="en-AU" dirty="0"/>
                  <a:t>.</a:t>
                </a:r>
              </a:p>
              <a:p>
                <a:endParaRPr lang="en-AU" dirty="0"/>
              </a:p>
              <a:p>
                <a:r>
                  <a:rPr lang="en-AU" b="1" dirty="0"/>
                  <a:t>Solution</a:t>
                </a:r>
              </a:p>
              <a:p>
                <a:r>
                  <a:rPr lang="en-AU" dirty="0"/>
                  <a:t>Sum of zeroes:</a:t>
                </a:r>
              </a:p>
              <a:p>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−2+3+</m:t>
                      </m:r>
                      <m:r>
                        <a:rPr lang="en-AU" b="0" i="1" smtClean="0">
                          <a:latin typeface="Cambria Math" panose="02040503050406030204" pitchFamily="18" charset="0"/>
                        </a:rPr>
                        <m:t>𝛽</m:t>
                      </m:r>
                      <m:r>
                        <m:rPr>
                          <m:aln/>
                        </m:rPr>
                        <a:rPr lang="en-AU" b="0" i="1" smtClean="0">
                          <a:latin typeface="Cambria Math" panose="02040503050406030204" pitchFamily="18" charset="0"/>
                        </a:rPr>
                        <m:t>=</m:t>
                      </m:r>
                      <m:r>
                        <a:rPr lang="en-AU" b="0" i="1" smtClean="0">
                          <a:latin typeface="Cambria Math" panose="02040503050406030204" pitchFamily="18" charset="0"/>
                        </a:rPr>
                        <m:t>−</m:t>
                      </m:r>
                      <m:f>
                        <m:fPr>
                          <m:ctrlPr>
                            <a:rPr lang="en-AU" b="0" i="1" smtClean="0">
                              <a:latin typeface="Cambria Math" panose="02040503050406030204" pitchFamily="18" charset="0"/>
                            </a:rPr>
                          </m:ctrlPr>
                        </m:fPr>
                        <m:num>
                          <m:r>
                            <a:rPr lang="en-AU" b="0" i="1" smtClean="0">
                              <a:latin typeface="Cambria Math" panose="02040503050406030204" pitchFamily="18" charset="0"/>
                            </a:rPr>
                            <m:t>16</m:t>
                          </m:r>
                        </m:num>
                        <m:den>
                          <m:r>
                            <a:rPr lang="en-AU" b="0" i="1" smtClean="0">
                              <a:latin typeface="Cambria Math" panose="02040503050406030204" pitchFamily="18" charset="0"/>
                            </a:rPr>
                            <m:t>𝑎</m:t>
                          </m:r>
                        </m:den>
                      </m:f>
                    </m:oMath>
                    <m:oMath xmlns:m="http://schemas.openxmlformats.org/officeDocument/2006/math">
                      <m:r>
                        <a:rPr lang="en-AU" b="0" i="1" smtClean="0">
                          <a:latin typeface="Cambria Math" panose="02040503050406030204" pitchFamily="18" charset="0"/>
                        </a:rPr>
                        <m:t>𝛽</m:t>
                      </m:r>
                      <m:r>
                        <m:rPr>
                          <m:aln/>
                        </m:rPr>
                        <a:rPr lang="en-AU" b="0" i="1" smtClean="0">
                          <a:latin typeface="Cambria Math" panose="02040503050406030204" pitchFamily="18" charset="0"/>
                        </a:rPr>
                        <m:t>=</m:t>
                      </m:r>
                      <m:r>
                        <a:rPr lang="en-AU" b="0" i="1" smtClean="0">
                          <a:latin typeface="Cambria Math" panose="02040503050406030204" pitchFamily="18" charset="0"/>
                        </a:rPr>
                        <m:t>−</m:t>
                      </m:r>
                      <m:f>
                        <m:fPr>
                          <m:ctrlPr>
                            <a:rPr lang="en-AU" b="0" i="1" smtClean="0">
                              <a:latin typeface="Cambria Math" panose="02040503050406030204" pitchFamily="18" charset="0"/>
                            </a:rPr>
                          </m:ctrlPr>
                        </m:fPr>
                        <m:num>
                          <m:r>
                            <a:rPr lang="en-AU" b="0" i="1" smtClean="0">
                              <a:latin typeface="Cambria Math" panose="02040503050406030204" pitchFamily="18" charset="0"/>
                            </a:rPr>
                            <m:t>16</m:t>
                          </m:r>
                        </m:num>
                        <m:den>
                          <m:r>
                            <a:rPr lang="en-AU" b="0" i="1" smtClean="0">
                              <a:latin typeface="Cambria Math" panose="02040503050406030204" pitchFamily="18" charset="0"/>
                            </a:rPr>
                            <m:t>𝑎</m:t>
                          </m:r>
                        </m:den>
                      </m:f>
                      <m:r>
                        <a:rPr lang="en-AU" b="0" i="1" smtClean="0">
                          <a:latin typeface="Cambria Math" panose="02040503050406030204" pitchFamily="18" charset="0"/>
                        </a:rPr>
                        <m:t>−1   (1)</m:t>
                      </m:r>
                    </m:oMath>
                  </m:oMathPara>
                </a14:m>
                <a:endParaRPr lang="en-AU" dirty="0"/>
              </a:p>
              <a:p>
                <a:endParaRPr lang="en-AU" dirty="0"/>
              </a:p>
              <a:p>
                <a:endParaRPr lang="en-AU" dirty="0"/>
              </a:p>
              <a:p>
                <a:endParaRPr lang="en-AU" b="1" dirty="0"/>
              </a:p>
              <a:p>
                <a:r>
                  <a:rPr lang="en-AU" b="1" dirty="0"/>
                  <a:t> </a:t>
                </a:r>
              </a:p>
            </p:txBody>
          </p:sp>
        </mc:Choice>
        <mc:Fallback xmlns="">
          <p:sp>
            <p:nvSpPr>
              <p:cNvPr id="5" name="Text Placeholder 4">
                <a:extLst>
                  <a:ext uri="{FF2B5EF4-FFF2-40B4-BE49-F238E27FC236}">
                    <a16:creationId xmlns:a16="http://schemas.microsoft.com/office/drawing/2014/main" id="{06BFF8D9-9B59-2159-78D8-38E570106D5D}"/>
                  </a:ext>
                </a:extLst>
              </p:cNvPr>
              <p:cNvSpPr>
                <a:spLocks noGrp="1" noRot="1" noChangeAspect="1" noMove="1" noResize="1" noEditPoints="1" noAdjustHandles="1" noChangeArrowheads="1" noChangeShapeType="1" noTextEdit="1"/>
              </p:cNvSpPr>
              <p:nvPr>
                <p:ph type="body" sz="quarter" idx="17"/>
              </p:nvPr>
            </p:nvSpPr>
            <p:spPr>
              <a:xfrm>
                <a:off x="359999" y="1121609"/>
                <a:ext cx="4732995" cy="4807835"/>
              </a:xfrm>
              <a:blipFill>
                <a:blip r:embed="rId2"/>
                <a:stretch>
                  <a:fillRect l="-3217" b="-3342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 Placeholder 4">
                <a:extLst>
                  <a:ext uri="{FF2B5EF4-FFF2-40B4-BE49-F238E27FC236}">
                    <a16:creationId xmlns:a16="http://schemas.microsoft.com/office/drawing/2014/main" id="{C60DE754-0C4F-91FB-5576-C3D285ABD718}"/>
                  </a:ext>
                </a:extLst>
              </p:cNvPr>
              <p:cNvSpPr txBox="1">
                <a:spLocks/>
              </p:cNvSpPr>
              <p:nvPr/>
            </p:nvSpPr>
            <p:spPr>
              <a:xfrm>
                <a:off x="6778643" y="1054873"/>
                <a:ext cx="4468032" cy="4807835"/>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dirty="0"/>
                  <a:t>Product of zeroes:</a:t>
                </a:r>
              </a:p>
              <a:p>
                <a:pPr/>
                <a14:m>
                  <m:oMathPara xmlns:m="http://schemas.openxmlformats.org/officeDocument/2006/math">
                    <m:oMathParaPr>
                      <m:jc m:val="left"/>
                    </m:oMathParaPr>
                    <m:oMath xmlns:m="http://schemas.openxmlformats.org/officeDocument/2006/math">
                      <m:d>
                        <m:dPr>
                          <m:ctrlPr>
                            <a:rPr lang="en-AU" b="0" i="1" smtClean="0">
                              <a:latin typeface="Cambria Math" panose="02040503050406030204" pitchFamily="18" charset="0"/>
                            </a:rPr>
                          </m:ctrlPr>
                        </m:dPr>
                        <m:e>
                          <m:r>
                            <a:rPr lang="en-AU" b="0" i="1" smtClean="0">
                              <a:latin typeface="Cambria Math" panose="02040503050406030204" pitchFamily="18" charset="0"/>
                            </a:rPr>
                            <m:t>−2</m:t>
                          </m:r>
                        </m:e>
                      </m:d>
                      <m:d>
                        <m:dPr>
                          <m:ctrlPr>
                            <a:rPr lang="en-AU" b="0" i="1" smtClean="0">
                              <a:latin typeface="Cambria Math" panose="02040503050406030204" pitchFamily="18" charset="0"/>
                            </a:rPr>
                          </m:ctrlPr>
                        </m:dPr>
                        <m:e>
                          <m:r>
                            <a:rPr lang="en-AU" b="0" i="1" smtClean="0">
                              <a:latin typeface="Cambria Math" panose="02040503050406030204" pitchFamily="18" charset="0"/>
                            </a:rPr>
                            <m:t>3</m:t>
                          </m:r>
                        </m:e>
                      </m:d>
                      <m:d>
                        <m:dPr>
                          <m:ctrlPr>
                            <a:rPr lang="en-AU" b="0" i="1" smtClean="0">
                              <a:latin typeface="Cambria Math" panose="02040503050406030204" pitchFamily="18" charset="0"/>
                            </a:rPr>
                          </m:ctrlPr>
                        </m:dPr>
                        <m:e>
                          <m:r>
                            <a:rPr lang="en-AU" b="0" i="1" smtClean="0">
                              <a:latin typeface="Cambria Math" panose="02040503050406030204" pitchFamily="18" charset="0"/>
                            </a:rPr>
                            <m:t>𝛽</m:t>
                          </m:r>
                        </m:e>
                      </m:d>
                      <m:r>
                        <m:rPr>
                          <m:aln/>
                        </m:rPr>
                        <a:rPr lang="en-AU" b="0" i="1" smtClean="0">
                          <a:latin typeface="Cambria Math" panose="02040503050406030204" pitchFamily="18" charset="0"/>
                        </a:rPr>
                        <m:t>=</m:t>
                      </m:r>
                      <m:r>
                        <a:rPr lang="en-AU" b="0" i="1" smtClean="0">
                          <a:latin typeface="Cambria Math" panose="02040503050406030204" pitchFamily="18" charset="0"/>
                        </a:rPr>
                        <m:t>−</m:t>
                      </m:r>
                      <m:f>
                        <m:fPr>
                          <m:ctrlPr>
                            <a:rPr lang="en-AU" b="0" i="1" smtClean="0">
                              <a:latin typeface="Cambria Math" panose="02040503050406030204" pitchFamily="18" charset="0"/>
                            </a:rPr>
                          </m:ctrlPr>
                        </m:fPr>
                        <m:num>
                          <m:r>
                            <a:rPr lang="en-AU" b="0" i="1" smtClean="0">
                              <a:latin typeface="Cambria Math" panose="02040503050406030204" pitchFamily="18" charset="0"/>
                            </a:rPr>
                            <m:t>−120</m:t>
                          </m:r>
                        </m:num>
                        <m:den>
                          <m:r>
                            <a:rPr lang="en-AU" b="0" i="1" smtClean="0">
                              <a:latin typeface="Cambria Math" panose="02040503050406030204" pitchFamily="18" charset="0"/>
                            </a:rPr>
                            <m:t>𝑎</m:t>
                          </m:r>
                        </m:den>
                      </m:f>
                    </m:oMath>
                    <m:oMath xmlns:m="http://schemas.openxmlformats.org/officeDocument/2006/math">
                      <m:r>
                        <a:rPr lang="en-AU" b="0" i="1" smtClean="0">
                          <a:latin typeface="Cambria Math" panose="02040503050406030204" pitchFamily="18" charset="0"/>
                        </a:rPr>
                        <m:t>𝛽</m:t>
                      </m:r>
                      <m:r>
                        <m:rPr>
                          <m:aln/>
                        </m:rPr>
                        <a:rPr lang="en-AU" b="0" i="1" smtClean="0">
                          <a:latin typeface="Cambria Math" panose="02040503050406030204" pitchFamily="18" charset="0"/>
                        </a:rPr>
                        <m:t>=</m:t>
                      </m:r>
                      <m:r>
                        <a:rPr lang="en-AU" b="0" i="1" smtClean="0">
                          <a:latin typeface="Cambria Math" panose="02040503050406030204" pitchFamily="18" charset="0"/>
                        </a:rPr>
                        <m:t>−</m:t>
                      </m:r>
                      <m:f>
                        <m:fPr>
                          <m:ctrlPr>
                            <a:rPr lang="en-AU" b="0" i="1" smtClean="0">
                              <a:latin typeface="Cambria Math" panose="02040503050406030204" pitchFamily="18" charset="0"/>
                            </a:rPr>
                          </m:ctrlPr>
                        </m:fPr>
                        <m:num>
                          <m:r>
                            <a:rPr lang="en-AU" b="0" i="1" smtClean="0">
                              <a:latin typeface="Cambria Math" panose="02040503050406030204" pitchFamily="18" charset="0"/>
                            </a:rPr>
                            <m:t>20</m:t>
                          </m:r>
                        </m:num>
                        <m:den>
                          <m:r>
                            <a:rPr lang="en-AU" b="0" i="1" smtClean="0">
                              <a:latin typeface="Cambria Math" panose="02040503050406030204" pitchFamily="18" charset="0"/>
                            </a:rPr>
                            <m:t>𝑎</m:t>
                          </m:r>
                        </m:den>
                      </m:f>
                      <m:r>
                        <a:rPr lang="en-AU" b="0" i="1" smtClean="0">
                          <a:latin typeface="Cambria Math" panose="02040503050406030204" pitchFamily="18" charset="0"/>
                        </a:rPr>
                        <m:t>     </m:t>
                      </m:r>
                      <m:d>
                        <m:dPr>
                          <m:ctrlPr>
                            <a:rPr lang="en-AU" b="0" i="1" smtClean="0">
                              <a:latin typeface="Cambria Math" panose="02040503050406030204" pitchFamily="18" charset="0"/>
                            </a:rPr>
                          </m:ctrlPr>
                        </m:dPr>
                        <m:e>
                          <m:r>
                            <a:rPr lang="en-AU" b="0" i="1" smtClean="0">
                              <a:latin typeface="Cambria Math" panose="02040503050406030204" pitchFamily="18" charset="0"/>
                            </a:rPr>
                            <m:t>2</m:t>
                          </m:r>
                        </m:e>
                      </m:d>
                    </m:oMath>
                  </m:oMathPara>
                </a14:m>
                <a:br>
                  <a:rPr lang="en-AU" dirty="0"/>
                </a:br>
                <a:r>
                  <a:rPr lang="en-AU" dirty="0"/>
                  <a:t>Solving simultaneously,</a:t>
                </a:r>
              </a:p>
              <a:p>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m:t>
                      </m:r>
                      <m:f>
                        <m:fPr>
                          <m:ctrlPr>
                            <a:rPr lang="en-AU" b="0" i="1" smtClean="0">
                              <a:latin typeface="Cambria Math" panose="02040503050406030204" pitchFamily="18" charset="0"/>
                            </a:rPr>
                          </m:ctrlPr>
                        </m:fPr>
                        <m:num>
                          <m:r>
                            <a:rPr lang="en-AU" b="0" i="1" smtClean="0">
                              <a:latin typeface="Cambria Math" panose="02040503050406030204" pitchFamily="18" charset="0"/>
                            </a:rPr>
                            <m:t>16</m:t>
                          </m:r>
                        </m:num>
                        <m:den>
                          <m:r>
                            <a:rPr lang="en-AU" b="0" i="1" smtClean="0">
                              <a:latin typeface="Cambria Math" panose="02040503050406030204" pitchFamily="18" charset="0"/>
                            </a:rPr>
                            <m:t>𝑎</m:t>
                          </m:r>
                        </m:den>
                      </m:f>
                      <m:r>
                        <a:rPr lang="en-AU" b="0" i="1" smtClean="0">
                          <a:latin typeface="Cambria Math" panose="02040503050406030204" pitchFamily="18" charset="0"/>
                        </a:rPr>
                        <m:t>−1</m:t>
                      </m:r>
                      <m:r>
                        <m:rPr>
                          <m:aln/>
                        </m:rPr>
                        <a:rPr lang="en-AU" b="0" i="1" smtClean="0">
                          <a:latin typeface="Cambria Math" panose="02040503050406030204" pitchFamily="18" charset="0"/>
                        </a:rPr>
                        <m:t>=</m:t>
                      </m:r>
                      <m:r>
                        <a:rPr lang="en-AU" b="0" i="1" smtClean="0">
                          <a:latin typeface="Cambria Math" panose="02040503050406030204" pitchFamily="18" charset="0"/>
                        </a:rPr>
                        <m:t>−</m:t>
                      </m:r>
                      <m:f>
                        <m:fPr>
                          <m:ctrlPr>
                            <a:rPr lang="en-AU" b="0" i="1" smtClean="0">
                              <a:latin typeface="Cambria Math" panose="02040503050406030204" pitchFamily="18" charset="0"/>
                            </a:rPr>
                          </m:ctrlPr>
                        </m:fPr>
                        <m:num>
                          <m:r>
                            <a:rPr lang="en-AU" b="0" i="1" smtClean="0">
                              <a:latin typeface="Cambria Math" panose="02040503050406030204" pitchFamily="18" charset="0"/>
                            </a:rPr>
                            <m:t>20</m:t>
                          </m:r>
                        </m:num>
                        <m:den>
                          <m:r>
                            <a:rPr lang="en-AU" b="0" i="1" smtClean="0">
                              <a:latin typeface="Cambria Math" panose="02040503050406030204" pitchFamily="18" charset="0"/>
                            </a:rPr>
                            <m:t>𝑎</m:t>
                          </m:r>
                        </m:den>
                      </m:f>
                    </m:oMath>
                    <m:oMath xmlns:m="http://schemas.openxmlformats.org/officeDocument/2006/math">
                      <m:r>
                        <a:rPr lang="en-AU" b="0" i="1" smtClean="0">
                          <a:latin typeface="Cambria Math" panose="02040503050406030204" pitchFamily="18" charset="0"/>
                        </a:rPr>
                        <m:t>𝑎</m:t>
                      </m:r>
                      <m:r>
                        <m:rPr>
                          <m:aln/>
                        </m:rPr>
                        <a:rPr lang="en-AU" b="0" i="1" smtClean="0">
                          <a:latin typeface="Cambria Math" panose="02040503050406030204" pitchFamily="18" charset="0"/>
                        </a:rPr>
                        <m:t>=</m:t>
                      </m:r>
                      <m:r>
                        <a:rPr lang="en-AU" b="0" i="1" smtClean="0">
                          <a:latin typeface="Cambria Math" panose="02040503050406030204" pitchFamily="18" charset="0"/>
                        </a:rPr>
                        <m:t>4</m:t>
                      </m:r>
                    </m:oMath>
                  </m:oMathPara>
                </a14:m>
                <a:endParaRPr lang="en-AU" b="0" dirty="0"/>
              </a:p>
              <a:p>
                <a:r>
                  <a:rPr lang="en-AU" dirty="0"/>
                  <a:t>Substitute </a:t>
                </a:r>
                <a14:m>
                  <m:oMath xmlns:m="http://schemas.openxmlformats.org/officeDocument/2006/math">
                    <m:r>
                      <a:rPr lang="en-AU" b="0" i="1" smtClean="0">
                        <a:latin typeface="Cambria Math" panose="02040503050406030204" pitchFamily="18" charset="0"/>
                      </a:rPr>
                      <m:t>𝑎</m:t>
                    </m:r>
                    <m:r>
                      <a:rPr lang="en-AU" b="0" i="1" smtClean="0">
                        <a:latin typeface="Cambria Math" panose="02040503050406030204" pitchFamily="18" charset="0"/>
                      </a:rPr>
                      <m:t>=4</m:t>
                    </m:r>
                  </m:oMath>
                </a14:m>
                <a:r>
                  <a:rPr lang="en-AU" dirty="0"/>
                  <a:t> into </a:t>
                </a:r>
                <a14:m>
                  <m:oMath xmlns:m="http://schemas.openxmlformats.org/officeDocument/2006/math">
                    <m:d>
                      <m:dPr>
                        <m:ctrlPr>
                          <a:rPr lang="en-AU" b="0" i="1" smtClean="0">
                            <a:latin typeface="Cambria Math" panose="02040503050406030204" pitchFamily="18" charset="0"/>
                          </a:rPr>
                        </m:ctrlPr>
                      </m:dPr>
                      <m:e>
                        <m:r>
                          <a:rPr lang="en-AU" b="0" i="1" smtClean="0">
                            <a:latin typeface="Cambria Math" panose="02040503050406030204" pitchFamily="18" charset="0"/>
                          </a:rPr>
                          <m:t>1</m:t>
                        </m:r>
                      </m:e>
                    </m:d>
                  </m:oMath>
                </a14:m>
                <a:endParaRPr lang="en-AU" dirty="0"/>
              </a:p>
              <a:p>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𝛽</m:t>
                      </m:r>
                      <m:r>
                        <a:rPr lang="en-AU" b="0" i="1" smtClean="0">
                          <a:latin typeface="Cambria Math" panose="02040503050406030204" pitchFamily="18" charset="0"/>
                        </a:rPr>
                        <m:t>=−5</m:t>
                      </m:r>
                    </m:oMath>
                  </m:oMathPara>
                </a14:m>
                <a:endParaRPr lang="en-AU" dirty="0"/>
              </a:p>
              <a:p>
                <a:endParaRPr lang="en-AU" b="1" dirty="0"/>
              </a:p>
              <a:p>
                <a:r>
                  <a:rPr lang="en-AU" b="1" dirty="0"/>
                  <a:t> </a:t>
                </a:r>
              </a:p>
            </p:txBody>
          </p:sp>
        </mc:Choice>
        <mc:Fallback xmlns="">
          <p:sp>
            <p:nvSpPr>
              <p:cNvPr id="9" name="Text Placeholder 4">
                <a:extLst>
                  <a:ext uri="{FF2B5EF4-FFF2-40B4-BE49-F238E27FC236}">
                    <a16:creationId xmlns:a16="http://schemas.microsoft.com/office/drawing/2014/main" id="{C60DE754-0C4F-91FB-5576-C3D285ABD718}"/>
                  </a:ext>
                </a:extLst>
              </p:cNvPr>
              <p:cNvSpPr txBox="1">
                <a:spLocks noRot="1" noChangeAspect="1" noMove="1" noResize="1" noEditPoints="1" noAdjustHandles="1" noChangeArrowheads="1" noChangeShapeType="1" noTextEdit="1"/>
              </p:cNvSpPr>
              <p:nvPr/>
            </p:nvSpPr>
            <p:spPr>
              <a:xfrm>
                <a:off x="6778643" y="1054873"/>
                <a:ext cx="4468032" cy="4807835"/>
              </a:xfrm>
              <a:prstGeom prst="rect">
                <a:avLst/>
              </a:prstGeom>
              <a:blipFill>
                <a:blip r:embed="rId3"/>
                <a:stretch>
                  <a:fillRect l="-3399" b="-15040"/>
                </a:stretch>
              </a:blipFill>
            </p:spPr>
            <p:txBody>
              <a:bodyPr/>
              <a:lstStyle/>
              <a:p>
                <a:r>
                  <a:rPr lang="en-US">
                    <a:noFill/>
                  </a:rPr>
                  <a:t> </a:t>
                </a:r>
              </a:p>
            </p:txBody>
          </p:sp>
        </mc:Fallback>
      </mc:AlternateContent>
    </p:spTree>
    <p:extLst>
      <p:ext uri="{BB962C8B-B14F-4D97-AF65-F5344CB8AC3E}">
        <p14:creationId xmlns:p14="http://schemas.microsoft.com/office/powerpoint/2010/main" val="267604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animEffect transition="in" filter="fade">
                                      <p:cBhvr>
                                        <p:cTn id="11" dur="500"/>
                                        <p:tgtEl>
                                          <p:spTgt spid="9">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animEffect transition="in" filter="fade">
                                      <p:cBhvr>
                                        <p:cTn id="15" dur="500"/>
                                        <p:tgtEl>
                                          <p:spTgt spid="9">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animEffect transition="in" filter="fade">
                                      <p:cBhvr>
                                        <p:cTn id="19" dur="500"/>
                                        <p:tgtEl>
                                          <p:spTgt spid="9">
                                            <p:txEl>
                                              <p:pRg st="3" end="3"/>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animEffect transition="in" filter="fade">
                                      <p:cBhvr>
                                        <p:cTn id="23"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8966FD-9600-3EC7-EF10-06492353388E}"/>
              </a:ext>
            </a:extLst>
          </p:cNvPr>
          <p:cNvSpPr>
            <a:spLocks noGrp="1"/>
          </p:cNvSpPr>
          <p:nvPr>
            <p:ph type="title"/>
          </p:nvPr>
        </p:nvSpPr>
        <p:spPr/>
        <p:txBody>
          <a:bodyPr/>
          <a:lstStyle/>
          <a:p>
            <a:r>
              <a:rPr lang="en-AU">
                <a:latin typeface="+mj-lt"/>
              </a:rPr>
              <a:t>References</a:t>
            </a:r>
          </a:p>
        </p:txBody>
      </p:sp>
      <p:sp>
        <p:nvSpPr>
          <p:cNvPr id="6" name="TextBox 5">
            <a:extLst>
              <a:ext uri="{FF2B5EF4-FFF2-40B4-BE49-F238E27FC236}">
                <a16:creationId xmlns:a16="http://schemas.microsoft.com/office/drawing/2014/main" id="{EABCE76F-41B1-7EE2-14F1-DC744150DE0C}"/>
              </a:ext>
            </a:extLst>
          </p:cNvPr>
          <p:cNvSpPr txBox="1"/>
          <p:nvPr/>
        </p:nvSpPr>
        <p:spPr>
          <a:xfrm>
            <a:off x="335826" y="1397263"/>
            <a:ext cx="11471999" cy="1597297"/>
          </a:xfrm>
          <a:prstGeom prst="rect">
            <a:avLst/>
          </a:prstGeom>
          <a:noFill/>
        </p:spPr>
        <p:txBody>
          <a:bodyPr wrap="square">
            <a:spAutoFit/>
          </a:bodyPr>
          <a:lstStyle/>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a:ln>
                  <a:noFill/>
                </a:ln>
                <a:solidFill>
                  <a:srgbClr val="FFFFFF"/>
                </a:solidFill>
                <a:effectLst/>
                <a:uLnTx/>
                <a:uFillTx/>
                <a:ea typeface="+mn-ea"/>
                <a:cs typeface="+mn-cs"/>
              </a:rPr>
              <a:t>This presentation contains NSW Curriculum and syllabus content. The NSW Curriculum is developed by the NSW Education Standards Authority. This content is prepared by NESA for and on behalf of the Crown in the right of the State of New South Wales. The material is protected by Crown copyright.</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a:ln>
                  <a:noFill/>
                </a:ln>
                <a:solidFill>
                  <a:srgbClr val="FFFFFF"/>
                </a:solidFill>
                <a:effectLst/>
                <a:uLnTx/>
                <a:uFillTx/>
                <a:ea typeface="+mn-ea"/>
                <a:cs typeface="+mn-cs"/>
              </a:rPr>
              <a:t>Please refer to the NESA Copyright Disclaimer for more information </a:t>
            </a:r>
            <a:r>
              <a:rPr kumimoji="0" lang="en-AU" sz="1200" b="0" i="0" u="none" strike="noStrike" kern="1200" cap="none" spc="0" normalizeH="0" baseline="0" noProof="0">
                <a:ln>
                  <a:noFill/>
                </a:ln>
                <a:solidFill>
                  <a:srgbClr val="CBEDFD"/>
                </a:solidFill>
                <a:effectLst/>
                <a:uLnTx/>
                <a:uFillTx/>
                <a:ea typeface="+mn-ea"/>
                <a:cs typeface="+mn-cs"/>
                <a:hlinkClick r:id="rId3">
                  <a:extLst>
                    <a:ext uri="{A12FA001-AC4F-418D-AE19-62706E023703}">
                      <ahyp:hlinkClr xmlns:ahyp="http://schemas.microsoft.com/office/drawing/2018/hyperlinkcolor" val="tx"/>
                    </a:ext>
                  </a:extLst>
                </a:hlinkClick>
              </a:rPr>
              <a:t>https://educationstandards.nsw.edu.au/wps/portal/nesa/mini-footer/copyright</a:t>
            </a:r>
            <a:r>
              <a:rPr kumimoji="0" lang="en-AU" sz="1200" b="0" i="0" u="none" strike="noStrike" kern="1200" cap="none" spc="0" normalizeH="0" baseline="0" noProof="0">
                <a:ln>
                  <a:noFill/>
                </a:ln>
                <a:solidFill>
                  <a:srgbClr val="FFFFFF"/>
                </a:solidFill>
                <a:effectLst/>
                <a:uLnTx/>
                <a:uFillTx/>
                <a:ea typeface="+mn-ea"/>
                <a:cs typeface="+mn-cs"/>
              </a:rPr>
              <a:t>. </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a:ln>
                  <a:noFill/>
                </a:ln>
                <a:solidFill>
                  <a:srgbClr val="FFFFFF"/>
                </a:solidFill>
                <a:effectLst/>
                <a:uLnTx/>
                <a:uFillTx/>
                <a:ea typeface="+mn-ea"/>
                <a:cs typeface="+mn-cs"/>
              </a:rPr>
              <a:t>NESA holds the only official and up-to-date versions of the NSW Curriculum and syllabus documents. Please visit the NSW Education Standards Authority (NESA) website </a:t>
            </a:r>
            <a:r>
              <a:rPr kumimoji="0" lang="en-AU" sz="1200" b="0" i="0" u="none" strike="noStrike" kern="1200" cap="none" spc="0" normalizeH="0" baseline="0" noProof="0">
                <a:ln>
                  <a:noFill/>
                </a:ln>
                <a:solidFill>
                  <a:srgbClr val="CBEDFD"/>
                </a:solidFill>
                <a:effectLst/>
                <a:uLnTx/>
                <a:uFillTx/>
                <a:ea typeface="+mn-ea"/>
                <a:cs typeface="+mn-cs"/>
                <a:hlinkClick r:id="rId4">
                  <a:extLst>
                    <a:ext uri="{A12FA001-AC4F-418D-AE19-62706E023703}">
                      <ahyp:hlinkClr xmlns:ahyp="http://schemas.microsoft.com/office/drawing/2018/hyperlinkcolor" val="tx"/>
                    </a:ext>
                  </a:extLst>
                </a:hlinkClick>
              </a:rPr>
              <a:t>https://educationstandards.nsw.edu.au/wps/portal/nesa/home</a:t>
            </a:r>
            <a:r>
              <a:rPr kumimoji="0" lang="en-AU" sz="1200" b="0" i="0" u="none" strike="noStrike" kern="1200" cap="none" spc="0" normalizeH="0" baseline="0" noProof="0">
                <a:ln>
                  <a:noFill/>
                </a:ln>
                <a:solidFill>
                  <a:srgbClr val="CBEDFD"/>
                </a:solidFill>
                <a:effectLst/>
                <a:uLnTx/>
                <a:uFillTx/>
                <a:ea typeface="+mn-ea"/>
                <a:cs typeface="+mn-cs"/>
              </a:rPr>
              <a:t> </a:t>
            </a:r>
            <a:r>
              <a:rPr kumimoji="0" lang="en-AU" sz="1200" b="0" i="0" u="none" strike="noStrike" kern="1200" cap="none" spc="0" normalizeH="0" baseline="0" noProof="0">
                <a:ln>
                  <a:noFill/>
                </a:ln>
                <a:solidFill>
                  <a:srgbClr val="FFFFFF"/>
                </a:solidFill>
                <a:effectLst/>
                <a:uLnTx/>
                <a:uFillTx/>
                <a:ea typeface="+mn-ea"/>
                <a:cs typeface="+mn-cs"/>
              </a:rPr>
              <a:t>and the NSW Curriculum website </a:t>
            </a:r>
            <a:r>
              <a:rPr kumimoji="0" lang="en-AU" sz="1200" b="0" i="0" u="none" strike="noStrike" kern="1200" cap="none" spc="0" normalizeH="0" baseline="0" noProof="0">
                <a:ln>
                  <a:noFill/>
                </a:ln>
                <a:solidFill>
                  <a:srgbClr val="CBEDFD"/>
                </a:solidFill>
                <a:effectLst/>
                <a:uLnTx/>
                <a:uFillTx/>
                <a:ea typeface="+mn-ea"/>
                <a:cs typeface="+mn-cs"/>
                <a:hlinkClick r:id="rId5">
                  <a:extLst>
                    <a:ext uri="{A12FA001-AC4F-418D-AE19-62706E023703}">
                      <ahyp:hlinkClr xmlns:ahyp="http://schemas.microsoft.com/office/drawing/2018/hyperlinkcolor" val="tx"/>
                    </a:ext>
                  </a:extLst>
                </a:hlinkClick>
              </a:rPr>
              <a:t>https://curriculum.nsw.edu.au</a:t>
            </a:r>
            <a:r>
              <a:rPr kumimoji="0" lang="en-AU" sz="1200" b="0" i="0" u="none" strike="noStrike" kern="1200" cap="none" spc="0" normalizeH="0" baseline="0" noProof="0">
                <a:ln>
                  <a:noFill/>
                </a:ln>
                <a:solidFill>
                  <a:srgbClr val="FFFFFF"/>
                </a:solidFill>
                <a:effectLst/>
                <a:uLnTx/>
                <a:uFillTx/>
                <a:ea typeface="+mn-ea"/>
                <a:cs typeface="+mn-cs"/>
              </a:rPr>
              <a:t>.</a:t>
            </a:r>
          </a:p>
        </p:txBody>
      </p:sp>
      <p:sp>
        <p:nvSpPr>
          <p:cNvPr id="4" name="Content Placeholder 3">
            <a:extLst>
              <a:ext uri="{FF2B5EF4-FFF2-40B4-BE49-F238E27FC236}">
                <a16:creationId xmlns:a16="http://schemas.microsoft.com/office/drawing/2014/main" id="{B7C07B50-96D9-2E35-E2CE-3139F6377F08}"/>
              </a:ext>
            </a:extLst>
          </p:cNvPr>
          <p:cNvSpPr>
            <a:spLocks noGrp="1"/>
          </p:cNvSpPr>
          <p:nvPr>
            <p:ph idx="1"/>
          </p:nvPr>
        </p:nvSpPr>
        <p:spPr/>
        <p:txBody>
          <a:bodyPr/>
          <a:lstStyle/>
          <a:p>
            <a:pPr>
              <a:lnSpc>
                <a:spcPct val="150000"/>
              </a:lnSpc>
              <a:spcBef>
                <a:spcPts val="1200"/>
              </a:spcBef>
              <a:spcAft>
                <a:spcPts val="600"/>
              </a:spcAft>
            </a:pPr>
            <a:r>
              <a:rPr lang="fr-FR" u="sng" dirty="0" err="1">
                <a:solidFill>
                  <a:srgbClr val="2F5496"/>
                </a:solidFill>
                <a:effectLst/>
                <a:latin typeface="Arial" panose="020B0604020202020204" pitchFamily="34" charset="0"/>
                <a:ea typeface="Arial" panose="020B0604020202020204" pitchFamily="34" charset="0"/>
                <a:hlinkClick r:id="rId6"/>
              </a:rPr>
              <a:t>Mathematics</a:t>
            </a:r>
            <a:r>
              <a:rPr lang="fr-FR" u="sng" dirty="0">
                <a:solidFill>
                  <a:srgbClr val="2F5496"/>
                </a:solidFill>
                <a:effectLst/>
                <a:latin typeface="Arial" panose="020B0604020202020204" pitchFamily="34" charset="0"/>
                <a:ea typeface="Arial" panose="020B0604020202020204" pitchFamily="34" charset="0"/>
                <a:hlinkClick r:id="rId6"/>
              </a:rPr>
              <a:t> Extension 1 11-12 Syllabus</a:t>
            </a:r>
            <a:r>
              <a:rPr lang="en-AU" dirty="0">
                <a:solidFill>
                  <a:srgbClr val="000000"/>
                </a:solidFill>
                <a:effectLst/>
                <a:latin typeface="Arial" panose="020B0604020202020204" pitchFamily="34" charset="0"/>
                <a:ea typeface="Arial" panose="020B0604020202020204" pitchFamily="34" charset="0"/>
              </a:rPr>
              <a:t> </a:t>
            </a:r>
            <a:r>
              <a:rPr lang="en-AU" dirty="0">
                <a:effectLst/>
                <a:latin typeface="Arial" panose="020B0604020202020204" pitchFamily="34" charset="0"/>
                <a:ea typeface="Calibri" panose="020F0502020204030204" pitchFamily="34" charset="0"/>
              </a:rPr>
              <a:t>© NSW Education Standards Authority (NESA) for and on behalf of the Crown in right of the State of New South Wales, 2024.</a:t>
            </a:r>
            <a:endParaRPr lang="en-AU" sz="1800" dirty="0">
              <a:effectLst/>
              <a:latin typeface="Arial" panose="020B0604020202020204" pitchFamily="34" charset="0"/>
              <a:ea typeface="Calibri" panose="020F0502020204030204" pitchFamily="34" charset="0"/>
            </a:endParaRPr>
          </a:p>
        </p:txBody>
      </p:sp>
      <p:sp>
        <p:nvSpPr>
          <p:cNvPr id="2" name="Slide Number Placeholder 1">
            <a:extLst>
              <a:ext uri="{FF2B5EF4-FFF2-40B4-BE49-F238E27FC236}">
                <a16:creationId xmlns:a16="http://schemas.microsoft.com/office/drawing/2014/main" id="{48223418-AC99-D403-B6BA-7F5E5111A87A}"/>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19</a:t>
            </a:fld>
            <a:endParaRPr lang="en-AU" dirty="0"/>
          </a:p>
        </p:txBody>
      </p:sp>
    </p:spTree>
    <p:extLst>
      <p:ext uri="{BB962C8B-B14F-4D97-AF65-F5344CB8AC3E}">
        <p14:creationId xmlns:p14="http://schemas.microsoft.com/office/powerpoint/2010/main" val="1181014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E6A87E-8352-0E8F-5677-2D3F86A4C16A}"/>
              </a:ext>
            </a:extLst>
          </p:cNvPr>
          <p:cNvSpPr>
            <a:spLocks noGrp="1"/>
          </p:cNvSpPr>
          <p:nvPr>
            <p:ph type="title"/>
          </p:nvPr>
        </p:nvSpPr>
        <p:spPr/>
        <p:txBody>
          <a:bodyPr/>
          <a:lstStyle/>
          <a:p>
            <a:r>
              <a:rPr lang="en-AU">
                <a:latin typeface="+mj-lt"/>
              </a:rPr>
              <a:t>Learning intention and success criteria</a:t>
            </a:r>
          </a:p>
        </p:txBody>
      </p:sp>
      <p:sp>
        <p:nvSpPr>
          <p:cNvPr id="3" name="TextBox 2">
            <a:extLst>
              <a:ext uri="{FF2B5EF4-FFF2-40B4-BE49-F238E27FC236}">
                <a16:creationId xmlns:a16="http://schemas.microsoft.com/office/drawing/2014/main" id="{DF637BA9-DB5E-2457-A795-0B300DBA6F82}"/>
              </a:ext>
            </a:extLst>
          </p:cNvPr>
          <p:cNvSpPr txBox="1"/>
          <p:nvPr/>
        </p:nvSpPr>
        <p:spPr>
          <a:xfrm>
            <a:off x="370416" y="1894417"/>
            <a:ext cx="11303000" cy="5348387"/>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50000"/>
              </a:lnSpc>
              <a:spcAft>
                <a:spcPts val="600"/>
              </a:spcAft>
            </a:pPr>
            <a:r>
              <a:rPr lang="en-AU" sz="2000" b="1">
                <a:solidFill>
                  <a:schemeClr val="accent1"/>
                </a:solidFill>
                <a:latin typeface="+mj-lt"/>
                <a:cs typeface="Arial" panose="020B0604020202020204" pitchFamily="34" charset="0"/>
              </a:rPr>
              <a:t>Learning intention</a:t>
            </a:r>
            <a:endParaRPr lang="en-AU" sz="2000" b="1">
              <a:solidFill>
                <a:schemeClr val="accent1"/>
              </a:solidFill>
              <a:latin typeface="+mj-lt"/>
              <a:ea typeface="+mn-lt"/>
              <a:cs typeface="Arial" panose="020B0604020202020204" pitchFamily="34" charset="0"/>
            </a:endParaRPr>
          </a:p>
          <a:p>
            <a:pPr marL="342900" lvl="0" indent="-342900">
              <a:lnSpc>
                <a:spcPct val="150000"/>
              </a:lnSpc>
              <a:buFont typeface="Arial" panose="020B0604020202020204" pitchFamily="34" charset="0"/>
              <a:buChar char="•"/>
            </a:pPr>
            <a:r>
              <a:rPr lang="en-AU" sz="2000"/>
              <a:t>To be able to use the relationships between coefficients and zeroes to analyse and solve problems involving the roots of quadratic, cubic and quartic polynomials.</a:t>
            </a:r>
          </a:p>
          <a:p>
            <a:pPr>
              <a:lnSpc>
                <a:spcPct val="150000"/>
              </a:lnSpc>
              <a:spcAft>
                <a:spcPts val="600"/>
              </a:spcAft>
            </a:pPr>
            <a:r>
              <a:rPr lang="en-AU" sz="2000" b="1">
                <a:solidFill>
                  <a:schemeClr val="accent1"/>
                </a:solidFill>
                <a:latin typeface="+mj-lt"/>
                <a:cs typeface="Arial" panose="020B0604020202020204" pitchFamily="34" charset="0"/>
              </a:rPr>
              <a:t>Success criteria</a:t>
            </a:r>
            <a:endParaRPr lang="en-US" sz="2000">
              <a:solidFill>
                <a:schemeClr val="accent1"/>
              </a:solidFill>
              <a:latin typeface="+mj-lt"/>
              <a:cs typeface="Arial" panose="020B0604020202020204" pitchFamily="34" charset="0"/>
            </a:endParaRPr>
          </a:p>
          <a:p>
            <a:pPr marL="342900" lvl="0" indent="-342900">
              <a:lnSpc>
                <a:spcPct val="150000"/>
              </a:lnSpc>
              <a:buFont typeface="Arial" panose="020B0604020202020204" pitchFamily="34" charset="0"/>
              <a:buChar char="•"/>
            </a:pPr>
            <a:r>
              <a:rPr lang="en-AU" sz="2000"/>
              <a:t>I can use the relationships between coefficients and zeroes to determine unknown roots of quadratic, cubic and quartic polynomials.</a:t>
            </a:r>
          </a:p>
          <a:p>
            <a:pPr marL="342900" lvl="0" indent="-342900">
              <a:lnSpc>
                <a:spcPct val="150000"/>
              </a:lnSpc>
              <a:buFont typeface="Arial" panose="020B0604020202020204" pitchFamily="34" charset="0"/>
              <a:buChar char="•"/>
            </a:pPr>
            <a:r>
              <a:rPr lang="en-AU" sz="2000"/>
              <a:t>I can manipulate expressions involving zeroes using symmetric sums and algebraic identities.</a:t>
            </a:r>
          </a:p>
          <a:p>
            <a:pPr marL="342900" lvl="0" indent="-342900">
              <a:lnSpc>
                <a:spcPct val="150000"/>
              </a:lnSpc>
              <a:buFont typeface="Arial" panose="020B0604020202020204" pitchFamily="34" charset="0"/>
              <a:buChar char="•"/>
            </a:pPr>
            <a:r>
              <a:rPr lang="en-AU" sz="2000"/>
              <a:t>I can apply sums and products of zeroes to solve non-routine problems, including those involving conditions on zeroes or geometric contexts. </a:t>
            </a:r>
          </a:p>
          <a:p>
            <a:pPr>
              <a:lnSpc>
                <a:spcPct val="150000"/>
              </a:lnSpc>
            </a:pPr>
            <a:br>
              <a:rPr lang="en-AU"/>
            </a:br>
            <a:endParaRPr lang="en-AU">
              <a:cs typeface="Arial" panose="020B0604020202020204" pitchFamily="34" charset="0"/>
            </a:endParaRPr>
          </a:p>
        </p:txBody>
      </p:sp>
      <p:sp>
        <p:nvSpPr>
          <p:cNvPr id="2" name="Slide Number Placeholder 1">
            <a:extLst>
              <a:ext uri="{FF2B5EF4-FFF2-40B4-BE49-F238E27FC236}">
                <a16:creationId xmlns:a16="http://schemas.microsoft.com/office/drawing/2014/main" id="{19C0759C-7815-62EE-E606-EBC3C273B18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2</a:t>
            </a:fld>
            <a:endParaRPr lang="en-AU"/>
          </a:p>
        </p:txBody>
      </p:sp>
    </p:spTree>
    <p:extLst>
      <p:ext uri="{BB962C8B-B14F-4D97-AF65-F5344CB8AC3E}">
        <p14:creationId xmlns:p14="http://schemas.microsoft.com/office/powerpoint/2010/main" val="36489671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a:xfrm>
            <a:off x="360000" y="360000"/>
            <a:ext cx="10080000" cy="537467"/>
          </a:xfrm>
        </p:spPr>
        <p:txBody>
          <a:bodyPr/>
          <a:lstStyle/>
          <a:p>
            <a:r>
              <a:rPr lang="en-AU">
                <a:latin typeface="+mj-lt"/>
              </a:rPr>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a:latin typeface="+mj-lt"/>
              </a:rPr>
              <a:t>© State of New South Wales (Department of Education), 2026</a:t>
            </a:r>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(Cth)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license</a:t>
            </a:r>
            <a:r>
              <a:rPr lang="en-AU" sz="1200" dirty="0">
                <a:solidFill>
                  <a:schemeClr val="bg1"/>
                </a:solidFill>
              </a:rPr>
              <a:t>.</a:t>
            </a:r>
          </a:p>
          <a:p>
            <a:pPr algn="l">
              <a:lnSpc>
                <a:spcPct val="150000"/>
              </a:lnSpc>
              <a:spcAft>
                <a:spcPts val="600"/>
              </a:spcAft>
            </a:pPr>
            <a:r>
              <a:rPr lang="en-AU" sz="1200" dirty="0">
                <a:solidFill>
                  <a:schemeClr val="bg1"/>
                </a:solidFill>
              </a:rPr>
              <a:t>This license allows you to share and adapt the material for any purpose, even commercially.</a:t>
            </a:r>
          </a:p>
          <a:p>
            <a:pPr algn="l">
              <a:lnSpc>
                <a:spcPct val="150000"/>
              </a:lnSpc>
              <a:spcAft>
                <a:spcPts val="600"/>
              </a:spcAft>
            </a:pPr>
            <a:r>
              <a:rPr lang="en-AU" sz="1200">
                <a:solidFill>
                  <a:schemeClr val="bg1"/>
                </a:solidFill>
              </a:rPr>
              <a:t>Attribution should be given to © State of New South Wales (Department of Education), 2026.</a:t>
            </a:r>
          </a:p>
          <a:p>
            <a:pPr algn="l">
              <a:lnSpc>
                <a:spcPct val="150000"/>
              </a:lnSpc>
            </a:pPr>
            <a:r>
              <a:rPr lang="en-AU" sz="1200" dirty="0">
                <a:solidFill>
                  <a:schemeClr val="bg1"/>
                </a:solidFill>
              </a:rPr>
              <a:t>Material in this resource not available under a Creative Commons license: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algn="l">
              <a:lnSpc>
                <a:spcPct val="150000"/>
              </a:lnSpc>
              <a:spcAft>
                <a:spcPts val="600"/>
              </a:spcAft>
            </a:pPr>
            <a:r>
              <a:rPr lang="en-AU" sz="1200" dirty="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algn="l">
              <a:lnSpc>
                <a:spcPct val="150000"/>
              </a:lnSpc>
              <a:spcAft>
                <a:spcPts val="600"/>
              </a:spcAft>
            </a:pPr>
            <a:r>
              <a:rPr lang="en-AU" sz="1200" dirty="0">
                <a:solidFill>
                  <a:schemeClr val="bg1"/>
                </a:solidFill>
              </a:rPr>
              <a:t>If you use the links provided in this document to access a third-party’s website, you acknowledge that the terms of use, including licence terms set out on the third-party’s website apply to the use which may be made of the materials on that third-party website or where permitted by the </a:t>
            </a:r>
            <a:r>
              <a:rPr lang="en-AU" sz="1200" i="1" dirty="0">
                <a:solidFill>
                  <a:schemeClr val="bg1"/>
                </a:solidFill>
              </a:rPr>
              <a:t>Copyright Act 1968 </a:t>
            </a:r>
            <a:r>
              <a:rPr lang="en-AU" sz="1200" dirty="0">
                <a:solidFill>
                  <a:schemeClr val="bg1"/>
                </a:solidFill>
              </a:rPr>
              <a:t>(Cth). The department accepts no responsibility for content on third-party websites. </a:t>
            </a:r>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AU">
                <a:latin typeface="+mj-lt"/>
              </a:rPr>
              <a:t>Retrieval practice</a:t>
            </a:r>
          </a:p>
        </p:txBody>
      </p:sp>
    </p:spTree>
    <p:extLst>
      <p:ext uri="{BB962C8B-B14F-4D97-AF65-F5344CB8AC3E}">
        <p14:creationId xmlns:p14="http://schemas.microsoft.com/office/powerpoint/2010/main" val="2028193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75734D-2641-1D25-FF62-4899F768D9D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1626013-ACDF-7A81-F362-6067136555B1}"/>
              </a:ext>
            </a:extLst>
          </p:cNvPr>
          <p:cNvSpPr>
            <a:spLocks noGrp="1"/>
          </p:cNvSpPr>
          <p:nvPr>
            <p:ph type="title"/>
          </p:nvPr>
        </p:nvSpPr>
        <p:spPr/>
        <p:txBody>
          <a:bodyPr/>
          <a:lstStyle/>
          <a:p>
            <a:r>
              <a:rPr lang="en-AU" dirty="0">
                <a:latin typeface="+mj-lt"/>
              </a:rPr>
              <a:t>Expand and simplify the following (1) </a:t>
            </a:r>
          </a:p>
        </p:txBody>
      </p:sp>
      <p:sp>
        <p:nvSpPr>
          <p:cNvPr id="13" name="Text Placeholder 12">
            <a:extLst>
              <a:ext uri="{FF2B5EF4-FFF2-40B4-BE49-F238E27FC236}">
                <a16:creationId xmlns:a16="http://schemas.microsoft.com/office/drawing/2014/main" id="{D26CB3D1-5819-EE53-2984-9423BA389EEE}"/>
              </a:ext>
            </a:extLst>
          </p:cNvPr>
          <p:cNvSpPr>
            <a:spLocks noGrp="1"/>
          </p:cNvSpPr>
          <p:nvPr>
            <p:ph type="body" sz="quarter" idx="18"/>
          </p:nvPr>
        </p:nvSpPr>
        <p:spPr>
          <a:xfrm>
            <a:off x="360000" y="982520"/>
            <a:ext cx="11483998" cy="356423"/>
          </a:xfrm>
        </p:spPr>
        <p:txBody>
          <a:bodyPr/>
          <a:lstStyle/>
          <a:p>
            <a:r>
              <a:rPr lang="en-AU" dirty="0">
                <a:latin typeface="+mj-lt"/>
              </a:rPr>
              <a:t>Without using a calculator </a:t>
            </a:r>
          </a:p>
        </p:txBody>
      </p:sp>
      <mc:AlternateContent xmlns:mc="http://schemas.openxmlformats.org/markup-compatibility/2006" xmlns:a14="http://schemas.microsoft.com/office/drawing/2010/main">
        <mc:Choice Requires="a14">
          <p:sp>
            <p:nvSpPr>
              <p:cNvPr id="12" name="Text Placeholder 11">
                <a:extLst>
                  <a:ext uri="{FF2B5EF4-FFF2-40B4-BE49-F238E27FC236}">
                    <a16:creationId xmlns:a16="http://schemas.microsoft.com/office/drawing/2014/main" id="{2FEAFA30-9C79-C8A6-B497-33EDBC3D91DF}"/>
                  </a:ext>
                </a:extLst>
              </p:cNvPr>
              <p:cNvSpPr>
                <a:spLocks noGrp="1"/>
              </p:cNvSpPr>
              <p:nvPr>
                <p:ph type="body" sz="quarter" idx="17"/>
              </p:nvPr>
            </p:nvSpPr>
            <p:spPr>
              <a:xfrm>
                <a:off x="360000" y="1567086"/>
                <a:ext cx="2825327" cy="4807835"/>
              </a:xfrm>
              <a:ln>
                <a:solidFill>
                  <a:schemeClr val="accent1"/>
                </a:solidFill>
              </a:ln>
            </p:spPr>
            <p:txBody>
              <a:bodyPr tIns="180000" anchor="t" anchorCtr="1"/>
              <a:lstStyle/>
              <a:p>
                <a:r>
                  <a:rPr lang="en-AU" dirty="0">
                    <a:latin typeface="+mn-lt"/>
                  </a:rPr>
                  <a:t> </a:t>
                </a:r>
                <a14:m>
                  <m:oMath xmlns:m="http://schemas.openxmlformats.org/officeDocument/2006/math">
                    <m:sSup>
                      <m:sSupPr>
                        <m:ctrlPr>
                          <a:rPr lang="en-AU" b="0" i="1" smtClean="0">
                            <a:latin typeface="Cambria Math" panose="02040503050406030204" pitchFamily="18" charset="0"/>
                          </a:rPr>
                        </m:ctrlPr>
                      </m:sSupPr>
                      <m:e>
                        <m:d>
                          <m:dPr>
                            <m:ctrlPr>
                              <a:rPr lang="en-AU" b="0" i="1" smtClean="0">
                                <a:latin typeface="Cambria Math" panose="02040503050406030204" pitchFamily="18" charset="0"/>
                              </a:rPr>
                            </m:ctrlPr>
                          </m:dPr>
                          <m:e>
                            <m:r>
                              <a:rPr lang="en-AU" b="0" i="1" smtClean="0">
                                <a:latin typeface="Cambria Math" panose="02040503050406030204" pitchFamily="18" charset="0"/>
                              </a:rPr>
                              <m:t>𝑥</m:t>
                            </m:r>
                            <m:r>
                              <a:rPr lang="en-AU" b="0" i="1" smtClean="0">
                                <a:latin typeface="Cambria Math" panose="02040503050406030204" pitchFamily="18" charset="0"/>
                              </a:rPr>
                              <m:t>+3</m:t>
                            </m:r>
                          </m:e>
                        </m:d>
                      </m:e>
                      <m:sup>
                        <m:r>
                          <a:rPr lang="en-AU" b="0" i="1" smtClean="0">
                            <a:latin typeface="Cambria Math" panose="02040503050406030204" pitchFamily="18" charset="0"/>
                          </a:rPr>
                          <m:t>2</m:t>
                        </m:r>
                      </m:sup>
                    </m:sSup>
                  </m:oMath>
                </a14:m>
                <a:endParaRPr lang="en-AU" b="0" dirty="0">
                  <a:latin typeface="+mn-lt"/>
                </a:endParaRPr>
              </a:p>
              <a:p>
                <a14:m>
                  <m:oMath xmlns:m="http://schemas.openxmlformats.org/officeDocument/2006/math">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2</m:t>
                        </m:r>
                      </m:sup>
                    </m:sSup>
                    <m:r>
                      <a:rPr lang="en-AU" b="0" i="1" smtClean="0">
                        <a:latin typeface="Cambria Math" panose="02040503050406030204" pitchFamily="18" charset="0"/>
                      </a:rPr>
                      <m:t>+6</m:t>
                    </m:r>
                    <m:r>
                      <a:rPr lang="en-AU" b="0" i="1" smtClean="0">
                        <a:latin typeface="Cambria Math" panose="02040503050406030204" pitchFamily="18" charset="0"/>
                      </a:rPr>
                      <m:t>𝑥</m:t>
                    </m:r>
                    <m:r>
                      <a:rPr lang="en-AU" b="0" i="1" smtClean="0">
                        <a:latin typeface="Cambria Math" panose="02040503050406030204" pitchFamily="18" charset="0"/>
                      </a:rPr>
                      <m:t>+9</m:t>
                    </m:r>
                  </m:oMath>
                </a14:m>
                <a:r>
                  <a:rPr lang="en-AU" dirty="0">
                    <a:latin typeface="+mn-lt"/>
                  </a:rPr>
                  <a:t> </a:t>
                </a:r>
              </a:p>
            </p:txBody>
          </p:sp>
        </mc:Choice>
        <mc:Fallback xmlns="">
          <p:sp>
            <p:nvSpPr>
              <p:cNvPr id="12" name="Text Placeholder 11">
                <a:extLst>
                  <a:ext uri="{FF2B5EF4-FFF2-40B4-BE49-F238E27FC236}">
                    <a16:creationId xmlns:a16="http://schemas.microsoft.com/office/drawing/2014/main" id="{2FEAFA30-9C79-C8A6-B497-33EDBC3D91DF}"/>
                  </a:ext>
                </a:extLst>
              </p:cNvPr>
              <p:cNvSpPr>
                <a:spLocks noGrp="1" noRot="1" noChangeAspect="1" noMove="1" noResize="1" noEditPoints="1" noAdjustHandles="1" noChangeArrowheads="1" noChangeShapeType="1" noTextEdit="1"/>
              </p:cNvSpPr>
              <p:nvPr>
                <p:ph type="body" sz="quarter" idx="17"/>
              </p:nvPr>
            </p:nvSpPr>
            <p:spPr>
              <a:xfrm>
                <a:off x="360000" y="1567086"/>
                <a:ext cx="2825327" cy="4807835"/>
              </a:xfrm>
              <a:blipFill>
                <a:blip r:embed="rId3"/>
                <a:stretch>
                  <a:fillRect/>
                </a:stretch>
              </a:blipFill>
              <a:ln>
                <a:solidFill>
                  <a:schemeClr val="accent1"/>
                </a:solidFill>
              </a:ln>
            </p:spPr>
            <p:txBody>
              <a:bodyPr/>
              <a:lstStyle/>
              <a:p>
                <a:r>
                  <a:rPr lang="en-US">
                    <a:noFill/>
                  </a:rPr>
                  <a:t> </a:t>
                </a:r>
              </a:p>
            </p:txBody>
          </p:sp>
        </mc:Fallback>
      </mc:AlternateContent>
      <p:sp>
        <p:nvSpPr>
          <p:cNvPr id="3" name="Slide Number Placeholder 2">
            <a:extLst>
              <a:ext uri="{FF2B5EF4-FFF2-40B4-BE49-F238E27FC236}">
                <a16:creationId xmlns:a16="http://schemas.microsoft.com/office/drawing/2014/main" id="{30CA5EA9-D0F0-901C-F94D-C025E1CA5F7C}"/>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4</a:t>
            </a:fld>
            <a:endParaRPr lang="en-AU" dirty="0"/>
          </a:p>
        </p:txBody>
      </p:sp>
      <mc:AlternateContent xmlns:mc="http://schemas.openxmlformats.org/markup-compatibility/2006" xmlns:a14="http://schemas.microsoft.com/office/drawing/2010/main">
        <mc:Choice Requires="a14">
          <p:sp>
            <p:nvSpPr>
              <p:cNvPr id="2" name="Text Placeholder 11">
                <a:extLst>
                  <a:ext uri="{FF2B5EF4-FFF2-40B4-BE49-F238E27FC236}">
                    <a16:creationId xmlns:a16="http://schemas.microsoft.com/office/drawing/2014/main" id="{E59E1097-3BE9-E93C-5D6C-97E981816F75}"/>
                  </a:ext>
                </a:extLst>
              </p:cNvPr>
              <p:cNvSpPr txBox="1">
                <a:spLocks/>
              </p:cNvSpPr>
              <p:nvPr/>
            </p:nvSpPr>
            <p:spPr>
              <a:xfrm>
                <a:off x="4400275" y="1567086"/>
                <a:ext cx="2825327" cy="4807835"/>
              </a:xfrm>
              <a:prstGeom prst="rect">
                <a:avLst/>
              </a:prstGeom>
              <a:ln>
                <a:solidFill>
                  <a:schemeClr val="accent1"/>
                </a:solidFill>
              </a:ln>
            </p:spPr>
            <p:txBody>
              <a:bodyPr vert="horz" lIns="0" tIns="180000" rIns="0" bIns="0" rtlCol="0" anchor="t" anchorCtr="1">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a:t> </a:t>
                </a:r>
                <a14:m>
                  <m:oMath xmlns:m="http://schemas.openxmlformats.org/officeDocument/2006/math">
                    <m:sSup>
                      <m:sSupPr>
                        <m:ctrlPr>
                          <a:rPr lang="en-AU" i="1">
                            <a:latin typeface="Cambria Math" panose="02040503050406030204" pitchFamily="18" charset="0"/>
                          </a:rPr>
                        </m:ctrlPr>
                      </m:sSupPr>
                      <m:e>
                        <m:d>
                          <m:dPr>
                            <m:ctrlPr>
                              <a:rPr lang="en-AU" i="1">
                                <a:latin typeface="Cambria Math" panose="02040503050406030204" pitchFamily="18" charset="0"/>
                              </a:rPr>
                            </m:ctrlPr>
                          </m:dPr>
                          <m:e>
                            <m:r>
                              <a:rPr lang="en-AU" i="1">
                                <a:latin typeface="Cambria Math" panose="02040503050406030204" pitchFamily="18" charset="0"/>
                              </a:rPr>
                              <m:t>𝑝</m:t>
                            </m:r>
                            <m:r>
                              <a:rPr lang="en-AU" i="1">
                                <a:latin typeface="Cambria Math" panose="02040503050406030204" pitchFamily="18" charset="0"/>
                              </a:rPr>
                              <m:t>+</m:t>
                            </m:r>
                            <m:r>
                              <a:rPr lang="en-AU" i="1">
                                <a:latin typeface="Cambria Math" panose="02040503050406030204" pitchFamily="18" charset="0"/>
                              </a:rPr>
                              <m:t>𝑞</m:t>
                            </m:r>
                          </m:e>
                        </m:d>
                      </m:e>
                      <m:sup>
                        <m:r>
                          <a:rPr lang="en-AU" i="1">
                            <a:latin typeface="Cambria Math" panose="02040503050406030204" pitchFamily="18" charset="0"/>
                          </a:rPr>
                          <m:t>2</m:t>
                        </m:r>
                      </m:sup>
                    </m:sSup>
                    <m:r>
                      <a:rPr lang="en-AU" i="1">
                        <a:latin typeface="Cambria Math" panose="02040503050406030204" pitchFamily="18" charset="0"/>
                      </a:rPr>
                      <m:t>−2</m:t>
                    </m:r>
                    <m:r>
                      <a:rPr lang="en-AU" i="1">
                        <a:latin typeface="Cambria Math" panose="02040503050406030204" pitchFamily="18" charset="0"/>
                      </a:rPr>
                      <m:t>𝑝𝑞</m:t>
                    </m:r>
                    <m:r>
                      <a:rPr lang="en-AU" i="1">
                        <a:latin typeface="Cambria Math" panose="02040503050406030204" pitchFamily="18" charset="0"/>
                      </a:rPr>
                      <m:t> </m:t>
                    </m:r>
                  </m:oMath>
                </a14:m>
                <a:endParaRPr lang="en-AU"/>
              </a:p>
              <a:p>
                <a14:m>
                  <m:oMath xmlns:m="http://schemas.openxmlformats.org/officeDocument/2006/math">
                    <m:r>
                      <m:rPr>
                        <m:aln/>
                      </m:rPr>
                      <a:rPr lang="en-AU" i="1">
                        <a:latin typeface="Cambria Math" panose="02040503050406030204" pitchFamily="18" charset="0"/>
                      </a:rPr>
                      <m:t>=</m:t>
                    </m:r>
                    <m:sSup>
                      <m:sSupPr>
                        <m:ctrlPr>
                          <a:rPr lang="en-AU" i="1">
                            <a:latin typeface="Cambria Math" panose="02040503050406030204" pitchFamily="18" charset="0"/>
                          </a:rPr>
                        </m:ctrlPr>
                      </m:sSupPr>
                      <m:e>
                        <m:r>
                          <a:rPr lang="en-AU" i="1">
                            <a:latin typeface="Cambria Math" panose="02040503050406030204" pitchFamily="18" charset="0"/>
                          </a:rPr>
                          <m:t>𝑝</m:t>
                        </m:r>
                      </m:e>
                      <m:sup>
                        <m:r>
                          <a:rPr lang="en-AU" i="1">
                            <a:latin typeface="Cambria Math" panose="02040503050406030204" pitchFamily="18" charset="0"/>
                          </a:rPr>
                          <m:t>2</m:t>
                        </m:r>
                      </m:sup>
                    </m:sSup>
                    <m:r>
                      <a:rPr lang="en-AU" i="1">
                        <a:latin typeface="Cambria Math" panose="02040503050406030204" pitchFamily="18" charset="0"/>
                      </a:rPr>
                      <m:t>+2</m:t>
                    </m:r>
                    <m:r>
                      <a:rPr lang="en-AU" i="1">
                        <a:latin typeface="Cambria Math" panose="02040503050406030204" pitchFamily="18" charset="0"/>
                      </a:rPr>
                      <m:t>𝑝𝑞</m:t>
                    </m:r>
                    <m:r>
                      <a:rPr lang="en-AU" i="1">
                        <a:latin typeface="Cambria Math" panose="02040503050406030204" pitchFamily="18" charset="0"/>
                      </a:rPr>
                      <m:t>+</m:t>
                    </m:r>
                    <m:sSup>
                      <m:sSupPr>
                        <m:ctrlPr>
                          <a:rPr lang="en-AU" i="1">
                            <a:latin typeface="Cambria Math" panose="02040503050406030204" pitchFamily="18" charset="0"/>
                          </a:rPr>
                        </m:ctrlPr>
                      </m:sSupPr>
                      <m:e>
                        <m:r>
                          <a:rPr lang="en-AU" i="1">
                            <a:latin typeface="Cambria Math" panose="02040503050406030204" pitchFamily="18" charset="0"/>
                          </a:rPr>
                          <m:t>𝑞</m:t>
                        </m:r>
                      </m:e>
                      <m:sup>
                        <m:r>
                          <a:rPr lang="en-AU" i="1">
                            <a:latin typeface="Cambria Math" panose="02040503050406030204" pitchFamily="18" charset="0"/>
                          </a:rPr>
                          <m:t>2</m:t>
                        </m:r>
                      </m:sup>
                    </m:sSup>
                    <m:r>
                      <a:rPr lang="en-AU" i="1">
                        <a:latin typeface="Cambria Math" panose="02040503050406030204" pitchFamily="18" charset="0"/>
                      </a:rPr>
                      <m:t>−2</m:t>
                    </m:r>
                    <m:r>
                      <a:rPr lang="en-AU" i="1">
                        <a:latin typeface="Cambria Math" panose="02040503050406030204" pitchFamily="18" charset="0"/>
                      </a:rPr>
                      <m:t>𝑝𝑞</m:t>
                    </m:r>
                  </m:oMath>
                </a14:m>
                <a:r>
                  <a:rPr lang="en-AU"/>
                  <a:t> </a:t>
                </a:r>
                <a:br>
                  <a:rPr lang="en-AU"/>
                </a:br>
                <a14:m>
                  <m:oMath xmlns:m="http://schemas.openxmlformats.org/officeDocument/2006/math">
                    <m:r>
                      <a:rPr lang="en-AU" i="1">
                        <a:latin typeface="Cambria Math" panose="02040503050406030204" pitchFamily="18" charset="0"/>
                      </a:rPr>
                      <m:t>=</m:t>
                    </m:r>
                    <m:sSup>
                      <m:sSupPr>
                        <m:ctrlPr>
                          <a:rPr lang="en-AU" i="1">
                            <a:latin typeface="Cambria Math" panose="02040503050406030204" pitchFamily="18" charset="0"/>
                          </a:rPr>
                        </m:ctrlPr>
                      </m:sSupPr>
                      <m:e>
                        <m:r>
                          <a:rPr lang="en-AU" i="1">
                            <a:latin typeface="Cambria Math" panose="02040503050406030204" pitchFamily="18" charset="0"/>
                          </a:rPr>
                          <m:t>𝑝</m:t>
                        </m:r>
                      </m:e>
                      <m:sup>
                        <m:r>
                          <a:rPr lang="en-AU" i="1">
                            <a:latin typeface="Cambria Math" panose="02040503050406030204" pitchFamily="18" charset="0"/>
                          </a:rPr>
                          <m:t>2</m:t>
                        </m:r>
                      </m:sup>
                    </m:sSup>
                    <m:r>
                      <a:rPr lang="en-AU" i="1">
                        <a:latin typeface="Cambria Math" panose="02040503050406030204" pitchFamily="18" charset="0"/>
                      </a:rPr>
                      <m:t>+</m:t>
                    </m:r>
                    <m:sSup>
                      <m:sSupPr>
                        <m:ctrlPr>
                          <a:rPr lang="en-AU" i="1">
                            <a:latin typeface="Cambria Math" panose="02040503050406030204" pitchFamily="18" charset="0"/>
                          </a:rPr>
                        </m:ctrlPr>
                      </m:sSupPr>
                      <m:e>
                        <m:r>
                          <a:rPr lang="en-AU" i="1">
                            <a:latin typeface="Cambria Math" panose="02040503050406030204" pitchFamily="18" charset="0"/>
                          </a:rPr>
                          <m:t>𝑞</m:t>
                        </m:r>
                      </m:e>
                      <m:sup>
                        <m:r>
                          <a:rPr lang="en-AU" i="1">
                            <a:latin typeface="Cambria Math" panose="02040503050406030204" pitchFamily="18" charset="0"/>
                          </a:rPr>
                          <m:t>2</m:t>
                        </m:r>
                      </m:sup>
                    </m:sSup>
                  </m:oMath>
                </a14:m>
                <a:r>
                  <a:rPr lang="en-AU"/>
                  <a:t> </a:t>
                </a:r>
              </a:p>
            </p:txBody>
          </p:sp>
        </mc:Choice>
        <mc:Fallback xmlns="">
          <p:sp>
            <p:nvSpPr>
              <p:cNvPr id="2" name="Text Placeholder 11">
                <a:extLst>
                  <a:ext uri="{FF2B5EF4-FFF2-40B4-BE49-F238E27FC236}">
                    <a16:creationId xmlns:a16="http://schemas.microsoft.com/office/drawing/2014/main" id="{E59E1097-3BE9-E93C-5D6C-97E981816F75}"/>
                  </a:ext>
                </a:extLst>
              </p:cNvPr>
              <p:cNvSpPr txBox="1">
                <a:spLocks noRot="1" noChangeAspect="1" noMove="1" noResize="1" noEditPoints="1" noAdjustHandles="1" noChangeArrowheads="1" noChangeShapeType="1" noTextEdit="1"/>
              </p:cNvSpPr>
              <p:nvPr/>
            </p:nvSpPr>
            <p:spPr>
              <a:xfrm>
                <a:off x="4400275" y="1567086"/>
                <a:ext cx="2825327" cy="4807835"/>
              </a:xfrm>
              <a:prstGeom prst="rect">
                <a:avLst/>
              </a:prstGeom>
              <a:blipFill>
                <a:blip r:embed="rId4"/>
                <a:stretch>
                  <a:fillRect/>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 Placeholder 11">
                <a:extLst>
                  <a:ext uri="{FF2B5EF4-FFF2-40B4-BE49-F238E27FC236}">
                    <a16:creationId xmlns:a16="http://schemas.microsoft.com/office/drawing/2014/main" id="{5D434C93-E6EF-1C03-45F9-E51387A15B48}"/>
                  </a:ext>
                </a:extLst>
              </p:cNvPr>
              <p:cNvSpPr txBox="1">
                <a:spLocks/>
              </p:cNvSpPr>
              <p:nvPr/>
            </p:nvSpPr>
            <p:spPr>
              <a:xfrm>
                <a:off x="8440550" y="1567086"/>
                <a:ext cx="3195441" cy="4807835"/>
              </a:xfrm>
              <a:prstGeom prst="rect">
                <a:avLst/>
              </a:prstGeom>
              <a:ln>
                <a:solidFill>
                  <a:schemeClr val="accent1"/>
                </a:solidFill>
              </a:ln>
            </p:spPr>
            <p:txBody>
              <a:bodyPr vert="horz" lIns="0" tIns="0" rIns="0" bIns="0" rtlCol="0" anchor="t" anchorCtr="1">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sSup>
                        <m:sSupPr>
                          <m:ctrlPr>
                            <a:rPr lang="en-AU" i="1" smtClean="0">
                              <a:latin typeface="Cambria Math" panose="02040503050406030204" pitchFamily="18" charset="0"/>
                            </a:rPr>
                          </m:ctrlPr>
                        </m:sSupPr>
                        <m:e>
                          <m:d>
                            <m:dPr>
                              <m:ctrlPr>
                                <a:rPr lang="en-AU" i="1" smtClean="0">
                                  <a:latin typeface="Cambria Math" panose="02040503050406030204" pitchFamily="18" charset="0"/>
                                </a:rPr>
                              </m:ctrlPr>
                            </m:dPr>
                            <m:e>
                              <m:f>
                                <m:fPr>
                                  <m:ctrlPr>
                                    <a:rPr lang="en-AU" i="1" smtClean="0">
                                      <a:latin typeface="Cambria Math" panose="02040503050406030204" pitchFamily="18" charset="0"/>
                                    </a:rPr>
                                  </m:ctrlPr>
                                </m:fPr>
                                <m:num>
                                  <m:r>
                                    <a:rPr lang="en-AU" i="1" smtClean="0">
                                      <a:latin typeface="Cambria Math" panose="02040503050406030204" pitchFamily="18" charset="0"/>
                                    </a:rPr>
                                    <m:t>3</m:t>
                                  </m:r>
                                </m:num>
                                <m:den>
                                  <m:r>
                                    <a:rPr lang="en-AU" i="1" smtClean="0">
                                      <a:latin typeface="Cambria Math" panose="02040503050406030204" pitchFamily="18" charset="0"/>
                                    </a:rPr>
                                    <m:t>2</m:t>
                                  </m:r>
                                </m:den>
                              </m:f>
                              <m:r>
                                <a:rPr lang="en-AU" i="1" smtClean="0">
                                  <a:latin typeface="Cambria Math" panose="02040503050406030204" pitchFamily="18" charset="0"/>
                                </a:rPr>
                                <m:t>+</m:t>
                              </m:r>
                              <m:f>
                                <m:fPr>
                                  <m:ctrlPr>
                                    <a:rPr lang="en-AU" i="1" smtClean="0">
                                      <a:latin typeface="Cambria Math" panose="02040503050406030204" pitchFamily="18" charset="0"/>
                                    </a:rPr>
                                  </m:ctrlPr>
                                </m:fPr>
                                <m:num>
                                  <m:r>
                                    <a:rPr lang="en-AU" i="1" smtClean="0">
                                      <a:latin typeface="Cambria Math" panose="02040503050406030204" pitchFamily="18" charset="0"/>
                                    </a:rPr>
                                    <m:t>5</m:t>
                                  </m:r>
                                </m:num>
                                <m:den>
                                  <m:r>
                                    <a:rPr lang="en-AU" i="1" smtClean="0">
                                      <a:latin typeface="Cambria Math" panose="02040503050406030204" pitchFamily="18" charset="0"/>
                                    </a:rPr>
                                    <m:t>3</m:t>
                                  </m:r>
                                </m:den>
                              </m:f>
                            </m:e>
                          </m:d>
                        </m:e>
                        <m:sup>
                          <m:r>
                            <a:rPr lang="en-AU" i="1" smtClean="0">
                              <a:latin typeface="Cambria Math" panose="02040503050406030204" pitchFamily="18" charset="0"/>
                            </a:rPr>
                            <m:t>2</m:t>
                          </m:r>
                        </m:sup>
                      </m:sSup>
                    </m:oMath>
                    <m:oMath xmlns:m="http://schemas.openxmlformats.org/officeDocument/2006/math">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d>
                            <m:dPr>
                              <m:ctrlPr>
                                <a:rPr lang="en-AU" b="0" i="1" smtClean="0">
                                  <a:latin typeface="Cambria Math" panose="02040503050406030204" pitchFamily="18" charset="0"/>
                                </a:rPr>
                              </m:ctrlPr>
                            </m:dPr>
                            <m:e>
                              <m:f>
                                <m:fPr>
                                  <m:ctrlPr>
                                    <a:rPr lang="en-AU" b="0" i="1" smtClean="0">
                                      <a:latin typeface="Cambria Math" panose="02040503050406030204" pitchFamily="18" charset="0"/>
                                    </a:rPr>
                                  </m:ctrlPr>
                                </m:fPr>
                                <m:num>
                                  <m:r>
                                    <a:rPr lang="en-AU" b="0" i="1" smtClean="0">
                                      <a:latin typeface="Cambria Math" panose="02040503050406030204" pitchFamily="18" charset="0"/>
                                    </a:rPr>
                                    <m:t>3</m:t>
                                  </m:r>
                                </m:num>
                                <m:den>
                                  <m:r>
                                    <a:rPr lang="en-AU" b="0" i="1" smtClean="0">
                                      <a:latin typeface="Cambria Math" panose="02040503050406030204" pitchFamily="18" charset="0"/>
                                    </a:rPr>
                                    <m:t>2</m:t>
                                  </m:r>
                                </m:den>
                              </m:f>
                            </m:e>
                          </m:d>
                        </m:e>
                        <m:sup>
                          <m:r>
                            <a:rPr lang="en-AU" b="0" i="1" smtClean="0">
                              <a:latin typeface="Cambria Math" panose="02040503050406030204" pitchFamily="18" charset="0"/>
                            </a:rPr>
                            <m:t>2</m:t>
                          </m:r>
                        </m:sup>
                      </m:sSup>
                      <m:r>
                        <a:rPr lang="en-AU" b="0" i="1" smtClean="0">
                          <a:latin typeface="Cambria Math" panose="02040503050406030204" pitchFamily="18" charset="0"/>
                        </a:rPr>
                        <m:t>+2</m:t>
                      </m:r>
                      <m:d>
                        <m:dPr>
                          <m:ctrlPr>
                            <a:rPr lang="en-AU" b="0" i="1" smtClean="0">
                              <a:latin typeface="Cambria Math" panose="02040503050406030204" pitchFamily="18" charset="0"/>
                            </a:rPr>
                          </m:ctrlPr>
                        </m:dPr>
                        <m:e>
                          <m:f>
                            <m:fPr>
                              <m:ctrlPr>
                                <a:rPr lang="en-AU" b="0" i="1" smtClean="0">
                                  <a:latin typeface="Cambria Math" panose="02040503050406030204" pitchFamily="18" charset="0"/>
                                </a:rPr>
                              </m:ctrlPr>
                            </m:fPr>
                            <m:num>
                              <m:r>
                                <a:rPr lang="en-AU" b="0" i="1" smtClean="0">
                                  <a:latin typeface="Cambria Math" panose="02040503050406030204" pitchFamily="18" charset="0"/>
                                </a:rPr>
                                <m:t>3</m:t>
                              </m:r>
                            </m:num>
                            <m:den>
                              <m:r>
                                <a:rPr lang="en-AU" b="0" i="1" smtClean="0">
                                  <a:latin typeface="Cambria Math" panose="02040503050406030204" pitchFamily="18" charset="0"/>
                                </a:rPr>
                                <m:t>2</m:t>
                              </m:r>
                            </m:den>
                          </m:f>
                        </m:e>
                      </m:d>
                      <m:d>
                        <m:dPr>
                          <m:ctrlPr>
                            <a:rPr lang="en-AU" b="0" i="1" smtClean="0">
                              <a:latin typeface="Cambria Math" panose="02040503050406030204" pitchFamily="18" charset="0"/>
                            </a:rPr>
                          </m:ctrlPr>
                        </m:dPr>
                        <m:e>
                          <m:f>
                            <m:fPr>
                              <m:ctrlPr>
                                <a:rPr lang="en-AU" b="0" i="1" smtClean="0">
                                  <a:latin typeface="Cambria Math" panose="02040503050406030204" pitchFamily="18" charset="0"/>
                                </a:rPr>
                              </m:ctrlPr>
                            </m:fPr>
                            <m:num>
                              <m:r>
                                <a:rPr lang="en-AU" b="0" i="1" smtClean="0">
                                  <a:latin typeface="Cambria Math" panose="02040503050406030204" pitchFamily="18" charset="0"/>
                                </a:rPr>
                                <m:t>5</m:t>
                              </m:r>
                            </m:num>
                            <m:den>
                              <m:r>
                                <a:rPr lang="en-AU" b="0" i="1" smtClean="0">
                                  <a:latin typeface="Cambria Math" panose="02040503050406030204" pitchFamily="18" charset="0"/>
                                </a:rPr>
                                <m:t>3</m:t>
                              </m:r>
                            </m:den>
                          </m:f>
                        </m:e>
                      </m:d>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d>
                            <m:dPr>
                              <m:ctrlPr>
                                <a:rPr lang="en-AU" b="0" i="1" smtClean="0">
                                  <a:latin typeface="Cambria Math" panose="02040503050406030204" pitchFamily="18" charset="0"/>
                                </a:rPr>
                              </m:ctrlPr>
                            </m:dPr>
                            <m:e>
                              <m:f>
                                <m:fPr>
                                  <m:ctrlPr>
                                    <a:rPr lang="en-AU" b="0" i="1" smtClean="0">
                                      <a:latin typeface="Cambria Math" panose="02040503050406030204" pitchFamily="18" charset="0"/>
                                    </a:rPr>
                                  </m:ctrlPr>
                                </m:fPr>
                                <m:num>
                                  <m:r>
                                    <a:rPr lang="en-AU" b="0" i="1" smtClean="0">
                                      <a:latin typeface="Cambria Math" panose="02040503050406030204" pitchFamily="18" charset="0"/>
                                    </a:rPr>
                                    <m:t>5</m:t>
                                  </m:r>
                                </m:num>
                                <m:den>
                                  <m:r>
                                    <a:rPr lang="en-AU" b="0" i="1" smtClean="0">
                                      <a:latin typeface="Cambria Math" panose="02040503050406030204" pitchFamily="18" charset="0"/>
                                    </a:rPr>
                                    <m:t>3</m:t>
                                  </m:r>
                                </m:den>
                              </m:f>
                            </m:e>
                          </m:d>
                        </m:e>
                        <m:sup>
                          <m:r>
                            <a:rPr lang="en-AU" b="0" i="1" smtClean="0">
                              <a:latin typeface="Cambria Math" panose="02040503050406030204" pitchFamily="18" charset="0"/>
                            </a:rPr>
                            <m:t>2</m:t>
                          </m:r>
                        </m:sup>
                      </m:sSup>
                    </m:oMath>
                    <m:oMath xmlns:m="http://schemas.openxmlformats.org/officeDocument/2006/math">
                      <m:r>
                        <a:rPr lang="en-AU" b="0" i="1" smtClean="0">
                          <a:latin typeface="Cambria Math" panose="02040503050406030204" pitchFamily="18" charset="0"/>
                        </a:rPr>
                        <m:t>=</m:t>
                      </m:r>
                      <m:d>
                        <m:dPr>
                          <m:ctrlPr>
                            <a:rPr lang="en-AU" i="1">
                              <a:latin typeface="Cambria Math" panose="02040503050406030204" pitchFamily="18" charset="0"/>
                            </a:rPr>
                          </m:ctrlPr>
                        </m:dPr>
                        <m:e>
                          <m:f>
                            <m:fPr>
                              <m:ctrlPr>
                                <a:rPr lang="en-AU" i="1">
                                  <a:latin typeface="Cambria Math" panose="02040503050406030204" pitchFamily="18" charset="0"/>
                                </a:rPr>
                              </m:ctrlPr>
                            </m:fPr>
                            <m:num>
                              <m:r>
                                <a:rPr lang="en-AU" i="1">
                                  <a:latin typeface="Cambria Math" panose="02040503050406030204" pitchFamily="18" charset="0"/>
                                </a:rPr>
                                <m:t>9</m:t>
                              </m:r>
                            </m:num>
                            <m:den>
                              <m:r>
                                <a:rPr lang="en-AU" i="1">
                                  <a:latin typeface="Cambria Math" panose="02040503050406030204" pitchFamily="18" charset="0"/>
                                </a:rPr>
                                <m:t>4</m:t>
                              </m:r>
                            </m:den>
                          </m:f>
                          <m:r>
                            <a:rPr lang="en-AU" i="1">
                              <a:latin typeface="Cambria Math" panose="02040503050406030204" pitchFamily="18" charset="0"/>
                            </a:rPr>
                            <m:t>+</m:t>
                          </m:r>
                          <m:f>
                            <m:fPr>
                              <m:ctrlPr>
                                <a:rPr lang="en-AU" i="1">
                                  <a:latin typeface="Cambria Math" panose="02040503050406030204" pitchFamily="18" charset="0"/>
                                </a:rPr>
                              </m:ctrlPr>
                            </m:fPr>
                            <m:num>
                              <m:r>
                                <a:rPr lang="en-AU" i="1">
                                  <a:latin typeface="Cambria Math" panose="02040503050406030204" pitchFamily="18" charset="0"/>
                                </a:rPr>
                                <m:t>30</m:t>
                              </m:r>
                            </m:num>
                            <m:den>
                              <m:r>
                                <a:rPr lang="en-AU" i="1">
                                  <a:latin typeface="Cambria Math" panose="02040503050406030204" pitchFamily="18" charset="0"/>
                                </a:rPr>
                                <m:t>6</m:t>
                              </m:r>
                            </m:den>
                          </m:f>
                          <m:r>
                            <a:rPr lang="en-AU" i="1">
                              <a:latin typeface="Cambria Math" panose="02040503050406030204" pitchFamily="18" charset="0"/>
                            </a:rPr>
                            <m:t>+</m:t>
                          </m:r>
                          <m:f>
                            <m:fPr>
                              <m:ctrlPr>
                                <a:rPr lang="en-AU" i="1">
                                  <a:latin typeface="Cambria Math" panose="02040503050406030204" pitchFamily="18" charset="0"/>
                                </a:rPr>
                              </m:ctrlPr>
                            </m:fPr>
                            <m:num>
                              <m:r>
                                <a:rPr lang="en-AU" i="1">
                                  <a:latin typeface="Cambria Math" panose="02040503050406030204" pitchFamily="18" charset="0"/>
                                </a:rPr>
                                <m:t>25</m:t>
                              </m:r>
                            </m:num>
                            <m:den>
                              <m:r>
                                <a:rPr lang="en-AU" i="1">
                                  <a:latin typeface="Cambria Math" panose="02040503050406030204" pitchFamily="18" charset="0"/>
                                </a:rPr>
                                <m:t>9</m:t>
                              </m:r>
                            </m:den>
                          </m:f>
                        </m:e>
                      </m:d>
                      <m:r>
                        <a:rPr lang="en-AU" i="1">
                          <a:latin typeface="Cambria Math" panose="02040503050406030204" pitchFamily="18" charset="0"/>
                        </a:rPr>
                        <m:t> </m:t>
                      </m:r>
                    </m:oMath>
                    <m:oMath xmlns:m="http://schemas.openxmlformats.org/officeDocument/2006/math">
                      <m:r>
                        <a:rPr lang="en-AU" b="0" i="1" smtClean="0">
                          <a:latin typeface="Cambria Math" panose="02040503050406030204" pitchFamily="18" charset="0"/>
                        </a:rPr>
                        <m:t>=</m:t>
                      </m:r>
                      <m:f>
                        <m:fPr>
                          <m:ctrlPr>
                            <a:rPr lang="en-AU" b="0" i="1" smtClean="0">
                              <a:latin typeface="Cambria Math" panose="02040503050406030204" pitchFamily="18" charset="0"/>
                            </a:rPr>
                          </m:ctrlPr>
                        </m:fPr>
                        <m:num>
                          <m:r>
                            <a:rPr lang="en-AU" b="0" i="1" smtClean="0">
                              <a:latin typeface="Cambria Math" panose="02040503050406030204" pitchFamily="18" charset="0"/>
                            </a:rPr>
                            <m:t>361</m:t>
                          </m:r>
                        </m:num>
                        <m:den>
                          <m:r>
                            <a:rPr lang="en-AU" b="0" i="1" smtClean="0">
                              <a:latin typeface="Cambria Math" panose="02040503050406030204" pitchFamily="18" charset="0"/>
                            </a:rPr>
                            <m:t>36</m:t>
                          </m:r>
                        </m:den>
                      </m:f>
                    </m:oMath>
                  </m:oMathPara>
                </a14:m>
                <a:endParaRPr lang="en-AU" sz="1800" dirty="0"/>
              </a:p>
              <a:p>
                <a:endParaRPr lang="en-AU" dirty="0">
                  <a:latin typeface="+mn-lt"/>
                </a:endParaRPr>
              </a:p>
              <a:p>
                <a:endParaRPr lang="en-AU" b="0" dirty="0">
                  <a:latin typeface="+mn-lt"/>
                </a:endParaRPr>
              </a:p>
            </p:txBody>
          </p:sp>
        </mc:Choice>
        <mc:Fallback xmlns="">
          <p:sp>
            <p:nvSpPr>
              <p:cNvPr id="5" name="Text Placeholder 11">
                <a:extLst>
                  <a:ext uri="{FF2B5EF4-FFF2-40B4-BE49-F238E27FC236}">
                    <a16:creationId xmlns:a16="http://schemas.microsoft.com/office/drawing/2014/main" id="{5D434C93-E6EF-1C03-45F9-E51387A15B48}"/>
                  </a:ext>
                </a:extLst>
              </p:cNvPr>
              <p:cNvSpPr txBox="1">
                <a:spLocks noRot="1" noChangeAspect="1" noMove="1" noResize="1" noEditPoints="1" noAdjustHandles="1" noChangeArrowheads="1" noChangeShapeType="1" noTextEdit="1"/>
              </p:cNvSpPr>
              <p:nvPr/>
            </p:nvSpPr>
            <p:spPr>
              <a:xfrm>
                <a:off x="8440550" y="1567086"/>
                <a:ext cx="3195441" cy="4807835"/>
              </a:xfrm>
              <a:prstGeom prst="rect">
                <a:avLst/>
              </a:prstGeom>
              <a:blipFill>
                <a:blip r:embed="rId5"/>
                <a:stretch>
                  <a:fillRect/>
                </a:stretch>
              </a:blipFill>
              <a:ln>
                <a:solidFill>
                  <a:schemeClr val="accent1"/>
                </a:solidFill>
              </a:ln>
            </p:spPr>
            <p:txBody>
              <a:bodyPr/>
              <a:lstStyle/>
              <a:p>
                <a:r>
                  <a:rPr lang="en-US">
                    <a:noFill/>
                  </a:rPr>
                  <a:t> </a:t>
                </a:r>
              </a:p>
            </p:txBody>
          </p:sp>
        </mc:Fallback>
      </mc:AlternateContent>
    </p:spTree>
    <p:extLst>
      <p:ext uri="{BB962C8B-B14F-4D97-AF65-F5344CB8AC3E}">
        <p14:creationId xmlns:p14="http://schemas.microsoft.com/office/powerpoint/2010/main" val="1687139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animEffect transition="in" filter="fade">
                                      <p:cBhvr>
                                        <p:cTn id="7" dur="500"/>
                                        <p:tgtEl>
                                          <p:spTgt spid="12">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fade">
                                      <p:cBhvr>
                                        <p:cTn id="13"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C9E39E-983E-6A6E-D4C2-BDDA59692F5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761D574-1A1F-A7EC-77FB-2120282977EC}"/>
              </a:ext>
            </a:extLst>
          </p:cNvPr>
          <p:cNvSpPr>
            <a:spLocks noGrp="1"/>
          </p:cNvSpPr>
          <p:nvPr>
            <p:ph type="title"/>
          </p:nvPr>
        </p:nvSpPr>
        <p:spPr/>
        <p:txBody>
          <a:bodyPr/>
          <a:lstStyle/>
          <a:p>
            <a:r>
              <a:rPr lang="en-AU" dirty="0">
                <a:latin typeface="+mj-lt"/>
              </a:rPr>
              <a:t>Expand and simplify the following (2) </a:t>
            </a:r>
          </a:p>
        </p:txBody>
      </p:sp>
      <p:sp>
        <p:nvSpPr>
          <p:cNvPr id="13" name="Text Placeholder 12">
            <a:extLst>
              <a:ext uri="{FF2B5EF4-FFF2-40B4-BE49-F238E27FC236}">
                <a16:creationId xmlns:a16="http://schemas.microsoft.com/office/drawing/2014/main" id="{E3880EE4-01D3-EB65-A2DC-796C43D08558}"/>
              </a:ext>
            </a:extLst>
          </p:cNvPr>
          <p:cNvSpPr>
            <a:spLocks noGrp="1"/>
          </p:cNvSpPr>
          <p:nvPr>
            <p:ph type="body" sz="quarter" idx="18"/>
          </p:nvPr>
        </p:nvSpPr>
        <p:spPr>
          <a:xfrm>
            <a:off x="360000" y="982520"/>
            <a:ext cx="11483998" cy="356423"/>
          </a:xfrm>
        </p:spPr>
        <p:txBody>
          <a:bodyPr/>
          <a:lstStyle/>
          <a:p>
            <a:r>
              <a:rPr lang="en-AU">
                <a:latin typeface="+mj-lt"/>
              </a:rPr>
              <a:t>Without using a calculator </a:t>
            </a:r>
          </a:p>
        </p:txBody>
      </p:sp>
      <mc:AlternateContent xmlns:mc="http://schemas.openxmlformats.org/markup-compatibility/2006" xmlns:a14="http://schemas.microsoft.com/office/drawing/2010/main">
        <mc:Choice Requires="a14">
          <p:sp>
            <p:nvSpPr>
              <p:cNvPr id="12" name="Text Placeholder 11">
                <a:extLst>
                  <a:ext uri="{FF2B5EF4-FFF2-40B4-BE49-F238E27FC236}">
                    <a16:creationId xmlns:a16="http://schemas.microsoft.com/office/drawing/2014/main" id="{1DBC2634-3C19-491A-F1A1-4C3B1BDABF5C}"/>
                  </a:ext>
                </a:extLst>
              </p:cNvPr>
              <p:cNvSpPr>
                <a:spLocks noGrp="1"/>
              </p:cNvSpPr>
              <p:nvPr>
                <p:ph type="body" sz="quarter" idx="17"/>
              </p:nvPr>
            </p:nvSpPr>
            <p:spPr>
              <a:xfrm>
                <a:off x="360000" y="1567086"/>
                <a:ext cx="2825327" cy="4807835"/>
              </a:xfrm>
              <a:ln>
                <a:solidFill>
                  <a:schemeClr val="accent1"/>
                </a:solidFill>
              </a:ln>
            </p:spPr>
            <p:txBody>
              <a:bodyPr anchor="t" anchorCtr="1"/>
              <a:lstStyle/>
              <a:p>
                <a:r>
                  <a:rPr lang="en-AU" dirty="0">
                    <a:latin typeface="+mn-lt"/>
                  </a:rPr>
                  <a:t> </a:t>
                </a:r>
                <a14:m>
                  <m:oMath xmlns:m="http://schemas.openxmlformats.org/officeDocument/2006/math">
                    <m:f>
                      <m:fPr>
                        <m:ctrlPr>
                          <a:rPr lang="en-AU" sz="2800" b="0" i="1" smtClean="0">
                            <a:latin typeface="Cambria Math" panose="02040503050406030204" pitchFamily="18" charset="0"/>
                          </a:rPr>
                        </m:ctrlPr>
                      </m:fPr>
                      <m:num>
                        <m:r>
                          <a:rPr lang="en-AU" sz="2800" b="0" i="1" smtClean="0">
                            <a:latin typeface="Cambria Math" panose="02040503050406030204" pitchFamily="18" charset="0"/>
                          </a:rPr>
                          <m:t>3</m:t>
                        </m:r>
                      </m:num>
                      <m:den>
                        <m:r>
                          <a:rPr lang="en-AU" sz="2800" b="0" i="1" smtClean="0">
                            <a:latin typeface="Cambria Math" panose="02040503050406030204" pitchFamily="18" charset="0"/>
                          </a:rPr>
                          <m:t>𝑥</m:t>
                        </m:r>
                      </m:den>
                    </m:f>
                    <m:r>
                      <a:rPr lang="en-AU" sz="2800" b="0" i="1" smtClean="0">
                        <a:latin typeface="Cambria Math" panose="02040503050406030204" pitchFamily="18" charset="0"/>
                      </a:rPr>
                      <m:t>+</m:t>
                    </m:r>
                    <m:f>
                      <m:fPr>
                        <m:ctrlPr>
                          <a:rPr lang="en-AU" sz="2800" b="0" i="1" smtClean="0">
                            <a:latin typeface="Cambria Math" panose="02040503050406030204" pitchFamily="18" charset="0"/>
                          </a:rPr>
                        </m:ctrlPr>
                      </m:fPr>
                      <m:num>
                        <m:r>
                          <a:rPr lang="en-AU" sz="2800" b="0" i="1" smtClean="0">
                            <a:latin typeface="Cambria Math" panose="02040503050406030204" pitchFamily="18" charset="0"/>
                          </a:rPr>
                          <m:t>2</m:t>
                        </m:r>
                      </m:num>
                      <m:den>
                        <m:r>
                          <a:rPr lang="en-AU" sz="2800" b="0" i="1" smtClean="0">
                            <a:latin typeface="Cambria Math" panose="02040503050406030204" pitchFamily="18" charset="0"/>
                          </a:rPr>
                          <m:t>𝑥</m:t>
                        </m:r>
                        <m:r>
                          <a:rPr lang="en-AU" sz="2800" b="0" i="1" smtClean="0">
                            <a:latin typeface="Cambria Math" panose="02040503050406030204" pitchFamily="18" charset="0"/>
                          </a:rPr>
                          <m:t>+1</m:t>
                        </m:r>
                      </m:den>
                    </m:f>
                  </m:oMath>
                </a14:m>
                <a:endParaRPr lang="en-AU" b="0" dirty="0">
                  <a:latin typeface="+mn-lt"/>
                </a:endParaRPr>
              </a:p>
              <a:p>
                <a:pPr/>
                <a14:m>
                  <m:oMathPara xmlns:m="http://schemas.openxmlformats.org/officeDocument/2006/math">
                    <m:oMathParaPr>
                      <m:jc m:val="centerGroup"/>
                    </m:oMathParaPr>
                    <m:oMath xmlns:m="http://schemas.openxmlformats.org/officeDocument/2006/math">
                      <m:r>
                        <a:rPr lang="en-AU" b="0" i="1" smtClean="0">
                          <a:latin typeface="Cambria Math" panose="02040503050406030204" pitchFamily="18" charset="0"/>
                        </a:rPr>
                        <m:t>=</m:t>
                      </m:r>
                      <m:f>
                        <m:fPr>
                          <m:ctrlPr>
                            <a:rPr lang="en-AU" b="0" i="1" smtClean="0">
                              <a:latin typeface="Cambria Math" panose="02040503050406030204" pitchFamily="18" charset="0"/>
                            </a:rPr>
                          </m:ctrlPr>
                        </m:fPr>
                        <m:num>
                          <m:r>
                            <a:rPr lang="en-AU" b="0" i="1" smtClean="0">
                              <a:latin typeface="Cambria Math" panose="02040503050406030204" pitchFamily="18" charset="0"/>
                            </a:rPr>
                            <m:t>3</m:t>
                          </m:r>
                          <m:d>
                            <m:dPr>
                              <m:ctrlPr>
                                <a:rPr lang="en-AU" b="0" i="1" smtClean="0">
                                  <a:latin typeface="Cambria Math" panose="02040503050406030204" pitchFamily="18" charset="0"/>
                                </a:rPr>
                              </m:ctrlPr>
                            </m:dPr>
                            <m:e>
                              <m:r>
                                <a:rPr lang="en-AU" b="0" i="1" smtClean="0">
                                  <a:latin typeface="Cambria Math" panose="02040503050406030204" pitchFamily="18" charset="0"/>
                                </a:rPr>
                                <m:t>𝑥</m:t>
                              </m:r>
                              <m:r>
                                <a:rPr lang="en-AU" b="0" i="1" smtClean="0">
                                  <a:latin typeface="Cambria Math" panose="02040503050406030204" pitchFamily="18" charset="0"/>
                                </a:rPr>
                                <m:t>+1</m:t>
                              </m:r>
                            </m:e>
                          </m:d>
                        </m:num>
                        <m:den>
                          <m:r>
                            <a:rPr lang="en-AU" b="0" i="1" smtClean="0">
                              <a:latin typeface="Cambria Math" panose="02040503050406030204" pitchFamily="18" charset="0"/>
                            </a:rPr>
                            <m:t>𝑥</m:t>
                          </m:r>
                          <m:d>
                            <m:dPr>
                              <m:ctrlPr>
                                <a:rPr lang="en-AU" b="0" i="1" smtClean="0">
                                  <a:latin typeface="Cambria Math" panose="02040503050406030204" pitchFamily="18" charset="0"/>
                                </a:rPr>
                              </m:ctrlPr>
                            </m:dPr>
                            <m:e>
                              <m:r>
                                <a:rPr lang="en-AU" b="0" i="1" smtClean="0">
                                  <a:latin typeface="Cambria Math" panose="02040503050406030204" pitchFamily="18" charset="0"/>
                                </a:rPr>
                                <m:t>𝑥</m:t>
                              </m:r>
                              <m:r>
                                <a:rPr lang="en-AU" b="0" i="1" smtClean="0">
                                  <a:latin typeface="Cambria Math" panose="02040503050406030204" pitchFamily="18" charset="0"/>
                                </a:rPr>
                                <m:t>+1</m:t>
                              </m:r>
                            </m:e>
                          </m:d>
                        </m:den>
                      </m:f>
                      <m:r>
                        <a:rPr lang="en-AU" b="0" i="1" smtClean="0">
                          <a:latin typeface="Cambria Math" panose="02040503050406030204" pitchFamily="18" charset="0"/>
                        </a:rPr>
                        <m:t>+</m:t>
                      </m:r>
                      <m:f>
                        <m:fPr>
                          <m:ctrlPr>
                            <a:rPr lang="en-AU" b="0" i="1" smtClean="0">
                              <a:latin typeface="Cambria Math" panose="02040503050406030204" pitchFamily="18" charset="0"/>
                            </a:rPr>
                          </m:ctrlPr>
                        </m:fPr>
                        <m:num>
                          <m:r>
                            <a:rPr lang="en-AU" b="0" i="1" smtClean="0">
                              <a:latin typeface="Cambria Math" panose="02040503050406030204" pitchFamily="18" charset="0"/>
                            </a:rPr>
                            <m:t>2</m:t>
                          </m:r>
                          <m:r>
                            <a:rPr lang="en-AU" b="0" i="1" smtClean="0">
                              <a:latin typeface="Cambria Math" panose="02040503050406030204" pitchFamily="18" charset="0"/>
                            </a:rPr>
                            <m:t>𝑥</m:t>
                          </m:r>
                        </m:num>
                        <m:den>
                          <m:r>
                            <a:rPr lang="en-AU" b="0" i="1" smtClean="0">
                              <a:latin typeface="Cambria Math" panose="02040503050406030204" pitchFamily="18" charset="0"/>
                            </a:rPr>
                            <m:t>𝑥</m:t>
                          </m:r>
                          <m:d>
                            <m:dPr>
                              <m:ctrlPr>
                                <a:rPr lang="en-AU" b="0" i="1" smtClean="0">
                                  <a:latin typeface="Cambria Math" panose="02040503050406030204" pitchFamily="18" charset="0"/>
                                </a:rPr>
                              </m:ctrlPr>
                            </m:dPr>
                            <m:e>
                              <m:r>
                                <a:rPr lang="en-AU" b="0" i="1" smtClean="0">
                                  <a:latin typeface="Cambria Math" panose="02040503050406030204" pitchFamily="18" charset="0"/>
                                </a:rPr>
                                <m:t>𝑥</m:t>
                              </m:r>
                              <m:r>
                                <a:rPr lang="en-AU" b="0" i="1" smtClean="0">
                                  <a:latin typeface="Cambria Math" panose="02040503050406030204" pitchFamily="18" charset="0"/>
                                </a:rPr>
                                <m:t>+1</m:t>
                              </m:r>
                            </m:e>
                          </m:d>
                        </m:den>
                      </m:f>
                    </m:oMath>
                    <m:oMath xmlns:m="http://schemas.openxmlformats.org/officeDocument/2006/math">
                      <m:r>
                        <a:rPr lang="en-AU" b="0" i="1" smtClean="0">
                          <a:latin typeface="Cambria Math" panose="02040503050406030204" pitchFamily="18" charset="0"/>
                        </a:rPr>
                        <m:t>=</m:t>
                      </m:r>
                      <m:f>
                        <m:fPr>
                          <m:ctrlPr>
                            <a:rPr lang="en-AU" b="0" i="1" smtClean="0">
                              <a:latin typeface="Cambria Math" panose="02040503050406030204" pitchFamily="18" charset="0"/>
                            </a:rPr>
                          </m:ctrlPr>
                        </m:fPr>
                        <m:num>
                          <m:r>
                            <a:rPr lang="en-AU" b="0" i="1" smtClean="0">
                              <a:latin typeface="Cambria Math" panose="02040503050406030204" pitchFamily="18" charset="0"/>
                            </a:rPr>
                            <m:t>3</m:t>
                          </m:r>
                          <m:r>
                            <a:rPr lang="en-AU" b="0" i="1" smtClean="0">
                              <a:latin typeface="Cambria Math" panose="02040503050406030204" pitchFamily="18" charset="0"/>
                            </a:rPr>
                            <m:t>𝑥</m:t>
                          </m:r>
                          <m:r>
                            <a:rPr lang="en-AU" b="0" i="1" smtClean="0">
                              <a:latin typeface="Cambria Math" panose="02040503050406030204" pitchFamily="18" charset="0"/>
                            </a:rPr>
                            <m:t>+3+2</m:t>
                          </m:r>
                          <m:r>
                            <a:rPr lang="en-AU" b="0" i="1" smtClean="0">
                              <a:latin typeface="Cambria Math" panose="02040503050406030204" pitchFamily="18" charset="0"/>
                            </a:rPr>
                            <m:t>𝑥</m:t>
                          </m:r>
                        </m:num>
                        <m:den>
                          <m:r>
                            <a:rPr lang="en-AU" b="0" i="1" smtClean="0">
                              <a:latin typeface="Cambria Math" panose="02040503050406030204" pitchFamily="18" charset="0"/>
                            </a:rPr>
                            <m:t>𝑥</m:t>
                          </m:r>
                          <m:d>
                            <m:dPr>
                              <m:ctrlPr>
                                <a:rPr lang="en-AU" b="0" i="1" smtClean="0">
                                  <a:latin typeface="Cambria Math" panose="02040503050406030204" pitchFamily="18" charset="0"/>
                                </a:rPr>
                              </m:ctrlPr>
                            </m:dPr>
                            <m:e>
                              <m:r>
                                <a:rPr lang="en-AU" b="0" i="1" smtClean="0">
                                  <a:latin typeface="Cambria Math" panose="02040503050406030204" pitchFamily="18" charset="0"/>
                                </a:rPr>
                                <m:t>𝑥</m:t>
                              </m:r>
                              <m:r>
                                <a:rPr lang="en-AU" b="0" i="1" smtClean="0">
                                  <a:latin typeface="Cambria Math" panose="02040503050406030204" pitchFamily="18" charset="0"/>
                                </a:rPr>
                                <m:t>+1</m:t>
                              </m:r>
                            </m:e>
                          </m:d>
                        </m:den>
                      </m:f>
                    </m:oMath>
                    <m:oMath xmlns:m="http://schemas.openxmlformats.org/officeDocument/2006/math">
                      <m:r>
                        <a:rPr lang="en-AU" b="0" i="1" smtClean="0">
                          <a:latin typeface="Cambria Math" panose="02040503050406030204" pitchFamily="18" charset="0"/>
                        </a:rPr>
                        <m:t>=</m:t>
                      </m:r>
                      <m:f>
                        <m:fPr>
                          <m:ctrlPr>
                            <a:rPr lang="en-AU" b="0" i="1" smtClean="0">
                              <a:latin typeface="Cambria Math" panose="02040503050406030204" pitchFamily="18" charset="0"/>
                            </a:rPr>
                          </m:ctrlPr>
                        </m:fPr>
                        <m:num>
                          <m:r>
                            <a:rPr lang="en-AU" b="0" i="1" smtClean="0">
                              <a:latin typeface="Cambria Math" panose="02040503050406030204" pitchFamily="18" charset="0"/>
                            </a:rPr>
                            <m:t>5</m:t>
                          </m:r>
                          <m:r>
                            <a:rPr lang="en-AU" b="0" i="1" smtClean="0">
                              <a:latin typeface="Cambria Math" panose="02040503050406030204" pitchFamily="18" charset="0"/>
                            </a:rPr>
                            <m:t>𝑥</m:t>
                          </m:r>
                          <m:r>
                            <a:rPr lang="en-AU" b="0" i="1" smtClean="0">
                              <a:latin typeface="Cambria Math" panose="02040503050406030204" pitchFamily="18" charset="0"/>
                            </a:rPr>
                            <m:t>+3</m:t>
                          </m:r>
                        </m:num>
                        <m:den>
                          <m:r>
                            <a:rPr lang="en-AU" b="0" i="1" smtClean="0">
                              <a:latin typeface="Cambria Math" panose="02040503050406030204" pitchFamily="18" charset="0"/>
                            </a:rPr>
                            <m:t>𝑥</m:t>
                          </m:r>
                          <m:r>
                            <a:rPr lang="en-AU" b="0" i="1" smtClean="0">
                              <a:latin typeface="Cambria Math" panose="02040503050406030204" pitchFamily="18" charset="0"/>
                            </a:rPr>
                            <m:t>(</m:t>
                          </m:r>
                          <m:r>
                            <a:rPr lang="en-AU" b="0" i="1" smtClean="0">
                              <a:latin typeface="Cambria Math" panose="02040503050406030204" pitchFamily="18" charset="0"/>
                            </a:rPr>
                            <m:t>𝑥</m:t>
                          </m:r>
                          <m:r>
                            <a:rPr lang="en-AU" b="0" i="1" smtClean="0">
                              <a:latin typeface="Cambria Math" panose="02040503050406030204" pitchFamily="18" charset="0"/>
                            </a:rPr>
                            <m:t>+1)</m:t>
                          </m:r>
                        </m:den>
                      </m:f>
                    </m:oMath>
                  </m:oMathPara>
                </a14:m>
                <a:endParaRPr lang="en-AU" dirty="0">
                  <a:latin typeface="+mn-lt"/>
                </a:endParaRPr>
              </a:p>
            </p:txBody>
          </p:sp>
        </mc:Choice>
        <mc:Fallback xmlns="">
          <p:sp>
            <p:nvSpPr>
              <p:cNvPr id="12" name="Text Placeholder 11">
                <a:extLst>
                  <a:ext uri="{FF2B5EF4-FFF2-40B4-BE49-F238E27FC236}">
                    <a16:creationId xmlns:a16="http://schemas.microsoft.com/office/drawing/2014/main" id="{1DBC2634-3C19-491A-F1A1-4C3B1BDABF5C}"/>
                  </a:ext>
                </a:extLst>
              </p:cNvPr>
              <p:cNvSpPr>
                <a:spLocks noGrp="1" noRot="1" noChangeAspect="1" noMove="1" noResize="1" noEditPoints="1" noAdjustHandles="1" noChangeArrowheads="1" noChangeShapeType="1" noTextEdit="1"/>
              </p:cNvSpPr>
              <p:nvPr>
                <p:ph type="body" sz="quarter" idx="17"/>
              </p:nvPr>
            </p:nvSpPr>
            <p:spPr>
              <a:xfrm>
                <a:off x="360000" y="1567086"/>
                <a:ext cx="2825327" cy="4807835"/>
              </a:xfrm>
              <a:blipFill>
                <a:blip r:embed="rId3"/>
                <a:stretch>
                  <a:fillRect/>
                </a:stretch>
              </a:blipFill>
              <a:ln>
                <a:solidFill>
                  <a:schemeClr val="accent1"/>
                </a:solidFill>
              </a:ln>
            </p:spPr>
            <p:txBody>
              <a:bodyPr/>
              <a:lstStyle/>
              <a:p>
                <a:r>
                  <a:rPr lang="en-US">
                    <a:noFill/>
                  </a:rPr>
                  <a:t> </a:t>
                </a:r>
              </a:p>
            </p:txBody>
          </p:sp>
        </mc:Fallback>
      </mc:AlternateContent>
      <p:sp>
        <p:nvSpPr>
          <p:cNvPr id="3" name="Slide Number Placeholder 2">
            <a:extLst>
              <a:ext uri="{FF2B5EF4-FFF2-40B4-BE49-F238E27FC236}">
                <a16:creationId xmlns:a16="http://schemas.microsoft.com/office/drawing/2014/main" id="{29250B70-DB4F-DB63-CBB0-9E2749AB2BB8}"/>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5</a:t>
            </a:fld>
            <a:endParaRPr lang="en-AU" dirty="0"/>
          </a:p>
        </p:txBody>
      </p:sp>
      <mc:AlternateContent xmlns:mc="http://schemas.openxmlformats.org/markup-compatibility/2006" xmlns:a14="http://schemas.microsoft.com/office/drawing/2010/main">
        <mc:Choice Requires="a14">
          <p:sp>
            <p:nvSpPr>
              <p:cNvPr id="2" name="Text Placeholder 11">
                <a:extLst>
                  <a:ext uri="{FF2B5EF4-FFF2-40B4-BE49-F238E27FC236}">
                    <a16:creationId xmlns:a16="http://schemas.microsoft.com/office/drawing/2014/main" id="{18197508-0A0C-29FD-CDEB-C1CE30BEF5E5}"/>
                  </a:ext>
                </a:extLst>
              </p:cNvPr>
              <p:cNvSpPr txBox="1">
                <a:spLocks/>
              </p:cNvSpPr>
              <p:nvPr/>
            </p:nvSpPr>
            <p:spPr>
              <a:xfrm>
                <a:off x="4320726" y="1567086"/>
                <a:ext cx="2825327" cy="4807835"/>
              </a:xfrm>
              <a:prstGeom prst="rect">
                <a:avLst/>
              </a:prstGeom>
              <a:ln>
                <a:solidFill>
                  <a:schemeClr val="accent1"/>
                </a:solidFill>
              </a:ln>
            </p:spPr>
            <p:txBody>
              <a:bodyPr vert="horz" lIns="0" tIns="0" rIns="0" bIns="0" rtlCol="0" anchor="t" anchorCtr="1">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dirty="0"/>
                  <a:t> </a:t>
                </a:r>
                <a14:m>
                  <m:oMath xmlns:m="http://schemas.openxmlformats.org/officeDocument/2006/math">
                    <m:f>
                      <m:fPr>
                        <m:ctrlPr>
                          <a:rPr lang="en-AU" sz="2800" b="0" i="1" smtClean="0">
                            <a:latin typeface="Cambria Math" panose="02040503050406030204" pitchFamily="18" charset="0"/>
                          </a:rPr>
                        </m:ctrlPr>
                      </m:fPr>
                      <m:num>
                        <m:r>
                          <a:rPr lang="en-AU" sz="2800" b="0" i="1" smtClean="0">
                            <a:latin typeface="Cambria Math" panose="02040503050406030204" pitchFamily="18" charset="0"/>
                          </a:rPr>
                          <m:t>5</m:t>
                        </m:r>
                      </m:num>
                      <m:den>
                        <m:r>
                          <a:rPr lang="en-AU" sz="2800" b="0" i="1" smtClean="0">
                            <a:latin typeface="Cambria Math" panose="02040503050406030204" pitchFamily="18" charset="0"/>
                          </a:rPr>
                          <m:t>2</m:t>
                        </m:r>
                        <m:r>
                          <a:rPr lang="en-AU" sz="2800" b="0" i="1" smtClean="0">
                            <a:latin typeface="Cambria Math" panose="02040503050406030204" pitchFamily="18" charset="0"/>
                          </a:rPr>
                          <m:t>𝑥</m:t>
                        </m:r>
                      </m:den>
                    </m:f>
                    <m:r>
                      <a:rPr lang="en-AU" sz="2800" b="0" i="1" smtClean="0">
                        <a:latin typeface="Cambria Math" panose="02040503050406030204" pitchFamily="18" charset="0"/>
                      </a:rPr>
                      <m:t>+</m:t>
                    </m:r>
                    <m:f>
                      <m:fPr>
                        <m:ctrlPr>
                          <a:rPr lang="en-AU" sz="2800" b="0" i="1" smtClean="0">
                            <a:latin typeface="Cambria Math" panose="02040503050406030204" pitchFamily="18" charset="0"/>
                          </a:rPr>
                        </m:ctrlPr>
                      </m:fPr>
                      <m:num>
                        <m:r>
                          <a:rPr lang="en-AU" sz="2800" b="0" i="1" smtClean="0">
                            <a:latin typeface="Cambria Math" panose="02040503050406030204" pitchFamily="18" charset="0"/>
                          </a:rPr>
                          <m:t>7</m:t>
                        </m:r>
                      </m:num>
                      <m:den>
                        <m:r>
                          <a:rPr lang="en-AU" sz="2800" b="0" i="1" smtClean="0">
                            <a:latin typeface="Cambria Math" panose="02040503050406030204" pitchFamily="18" charset="0"/>
                          </a:rPr>
                          <m:t>𝑥</m:t>
                        </m:r>
                      </m:den>
                    </m:f>
                  </m:oMath>
                </a14:m>
                <a:endParaRPr lang="en-AU" dirty="0"/>
              </a:p>
              <a:p>
                <a:pPr/>
                <a14:m>
                  <m:oMathPara xmlns:m="http://schemas.openxmlformats.org/officeDocument/2006/math">
                    <m:oMathParaPr>
                      <m:jc m:val="centerGroup"/>
                    </m:oMathParaPr>
                    <m:oMath xmlns:m="http://schemas.openxmlformats.org/officeDocument/2006/math">
                      <m:r>
                        <m:rPr>
                          <m:aln/>
                        </m:rPr>
                        <a:rPr lang="en-AU" i="1">
                          <a:latin typeface="Cambria Math" panose="02040503050406030204" pitchFamily="18" charset="0"/>
                        </a:rPr>
                        <m:t>=</m:t>
                      </m:r>
                      <m:f>
                        <m:fPr>
                          <m:ctrlPr>
                            <a:rPr lang="en-AU" b="0" i="1" smtClean="0">
                              <a:latin typeface="Cambria Math" panose="02040503050406030204" pitchFamily="18" charset="0"/>
                            </a:rPr>
                          </m:ctrlPr>
                        </m:fPr>
                        <m:num>
                          <m:r>
                            <a:rPr lang="en-AU" b="0" i="1" smtClean="0">
                              <a:latin typeface="Cambria Math" panose="02040503050406030204" pitchFamily="18" charset="0"/>
                            </a:rPr>
                            <m:t>5</m:t>
                          </m:r>
                        </m:num>
                        <m:den>
                          <m:r>
                            <a:rPr lang="en-AU" b="0" i="1" smtClean="0">
                              <a:latin typeface="Cambria Math" panose="02040503050406030204" pitchFamily="18" charset="0"/>
                            </a:rPr>
                            <m:t>2</m:t>
                          </m:r>
                          <m:r>
                            <a:rPr lang="en-AU" b="0" i="1" smtClean="0">
                              <a:latin typeface="Cambria Math" panose="02040503050406030204" pitchFamily="18" charset="0"/>
                            </a:rPr>
                            <m:t>𝑥</m:t>
                          </m:r>
                        </m:den>
                      </m:f>
                      <m:r>
                        <a:rPr lang="en-AU" b="0" i="1" smtClean="0">
                          <a:latin typeface="Cambria Math" panose="02040503050406030204" pitchFamily="18" charset="0"/>
                        </a:rPr>
                        <m:t>+</m:t>
                      </m:r>
                      <m:f>
                        <m:fPr>
                          <m:ctrlPr>
                            <a:rPr lang="en-AU" b="0" i="1" smtClean="0">
                              <a:latin typeface="Cambria Math" panose="02040503050406030204" pitchFamily="18" charset="0"/>
                            </a:rPr>
                          </m:ctrlPr>
                        </m:fPr>
                        <m:num>
                          <m:r>
                            <a:rPr lang="en-AU" b="0" i="1" smtClean="0">
                              <a:latin typeface="Cambria Math" panose="02040503050406030204" pitchFamily="18" charset="0"/>
                            </a:rPr>
                            <m:t>7</m:t>
                          </m:r>
                          <m:d>
                            <m:dPr>
                              <m:ctrlPr>
                                <a:rPr lang="en-AU" b="0" i="1" smtClean="0">
                                  <a:latin typeface="Cambria Math" panose="02040503050406030204" pitchFamily="18" charset="0"/>
                                </a:rPr>
                              </m:ctrlPr>
                            </m:dPr>
                            <m:e>
                              <m:r>
                                <a:rPr lang="en-AU" b="0" i="1" smtClean="0">
                                  <a:latin typeface="Cambria Math" panose="02040503050406030204" pitchFamily="18" charset="0"/>
                                </a:rPr>
                                <m:t>2</m:t>
                              </m:r>
                            </m:e>
                          </m:d>
                        </m:num>
                        <m:den>
                          <m:r>
                            <a:rPr lang="en-AU" b="0" i="1" smtClean="0">
                              <a:latin typeface="Cambria Math" panose="02040503050406030204" pitchFamily="18" charset="0"/>
                            </a:rPr>
                            <m:t>2</m:t>
                          </m:r>
                          <m:r>
                            <a:rPr lang="en-AU" b="0" i="1" smtClean="0">
                              <a:latin typeface="Cambria Math" panose="02040503050406030204" pitchFamily="18" charset="0"/>
                            </a:rPr>
                            <m:t>𝑥</m:t>
                          </m:r>
                        </m:den>
                      </m:f>
                    </m:oMath>
                    <m:oMath xmlns:m="http://schemas.openxmlformats.org/officeDocument/2006/math">
                      <m:r>
                        <a:rPr lang="en-AU" b="0" i="1" smtClean="0">
                          <a:latin typeface="Cambria Math" panose="02040503050406030204" pitchFamily="18" charset="0"/>
                        </a:rPr>
                        <m:t>=</m:t>
                      </m:r>
                      <m:f>
                        <m:fPr>
                          <m:ctrlPr>
                            <a:rPr lang="en-AU" b="0" i="1" smtClean="0">
                              <a:latin typeface="Cambria Math" panose="02040503050406030204" pitchFamily="18" charset="0"/>
                            </a:rPr>
                          </m:ctrlPr>
                        </m:fPr>
                        <m:num>
                          <m:r>
                            <a:rPr lang="en-AU" b="0" i="1" smtClean="0">
                              <a:latin typeface="Cambria Math" panose="02040503050406030204" pitchFamily="18" charset="0"/>
                            </a:rPr>
                            <m:t>19</m:t>
                          </m:r>
                        </m:num>
                        <m:den>
                          <m:r>
                            <a:rPr lang="en-AU" b="0" i="1" smtClean="0">
                              <a:latin typeface="Cambria Math" panose="02040503050406030204" pitchFamily="18" charset="0"/>
                            </a:rPr>
                            <m:t>2</m:t>
                          </m:r>
                          <m:r>
                            <a:rPr lang="en-AU" b="0" i="1" smtClean="0">
                              <a:latin typeface="Cambria Math" panose="02040503050406030204" pitchFamily="18" charset="0"/>
                            </a:rPr>
                            <m:t>𝑥</m:t>
                          </m:r>
                        </m:den>
                      </m:f>
                    </m:oMath>
                  </m:oMathPara>
                </a14:m>
                <a:endParaRPr lang="en-AU" dirty="0"/>
              </a:p>
            </p:txBody>
          </p:sp>
        </mc:Choice>
        <mc:Fallback xmlns="">
          <p:sp>
            <p:nvSpPr>
              <p:cNvPr id="2" name="Text Placeholder 11">
                <a:extLst>
                  <a:ext uri="{FF2B5EF4-FFF2-40B4-BE49-F238E27FC236}">
                    <a16:creationId xmlns:a16="http://schemas.microsoft.com/office/drawing/2014/main" id="{18197508-0A0C-29FD-CDEB-C1CE30BEF5E5}"/>
                  </a:ext>
                </a:extLst>
              </p:cNvPr>
              <p:cNvSpPr txBox="1">
                <a:spLocks noRot="1" noChangeAspect="1" noMove="1" noResize="1" noEditPoints="1" noAdjustHandles="1" noChangeArrowheads="1" noChangeShapeType="1" noTextEdit="1"/>
              </p:cNvSpPr>
              <p:nvPr/>
            </p:nvSpPr>
            <p:spPr>
              <a:xfrm>
                <a:off x="4320726" y="1567086"/>
                <a:ext cx="2825327" cy="4807835"/>
              </a:xfrm>
              <a:prstGeom prst="rect">
                <a:avLst/>
              </a:prstGeom>
              <a:blipFill>
                <a:blip r:embed="rId4"/>
                <a:stretch>
                  <a:fillRect/>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 Placeholder 11">
                <a:extLst>
                  <a:ext uri="{FF2B5EF4-FFF2-40B4-BE49-F238E27FC236}">
                    <a16:creationId xmlns:a16="http://schemas.microsoft.com/office/drawing/2014/main" id="{F2090E8B-6576-B4DB-656E-9D12C65A50F3}"/>
                  </a:ext>
                </a:extLst>
              </p:cNvPr>
              <p:cNvSpPr txBox="1">
                <a:spLocks/>
              </p:cNvSpPr>
              <p:nvPr/>
            </p:nvSpPr>
            <p:spPr>
              <a:xfrm>
                <a:off x="8440550" y="1567086"/>
                <a:ext cx="3195441" cy="4807835"/>
              </a:xfrm>
              <a:prstGeom prst="rect">
                <a:avLst/>
              </a:prstGeom>
              <a:ln>
                <a:solidFill>
                  <a:schemeClr val="accent1"/>
                </a:solidFill>
              </a:ln>
            </p:spPr>
            <p:txBody>
              <a:bodyPr vert="horz" lIns="0" tIns="0" rIns="0" bIns="0" rtlCol="0" anchor="t" anchorCtr="1">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f>
                        <m:fPr>
                          <m:ctrlPr>
                            <a:rPr lang="en-AU" b="0" i="1" smtClean="0">
                              <a:latin typeface="Cambria Math" panose="02040503050406030204" pitchFamily="18" charset="0"/>
                            </a:rPr>
                          </m:ctrlPr>
                        </m:fPr>
                        <m:num>
                          <m:r>
                            <a:rPr lang="en-AU" b="0" i="1" smtClean="0">
                              <a:latin typeface="Cambria Math" panose="02040503050406030204" pitchFamily="18" charset="0"/>
                            </a:rPr>
                            <m:t>4</m:t>
                          </m:r>
                        </m:num>
                        <m:den>
                          <m:r>
                            <a:rPr lang="en-AU" b="0" i="1" smtClean="0">
                              <a:latin typeface="Cambria Math" panose="02040503050406030204" pitchFamily="18" charset="0"/>
                            </a:rPr>
                            <m:t>𝑥</m:t>
                          </m:r>
                          <m:r>
                            <a:rPr lang="en-AU" b="0" i="1" smtClean="0">
                              <a:latin typeface="Cambria Math" panose="02040503050406030204" pitchFamily="18" charset="0"/>
                            </a:rPr>
                            <m:t>−3</m:t>
                          </m:r>
                        </m:den>
                      </m:f>
                      <m:r>
                        <a:rPr lang="en-AU" b="0" i="1" smtClean="0">
                          <a:latin typeface="Cambria Math" panose="02040503050406030204" pitchFamily="18" charset="0"/>
                        </a:rPr>
                        <m:t>+</m:t>
                      </m:r>
                      <m:f>
                        <m:fPr>
                          <m:ctrlPr>
                            <a:rPr lang="en-AU" b="0" i="1" smtClean="0">
                              <a:latin typeface="Cambria Math" panose="02040503050406030204" pitchFamily="18" charset="0"/>
                            </a:rPr>
                          </m:ctrlPr>
                        </m:fPr>
                        <m:num>
                          <m:r>
                            <a:rPr lang="en-AU" b="0" i="1" smtClean="0">
                              <a:latin typeface="Cambria Math" panose="02040503050406030204" pitchFamily="18" charset="0"/>
                            </a:rPr>
                            <m:t>6</m:t>
                          </m:r>
                        </m:num>
                        <m:den>
                          <m:r>
                            <a:rPr lang="en-AU" b="0" i="1" smtClean="0">
                              <a:latin typeface="Cambria Math" panose="02040503050406030204" pitchFamily="18" charset="0"/>
                            </a:rPr>
                            <m:t>3−</m:t>
                          </m:r>
                          <m:r>
                            <a:rPr lang="en-AU" b="0" i="1" smtClean="0">
                              <a:latin typeface="Cambria Math" panose="02040503050406030204" pitchFamily="18" charset="0"/>
                            </a:rPr>
                            <m:t>𝑥</m:t>
                          </m:r>
                        </m:den>
                      </m:f>
                    </m:oMath>
                    <m:oMath xmlns:m="http://schemas.openxmlformats.org/officeDocument/2006/math">
                      <m:r>
                        <a:rPr lang="en-AU" b="0" i="1" smtClean="0">
                          <a:latin typeface="Cambria Math" panose="02040503050406030204" pitchFamily="18" charset="0"/>
                        </a:rPr>
                        <m:t>=</m:t>
                      </m:r>
                      <m:f>
                        <m:fPr>
                          <m:ctrlPr>
                            <a:rPr lang="en-AU" b="0" i="1" smtClean="0">
                              <a:latin typeface="Cambria Math" panose="02040503050406030204" pitchFamily="18" charset="0"/>
                            </a:rPr>
                          </m:ctrlPr>
                        </m:fPr>
                        <m:num>
                          <m:r>
                            <a:rPr lang="en-AU" b="0" i="1" smtClean="0">
                              <a:latin typeface="Cambria Math" panose="02040503050406030204" pitchFamily="18" charset="0"/>
                            </a:rPr>
                            <m:t>4</m:t>
                          </m:r>
                        </m:num>
                        <m:den>
                          <m:r>
                            <a:rPr lang="en-AU" b="0" i="1" smtClean="0">
                              <a:latin typeface="Cambria Math" panose="02040503050406030204" pitchFamily="18" charset="0"/>
                            </a:rPr>
                            <m:t>𝑥</m:t>
                          </m:r>
                          <m:r>
                            <a:rPr lang="en-AU" b="0" i="1" smtClean="0">
                              <a:latin typeface="Cambria Math" panose="02040503050406030204" pitchFamily="18" charset="0"/>
                            </a:rPr>
                            <m:t>−3</m:t>
                          </m:r>
                        </m:den>
                      </m:f>
                      <m:r>
                        <a:rPr lang="en-AU" b="0" i="1" smtClean="0">
                          <a:latin typeface="Cambria Math" panose="02040503050406030204" pitchFamily="18" charset="0"/>
                        </a:rPr>
                        <m:t>−</m:t>
                      </m:r>
                      <m:f>
                        <m:fPr>
                          <m:ctrlPr>
                            <a:rPr lang="en-AU" b="0" i="1" smtClean="0">
                              <a:latin typeface="Cambria Math" panose="02040503050406030204" pitchFamily="18" charset="0"/>
                            </a:rPr>
                          </m:ctrlPr>
                        </m:fPr>
                        <m:num>
                          <m:r>
                            <a:rPr lang="en-AU" b="0" i="1" smtClean="0">
                              <a:latin typeface="Cambria Math" panose="02040503050406030204" pitchFamily="18" charset="0"/>
                            </a:rPr>
                            <m:t>6</m:t>
                          </m:r>
                        </m:num>
                        <m:den>
                          <m:r>
                            <a:rPr lang="en-AU" b="0" i="1" smtClean="0">
                              <a:latin typeface="Cambria Math" panose="02040503050406030204" pitchFamily="18" charset="0"/>
                            </a:rPr>
                            <m:t>𝑥</m:t>
                          </m:r>
                          <m:r>
                            <a:rPr lang="en-AU" b="0" i="1" smtClean="0">
                              <a:latin typeface="Cambria Math" panose="02040503050406030204" pitchFamily="18" charset="0"/>
                            </a:rPr>
                            <m:t>−3</m:t>
                          </m:r>
                        </m:den>
                      </m:f>
                    </m:oMath>
                    <m:oMath xmlns:m="http://schemas.openxmlformats.org/officeDocument/2006/math">
                      <m:r>
                        <a:rPr lang="en-AU" b="0" i="1" smtClean="0">
                          <a:latin typeface="Cambria Math" panose="02040503050406030204" pitchFamily="18" charset="0"/>
                        </a:rPr>
                        <m:t>=−</m:t>
                      </m:r>
                      <m:f>
                        <m:fPr>
                          <m:ctrlPr>
                            <a:rPr lang="en-AU" b="0" i="1" smtClean="0">
                              <a:latin typeface="Cambria Math" panose="02040503050406030204" pitchFamily="18" charset="0"/>
                            </a:rPr>
                          </m:ctrlPr>
                        </m:fPr>
                        <m:num>
                          <m:r>
                            <a:rPr lang="en-AU" b="0" i="1" smtClean="0">
                              <a:latin typeface="Cambria Math" panose="02040503050406030204" pitchFamily="18" charset="0"/>
                            </a:rPr>
                            <m:t>2</m:t>
                          </m:r>
                        </m:num>
                        <m:den>
                          <m:r>
                            <a:rPr lang="en-AU" b="0" i="1" smtClean="0">
                              <a:latin typeface="Cambria Math" panose="02040503050406030204" pitchFamily="18" charset="0"/>
                            </a:rPr>
                            <m:t>𝑥</m:t>
                          </m:r>
                          <m:r>
                            <a:rPr lang="en-AU" b="0" i="1" smtClean="0">
                              <a:latin typeface="Cambria Math" panose="02040503050406030204" pitchFamily="18" charset="0"/>
                            </a:rPr>
                            <m:t>−3</m:t>
                          </m:r>
                        </m:den>
                      </m:f>
                    </m:oMath>
                  </m:oMathPara>
                </a14:m>
                <a:endParaRPr lang="en-AU" sz="1800" dirty="0"/>
              </a:p>
              <a:p>
                <a:endParaRPr lang="en-AU" dirty="0">
                  <a:latin typeface="+mn-lt"/>
                </a:endParaRPr>
              </a:p>
              <a:p>
                <a:endParaRPr lang="en-AU" b="0" dirty="0">
                  <a:latin typeface="+mn-lt"/>
                </a:endParaRPr>
              </a:p>
            </p:txBody>
          </p:sp>
        </mc:Choice>
        <mc:Fallback xmlns="">
          <p:sp>
            <p:nvSpPr>
              <p:cNvPr id="5" name="Text Placeholder 11">
                <a:extLst>
                  <a:ext uri="{FF2B5EF4-FFF2-40B4-BE49-F238E27FC236}">
                    <a16:creationId xmlns:a16="http://schemas.microsoft.com/office/drawing/2014/main" id="{F2090E8B-6576-B4DB-656E-9D12C65A50F3}"/>
                  </a:ext>
                </a:extLst>
              </p:cNvPr>
              <p:cNvSpPr txBox="1">
                <a:spLocks noRot="1" noChangeAspect="1" noMove="1" noResize="1" noEditPoints="1" noAdjustHandles="1" noChangeArrowheads="1" noChangeShapeType="1" noTextEdit="1"/>
              </p:cNvSpPr>
              <p:nvPr/>
            </p:nvSpPr>
            <p:spPr>
              <a:xfrm>
                <a:off x="8440550" y="1567086"/>
                <a:ext cx="3195441" cy="4807835"/>
              </a:xfrm>
              <a:prstGeom prst="rect">
                <a:avLst/>
              </a:prstGeom>
              <a:blipFill>
                <a:blip r:embed="rId5"/>
                <a:stretch>
                  <a:fillRect/>
                </a:stretch>
              </a:blipFill>
              <a:ln>
                <a:solidFill>
                  <a:schemeClr val="accent1"/>
                </a:solidFill>
              </a:ln>
            </p:spPr>
            <p:txBody>
              <a:bodyPr/>
              <a:lstStyle/>
              <a:p>
                <a:r>
                  <a:rPr lang="en-US">
                    <a:noFill/>
                  </a:rPr>
                  <a:t> </a:t>
                </a:r>
              </a:p>
            </p:txBody>
          </p:sp>
        </mc:Fallback>
      </mc:AlternateContent>
    </p:spTree>
    <p:extLst>
      <p:ext uri="{BB962C8B-B14F-4D97-AF65-F5344CB8AC3E}">
        <p14:creationId xmlns:p14="http://schemas.microsoft.com/office/powerpoint/2010/main" val="2015116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325DC0-A78B-9C20-510F-F88FE757CC15}"/>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20030C1D-752A-AD32-B228-695EEA3063DA}"/>
              </a:ext>
            </a:extLst>
          </p:cNvPr>
          <p:cNvSpPr>
            <a:spLocks noGrp="1"/>
          </p:cNvSpPr>
          <p:nvPr>
            <p:ph type="ctrTitle"/>
          </p:nvPr>
        </p:nvSpPr>
        <p:spPr/>
        <p:txBody>
          <a:bodyPr/>
          <a:lstStyle/>
          <a:p>
            <a:r>
              <a:rPr lang="en-AU">
                <a:latin typeface="+mj-lt"/>
              </a:rPr>
              <a:t>Connecting learning</a:t>
            </a:r>
          </a:p>
        </p:txBody>
      </p:sp>
    </p:spTree>
    <p:extLst>
      <p:ext uri="{BB962C8B-B14F-4D97-AF65-F5344CB8AC3E}">
        <p14:creationId xmlns:p14="http://schemas.microsoft.com/office/powerpoint/2010/main" val="1932127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17B8B1-D478-22A1-5055-DEB17607C53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5092F0D-558C-6430-F663-3F7899F40455}"/>
              </a:ext>
            </a:extLst>
          </p:cNvPr>
          <p:cNvSpPr>
            <a:spLocks noGrp="1"/>
          </p:cNvSpPr>
          <p:nvPr>
            <p:ph type="title"/>
          </p:nvPr>
        </p:nvSpPr>
        <p:spPr/>
        <p:txBody>
          <a:bodyPr/>
          <a:lstStyle/>
          <a:p>
            <a:r>
              <a:rPr lang="en-AU">
                <a:latin typeface="+mj-lt"/>
              </a:rPr>
              <a:t>Using sums and products (1)</a:t>
            </a:r>
          </a:p>
        </p:txBody>
      </p:sp>
      <p:sp>
        <p:nvSpPr>
          <p:cNvPr id="13" name="Text Placeholder 12">
            <a:extLst>
              <a:ext uri="{FF2B5EF4-FFF2-40B4-BE49-F238E27FC236}">
                <a16:creationId xmlns:a16="http://schemas.microsoft.com/office/drawing/2014/main" id="{A9D148DC-FB7F-1126-6B31-25577D4E620D}"/>
              </a:ext>
            </a:extLst>
          </p:cNvPr>
          <p:cNvSpPr>
            <a:spLocks noGrp="1"/>
          </p:cNvSpPr>
          <p:nvPr>
            <p:ph type="body" sz="quarter" idx="18"/>
          </p:nvPr>
        </p:nvSpPr>
        <p:spPr>
          <a:xfrm>
            <a:off x="360000" y="982520"/>
            <a:ext cx="11483998" cy="356423"/>
          </a:xfrm>
        </p:spPr>
        <p:txBody>
          <a:bodyPr/>
          <a:lstStyle/>
          <a:p>
            <a:r>
              <a:rPr lang="en-AU" dirty="0">
                <a:latin typeface="+mj-lt"/>
              </a:rPr>
              <a:t>Quadratic </a:t>
            </a:r>
            <a:r>
              <a:rPr lang="en-AU" dirty="0"/>
              <a:t>zeroes</a:t>
            </a:r>
            <a:endParaRPr lang="en-AU" dirty="0">
              <a:latin typeface="+mj-lt"/>
            </a:endParaRPr>
          </a:p>
        </p:txBody>
      </p:sp>
      <mc:AlternateContent xmlns:mc="http://schemas.openxmlformats.org/markup-compatibility/2006" xmlns:a14="http://schemas.microsoft.com/office/drawing/2010/main">
        <mc:Choice Requires="a14">
          <p:sp>
            <p:nvSpPr>
              <p:cNvPr id="12" name="Text Placeholder 11">
                <a:extLst>
                  <a:ext uri="{FF2B5EF4-FFF2-40B4-BE49-F238E27FC236}">
                    <a16:creationId xmlns:a16="http://schemas.microsoft.com/office/drawing/2014/main" id="{17EBEC01-1ECE-D26C-4F62-31552E40848D}"/>
                  </a:ext>
                </a:extLst>
              </p:cNvPr>
              <p:cNvSpPr>
                <a:spLocks noGrp="1"/>
              </p:cNvSpPr>
              <p:nvPr>
                <p:ph type="body" sz="quarter" idx="17"/>
              </p:nvPr>
            </p:nvSpPr>
            <p:spPr>
              <a:xfrm>
                <a:off x="360000" y="1401932"/>
                <a:ext cx="11484000" cy="673696"/>
              </a:xfrm>
            </p:spPr>
            <p:txBody>
              <a:bodyPr/>
              <a:lstStyle/>
              <a:p>
                <a:r>
                  <a:rPr lang="en-AU" dirty="0">
                    <a:latin typeface="+mn-lt"/>
                  </a:rPr>
                  <a:t>Express the following in terms of  </a:t>
                </a:r>
                <a14:m>
                  <m:oMath xmlns:m="http://schemas.openxmlformats.org/officeDocument/2006/math">
                    <m:r>
                      <a:rPr lang="en-AU" b="0" i="1" smtClean="0">
                        <a:latin typeface="Cambria Math" panose="02040503050406030204" pitchFamily="18" charset="0"/>
                      </a:rPr>
                      <m:t>𝛼</m:t>
                    </m:r>
                    <m:r>
                      <a:rPr lang="en-AU" b="0" i="1" smtClean="0">
                        <a:latin typeface="Cambria Math" panose="02040503050406030204" pitchFamily="18" charset="0"/>
                      </a:rPr>
                      <m:t>+</m:t>
                    </m:r>
                    <m:r>
                      <a:rPr lang="en-AU" b="0" i="1" smtClean="0">
                        <a:latin typeface="Cambria Math" panose="02040503050406030204" pitchFamily="18" charset="0"/>
                      </a:rPr>
                      <m:t>𝛽</m:t>
                    </m:r>
                  </m:oMath>
                </a14:m>
                <a:r>
                  <a:rPr lang="en-AU" dirty="0">
                    <a:latin typeface="+mn-lt"/>
                  </a:rPr>
                  <a:t> and </a:t>
                </a:r>
                <a14:m>
                  <m:oMath xmlns:m="http://schemas.openxmlformats.org/officeDocument/2006/math">
                    <m:r>
                      <a:rPr lang="en-AU" b="0" i="1" smtClean="0">
                        <a:latin typeface="Cambria Math" panose="02040503050406030204" pitchFamily="18" charset="0"/>
                      </a:rPr>
                      <m:t>𝛼𝛽</m:t>
                    </m:r>
                  </m:oMath>
                </a14:m>
                <a:r>
                  <a:rPr lang="en-AU" dirty="0">
                    <a:latin typeface="+mn-lt"/>
                  </a:rPr>
                  <a:t>.</a:t>
                </a:r>
              </a:p>
              <a:p>
                <a:r>
                  <a:rPr lang="en-AU" dirty="0">
                    <a:latin typeface="+mn-lt"/>
                  </a:rPr>
                  <a:t>Now, express you solution in terms of </a:t>
                </a:r>
                <a14:m>
                  <m:oMath xmlns:m="http://schemas.openxmlformats.org/officeDocument/2006/math">
                    <m:r>
                      <a:rPr lang="en-AU" i="1">
                        <a:latin typeface="Cambria Math" panose="02040503050406030204" pitchFamily="18" charset="0"/>
                      </a:rPr>
                      <m:t>𝑎</m:t>
                    </m:r>
                    <m:r>
                      <a:rPr lang="en-AU" i="1">
                        <a:latin typeface="Cambria Math" panose="02040503050406030204" pitchFamily="18" charset="0"/>
                      </a:rPr>
                      <m:t>, </m:t>
                    </m:r>
                    <m:r>
                      <a:rPr lang="en-AU" i="1">
                        <a:latin typeface="Cambria Math" panose="02040503050406030204" pitchFamily="18" charset="0"/>
                      </a:rPr>
                      <m:t>𝑏</m:t>
                    </m:r>
                  </m:oMath>
                </a14:m>
                <a:r>
                  <a:rPr lang="en-AU" dirty="0"/>
                  <a:t> and </a:t>
                </a:r>
                <a14:m>
                  <m:oMath xmlns:m="http://schemas.openxmlformats.org/officeDocument/2006/math">
                    <m:r>
                      <m:rPr>
                        <m:sty m:val="p"/>
                      </m:rPr>
                      <a:rPr lang="en-AU" b="0" i="0" smtClean="0">
                        <a:latin typeface="Cambria Math" panose="02040503050406030204" pitchFamily="18" charset="0"/>
                      </a:rPr>
                      <m:t>c</m:t>
                    </m:r>
                  </m:oMath>
                </a14:m>
                <a:r>
                  <a:rPr lang="en-AU" dirty="0"/>
                  <a:t>.</a:t>
                </a:r>
                <a:endParaRPr lang="en-AU" dirty="0">
                  <a:latin typeface="+mn-lt"/>
                </a:endParaRPr>
              </a:p>
            </p:txBody>
          </p:sp>
        </mc:Choice>
        <mc:Fallback xmlns="">
          <p:sp>
            <p:nvSpPr>
              <p:cNvPr id="12" name="Text Placeholder 11">
                <a:extLst>
                  <a:ext uri="{FF2B5EF4-FFF2-40B4-BE49-F238E27FC236}">
                    <a16:creationId xmlns:a16="http://schemas.microsoft.com/office/drawing/2014/main" id="{17EBEC01-1ECE-D26C-4F62-31552E40848D}"/>
                  </a:ext>
                </a:extLst>
              </p:cNvPr>
              <p:cNvSpPr>
                <a:spLocks noGrp="1" noRot="1" noChangeAspect="1" noMove="1" noResize="1" noEditPoints="1" noAdjustHandles="1" noChangeArrowheads="1" noChangeShapeType="1" noTextEdit="1"/>
              </p:cNvSpPr>
              <p:nvPr>
                <p:ph type="body" sz="quarter" idx="17"/>
              </p:nvPr>
            </p:nvSpPr>
            <p:spPr>
              <a:xfrm>
                <a:off x="360000" y="1401932"/>
                <a:ext cx="11484000" cy="673696"/>
              </a:xfrm>
              <a:blipFill>
                <a:blip r:embed="rId3"/>
                <a:stretch>
                  <a:fillRect l="-1326" b="-72222"/>
                </a:stretch>
              </a:blipFill>
            </p:spPr>
            <p:txBody>
              <a:bodyPr/>
              <a:lstStyle/>
              <a:p>
                <a:r>
                  <a:rPr lang="en-US">
                    <a:noFill/>
                  </a:rPr>
                  <a:t> </a:t>
                </a:r>
              </a:p>
            </p:txBody>
          </p:sp>
        </mc:Fallback>
      </mc:AlternateContent>
      <p:sp>
        <p:nvSpPr>
          <p:cNvPr id="3" name="Slide Number Placeholder 2">
            <a:extLst>
              <a:ext uri="{FF2B5EF4-FFF2-40B4-BE49-F238E27FC236}">
                <a16:creationId xmlns:a16="http://schemas.microsoft.com/office/drawing/2014/main" id="{740A2933-F386-3EFE-E544-50E1E08D35D5}"/>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7</a:t>
            </a:fld>
            <a:endParaRPr lang="en-AU" dirty="0"/>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D01B0E46-B6DD-F2F7-5DF7-324F7EE3B193}"/>
                  </a:ext>
                </a:extLst>
              </p:cNvPr>
              <p:cNvSpPr txBox="1"/>
              <p:nvPr/>
            </p:nvSpPr>
            <p:spPr>
              <a:xfrm>
                <a:off x="360000" y="2571959"/>
                <a:ext cx="3054699" cy="3982497"/>
              </a:xfrm>
              <a:prstGeom prst="rect">
                <a:avLst/>
              </a:prstGeom>
              <a:noFill/>
              <a:ln>
                <a:solidFill>
                  <a:schemeClr val="accent1"/>
                </a:solidFill>
              </a:ln>
            </p:spPr>
            <p:txBody>
              <a:bodyPr wrap="none" lIns="180000" tIns="180000" rIns="0" bIns="0" rtlCol="0">
                <a:noAutofit/>
              </a:bodyPr>
              <a:lstStyle/>
              <a:p>
                <a:pPr>
                  <a:lnSpc>
                    <a:spcPct val="150000"/>
                  </a:lnSpc>
                  <a:spcAft>
                    <a:spcPts val="1200"/>
                  </a:spcAft>
                </a:pPr>
                <a:r>
                  <a:rPr lang="en-AU" sz="1800" b="1" dirty="0"/>
                  <a:t>Group A</a:t>
                </a:r>
              </a:p>
              <a:p>
                <a:pPr>
                  <a:lnSpc>
                    <a:spcPct val="150000"/>
                  </a:lnSpc>
                  <a:spcAft>
                    <a:spcPts val="1200"/>
                  </a:spcAft>
                </a:pPr>
                <a14:m>
                  <m:oMathPara xmlns:m="http://schemas.openxmlformats.org/officeDocument/2006/math">
                    <m:oMathParaPr>
                      <m:jc m:val="left"/>
                    </m:oMathParaPr>
                    <m:oMath xmlns:m="http://schemas.openxmlformats.org/officeDocument/2006/math">
                      <m:sSup>
                        <m:sSupPr>
                          <m:ctrlPr>
                            <a:rPr lang="en-AU" sz="1800" i="1">
                              <a:latin typeface="Cambria Math" panose="02040503050406030204" pitchFamily="18" charset="0"/>
                            </a:rPr>
                          </m:ctrlPr>
                        </m:sSupPr>
                        <m:e>
                          <m:r>
                            <a:rPr lang="en-AU" sz="1800" i="1">
                              <a:latin typeface="Cambria Math" panose="02040503050406030204" pitchFamily="18" charset="0"/>
                            </a:rPr>
                            <m:t>𝛼</m:t>
                          </m:r>
                        </m:e>
                        <m:sup>
                          <m:r>
                            <a:rPr lang="en-AU" sz="1800" i="1">
                              <a:latin typeface="Cambria Math" panose="02040503050406030204" pitchFamily="18" charset="0"/>
                            </a:rPr>
                            <m:t>2</m:t>
                          </m:r>
                        </m:sup>
                      </m:sSup>
                      <m:r>
                        <a:rPr lang="en-AU" sz="1800" i="1">
                          <a:latin typeface="Cambria Math" panose="02040503050406030204" pitchFamily="18" charset="0"/>
                        </a:rPr>
                        <m:t>𝛽</m:t>
                      </m:r>
                      <m:r>
                        <a:rPr lang="en-AU" sz="1800" i="1">
                          <a:latin typeface="Cambria Math" panose="02040503050406030204" pitchFamily="18" charset="0"/>
                        </a:rPr>
                        <m:t>+</m:t>
                      </m:r>
                      <m:r>
                        <a:rPr lang="en-AU" sz="1800" i="1">
                          <a:latin typeface="Cambria Math" panose="02040503050406030204" pitchFamily="18" charset="0"/>
                        </a:rPr>
                        <m:t>𝛼</m:t>
                      </m:r>
                      <m:sSup>
                        <m:sSupPr>
                          <m:ctrlPr>
                            <a:rPr lang="en-AU" sz="1800" i="1">
                              <a:latin typeface="Cambria Math" panose="02040503050406030204" pitchFamily="18" charset="0"/>
                            </a:rPr>
                          </m:ctrlPr>
                        </m:sSupPr>
                        <m:e>
                          <m:r>
                            <a:rPr lang="en-AU" sz="1800" i="1">
                              <a:latin typeface="Cambria Math" panose="02040503050406030204" pitchFamily="18" charset="0"/>
                            </a:rPr>
                            <m:t>𝛽</m:t>
                          </m:r>
                        </m:e>
                        <m:sup>
                          <m:r>
                            <a:rPr lang="en-AU" sz="1800" i="1">
                              <a:latin typeface="Cambria Math" panose="02040503050406030204" pitchFamily="18" charset="0"/>
                            </a:rPr>
                            <m:t>2</m:t>
                          </m:r>
                        </m:sup>
                      </m:sSup>
                    </m:oMath>
                  </m:oMathPara>
                </a14:m>
                <a:endParaRPr lang="en-AU" sz="1800" dirty="0"/>
              </a:p>
              <a:p>
                <a:pPr>
                  <a:lnSpc>
                    <a:spcPct val="150000"/>
                  </a:lnSpc>
                  <a:spcAft>
                    <a:spcPts val="1200"/>
                  </a:spcAft>
                </a:pPr>
                <a:r>
                  <a:rPr lang="en-AU" sz="1800" b="1" dirty="0"/>
                  <a:t>Solution</a:t>
                </a:r>
              </a:p>
              <a:p>
                <a:pPr>
                  <a:lnSpc>
                    <a:spcPct val="150000"/>
                  </a:lnSpc>
                  <a:spcAft>
                    <a:spcPts val="1200"/>
                  </a:spcAft>
                </a:pPr>
                <a14:m>
                  <m:oMathPara xmlns:m="http://schemas.openxmlformats.org/officeDocument/2006/math">
                    <m:oMathParaPr>
                      <m:jc m:val="left"/>
                    </m:oMathParaPr>
                    <m:oMath xmlns:m="http://schemas.openxmlformats.org/officeDocument/2006/math">
                      <m:r>
                        <a:rPr lang="en-AU" sz="1800" i="1">
                          <a:latin typeface="Cambria Math" panose="02040503050406030204" pitchFamily="18" charset="0"/>
                        </a:rPr>
                        <m:t>𝛼𝛽</m:t>
                      </m:r>
                      <m:r>
                        <a:rPr lang="en-AU" sz="1800" i="1">
                          <a:latin typeface="Cambria Math" panose="02040503050406030204" pitchFamily="18" charset="0"/>
                        </a:rPr>
                        <m:t>(</m:t>
                      </m:r>
                      <m:r>
                        <a:rPr lang="en-AU" sz="1800" i="1">
                          <a:latin typeface="Cambria Math" panose="02040503050406030204" pitchFamily="18" charset="0"/>
                        </a:rPr>
                        <m:t>𝛼</m:t>
                      </m:r>
                      <m:r>
                        <a:rPr lang="en-AU" sz="1800" i="1">
                          <a:latin typeface="Cambria Math" panose="02040503050406030204" pitchFamily="18" charset="0"/>
                        </a:rPr>
                        <m:t>+</m:t>
                      </m:r>
                      <m:r>
                        <a:rPr lang="en-AU" sz="1800" i="1">
                          <a:latin typeface="Cambria Math" panose="02040503050406030204" pitchFamily="18" charset="0"/>
                        </a:rPr>
                        <m:t>𝛽</m:t>
                      </m:r>
                      <m:r>
                        <a:rPr lang="en-AU" sz="1800" i="1">
                          <a:latin typeface="Cambria Math" panose="02040503050406030204" pitchFamily="18" charset="0"/>
                        </a:rPr>
                        <m:t>)</m:t>
                      </m:r>
                    </m:oMath>
                  </m:oMathPara>
                </a14:m>
                <a:endParaRPr lang="en-AU" sz="1800" dirty="0"/>
              </a:p>
            </p:txBody>
          </p:sp>
        </mc:Choice>
        <mc:Fallback xmlns="">
          <p:sp>
            <p:nvSpPr>
              <p:cNvPr id="2" name="TextBox 1">
                <a:extLst>
                  <a:ext uri="{FF2B5EF4-FFF2-40B4-BE49-F238E27FC236}">
                    <a16:creationId xmlns:a16="http://schemas.microsoft.com/office/drawing/2014/main" id="{D01B0E46-B6DD-F2F7-5DF7-324F7EE3B193}"/>
                  </a:ext>
                </a:extLst>
              </p:cNvPr>
              <p:cNvSpPr txBox="1">
                <a:spLocks noRot="1" noChangeAspect="1" noMove="1" noResize="1" noEditPoints="1" noAdjustHandles="1" noChangeArrowheads="1" noChangeShapeType="1" noTextEdit="1"/>
              </p:cNvSpPr>
              <p:nvPr/>
            </p:nvSpPr>
            <p:spPr>
              <a:xfrm>
                <a:off x="360000" y="2571959"/>
                <a:ext cx="3054699" cy="3982497"/>
              </a:xfrm>
              <a:prstGeom prst="rect">
                <a:avLst/>
              </a:prstGeom>
              <a:blipFill>
                <a:blip r:embed="rId4"/>
                <a:stretch>
                  <a:fillRect/>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A664B862-A5B1-D070-2A44-36E223AB6B26}"/>
                  </a:ext>
                </a:extLst>
              </p:cNvPr>
              <p:cNvSpPr txBox="1"/>
              <p:nvPr/>
            </p:nvSpPr>
            <p:spPr>
              <a:xfrm>
                <a:off x="4005942" y="2571959"/>
                <a:ext cx="3054699" cy="3982497"/>
              </a:xfrm>
              <a:prstGeom prst="rect">
                <a:avLst/>
              </a:prstGeom>
              <a:noFill/>
              <a:ln>
                <a:solidFill>
                  <a:schemeClr val="accent1"/>
                </a:solidFill>
              </a:ln>
            </p:spPr>
            <p:txBody>
              <a:bodyPr wrap="none" lIns="180000" tIns="180000" rIns="0" bIns="0" rtlCol="0">
                <a:noAutofit/>
              </a:bodyPr>
              <a:lstStyle/>
              <a:p>
                <a:pPr>
                  <a:lnSpc>
                    <a:spcPct val="150000"/>
                  </a:lnSpc>
                  <a:spcAft>
                    <a:spcPts val="1200"/>
                  </a:spcAft>
                </a:pPr>
                <a:r>
                  <a:rPr lang="en-AU" sz="1800" b="1" dirty="0"/>
                  <a:t>Group B</a:t>
                </a:r>
              </a:p>
              <a:p>
                <a:pPr>
                  <a:lnSpc>
                    <a:spcPct val="150000"/>
                  </a:lnSpc>
                  <a:spcAft>
                    <a:spcPts val="1200"/>
                  </a:spcAft>
                </a:pPr>
                <a14:m>
                  <m:oMathPara xmlns:m="http://schemas.openxmlformats.org/officeDocument/2006/math">
                    <m:oMathParaPr>
                      <m:jc m:val="left"/>
                    </m:oMathParaPr>
                    <m:oMath xmlns:m="http://schemas.openxmlformats.org/officeDocument/2006/math">
                      <m:f>
                        <m:fPr>
                          <m:ctrlPr>
                            <a:rPr lang="en-AU" sz="1800" i="1" smtClean="0">
                              <a:latin typeface="Cambria Math" panose="02040503050406030204" pitchFamily="18" charset="0"/>
                            </a:rPr>
                          </m:ctrlPr>
                        </m:fPr>
                        <m:num>
                          <m:r>
                            <a:rPr lang="en-AU" sz="1800" b="0" i="1" smtClean="0">
                              <a:latin typeface="Cambria Math" panose="02040503050406030204" pitchFamily="18" charset="0"/>
                            </a:rPr>
                            <m:t>1</m:t>
                          </m:r>
                        </m:num>
                        <m:den>
                          <m:r>
                            <a:rPr lang="en-AU" sz="1800" b="0" i="1" smtClean="0">
                              <a:latin typeface="Cambria Math" panose="02040503050406030204" pitchFamily="18" charset="0"/>
                            </a:rPr>
                            <m:t>𝛼</m:t>
                          </m:r>
                        </m:den>
                      </m:f>
                      <m:r>
                        <a:rPr lang="en-AU" sz="1800" b="0" i="1" smtClean="0">
                          <a:latin typeface="Cambria Math" panose="02040503050406030204" pitchFamily="18" charset="0"/>
                        </a:rPr>
                        <m:t>+</m:t>
                      </m:r>
                      <m:f>
                        <m:fPr>
                          <m:ctrlPr>
                            <a:rPr lang="en-AU" sz="1800" i="1" smtClean="0">
                              <a:latin typeface="Cambria Math" panose="02040503050406030204" pitchFamily="18" charset="0"/>
                            </a:rPr>
                          </m:ctrlPr>
                        </m:fPr>
                        <m:num>
                          <m:r>
                            <a:rPr lang="en-AU" sz="1800" b="0" i="1" smtClean="0">
                              <a:latin typeface="Cambria Math" panose="02040503050406030204" pitchFamily="18" charset="0"/>
                            </a:rPr>
                            <m:t>1</m:t>
                          </m:r>
                        </m:num>
                        <m:den>
                          <m:r>
                            <a:rPr lang="en-AU" sz="1800" b="0" i="1" smtClean="0">
                              <a:latin typeface="Cambria Math" panose="02040503050406030204" pitchFamily="18" charset="0"/>
                            </a:rPr>
                            <m:t>𝛽</m:t>
                          </m:r>
                        </m:den>
                      </m:f>
                    </m:oMath>
                  </m:oMathPara>
                </a14:m>
                <a:endParaRPr lang="en-AU" sz="1800" dirty="0"/>
              </a:p>
              <a:p>
                <a:pPr>
                  <a:lnSpc>
                    <a:spcPct val="150000"/>
                  </a:lnSpc>
                  <a:spcAft>
                    <a:spcPts val="1200"/>
                  </a:spcAft>
                </a:pPr>
                <a:r>
                  <a:rPr lang="en-AU" sz="1800" b="1" dirty="0"/>
                  <a:t>Solution</a:t>
                </a:r>
              </a:p>
              <a:p>
                <a:pPr>
                  <a:lnSpc>
                    <a:spcPct val="150000"/>
                  </a:lnSpc>
                  <a:spcAft>
                    <a:spcPts val="1200"/>
                  </a:spcAft>
                </a:pPr>
                <a14:m>
                  <m:oMathPara xmlns:m="http://schemas.openxmlformats.org/officeDocument/2006/math">
                    <m:oMathParaPr>
                      <m:jc m:val="left"/>
                    </m:oMathParaPr>
                    <m:oMath xmlns:m="http://schemas.openxmlformats.org/officeDocument/2006/math">
                      <m:f>
                        <m:fPr>
                          <m:ctrlPr>
                            <a:rPr lang="en-AU" sz="1800" i="1">
                              <a:latin typeface="Cambria Math" panose="02040503050406030204" pitchFamily="18" charset="0"/>
                            </a:rPr>
                          </m:ctrlPr>
                        </m:fPr>
                        <m:num>
                          <m:r>
                            <a:rPr lang="en-AU" sz="1800" b="0" i="1">
                              <a:latin typeface="Cambria Math" panose="02040503050406030204" pitchFamily="18" charset="0"/>
                            </a:rPr>
                            <m:t>𝛼</m:t>
                          </m:r>
                          <m:r>
                            <a:rPr lang="en-AU" sz="1800" b="0" i="1">
                              <a:latin typeface="Cambria Math" panose="02040503050406030204" pitchFamily="18" charset="0"/>
                            </a:rPr>
                            <m:t>+</m:t>
                          </m:r>
                          <m:r>
                            <a:rPr lang="en-AU" sz="1800" b="0" i="1">
                              <a:latin typeface="Cambria Math" panose="02040503050406030204" pitchFamily="18" charset="0"/>
                            </a:rPr>
                            <m:t>𝛽</m:t>
                          </m:r>
                        </m:num>
                        <m:den>
                          <m:r>
                            <a:rPr lang="en-AU" sz="1800" b="0" i="1">
                              <a:latin typeface="Cambria Math" panose="02040503050406030204" pitchFamily="18" charset="0"/>
                            </a:rPr>
                            <m:t>𝛼𝛽</m:t>
                          </m:r>
                        </m:den>
                      </m:f>
                    </m:oMath>
                  </m:oMathPara>
                </a14:m>
                <a:endParaRPr lang="en-AU" sz="1800" dirty="0"/>
              </a:p>
            </p:txBody>
          </p:sp>
        </mc:Choice>
        <mc:Fallback xmlns="">
          <p:sp>
            <p:nvSpPr>
              <p:cNvPr id="5" name="TextBox 4">
                <a:extLst>
                  <a:ext uri="{FF2B5EF4-FFF2-40B4-BE49-F238E27FC236}">
                    <a16:creationId xmlns:a16="http://schemas.microsoft.com/office/drawing/2014/main" id="{A664B862-A5B1-D070-2A44-36E223AB6B26}"/>
                  </a:ext>
                </a:extLst>
              </p:cNvPr>
              <p:cNvSpPr txBox="1">
                <a:spLocks noRot="1" noChangeAspect="1" noMove="1" noResize="1" noEditPoints="1" noAdjustHandles="1" noChangeArrowheads="1" noChangeShapeType="1" noTextEdit="1"/>
              </p:cNvSpPr>
              <p:nvPr/>
            </p:nvSpPr>
            <p:spPr>
              <a:xfrm>
                <a:off x="4005942" y="2571959"/>
                <a:ext cx="3054699" cy="3982497"/>
              </a:xfrm>
              <a:prstGeom prst="rect">
                <a:avLst/>
              </a:prstGeom>
              <a:blipFill>
                <a:blip r:embed="rId5"/>
                <a:stretch>
                  <a:fillRect/>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B3C2D0E4-CD01-8945-78A8-4E67BCCDC548}"/>
                  </a:ext>
                </a:extLst>
              </p:cNvPr>
              <p:cNvSpPr txBox="1"/>
              <p:nvPr/>
            </p:nvSpPr>
            <p:spPr>
              <a:xfrm>
                <a:off x="7908576" y="2571959"/>
                <a:ext cx="3054699" cy="3982497"/>
              </a:xfrm>
              <a:prstGeom prst="rect">
                <a:avLst/>
              </a:prstGeom>
              <a:noFill/>
              <a:ln>
                <a:solidFill>
                  <a:schemeClr val="accent1"/>
                </a:solidFill>
              </a:ln>
            </p:spPr>
            <p:txBody>
              <a:bodyPr wrap="none" lIns="180000" tIns="180000" rIns="0" bIns="0" rtlCol="0">
                <a:noAutofit/>
              </a:bodyPr>
              <a:lstStyle/>
              <a:p>
                <a:pPr>
                  <a:lnSpc>
                    <a:spcPct val="150000"/>
                  </a:lnSpc>
                  <a:spcAft>
                    <a:spcPts val="1200"/>
                  </a:spcAft>
                </a:pPr>
                <a:r>
                  <a:rPr lang="en-AU" sz="1800" b="1" dirty="0"/>
                  <a:t>Group C</a:t>
                </a:r>
              </a:p>
              <a:p>
                <a:pPr>
                  <a:lnSpc>
                    <a:spcPct val="150000"/>
                  </a:lnSpc>
                  <a:spcAft>
                    <a:spcPts val="1200"/>
                  </a:spcAft>
                </a:pPr>
                <a14:m>
                  <m:oMathPara xmlns:m="http://schemas.openxmlformats.org/officeDocument/2006/math">
                    <m:oMathParaPr>
                      <m:jc m:val="left"/>
                    </m:oMathParaPr>
                    <m:oMath xmlns:m="http://schemas.openxmlformats.org/officeDocument/2006/math">
                      <m:r>
                        <a:rPr lang="en-AU" sz="1800" b="0" i="1" smtClean="0">
                          <a:latin typeface="Cambria Math" panose="02040503050406030204" pitchFamily="18" charset="0"/>
                        </a:rPr>
                        <m:t>(</m:t>
                      </m:r>
                      <m:r>
                        <a:rPr lang="en-AU" sz="1800" b="0" i="1" smtClean="0">
                          <a:latin typeface="Cambria Math" panose="02040503050406030204" pitchFamily="18" charset="0"/>
                        </a:rPr>
                        <m:t>𝛼</m:t>
                      </m:r>
                      <m:r>
                        <a:rPr lang="en-AU" sz="1800" b="0" i="1" smtClean="0">
                          <a:latin typeface="Cambria Math" panose="02040503050406030204" pitchFamily="18" charset="0"/>
                        </a:rPr>
                        <m:t>+2)(</m:t>
                      </m:r>
                      <m:r>
                        <a:rPr lang="en-AU" sz="1800" b="0" i="1" smtClean="0">
                          <a:latin typeface="Cambria Math" panose="02040503050406030204" pitchFamily="18" charset="0"/>
                        </a:rPr>
                        <m:t>𝛽</m:t>
                      </m:r>
                      <m:r>
                        <a:rPr lang="en-AU" sz="1800" b="0" i="1" smtClean="0">
                          <a:latin typeface="Cambria Math" panose="02040503050406030204" pitchFamily="18" charset="0"/>
                        </a:rPr>
                        <m:t>+2)</m:t>
                      </m:r>
                    </m:oMath>
                  </m:oMathPara>
                </a14:m>
                <a:endParaRPr lang="en-AU" sz="1800" dirty="0"/>
              </a:p>
              <a:p>
                <a:pPr>
                  <a:lnSpc>
                    <a:spcPct val="150000"/>
                  </a:lnSpc>
                  <a:spcAft>
                    <a:spcPts val="1200"/>
                  </a:spcAft>
                </a:pPr>
                <a:r>
                  <a:rPr lang="en-AU" sz="1800" b="1" dirty="0"/>
                  <a:t>Solution</a:t>
                </a:r>
                <a:endParaRPr lang="en-AU" sz="1800" dirty="0"/>
              </a:p>
              <a:p>
                <a:pPr>
                  <a:lnSpc>
                    <a:spcPct val="150000"/>
                  </a:lnSpc>
                  <a:spcAft>
                    <a:spcPts val="1200"/>
                  </a:spcAft>
                </a:pPr>
                <a14:m>
                  <m:oMathPara xmlns:m="http://schemas.openxmlformats.org/officeDocument/2006/math">
                    <m:oMathParaPr>
                      <m:jc m:val="left"/>
                    </m:oMathParaPr>
                    <m:oMath xmlns:m="http://schemas.openxmlformats.org/officeDocument/2006/math">
                      <m:r>
                        <a:rPr lang="en-AU" sz="1800" b="0" i="1" smtClean="0">
                          <a:latin typeface="Cambria Math" panose="02040503050406030204" pitchFamily="18" charset="0"/>
                        </a:rPr>
                        <m:t>𝛼𝛽</m:t>
                      </m:r>
                      <m:r>
                        <a:rPr lang="en-AU" sz="1800" b="0" i="1" smtClean="0">
                          <a:latin typeface="Cambria Math" panose="02040503050406030204" pitchFamily="18" charset="0"/>
                        </a:rPr>
                        <m:t>+2</m:t>
                      </m:r>
                      <m:d>
                        <m:dPr>
                          <m:ctrlPr>
                            <a:rPr lang="en-AU" sz="1800" i="1" smtClean="0">
                              <a:latin typeface="Cambria Math" panose="02040503050406030204" pitchFamily="18" charset="0"/>
                            </a:rPr>
                          </m:ctrlPr>
                        </m:dPr>
                        <m:e>
                          <m:r>
                            <a:rPr lang="en-AU" sz="1800" b="0" i="1" smtClean="0">
                              <a:latin typeface="Cambria Math" panose="02040503050406030204" pitchFamily="18" charset="0"/>
                            </a:rPr>
                            <m:t>𝛼</m:t>
                          </m:r>
                          <m:r>
                            <a:rPr lang="en-AU" sz="1800" b="0" i="1" smtClean="0">
                              <a:latin typeface="Cambria Math" panose="02040503050406030204" pitchFamily="18" charset="0"/>
                            </a:rPr>
                            <m:t>+</m:t>
                          </m:r>
                          <m:r>
                            <a:rPr lang="en-AU" sz="1800" b="0" i="1" smtClean="0">
                              <a:latin typeface="Cambria Math" panose="02040503050406030204" pitchFamily="18" charset="0"/>
                            </a:rPr>
                            <m:t>𝛽</m:t>
                          </m:r>
                        </m:e>
                      </m:d>
                      <m:r>
                        <a:rPr lang="en-AU" sz="1800" b="0" i="1" smtClean="0">
                          <a:latin typeface="Cambria Math" panose="02040503050406030204" pitchFamily="18" charset="0"/>
                        </a:rPr>
                        <m:t>+4</m:t>
                      </m:r>
                    </m:oMath>
                  </m:oMathPara>
                </a14:m>
                <a:endParaRPr lang="en-AU" sz="1800" dirty="0"/>
              </a:p>
            </p:txBody>
          </p:sp>
        </mc:Choice>
        <mc:Fallback xmlns="">
          <p:sp>
            <p:nvSpPr>
              <p:cNvPr id="6" name="TextBox 5">
                <a:extLst>
                  <a:ext uri="{FF2B5EF4-FFF2-40B4-BE49-F238E27FC236}">
                    <a16:creationId xmlns:a16="http://schemas.microsoft.com/office/drawing/2014/main" id="{B3C2D0E4-CD01-8945-78A8-4E67BCCDC548}"/>
                  </a:ext>
                </a:extLst>
              </p:cNvPr>
              <p:cNvSpPr txBox="1">
                <a:spLocks noRot="1" noChangeAspect="1" noMove="1" noResize="1" noEditPoints="1" noAdjustHandles="1" noChangeArrowheads="1" noChangeShapeType="1" noTextEdit="1"/>
              </p:cNvSpPr>
              <p:nvPr/>
            </p:nvSpPr>
            <p:spPr>
              <a:xfrm>
                <a:off x="7908576" y="2571959"/>
                <a:ext cx="3054699" cy="3982497"/>
              </a:xfrm>
              <a:prstGeom prst="rect">
                <a:avLst/>
              </a:prstGeom>
              <a:blipFill>
                <a:blip r:embed="rId6"/>
                <a:stretch>
                  <a:fillRect/>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7C9DAFCA-CC03-4D4F-FC00-8168055C39A1}"/>
                  </a:ext>
                </a:extLst>
              </p:cNvPr>
              <p:cNvSpPr txBox="1"/>
              <p:nvPr/>
            </p:nvSpPr>
            <p:spPr>
              <a:xfrm>
                <a:off x="490171" y="5199417"/>
                <a:ext cx="914400" cy="914400"/>
              </a:xfrm>
              <a:prstGeom prst="rect">
                <a:avLst/>
              </a:prstGeom>
              <a:noFill/>
            </p:spPr>
            <p:txBody>
              <a:bodyPr wrap="non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𝑐𝑏</m:t>
                          </m:r>
                        </m:num>
                        <m:den>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𝑎</m:t>
                              </m:r>
                            </m:e>
                            <m:sup>
                              <m:r>
                                <a:rPr lang="en-AU" sz="1800" b="0" i="1" smtClean="0">
                                  <a:latin typeface="Cambria Math" panose="02040503050406030204" pitchFamily="18" charset="0"/>
                                </a:rPr>
                                <m:t>2</m:t>
                              </m:r>
                            </m:sup>
                          </m:sSup>
                        </m:den>
                      </m:f>
                    </m:oMath>
                  </m:oMathPara>
                </a14:m>
                <a:endParaRPr lang="en-AU" sz="1800" dirty="0"/>
              </a:p>
            </p:txBody>
          </p:sp>
        </mc:Choice>
        <mc:Fallback xmlns="">
          <p:sp>
            <p:nvSpPr>
              <p:cNvPr id="8" name="TextBox 7">
                <a:extLst>
                  <a:ext uri="{FF2B5EF4-FFF2-40B4-BE49-F238E27FC236}">
                    <a16:creationId xmlns:a16="http://schemas.microsoft.com/office/drawing/2014/main" id="{7C9DAFCA-CC03-4D4F-FC00-8168055C39A1}"/>
                  </a:ext>
                </a:extLst>
              </p:cNvPr>
              <p:cNvSpPr txBox="1">
                <a:spLocks noRot="1" noChangeAspect="1" noMove="1" noResize="1" noEditPoints="1" noAdjustHandles="1" noChangeArrowheads="1" noChangeShapeType="1" noTextEdit="1"/>
              </p:cNvSpPr>
              <p:nvPr/>
            </p:nvSpPr>
            <p:spPr>
              <a:xfrm>
                <a:off x="490171" y="5199417"/>
                <a:ext cx="914400" cy="914400"/>
              </a:xfrm>
              <a:prstGeom prst="rect">
                <a:avLst/>
              </a:prstGeom>
              <a:blipFill>
                <a:blip r:embed="rId7"/>
                <a:stretch>
                  <a:fillRect t="-137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1A5784A3-E0A2-EC41-90C0-B930B83B6AE4}"/>
                  </a:ext>
                </a:extLst>
              </p:cNvPr>
              <p:cNvSpPr txBox="1"/>
              <p:nvPr/>
            </p:nvSpPr>
            <p:spPr>
              <a:xfrm>
                <a:off x="4005942" y="5802149"/>
                <a:ext cx="914400" cy="914400"/>
              </a:xfrm>
              <a:prstGeom prst="rect">
                <a:avLst/>
              </a:prstGeom>
              <a:noFill/>
            </p:spPr>
            <p:txBody>
              <a:bodyPr wrap="non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𝑏</m:t>
                          </m:r>
                        </m:num>
                        <m:den>
                          <m:r>
                            <a:rPr lang="en-AU" sz="1800" b="0" i="1" smtClean="0">
                              <a:latin typeface="Cambria Math" panose="02040503050406030204" pitchFamily="18" charset="0"/>
                            </a:rPr>
                            <m:t>𝑐</m:t>
                          </m:r>
                        </m:den>
                      </m:f>
                    </m:oMath>
                  </m:oMathPara>
                </a14:m>
                <a:endParaRPr lang="en-AU" sz="1800" dirty="0"/>
              </a:p>
            </p:txBody>
          </p:sp>
        </mc:Choice>
        <mc:Fallback xmlns="">
          <p:sp>
            <p:nvSpPr>
              <p:cNvPr id="9" name="TextBox 8">
                <a:extLst>
                  <a:ext uri="{FF2B5EF4-FFF2-40B4-BE49-F238E27FC236}">
                    <a16:creationId xmlns:a16="http://schemas.microsoft.com/office/drawing/2014/main" id="{1A5784A3-E0A2-EC41-90C0-B930B83B6AE4}"/>
                  </a:ext>
                </a:extLst>
              </p:cNvPr>
              <p:cNvSpPr txBox="1">
                <a:spLocks noRot="1" noChangeAspect="1" noMove="1" noResize="1" noEditPoints="1" noAdjustHandles="1" noChangeArrowheads="1" noChangeShapeType="1" noTextEdit="1"/>
              </p:cNvSpPr>
              <p:nvPr/>
            </p:nvSpPr>
            <p:spPr>
              <a:xfrm>
                <a:off x="4005942" y="5802149"/>
                <a:ext cx="914400" cy="914400"/>
              </a:xfrm>
              <a:prstGeom prst="rect">
                <a:avLst/>
              </a:prstGeom>
              <a:blipFill>
                <a:blip r:embed="rId8"/>
                <a:stretch>
                  <a:fillRect t="-137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E2518AF5-CA55-0A9F-3196-2A4922F0BA4F}"/>
                  </a:ext>
                </a:extLst>
              </p:cNvPr>
              <p:cNvSpPr txBox="1"/>
              <p:nvPr/>
            </p:nvSpPr>
            <p:spPr>
              <a:xfrm>
                <a:off x="8097558" y="5199417"/>
                <a:ext cx="914400" cy="914400"/>
              </a:xfrm>
              <a:prstGeom prst="rect">
                <a:avLst/>
              </a:prstGeom>
              <a:noFill/>
            </p:spPr>
            <p:txBody>
              <a:bodyPr wrap="non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𝑐</m:t>
                          </m:r>
                          <m:r>
                            <a:rPr lang="en-AU" sz="1800" b="0" i="1" smtClean="0">
                              <a:latin typeface="Cambria Math" panose="02040503050406030204" pitchFamily="18" charset="0"/>
                            </a:rPr>
                            <m:t>−2</m:t>
                          </m:r>
                          <m:r>
                            <a:rPr lang="en-AU" sz="1800" b="0" i="1" smtClean="0">
                              <a:latin typeface="Cambria Math" panose="02040503050406030204" pitchFamily="18" charset="0"/>
                            </a:rPr>
                            <m:t>𝑏</m:t>
                          </m:r>
                        </m:num>
                        <m:den>
                          <m:r>
                            <a:rPr lang="en-AU" sz="1800" b="0" i="1" smtClean="0">
                              <a:latin typeface="Cambria Math" panose="02040503050406030204" pitchFamily="18" charset="0"/>
                            </a:rPr>
                            <m:t>𝑎</m:t>
                          </m:r>
                        </m:den>
                      </m:f>
                      <m:r>
                        <a:rPr lang="en-AU" sz="1800" b="0" i="1" smtClean="0">
                          <a:latin typeface="Cambria Math" panose="02040503050406030204" pitchFamily="18" charset="0"/>
                        </a:rPr>
                        <m:t>+4</m:t>
                      </m:r>
                    </m:oMath>
                  </m:oMathPara>
                </a14:m>
                <a:endParaRPr lang="en-AU" sz="1800" dirty="0"/>
              </a:p>
            </p:txBody>
          </p:sp>
        </mc:Choice>
        <mc:Fallback xmlns="">
          <p:sp>
            <p:nvSpPr>
              <p:cNvPr id="10" name="TextBox 9">
                <a:extLst>
                  <a:ext uri="{FF2B5EF4-FFF2-40B4-BE49-F238E27FC236}">
                    <a16:creationId xmlns:a16="http://schemas.microsoft.com/office/drawing/2014/main" id="{E2518AF5-CA55-0A9F-3196-2A4922F0BA4F}"/>
                  </a:ext>
                </a:extLst>
              </p:cNvPr>
              <p:cNvSpPr txBox="1">
                <a:spLocks noRot="1" noChangeAspect="1" noMove="1" noResize="1" noEditPoints="1" noAdjustHandles="1" noChangeArrowheads="1" noChangeShapeType="1" noTextEdit="1"/>
              </p:cNvSpPr>
              <p:nvPr/>
            </p:nvSpPr>
            <p:spPr>
              <a:xfrm>
                <a:off x="8097558" y="5199417"/>
                <a:ext cx="914400" cy="914400"/>
              </a:xfrm>
              <a:prstGeom prst="rect">
                <a:avLst/>
              </a:prstGeom>
              <a:blipFill>
                <a:blip r:embed="rId9"/>
                <a:stretch>
                  <a:fillRect l="-5479" t="-1370" r="-47945"/>
                </a:stretch>
              </a:blipFill>
            </p:spPr>
            <p:txBody>
              <a:bodyPr/>
              <a:lstStyle/>
              <a:p>
                <a:r>
                  <a:rPr lang="en-US">
                    <a:noFill/>
                  </a:rPr>
                  <a:t> </a:t>
                </a:r>
              </a:p>
            </p:txBody>
          </p:sp>
        </mc:Fallback>
      </mc:AlternateContent>
    </p:spTree>
    <p:extLst>
      <p:ext uri="{BB962C8B-B14F-4D97-AF65-F5344CB8AC3E}">
        <p14:creationId xmlns:p14="http://schemas.microsoft.com/office/powerpoint/2010/main" val="1377683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fade">
                                      <p:cBhvr>
                                        <p:cTn id="7" dur="500"/>
                                        <p:tgtEl>
                                          <p:spTgt spid="6">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3" end="3"/>
                                            </p:txEl>
                                          </p:spTgt>
                                        </p:tgtEl>
                                        <p:attrNameLst>
                                          <p:attrName>style.visibility</p:attrName>
                                        </p:attrNameLst>
                                      </p:cBhvr>
                                      <p:to>
                                        <p:strVal val="visible"/>
                                      </p:to>
                                    </p:set>
                                    <p:animEffect transition="in" filter="fade">
                                      <p:cBhvr>
                                        <p:cTn id="10" dur="500"/>
                                        <p:tgtEl>
                                          <p:spTgt spid="6">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fade">
                                      <p:cBhvr>
                                        <p:cTn id="13" dur="500"/>
                                        <p:tgtEl>
                                          <p:spTgt spid="5">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fade">
                                      <p:cBhvr>
                                        <p:cTn id="16" dur="500"/>
                                        <p:tgtEl>
                                          <p:spTgt spid="5">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fade">
                                      <p:cBhvr>
                                        <p:cTn id="19" dur="500"/>
                                        <p:tgtEl>
                                          <p:spTgt spid="2">
                                            <p:txEl>
                                              <p:pRg st="2" end="2"/>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50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2">
                                            <p:txEl>
                                              <p:pRg st="1" end="1"/>
                                            </p:txEl>
                                          </p:spTgt>
                                        </p:tgtEl>
                                        <p:attrNameLst>
                                          <p:attrName>style.visibility</p:attrName>
                                        </p:attrNameLst>
                                      </p:cBhvr>
                                      <p:to>
                                        <p:strVal val="visible"/>
                                      </p:to>
                                    </p:set>
                                    <p:animEffect transition="in" filter="fade">
                                      <p:cBhvr>
                                        <p:cTn id="38" dur="500"/>
                                        <p:tgtEl>
                                          <p:spTgt spid="1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DC9319-1553-7B0D-8F7D-36FB85706ED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4C902EE-3795-C001-17DC-D9B57B58754A}"/>
              </a:ext>
            </a:extLst>
          </p:cNvPr>
          <p:cNvSpPr>
            <a:spLocks noGrp="1"/>
          </p:cNvSpPr>
          <p:nvPr>
            <p:ph type="title"/>
          </p:nvPr>
        </p:nvSpPr>
        <p:spPr>
          <a:xfrm>
            <a:off x="360000" y="360000"/>
            <a:ext cx="11484000" cy="545601"/>
          </a:xfrm>
        </p:spPr>
        <p:txBody>
          <a:bodyPr/>
          <a:lstStyle/>
          <a:p>
            <a:r>
              <a:rPr lang="en-AU" dirty="0">
                <a:latin typeface="+mj-lt"/>
              </a:rPr>
              <a:t>Manipulating the roots</a:t>
            </a:r>
          </a:p>
        </p:txBody>
      </p:sp>
      <p:sp>
        <p:nvSpPr>
          <p:cNvPr id="13" name="Text Placeholder 12">
            <a:extLst>
              <a:ext uri="{FF2B5EF4-FFF2-40B4-BE49-F238E27FC236}">
                <a16:creationId xmlns:a16="http://schemas.microsoft.com/office/drawing/2014/main" id="{7C91795B-3A11-3C7A-DE94-20808255A248}"/>
              </a:ext>
            </a:extLst>
          </p:cNvPr>
          <p:cNvSpPr>
            <a:spLocks noGrp="1"/>
          </p:cNvSpPr>
          <p:nvPr>
            <p:ph type="body" sz="quarter" idx="18"/>
          </p:nvPr>
        </p:nvSpPr>
        <p:spPr>
          <a:xfrm>
            <a:off x="360000" y="982520"/>
            <a:ext cx="11483998" cy="356423"/>
          </a:xfrm>
        </p:spPr>
        <p:txBody>
          <a:bodyPr/>
          <a:lstStyle/>
          <a:p>
            <a:r>
              <a:rPr lang="en-AU">
                <a:latin typeface="+mj-lt"/>
              </a:rPr>
              <a:t>Quadratic </a:t>
            </a:r>
            <a:r>
              <a:rPr lang="en-AU"/>
              <a:t>zeroes</a:t>
            </a:r>
            <a:endParaRPr lang="en-AU">
              <a:latin typeface="+mj-lt"/>
            </a:endParaRPr>
          </a:p>
        </p:txBody>
      </p:sp>
      <p:sp>
        <p:nvSpPr>
          <p:cNvPr id="12" name="Text Placeholder 11">
            <a:extLst>
              <a:ext uri="{FF2B5EF4-FFF2-40B4-BE49-F238E27FC236}">
                <a16:creationId xmlns:a16="http://schemas.microsoft.com/office/drawing/2014/main" id="{0004FEF5-E53E-817B-28B5-81A98D167ED0}"/>
              </a:ext>
            </a:extLst>
          </p:cNvPr>
          <p:cNvSpPr>
            <a:spLocks noGrp="1"/>
          </p:cNvSpPr>
          <p:nvPr>
            <p:ph type="body" sz="quarter" idx="17"/>
          </p:nvPr>
        </p:nvSpPr>
        <p:spPr>
          <a:xfrm>
            <a:off x="360000" y="1567086"/>
            <a:ext cx="11483998" cy="827771"/>
          </a:xfrm>
          <a:ln>
            <a:solidFill>
              <a:schemeClr val="bg1"/>
            </a:solidFill>
          </a:ln>
        </p:spPr>
        <p:txBody>
          <a:bodyPr/>
          <a:lstStyle/>
          <a:p>
            <a:r>
              <a:rPr lang="en-AU" dirty="0">
                <a:latin typeface="+mn-lt"/>
              </a:rPr>
              <a:t> Determine which statement is correct</a:t>
            </a:r>
          </a:p>
        </p:txBody>
      </p:sp>
      <p:sp>
        <p:nvSpPr>
          <p:cNvPr id="3" name="Slide Number Placeholder 2">
            <a:extLst>
              <a:ext uri="{FF2B5EF4-FFF2-40B4-BE49-F238E27FC236}">
                <a16:creationId xmlns:a16="http://schemas.microsoft.com/office/drawing/2014/main" id="{0DDFCB88-79A5-A1CB-B411-320F76E09E65}"/>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8</a:t>
            </a:fld>
            <a:endParaRPr lang="en-AU" dirty="0"/>
          </a:p>
        </p:txBody>
      </p:sp>
      <p:pic>
        <p:nvPicPr>
          <p:cNvPr id="8" name="Graphic 7">
            <a:extLst>
              <a:ext uri="{FF2B5EF4-FFF2-40B4-BE49-F238E27FC236}">
                <a16:creationId xmlns:a16="http://schemas.microsoft.com/office/drawing/2014/main" id="{1227A8EB-58F3-EDA0-DEBE-418CA8961864}"/>
              </a:ext>
              <a:ext uri="{C183D7F6-B498-43B3-948B-1728B52AA6E4}">
                <adec:decorative xmlns:adec="http://schemas.microsoft.com/office/drawing/2017/decorative" val="1"/>
              </a:ext>
            </a:extLst>
          </p:cNvPr>
          <p:cNvPicPr>
            <a:picLocks noChangeAspect="1"/>
          </p:cNvPicPr>
          <p:nvPr/>
        </p:nvPicPr>
        <p:blipFill>
          <a:blip>
            <a:extLst>
              <a:ext uri="{96DAC541-7B7A-43D3-8B79-37D633B846F1}">
                <asvg:svgBlip xmlns:asvg="http://schemas.microsoft.com/office/drawing/2016/SVG/main" r:embed="rId3"/>
              </a:ext>
            </a:extLst>
          </a:blip>
          <a:srcRect/>
          <a:stretch/>
        </p:blipFill>
        <p:spPr>
          <a:xfrm>
            <a:off x="9481628" y="4299797"/>
            <a:ext cx="2663372" cy="2663372"/>
          </a:xfrm>
          <a:prstGeom prst="rect">
            <a:avLst/>
          </a:prstGeom>
        </p:spPr>
      </p:pic>
      <mc:AlternateContent xmlns:mc="http://schemas.openxmlformats.org/markup-compatibility/2006" xmlns:a14="http://schemas.microsoft.com/office/drawing/2010/main">
        <mc:Choice Requires="a14">
          <p:sp>
            <p:nvSpPr>
              <p:cNvPr id="10" name="Speech Bubble: Rectangle with Corners Rounded 9">
                <a:extLst>
                  <a:ext uri="{FF2B5EF4-FFF2-40B4-BE49-F238E27FC236}">
                    <a16:creationId xmlns:a16="http://schemas.microsoft.com/office/drawing/2014/main" id="{904891DC-FEAC-0A1E-DB21-B44D96CA6EAD}"/>
                  </a:ext>
                </a:extLst>
              </p:cNvPr>
              <p:cNvSpPr/>
              <p:nvPr/>
            </p:nvSpPr>
            <p:spPr>
              <a:xfrm>
                <a:off x="1797961" y="2073364"/>
                <a:ext cx="3223401" cy="1282302"/>
              </a:xfrm>
              <a:prstGeom prst="wedgeRoundRectCallout">
                <a:avLst>
                  <a:gd name="adj1" fmla="val -60880"/>
                  <a:gd name="adj2" fmla="val 153236"/>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14000"/>
                  </a:lnSpc>
                  <a:spcAft>
                    <a:spcPts val="600"/>
                  </a:spcAft>
                </a:pPr>
                <a14:m>
                  <m:oMathPara xmlns:m="http://schemas.openxmlformats.org/officeDocument/2006/math">
                    <m:oMathParaPr>
                      <m:jc m:val="centerGroup"/>
                    </m:oMathParaPr>
                    <m:oMath xmlns:m="http://schemas.openxmlformats.org/officeDocument/2006/math">
                      <m:sSup>
                        <m:sSupPr>
                          <m:ctrlPr>
                            <a:rPr lang="en-AU" b="0" i="1" smtClean="0">
                              <a:latin typeface="Cambria Math" panose="02040503050406030204" pitchFamily="18" charset="0"/>
                            </a:rPr>
                          </m:ctrlPr>
                        </m:sSupPr>
                        <m:e>
                          <m:r>
                            <a:rPr lang="en-AU" b="0" i="1" smtClean="0">
                              <a:latin typeface="Cambria Math" panose="02040503050406030204" pitchFamily="18" charset="0"/>
                            </a:rPr>
                            <m:t>𝛼</m:t>
                          </m:r>
                        </m:e>
                        <m:sup>
                          <m:r>
                            <a:rPr lang="en-AU" b="0" i="1" smtClean="0">
                              <a:latin typeface="Cambria Math" panose="02040503050406030204" pitchFamily="18" charset="0"/>
                            </a:rPr>
                            <m:t>2</m:t>
                          </m:r>
                        </m:sup>
                      </m:sSup>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𝛽</m:t>
                          </m:r>
                        </m:e>
                        <m:sup>
                          <m:r>
                            <a:rPr lang="en-AU" b="0" i="1" smtClean="0">
                              <a:latin typeface="Cambria Math" panose="02040503050406030204" pitchFamily="18" charset="0"/>
                            </a:rPr>
                            <m:t>2</m:t>
                          </m:r>
                        </m:sup>
                      </m:sSup>
                      <m:r>
                        <m:rPr>
                          <m:aln/>
                        </m:rPr>
                        <a:rPr lang="en-AU" b="0" i="1" smtClean="0">
                          <a:latin typeface="Cambria Math" panose="02040503050406030204" pitchFamily="18" charset="0"/>
                        </a:rPr>
                        <m:t>=</m:t>
                      </m:r>
                      <m:sSup>
                        <m:sSupPr>
                          <m:ctrlPr>
                            <a:rPr lang="en-AU" b="0" i="1" smtClean="0">
                              <a:latin typeface="Cambria Math" panose="02040503050406030204" pitchFamily="18" charset="0"/>
                            </a:rPr>
                          </m:ctrlPr>
                        </m:sSupPr>
                        <m:e>
                          <m:d>
                            <m:dPr>
                              <m:ctrlPr>
                                <a:rPr lang="en-AU" b="0" i="1" smtClean="0">
                                  <a:latin typeface="Cambria Math" panose="02040503050406030204" pitchFamily="18" charset="0"/>
                                </a:rPr>
                              </m:ctrlPr>
                            </m:dPr>
                            <m:e>
                              <m:r>
                                <a:rPr lang="en-AU" b="0" i="1" smtClean="0">
                                  <a:latin typeface="Cambria Math" panose="02040503050406030204" pitchFamily="18" charset="0"/>
                                </a:rPr>
                                <m:t>𝛼</m:t>
                              </m:r>
                              <m:r>
                                <a:rPr lang="en-AU" b="0" i="1" smtClean="0">
                                  <a:latin typeface="Cambria Math" panose="02040503050406030204" pitchFamily="18" charset="0"/>
                                </a:rPr>
                                <m:t>+</m:t>
                              </m:r>
                              <m:r>
                                <a:rPr lang="en-AU" b="0" i="1" smtClean="0">
                                  <a:latin typeface="Cambria Math" panose="02040503050406030204" pitchFamily="18" charset="0"/>
                                </a:rPr>
                                <m:t>𝛽</m:t>
                              </m:r>
                            </m:e>
                          </m:d>
                        </m:e>
                        <m:sup>
                          <m:r>
                            <a:rPr lang="en-AU" b="0" i="1" smtClean="0">
                              <a:latin typeface="Cambria Math" panose="02040503050406030204" pitchFamily="18" charset="0"/>
                            </a:rPr>
                            <m:t>2</m:t>
                          </m:r>
                        </m:sup>
                      </m:sSup>
                    </m:oMath>
                  </m:oMathPara>
                </a14:m>
                <a:br>
                  <a:rPr lang="en-AU" b="0"/>
                </a:br>
                <a:endParaRPr lang="en-AU" b="0"/>
              </a:p>
            </p:txBody>
          </p:sp>
        </mc:Choice>
        <mc:Fallback xmlns="">
          <p:sp>
            <p:nvSpPr>
              <p:cNvPr id="10" name="Speech Bubble: Rectangle with Corners Rounded 9">
                <a:extLst>
                  <a:ext uri="{FF2B5EF4-FFF2-40B4-BE49-F238E27FC236}">
                    <a16:creationId xmlns:a16="http://schemas.microsoft.com/office/drawing/2014/main" id="{904891DC-FEAC-0A1E-DB21-B44D96CA6EAD}"/>
                  </a:ext>
                </a:extLst>
              </p:cNvPr>
              <p:cNvSpPr>
                <a:spLocks noRot="1" noChangeAspect="1" noMove="1" noResize="1" noEditPoints="1" noAdjustHandles="1" noChangeArrowheads="1" noChangeShapeType="1" noTextEdit="1"/>
              </p:cNvSpPr>
              <p:nvPr/>
            </p:nvSpPr>
            <p:spPr>
              <a:xfrm>
                <a:off x="1797961" y="2073364"/>
                <a:ext cx="3223401" cy="1282302"/>
              </a:xfrm>
              <a:prstGeom prst="wedgeRoundRectCallout">
                <a:avLst>
                  <a:gd name="adj1" fmla="val -60880"/>
                  <a:gd name="adj2" fmla="val 153236"/>
                  <a:gd name="adj3" fmla="val 16667"/>
                </a:avLst>
              </a:prstGeom>
              <a:blipFill>
                <a:blip r:embed="rId5"/>
                <a:stretch>
                  <a:fillRect/>
                </a:stretch>
              </a:blipFill>
            </p:spPr>
            <p:txBody>
              <a:bodyPr/>
              <a:lstStyle/>
              <a:p>
                <a:r>
                  <a:rPr lang="en-US">
                    <a:noFill/>
                  </a:rPr>
                  <a:t> </a:t>
                </a:r>
              </a:p>
            </p:txBody>
          </p:sp>
        </mc:Fallback>
      </mc:AlternateContent>
      <p:pic>
        <p:nvPicPr>
          <p:cNvPr id="15" name="Graphic 14">
            <a:extLst>
              <a:ext uri="{FF2B5EF4-FFF2-40B4-BE49-F238E27FC236}">
                <a16:creationId xmlns:a16="http://schemas.microsoft.com/office/drawing/2014/main" id="{AA55A486-D6F2-9E28-BD72-BA262FE5FED0}"/>
              </a:ext>
              <a:ext uri="{C183D7F6-B498-43B3-948B-1728B52AA6E4}">
                <adec:decorative xmlns:adec="http://schemas.microsoft.com/office/drawing/2017/decorative" val="1"/>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268515" y="4347028"/>
            <a:ext cx="2663372" cy="2663372"/>
          </a:xfrm>
          <a:prstGeom prst="rect">
            <a:avLst/>
          </a:prstGeom>
        </p:spPr>
      </p:pic>
      <mc:AlternateContent xmlns:mc="http://schemas.openxmlformats.org/markup-compatibility/2006" xmlns:a14="http://schemas.microsoft.com/office/drawing/2010/main">
        <mc:Choice Requires="a14">
          <p:sp>
            <p:nvSpPr>
              <p:cNvPr id="16" name="Speech Bubble: Rectangle with Corners Rounded 15">
                <a:extLst>
                  <a:ext uri="{FF2B5EF4-FFF2-40B4-BE49-F238E27FC236}">
                    <a16:creationId xmlns:a16="http://schemas.microsoft.com/office/drawing/2014/main" id="{01F1745F-9543-AB30-A63E-A14D8E54135A}"/>
                  </a:ext>
                </a:extLst>
              </p:cNvPr>
              <p:cNvSpPr/>
              <p:nvPr/>
            </p:nvSpPr>
            <p:spPr>
              <a:xfrm>
                <a:off x="5622441" y="2073364"/>
                <a:ext cx="4160188" cy="1282303"/>
              </a:xfrm>
              <a:prstGeom prst="wedgeRoundRectCallout">
                <a:avLst>
                  <a:gd name="adj1" fmla="val 62735"/>
                  <a:gd name="adj2" fmla="val 144428"/>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14000"/>
                  </a:lnSpc>
                  <a:spcAft>
                    <a:spcPts val="600"/>
                  </a:spcAft>
                </a:pPr>
                <a14:m>
                  <m:oMathPara xmlns:m="http://schemas.openxmlformats.org/officeDocument/2006/math">
                    <m:oMathParaPr>
                      <m:jc m:val="centerGroup"/>
                    </m:oMathParaPr>
                    <m:oMath xmlns:m="http://schemas.openxmlformats.org/officeDocument/2006/math">
                      <m:sSup>
                        <m:sSupPr>
                          <m:ctrlPr>
                            <a:rPr lang="en-AU" b="0" i="1" smtClean="0">
                              <a:latin typeface="Cambria Math" panose="02040503050406030204" pitchFamily="18" charset="0"/>
                            </a:rPr>
                          </m:ctrlPr>
                        </m:sSupPr>
                        <m:e>
                          <m:r>
                            <a:rPr lang="en-AU" b="0" i="1" smtClean="0">
                              <a:latin typeface="Cambria Math" panose="02040503050406030204" pitchFamily="18" charset="0"/>
                            </a:rPr>
                            <m:t>𝛼</m:t>
                          </m:r>
                        </m:e>
                        <m:sup>
                          <m:r>
                            <a:rPr lang="en-AU" b="0" i="1" smtClean="0">
                              <a:latin typeface="Cambria Math" panose="02040503050406030204" pitchFamily="18" charset="0"/>
                            </a:rPr>
                            <m:t>2</m:t>
                          </m:r>
                        </m:sup>
                      </m:sSup>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𝛽</m:t>
                          </m:r>
                        </m:e>
                        <m:sup>
                          <m:r>
                            <a:rPr lang="en-AU" b="0" i="1" smtClean="0">
                              <a:latin typeface="Cambria Math" panose="02040503050406030204" pitchFamily="18" charset="0"/>
                            </a:rPr>
                            <m:t>2</m:t>
                          </m:r>
                        </m:sup>
                      </m:sSup>
                      <m:r>
                        <m:rPr>
                          <m:aln/>
                        </m:rPr>
                        <a:rPr lang="en-AU" b="0" i="1" smtClean="0">
                          <a:latin typeface="Cambria Math" panose="02040503050406030204" pitchFamily="18" charset="0"/>
                        </a:rPr>
                        <m:t>=</m:t>
                      </m:r>
                      <m:sSup>
                        <m:sSupPr>
                          <m:ctrlPr>
                            <a:rPr lang="en-AU" b="0" i="1" smtClean="0">
                              <a:latin typeface="Cambria Math" panose="02040503050406030204" pitchFamily="18" charset="0"/>
                            </a:rPr>
                          </m:ctrlPr>
                        </m:sSupPr>
                        <m:e>
                          <m:d>
                            <m:dPr>
                              <m:ctrlPr>
                                <a:rPr lang="en-AU" b="0" i="1" smtClean="0">
                                  <a:latin typeface="Cambria Math" panose="02040503050406030204" pitchFamily="18" charset="0"/>
                                </a:rPr>
                              </m:ctrlPr>
                            </m:dPr>
                            <m:e>
                              <m:r>
                                <a:rPr lang="en-AU" b="0" i="1" smtClean="0">
                                  <a:latin typeface="Cambria Math" panose="02040503050406030204" pitchFamily="18" charset="0"/>
                                </a:rPr>
                                <m:t>𝛼</m:t>
                              </m:r>
                              <m:r>
                                <a:rPr lang="en-AU" b="0" i="1" smtClean="0">
                                  <a:latin typeface="Cambria Math" panose="02040503050406030204" pitchFamily="18" charset="0"/>
                                </a:rPr>
                                <m:t>+</m:t>
                              </m:r>
                              <m:r>
                                <a:rPr lang="en-AU" b="0" i="1" smtClean="0">
                                  <a:latin typeface="Cambria Math" panose="02040503050406030204" pitchFamily="18" charset="0"/>
                                </a:rPr>
                                <m:t>𝛽</m:t>
                              </m:r>
                            </m:e>
                          </m:d>
                        </m:e>
                        <m:sup>
                          <m:r>
                            <a:rPr lang="en-AU" b="0" i="1" smtClean="0">
                              <a:latin typeface="Cambria Math" panose="02040503050406030204" pitchFamily="18" charset="0"/>
                            </a:rPr>
                            <m:t>2</m:t>
                          </m:r>
                        </m:sup>
                      </m:sSup>
                      <m:r>
                        <a:rPr lang="en-AU" b="0" i="1" smtClean="0">
                          <a:latin typeface="Cambria Math" panose="02040503050406030204" pitchFamily="18" charset="0"/>
                        </a:rPr>
                        <m:t>−2</m:t>
                      </m:r>
                      <m:r>
                        <a:rPr lang="en-AU" b="0" i="1" smtClean="0">
                          <a:latin typeface="Cambria Math" panose="02040503050406030204" pitchFamily="18" charset="0"/>
                        </a:rPr>
                        <m:t>𝛼𝛽</m:t>
                      </m:r>
                    </m:oMath>
                  </m:oMathPara>
                </a14:m>
                <a:br>
                  <a:rPr lang="en-AU" b="0"/>
                </a:br>
                <a:endParaRPr lang="en-AU" b="0"/>
              </a:p>
            </p:txBody>
          </p:sp>
        </mc:Choice>
        <mc:Fallback xmlns="">
          <p:sp>
            <p:nvSpPr>
              <p:cNvPr id="16" name="Speech Bubble: Rectangle with Corners Rounded 15">
                <a:extLst>
                  <a:ext uri="{FF2B5EF4-FFF2-40B4-BE49-F238E27FC236}">
                    <a16:creationId xmlns:a16="http://schemas.microsoft.com/office/drawing/2014/main" id="{01F1745F-9543-AB30-A63E-A14D8E54135A}"/>
                  </a:ext>
                </a:extLst>
              </p:cNvPr>
              <p:cNvSpPr>
                <a:spLocks noRot="1" noChangeAspect="1" noMove="1" noResize="1" noEditPoints="1" noAdjustHandles="1" noChangeArrowheads="1" noChangeShapeType="1" noTextEdit="1"/>
              </p:cNvSpPr>
              <p:nvPr/>
            </p:nvSpPr>
            <p:spPr>
              <a:xfrm>
                <a:off x="5622441" y="2073364"/>
                <a:ext cx="4160188" cy="1282303"/>
              </a:xfrm>
              <a:prstGeom prst="wedgeRoundRectCallout">
                <a:avLst>
                  <a:gd name="adj1" fmla="val 62735"/>
                  <a:gd name="adj2" fmla="val 144428"/>
                  <a:gd name="adj3" fmla="val 16667"/>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Rectangle: Rounded Corners 18">
                <a:extLst>
                  <a:ext uri="{FF2B5EF4-FFF2-40B4-BE49-F238E27FC236}">
                    <a16:creationId xmlns:a16="http://schemas.microsoft.com/office/drawing/2014/main" id="{0FC6CB98-359A-9B17-D78B-9FE7BA2211ED}"/>
                  </a:ext>
                </a:extLst>
              </p:cNvPr>
              <p:cNvSpPr/>
              <p:nvPr/>
            </p:nvSpPr>
            <p:spPr>
              <a:xfrm>
                <a:off x="2930109" y="3590091"/>
                <a:ext cx="5198907" cy="1224506"/>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14000"/>
                  </a:lnSpc>
                  <a:spcAft>
                    <a:spcPts val="600"/>
                  </a:spcAft>
                </a:pPr>
                <a:r>
                  <a:rPr lang="en-AU" dirty="0"/>
                  <a:t>If </a:t>
                </a:r>
                <a14:m>
                  <m:oMath xmlns:m="http://schemas.openxmlformats.org/officeDocument/2006/math">
                    <m:r>
                      <a:rPr lang="en-AU" i="1">
                        <a:latin typeface="Cambria Math" panose="02040503050406030204" pitchFamily="18" charset="0"/>
                      </a:rPr>
                      <m:t>𝛼</m:t>
                    </m:r>
                    <m:r>
                      <a:rPr lang="en-AU" i="1">
                        <a:latin typeface="Cambria Math" panose="02040503050406030204" pitchFamily="18" charset="0"/>
                      </a:rPr>
                      <m:t>+</m:t>
                    </m:r>
                    <m:r>
                      <a:rPr lang="en-AU" i="1">
                        <a:latin typeface="Cambria Math" panose="02040503050406030204" pitchFamily="18" charset="0"/>
                      </a:rPr>
                      <m:t>𝛽</m:t>
                    </m:r>
                    <m:r>
                      <a:rPr lang="en-AU" i="1">
                        <a:latin typeface="Cambria Math" panose="02040503050406030204" pitchFamily="18" charset="0"/>
                      </a:rPr>
                      <m:t>=−</m:t>
                    </m:r>
                    <m:f>
                      <m:fPr>
                        <m:ctrlPr>
                          <a:rPr lang="en-AU" i="1">
                            <a:latin typeface="Cambria Math" panose="02040503050406030204" pitchFamily="18" charset="0"/>
                          </a:rPr>
                        </m:ctrlPr>
                      </m:fPr>
                      <m:num>
                        <m:r>
                          <a:rPr lang="en-AU" i="1">
                            <a:latin typeface="Cambria Math" panose="02040503050406030204" pitchFamily="18" charset="0"/>
                          </a:rPr>
                          <m:t>𝑏</m:t>
                        </m:r>
                      </m:num>
                      <m:den>
                        <m:r>
                          <a:rPr lang="en-AU" i="1">
                            <a:latin typeface="Cambria Math" panose="02040503050406030204" pitchFamily="18" charset="0"/>
                          </a:rPr>
                          <m:t>𝑎</m:t>
                        </m:r>
                      </m:den>
                    </m:f>
                  </m:oMath>
                </a14:m>
                <a:r>
                  <a:rPr lang="en-AU" dirty="0"/>
                  <a:t> and </a:t>
                </a:r>
                <a14:m>
                  <m:oMath xmlns:m="http://schemas.openxmlformats.org/officeDocument/2006/math">
                    <m:r>
                      <a:rPr lang="en-AU" i="1">
                        <a:latin typeface="Cambria Math" panose="02040503050406030204" pitchFamily="18" charset="0"/>
                      </a:rPr>
                      <m:t>𝛼𝛽</m:t>
                    </m:r>
                    <m:r>
                      <a:rPr lang="en-AU" i="1">
                        <a:latin typeface="Cambria Math" panose="02040503050406030204" pitchFamily="18" charset="0"/>
                      </a:rPr>
                      <m:t>=</m:t>
                    </m:r>
                    <m:f>
                      <m:fPr>
                        <m:ctrlPr>
                          <a:rPr lang="en-AU" i="1">
                            <a:latin typeface="Cambria Math" panose="02040503050406030204" pitchFamily="18" charset="0"/>
                          </a:rPr>
                        </m:ctrlPr>
                      </m:fPr>
                      <m:num>
                        <m:r>
                          <a:rPr lang="en-AU" i="1">
                            <a:latin typeface="Cambria Math" panose="02040503050406030204" pitchFamily="18" charset="0"/>
                          </a:rPr>
                          <m:t>𝑐</m:t>
                        </m:r>
                      </m:num>
                      <m:den>
                        <m:r>
                          <a:rPr lang="en-AU" i="1">
                            <a:latin typeface="Cambria Math" panose="02040503050406030204" pitchFamily="18" charset="0"/>
                          </a:rPr>
                          <m:t>𝑎</m:t>
                        </m:r>
                      </m:den>
                    </m:f>
                    <m:r>
                      <a:rPr lang="en-AU">
                        <a:latin typeface="Cambria Math" panose="02040503050406030204" pitchFamily="18" charset="0"/>
                      </a:rPr>
                      <m:t>,</m:t>
                    </m:r>
                  </m:oMath>
                </a14:m>
                <a:r>
                  <a:rPr lang="en-AU" dirty="0"/>
                  <a:t> substitute these values and simplify</a:t>
                </a:r>
              </a:p>
            </p:txBody>
          </p:sp>
        </mc:Choice>
        <mc:Fallback xmlns="">
          <p:sp>
            <p:nvSpPr>
              <p:cNvPr id="19" name="Rectangle: Rounded Corners 18">
                <a:extLst>
                  <a:ext uri="{FF2B5EF4-FFF2-40B4-BE49-F238E27FC236}">
                    <a16:creationId xmlns:a16="http://schemas.microsoft.com/office/drawing/2014/main" id="{0FC6CB98-359A-9B17-D78B-9FE7BA2211ED}"/>
                  </a:ext>
                </a:extLst>
              </p:cNvPr>
              <p:cNvSpPr>
                <a:spLocks noRot="1" noChangeAspect="1" noMove="1" noResize="1" noEditPoints="1" noAdjustHandles="1" noChangeArrowheads="1" noChangeShapeType="1" noTextEdit="1"/>
              </p:cNvSpPr>
              <p:nvPr/>
            </p:nvSpPr>
            <p:spPr>
              <a:xfrm>
                <a:off x="2930109" y="3590091"/>
                <a:ext cx="5198907" cy="1224506"/>
              </a:xfrm>
              <a:prstGeom prst="roundRect">
                <a:avLst/>
              </a:prstGeom>
              <a:blipFill>
                <a:blip r:embed="rId9"/>
                <a:stretch>
                  <a:fillRect l="-487" b="-408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873615DC-4BAE-D747-88AB-73F700C847E7}"/>
                  </a:ext>
                </a:extLst>
              </p:cNvPr>
              <p:cNvSpPr txBox="1"/>
              <p:nvPr/>
            </p:nvSpPr>
            <p:spPr>
              <a:xfrm>
                <a:off x="3130534" y="5174282"/>
                <a:ext cx="4998481" cy="1341717"/>
              </a:xfrm>
              <a:prstGeom prst="rect">
                <a:avLst/>
              </a:prstGeom>
              <a:noFill/>
              <a:ln w="57150">
                <a:solidFill>
                  <a:schemeClr val="accent2"/>
                </a:solidFill>
              </a:ln>
            </p:spPr>
            <p:txBody>
              <a:bodyPr wrap="none" lIns="0" tIns="0" rIns="0" bIns="0" rtlCol="0" anchor="ctr" anchorCtr="1">
                <a:noAutofit/>
              </a:bodyPr>
              <a:lstStyle/>
              <a:p>
                <a:pPr>
                  <a:lnSpc>
                    <a:spcPct val="114000"/>
                  </a:lnSpc>
                  <a:spcAft>
                    <a:spcPts val="600"/>
                  </a:spcAft>
                </a:pPr>
                <a14:m>
                  <m:oMathPara xmlns:m="http://schemas.openxmlformats.org/officeDocument/2006/math">
                    <m:oMathParaPr>
                      <m:jc m:val="left"/>
                    </m:oMathParaPr>
                    <m:oMath xmlns:m="http://schemas.openxmlformats.org/officeDocument/2006/math">
                      <m:sSup>
                        <m:sSupPr>
                          <m:ctrlPr>
                            <a:rPr lang="en-AU" sz="1800" b="0" i="1" smtClean="0">
                              <a:latin typeface="Cambria Math" panose="02040503050406030204" pitchFamily="18" charset="0"/>
                            </a:rPr>
                          </m:ctrlPr>
                        </m:sSupPr>
                        <m:e>
                          <m:d>
                            <m:dPr>
                              <m:ctrlPr>
                                <a:rPr lang="en-AU" sz="1800" b="0" i="1" smtClean="0">
                                  <a:latin typeface="Cambria Math" panose="02040503050406030204" pitchFamily="18" charset="0"/>
                                </a:rPr>
                              </m:ctrlPr>
                            </m:dPr>
                            <m:e>
                              <m:r>
                                <a:rPr lang="en-AU" sz="1800" b="0" i="1" smtClean="0">
                                  <a:latin typeface="Cambria Math" panose="02040503050406030204" pitchFamily="18" charset="0"/>
                                </a:rPr>
                                <m:t>𝛼</m:t>
                              </m:r>
                              <m:r>
                                <a:rPr lang="en-AU" sz="1800" b="0" i="1" smtClean="0">
                                  <a:latin typeface="Cambria Math" panose="02040503050406030204" pitchFamily="18" charset="0"/>
                                </a:rPr>
                                <m:t>+</m:t>
                              </m:r>
                              <m:r>
                                <a:rPr lang="en-AU" sz="1800" b="0" i="1" smtClean="0">
                                  <a:latin typeface="Cambria Math" panose="02040503050406030204" pitchFamily="18" charset="0"/>
                                </a:rPr>
                                <m:t>𝛽</m:t>
                              </m:r>
                            </m:e>
                          </m:d>
                        </m:e>
                        <m:sup>
                          <m:r>
                            <a:rPr lang="en-AU" sz="1800" b="0" i="1" smtClean="0">
                              <a:latin typeface="Cambria Math" panose="02040503050406030204" pitchFamily="18" charset="0"/>
                            </a:rPr>
                            <m:t>2</m:t>
                          </m:r>
                        </m:sup>
                      </m:sSup>
                      <m:r>
                        <a:rPr lang="en-AU" sz="1800" b="0" i="1" smtClean="0">
                          <a:latin typeface="Cambria Math" panose="02040503050406030204" pitchFamily="18" charset="0"/>
                        </a:rPr>
                        <m:t>−2</m:t>
                      </m:r>
                      <m:r>
                        <a:rPr lang="en-AU" sz="1800" b="0" i="1" smtClean="0">
                          <a:latin typeface="Cambria Math" panose="02040503050406030204" pitchFamily="18" charset="0"/>
                        </a:rPr>
                        <m:t>𝛼𝛽</m:t>
                      </m:r>
                      <m:r>
                        <m:rPr>
                          <m:aln/>
                        </m:rPr>
                        <a:rPr lang="en-AU" sz="1800" b="0" i="1" smtClean="0">
                          <a:latin typeface="Cambria Math" panose="02040503050406030204" pitchFamily="18" charset="0"/>
                        </a:rPr>
                        <m:t>=</m:t>
                      </m:r>
                      <m:sSup>
                        <m:sSupPr>
                          <m:ctrlPr>
                            <a:rPr lang="en-AU" sz="1800" b="0" i="1" smtClean="0">
                              <a:latin typeface="Cambria Math" panose="02040503050406030204" pitchFamily="18" charset="0"/>
                            </a:rPr>
                          </m:ctrlPr>
                        </m:sSupPr>
                        <m:e>
                          <m:d>
                            <m:dPr>
                              <m:ctrlPr>
                                <a:rPr lang="en-AU" sz="1800" b="0" i="1" smtClean="0">
                                  <a:latin typeface="Cambria Math" panose="02040503050406030204" pitchFamily="18" charset="0"/>
                                </a:rPr>
                              </m:ctrlPr>
                            </m:dPr>
                            <m:e>
                              <m: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𝑏</m:t>
                                  </m:r>
                                </m:num>
                                <m:den>
                                  <m:r>
                                    <a:rPr lang="en-AU" sz="1800" b="0" i="1" smtClean="0">
                                      <a:latin typeface="Cambria Math" panose="02040503050406030204" pitchFamily="18" charset="0"/>
                                    </a:rPr>
                                    <m:t>𝑎</m:t>
                                  </m:r>
                                </m:den>
                              </m:f>
                            </m:e>
                          </m:d>
                        </m:e>
                        <m:sup>
                          <m:r>
                            <a:rPr lang="en-AU" sz="1800" b="0" i="1" smtClean="0">
                              <a:latin typeface="Cambria Math" panose="02040503050406030204" pitchFamily="18" charset="0"/>
                            </a:rPr>
                            <m:t>2</m:t>
                          </m:r>
                        </m:sup>
                      </m:sSup>
                      <m:r>
                        <a:rPr lang="en-AU" sz="1800" b="0" i="1" smtClean="0">
                          <a:latin typeface="Cambria Math" panose="02040503050406030204" pitchFamily="18" charset="0"/>
                        </a:rPr>
                        <m:t>−2</m:t>
                      </m:r>
                      <m:d>
                        <m:dPr>
                          <m:ctrlPr>
                            <a:rPr lang="en-AU" sz="1800" b="0" i="1" smtClean="0">
                              <a:latin typeface="Cambria Math" panose="02040503050406030204" pitchFamily="18" charset="0"/>
                            </a:rPr>
                          </m:ctrlPr>
                        </m:dPr>
                        <m:e>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𝑐</m:t>
                              </m:r>
                            </m:num>
                            <m:den>
                              <m:r>
                                <a:rPr lang="en-AU" sz="1800" b="0" i="1" smtClean="0">
                                  <a:latin typeface="Cambria Math" panose="02040503050406030204" pitchFamily="18" charset="0"/>
                                </a:rPr>
                                <m:t>𝑎</m:t>
                              </m:r>
                            </m:den>
                          </m:f>
                        </m:e>
                      </m:d>
                    </m:oMath>
                    <m:oMath xmlns:m="http://schemas.openxmlformats.org/officeDocument/2006/math">
                      <m:r>
                        <m:rPr>
                          <m:aln/>
                        </m:rP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𝑏</m:t>
                              </m:r>
                            </m:e>
                            <m:sup>
                              <m:r>
                                <a:rPr lang="en-AU" sz="1800" b="0" i="1" smtClean="0">
                                  <a:latin typeface="Cambria Math" panose="02040503050406030204" pitchFamily="18" charset="0"/>
                                </a:rPr>
                                <m:t>2</m:t>
                              </m:r>
                            </m:sup>
                          </m:sSup>
                          <m:r>
                            <a:rPr lang="en-AU" sz="1800" b="0" i="1" smtClean="0">
                              <a:latin typeface="Cambria Math" panose="02040503050406030204" pitchFamily="18" charset="0"/>
                            </a:rPr>
                            <m:t>−2</m:t>
                          </m:r>
                          <m:r>
                            <a:rPr lang="en-AU" sz="1800" b="0" i="1" smtClean="0">
                              <a:latin typeface="Cambria Math" panose="02040503050406030204" pitchFamily="18" charset="0"/>
                            </a:rPr>
                            <m:t>𝑎𝑐</m:t>
                          </m:r>
                        </m:num>
                        <m:den>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𝑎</m:t>
                              </m:r>
                            </m:e>
                            <m:sup>
                              <m:r>
                                <a:rPr lang="en-AU" sz="1800" b="0" i="1" smtClean="0">
                                  <a:latin typeface="Cambria Math" panose="02040503050406030204" pitchFamily="18" charset="0"/>
                                </a:rPr>
                                <m:t>2</m:t>
                              </m:r>
                            </m:sup>
                          </m:sSup>
                        </m:den>
                      </m:f>
                    </m:oMath>
                  </m:oMathPara>
                </a14:m>
                <a:endParaRPr lang="en-AU" sz="1800" dirty="0"/>
              </a:p>
            </p:txBody>
          </p:sp>
        </mc:Choice>
        <mc:Fallback xmlns="">
          <p:sp>
            <p:nvSpPr>
              <p:cNvPr id="2" name="TextBox 1">
                <a:extLst>
                  <a:ext uri="{FF2B5EF4-FFF2-40B4-BE49-F238E27FC236}">
                    <a16:creationId xmlns:a16="http://schemas.microsoft.com/office/drawing/2014/main" id="{873615DC-4BAE-D747-88AB-73F700C847E7}"/>
                  </a:ext>
                </a:extLst>
              </p:cNvPr>
              <p:cNvSpPr txBox="1">
                <a:spLocks noRot="1" noChangeAspect="1" noMove="1" noResize="1" noEditPoints="1" noAdjustHandles="1" noChangeArrowheads="1" noChangeShapeType="1" noTextEdit="1"/>
              </p:cNvSpPr>
              <p:nvPr/>
            </p:nvSpPr>
            <p:spPr>
              <a:xfrm>
                <a:off x="3130534" y="5174282"/>
                <a:ext cx="4998481" cy="1341717"/>
              </a:xfrm>
              <a:prstGeom prst="rect">
                <a:avLst/>
              </a:prstGeom>
              <a:blipFill>
                <a:blip r:embed="rId10"/>
                <a:stretch>
                  <a:fillRect/>
                </a:stretch>
              </a:blipFill>
              <a:ln w="57150">
                <a:solidFill>
                  <a:schemeClr val="accent2"/>
                </a:solidFill>
              </a:ln>
            </p:spPr>
            <p:txBody>
              <a:bodyPr/>
              <a:lstStyle/>
              <a:p>
                <a:r>
                  <a:rPr lang="en-US">
                    <a:noFill/>
                  </a:rPr>
                  <a:t> </a:t>
                </a:r>
              </a:p>
            </p:txBody>
          </p:sp>
        </mc:Fallback>
      </mc:AlternateContent>
    </p:spTree>
    <p:extLst>
      <p:ext uri="{BB962C8B-B14F-4D97-AF65-F5344CB8AC3E}">
        <p14:creationId xmlns:p14="http://schemas.microsoft.com/office/powerpoint/2010/main" val="2087513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15"/>
                                        </p:tgtEl>
                                      </p:cBhvr>
                                    </p:animEffect>
                                    <p:set>
                                      <p:cBhvr>
                                        <p:cTn id="10" dur="1" fill="hold">
                                          <p:stCondLst>
                                            <p:cond delay="499"/>
                                          </p:stCondLst>
                                        </p:cTn>
                                        <p:tgtEl>
                                          <p:spTgt spid="15"/>
                                        </p:tgtEl>
                                        <p:attrNameLst>
                                          <p:attrName>style.visibility</p:attrName>
                                        </p:attrNameLst>
                                      </p:cBhvr>
                                      <p:to>
                                        <p:strVal val="hidden"/>
                                      </p:to>
                                    </p:set>
                                  </p:childTnLst>
                                </p:cTn>
                              </p:par>
                              <p:par>
                                <p:cTn id="11" presetID="10"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animBg="1"/>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1C6AC4-ABEE-BE8E-9F28-369E6B2F79D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950D1E4-70ED-B90D-CE64-CABAB8629C90}"/>
              </a:ext>
            </a:extLst>
          </p:cNvPr>
          <p:cNvSpPr>
            <a:spLocks noGrp="1"/>
          </p:cNvSpPr>
          <p:nvPr>
            <p:ph type="title"/>
          </p:nvPr>
        </p:nvSpPr>
        <p:spPr/>
        <p:txBody>
          <a:bodyPr/>
          <a:lstStyle/>
          <a:p>
            <a:r>
              <a:rPr lang="en-AU" dirty="0">
                <a:latin typeface="+mj-lt"/>
              </a:rPr>
              <a:t>Using sums and products (2)	</a:t>
            </a:r>
          </a:p>
        </p:txBody>
      </p:sp>
      <p:sp>
        <p:nvSpPr>
          <p:cNvPr id="13" name="Text Placeholder 12">
            <a:extLst>
              <a:ext uri="{FF2B5EF4-FFF2-40B4-BE49-F238E27FC236}">
                <a16:creationId xmlns:a16="http://schemas.microsoft.com/office/drawing/2014/main" id="{B5607288-DCEB-26B2-5842-68B1E8894A44}"/>
              </a:ext>
            </a:extLst>
          </p:cNvPr>
          <p:cNvSpPr>
            <a:spLocks noGrp="1"/>
          </p:cNvSpPr>
          <p:nvPr>
            <p:ph type="body" sz="quarter" idx="18"/>
          </p:nvPr>
        </p:nvSpPr>
        <p:spPr>
          <a:xfrm>
            <a:off x="360000" y="982520"/>
            <a:ext cx="11483998" cy="356423"/>
          </a:xfrm>
        </p:spPr>
        <p:txBody>
          <a:bodyPr/>
          <a:lstStyle/>
          <a:p>
            <a:r>
              <a:rPr lang="en-AU" dirty="0">
                <a:latin typeface="+mj-lt"/>
              </a:rPr>
              <a:t>Cubic </a:t>
            </a:r>
            <a:r>
              <a:rPr lang="en-AU" dirty="0"/>
              <a:t>zeroes</a:t>
            </a:r>
            <a:endParaRPr lang="en-AU" dirty="0">
              <a:latin typeface="+mj-lt"/>
            </a:endParaRPr>
          </a:p>
        </p:txBody>
      </p:sp>
      <mc:AlternateContent xmlns:mc="http://schemas.openxmlformats.org/markup-compatibility/2006" xmlns:a14="http://schemas.microsoft.com/office/drawing/2010/main">
        <mc:Choice Requires="a14">
          <p:sp>
            <p:nvSpPr>
              <p:cNvPr id="12" name="Text Placeholder 11">
                <a:extLst>
                  <a:ext uri="{FF2B5EF4-FFF2-40B4-BE49-F238E27FC236}">
                    <a16:creationId xmlns:a16="http://schemas.microsoft.com/office/drawing/2014/main" id="{7E0FE49F-DF25-8B1F-EF8D-9419306689A9}"/>
                  </a:ext>
                </a:extLst>
              </p:cNvPr>
              <p:cNvSpPr>
                <a:spLocks noGrp="1"/>
              </p:cNvSpPr>
              <p:nvPr>
                <p:ph type="body" sz="quarter" idx="17"/>
              </p:nvPr>
            </p:nvSpPr>
            <p:spPr>
              <a:xfrm>
                <a:off x="360000" y="1567087"/>
                <a:ext cx="11484000" cy="461005"/>
              </a:xfrm>
            </p:spPr>
            <p:txBody>
              <a:bodyPr/>
              <a:lstStyle/>
              <a:p>
                <a:r>
                  <a:rPr lang="en-AU" b="0" dirty="0"/>
                  <a:t>Consider</a:t>
                </a:r>
                <a:r>
                  <a:rPr lang="en-AU" dirty="0"/>
                  <a:t> </a:t>
                </a:r>
                <a:r>
                  <a:rPr lang="en-AU" b="0" dirty="0"/>
                  <a:t>the manipulation of </a:t>
                </a:r>
                <a14:m>
                  <m:oMath xmlns:m="http://schemas.openxmlformats.org/officeDocument/2006/math">
                    <m:sSup>
                      <m:sSupPr>
                        <m:ctrlPr>
                          <a:rPr lang="en-AU" i="1">
                            <a:latin typeface="Cambria Math" panose="02040503050406030204" pitchFamily="18" charset="0"/>
                          </a:rPr>
                        </m:ctrlPr>
                      </m:sSupPr>
                      <m:e>
                        <m:r>
                          <a:rPr lang="en-AU" i="1">
                            <a:latin typeface="Cambria Math" panose="02040503050406030204" pitchFamily="18" charset="0"/>
                          </a:rPr>
                          <m:t>𝛼</m:t>
                        </m:r>
                      </m:e>
                      <m:sup>
                        <m:r>
                          <a:rPr lang="en-AU" i="1">
                            <a:latin typeface="Cambria Math" panose="02040503050406030204" pitchFamily="18" charset="0"/>
                          </a:rPr>
                          <m:t>2</m:t>
                        </m:r>
                      </m:sup>
                    </m:sSup>
                    <m:r>
                      <a:rPr lang="en-AU" i="1">
                        <a:latin typeface="Cambria Math" panose="02040503050406030204" pitchFamily="18" charset="0"/>
                      </a:rPr>
                      <m:t>+</m:t>
                    </m:r>
                    <m:sSup>
                      <m:sSupPr>
                        <m:ctrlPr>
                          <a:rPr lang="en-AU" i="1">
                            <a:latin typeface="Cambria Math" panose="02040503050406030204" pitchFamily="18" charset="0"/>
                          </a:rPr>
                        </m:ctrlPr>
                      </m:sSupPr>
                      <m:e>
                        <m:r>
                          <a:rPr lang="en-AU" i="1">
                            <a:latin typeface="Cambria Math" panose="02040503050406030204" pitchFamily="18" charset="0"/>
                          </a:rPr>
                          <m:t>𝛽</m:t>
                        </m:r>
                      </m:e>
                      <m:sup>
                        <m:r>
                          <a:rPr lang="en-AU" i="1">
                            <a:latin typeface="Cambria Math" panose="02040503050406030204" pitchFamily="18" charset="0"/>
                          </a:rPr>
                          <m:t>2</m:t>
                        </m:r>
                      </m:sup>
                    </m:sSup>
                    <m:r>
                      <a:rPr lang="en-AU" b="0" i="1" smtClean="0">
                        <a:latin typeface="Cambria Math" panose="02040503050406030204" pitchFamily="18" charset="0"/>
                      </a:rPr>
                      <m:t> </m:t>
                    </m:r>
                  </m:oMath>
                </a14:m>
                <a:r>
                  <a:rPr lang="en-AU" b="0" dirty="0"/>
                  <a:t>and </a:t>
                </a:r>
                <a14:m>
                  <m:oMath xmlns:m="http://schemas.openxmlformats.org/officeDocument/2006/math">
                    <m:sSup>
                      <m:sSupPr>
                        <m:ctrlPr>
                          <a:rPr lang="en-AU" b="0" i="1" smtClean="0">
                            <a:latin typeface="Cambria Math" panose="02040503050406030204" pitchFamily="18" charset="0"/>
                          </a:rPr>
                        </m:ctrlPr>
                      </m:sSupPr>
                      <m:e>
                        <m:r>
                          <a:rPr lang="en-AU" b="0" i="1" smtClean="0">
                            <a:latin typeface="Cambria Math" panose="02040503050406030204" pitchFamily="18" charset="0"/>
                          </a:rPr>
                          <m:t>𝛼</m:t>
                        </m:r>
                      </m:e>
                      <m:sup>
                        <m:r>
                          <a:rPr lang="en-AU" b="0" i="1" smtClean="0">
                            <a:latin typeface="Cambria Math" panose="02040503050406030204" pitchFamily="18" charset="0"/>
                          </a:rPr>
                          <m:t>2</m:t>
                        </m:r>
                      </m:sup>
                    </m:sSup>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𝛽</m:t>
                        </m:r>
                      </m:e>
                      <m:sup>
                        <m:r>
                          <a:rPr lang="en-AU" b="0" i="1" smtClean="0">
                            <a:latin typeface="Cambria Math" panose="02040503050406030204" pitchFamily="18" charset="0"/>
                          </a:rPr>
                          <m:t>2</m:t>
                        </m:r>
                      </m:sup>
                    </m:sSup>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𝛾</m:t>
                        </m:r>
                      </m:e>
                      <m:sup>
                        <m:r>
                          <a:rPr lang="en-AU" b="0" i="1" smtClean="0">
                            <a:latin typeface="Cambria Math" panose="02040503050406030204" pitchFamily="18" charset="0"/>
                          </a:rPr>
                          <m:t>2</m:t>
                        </m:r>
                      </m:sup>
                    </m:sSup>
                  </m:oMath>
                </a14:m>
                <a:r>
                  <a:rPr lang="en-AU" dirty="0">
                    <a:latin typeface="+mn-lt"/>
                  </a:rPr>
                  <a:t> </a:t>
                </a:r>
              </a:p>
            </p:txBody>
          </p:sp>
        </mc:Choice>
        <mc:Fallback xmlns="">
          <p:sp>
            <p:nvSpPr>
              <p:cNvPr id="12" name="Text Placeholder 11">
                <a:extLst>
                  <a:ext uri="{FF2B5EF4-FFF2-40B4-BE49-F238E27FC236}">
                    <a16:creationId xmlns:a16="http://schemas.microsoft.com/office/drawing/2014/main" id="{7E0FE49F-DF25-8B1F-EF8D-9419306689A9}"/>
                  </a:ext>
                </a:extLst>
              </p:cNvPr>
              <p:cNvSpPr>
                <a:spLocks noGrp="1" noRot="1" noChangeAspect="1" noMove="1" noResize="1" noEditPoints="1" noAdjustHandles="1" noChangeArrowheads="1" noChangeShapeType="1" noTextEdit="1"/>
              </p:cNvSpPr>
              <p:nvPr>
                <p:ph type="body" sz="quarter" idx="17"/>
              </p:nvPr>
            </p:nvSpPr>
            <p:spPr>
              <a:xfrm>
                <a:off x="360000" y="1567087"/>
                <a:ext cx="11484000" cy="461005"/>
              </a:xfrm>
              <a:blipFill>
                <a:blip r:embed="rId3"/>
                <a:stretch>
                  <a:fillRect l="-1326" b="-21622"/>
                </a:stretch>
              </a:blipFill>
            </p:spPr>
            <p:txBody>
              <a:bodyPr/>
              <a:lstStyle/>
              <a:p>
                <a:r>
                  <a:rPr lang="en-US">
                    <a:noFill/>
                  </a:rPr>
                  <a:t> </a:t>
                </a:r>
              </a:p>
            </p:txBody>
          </p:sp>
        </mc:Fallback>
      </mc:AlternateContent>
      <p:sp>
        <p:nvSpPr>
          <p:cNvPr id="3" name="Slide Number Placeholder 2">
            <a:extLst>
              <a:ext uri="{FF2B5EF4-FFF2-40B4-BE49-F238E27FC236}">
                <a16:creationId xmlns:a16="http://schemas.microsoft.com/office/drawing/2014/main" id="{59CCD019-BF0B-1122-9446-F139D33B3A77}"/>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9</a:t>
            </a:fld>
            <a:endParaRPr lang="en-AU" dirty="0"/>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4F68F5DC-4B84-3826-52EE-34312F0E6243}"/>
                  </a:ext>
                </a:extLst>
              </p:cNvPr>
              <p:cNvSpPr txBox="1"/>
              <p:nvPr/>
            </p:nvSpPr>
            <p:spPr>
              <a:xfrm>
                <a:off x="360000" y="2278743"/>
                <a:ext cx="11483998" cy="4075165"/>
              </a:xfrm>
              <a:prstGeom prst="rect">
                <a:avLst/>
              </a:prstGeom>
              <a:noFill/>
              <a:ln>
                <a:solidFill>
                  <a:schemeClr val="accent1"/>
                </a:solidFill>
              </a:ln>
            </p:spPr>
            <p:txBody>
              <a:bodyPr wrap="square" lIns="0" tIns="0" rIns="0" bIns="0" rtlCol="0" anchor="ctr" anchorCtr="1">
                <a:noAutofit/>
              </a:bodyPr>
              <a:lstStyle/>
              <a:p>
                <a:pPr>
                  <a:lnSpc>
                    <a:spcPct val="150000"/>
                  </a:lnSpc>
                  <a:spcAft>
                    <a:spcPts val="1200"/>
                  </a:spcAft>
                </a:pPr>
                <a:r>
                  <a:rPr lang="en-AU" sz="1800" b="1" dirty="0"/>
                  <a:t>Express </a:t>
                </a:r>
                <a14:m>
                  <m:oMath xmlns:m="http://schemas.openxmlformats.org/officeDocument/2006/math">
                    <m:sSup>
                      <m:sSupPr>
                        <m:ctrlPr>
                          <a:rPr lang="en-AU" sz="1800" b="1" i="1">
                            <a:latin typeface="Cambria Math" panose="02040503050406030204" pitchFamily="18" charset="0"/>
                          </a:rPr>
                        </m:ctrlPr>
                      </m:sSupPr>
                      <m:e>
                        <m:r>
                          <a:rPr lang="en-AU" sz="1800" b="1" i="1">
                            <a:latin typeface="Cambria Math" panose="02040503050406030204" pitchFamily="18" charset="0"/>
                          </a:rPr>
                          <m:t>𝜶</m:t>
                        </m:r>
                      </m:e>
                      <m:sup>
                        <m:r>
                          <a:rPr lang="en-AU" sz="1800" b="1" i="1">
                            <a:latin typeface="Cambria Math" panose="02040503050406030204" pitchFamily="18" charset="0"/>
                          </a:rPr>
                          <m:t>𝟐</m:t>
                        </m:r>
                      </m:sup>
                    </m:sSup>
                    <m:r>
                      <a:rPr lang="en-AU" sz="1800" b="1" i="1">
                        <a:latin typeface="Cambria Math" panose="02040503050406030204" pitchFamily="18" charset="0"/>
                      </a:rPr>
                      <m:t>+</m:t>
                    </m:r>
                    <m:sSup>
                      <m:sSupPr>
                        <m:ctrlPr>
                          <a:rPr lang="en-AU" sz="1800" b="1" i="1">
                            <a:latin typeface="Cambria Math" panose="02040503050406030204" pitchFamily="18" charset="0"/>
                          </a:rPr>
                        </m:ctrlPr>
                      </m:sSupPr>
                      <m:e>
                        <m:r>
                          <a:rPr lang="en-AU" sz="1800" b="1" i="1">
                            <a:latin typeface="Cambria Math" panose="02040503050406030204" pitchFamily="18" charset="0"/>
                          </a:rPr>
                          <m:t>𝜷</m:t>
                        </m:r>
                      </m:e>
                      <m:sup>
                        <m:r>
                          <a:rPr lang="en-AU" sz="1800" b="1" i="1">
                            <a:latin typeface="Cambria Math" panose="02040503050406030204" pitchFamily="18" charset="0"/>
                          </a:rPr>
                          <m:t>𝟐</m:t>
                        </m:r>
                      </m:sup>
                    </m:sSup>
                    <m:r>
                      <a:rPr lang="en-AU" sz="1800" b="1" i="1">
                        <a:latin typeface="Cambria Math" panose="02040503050406030204" pitchFamily="18" charset="0"/>
                      </a:rPr>
                      <m:t>+</m:t>
                    </m:r>
                    <m:sSup>
                      <m:sSupPr>
                        <m:ctrlPr>
                          <a:rPr lang="en-AU" sz="1800" b="1" i="1">
                            <a:latin typeface="Cambria Math" panose="02040503050406030204" pitchFamily="18" charset="0"/>
                          </a:rPr>
                        </m:ctrlPr>
                      </m:sSupPr>
                      <m:e>
                        <m:r>
                          <a:rPr lang="en-AU" sz="1800" b="1" i="1">
                            <a:latin typeface="Cambria Math" panose="02040503050406030204" pitchFamily="18" charset="0"/>
                          </a:rPr>
                          <m:t>𝜸</m:t>
                        </m:r>
                      </m:e>
                      <m:sup>
                        <m:r>
                          <a:rPr lang="en-AU" sz="1800" b="1" i="1">
                            <a:latin typeface="Cambria Math" panose="02040503050406030204" pitchFamily="18" charset="0"/>
                          </a:rPr>
                          <m:t>𝟐</m:t>
                        </m:r>
                      </m:sup>
                    </m:sSup>
                    <m:r>
                      <a:rPr lang="en-AU" sz="1800" b="1" i="1">
                        <a:latin typeface="Cambria Math" panose="02040503050406030204" pitchFamily="18" charset="0"/>
                      </a:rPr>
                      <m:t> </m:t>
                    </m:r>
                    <m:r>
                      <a:rPr lang="en-AU" sz="1800" b="1" i="1" smtClean="0">
                        <a:latin typeface="Cambria Math" panose="02040503050406030204" pitchFamily="18" charset="0"/>
                      </a:rPr>
                      <m:t> </m:t>
                    </m:r>
                  </m:oMath>
                </a14:m>
                <a:r>
                  <a:rPr lang="en-AU" sz="1800" b="1" dirty="0"/>
                  <a:t>in terms of a combination of the sums and products of zeroes</a:t>
                </a:r>
                <a:endParaRPr lang="en-AU" sz="1800" dirty="0"/>
              </a:p>
              <a:p>
                <a:pPr>
                  <a:lnSpc>
                    <a:spcPct val="150000"/>
                  </a:lnSpc>
                  <a:spcAft>
                    <a:spcPts val="1200"/>
                  </a:spcAft>
                </a:pPr>
                <a14:m>
                  <m:oMathPara xmlns:m="http://schemas.openxmlformats.org/officeDocument/2006/math">
                    <m:oMathParaPr>
                      <m:jc m:val="left"/>
                    </m:oMathParaPr>
                    <m:oMath xmlns:m="http://schemas.openxmlformats.org/officeDocument/2006/math">
                      <m:sSup>
                        <m:sSupPr>
                          <m:ctrlPr>
                            <a:rPr lang="en-AU" sz="1800" i="1">
                              <a:latin typeface="Cambria Math" panose="02040503050406030204" pitchFamily="18" charset="0"/>
                            </a:rPr>
                          </m:ctrlPr>
                        </m:sSupPr>
                        <m:e>
                          <m:r>
                            <a:rPr lang="en-AU" sz="1800" i="1">
                              <a:latin typeface="Cambria Math" panose="02040503050406030204" pitchFamily="18" charset="0"/>
                            </a:rPr>
                            <m:t>𝛼</m:t>
                          </m:r>
                        </m:e>
                        <m:sup>
                          <m:r>
                            <a:rPr lang="en-AU" sz="1800" i="1">
                              <a:latin typeface="Cambria Math" panose="02040503050406030204" pitchFamily="18" charset="0"/>
                            </a:rPr>
                            <m:t>2</m:t>
                          </m:r>
                        </m:sup>
                      </m:sSup>
                      <m:r>
                        <a:rPr lang="en-AU" sz="1800" i="1">
                          <a:latin typeface="Cambria Math" panose="02040503050406030204" pitchFamily="18" charset="0"/>
                        </a:rPr>
                        <m:t>+</m:t>
                      </m:r>
                      <m:sSup>
                        <m:sSupPr>
                          <m:ctrlPr>
                            <a:rPr lang="en-AU" sz="1800" i="1">
                              <a:latin typeface="Cambria Math" panose="02040503050406030204" pitchFamily="18" charset="0"/>
                            </a:rPr>
                          </m:ctrlPr>
                        </m:sSupPr>
                        <m:e>
                          <m:r>
                            <a:rPr lang="en-AU" sz="1800" i="1">
                              <a:latin typeface="Cambria Math" panose="02040503050406030204" pitchFamily="18" charset="0"/>
                            </a:rPr>
                            <m:t>𝛽</m:t>
                          </m:r>
                        </m:e>
                        <m:sup>
                          <m:r>
                            <a:rPr lang="en-AU" sz="1800" i="1">
                              <a:latin typeface="Cambria Math" panose="02040503050406030204" pitchFamily="18" charset="0"/>
                            </a:rPr>
                            <m:t>2</m:t>
                          </m:r>
                        </m:sup>
                      </m:sSup>
                      <m:r>
                        <a:rPr lang="en-AU" sz="1800" i="1">
                          <a:latin typeface="Cambria Math" panose="02040503050406030204" pitchFamily="18" charset="0"/>
                        </a:rPr>
                        <m:t>+</m:t>
                      </m:r>
                      <m:sSup>
                        <m:sSupPr>
                          <m:ctrlPr>
                            <a:rPr lang="en-AU" sz="1800" i="1">
                              <a:latin typeface="Cambria Math" panose="02040503050406030204" pitchFamily="18" charset="0"/>
                            </a:rPr>
                          </m:ctrlPr>
                        </m:sSupPr>
                        <m:e>
                          <m:r>
                            <a:rPr lang="en-AU" sz="1800" i="1">
                              <a:latin typeface="Cambria Math" panose="02040503050406030204" pitchFamily="18" charset="0"/>
                            </a:rPr>
                            <m:t>𝛾</m:t>
                          </m:r>
                        </m:e>
                        <m:sup>
                          <m:r>
                            <a:rPr lang="en-AU" sz="1800" i="1">
                              <a:latin typeface="Cambria Math" panose="02040503050406030204" pitchFamily="18" charset="0"/>
                            </a:rPr>
                            <m:t>2</m:t>
                          </m:r>
                        </m:sup>
                      </m:sSup>
                      <m:r>
                        <m:rPr>
                          <m:aln/>
                        </m:rPr>
                        <a:rPr lang="en-AU" sz="1800" b="0" i="1" smtClean="0">
                          <a:latin typeface="Cambria Math" panose="02040503050406030204" pitchFamily="18" charset="0"/>
                        </a:rPr>
                        <m:t>=</m:t>
                      </m:r>
                      <m:sSup>
                        <m:sSupPr>
                          <m:ctrlPr>
                            <a:rPr lang="en-AU" sz="1800" i="1">
                              <a:latin typeface="Cambria Math" panose="02040503050406030204" pitchFamily="18" charset="0"/>
                            </a:rPr>
                          </m:ctrlPr>
                        </m:sSupPr>
                        <m:e>
                          <m:d>
                            <m:dPr>
                              <m:ctrlPr>
                                <a:rPr lang="en-AU" sz="1800" i="1">
                                  <a:latin typeface="Cambria Math" panose="02040503050406030204" pitchFamily="18" charset="0"/>
                                </a:rPr>
                              </m:ctrlPr>
                            </m:dPr>
                            <m:e>
                              <m:r>
                                <a:rPr lang="en-AU" sz="1800" i="1">
                                  <a:latin typeface="Cambria Math" panose="02040503050406030204" pitchFamily="18" charset="0"/>
                                </a:rPr>
                                <m:t>𝛼</m:t>
                              </m:r>
                              <m:r>
                                <a:rPr lang="en-AU" sz="1800" i="1">
                                  <a:latin typeface="Cambria Math" panose="02040503050406030204" pitchFamily="18" charset="0"/>
                                </a:rPr>
                                <m:t>+</m:t>
                              </m:r>
                              <m:r>
                                <a:rPr lang="en-AU" sz="1800" i="1">
                                  <a:latin typeface="Cambria Math" panose="02040503050406030204" pitchFamily="18" charset="0"/>
                                </a:rPr>
                                <m:t>𝛽</m:t>
                              </m:r>
                              <m:r>
                                <a:rPr lang="en-AU" sz="1800" i="1">
                                  <a:latin typeface="Cambria Math" panose="02040503050406030204" pitchFamily="18" charset="0"/>
                                </a:rPr>
                                <m:t>+</m:t>
                              </m:r>
                              <m:r>
                                <a:rPr lang="en-AU" sz="1800" i="1">
                                  <a:latin typeface="Cambria Math" panose="02040503050406030204" pitchFamily="18" charset="0"/>
                                </a:rPr>
                                <m:t>𝛾</m:t>
                              </m:r>
                            </m:e>
                          </m:d>
                        </m:e>
                        <m:sup>
                          <m:r>
                            <a:rPr lang="en-AU" sz="1800" i="1">
                              <a:latin typeface="Cambria Math" panose="02040503050406030204" pitchFamily="18" charset="0"/>
                            </a:rPr>
                            <m:t>2</m:t>
                          </m:r>
                        </m:sup>
                      </m:sSup>
                      <m:r>
                        <a:rPr lang="en-AU" sz="1800" b="0" i="1" smtClean="0">
                          <a:latin typeface="Cambria Math" panose="02040503050406030204" pitchFamily="18" charset="0"/>
                        </a:rPr>
                        <m:t> −</m:t>
                      </m:r>
                      <m:r>
                        <a:rPr lang="en-AU" sz="1800" i="1">
                          <a:latin typeface="Cambria Math" panose="02040503050406030204" pitchFamily="18" charset="0"/>
                        </a:rPr>
                        <m:t>2</m:t>
                      </m:r>
                      <m:d>
                        <m:dPr>
                          <m:ctrlPr>
                            <a:rPr lang="en-AU" sz="1800" i="1">
                              <a:latin typeface="Cambria Math" panose="02040503050406030204" pitchFamily="18" charset="0"/>
                            </a:rPr>
                          </m:ctrlPr>
                        </m:dPr>
                        <m:e>
                          <m:r>
                            <a:rPr lang="en-AU" sz="1800" i="1">
                              <a:latin typeface="Cambria Math" panose="02040503050406030204" pitchFamily="18" charset="0"/>
                            </a:rPr>
                            <m:t>𝛼𝛽</m:t>
                          </m:r>
                          <m:r>
                            <a:rPr lang="en-AU" sz="1800" i="1">
                              <a:latin typeface="Cambria Math" panose="02040503050406030204" pitchFamily="18" charset="0"/>
                            </a:rPr>
                            <m:t>+</m:t>
                          </m:r>
                          <m:r>
                            <a:rPr lang="en-AU" sz="1800" i="1">
                              <a:latin typeface="Cambria Math" panose="02040503050406030204" pitchFamily="18" charset="0"/>
                            </a:rPr>
                            <m:t>𝛽𝛾</m:t>
                          </m:r>
                          <m:r>
                            <a:rPr lang="en-AU" sz="1800" i="1">
                              <a:latin typeface="Cambria Math" panose="02040503050406030204" pitchFamily="18" charset="0"/>
                            </a:rPr>
                            <m:t>+</m:t>
                          </m:r>
                          <m:r>
                            <a:rPr lang="en-AU" sz="1800" i="1">
                              <a:latin typeface="Cambria Math" panose="02040503050406030204" pitchFamily="18" charset="0"/>
                            </a:rPr>
                            <m:t>𝛼𝛾</m:t>
                          </m:r>
                        </m:e>
                      </m:d>
                    </m:oMath>
                    <m:oMath xmlns:m="http://schemas.openxmlformats.org/officeDocument/2006/math">
                      <m:r>
                        <m:rPr>
                          <m:aln/>
                        </m:rPr>
                        <a:rPr lang="en-AU" sz="1800" i="1">
                          <a:latin typeface="Cambria Math" panose="02040503050406030204" pitchFamily="18" charset="0"/>
                        </a:rPr>
                        <m:t>=</m:t>
                      </m:r>
                      <m:sSup>
                        <m:sSupPr>
                          <m:ctrlPr>
                            <a:rPr lang="en-AU" sz="1800" b="0" i="1" smtClean="0">
                              <a:latin typeface="Cambria Math" panose="02040503050406030204" pitchFamily="18" charset="0"/>
                            </a:rPr>
                          </m:ctrlPr>
                        </m:sSupPr>
                        <m:e>
                          <m:d>
                            <m:dPr>
                              <m:ctrlPr>
                                <a:rPr lang="en-AU" sz="1800" b="0" i="1" smtClean="0">
                                  <a:latin typeface="Cambria Math" panose="02040503050406030204" pitchFamily="18" charset="0"/>
                                </a:rPr>
                              </m:ctrlPr>
                            </m:dPr>
                            <m:e>
                              <m: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𝑏</m:t>
                                  </m:r>
                                </m:num>
                                <m:den>
                                  <m:r>
                                    <a:rPr lang="en-AU" sz="1800" b="0" i="1" smtClean="0">
                                      <a:latin typeface="Cambria Math" panose="02040503050406030204" pitchFamily="18" charset="0"/>
                                    </a:rPr>
                                    <m:t>𝑎</m:t>
                                  </m:r>
                                </m:den>
                              </m:f>
                            </m:e>
                          </m:d>
                        </m:e>
                        <m:sup>
                          <m:r>
                            <a:rPr lang="en-AU" sz="1800" b="0" i="1" smtClean="0">
                              <a:latin typeface="Cambria Math" panose="02040503050406030204" pitchFamily="18" charset="0"/>
                            </a:rPr>
                            <m:t>2</m:t>
                          </m:r>
                        </m:sup>
                      </m:sSup>
                      <m:r>
                        <a:rPr lang="en-AU" sz="1800" b="0" i="1" smtClean="0">
                          <a:latin typeface="Cambria Math" panose="02040503050406030204" pitchFamily="18" charset="0"/>
                        </a:rPr>
                        <m:t>−2(</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𝑐</m:t>
                          </m:r>
                        </m:num>
                        <m:den>
                          <m:r>
                            <a:rPr lang="en-AU" sz="1800" b="0" i="1" smtClean="0">
                              <a:latin typeface="Cambria Math" panose="02040503050406030204" pitchFamily="18" charset="0"/>
                            </a:rPr>
                            <m:t>𝑎</m:t>
                          </m:r>
                        </m:den>
                      </m:f>
                      <m:r>
                        <a:rPr lang="en-AU" sz="1800" b="0" i="1" smtClean="0">
                          <a:latin typeface="Cambria Math" panose="02040503050406030204" pitchFamily="18" charset="0"/>
                        </a:rPr>
                        <m:t>)</m:t>
                      </m:r>
                    </m:oMath>
                    <m:oMath xmlns:m="http://schemas.openxmlformats.org/officeDocument/2006/math">
                      <m:r>
                        <m:rPr>
                          <m:aln/>
                        </m:rP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𝑏</m:t>
                              </m:r>
                            </m:e>
                            <m:sup>
                              <m:r>
                                <a:rPr lang="en-AU" sz="1800" b="0" i="1" smtClean="0">
                                  <a:latin typeface="Cambria Math" panose="02040503050406030204" pitchFamily="18" charset="0"/>
                                </a:rPr>
                                <m:t>2</m:t>
                              </m:r>
                            </m:sup>
                          </m:sSup>
                        </m:num>
                        <m:den>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𝑎</m:t>
                              </m:r>
                            </m:e>
                            <m:sup>
                              <m:r>
                                <a:rPr lang="en-AU" sz="1800" b="0" i="1" smtClean="0">
                                  <a:latin typeface="Cambria Math" panose="02040503050406030204" pitchFamily="18" charset="0"/>
                                </a:rPr>
                                <m:t>2</m:t>
                              </m:r>
                            </m:sup>
                          </m:sSup>
                        </m:den>
                      </m:f>
                      <m: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2</m:t>
                          </m:r>
                          <m:r>
                            <a:rPr lang="en-AU" sz="1800" b="0" i="1" smtClean="0">
                              <a:latin typeface="Cambria Math" panose="02040503050406030204" pitchFamily="18" charset="0"/>
                            </a:rPr>
                            <m:t>𝑐</m:t>
                          </m:r>
                        </m:num>
                        <m:den>
                          <m:r>
                            <a:rPr lang="en-AU" sz="1800" b="0" i="1" smtClean="0">
                              <a:latin typeface="Cambria Math" panose="02040503050406030204" pitchFamily="18" charset="0"/>
                            </a:rPr>
                            <m:t>𝑎</m:t>
                          </m:r>
                        </m:den>
                      </m:f>
                    </m:oMath>
                    <m:oMath xmlns:m="http://schemas.openxmlformats.org/officeDocument/2006/math">
                      <m:r>
                        <m:rPr>
                          <m:aln/>
                        </m:rP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d>
                            <m:dPr>
                              <m:ctrlPr>
                                <a:rPr lang="en-AU" sz="1800" b="0" i="1" smtClean="0">
                                  <a:latin typeface="Cambria Math" panose="02040503050406030204" pitchFamily="18" charset="0"/>
                                </a:rPr>
                              </m:ctrlPr>
                            </m:dPr>
                            <m:e>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𝑏</m:t>
                                  </m:r>
                                </m:e>
                                <m:sup>
                                  <m:r>
                                    <a:rPr lang="en-AU" sz="1800" b="0" i="1" smtClean="0">
                                      <a:latin typeface="Cambria Math" panose="02040503050406030204" pitchFamily="18" charset="0"/>
                                    </a:rPr>
                                    <m:t>2</m:t>
                                  </m:r>
                                </m:sup>
                              </m:sSup>
                              <m:r>
                                <a:rPr lang="en-AU" sz="1800" b="0" i="1" smtClean="0">
                                  <a:latin typeface="Cambria Math" panose="02040503050406030204" pitchFamily="18" charset="0"/>
                                </a:rPr>
                                <m:t>−2</m:t>
                              </m:r>
                              <m:r>
                                <a:rPr lang="en-AU" sz="1800" b="0" i="1" smtClean="0">
                                  <a:latin typeface="Cambria Math" panose="02040503050406030204" pitchFamily="18" charset="0"/>
                                </a:rPr>
                                <m:t>𝑎𝑐</m:t>
                              </m:r>
                            </m:e>
                          </m:d>
                        </m:num>
                        <m:den>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𝑎</m:t>
                              </m:r>
                            </m:e>
                            <m:sup>
                              <m:r>
                                <a:rPr lang="en-AU" sz="1800" b="0" i="1" smtClean="0">
                                  <a:latin typeface="Cambria Math" panose="02040503050406030204" pitchFamily="18" charset="0"/>
                                </a:rPr>
                                <m:t>2</m:t>
                              </m:r>
                            </m:sup>
                          </m:sSup>
                        </m:den>
                      </m:f>
                    </m:oMath>
                  </m:oMathPara>
                </a14:m>
                <a:endParaRPr lang="en-AU" sz="1800" dirty="0"/>
              </a:p>
            </p:txBody>
          </p:sp>
        </mc:Choice>
        <mc:Fallback xmlns="">
          <p:sp>
            <p:nvSpPr>
              <p:cNvPr id="8" name="TextBox 7">
                <a:extLst>
                  <a:ext uri="{FF2B5EF4-FFF2-40B4-BE49-F238E27FC236}">
                    <a16:creationId xmlns:a16="http://schemas.microsoft.com/office/drawing/2014/main" id="{4F68F5DC-4B84-3826-52EE-34312F0E6243}"/>
                  </a:ext>
                </a:extLst>
              </p:cNvPr>
              <p:cNvSpPr txBox="1">
                <a:spLocks noRot="1" noChangeAspect="1" noMove="1" noResize="1" noEditPoints="1" noAdjustHandles="1" noChangeArrowheads="1" noChangeShapeType="1" noTextEdit="1"/>
              </p:cNvSpPr>
              <p:nvPr/>
            </p:nvSpPr>
            <p:spPr>
              <a:xfrm>
                <a:off x="360000" y="2278743"/>
                <a:ext cx="11483998" cy="4075165"/>
              </a:xfrm>
              <a:prstGeom prst="rect">
                <a:avLst/>
              </a:prstGeom>
              <a:blipFill>
                <a:blip r:embed="rId4"/>
                <a:stretch>
                  <a:fillRect/>
                </a:stretch>
              </a:blipFill>
              <a:ln>
                <a:solidFill>
                  <a:schemeClr val="accent1"/>
                </a:solidFill>
              </a:ln>
            </p:spPr>
            <p:txBody>
              <a:bodyPr/>
              <a:lstStyle/>
              <a:p>
                <a:r>
                  <a:rPr lang="en-US">
                    <a:noFill/>
                  </a:rPr>
                  <a:t> </a:t>
                </a:r>
              </a:p>
            </p:txBody>
          </p:sp>
        </mc:Fallback>
      </mc:AlternateContent>
    </p:spTree>
    <p:extLst>
      <p:ext uri="{BB962C8B-B14F-4D97-AF65-F5344CB8AC3E}">
        <p14:creationId xmlns:p14="http://schemas.microsoft.com/office/powerpoint/2010/main" val="1460147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animEffect transition="in" filter="fade">
                                      <p:cBhvr>
                                        <p:cTn id="11"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Presentation1" id="{98D72BBF-9DFB-4703-A10A-3D04BF39C611}" vid="{E5DF0675-1073-40E7-AE87-3170FA1911D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A1D8124FFB2A1438B815462E05615AB" ma:contentTypeVersion="26" ma:contentTypeDescription="Create a new document." ma:contentTypeScope="" ma:versionID="7cb0b11152a3c969d12f475c424a3b6d">
  <xsd:schema xmlns:xsd="http://www.w3.org/2001/XMLSchema" xmlns:xs="http://www.w3.org/2001/XMLSchema" xmlns:p="http://schemas.microsoft.com/office/2006/metadata/properties" xmlns:ns2="95386ad3-46d6-4eb6-bbc1-9b19b13a5756" xmlns:ns3="9191b990-ddf9-46cb-8ffe-20db9d3a58aa" targetNamespace="http://schemas.microsoft.com/office/2006/metadata/properties" ma:root="true" ma:fieldsID="e73936c6d6eb0e273fb7b7b26ec1bc31" ns2:_="" ns3:_="">
    <xsd:import namespace="95386ad3-46d6-4eb6-bbc1-9b19b13a5756"/>
    <xsd:import namespace="9191b990-ddf9-46cb-8ffe-20db9d3a58a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element ref="ns2:InDAM" minOccurs="0"/>
                <xsd:element ref="ns2:Readytopublish" minOccurs="0"/>
                <xsd:element ref="ns2:MediaServiceObjectDetectorVersions" minOccurs="0"/>
                <xsd:element ref="ns2:MediaServiceSearchProperties" minOccurs="0"/>
                <xsd:element ref="ns2:Migrated" minOccurs="0"/>
                <xsd:element ref="ns2:Description2"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5386ad3-46d6-4eb6-bbc1-9b19b13a575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51f47cd6-212f-4ea2-b6af-f1d1e47bdbaf" ma:termSetId="09814cd3-568e-fe90-9814-8d621ff8fb84" ma:anchorId="fba54fb3-c3e1-fe81-a776-ca4b69148c4d" ma:open="true" ma:isKeyword="false">
      <xsd:complexType>
        <xsd:sequence>
          <xsd:element ref="pc:Terms" minOccurs="0" maxOccurs="1"/>
        </xsd:sequence>
      </xsd:complexType>
    </xsd:element>
    <xsd:element name="InDAM" ma:index="24" nillable="true" ma:displayName="In DAM" ma:default="0" ma:format="Dropdown" ma:internalName="InDAM">
      <xsd:simpleType>
        <xsd:restriction base="dms:Boolean"/>
      </xsd:simpleType>
    </xsd:element>
    <xsd:element name="Readytopublish" ma:index="25" nillable="true" ma:displayName="Ready to publish" ma:default="0" ma:format="Dropdown" ma:internalName="Readytopublish">
      <xsd:simpleType>
        <xsd:restriction base="dms:Boolean"/>
      </xsd:simple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element name="Migrated" ma:index="28" nillable="true" ma:displayName="Migrated" ma:default="1" ma:format="Dropdown" ma:internalName="Migrated">
      <xsd:simpleType>
        <xsd:restriction base="dms:Boolean"/>
      </xsd:simpleType>
    </xsd:element>
    <xsd:element name="Description2" ma:index="29" nillable="true" ma:displayName="Description" ma:format="Dropdown" ma:internalName="Description2">
      <xsd:simpleType>
        <xsd:restriction base="dms:Note">
          <xsd:maxLength value="255"/>
        </xsd:restriction>
      </xsd:simpleType>
    </xsd:element>
    <xsd:element name="MediaServiceBillingMetadata" ma:index="30"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191b990-ddf9-46cb-8ffe-20db9d3a58a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e063c910-61e7-482c-9a48-4fe9d05e06db}" ma:internalName="TaxCatchAll" ma:showField="CatchAllData" ma:web="9191b990-ddf9-46cb-8ffe-20db9d3a58a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Readytopublish xmlns="95386ad3-46d6-4eb6-bbc1-9b19b13a5756">false</Readytopublish>
    <Migrated xmlns="95386ad3-46d6-4eb6-bbc1-9b19b13a5756">true</Migrated>
    <Description2 xmlns="95386ad3-46d6-4eb6-bbc1-9b19b13a5756" xsi:nil="true"/>
    <lcf76f155ced4ddcb4097134ff3c332f xmlns="95386ad3-46d6-4eb6-bbc1-9b19b13a5756">
      <Terms xmlns="http://schemas.microsoft.com/office/infopath/2007/PartnerControls"/>
    </lcf76f155ced4ddcb4097134ff3c332f>
    <TaxCatchAll xmlns="9191b990-ddf9-46cb-8ffe-20db9d3a58aa" xsi:nil="true"/>
    <InDAM xmlns="95386ad3-46d6-4eb6-bbc1-9b19b13a5756">false</InDAM>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123EBF0-7E66-4EDC-B31D-F0571D4A76B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5386ad3-46d6-4eb6-bbc1-9b19b13a5756"/>
    <ds:schemaRef ds:uri="9191b990-ddf9-46cb-8ffe-20db9d3a58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B23669F-342B-4BDA-A4BA-8608D43C0529}">
  <ds:schemaRefs>
    <ds:schemaRef ds:uri="http://schemas.microsoft.com/office/2006/documentManagement/types"/>
    <ds:schemaRef ds:uri="http://schemas.openxmlformats.org/package/2006/metadata/core-properties"/>
    <ds:schemaRef ds:uri="http://purl.org/dc/elements/1.1/"/>
    <ds:schemaRef ds:uri="http://schemas.microsoft.com/office/2006/metadata/properties"/>
    <ds:schemaRef ds:uri="95386ad3-46d6-4eb6-bbc1-9b19b13a5756"/>
    <ds:schemaRef ds:uri="http://schemas.microsoft.com/office/infopath/2007/PartnerControls"/>
    <ds:schemaRef ds:uri="http://purl.org/dc/dcmitype/"/>
    <ds:schemaRef ds:uri="9191b990-ddf9-46cb-8ffe-20db9d3a58aa"/>
    <ds:schemaRef ds:uri="http://www.w3.org/XML/1998/namespace"/>
    <ds:schemaRef ds:uri="http://purl.org/dc/terms/"/>
  </ds:schemaRefs>
</ds:datastoreItem>
</file>

<file path=customXml/itemProps3.xml><?xml version="1.0" encoding="utf-8"?>
<ds:datastoreItem xmlns:ds="http://schemas.openxmlformats.org/officeDocument/2006/customXml" ds:itemID="{4F91795C-66B9-4000-AD56-DB75F1E15066}">
  <ds:schemaRefs>
    <ds:schemaRef ds:uri="http://schemas.microsoft.com/sharepoint/v3/contenttype/forms"/>
  </ds:schemaRefs>
</ds:datastoreItem>
</file>

<file path=docMetadata/LabelInfo.xml><?xml version="1.0" encoding="utf-8"?>
<clbl:labelList xmlns:clbl="http://schemas.microsoft.com/office/2020/mipLabelMetadata">
  <clbl:label id="{b603dfd7-d93a-4381-a340-2995d8282205}" enabled="1" method="Standard" siteId="{05a0e69a-418a-47c1-9c25-9387261bf991}" removed="0"/>
</clbl:labelList>
</file>

<file path=docProps/app.xml><?xml version="1.0" encoding="utf-8"?>
<Properties xmlns="http://schemas.openxmlformats.org/officeDocument/2006/extended-properties" xmlns:vt="http://schemas.openxmlformats.org/officeDocument/2006/docPropsVTypes">
  <Template/>
  <TotalTime>1</TotalTime>
  <Words>1649</Words>
  <Application>Microsoft Office PowerPoint</Application>
  <PresentationFormat>Widescreen</PresentationFormat>
  <Paragraphs>183</Paragraphs>
  <Slides>20</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Wingdings</vt:lpstr>
      <vt:lpstr>Arial</vt:lpstr>
      <vt:lpstr>Cambria Math</vt:lpstr>
      <vt:lpstr>Public Sans</vt:lpstr>
      <vt:lpstr>Times New Roman</vt:lpstr>
      <vt:lpstr>NSWG Corporate</vt:lpstr>
      <vt:lpstr>Relationship between zeroes</vt:lpstr>
      <vt:lpstr>Learning intention and success criteria</vt:lpstr>
      <vt:lpstr>Retrieval practice</vt:lpstr>
      <vt:lpstr>Expand and simplify the following (1) </vt:lpstr>
      <vt:lpstr>Expand and simplify the following (2) </vt:lpstr>
      <vt:lpstr>Connecting learning</vt:lpstr>
      <vt:lpstr>Using sums and products (1)</vt:lpstr>
      <vt:lpstr>Manipulating the roots</vt:lpstr>
      <vt:lpstr>Using sums and products (2) </vt:lpstr>
      <vt:lpstr>Using sums and products (3) </vt:lpstr>
      <vt:lpstr>Using sum and products (4)</vt:lpstr>
      <vt:lpstr>Releasing responsibility</vt:lpstr>
      <vt:lpstr>Worked example</vt:lpstr>
      <vt:lpstr>Your turn</vt:lpstr>
      <vt:lpstr>Independent practice</vt:lpstr>
      <vt:lpstr>Approaching questions scaffold</vt:lpstr>
      <vt:lpstr>HSC-style question (1)</vt:lpstr>
      <vt:lpstr>HSC-style question (2)</vt:lpstr>
      <vt:lpstr>References</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3 – Relationship between zeroes – Stage 6, extension</dc:title>
  <dc:creator>NSW Department of Education</dc:creator>
  <dcterms:created xsi:type="dcterms:W3CDTF">2026-04-20T01:33:14Z</dcterms:created>
  <dcterms:modified xsi:type="dcterms:W3CDTF">2026-05-03T22:22:37Z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ActionId">
    <vt:lpwstr>44d90b1b-cd95-46e8-9790-91a07a2fab4c</vt:lpwstr>
  </property>
  <property fmtid="{D5CDD505-2E9C-101B-9397-08002B2CF9AE}" pid="3" name="MSIP_Label_b603dfd7-d93a-4381-a340-2995d8282205_Tag">
    <vt:lpwstr>10, 3, 0, 1</vt:lpwstr>
  </property>
  <property fmtid="{D5CDD505-2E9C-101B-9397-08002B2CF9AE}" pid="4" name="MediaServiceImageTags">
    <vt:lpwstr/>
  </property>
  <property fmtid="{D5CDD505-2E9C-101B-9397-08002B2CF9AE}" pid="5" name="MSIP_Label_b603dfd7-d93a-4381-a340-2995d8282205_Name">
    <vt:lpwstr>OFFICIAL</vt:lpwstr>
  </property>
  <property fmtid="{D5CDD505-2E9C-101B-9397-08002B2CF9AE}" pid="6" name="MSIP_Label_b603dfd7-d93a-4381-a340-2995d8282205_Enabled">
    <vt:lpwstr>true</vt:lpwstr>
  </property>
  <property fmtid="{D5CDD505-2E9C-101B-9397-08002B2CF9AE}" pid="7" name="MSIP_Label_b603dfd7-d93a-4381-a340-2995d8282205_SetDate">
    <vt:lpwstr>2026-04-20T01:31:12Z</vt:lpwstr>
  </property>
  <property fmtid="{D5CDD505-2E9C-101B-9397-08002B2CF9AE}" pid="8" name="MSIP_Label_b603dfd7-d93a-4381-a340-2995d8282205_SiteId">
    <vt:lpwstr>05a0e69a-418a-47c1-9c25-9387261bf991</vt:lpwstr>
  </property>
  <property fmtid="{D5CDD505-2E9C-101B-9397-08002B2CF9AE}" pid="9" name="ContentTypeId">
    <vt:lpwstr>0x0101004A1D8124FFB2A1438B815462E05615AB</vt:lpwstr>
  </property>
  <property fmtid="{D5CDD505-2E9C-101B-9397-08002B2CF9AE}" pid="10" name="MSIP_Label_b603dfd7-d93a-4381-a340-2995d8282205_Method">
    <vt:lpwstr>Standard</vt:lpwstr>
  </property>
  <property fmtid="{D5CDD505-2E9C-101B-9397-08002B2CF9AE}" pid="11" name="MSIP_Label_b603dfd7-d93a-4381-a340-2995d8282205_ContentBits">
    <vt:lpwstr>0</vt:lpwstr>
  </property>
</Properties>
</file>