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505" r:id="rId5"/>
    <p:sldId id="26383" r:id="rId6"/>
    <p:sldId id="271" r:id="rId7"/>
    <p:sldId id="289" r:id="rId8"/>
    <p:sldId id="26525" r:id="rId9"/>
    <p:sldId id="26507" r:id="rId10"/>
    <p:sldId id="26513" r:id="rId11"/>
    <p:sldId id="26526" r:id="rId12"/>
    <p:sldId id="26527" r:id="rId13"/>
    <p:sldId id="26528" r:id="rId14"/>
    <p:sldId id="26508" r:id="rId15"/>
    <p:sldId id="26509" r:id="rId16"/>
    <p:sldId id="26529" r:id="rId17"/>
    <p:sldId id="26524" r:id="rId18"/>
    <p:sldId id="26530"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9E0"/>
    <a:srgbClr val="FBDBE7"/>
    <a:srgbClr val="B51458"/>
    <a:srgbClr val="00ACC2"/>
    <a:srgbClr val="64BB47"/>
    <a:srgbClr val="E5F7FC"/>
    <a:srgbClr val="FFFFFF"/>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6C6AD-3D21-4DB3-A30D-32C731CBD63D}" v="1" dt="2026-05-03T22:18:50.80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94719"/>
  </p:normalViewPr>
  <p:slideViewPr>
    <p:cSldViewPr snapToGrid="0">
      <p:cViewPr varScale="1">
        <p:scale>
          <a:sx n="84" d="100"/>
          <a:sy n="84" d="100"/>
        </p:scale>
        <p:origin x="90" y="32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C5A5-1C71-6BE2-1E39-0C59F873D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EE11C-6049-3044-1F75-674D17DAF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39D4E-930F-4B7D-344E-FD351C6C10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40D93BB-FE17-D1E2-E7EA-A99F56108F4E}"/>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285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6AD5-5BA4-7685-076C-AD279143E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C7773-EBB5-01F3-1E65-4BD914C89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64899-917D-2F68-8F12-F3026AB98A4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B7A907B-19C3-39B2-9D66-0060E4B4F46B}"/>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0671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BAB9E-33F9-15F9-DE41-BF9D0447B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37301-B0DD-277A-1ED5-C5D6D9B88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FC190-6D03-2E17-0E35-2AF369337A2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54D9D08-C191-87AC-E61A-3526FBD80D3E}"/>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54849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1AA2-2C52-F2EB-A1A3-7F256376D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EB871-4469-0312-9E24-4336FAEF4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F4411-9B99-DD56-C8ED-59959C35107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8D5318-AFD2-E625-9BFF-81F0D967996F}"/>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71415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DB44-762A-C8EA-D2C5-351DEAFB4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15CDB-4BBB-C52A-1373-AC6C994A2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BBBF6-6B0C-7341-1D3B-E7336958DB4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F7AC495-FAAB-55CC-49ED-06D6A6F38883}"/>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775403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24.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11"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190.png"/><Relationship Id="rId14" Type="http://schemas.openxmlformats.org/officeDocument/2006/relationships/image" Target="../media/image26.png"/><Relationship Id="rId9" Type="http://schemas.openxmlformats.org/officeDocument/2006/relationships/image" Target="../media/image24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11" Type="http://schemas.openxmlformats.org/officeDocument/2006/relationships/image" Target="../media/image29.png"/><Relationship Id="rId10" Type="http://schemas.openxmlformats.org/officeDocument/2006/relationships/image" Target="../media/image28.png"/><Relationship Id="rId4" Type="http://schemas.openxmlformats.org/officeDocument/2006/relationships/image" Target="../media/image260.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Sum and product of </a:t>
            </a:r>
            <a:r>
              <a:rPr lang="en-AU" dirty="0">
                <a:latin typeface="+mj-lt"/>
                <a:ea typeface="Times New Roman" panose="02020603050405020304" pitchFamily="18" charset="0"/>
              </a:rPr>
              <a:t>zeroe</a:t>
            </a:r>
            <a:r>
              <a:rPr lang="en-AU" dirty="0">
                <a:effectLst/>
                <a:latin typeface="+mj-lt"/>
                <a:ea typeface="Times New Roman" panose="02020603050405020304" pitchFamily="18" charset="0"/>
              </a:rPr>
              <a: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Polynomials</a:t>
            </a:r>
          </a:p>
        </p:txBody>
      </p:sp>
      <p:pic>
        <p:nvPicPr>
          <p:cNvPr id="4" name="Picture Placeholder 5">
            <a:extLst>
              <a:ext uri="{FF2B5EF4-FFF2-40B4-BE49-F238E27FC236}">
                <a16:creationId xmlns:a16="http://schemas.microsoft.com/office/drawing/2014/main" id="{BBE9D2E2-C027-B7EA-F171-10E3263BBB1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25CF-7B4E-CDC0-98F6-C66DEBEB59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A8075B-55AE-7089-1884-D754ACB2BF39}"/>
              </a:ext>
            </a:extLst>
          </p:cNvPr>
          <p:cNvSpPr>
            <a:spLocks noGrp="1"/>
          </p:cNvSpPr>
          <p:nvPr>
            <p:ph type="title"/>
          </p:nvPr>
        </p:nvSpPr>
        <p:spPr>
          <a:xfrm>
            <a:off x="354000" y="248432"/>
            <a:ext cx="11484000" cy="545601"/>
          </a:xfrm>
        </p:spPr>
        <p:txBody>
          <a:bodyPr/>
          <a:lstStyle/>
          <a:p>
            <a:r>
              <a:rPr lang="en-AU" dirty="0">
                <a:latin typeface="+mj-lt"/>
              </a:rPr>
              <a:t>Quartic polynomials (2)</a:t>
            </a:r>
          </a:p>
        </p:txBody>
      </p:sp>
      <p:sp>
        <p:nvSpPr>
          <p:cNvPr id="13" name="Text Placeholder 12">
            <a:extLst>
              <a:ext uri="{FF2B5EF4-FFF2-40B4-BE49-F238E27FC236}">
                <a16:creationId xmlns:a16="http://schemas.microsoft.com/office/drawing/2014/main" id="{79F6F142-E093-15D6-D643-892A72CCF5DD}"/>
              </a:ext>
            </a:extLst>
          </p:cNvPr>
          <p:cNvSpPr>
            <a:spLocks noGrp="1"/>
          </p:cNvSpPr>
          <p:nvPr>
            <p:ph type="body" sz="quarter" idx="18"/>
          </p:nvPr>
        </p:nvSpPr>
        <p:spPr>
          <a:xfrm>
            <a:off x="354002" y="896740"/>
            <a:ext cx="11483998" cy="356423"/>
          </a:xfrm>
        </p:spPr>
        <p:txBody>
          <a:bodyPr/>
          <a:lstStyle/>
          <a:p>
            <a:r>
              <a:rPr lang="en-AU" dirty="0">
                <a:latin typeface="+mj-lt"/>
              </a:rPr>
              <a:t>Equating coefficients </a:t>
            </a:r>
          </a:p>
        </p:txBody>
      </p:sp>
      <p:sp>
        <p:nvSpPr>
          <p:cNvPr id="10" name="Rectangle 9" descr="A box that highlights the term: -(alpha + beta + gamma +delta).">
            <a:extLst>
              <a:ext uri="{FF2B5EF4-FFF2-40B4-BE49-F238E27FC236}">
                <a16:creationId xmlns:a16="http://schemas.microsoft.com/office/drawing/2014/main" id="{1DEC7F87-C544-12BD-00BE-011242227787}"/>
              </a:ext>
              <a:ext uri="{C183D7F6-B498-43B3-948B-1728B52AA6E4}">
                <adec:decorative xmlns:adec="http://schemas.microsoft.com/office/drawing/2017/decorative" val="0"/>
              </a:ext>
            </a:extLst>
          </p:cNvPr>
          <p:cNvSpPr/>
          <p:nvPr/>
        </p:nvSpPr>
        <p:spPr>
          <a:xfrm>
            <a:off x="2099454" y="1508699"/>
            <a:ext cx="2362717" cy="451555"/>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descr="A box that highlights the term: alpha beta + alpha gamma + alpha delta + beta gamma + beta delta + gamma delta. ">
            <a:extLst>
              <a:ext uri="{FF2B5EF4-FFF2-40B4-BE49-F238E27FC236}">
                <a16:creationId xmlns:a16="http://schemas.microsoft.com/office/drawing/2014/main" id="{2040D367-68DA-7FE4-A7A2-E1F490A70474}"/>
              </a:ext>
              <a:ext uri="{C183D7F6-B498-43B3-948B-1728B52AA6E4}">
                <adec:decorative xmlns:adec="http://schemas.microsoft.com/office/drawing/2017/decorative" val="0"/>
              </a:ext>
            </a:extLst>
          </p:cNvPr>
          <p:cNvSpPr/>
          <p:nvPr/>
        </p:nvSpPr>
        <p:spPr>
          <a:xfrm>
            <a:off x="5184903" y="1533970"/>
            <a:ext cx="4156840" cy="451555"/>
          </a:xfrm>
          <a:prstGeom prst="rect">
            <a:avLst/>
          </a:prstGeom>
          <a:solidFill>
            <a:srgbClr val="FBD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descr="A box that highlights the term: alpha beta gamma + alpha beta delta + alpha gamma delta + beta gamma delta.">
            <a:extLst>
              <a:ext uri="{FF2B5EF4-FFF2-40B4-BE49-F238E27FC236}">
                <a16:creationId xmlns:a16="http://schemas.microsoft.com/office/drawing/2014/main" id="{B8A7CB1B-6660-93C7-8ADF-2B5CB2E635BF}"/>
              </a:ext>
              <a:ext uri="{C183D7F6-B498-43B3-948B-1728B52AA6E4}">
                <adec:decorative xmlns:adec="http://schemas.microsoft.com/office/drawing/2017/decorative" val="0"/>
              </a:ext>
            </a:extLst>
          </p:cNvPr>
          <p:cNvSpPr/>
          <p:nvPr/>
        </p:nvSpPr>
        <p:spPr>
          <a:xfrm>
            <a:off x="1431496" y="2093792"/>
            <a:ext cx="3645818" cy="451555"/>
          </a:xfrm>
          <a:prstGeom prst="rect">
            <a:avLst/>
          </a:prstGeom>
          <a:solidFill>
            <a:srgbClr val="EDF9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descr="A box that highlights the term: alpha beta gamma delta. ">
            <a:extLst>
              <a:ext uri="{FF2B5EF4-FFF2-40B4-BE49-F238E27FC236}">
                <a16:creationId xmlns:a16="http://schemas.microsoft.com/office/drawing/2014/main" id="{4956E2B8-BB67-49FB-756F-B97676F93B5C}"/>
              </a:ext>
              <a:ext uri="{C183D7F6-B498-43B3-948B-1728B52AA6E4}">
                <adec:decorative xmlns:adec="http://schemas.microsoft.com/office/drawing/2017/decorative" val="0"/>
              </a:ext>
            </a:extLst>
          </p:cNvPr>
          <p:cNvSpPr/>
          <p:nvPr/>
        </p:nvSpPr>
        <p:spPr>
          <a:xfrm>
            <a:off x="5565692" y="2104874"/>
            <a:ext cx="899847" cy="451555"/>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051126-7FC6-C6C7-084E-40B9891925F3}"/>
                  </a:ext>
                </a:extLst>
              </p:cNvPr>
              <p:cNvSpPr txBox="1"/>
              <p:nvPr/>
            </p:nvSpPr>
            <p:spPr>
              <a:xfrm>
                <a:off x="354000" y="1422391"/>
                <a:ext cx="9661806" cy="1242305"/>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4</m:t>
                          </m:r>
                        </m:sup>
                      </m:sSup>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𝛼</m:t>
                          </m:r>
                          <m:r>
                            <a:rPr lang="en-AU" i="1">
                              <a:latin typeface="Cambria Math" panose="02040503050406030204" pitchFamily="18" charset="0"/>
                            </a:rPr>
                            <m:t>+</m:t>
                          </m:r>
                          <m:r>
                            <a:rPr lang="en-AU" i="1">
                              <a:latin typeface="Cambria Math" panose="02040503050406030204" pitchFamily="18" charset="0"/>
                            </a:rPr>
                            <m:t>𝛽</m:t>
                          </m:r>
                          <m:r>
                            <a:rPr lang="en-AU" i="1">
                              <a:latin typeface="Cambria Math" panose="02040503050406030204" pitchFamily="18" charset="0"/>
                            </a:rPr>
                            <m:t>+</m:t>
                          </m:r>
                          <m:r>
                            <a:rPr lang="en-AU" i="1">
                              <a:latin typeface="Cambria Math" panose="02040503050406030204" pitchFamily="18" charset="0"/>
                            </a:rPr>
                            <m:t>𝛾</m:t>
                          </m:r>
                          <m:r>
                            <a:rPr lang="en-AU" i="1">
                              <a:latin typeface="Cambria Math" panose="02040503050406030204" pitchFamily="18" charset="0"/>
                            </a:rPr>
                            <m:t>+</m:t>
                          </m:r>
                          <m:r>
                            <a:rPr lang="en-AU" i="1">
                              <a:latin typeface="Cambria Math" panose="02040503050406030204" pitchFamily="18" charset="0"/>
                            </a:rPr>
                            <m:t>𝛿</m:t>
                          </m:r>
                        </m:e>
                      </m:d>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𝛼𝛽</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𝛽𝛾</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𝛼𝛾</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𝛼𝛿</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𝛽𝛿</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𝛾𝛿</m:t>
                          </m:r>
                        </m:e>
                      </m:d>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𝑥</m:t>
                          </m:r>
                        </m:e>
                        <m:sup>
                          <m:r>
                            <a:rPr lang="en-AU" i="1">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i="1">
                          <a:latin typeface="Cambria Math" panose="02040503050406030204" pitchFamily="18" charset="0"/>
                          <a:ea typeface="Cambria Math" panose="02040503050406030204" pitchFamily="18" charset="0"/>
                        </a:rPr>
                        <m:t>−</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𝛼𝛽𝛾</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𝛼𝛽𝛿</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𝛽𝛾𝛿</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𝛼𝛾𝛿</m:t>
                          </m:r>
                        </m:e>
                      </m:d>
                      <m:r>
                        <a:rPr lang="en-AU" i="1">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𝛼𝛽𝛾𝛿</m:t>
                      </m:r>
                    </m:oMath>
                  </m:oMathPara>
                </a14:m>
                <a:endParaRPr lang="en-AU" dirty="0"/>
              </a:p>
            </p:txBody>
          </p:sp>
        </mc:Choice>
        <mc:Fallback xmlns="">
          <p:sp>
            <p:nvSpPr>
              <p:cNvPr id="5" name="TextBox 4">
                <a:extLst>
                  <a:ext uri="{FF2B5EF4-FFF2-40B4-BE49-F238E27FC236}">
                    <a16:creationId xmlns:a16="http://schemas.microsoft.com/office/drawing/2014/main" id="{20051126-7FC6-C6C7-084E-40B9891925F3}"/>
                  </a:ext>
                </a:extLst>
              </p:cNvPr>
              <p:cNvSpPr txBox="1">
                <a:spLocks noRot="1" noChangeAspect="1" noMove="1" noResize="1" noEditPoints="1" noAdjustHandles="1" noChangeArrowheads="1" noChangeShapeType="1" noTextEdit="1"/>
              </p:cNvSpPr>
              <p:nvPr/>
            </p:nvSpPr>
            <p:spPr>
              <a:xfrm>
                <a:off x="354000" y="1422391"/>
                <a:ext cx="9661806" cy="1242305"/>
              </a:xfrm>
              <a:prstGeom prst="rect">
                <a:avLst/>
              </a:prstGeom>
              <a:blipFill>
                <a:blip r:embed="rId3"/>
                <a:stretch>
                  <a:fillRect/>
                </a:stretch>
              </a:blipFill>
            </p:spPr>
            <p:txBody>
              <a:bodyPr/>
              <a:lstStyle/>
              <a:p>
                <a:r>
                  <a:rPr lang="en-US">
                    <a:noFill/>
                  </a:rPr>
                  <a:t> </a:t>
                </a:r>
              </a:p>
            </p:txBody>
          </p:sp>
        </mc:Fallback>
      </mc:AlternateContent>
      <p:sp>
        <p:nvSpPr>
          <p:cNvPr id="11" name="Rectangle 10" descr="A box that highlights the term: b/a. ">
            <a:extLst>
              <a:ext uri="{FF2B5EF4-FFF2-40B4-BE49-F238E27FC236}">
                <a16:creationId xmlns:a16="http://schemas.microsoft.com/office/drawing/2014/main" id="{24B8F5F5-D921-DEE0-8596-9C726A2FAE23}"/>
              </a:ext>
              <a:ext uri="{C183D7F6-B498-43B3-948B-1728B52AA6E4}">
                <adec:decorative xmlns:adec="http://schemas.microsoft.com/office/drawing/2017/decorative" val="0"/>
              </a:ext>
            </a:extLst>
          </p:cNvPr>
          <p:cNvSpPr/>
          <p:nvPr/>
        </p:nvSpPr>
        <p:spPr>
          <a:xfrm>
            <a:off x="2277355" y="3518807"/>
            <a:ext cx="293511" cy="81534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descr="A box that highlights the term: c/a. ">
            <a:extLst>
              <a:ext uri="{FF2B5EF4-FFF2-40B4-BE49-F238E27FC236}">
                <a16:creationId xmlns:a16="http://schemas.microsoft.com/office/drawing/2014/main" id="{5CCFEE12-A7F9-7039-34AC-B93913D6FFD0}"/>
              </a:ext>
              <a:ext uri="{C183D7F6-B498-43B3-948B-1728B52AA6E4}">
                <adec:decorative xmlns:adec="http://schemas.microsoft.com/office/drawing/2017/decorative" val="0"/>
              </a:ext>
            </a:extLst>
          </p:cNvPr>
          <p:cNvSpPr/>
          <p:nvPr/>
        </p:nvSpPr>
        <p:spPr>
          <a:xfrm>
            <a:off x="3230689" y="3562719"/>
            <a:ext cx="293511" cy="809697"/>
          </a:xfrm>
          <a:prstGeom prst="rect">
            <a:avLst/>
          </a:prstGeom>
          <a:solidFill>
            <a:srgbClr val="FBD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descr="A box that highlights the term: d/a. ">
            <a:extLst>
              <a:ext uri="{FF2B5EF4-FFF2-40B4-BE49-F238E27FC236}">
                <a16:creationId xmlns:a16="http://schemas.microsoft.com/office/drawing/2014/main" id="{E5CD5F88-234E-CB8C-2BF2-5CBEB8477232}"/>
              </a:ext>
              <a:ext uri="{C183D7F6-B498-43B3-948B-1728B52AA6E4}">
                <adec:decorative xmlns:adec="http://schemas.microsoft.com/office/drawing/2017/decorative" val="0"/>
              </a:ext>
            </a:extLst>
          </p:cNvPr>
          <p:cNvSpPr/>
          <p:nvPr/>
        </p:nvSpPr>
        <p:spPr>
          <a:xfrm>
            <a:off x="4054273" y="3502557"/>
            <a:ext cx="357775" cy="809697"/>
          </a:xfrm>
          <a:prstGeom prst="rect">
            <a:avLst/>
          </a:prstGeom>
          <a:solidFill>
            <a:srgbClr val="EDF9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descr="A box that highlights the term: e/a. ">
            <a:extLst>
              <a:ext uri="{FF2B5EF4-FFF2-40B4-BE49-F238E27FC236}">
                <a16:creationId xmlns:a16="http://schemas.microsoft.com/office/drawing/2014/main" id="{4F5A0612-93CF-5F9C-54BF-C0251F03591E}"/>
              </a:ext>
              <a:ext uri="{C183D7F6-B498-43B3-948B-1728B52AA6E4}">
                <adec:decorative xmlns:adec="http://schemas.microsoft.com/office/drawing/2017/decorative" val="0"/>
              </a:ext>
            </a:extLst>
          </p:cNvPr>
          <p:cNvSpPr/>
          <p:nvPr/>
        </p:nvSpPr>
        <p:spPr>
          <a:xfrm>
            <a:off x="4893325" y="3518807"/>
            <a:ext cx="357775" cy="809697"/>
          </a:xfrm>
          <a:prstGeom prst="rect">
            <a:avLst/>
          </a:prstGeom>
          <a:solidFill>
            <a:schemeClr val="tx1">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21AD53-7CC9-9CD5-EBF2-C947A0864B09}"/>
                  </a:ext>
                </a:extLst>
              </p:cNvPr>
              <p:cNvSpPr txBox="1"/>
              <p:nvPr/>
            </p:nvSpPr>
            <p:spPr>
              <a:xfrm>
                <a:off x="354000" y="2664696"/>
                <a:ext cx="5047001" cy="185217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m:t>
                      </m:r>
                      <m:r>
                        <a:rPr lang="en-AU" b="0" i="1" smtClean="0">
                          <a:latin typeface="Cambria Math" panose="02040503050406030204" pitchFamily="18" charset="0"/>
                        </a:rPr>
                        <m:t>𝑏</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𝑐</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𝑑𝑥</m:t>
                      </m:r>
                      <m:r>
                        <a:rPr lang="en-AU" b="0" i="1" smtClean="0">
                          <a:latin typeface="Cambria Math" panose="02040503050406030204" pitchFamily="18" charset="0"/>
                        </a:rPr>
                        <m:t>+</m:t>
                      </m:r>
                      <m:r>
                        <a:rPr lang="en-AU" b="0" i="1" smtClean="0">
                          <a:latin typeface="Cambria Math" panose="02040503050406030204" pitchFamily="18" charset="0"/>
                        </a:rPr>
                        <m:t>𝑒</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m:t>
                          </m:r>
                        </m:num>
                        <m:den>
                          <m:r>
                            <a:rPr lang="en-AU" b="0" i="1" smtClean="0">
                              <a:latin typeface="Cambria Math" panose="02040503050406030204" pitchFamily="18" charset="0"/>
                            </a:rPr>
                            <m:t>𝑎</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𝑒</m:t>
                          </m:r>
                        </m:num>
                        <m:den>
                          <m:r>
                            <a:rPr lang="en-AU" b="0" i="1" smtClean="0">
                              <a:latin typeface="Cambria Math" panose="02040503050406030204" pitchFamily="18" charset="0"/>
                            </a:rPr>
                            <m:t>𝑎</m:t>
                          </m:r>
                        </m:den>
                      </m:f>
                    </m:oMath>
                  </m:oMathPara>
                </a14:m>
                <a:endParaRPr lang="en-AU" dirty="0"/>
              </a:p>
            </p:txBody>
          </p:sp>
        </mc:Choice>
        <mc:Fallback xmlns="">
          <p:sp>
            <p:nvSpPr>
              <p:cNvPr id="9" name="TextBox 8">
                <a:extLst>
                  <a:ext uri="{FF2B5EF4-FFF2-40B4-BE49-F238E27FC236}">
                    <a16:creationId xmlns:a16="http://schemas.microsoft.com/office/drawing/2014/main" id="{0121AD53-7CC9-9CD5-EBF2-C947A0864B09}"/>
                  </a:ext>
                </a:extLst>
              </p:cNvPr>
              <p:cNvSpPr txBox="1">
                <a:spLocks noRot="1" noChangeAspect="1" noMove="1" noResize="1" noEditPoints="1" noAdjustHandles="1" noChangeArrowheads="1" noChangeShapeType="1" noTextEdit="1"/>
              </p:cNvSpPr>
              <p:nvPr/>
            </p:nvSpPr>
            <p:spPr>
              <a:xfrm>
                <a:off x="354000" y="2664696"/>
                <a:ext cx="5047001" cy="18521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4E7C0F1A-68E5-74E1-2DE0-78C4837D8444}"/>
                  </a:ext>
                </a:extLst>
              </p:cNvPr>
              <p:cNvSpPr/>
              <p:nvPr/>
            </p:nvSpPr>
            <p:spPr>
              <a:xfrm>
                <a:off x="348000" y="4678326"/>
                <a:ext cx="11143273" cy="1637633"/>
              </a:xfrm>
              <a:prstGeom prst="roundRect">
                <a:avLst>
                  <a:gd name="adj" fmla="val 98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If a quartic </a:t>
                </a:r>
                <a14:m>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r>
                      <a:rPr lang="en-AU" sz="2000" i="1">
                        <a:latin typeface="Cambria Math" panose="02040503050406030204" pitchFamily="18" charset="0"/>
                      </a:rPr>
                      <m:t>𝑎</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4</m:t>
                        </m:r>
                      </m:sup>
                    </m:sSup>
                    <m:r>
                      <a:rPr lang="en-AU" sz="2000" i="1">
                        <a:latin typeface="Cambria Math" panose="02040503050406030204" pitchFamily="18" charset="0"/>
                      </a:rPr>
                      <m:t>+</m:t>
                    </m:r>
                    <m:r>
                      <a:rPr lang="en-AU" sz="2000" i="1">
                        <a:latin typeface="Cambria Math" panose="02040503050406030204" pitchFamily="18" charset="0"/>
                      </a:rPr>
                      <m:t>𝑏</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3</m:t>
                        </m:r>
                      </m:sup>
                    </m:sSup>
                    <m:r>
                      <a:rPr lang="en-AU" sz="2000" i="1">
                        <a:latin typeface="Cambria Math" panose="02040503050406030204" pitchFamily="18" charset="0"/>
                      </a:rPr>
                      <m:t>+</m:t>
                    </m:r>
                    <m:r>
                      <a:rPr lang="en-AU" sz="2000" i="1">
                        <a:latin typeface="Cambria Math" panose="02040503050406030204" pitchFamily="18" charset="0"/>
                      </a:rPr>
                      <m:t>𝑐</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r>
                      <a:rPr lang="en-AU" sz="2000" i="1">
                        <a:latin typeface="Cambria Math" panose="02040503050406030204" pitchFamily="18" charset="0"/>
                      </a:rPr>
                      <m:t>𝑑𝑥</m:t>
                    </m:r>
                    <m:r>
                      <a:rPr lang="en-AU" sz="2000" i="1">
                        <a:latin typeface="Cambria Math" panose="02040503050406030204" pitchFamily="18" charset="0"/>
                      </a:rPr>
                      <m:t>+</m:t>
                    </m:r>
                    <m:r>
                      <a:rPr lang="en-AU" sz="2000" i="1">
                        <a:latin typeface="Cambria Math" panose="02040503050406030204" pitchFamily="18" charset="0"/>
                      </a:rPr>
                      <m:t>𝑒</m:t>
                    </m:r>
                  </m:oMath>
                </a14:m>
                <a:r>
                  <a:rPr lang="en-AU" sz="2000" dirty="0"/>
                  <a:t> has four zeroes, </a:t>
                </a:r>
                <a14:m>
                  <m:oMath xmlns:m="http://schemas.openxmlformats.org/officeDocument/2006/math">
                    <m:r>
                      <a:rPr lang="en-AU" sz="2000" i="1">
                        <a:latin typeface="Cambria Math" panose="02040503050406030204" pitchFamily="18" charset="0"/>
                      </a:rPr>
                      <m:t>𝛼</m:t>
                    </m:r>
                    <m:r>
                      <a:rPr lang="en-AU" sz="2000" i="1">
                        <a:latin typeface="Cambria Math" panose="02040503050406030204" pitchFamily="18" charset="0"/>
                      </a:rPr>
                      <m:t>, </m:t>
                    </m:r>
                    <m:r>
                      <a:rPr lang="en-AU" sz="2000" i="1">
                        <a:latin typeface="Cambria Math" panose="02040503050406030204" pitchFamily="18" charset="0"/>
                      </a:rPr>
                      <m:t>𝛽</m:t>
                    </m:r>
                    <m:r>
                      <a:rPr lang="en-AU" sz="2000" i="1">
                        <a:latin typeface="Cambria Math" panose="02040503050406030204" pitchFamily="18" charset="0"/>
                      </a:rPr>
                      <m:t>, </m:t>
                    </m:r>
                    <m:r>
                      <a:rPr lang="en-AU" sz="2000" i="1">
                        <a:latin typeface="Cambria Math" panose="02040503050406030204" pitchFamily="18" charset="0"/>
                      </a:rPr>
                      <m:t>𝛾</m:t>
                    </m:r>
                    <m:r>
                      <a:rPr lang="en-AU" sz="2000" i="1">
                        <a:latin typeface="Cambria Math" panose="02040503050406030204" pitchFamily="18" charset="0"/>
                      </a:rPr>
                      <m:t>,</m:t>
                    </m:r>
                    <m:r>
                      <a:rPr lang="en-AU" sz="2000" i="1">
                        <a:latin typeface="Cambria Math" panose="02040503050406030204" pitchFamily="18" charset="0"/>
                      </a:rPr>
                      <m:t>𝛿</m:t>
                    </m:r>
                    <m:r>
                      <a:rPr lang="en-AU" sz="2000" i="1">
                        <a:latin typeface="Cambria Math" panose="02040503050406030204" pitchFamily="18" charset="0"/>
                      </a:rPr>
                      <m:t> </m:t>
                    </m:r>
                  </m:oMath>
                </a14:m>
                <a:r>
                  <a:rPr lang="en-AU" sz="2000" dirty="0"/>
                  <a:t>then </a:t>
                </a:r>
                <a14:m>
                  <m:oMath xmlns:m="http://schemas.openxmlformats.org/officeDocument/2006/math">
                    <m:r>
                      <a:rPr lang="en-AU" sz="2000" i="1">
                        <a:latin typeface="Cambria Math" panose="02040503050406030204" pitchFamily="18" charset="0"/>
                      </a:rPr>
                      <m:t>𝛼</m:t>
                    </m:r>
                    <m:r>
                      <a:rPr lang="en-AU" sz="2000" i="1">
                        <a:latin typeface="Cambria Math" panose="02040503050406030204" pitchFamily="18" charset="0"/>
                      </a:rPr>
                      <m:t>+ </m:t>
                    </m:r>
                    <m:r>
                      <a:rPr lang="en-AU" sz="2000" i="1">
                        <a:latin typeface="Cambria Math" panose="02040503050406030204" pitchFamily="18" charset="0"/>
                      </a:rPr>
                      <m:t>𝛽</m:t>
                    </m:r>
                    <m:r>
                      <a:rPr lang="en-AU" sz="2000" i="1">
                        <a:latin typeface="Cambria Math" panose="02040503050406030204" pitchFamily="18" charset="0"/>
                      </a:rPr>
                      <m:t>+ </m:t>
                    </m:r>
                    <m:r>
                      <a:rPr lang="en-AU" sz="2000" i="1">
                        <a:latin typeface="Cambria Math" panose="02040503050406030204" pitchFamily="18" charset="0"/>
                      </a:rPr>
                      <m:t>𝛾</m:t>
                    </m:r>
                    <m:r>
                      <a:rPr lang="en-AU" sz="2000" i="1">
                        <a:latin typeface="Cambria Math" panose="02040503050406030204" pitchFamily="18" charset="0"/>
                      </a:rPr>
                      <m:t>+</m:t>
                    </m:r>
                    <m:r>
                      <a:rPr lang="en-AU" sz="2000" i="1">
                        <a:latin typeface="Cambria Math" panose="02040503050406030204" pitchFamily="18" charset="0"/>
                      </a:rPr>
                      <m:t>𝛿</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𝑏</m:t>
                        </m:r>
                      </m:num>
                      <m:den>
                        <m:r>
                          <a:rPr lang="en-AU" sz="2000" i="1">
                            <a:latin typeface="Cambria Math" panose="02040503050406030204" pitchFamily="18" charset="0"/>
                          </a:rPr>
                          <m:t>𝑎</m:t>
                        </m:r>
                      </m:den>
                    </m:f>
                  </m:oMath>
                </a14:m>
                <a:r>
                  <a:rPr lang="en-AU" sz="2000" dirty="0"/>
                  <a:t> </a:t>
                </a:r>
                <a14:m>
                  <m:oMath xmlns:m="http://schemas.openxmlformats.org/officeDocument/2006/math">
                    <m:r>
                      <a:rPr lang="en-AU" sz="2000" i="1">
                        <a:latin typeface="Cambria Math" panose="02040503050406030204" pitchFamily="18" charset="0"/>
                      </a:rPr>
                      <m:t>𝛼𝛽</m:t>
                    </m:r>
                    <m:r>
                      <a:rPr lang="en-AU" sz="2000" i="1">
                        <a:latin typeface="Cambria Math" panose="02040503050406030204" pitchFamily="18" charset="0"/>
                      </a:rPr>
                      <m:t>+</m:t>
                    </m:r>
                    <m:r>
                      <a:rPr lang="en-AU" sz="2000" i="1">
                        <a:latin typeface="Cambria Math" panose="02040503050406030204" pitchFamily="18" charset="0"/>
                      </a:rPr>
                      <m:t>𝛼𝛾</m:t>
                    </m:r>
                    <m:r>
                      <a:rPr lang="en-AU" sz="2000" i="1">
                        <a:latin typeface="Cambria Math" panose="02040503050406030204" pitchFamily="18" charset="0"/>
                      </a:rPr>
                      <m:t>+</m:t>
                    </m:r>
                    <m:r>
                      <a:rPr lang="en-AU" sz="2000" i="1">
                        <a:latin typeface="Cambria Math" panose="02040503050406030204" pitchFamily="18" charset="0"/>
                      </a:rPr>
                      <m:t>𝛼𝛿</m:t>
                    </m:r>
                    <m:r>
                      <a:rPr lang="en-AU" sz="2000" i="1">
                        <a:latin typeface="Cambria Math" panose="02040503050406030204" pitchFamily="18" charset="0"/>
                      </a:rPr>
                      <m:t>+</m:t>
                    </m:r>
                    <m:r>
                      <a:rPr lang="en-AU" sz="2000" i="1">
                        <a:latin typeface="Cambria Math" panose="02040503050406030204" pitchFamily="18" charset="0"/>
                      </a:rPr>
                      <m:t>𝛽𝛾</m:t>
                    </m:r>
                    <m:r>
                      <a:rPr lang="en-AU" sz="2000" i="1">
                        <a:latin typeface="Cambria Math" panose="02040503050406030204" pitchFamily="18" charset="0"/>
                      </a:rPr>
                      <m:t>+</m:t>
                    </m:r>
                    <m:r>
                      <a:rPr lang="en-AU" sz="2000" i="1">
                        <a:latin typeface="Cambria Math" panose="02040503050406030204" pitchFamily="18" charset="0"/>
                      </a:rPr>
                      <m:t>𝛽𝛿</m:t>
                    </m:r>
                    <m:r>
                      <a:rPr lang="en-AU" sz="2000" i="1">
                        <a:latin typeface="Cambria Math" panose="02040503050406030204" pitchFamily="18" charset="0"/>
                      </a:rPr>
                      <m:t>+</m:t>
                    </m:r>
                    <m:r>
                      <a:rPr lang="en-AU" sz="2000" b="0" i="1" smtClean="0">
                        <a:latin typeface="Cambria Math" panose="02040503050406030204" pitchFamily="18" charset="0"/>
                      </a:rPr>
                      <m:t>𝛾𝛿</m:t>
                    </m:r>
                    <m:r>
                      <a:rPr lang="en-AU" sz="2000" i="1">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𝑐</m:t>
                        </m:r>
                      </m:num>
                      <m:den>
                        <m:r>
                          <a:rPr lang="en-AU" sz="2000" i="1">
                            <a:latin typeface="Cambria Math" panose="02040503050406030204" pitchFamily="18" charset="0"/>
                          </a:rPr>
                          <m:t>𝑎</m:t>
                        </m:r>
                      </m:den>
                    </m:f>
                  </m:oMath>
                </a14:m>
                <a:r>
                  <a:rPr lang="en-AU" sz="2000" dirty="0"/>
                  <a:t>  </a:t>
                </a:r>
                <a14:m>
                  <m:oMath xmlns:m="http://schemas.openxmlformats.org/officeDocument/2006/math">
                    <m:r>
                      <a:rPr lang="en-AU" sz="2000" i="1">
                        <a:latin typeface="Cambria Math" panose="02040503050406030204" pitchFamily="18" charset="0"/>
                      </a:rPr>
                      <m:t>𝛼𝛽𝛾</m:t>
                    </m:r>
                    <m:r>
                      <a:rPr lang="en-AU" sz="2000" i="1">
                        <a:latin typeface="Cambria Math" panose="02040503050406030204" pitchFamily="18" charset="0"/>
                      </a:rPr>
                      <m:t>+</m:t>
                    </m:r>
                    <m:r>
                      <a:rPr lang="en-AU" sz="2000" i="1">
                        <a:latin typeface="Cambria Math" panose="02040503050406030204" pitchFamily="18" charset="0"/>
                      </a:rPr>
                      <m:t>𝛼𝛽𝛿</m:t>
                    </m:r>
                    <m:r>
                      <a:rPr lang="en-AU" sz="2000" i="1">
                        <a:latin typeface="Cambria Math" panose="02040503050406030204" pitchFamily="18" charset="0"/>
                      </a:rPr>
                      <m:t>+</m:t>
                    </m:r>
                    <m:r>
                      <a:rPr lang="en-AU" sz="2000" i="1">
                        <a:latin typeface="Cambria Math" panose="02040503050406030204" pitchFamily="18" charset="0"/>
                      </a:rPr>
                      <m:t>𝛾𝛿𝛼</m:t>
                    </m:r>
                    <m:r>
                      <a:rPr lang="en-AU" sz="2000" i="1">
                        <a:latin typeface="Cambria Math" panose="02040503050406030204" pitchFamily="18" charset="0"/>
                      </a:rPr>
                      <m:t>+</m:t>
                    </m:r>
                    <m:r>
                      <a:rPr lang="en-AU" sz="2000" i="1">
                        <a:latin typeface="Cambria Math" panose="02040503050406030204" pitchFamily="18" charset="0"/>
                      </a:rPr>
                      <m:t>𝛿𝛼𝛽</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𝑑</m:t>
                        </m:r>
                      </m:num>
                      <m:den>
                        <m:r>
                          <a:rPr lang="en-AU" sz="2000" i="1">
                            <a:latin typeface="Cambria Math" panose="02040503050406030204" pitchFamily="18" charset="0"/>
                          </a:rPr>
                          <m:t>𝑎</m:t>
                        </m:r>
                      </m:den>
                    </m:f>
                    <m:r>
                      <a:rPr lang="en-AU" sz="2000" i="1">
                        <a:latin typeface="Cambria Math" panose="02040503050406030204" pitchFamily="18" charset="0"/>
                      </a:rPr>
                      <m:t> </m:t>
                    </m:r>
                  </m:oMath>
                </a14:m>
                <a:r>
                  <a:rPr lang="en-AU" sz="2000" dirty="0"/>
                  <a:t>		</a:t>
                </a:r>
                <a14:m>
                  <m:oMath xmlns:m="http://schemas.openxmlformats.org/officeDocument/2006/math">
                    <m:r>
                      <a:rPr lang="en-AU" sz="2000" i="1">
                        <a:latin typeface="Cambria Math" panose="02040503050406030204" pitchFamily="18" charset="0"/>
                      </a:rPr>
                      <m:t>𝛼𝛽𝛾𝛿</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𝑒</m:t>
                        </m:r>
                      </m:num>
                      <m:den>
                        <m:r>
                          <a:rPr lang="en-AU" sz="2000" i="1">
                            <a:latin typeface="Cambria Math" panose="02040503050406030204" pitchFamily="18" charset="0"/>
                          </a:rPr>
                          <m:t>𝑎</m:t>
                        </m:r>
                      </m:den>
                    </m:f>
                  </m:oMath>
                </a14:m>
                <a:r>
                  <a:rPr lang="en-AU" sz="2000" dirty="0">
                    <a:effectLst/>
                  </a:rPr>
                  <a:t> </a:t>
                </a:r>
              </a:p>
            </p:txBody>
          </p:sp>
        </mc:Choice>
        <mc:Fallback xmlns="">
          <p:sp>
            <p:nvSpPr>
              <p:cNvPr id="8" name="Rectangle: Rounded Corners 7">
                <a:extLst>
                  <a:ext uri="{FF2B5EF4-FFF2-40B4-BE49-F238E27FC236}">
                    <a16:creationId xmlns:a16="http://schemas.microsoft.com/office/drawing/2014/main" id="{4E7C0F1A-68E5-74E1-2DE0-78C4837D8444}"/>
                  </a:ext>
                </a:extLst>
              </p:cNvPr>
              <p:cNvSpPr>
                <a:spLocks noRot="1" noChangeAspect="1" noMove="1" noResize="1" noEditPoints="1" noAdjustHandles="1" noChangeArrowheads="1" noChangeShapeType="1" noTextEdit="1"/>
              </p:cNvSpPr>
              <p:nvPr/>
            </p:nvSpPr>
            <p:spPr>
              <a:xfrm>
                <a:off x="348000" y="4678326"/>
                <a:ext cx="11143273" cy="1637633"/>
              </a:xfrm>
              <a:prstGeom prst="roundRect">
                <a:avLst>
                  <a:gd name="adj" fmla="val 9859"/>
                </a:avLst>
              </a:prstGeom>
              <a:blipFill>
                <a:blip r:embed="rId5"/>
                <a:stretch>
                  <a:fillRect l="-1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7095D3A-7604-86A0-D49D-92141EADCC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58877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6" grpId="0" animBg="1"/>
      <p:bldP spid="2" grpId="0" animBg="1"/>
      <p:bldP spid="11" grpId="0" animBg="1"/>
      <p:bldP spid="15" grpId="0" animBg="1"/>
      <p:bldP spid="7" grpId="0" animBg="1"/>
      <p:bldP spid="1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Finding a cubic equation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284585" y="1495843"/>
                <a:ext cx="7160940" cy="771668"/>
              </a:xfrm>
            </p:spPr>
            <p:txBody>
              <a:bodyPr/>
              <a:lstStyle/>
              <a:p>
                <a:r>
                  <a:rPr lang="en-AU" dirty="0">
                    <a:latin typeface="+mn-lt"/>
                  </a:rPr>
                  <a:t> Find the monic cubic polynomial with zeroes </a:t>
                </a:r>
                <a14:m>
                  <m:oMath xmlns:m="http://schemas.openxmlformats.org/officeDocument/2006/math">
                    <m:r>
                      <a:rPr lang="en-AU" b="0" i="1" smtClean="0">
                        <a:latin typeface="Cambria Math" panose="02040503050406030204" pitchFamily="18" charset="0"/>
                      </a:rPr>
                      <m:t>1</m:t>
                    </m:r>
                    <m:r>
                      <a:rPr lang="en-AU" b="0" i="0" smtClean="0">
                        <a:latin typeface="Cambria Math" panose="02040503050406030204" pitchFamily="18" charset="0"/>
                      </a:rPr>
                      <m:t>, 2 </m:t>
                    </m:r>
                  </m:oMath>
                </a14:m>
                <a:r>
                  <a:rPr lang="en-AU" dirty="0">
                    <a:latin typeface="+mn-lt"/>
                  </a:rPr>
                  <a:t>and </a:t>
                </a:r>
                <a14:m>
                  <m:oMath xmlns:m="http://schemas.openxmlformats.org/officeDocument/2006/math">
                    <m:r>
                      <a:rPr lang="en-AU" b="0" i="1" smtClean="0">
                        <a:latin typeface="Cambria Math" panose="02040503050406030204" pitchFamily="18" charset="0"/>
                      </a:rPr>
                      <m:t>3</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284585" y="1495843"/>
                <a:ext cx="7160940" cy="771668"/>
              </a:xfrm>
              <a:blipFill>
                <a:blip r:embed="rId4"/>
                <a:stretch>
                  <a:fillRect l="-12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39C9BFF5-8004-FC3A-574D-B371B5E70B67}"/>
                  </a:ext>
                </a:extLst>
              </p:cNvPr>
              <p:cNvSpPr txBox="1">
                <a:spLocks/>
              </p:cNvSpPr>
              <p:nvPr/>
            </p:nvSpPr>
            <p:spPr>
              <a:xfrm>
                <a:off x="360000" y="2063951"/>
                <a:ext cx="7160940" cy="41487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Let </a:t>
                </a:r>
                <a14:m>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m:t>
                    </m:r>
                  </m:oMath>
                </a14:m>
                <a:r>
                  <a:rPr lang="en-AU" dirty="0">
                    <a:latin typeface="+mn-lt"/>
                  </a:rPr>
                  <a:t> and </a:t>
                </a:r>
                <a14:m>
                  <m:oMath xmlns:m="http://schemas.openxmlformats.org/officeDocument/2006/math">
                    <m:r>
                      <a:rPr lang="en-AU" i="1" smtClean="0">
                        <a:latin typeface="Cambria Math" panose="02040503050406030204" pitchFamily="18" charset="0"/>
                        <a:ea typeface="Cambria Math" panose="02040503050406030204" pitchFamily="18" charset="0"/>
                      </a:rPr>
                      <m:t>𝛾</m:t>
                    </m:r>
                  </m:oMath>
                </a14:m>
                <a:r>
                  <a:rPr lang="en-AU" dirty="0">
                    <a:latin typeface="+mn-lt"/>
                  </a:rPr>
                  <a:t> be the </a:t>
                </a:r>
                <a:r>
                  <a:rPr lang="en-AU" dirty="0"/>
                  <a:t>zeroes</a:t>
                </a:r>
                <a:r>
                  <a:rPr lang="en-AU" dirty="0">
                    <a:latin typeface="+mn-lt"/>
                  </a:rPr>
                  <a:t> of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𝑏</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𝑐𝑥</m:t>
                    </m:r>
                    <m:r>
                      <a:rPr lang="en-AU" b="0" i="1" smtClean="0">
                        <a:latin typeface="Cambria Math" panose="02040503050406030204" pitchFamily="18" charset="0"/>
                      </a:rPr>
                      <m:t>+</m:t>
                    </m:r>
                    <m:r>
                      <a:rPr lang="en-AU" b="0" i="1" smtClean="0">
                        <a:latin typeface="Cambria Math" panose="02040503050406030204" pitchFamily="18" charset="0"/>
                      </a:rPr>
                      <m:t>𝑑</m:t>
                    </m:r>
                  </m:oMath>
                </a14:m>
                <a:r>
                  <a:rPr lang="en-AU" dirty="0">
                    <a:latin typeface="+mn-lt"/>
                  </a:rPr>
                  <a:t>.</a:t>
                </a:r>
              </a:p>
            </p:txBody>
          </p:sp>
        </mc:Choice>
        <mc:Fallback xmlns="">
          <p:sp>
            <p:nvSpPr>
              <p:cNvPr id="11" name="Text Placeholder 11">
                <a:extLst>
                  <a:ext uri="{FF2B5EF4-FFF2-40B4-BE49-F238E27FC236}">
                    <a16:creationId xmlns:a16="http://schemas.microsoft.com/office/drawing/2014/main" id="{39C9BFF5-8004-FC3A-574D-B371B5E70B67}"/>
                  </a:ext>
                </a:extLst>
              </p:cNvPr>
              <p:cNvSpPr txBox="1">
                <a:spLocks noRot="1" noChangeAspect="1" noMove="1" noResize="1" noEditPoints="1" noAdjustHandles="1" noChangeArrowheads="1" noChangeShapeType="1" noTextEdit="1"/>
              </p:cNvSpPr>
              <p:nvPr/>
            </p:nvSpPr>
            <p:spPr>
              <a:xfrm>
                <a:off x="360000" y="2063951"/>
                <a:ext cx="7160940" cy="414877"/>
              </a:xfrm>
              <a:prstGeom prst="rect">
                <a:avLst/>
              </a:prstGeom>
              <a:blipFill>
                <a:blip r:embed="rId10"/>
                <a:stretch>
                  <a:fillRect l="-2128" b="-33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5CD98-AD4F-2DF4-BDE6-03F5E69590F1}"/>
                  </a:ext>
                </a:extLst>
              </p:cNvPr>
              <p:cNvSpPr txBox="1"/>
              <p:nvPr/>
            </p:nvSpPr>
            <p:spPr>
              <a:xfrm>
                <a:off x="859886" y="2687808"/>
                <a:ext cx="2463605" cy="2715943"/>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rPr>
                        <m:t>+</m:t>
                      </m:r>
                      <m:r>
                        <a:rPr lang="en-AU" sz="1800" b="0" i="1" smtClean="0">
                          <a:latin typeface="Cambria Math" panose="02040503050406030204" pitchFamily="18" charset="0"/>
                        </a:rPr>
                        <m:t>𝛽</m:t>
                      </m:r>
                      <m:r>
                        <a:rPr lang="en-AU" sz="1800" b="0" i="1" smtClean="0">
                          <a:latin typeface="Cambria Math" panose="02040503050406030204" pitchFamily="18" charset="0"/>
                        </a:rPr>
                        <m:t>+</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0" smtClean="0">
                          <a:latin typeface="Cambria Math" panose="02040503050406030204" pitchFamily="18" charset="0"/>
                        </a:rPr>
                        <m:t>1+2+3</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𝑏</m:t>
                      </m:r>
                      <m:r>
                        <m:rPr>
                          <m:aln/>
                        </m:rPr>
                        <a:rPr lang="en-AU" sz="1800" b="0" i="1" smtClean="0">
                          <a:latin typeface="Cambria Math" panose="02040503050406030204" pitchFamily="18" charset="0"/>
                        </a:rPr>
                        <m:t>=</m:t>
                      </m:r>
                      <m:r>
                        <a:rPr lang="en-AU" sz="1800" b="0" i="1" smtClean="0">
                          <a:latin typeface="Cambria Math" panose="02040503050406030204" pitchFamily="18" charset="0"/>
                        </a:rPr>
                        <m:t>−6</m:t>
                      </m:r>
                    </m:oMath>
                    <m:oMath xmlns:m="http://schemas.openxmlformats.org/officeDocument/2006/math">
                      <m:r>
                        <a:rPr lang="en-AU" sz="1800" b="0" i="1" smtClean="0">
                          <a:latin typeface="Cambria Math" panose="02040503050406030204" pitchFamily="18" charset="0"/>
                        </a:rPr>
                        <m:t>𝑎</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Para>
                </a14:m>
                <a:endParaRPr lang="en-AU" sz="1800" b="0" dirty="0"/>
              </a:p>
            </p:txBody>
          </p:sp>
        </mc:Choice>
        <mc:Fallback xmlns="">
          <p:sp>
            <p:nvSpPr>
              <p:cNvPr id="5" name="TextBox 4">
                <a:extLst>
                  <a:ext uri="{FF2B5EF4-FFF2-40B4-BE49-F238E27FC236}">
                    <a16:creationId xmlns:a16="http://schemas.microsoft.com/office/drawing/2014/main" id="{C8E5CD98-AD4F-2DF4-BDE6-03F5E69590F1}"/>
                  </a:ext>
                </a:extLst>
              </p:cNvPr>
              <p:cNvSpPr txBox="1">
                <a:spLocks noRot="1" noChangeAspect="1" noMove="1" noResize="1" noEditPoints="1" noAdjustHandles="1" noChangeArrowheads="1" noChangeShapeType="1" noTextEdit="1"/>
              </p:cNvSpPr>
              <p:nvPr/>
            </p:nvSpPr>
            <p:spPr>
              <a:xfrm>
                <a:off x="859886" y="2687808"/>
                <a:ext cx="2463605" cy="2715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1024760" y="4860223"/>
                <a:ext cx="3376145" cy="892581"/>
              </a:xfrm>
              <a:prstGeom prst="wedgeRoundRectCallout">
                <a:avLst>
                  <a:gd name="adj1" fmla="val -30361"/>
                  <a:gd name="adj2" fmla="val -1078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a:t>
                </a:r>
                <a14:m>
                  <m:oMath xmlns:m="http://schemas.openxmlformats.org/officeDocument/2006/math">
                    <m:r>
                      <a:rPr lang="en-AU" sz="1800" b="0" i="1" smtClean="0">
                        <a:latin typeface="Cambria Math" panose="02040503050406030204" pitchFamily="18" charset="0"/>
                      </a:rPr>
                      <m:t>𝑎</m:t>
                    </m:r>
                  </m:oMath>
                </a14:m>
                <a:r>
                  <a:rPr lang="en-AU" sz="1800" dirty="0"/>
                  <a:t> given the value of </a:t>
                </a:r>
                <a14:m>
                  <m:oMath xmlns:m="http://schemas.openxmlformats.org/officeDocument/2006/math">
                    <m:r>
                      <a:rPr lang="en-AU" sz="1800" b="0" i="1" smtClean="0">
                        <a:latin typeface="Cambria Math" panose="02040503050406030204" pitchFamily="18" charset="0"/>
                      </a:rPr>
                      <m:t>1</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1024760" y="4860223"/>
                <a:ext cx="3376145" cy="892581"/>
              </a:xfrm>
              <a:prstGeom prst="wedgeRoundRectCallout">
                <a:avLst>
                  <a:gd name="adj1" fmla="val -30361"/>
                  <a:gd name="adj2" fmla="val -107823"/>
                  <a:gd name="adj3" fmla="val 16667"/>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20C683-408D-5048-15CD-26D0C5FD5F80}"/>
                  </a:ext>
                </a:extLst>
              </p:cNvPr>
              <p:cNvSpPr txBox="1"/>
              <p:nvPr/>
            </p:nvSpPr>
            <p:spPr>
              <a:xfrm>
                <a:off x="4267318" y="2775877"/>
                <a:ext cx="2463605" cy="1561346"/>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m:t>
                      </m:r>
                      <m:r>
                        <a:rPr lang="en-AU" sz="1800" b="0" i="1" smtClean="0">
                          <a:latin typeface="Cambria Math" panose="02040503050406030204" pitchFamily="18" charset="0"/>
                        </a:rPr>
                        <m:t>𝛽𝛾</m:t>
                      </m:r>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𝛼</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a:rPr lang="en-AU" sz="1800" b="0" i="0" smtClean="0">
                          <a:latin typeface="Cambria Math" panose="02040503050406030204" pitchFamily="18" charset="0"/>
                        </a:rPr>
                        <m:t>1</m:t>
                      </m:r>
                      <m:r>
                        <a:rPr lang="en-AU" sz="1800" b="0" i="1" smtClean="0">
                          <a:latin typeface="Cambria Math" panose="02040503050406030204" pitchFamily="18" charset="0"/>
                        </a:rPr>
                        <m:t>×2</m:t>
                      </m:r>
                      <m:r>
                        <a:rPr lang="en-AU" sz="1800" b="0" i="0" smtClean="0">
                          <a:latin typeface="Cambria Math" panose="02040503050406030204" pitchFamily="18" charset="0"/>
                        </a:rPr>
                        <m:t>+2</m:t>
                      </m:r>
                      <m:r>
                        <a:rPr lang="en-AU" sz="1800" b="0" i="1" smtClean="0">
                          <a:latin typeface="Cambria Math" panose="02040503050406030204" pitchFamily="18" charset="0"/>
                        </a:rPr>
                        <m:t>×3</m:t>
                      </m:r>
                      <m:r>
                        <a:rPr lang="en-AU" sz="1800" b="0" i="0" smtClean="0">
                          <a:latin typeface="Cambria Math" panose="02040503050406030204" pitchFamily="18" charset="0"/>
                        </a:rPr>
                        <m:t>+1</m:t>
                      </m:r>
                      <m:r>
                        <a:rPr lang="en-AU" sz="1800" b="0" i="1" smtClean="0">
                          <a:latin typeface="Cambria Math" panose="02040503050406030204" pitchFamily="18" charset="0"/>
                        </a:rPr>
                        <m:t>×</m:t>
                      </m:r>
                      <m:r>
                        <a:rPr lang="en-AU" sz="1800" b="0" i="0" smtClean="0">
                          <a:latin typeface="Cambria Math" panose="02040503050406030204" pitchFamily="18" charset="0"/>
                        </a:rPr>
                        <m:t>3</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1</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𝑐</m:t>
                      </m:r>
                      <m:r>
                        <m:rPr>
                          <m:aln/>
                        </m:rPr>
                        <a:rPr lang="en-AU" sz="1800" b="0" i="1" smtClean="0">
                          <a:latin typeface="Cambria Math" panose="02040503050406030204" pitchFamily="18" charset="0"/>
                        </a:rPr>
                        <m:t>=</m:t>
                      </m:r>
                      <m:r>
                        <a:rPr lang="en-AU" sz="1800" b="0" i="1" smtClean="0">
                          <a:latin typeface="Cambria Math" panose="02040503050406030204" pitchFamily="18" charset="0"/>
                        </a:rPr>
                        <m:t>11</m:t>
                      </m:r>
                    </m:oMath>
                  </m:oMathPara>
                </a14:m>
                <a:br>
                  <a:rPr lang="en-AU" sz="1800" b="0" dirty="0"/>
                </a:br>
                <a:endParaRPr lang="en-AU" sz="1800" b="0" dirty="0"/>
              </a:p>
            </p:txBody>
          </p:sp>
        </mc:Choice>
        <mc:Fallback xmlns="">
          <p:sp>
            <p:nvSpPr>
              <p:cNvPr id="6" name="TextBox 5">
                <a:extLst>
                  <a:ext uri="{FF2B5EF4-FFF2-40B4-BE49-F238E27FC236}">
                    <a16:creationId xmlns:a16="http://schemas.microsoft.com/office/drawing/2014/main" id="{9820C683-408D-5048-15CD-26D0C5FD5F80}"/>
                  </a:ext>
                </a:extLst>
              </p:cNvPr>
              <p:cNvSpPr txBox="1">
                <a:spLocks noRot="1" noChangeAspect="1" noMove="1" noResize="1" noEditPoints="1" noAdjustHandles="1" noChangeArrowheads="1" noChangeShapeType="1" noTextEdit="1"/>
              </p:cNvSpPr>
              <p:nvPr/>
            </p:nvSpPr>
            <p:spPr>
              <a:xfrm>
                <a:off x="4267318" y="2775877"/>
                <a:ext cx="2463605" cy="1561346"/>
              </a:xfrm>
              <a:prstGeom prst="rect">
                <a:avLst/>
              </a:prstGeom>
              <a:blipFill>
                <a:blip r:embed="rId12"/>
                <a:stretch>
                  <a:fillRect r="-3608"/>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2E2E4018-E168-8830-8629-508DBAC335FA}"/>
              </a:ext>
            </a:extLst>
          </p:cNvPr>
          <p:cNvSpPr/>
          <p:nvPr/>
        </p:nvSpPr>
        <p:spPr>
          <a:xfrm>
            <a:off x="7520939" y="1122593"/>
            <a:ext cx="3417993" cy="1356235"/>
          </a:xfrm>
          <a:prstGeom prst="wedgeRoundRectCallout">
            <a:avLst>
              <a:gd name="adj1" fmla="val -66094"/>
              <a:gd name="adj2" fmla="val 1211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be different if there were 4 zeroes or just 2?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695CB6-8F51-4F67-6C76-B3FECC80E530}"/>
                  </a:ext>
                </a:extLst>
              </p:cNvPr>
              <p:cNvSpPr txBox="1"/>
              <p:nvPr/>
            </p:nvSpPr>
            <p:spPr>
              <a:xfrm>
                <a:off x="8081321" y="2775876"/>
                <a:ext cx="2463605" cy="2715943"/>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oMath>
                    <m:oMath xmlns:m="http://schemas.openxmlformats.org/officeDocument/2006/math">
                      <m:r>
                        <a:rPr lang="en-AU" sz="1800" b="0" i="0" smtClean="0">
                          <a:latin typeface="Cambria Math" panose="02040503050406030204" pitchFamily="18" charset="0"/>
                        </a:rPr>
                        <m:t>1</m:t>
                      </m:r>
                      <m:r>
                        <a:rPr lang="en-AU" sz="1800" b="0" i="1" smtClean="0">
                          <a:latin typeface="Cambria Math" panose="02040503050406030204" pitchFamily="18" charset="0"/>
                        </a:rPr>
                        <m:t>×2×</m:t>
                      </m:r>
                      <m:r>
                        <a:rPr lang="en-AU" sz="1800" b="0" i="0" smtClean="0">
                          <a:latin typeface="Cambria Math" panose="02040503050406030204" pitchFamily="18" charset="0"/>
                        </a:rPr>
                        <m:t>3</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1</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𝑑</m:t>
                      </m:r>
                      <m:r>
                        <m:rPr>
                          <m:aln/>
                        </m:rPr>
                        <a:rPr lang="en-AU" sz="1800" b="0" i="1" smtClean="0">
                          <a:latin typeface="Cambria Math" panose="02040503050406030204" pitchFamily="18" charset="0"/>
                        </a:rPr>
                        <m:t>=</m:t>
                      </m:r>
                      <m:r>
                        <a:rPr lang="en-AU" sz="1800" b="0" i="1" smtClean="0">
                          <a:latin typeface="Cambria Math" panose="02040503050406030204" pitchFamily="18" charset="0"/>
                        </a:rPr>
                        <m:t>−6</m:t>
                      </m:r>
                    </m:oMath>
                  </m:oMathPara>
                </a14:m>
                <a:br>
                  <a:rPr lang="en-AU" sz="1800" b="0" dirty="0"/>
                </a:br>
                <a:endParaRPr lang="en-AU" sz="1800" b="0" dirty="0"/>
              </a:p>
            </p:txBody>
          </p:sp>
        </mc:Choice>
        <mc:Fallback xmlns="">
          <p:sp>
            <p:nvSpPr>
              <p:cNvPr id="7" name="TextBox 6">
                <a:extLst>
                  <a:ext uri="{FF2B5EF4-FFF2-40B4-BE49-F238E27FC236}">
                    <a16:creationId xmlns:a16="http://schemas.microsoft.com/office/drawing/2014/main" id="{E2695CB6-8F51-4F67-6C76-B3FECC80E530}"/>
                  </a:ext>
                </a:extLst>
              </p:cNvPr>
              <p:cNvSpPr txBox="1">
                <a:spLocks noRot="1" noChangeAspect="1" noMove="1" noResize="1" noEditPoints="1" noAdjustHandles="1" noChangeArrowheads="1" noChangeShapeType="1" noTextEdit="1"/>
              </p:cNvSpPr>
              <p:nvPr/>
            </p:nvSpPr>
            <p:spPr>
              <a:xfrm>
                <a:off x="8081321" y="2775876"/>
                <a:ext cx="2463605" cy="271594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06D9587-A40D-CEE2-A71B-45836BDFA676}"/>
                  </a:ext>
                </a:extLst>
              </p:cNvPr>
              <p:cNvSpPr txBox="1"/>
              <p:nvPr/>
            </p:nvSpPr>
            <p:spPr>
              <a:xfrm>
                <a:off x="5339980" y="4961080"/>
                <a:ext cx="3077681" cy="44267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+11</m:t>
                      </m:r>
                      <m:r>
                        <a:rPr lang="en-AU" sz="1800" b="0" i="1" smtClean="0">
                          <a:latin typeface="Cambria Math" panose="02040503050406030204" pitchFamily="18" charset="0"/>
                        </a:rPr>
                        <m:t>𝑥</m:t>
                      </m:r>
                      <m:r>
                        <a:rPr lang="en-AU" sz="1800" b="0" i="1" smtClean="0">
                          <a:latin typeface="Cambria Math" panose="02040503050406030204" pitchFamily="18" charset="0"/>
                        </a:rPr>
                        <m:t>−6</m:t>
                      </m:r>
                    </m:oMath>
                  </m:oMathPara>
                </a14:m>
                <a:endParaRPr lang="en-AU" sz="1800" dirty="0"/>
              </a:p>
            </p:txBody>
          </p:sp>
        </mc:Choice>
        <mc:Fallback xmlns="">
          <p:sp>
            <p:nvSpPr>
              <p:cNvPr id="10" name="TextBox 9">
                <a:extLst>
                  <a:ext uri="{FF2B5EF4-FFF2-40B4-BE49-F238E27FC236}">
                    <a16:creationId xmlns:a16="http://schemas.microsoft.com/office/drawing/2014/main" id="{306D9587-A40D-CEE2-A71B-45836BDFA676}"/>
                  </a:ext>
                </a:extLst>
              </p:cNvPr>
              <p:cNvSpPr txBox="1">
                <a:spLocks noRot="1" noChangeAspect="1" noMove="1" noResize="1" noEditPoints="1" noAdjustHandles="1" noChangeArrowheads="1" noChangeShapeType="1" noTextEdit="1"/>
              </p:cNvSpPr>
              <p:nvPr/>
            </p:nvSpPr>
            <p:spPr>
              <a:xfrm>
                <a:off x="5339980" y="4961080"/>
                <a:ext cx="3077681" cy="442671"/>
              </a:xfrm>
              <a:prstGeom prst="rect">
                <a:avLst/>
              </a:prstGeom>
              <a:blipFill>
                <a:blip r:embed="rId9"/>
                <a:stretch>
                  <a:fillRect/>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FB88C5DA-9865-1FBF-8BA8-EA3DE8DEED09}"/>
              </a:ext>
            </a:extLst>
          </p:cNvPr>
          <p:cNvSpPr/>
          <p:nvPr/>
        </p:nvSpPr>
        <p:spPr>
          <a:xfrm>
            <a:off x="8417661" y="5357217"/>
            <a:ext cx="3077682" cy="1036525"/>
          </a:xfrm>
          <a:prstGeom prst="wedgeRoundRectCallout">
            <a:avLst>
              <a:gd name="adj1" fmla="val -71715"/>
              <a:gd name="adj2" fmla="val -501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can you check if you are correct?</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E8F3B-80A0-7006-9F84-BBF85C688B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D260C5-27DC-25F6-2F44-ADC3A21034BA}"/>
              </a:ext>
            </a:extLst>
          </p:cNvPr>
          <p:cNvSpPr>
            <a:spLocks noGrp="1"/>
          </p:cNvSpPr>
          <p:nvPr>
            <p:ph type="title"/>
          </p:nvPr>
        </p:nvSpPr>
        <p:spPr/>
        <p:txBody>
          <a:bodyPr/>
          <a:lstStyle/>
          <a:p>
            <a:r>
              <a:rPr lang="en-AU" dirty="0">
                <a:latin typeface="+mj-lt"/>
              </a:rPr>
              <a:t>Finding a cubic equation (2)</a:t>
            </a:r>
          </a:p>
        </p:txBody>
      </p:sp>
      <p:sp>
        <p:nvSpPr>
          <p:cNvPr id="13" name="Text Placeholder 12">
            <a:extLst>
              <a:ext uri="{FF2B5EF4-FFF2-40B4-BE49-F238E27FC236}">
                <a16:creationId xmlns:a16="http://schemas.microsoft.com/office/drawing/2014/main" id="{28A025E2-FCCF-E46D-40B2-9D26F0B79CFE}"/>
              </a:ext>
            </a:extLst>
          </p:cNvPr>
          <p:cNvSpPr>
            <a:spLocks noGrp="1"/>
          </p:cNvSpPr>
          <p:nvPr>
            <p:ph type="body" sz="quarter" idx="18"/>
          </p:nvPr>
        </p:nvSpPr>
        <p:spPr>
          <a:xfrm>
            <a:off x="360000" y="982520"/>
            <a:ext cx="11483998" cy="356423"/>
          </a:xfrm>
        </p:spPr>
        <p:txBody>
          <a:bodyPr/>
          <a:lstStyle/>
          <a:p>
            <a:r>
              <a:rPr lang="en-AU" dirty="0"/>
              <a:t>Your turn – 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A80B31E-7A36-A30D-055F-B9497505CF3B}"/>
                  </a:ext>
                </a:extLst>
              </p:cNvPr>
              <p:cNvSpPr>
                <a:spLocks noGrp="1"/>
              </p:cNvSpPr>
              <p:nvPr>
                <p:ph type="body" sz="quarter" idx="17"/>
              </p:nvPr>
            </p:nvSpPr>
            <p:spPr>
              <a:xfrm>
                <a:off x="360000" y="1399814"/>
                <a:ext cx="7160940" cy="771668"/>
              </a:xfrm>
            </p:spPr>
            <p:txBody>
              <a:bodyPr/>
              <a:lstStyle/>
              <a:p>
                <a:r>
                  <a:rPr lang="en-AU" dirty="0">
                    <a:latin typeface="+mn-lt"/>
                  </a:rPr>
                  <a:t> Find the monic cubic polynomial with zeroes</a:t>
                </a:r>
                <a14:m>
                  <m:oMath xmlns:m="http://schemas.openxmlformats.org/officeDocument/2006/math">
                    <m:r>
                      <a:rPr lang="en-AU" b="0" i="0" smtClean="0">
                        <a:latin typeface="Cambria Math" panose="02040503050406030204" pitchFamily="18" charset="0"/>
                      </a:rPr>
                      <m:t> </m:t>
                    </m:r>
                  </m:oMath>
                </a14:m>
                <a:r>
                  <a:rPr lang="en-AU" dirty="0">
                    <a:latin typeface="+mn-lt"/>
                  </a:rPr>
                  <a:t>2,3 and 4.</a:t>
                </a:r>
              </a:p>
            </p:txBody>
          </p:sp>
        </mc:Choice>
        <mc:Fallback xmlns="">
          <p:sp>
            <p:nvSpPr>
              <p:cNvPr id="12" name="Text Placeholder 11">
                <a:extLst>
                  <a:ext uri="{FF2B5EF4-FFF2-40B4-BE49-F238E27FC236}">
                    <a16:creationId xmlns:a16="http://schemas.microsoft.com/office/drawing/2014/main" id="{9A80B31E-7A36-A30D-055F-B9497505CF3B}"/>
                  </a:ext>
                </a:extLst>
              </p:cNvPr>
              <p:cNvSpPr>
                <a:spLocks noGrp="1" noRot="1" noChangeAspect="1" noMove="1" noResize="1" noEditPoints="1" noAdjustHandles="1" noChangeArrowheads="1" noChangeShapeType="1" noTextEdit="1"/>
              </p:cNvSpPr>
              <p:nvPr>
                <p:ph type="body" sz="quarter" idx="17"/>
              </p:nvPr>
            </p:nvSpPr>
            <p:spPr>
              <a:xfrm>
                <a:off x="360000" y="1399814"/>
                <a:ext cx="7160940" cy="771668"/>
              </a:xfrm>
              <a:blipFill>
                <a:blip r:embed="rId4"/>
                <a:stretch>
                  <a:fillRect l="-11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9ED60809-F69A-C090-28A7-953AE7ADF13F}"/>
                  </a:ext>
                </a:extLst>
              </p:cNvPr>
              <p:cNvSpPr txBox="1">
                <a:spLocks/>
              </p:cNvSpPr>
              <p:nvPr/>
            </p:nvSpPr>
            <p:spPr>
              <a:xfrm>
                <a:off x="360000" y="2063951"/>
                <a:ext cx="7160940" cy="41487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Let </a:t>
                </a:r>
                <a14:m>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m:t>
                    </m:r>
                  </m:oMath>
                </a14:m>
                <a:r>
                  <a:rPr lang="en-AU" dirty="0">
                    <a:latin typeface="+mn-lt"/>
                  </a:rPr>
                  <a:t> and </a:t>
                </a:r>
                <a14:m>
                  <m:oMath xmlns:m="http://schemas.openxmlformats.org/officeDocument/2006/math">
                    <m:r>
                      <a:rPr lang="en-AU" i="1" smtClean="0">
                        <a:latin typeface="Cambria Math" panose="02040503050406030204" pitchFamily="18" charset="0"/>
                        <a:ea typeface="Cambria Math" panose="02040503050406030204" pitchFamily="18" charset="0"/>
                      </a:rPr>
                      <m:t>𝛾</m:t>
                    </m:r>
                  </m:oMath>
                </a14:m>
                <a:r>
                  <a:rPr lang="en-AU" dirty="0">
                    <a:latin typeface="+mn-lt"/>
                  </a:rPr>
                  <a:t> be the </a:t>
                </a:r>
                <a:r>
                  <a:rPr lang="en-AU" dirty="0"/>
                  <a:t>zeroes</a:t>
                </a:r>
                <a:r>
                  <a:rPr lang="en-AU" dirty="0">
                    <a:latin typeface="+mn-lt"/>
                  </a:rPr>
                  <a:t> of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𝑏</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𝑐𝑥</m:t>
                    </m:r>
                    <m:r>
                      <a:rPr lang="en-AU" b="0" i="1" smtClean="0">
                        <a:latin typeface="Cambria Math" panose="02040503050406030204" pitchFamily="18" charset="0"/>
                      </a:rPr>
                      <m:t>+</m:t>
                    </m:r>
                    <m:r>
                      <a:rPr lang="en-AU" b="0" i="1" smtClean="0">
                        <a:latin typeface="Cambria Math" panose="02040503050406030204" pitchFamily="18" charset="0"/>
                      </a:rPr>
                      <m:t>𝑑</m:t>
                    </m:r>
                  </m:oMath>
                </a14:m>
                <a:r>
                  <a:rPr lang="en-AU" dirty="0">
                    <a:latin typeface="+mn-lt"/>
                  </a:rPr>
                  <a:t>.</a:t>
                </a:r>
              </a:p>
            </p:txBody>
          </p:sp>
        </mc:Choice>
        <mc:Fallback xmlns="">
          <p:sp>
            <p:nvSpPr>
              <p:cNvPr id="11" name="Text Placeholder 11">
                <a:extLst>
                  <a:ext uri="{FF2B5EF4-FFF2-40B4-BE49-F238E27FC236}">
                    <a16:creationId xmlns:a16="http://schemas.microsoft.com/office/drawing/2014/main" id="{9ED60809-F69A-C090-28A7-953AE7ADF13F}"/>
                  </a:ext>
                </a:extLst>
              </p:cNvPr>
              <p:cNvSpPr txBox="1">
                <a:spLocks noRot="1" noChangeAspect="1" noMove="1" noResize="1" noEditPoints="1" noAdjustHandles="1" noChangeArrowheads="1" noChangeShapeType="1" noTextEdit="1"/>
              </p:cNvSpPr>
              <p:nvPr/>
            </p:nvSpPr>
            <p:spPr>
              <a:xfrm>
                <a:off x="360000" y="2063951"/>
                <a:ext cx="7160940" cy="414877"/>
              </a:xfrm>
              <a:prstGeom prst="rect">
                <a:avLst/>
              </a:prstGeom>
              <a:blipFill>
                <a:blip r:embed="rId8"/>
                <a:stretch>
                  <a:fillRect l="-2128" b="-33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6E99F6-2F82-27A3-B5E4-23EC8A354109}"/>
                  </a:ext>
                </a:extLst>
              </p:cNvPr>
              <p:cNvSpPr txBox="1"/>
              <p:nvPr/>
            </p:nvSpPr>
            <p:spPr>
              <a:xfrm>
                <a:off x="859886" y="2687808"/>
                <a:ext cx="2463605" cy="2715943"/>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rPr>
                        <m:t>+</m:t>
                      </m:r>
                      <m:r>
                        <a:rPr lang="en-AU" sz="1800" b="0" i="1" smtClean="0">
                          <a:latin typeface="Cambria Math" panose="02040503050406030204" pitchFamily="18" charset="0"/>
                        </a:rPr>
                        <m:t>𝛽</m:t>
                      </m:r>
                      <m:r>
                        <a:rPr lang="en-AU" sz="1800" b="0" i="1" smtClean="0">
                          <a:latin typeface="Cambria Math" panose="02040503050406030204" pitchFamily="18" charset="0"/>
                        </a:rPr>
                        <m:t>+</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0" smtClean="0">
                          <a:latin typeface="Cambria Math" panose="02040503050406030204" pitchFamily="18" charset="0"/>
                        </a:rPr>
                        <m:t>2+3+4</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𝑏</m:t>
                      </m:r>
                      <m:r>
                        <m:rPr>
                          <m:aln/>
                        </m:rPr>
                        <a:rPr lang="en-AU" sz="1800" b="0" i="1" smtClean="0">
                          <a:latin typeface="Cambria Math" panose="02040503050406030204" pitchFamily="18" charset="0"/>
                        </a:rPr>
                        <m:t>=</m:t>
                      </m:r>
                      <m:r>
                        <a:rPr lang="en-AU" sz="1800" b="0" i="1" smtClean="0">
                          <a:latin typeface="Cambria Math" panose="02040503050406030204" pitchFamily="18" charset="0"/>
                        </a:rPr>
                        <m:t>−9</m:t>
                      </m:r>
                    </m:oMath>
                    <m:oMath xmlns:m="http://schemas.openxmlformats.org/officeDocument/2006/math">
                      <m:r>
                        <a:rPr lang="en-AU" sz="1800" b="0" i="1" smtClean="0">
                          <a:latin typeface="Cambria Math" panose="02040503050406030204" pitchFamily="18" charset="0"/>
                        </a:rPr>
                        <m:t>𝑎</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Para>
                </a14:m>
                <a:endParaRPr lang="en-AU" sz="1800" b="0" dirty="0"/>
              </a:p>
            </p:txBody>
          </p:sp>
        </mc:Choice>
        <mc:Fallback xmlns="">
          <p:sp>
            <p:nvSpPr>
              <p:cNvPr id="5" name="TextBox 4">
                <a:extLst>
                  <a:ext uri="{FF2B5EF4-FFF2-40B4-BE49-F238E27FC236}">
                    <a16:creationId xmlns:a16="http://schemas.microsoft.com/office/drawing/2014/main" id="{4A6E99F6-2F82-27A3-B5E4-23EC8A354109}"/>
                  </a:ext>
                </a:extLst>
              </p:cNvPr>
              <p:cNvSpPr txBox="1">
                <a:spLocks noRot="1" noChangeAspect="1" noMove="1" noResize="1" noEditPoints="1" noAdjustHandles="1" noChangeArrowheads="1" noChangeShapeType="1" noTextEdit="1"/>
              </p:cNvSpPr>
              <p:nvPr/>
            </p:nvSpPr>
            <p:spPr>
              <a:xfrm>
                <a:off x="859886" y="2687808"/>
                <a:ext cx="2463605" cy="27159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65C608-69A2-24EF-4B74-C794436AFB79}"/>
                  </a:ext>
                </a:extLst>
              </p:cNvPr>
              <p:cNvSpPr txBox="1"/>
              <p:nvPr/>
            </p:nvSpPr>
            <p:spPr>
              <a:xfrm>
                <a:off x="4267318" y="2775877"/>
                <a:ext cx="2463605" cy="1561346"/>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m:t>
                      </m:r>
                      <m:r>
                        <a:rPr lang="en-AU" sz="1800" b="0" i="1" smtClean="0">
                          <a:latin typeface="Cambria Math" panose="02040503050406030204" pitchFamily="18" charset="0"/>
                        </a:rPr>
                        <m:t>𝛽𝛾</m:t>
                      </m:r>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𝛼</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a:rPr lang="en-AU" sz="1800">
                          <a:latin typeface="Cambria Math" panose="02040503050406030204" pitchFamily="18" charset="0"/>
                        </a:rPr>
                        <m:t>2</m:t>
                      </m:r>
                      <m:r>
                        <a:rPr lang="en-AU" sz="1800" b="0" i="1" smtClean="0">
                          <a:latin typeface="Cambria Math" panose="02040503050406030204" pitchFamily="18" charset="0"/>
                        </a:rPr>
                        <m:t>×3</m:t>
                      </m:r>
                      <m:r>
                        <a:rPr lang="en-AU" sz="1800" b="0" i="0" smtClean="0">
                          <a:latin typeface="Cambria Math" panose="02040503050406030204" pitchFamily="18" charset="0"/>
                        </a:rPr>
                        <m:t>+3</m:t>
                      </m:r>
                      <m:r>
                        <a:rPr lang="en-AU" sz="1800" b="0" i="1" smtClean="0">
                          <a:latin typeface="Cambria Math" panose="02040503050406030204" pitchFamily="18" charset="0"/>
                        </a:rPr>
                        <m:t>×</m:t>
                      </m:r>
                      <m:r>
                        <a:rPr lang="en-AU" sz="1800" b="0" i="0" smtClean="0">
                          <a:latin typeface="Cambria Math" panose="02040503050406030204" pitchFamily="18" charset="0"/>
                        </a:rPr>
                        <m:t>4+2</m:t>
                      </m:r>
                      <m:r>
                        <a:rPr lang="en-AU" sz="1800" b="0" i="1" smtClean="0">
                          <a:latin typeface="Cambria Math" panose="02040503050406030204" pitchFamily="18" charset="0"/>
                        </a:rPr>
                        <m:t>×4</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1</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𝑐</m:t>
                      </m:r>
                      <m:r>
                        <m:rPr>
                          <m:aln/>
                        </m:rPr>
                        <a:rPr lang="en-AU" sz="1800" b="0" i="1" smtClean="0">
                          <a:latin typeface="Cambria Math" panose="02040503050406030204" pitchFamily="18" charset="0"/>
                        </a:rPr>
                        <m:t>=</m:t>
                      </m:r>
                      <m:r>
                        <a:rPr lang="en-AU" sz="1800" b="0" i="1" smtClean="0">
                          <a:latin typeface="Cambria Math" panose="02040503050406030204" pitchFamily="18" charset="0"/>
                        </a:rPr>
                        <m:t>26</m:t>
                      </m:r>
                    </m:oMath>
                  </m:oMathPara>
                </a14:m>
                <a:br>
                  <a:rPr lang="en-AU" sz="1800" b="0" dirty="0"/>
                </a:br>
                <a:endParaRPr lang="en-AU" sz="1800" b="0" dirty="0"/>
              </a:p>
            </p:txBody>
          </p:sp>
        </mc:Choice>
        <mc:Fallback xmlns="">
          <p:sp>
            <p:nvSpPr>
              <p:cNvPr id="6" name="TextBox 5">
                <a:extLst>
                  <a:ext uri="{FF2B5EF4-FFF2-40B4-BE49-F238E27FC236}">
                    <a16:creationId xmlns:a16="http://schemas.microsoft.com/office/drawing/2014/main" id="{1B65C608-69A2-24EF-4B74-C794436AFB79}"/>
                  </a:ext>
                </a:extLst>
              </p:cNvPr>
              <p:cNvSpPr txBox="1">
                <a:spLocks noRot="1" noChangeAspect="1" noMove="1" noResize="1" noEditPoints="1" noAdjustHandles="1" noChangeArrowheads="1" noChangeShapeType="1" noTextEdit="1"/>
              </p:cNvSpPr>
              <p:nvPr/>
            </p:nvSpPr>
            <p:spPr>
              <a:xfrm>
                <a:off x="4267318" y="2775877"/>
                <a:ext cx="2463605" cy="1561346"/>
              </a:xfrm>
              <a:prstGeom prst="rect">
                <a:avLst/>
              </a:prstGeom>
              <a:blipFill>
                <a:blip r:embed="rId10"/>
                <a:stretch>
                  <a:fillRect r="-3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CE57E1F-0B6B-8F00-D281-CA549004E03D}"/>
                  </a:ext>
                </a:extLst>
              </p:cNvPr>
              <p:cNvSpPr txBox="1"/>
              <p:nvPr/>
            </p:nvSpPr>
            <p:spPr>
              <a:xfrm>
                <a:off x="8081321" y="2775876"/>
                <a:ext cx="2463605" cy="2715943"/>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oMath>
                    <m:oMath xmlns:m="http://schemas.openxmlformats.org/officeDocument/2006/math">
                      <m:r>
                        <a:rPr lang="en-AU" sz="1800">
                          <a:latin typeface="Cambria Math" panose="02040503050406030204" pitchFamily="18" charset="0"/>
                        </a:rPr>
                        <m:t>2</m:t>
                      </m:r>
                      <m:r>
                        <a:rPr lang="en-AU" sz="1800" b="0" i="1" smtClean="0">
                          <a:latin typeface="Cambria Math" panose="02040503050406030204" pitchFamily="18" charset="0"/>
                        </a:rPr>
                        <m:t>×3×4</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1</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𝑑</m:t>
                      </m:r>
                      <m:r>
                        <m:rPr>
                          <m:aln/>
                        </m:rPr>
                        <a:rPr lang="en-AU" sz="1800" b="0" i="1" smtClean="0">
                          <a:latin typeface="Cambria Math" panose="02040503050406030204" pitchFamily="18" charset="0"/>
                        </a:rPr>
                        <m:t>=</m:t>
                      </m:r>
                      <m:r>
                        <a:rPr lang="en-AU" sz="1800" b="0" i="1" smtClean="0">
                          <a:latin typeface="Cambria Math" panose="02040503050406030204" pitchFamily="18" charset="0"/>
                        </a:rPr>
                        <m:t>−24</m:t>
                      </m:r>
                    </m:oMath>
                  </m:oMathPara>
                </a14:m>
                <a:br>
                  <a:rPr lang="en-AU" sz="1800" b="0" dirty="0"/>
                </a:br>
                <a:endParaRPr lang="en-AU" sz="1800" b="0" dirty="0"/>
              </a:p>
            </p:txBody>
          </p:sp>
        </mc:Choice>
        <mc:Fallback xmlns="">
          <p:sp>
            <p:nvSpPr>
              <p:cNvPr id="7" name="TextBox 6">
                <a:extLst>
                  <a:ext uri="{FF2B5EF4-FFF2-40B4-BE49-F238E27FC236}">
                    <a16:creationId xmlns:a16="http://schemas.microsoft.com/office/drawing/2014/main" id="{9CE57E1F-0B6B-8F00-D281-CA549004E03D}"/>
                  </a:ext>
                </a:extLst>
              </p:cNvPr>
              <p:cNvSpPr txBox="1">
                <a:spLocks noRot="1" noChangeAspect="1" noMove="1" noResize="1" noEditPoints="1" noAdjustHandles="1" noChangeArrowheads="1" noChangeShapeType="1" noTextEdit="1"/>
              </p:cNvSpPr>
              <p:nvPr/>
            </p:nvSpPr>
            <p:spPr>
              <a:xfrm>
                <a:off x="8081321" y="2775876"/>
                <a:ext cx="2463605" cy="2715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B11989C-D242-E80A-6682-15DF3385E10D}"/>
                  </a:ext>
                </a:extLst>
              </p:cNvPr>
              <p:cNvSpPr txBox="1"/>
              <p:nvPr/>
            </p:nvSpPr>
            <p:spPr>
              <a:xfrm>
                <a:off x="5339980" y="4961080"/>
                <a:ext cx="3077681" cy="44267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+26</m:t>
                      </m:r>
                      <m:r>
                        <a:rPr lang="en-AU" sz="1800" b="0" i="1" smtClean="0">
                          <a:latin typeface="Cambria Math" panose="02040503050406030204" pitchFamily="18" charset="0"/>
                        </a:rPr>
                        <m:t>𝑥</m:t>
                      </m:r>
                      <m:r>
                        <a:rPr lang="en-AU" sz="1800" b="0" i="1" smtClean="0">
                          <a:latin typeface="Cambria Math" panose="02040503050406030204" pitchFamily="18" charset="0"/>
                        </a:rPr>
                        <m:t>−24</m:t>
                      </m:r>
                    </m:oMath>
                  </m:oMathPara>
                </a14:m>
                <a:endParaRPr lang="en-AU" sz="1800" dirty="0"/>
              </a:p>
            </p:txBody>
          </p:sp>
        </mc:Choice>
        <mc:Fallback xmlns="">
          <p:sp>
            <p:nvSpPr>
              <p:cNvPr id="10" name="TextBox 9">
                <a:extLst>
                  <a:ext uri="{FF2B5EF4-FFF2-40B4-BE49-F238E27FC236}">
                    <a16:creationId xmlns:a16="http://schemas.microsoft.com/office/drawing/2014/main" id="{9B11989C-D242-E80A-6682-15DF3385E10D}"/>
                  </a:ext>
                </a:extLst>
              </p:cNvPr>
              <p:cNvSpPr txBox="1">
                <a:spLocks noRot="1" noChangeAspect="1" noMove="1" noResize="1" noEditPoints="1" noAdjustHandles="1" noChangeArrowheads="1" noChangeShapeType="1" noTextEdit="1"/>
              </p:cNvSpPr>
              <p:nvPr/>
            </p:nvSpPr>
            <p:spPr>
              <a:xfrm>
                <a:off x="5339980" y="4961080"/>
                <a:ext cx="3077681" cy="442671"/>
              </a:xfrm>
              <a:prstGeom prst="rect">
                <a:avLst/>
              </a:prstGeom>
              <a:blipFill>
                <a:blip r:embed="rId7"/>
                <a:stretch>
                  <a:fillRect l="-1188" r="-178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DE94AF5-C5A4-2264-59A2-4445999DC5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012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dirty="0">
                <a:latin typeface="+mj-lt"/>
              </a:rPr>
              <a:t>Using summation notation (1)</a:t>
            </a:r>
            <a:endParaRPr lang="en-AU" dirty="0"/>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dirty="0"/>
              <a:t>Cubic abbreviations </a:t>
            </a:r>
          </a:p>
        </p:txBody>
      </p:sp>
      <mc:AlternateContent xmlns:mc="http://schemas.openxmlformats.org/markup-compatibility/2006" xmlns:a14="http://schemas.microsoft.com/office/drawing/2010/main">
        <mc:Choice Requires="a14">
          <p:graphicFrame>
            <p:nvGraphicFramePr>
              <p:cNvPr id="6" name="Table 5" descr="Table with formula in expanded and abbreviated form.">
                <a:extLst>
                  <a:ext uri="{FF2B5EF4-FFF2-40B4-BE49-F238E27FC236}">
                    <a16:creationId xmlns:a16="http://schemas.microsoft.com/office/drawing/2014/main" id="{707AFE89-5EFE-0AFF-71CF-9FA81A42EB59}"/>
                  </a:ext>
                </a:extLst>
              </p:cNvPr>
              <p:cNvGraphicFramePr>
                <a:graphicFrameLocks noGrp="1"/>
              </p:cNvGraphicFramePr>
              <p:nvPr>
                <p:extLst>
                  <p:ext uri="{D42A27DB-BD31-4B8C-83A1-F6EECF244321}">
                    <p14:modId xmlns:p14="http://schemas.microsoft.com/office/powerpoint/2010/main" val="1243694244"/>
                  </p:ext>
                </p:extLst>
              </p:nvPr>
            </p:nvGraphicFramePr>
            <p:xfrm>
              <a:off x="2032000" y="2316480"/>
              <a:ext cx="8128000" cy="2987142"/>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206386789"/>
                        </a:ext>
                      </a:extLst>
                    </a:gridCol>
                    <a:gridCol w="4064000">
                      <a:extLst>
                        <a:ext uri="{9D8B030D-6E8A-4147-A177-3AD203B41FA5}">
                          <a16:colId xmlns:a16="http://schemas.microsoft.com/office/drawing/2014/main" val="1535898497"/>
                        </a:ext>
                      </a:extLst>
                    </a:gridCol>
                  </a:tblGrid>
                  <a:tr h="720000">
                    <a:tc>
                      <a:txBody>
                        <a:bodyPr/>
                        <a:lstStyle/>
                        <a:p>
                          <a:pPr algn="ctr"/>
                          <a:r>
                            <a:rPr lang="en-AU" dirty="0"/>
                            <a:t>Formula</a:t>
                          </a:r>
                        </a:p>
                      </a:txBody>
                      <a:tcPr anchor="ctr"/>
                    </a:tc>
                    <a:tc>
                      <a:txBody>
                        <a:bodyPr/>
                        <a:lstStyle/>
                        <a:p>
                          <a:pPr algn="ctr"/>
                          <a:r>
                            <a:rPr lang="en-AU" dirty="0"/>
                            <a:t>Abbreviation </a:t>
                          </a:r>
                        </a:p>
                      </a:txBody>
                      <a:tcPr anchor="ctr"/>
                    </a:tc>
                    <a:extLst>
                      <a:ext uri="{0D108BD9-81ED-4DB2-BD59-A6C34878D82A}">
                        <a16:rowId xmlns:a16="http://schemas.microsoft.com/office/drawing/2014/main" val="419092089"/>
                      </a:ext>
                    </a:extLst>
                  </a:tr>
                  <a:tr h="720000">
                    <a:tc>
                      <a:txBody>
                        <a:bodyPr/>
                        <a:lstStyle/>
                        <a:p>
                          <a:pPr algn="ct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𝛾</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𝑏</m:t>
                                    </m:r>
                                  </m:num>
                                  <m:den>
                                    <m:r>
                                      <a:rPr lang="en-AU" b="0" i="1" smtClean="0">
                                        <a:latin typeface="Cambria Math" panose="02040503050406030204" pitchFamily="18" charset="0"/>
                                        <a:ea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i="1" smtClean="0">
                                        <a:latin typeface="Cambria Math" panose="02040503050406030204" pitchFamily="18" charset="0"/>
                                      </a:rPr>
                                    </m:ctrlPr>
                                  </m:naryPr>
                                  <m:sub/>
                                  <m:sup/>
                                  <m:e>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e>
                                </m:nary>
                              </m:oMath>
                            </m:oMathPara>
                          </a14:m>
                          <a:endParaRPr lang="en-AU" dirty="0"/>
                        </a:p>
                      </a:txBody>
                      <a:tcPr anchor="ctr"/>
                    </a:tc>
                    <a:extLst>
                      <a:ext uri="{0D108BD9-81ED-4DB2-BD59-A6C34878D82A}">
                        <a16:rowId xmlns:a16="http://schemas.microsoft.com/office/drawing/2014/main" val="3021366685"/>
                      </a:ext>
                    </a:extLst>
                  </a:tr>
                  <a:tr h="720000">
                    <a:tc>
                      <a:txBody>
                        <a:bodyPr/>
                        <a:lstStyle/>
                        <a:p>
                          <a:pPr algn="ct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m:t>
                                </m:r>
                                <m:r>
                                  <a:rPr lang="en-AU" sz="1800" b="0" i="1" smtClean="0">
                                    <a:latin typeface="Cambria Math" panose="02040503050406030204" pitchFamily="18" charset="0"/>
                                  </a:rPr>
                                  <m:t>𝛽𝛾</m:t>
                                </m:r>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𝛼</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i="1" smtClean="0">
                                        <a:latin typeface="Cambria Math" panose="02040503050406030204" pitchFamily="18" charset="0"/>
                                      </a:rPr>
                                    </m:ctrlPr>
                                  </m:naryPr>
                                  <m:sub/>
                                  <m:sup/>
                                  <m:e>
                                    <m:r>
                                      <a:rPr lang="en-AU" b="0" i="1" smtClean="0">
                                        <a:latin typeface="Cambria Math" panose="02040503050406030204" pitchFamily="18" charset="0"/>
                                      </a:rPr>
                                      <m:t>𝛼𝛽</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e>
                                </m:nary>
                              </m:oMath>
                            </m:oMathPara>
                          </a14:m>
                          <a:endParaRPr lang="en-AU" dirty="0"/>
                        </a:p>
                      </a:txBody>
                      <a:tcPr anchor="ctr"/>
                    </a:tc>
                    <a:extLst>
                      <a:ext uri="{0D108BD9-81ED-4DB2-BD59-A6C34878D82A}">
                        <a16:rowId xmlns:a16="http://schemas.microsoft.com/office/drawing/2014/main" val="3095462981"/>
                      </a:ext>
                    </a:extLst>
                  </a:tr>
                  <a:tr h="720000">
                    <a:tc>
                      <a:txBody>
                        <a:bodyPr/>
                        <a:lstStyle/>
                        <a:p>
                          <a:pPr algn="ct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𝛾</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sz="1800" b="0" i="1" smtClean="0">
                                        <a:latin typeface="Cambria Math" panose="02040503050406030204" pitchFamily="18" charset="0"/>
                                      </a:rPr>
                                    </m:ctrlPr>
                                  </m:naryPr>
                                  <m:sub/>
                                  <m:sup/>
                                  <m:e>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𝛾</m:t>
                                    </m:r>
                                  </m:e>
                                </m:nary>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oMath>
                            </m:oMathPara>
                          </a14:m>
                          <a:endParaRPr lang="en-AU" dirty="0"/>
                        </a:p>
                      </a:txBody>
                      <a:tcPr anchor="ctr"/>
                    </a:tc>
                    <a:extLst>
                      <a:ext uri="{0D108BD9-81ED-4DB2-BD59-A6C34878D82A}">
                        <a16:rowId xmlns:a16="http://schemas.microsoft.com/office/drawing/2014/main" val="3910020773"/>
                      </a:ext>
                    </a:extLst>
                  </a:tr>
                </a:tbl>
              </a:graphicData>
            </a:graphic>
          </p:graphicFrame>
        </mc:Choice>
        <mc:Fallback xmlns="">
          <p:graphicFrame>
            <p:nvGraphicFramePr>
              <p:cNvPr id="6" name="Table 5" descr="Table with formula in expanded and abbreviated form.">
                <a:extLst>
                  <a:ext uri="{FF2B5EF4-FFF2-40B4-BE49-F238E27FC236}">
                    <a16:creationId xmlns:a16="http://schemas.microsoft.com/office/drawing/2014/main" id="{707AFE89-5EFE-0AFF-71CF-9FA81A42EB59}"/>
                  </a:ext>
                </a:extLst>
              </p:cNvPr>
              <p:cNvGraphicFramePr>
                <a:graphicFrameLocks noGrp="1"/>
              </p:cNvGraphicFramePr>
              <p:nvPr>
                <p:extLst>
                  <p:ext uri="{D42A27DB-BD31-4B8C-83A1-F6EECF244321}">
                    <p14:modId xmlns:p14="http://schemas.microsoft.com/office/powerpoint/2010/main" val="1243694244"/>
                  </p:ext>
                </p:extLst>
              </p:nvPr>
            </p:nvGraphicFramePr>
            <p:xfrm>
              <a:off x="2032000" y="2316480"/>
              <a:ext cx="8128000" cy="2987142"/>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206386789"/>
                        </a:ext>
                      </a:extLst>
                    </a:gridCol>
                    <a:gridCol w="4064000">
                      <a:extLst>
                        <a:ext uri="{9D8B030D-6E8A-4147-A177-3AD203B41FA5}">
                          <a16:colId xmlns:a16="http://schemas.microsoft.com/office/drawing/2014/main" val="1535898497"/>
                        </a:ext>
                      </a:extLst>
                    </a:gridCol>
                  </a:tblGrid>
                  <a:tr h="720000">
                    <a:tc>
                      <a:txBody>
                        <a:bodyPr/>
                        <a:lstStyle/>
                        <a:p>
                          <a:pPr algn="ctr"/>
                          <a:r>
                            <a:rPr lang="en-AU" dirty="0"/>
                            <a:t>Formula</a:t>
                          </a:r>
                        </a:p>
                      </a:txBody>
                      <a:tcPr anchor="ctr"/>
                    </a:tc>
                    <a:tc>
                      <a:txBody>
                        <a:bodyPr/>
                        <a:lstStyle/>
                        <a:p>
                          <a:pPr algn="ctr"/>
                          <a:r>
                            <a:rPr lang="en-AU" dirty="0"/>
                            <a:t>Abbreviation </a:t>
                          </a:r>
                        </a:p>
                      </a:txBody>
                      <a:tcPr anchor="ctr"/>
                    </a:tc>
                    <a:extLst>
                      <a:ext uri="{0D108BD9-81ED-4DB2-BD59-A6C34878D82A}">
                        <a16:rowId xmlns:a16="http://schemas.microsoft.com/office/drawing/2014/main" val="419092089"/>
                      </a:ext>
                    </a:extLst>
                  </a:tr>
                  <a:tr h="755714">
                    <a:tc>
                      <a:txBody>
                        <a:bodyPr/>
                        <a:lstStyle/>
                        <a:p>
                          <a:endParaRPr lang="en-US"/>
                        </a:p>
                      </a:txBody>
                      <a:tcPr anchor="ctr">
                        <a:blipFill>
                          <a:blip r:embed="rId3"/>
                          <a:stretch>
                            <a:fillRect l="-150" t="-95200" r="-100150" b="-199200"/>
                          </a:stretch>
                        </a:blipFill>
                      </a:tcPr>
                    </a:tc>
                    <a:tc>
                      <a:txBody>
                        <a:bodyPr/>
                        <a:lstStyle/>
                        <a:p>
                          <a:endParaRPr lang="en-US"/>
                        </a:p>
                      </a:txBody>
                      <a:tcPr anchor="ctr">
                        <a:blipFill>
                          <a:blip r:embed="rId3"/>
                          <a:stretch>
                            <a:fillRect l="-100150" t="-95200" r="-150" b="-199200"/>
                          </a:stretch>
                        </a:blipFill>
                      </a:tcPr>
                    </a:tc>
                    <a:extLst>
                      <a:ext uri="{0D108BD9-81ED-4DB2-BD59-A6C34878D82A}">
                        <a16:rowId xmlns:a16="http://schemas.microsoft.com/office/drawing/2014/main" val="3021366685"/>
                      </a:ext>
                    </a:extLst>
                  </a:tr>
                  <a:tr h="755714">
                    <a:tc>
                      <a:txBody>
                        <a:bodyPr/>
                        <a:lstStyle/>
                        <a:p>
                          <a:endParaRPr lang="en-US"/>
                        </a:p>
                      </a:txBody>
                      <a:tcPr anchor="ctr">
                        <a:blipFill>
                          <a:blip r:embed="rId3"/>
                          <a:stretch>
                            <a:fillRect l="-150" t="-196774" r="-100150" b="-100806"/>
                          </a:stretch>
                        </a:blipFill>
                      </a:tcPr>
                    </a:tc>
                    <a:tc>
                      <a:txBody>
                        <a:bodyPr/>
                        <a:lstStyle/>
                        <a:p>
                          <a:endParaRPr lang="en-US"/>
                        </a:p>
                      </a:txBody>
                      <a:tcPr anchor="ctr">
                        <a:blipFill>
                          <a:blip r:embed="rId3"/>
                          <a:stretch>
                            <a:fillRect l="-100150" t="-196774" r="-150" b="-100806"/>
                          </a:stretch>
                        </a:blipFill>
                      </a:tcPr>
                    </a:tc>
                    <a:extLst>
                      <a:ext uri="{0D108BD9-81ED-4DB2-BD59-A6C34878D82A}">
                        <a16:rowId xmlns:a16="http://schemas.microsoft.com/office/drawing/2014/main" val="3095462981"/>
                      </a:ext>
                    </a:extLst>
                  </a:tr>
                  <a:tr h="755714">
                    <a:tc>
                      <a:txBody>
                        <a:bodyPr/>
                        <a:lstStyle/>
                        <a:p>
                          <a:endParaRPr lang="en-US"/>
                        </a:p>
                      </a:txBody>
                      <a:tcPr anchor="ctr">
                        <a:blipFill>
                          <a:blip r:embed="rId3"/>
                          <a:stretch>
                            <a:fillRect l="-150" t="-296774" r="-100150" b="-806"/>
                          </a:stretch>
                        </a:blipFill>
                      </a:tcPr>
                    </a:tc>
                    <a:tc>
                      <a:txBody>
                        <a:bodyPr/>
                        <a:lstStyle/>
                        <a:p>
                          <a:endParaRPr lang="en-US"/>
                        </a:p>
                      </a:txBody>
                      <a:tcPr anchor="ctr">
                        <a:blipFill>
                          <a:blip r:embed="rId3"/>
                          <a:stretch>
                            <a:fillRect l="-100150" t="-296774" r="-150" b="-806"/>
                          </a:stretch>
                        </a:blipFill>
                      </a:tcPr>
                    </a:tc>
                    <a:extLst>
                      <a:ext uri="{0D108BD9-81ED-4DB2-BD59-A6C34878D82A}">
                        <a16:rowId xmlns:a16="http://schemas.microsoft.com/office/drawing/2014/main" val="3910020773"/>
                      </a:ext>
                    </a:extLst>
                  </a:tr>
                </a:tbl>
              </a:graphicData>
            </a:graphic>
          </p:graphicFrame>
        </mc:Fallback>
      </mc:AlternateContent>
      <p:sp>
        <p:nvSpPr>
          <p:cNvPr id="2" name="Slide Number Placeholder 1">
            <a:extLst>
              <a:ext uri="{FF2B5EF4-FFF2-40B4-BE49-F238E27FC236}">
                <a16:creationId xmlns:a16="http://schemas.microsoft.com/office/drawing/2014/main" id="{7F7D52CF-0D04-4C28-A198-DE1CBF2BB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51FF-F14A-2643-45C5-A79CC67419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E02C1A-1BFD-61D9-2491-6679CDF5C21F}"/>
              </a:ext>
            </a:extLst>
          </p:cNvPr>
          <p:cNvSpPr>
            <a:spLocks noGrp="1"/>
          </p:cNvSpPr>
          <p:nvPr>
            <p:ph type="title"/>
          </p:nvPr>
        </p:nvSpPr>
        <p:spPr/>
        <p:txBody>
          <a:bodyPr/>
          <a:lstStyle/>
          <a:p>
            <a:r>
              <a:rPr lang="en-AU" dirty="0">
                <a:latin typeface="+mj-lt"/>
              </a:rPr>
              <a:t>Using summation notation (2)</a:t>
            </a:r>
            <a:endParaRPr lang="en-AU" dirty="0"/>
          </a:p>
        </p:txBody>
      </p:sp>
      <p:sp>
        <p:nvSpPr>
          <p:cNvPr id="4" name="Text Placeholder 3">
            <a:extLst>
              <a:ext uri="{FF2B5EF4-FFF2-40B4-BE49-F238E27FC236}">
                <a16:creationId xmlns:a16="http://schemas.microsoft.com/office/drawing/2014/main" id="{69F3AF65-9030-C2DB-5208-7EAF5B394C26}"/>
              </a:ext>
            </a:extLst>
          </p:cNvPr>
          <p:cNvSpPr>
            <a:spLocks noGrp="1"/>
          </p:cNvSpPr>
          <p:nvPr>
            <p:ph type="body" sz="quarter" idx="18"/>
          </p:nvPr>
        </p:nvSpPr>
        <p:spPr/>
        <p:txBody>
          <a:bodyPr/>
          <a:lstStyle/>
          <a:p>
            <a:r>
              <a:rPr lang="en-AU" dirty="0"/>
              <a:t>Quartic abbreviations </a:t>
            </a:r>
          </a:p>
        </p:txBody>
      </p:sp>
      <mc:AlternateContent xmlns:mc="http://schemas.openxmlformats.org/markup-compatibility/2006" xmlns:a14="http://schemas.microsoft.com/office/drawing/2010/main">
        <mc:Choice Requires="a14">
          <p:graphicFrame>
            <p:nvGraphicFramePr>
              <p:cNvPr id="6" name="Table 5" descr="Table with formula in expanded and abbreviated form.">
                <a:extLst>
                  <a:ext uri="{FF2B5EF4-FFF2-40B4-BE49-F238E27FC236}">
                    <a16:creationId xmlns:a16="http://schemas.microsoft.com/office/drawing/2014/main" id="{B0462160-E87E-F3D5-4DF8-5C6E937B7E10}"/>
                  </a:ext>
                </a:extLst>
              </p:cNvPr>
              <p:cNvGraphicFramePr>
                <a:graphicFrameLocks noGrp="1"/>
              </p:cNvGraphicFramePr>
              <p:nvPr>
                <p:extLst>
                  <p:ext uri="{D42A27DB-BD31-4B8C-83A1-F6EECF244321}">
                    <p14:modId xmlns:p14="http://schemas.microsoft.com/office/powerpoint/2010/main" val="660548664"/>
                  </p:ext>
                </p:extLst>
              </p:nvPr>
            </p:nvGraphicFramePr>
            <p:xfrm>
              <a:off x="2032000" y="2316480"/>
              <a:ext cx="8128000" cy="3742856"/>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206386789"/>
                        </a:ext>
                      </a:extLst>
                    </a:gridCol>
                    <a:gridCol w="4064000">
                      <a:extLst>
                        <a:ext uri="{9D8B030D-6E8A-4147-A177-3AD203B41FA5}">
                          <a16:colId xmlns:a16="http://schemas.microsoft.com/office/drawing/2014/main" val="1535898497"/>
                        </a:ext>
                      </a:extLst>
                    </a:gridCol>
                  </a:tblGrid>
                  <a:tr h="720000">
                    <a:tc>
                      <a:txBody>
                        <a:bodyPr/>
                        <a:lstStyle/>
                        <a:p>
                          <a:pPr algn="ctr"/>
                          <a:r>
                            <a:rPr lang="en-AU" dirty="0"/>
                            <a:t>Formula</a:t>
                          </a:r>
                        </a:p>
                      </a:txBody>
                      <a:tcPr anchor="ctr"/>
                    </a:tc>
                    <a:tc>
                      <a:txBody>
                        <a:bodyPr/>
                        <a:lstStyle/>
                        <a:p>
                          <a:pPr algn="ctr"/>
                          <a:r>
                            <a:rPr lang="en-AU" dirty="0"/>
                            <a:t>Abbreviation </a:t>
                          </a:r>
                        </a:p>
                      </a:txBody>
                      <a:tcPr anchor="ctr"/>
                    </a:tc>
                    <a:extLst>
                      <a:ext uri="{0D108BD9-81ED-4DB2-BD59-A6C34878D82A}">
                        <a16:rowId xmlns:a16="http://schemas.microsoft.com/office/drawing/2014/main" val="419092089"/>
                      </a:ext>
                    </a:extLst>
                  </a:tr>
                  <a:tr h="720000">
                    <a:tc>
                      <a:txBody>
                        <a:bodyPr/>
                        <a:lstStyle/>
                        <a:p>
                          <a:pPr algn="ct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𝛼</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𝛿</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𝑏</m:t>
                                    </m:r>
                                  </m:num>
                                  <m:den>
                                    <m:r>
                                      <a:rPr lang="en-AU" b="0" i="1" smtClean="0">
                                        <a:latin typeface="Cambria Math" panose="02040503050406030204" pitchFamily="18" charset="0"/>
                                        <a:ea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i="1" smtClean="0">
                                        <a:latin typeface="Cambria Math" panose="02040503050406030204" pitchFamily="18" charset="0"/>
                                      </a:rPr>
                                    </m:ctrlPr>
                                  </m:naryPr>
                                  <m:sub/>
                                  <m:sup/>
                                  <m:e>
                                    <m:r>
                                      <a:rPr lang="en-AU" b="0" i="1" smtClean="0">
                                        <a:latin typeface="Cambria Math" panose="02040503050406030204" pitchFamily="18" charset="0"/>
                                      </a:rPr>
                                      <m:t>𝛼</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e>
                                </m:nary>
                              </m:oMath>
                            </m:oMathPara>
                          </a14:m>
                          <a:endParaRPr lang="en-AU" dirty="0"/>
                        </a:p>
                      </a:txBody>
                      <a:tcPr anchor="ctr"/>
                    </a:tc>
                    <a:extLst>
                      <a:ext uri="{0D108BD9-81ED-4DB2-BD59-A6C34878D82A}">
                        <a16:rowId xmlns:a16="http://schemas.microsoft.com/office/drawing/2014/main" val="3021366685"/>
                      </a:ext>
                    </a:extLst>
                  </a:tr>
                  <a:tr h="720000">
                    <a:tc>
                      <a:txBody>
                        <a:bodyPr/>
                        <a:lstStyle/>
                        <a:p>
                          <a:pPr algn="ct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𝛾𝛿</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i="1" smtClean="0">
                                        <a:latin typeface="Cambria Math" panose="02040503050406030204" pitchFamily="18" charset="0"/>
                                      </a:rPr>
                                    </m:ctrlPr>
                                  </m:naryPr>
                                  <m:sub/>
                                  <m:sup/>
                                  <m:e>
                                    <m:r>
                                      <a:rPr lang="en-AU" b="0" i="1" smtClean="0">
                                        <a:latin typeface="Cambria Math" panose="02040503050406030204" pitchFamily="18" charset="0"/>
                                      </a:rPr>
                                      <m:t>𝛼𝛽</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e>
                                </m:nary>
                              </m:oMath>
                            </m:oMathPara>
                          </a14:m>
                          <a:endParaRPr lang="en-AU" dirty="0"/>
                        </a:p>
                      </a:txBody>
                      <a:tcPr anchor="ctr"/>
                    </a:tc>
                    <a:extLst>
                      <a:ext uri="{0D108BD9-81ED-4DB2-BD59-A6C34878D82A}">
                        <a16:rowId xmlns:a16="http://schemas.microsoft.com/office/drawing/2014/main" val="3095462981"/>
                      </a:ext>
                    </a:extLst>
                  </a:tr>
                  <a:tr h="720000">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𝛼𝛽𝛾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𝛼𝛽𝛿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𝛽𝛾𝛿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𝛼𝛾𝛿</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sz="1800" b="0" i="1" smtClean="0">
                                        <a:latin typeface="Cambria Math" panose="02040503050406030204" pitchFamily="18" charset="0"/>
                                      </a:rPr>
                                    </m:ctrlPr>
                                  </m:naryPr>
                                  <m:sub/>
                                  <m:sup/>
                                  <m:e>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𝛾</m:t>
                                    </m:r>
                                  </m:e>
                                </m:nary>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m:t>
                                    </m:r>
                                  </m:num>
                                  <m:den>
                                    <m:r>
                                      <a:rPr lang="en-AU" sz="1800" b="0" i="1" smtClean="0">
                                        <a:latin typeface="Cambria Math" panose="02040503050406030204" pitchFamily="18" charset="0"/>
                                      </a:rPr>
                                      <m:t>𝑎</m:t>
                                    </m:r>
                                  </m:den>
                                </m:f>
                              </m:oMath>
                            </m:oMathPara>
                          </a14:m>
                          <a:endParaRPr lang="en-AU" dirty="0"/>
                        </a:p>
                      </a:txBody>
                      <a:tcPr anchor="ctr"/>
                    </a:tc>
                    <a:extLst>
                      <a:ext uri="{0D108BD9-81ED-4DB2-BD59-A6C34878D82A}">
                        <a16:rowId xmlns:a16="http://schemas.microsoft.com/office/drawing/2014/main" val="3910020773"/>
                      </a:ext>
                    </a:extLst>
                  </a:tr>
                  <a:tr h="720000">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ea typeface="Cambria Math" panose="02040503050406030204" pitchFamily="18" charset="0"/>
                                  </a:rPr>
                                  <m:t>𝛼𝛽𝛾𝛿</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𝑒</m:t>
                                    </m:r>
                                  </m:num>
                                  <m:den>
                                    <m:r>
                                      <a:rPr lang="en-AU" b="0" i="1" smtClean="0">
                                        <a:latin typeface="Cambria Math" panose="02040503050406030204" pitchFamily="18" charset="0"/>
                                        <a:ea typeface="Cambria Math" panose="02040503050406030204" pitchFamily="18" charset="0"/>
                                      </a:rPr>
                                      <m:t>𝑎</m:t>
                                    </m:r>
                                  </m:den>
                                </m:f>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AU" sz="1800" b="0" i="1" smtClean="0">
                                        <a:latin typeface="Cambria Math" panose="02040503050406030204" pitchFamily="18" charset="0"/>
                                      </a:rPr>
                                    </m:ctrlPr>
                                  </m:naryPr>
                                  <m:sub/>
                                  <m:sup/>
                                  <m:e>
                                    <m:r>
                                      <a:rPr lang="en-AU" sz="1800" b="0" i="1" smtClean="0">
                                        <a:latin typeface="Cambria Math" panose="02040503050406030204" pitchFamily="18" charset="0"/>
                                      </a:rPr>
                                      <m:t>𝛼</m:t>
                                    </m:r>
                                    <m:r>
                                      <a:rPr lang="en-AU" sz="1800" b="0" i="1" smtClean="0">
                                        <a:latin typeface="Cambria Math" panose="02040503050406030204" pitchFamily="18" charset="0"/>
                                        <a:ea typeface="Cambria Math" panose="02040503050406030204" pitchFamily="18" charset="0"/>
                                      </a:rPr>
                                      <m:t>𝛽</m:t>
                                    </m:r>
                                    <m:r>
                                      <a:rPr lang="en-AU" sz="1800" b="0" i="1" smtClean="0">
                                        <a:latin typeface="Cambria Math" panose="02040503050406030204" pitchFamily="18" charset="0"/>
                                      </a:rPr>
                                      <m:t>𝛾𝛿</m:t>
                                    </m:r>
                                  </m:e>
                                </m:nary>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𝑒</m:t>
                                    </m:r>
                                  </m:num>
                                  <m:den>
                                    <m:r>
                                      <a:rPr lang="en-AU" sz="1800" b="0" i="1" smtClean="0">
                                        <a:latin typeface="Cambria Math" panose="02040503050406030204" pitchFamily="18" charset="0"/>
                                      </a:rPr>
                                      <m:t>𝑎</m:t>
                                    </m:r>
                                  </m:den>
                                </m:f>
                              </m:oMath>
                            </m:oMathPara>
                          </a14:m>
                          <a:endParaRPr lang="en-AU" dirty="0"/>
                        </a:p>
                      </a:txBody>
                      <a:tcPr anchor="ctr"/>
                    </a:tc>
                    <a:extLst>
                      <a:ext uri="{0D108BD9-81ED-4DB2-BD59-A6C34878D82A}">
                        <a16:rowId xmlns:a16="http://schemas.microsoft.com/office/drawing/2014/main" val="3124154385"/>
                      </a:ext>
                    </a:extLst>
                  </a:tr>
                </a:tbl>
              </a:graphicData>
            </a:graphic>
          </p:graphicFrame>
        </mc:Choice>
        <mc:Fallback xmlns="">
          <p:graphicFrame>
            <p:nvGraphicFramePr>
              <p:cNvPr id="6" name="Table 5" descr="Table with formula in expanded and abbreviated form.">
                <a:extLst>
                  <a:ext uri="{FF2B5EF4-FFF2-40B4-BE49-F238E27FC236}">
                    <a16:creationId xmlns:a16="http://schemas.microsoft.com/office/drawing/2014/main" id="{B0462160-E87E-F3D5-4DF8-5C6E937B7E10}"/>
                  </a:ext>
                </a:extLst>
              </p:cNvPr>
              <p:cNvGraphicFramePr>
                <a:graphicFrameLocks noGrp="1"/>
              </p:cNvGraphicFramePr>
              <p:nvPr>
                <p:extLst>
                  <p:ext uri="{D42A27DB-BD31-4B8C-83A1-F6EECF244321}">
                    <p14:modId xmlns:p14="http://schemas.microsoft.com/office/powerpoint/2010/main" val="660548664"/>
                  </p:ext>
                </p:extLst>
              </p:nvPr>
            </p:nvGraphicFramePr>
            <p:xfrm>
              <a:off x="2032000" y="2316480"/>
              <a:ext cx="8128000" cy="3742856"/>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206386789"/>
                        </a:ext>
                      </a:extLst>
                    </a:gridCol>
                    <a:gridCol w="4064000">
                      <a:extLst>
                        <a:ext uri="{9D8B030D-6E8A-4147-A177-3AD203B41FA5}">
                          <a16:colId xmlns:a16="http://schemas.microsoft.com/office/drawing/2014/main" val="1535898497"/>
                        </a:ext>
                      </a:extLst>
                    </a:gridCol>
                  </a:tblGrid>
                  <a:tr h="720000">
                    <a:tc>
                      <a:txBody>
                        <a:bodyPr/>
                        <a:lstStyle/>
                        <a:p>
                          <a:pPr algn="ctr"/>
                          <a:r>
                            <a:rPr lang="en-AU" dirty="0"/>
                            <a:t>Formula</a:t>
                          </a:r>
                        </a:p>
                      </a:txBody>
                      <a:tcPr anchor="ctr"/>
                    </a:tc>
                    <a:tc>
                      <a:txBody>
                        <a:bodyPr/>
                        <a:lstStyle/>
                        <a:p>
                          <a:pPr algn="ctr"/>
                          <a:r>
                            <a:rPr lang="en-AU" dirty="0"/>
                            <a:t>Abbreviation </a:t>
                          </a:r>
                        </a:p>
                      </a:txBody>
                      <a:tcPr anchor="ctr"/>
                    </a:tc>
                    <a:extLst>
                      <a:ext uri="{0D108BD9-81ED-4DB2-BD59-A6C34878D82A}">
                        <a16:rowId xmlns:a16="http://schemas.microsoft.com/office/drawing/2014/main" val="419092089"/>
                      </a:ext>
                    </a:extLst>
                  </a:tr>
                  <a:tr h="755714">
                    <a:tc>
                      <a:txBody>
                        <a:bodyPr/>
                        <a:lstStyle/>
                        <a:p>
                          <a:endParaRPr lang="en-US"/>
                        </a:p>
                      </a:txBody>
                      <a:tcPr anchor="ctr">
                        <a:blipFill>
                          <a:blip r:embed="rId2"/>
                          <a:stretch>
                            <a:fillRect l="-150" t="-95968" r="-100150" b="-301613"/>
                          </a:stretch>
                        </a:blipFill>
                      </a:tcPr>
                    </a:tc>
                    <a:tc>
                      <a:txBody>
                        <a:bodyPr/>
                        <a:lstStyle/>
                        <a:p>
                          <a:endParaRPr lang="en-US"/>
                        </a:p>
                      </a:txBody>
                      <a:tcPr anchor="ctr">
                        <a:blipFill>
                          <a:blip r:embed="rId2"/>
                          <a:stretch>
                            <a:fillRect l="-100150" t="-95968" r="-150" b="-301613"/>
                          </a:stretch>
                        </a:blipFill>
                      </a:tcPr>
                    </a:tc>
                    <a:extLst>
                      <a:ext uri="{0D108BD9-81ED-4DB2-BD59-A6C34878D82A}">
                        <a16:rowId xmlns:a16="http://schemas.microsoft.com/office/drawing/2014/main" val="3021366685"/>
                      </a:ext>
                    </a:extLst>
                  </a:tr>
                  <a:tr h="755714">
                    <a:tc>
                      <a:txBody>
                        <a:bodyPr/>
                        <a:lstStyle/>
                        <a:p>
                          <a:endParaRPr lang="en-US"/>
                        </a:p>
                      </a:txBody>
                      <a:tcPr anchor="ctr">
                        <a:blipFill>
                          <a:blip r:embed="rId2"/>
                          <a:stretch>
                            <a:fillRect l="-150" t="-195968" r="-100150" b="-201613"/>
                          </a:stretch>
                        </a:blipFill>
                      </a:tcPr>
                    </a:tc>
                    <a:tc>
                      <a:txBody>
                        <a:bodyPr/>
                        <a:lstStyle/>
                        <a:p>
                          <a:endParaRPr lang="en-US"/>
                        </a:p>
                      </a:txBody>
                      <a:tcPr anchor="ctr">
                        <a:blipFill>
                          <a:blip r:embed="rId2"/>
                          <a:stretch>
                            <a:fillRect l="-100150" t="-195968" r="-150" b="-201613"/>
                          </a:stretch>
                        </a:blipFill>
                      </a:tcPr>
                    </a:tc>
                    <a:extLst>
                      <a:ext uri="{0D108BD9-81ED-4DB2-BD59-A6C34878D82A}">
                        <a16:rowId xmlns:a16="http://schemas.microsoft.com/office/drawing/2014/main" val="3095462981"/>
                      </a:ext>
                    </a:extLst>
                  </a:tr>
                  <a:tr h="755714">
                    <a:tc>
                      <a:txBody>
                        <a:bodyPr/>
                        <a:lstStyle/>
                        <a:p>
                          <a:endParaRPr lang="en-US"/>
                        </a:p>
                      </a:txBody>
                      <a:tcPr anchor="ctr">
                        <a:blipFill>
                          <a:blip r:embed="rId2"/>
                          <a:stretch>
                            <a:fillRect l="-150" t="-295968" r="-100150" b="-101613"/>
                          </a:stretch>
                        </a:blipFill>
                      </a:tcPr>
                    </a:tc>
                    <a:tc>
                      <a:txBody>
                        <a:bodyPr/>
                        <a:lstStyle/>
                        <a:p>
                          <a:endParaRPr lang="en-US"/>
                        </a:p>
                      </a:txBody>
                      <a:tcPr anchor="ctr">
                        <a:blipFill>
                          <a:blip r:embed="rId2"/>
                          <a:stretch>
                            <a:fillRect l="-100150" t="-295968" r="-150" b="-101613"/>
                          </a:stretch>
                        </a:blipFill>
                      </a:tcPr>
                    </a:tc>
                    <a:extLst>
                      <a:ext uri="{0D108BD9-81ED-4DB2-BD59-A6C34878D82A}">
                        <a16:rowId xmlns:a16="http://schemas.microsoft.com/office/drawing/2014/main" val="3910020773"/>
                      </a:ext>
                    </a:extLst>
                  </a:tr>
                  <a:tr h="755714">
                    <a:tc>
                      <a:txBody>
                        <a:bodyPr/>
                        <a:lstStyle/>
                        <a:p>
                          <a:endParaRPr lang="en-US"/>
                        </a:p>
                      </a:txBody>
                      <a:tcPr anchor="ctr">
                        <a:blipFill>
                          <a:blip r:embed="rId2"/>
                          <a:stretch>
                            <a:fillRect l="-150" t="-395968" r="-100150" b="-1613"/>
                          </a:stretch>
                        </a:blipFill>
                      </a:tcPr>
                    </a:tc>
                    <a:tc>
                      <a:txBody>
                        <a:bodyPr/>
                        <a:lstStyle/>
                        <a:p>
                          <a:endParaRPr lang="en-US"/>
                        </a:p>
                      </a:txBody>
                      <a:tcPr anchor="ctr">
                        <a:blipFill>
                          <a:blip r:embed="rId2"/>
                          <a:stretch>
                            <a:fillRect l="-100150" t="-395968" r="-150" b="-1613"/>
                          </a:stretch>
                        </a:blipFill>
                      </a:tcPr>
                    </a:tc>
                    <a:extLst>
                      <a:ext uri="{0D108BD9-81ED-4DB2-BD59-A6C34878D82A}">
                        <a16:rowId xmlns:a16="http://schemas.microsoft.com/office/drawing/2014/main" val="3124154385"/>
                      </a:ext>
                    </a:extLst>
                  </a:tr>
                </a:tbl>
              </a:graphicData>
            </a:graphic>
          </p:graphicFrame>
        </mc:Fallback>
      </mc:AlternateContent>
      <p:sp>
        <p:nvSpPr>
          <p:cNvPr id="2" name="Slide Number Placeholder 1">
            <a:extLst>
              <a:ext uri="{FF2B5EF4-FFF2-40B4-BE49-F238E27FC236}">
                <a16:creationId xmlns:a16="http://schemas.microsoft.com/office/drawing/2014/main" id="{5AEE723B-D24F-6456-39CB-B21C9A28FA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72057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9000"/>
            <a:ext cx="11484000" cy="2927351"/>
          </a:xfrm>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600906"/>
            <a:ext cx="11303000" cy="52560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t>To understand the connection between the zeroes of a polynomial and its equation in expanded form.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buFont typeface="Arial" panose="020B0604020202020204" pitchFamily="34" charset="0"/>
              <a:buChar char="•"/>
            </a:pPr>
            <a:r>
              <a:rPr lang="en-AU" sz="2000" dirty="0"/>
              <a:t>I can derive the formula for the sum and product of the zeroes of a quadratic polynomial.</a:t>
            </a:r>
          </a:p>
          <a:p>
            <a:pPr marL="342900" indent="-342900">
              <a:lnSpc>
                <a:spcPct val="150000"/>
              </a:lnSpc>
              <a:buFont typeface="Arial" panose="020B0604020202020204" pitchFamily="34" charset="0"/>
              <a:buChar char="•"/>
            </a:pPr>
            <a:r>
              <a:rPr lang="en-AU" sz="2000" dirty="0"/>
              <a:t>I can prove the relationships between the coefficients and zeroes of a cubic polynomial using algebraic manipulation.</a:t>
            </a:r>
          </a:p>
          <a:p>
            <a:pPr marL="342900" lvl="0" indent="-342900">
              <a:lnSpc>
                <a:spcPct val="150000"/>
              </a:lnSpc>
              <a:buFont typeface="Arial" panose="020B0604020202020204" pitchFamily="34" charset="0"/>
              <a:buChar char="•"/>
            </a:pPr>
            <a:r>
              <a:rPr lang="en-AU" sz="2000" dirty="0"/>
              <a:t>I can prove the relationships between the coefficients and zeroes of a quartic polynomial using algebraic manipulation.</a:t>
            </a:r>
          </a:p>
          <a:p>
            <a:pPr marL="342900" lvl="0" indent="-342900">
              <a:lnSpc>
                <a:spcPct val="150000"/>
              </a:lnSpc>
              <a:buFont typeface="Arial" panose="020B0604020202020204" pitchFamily="34" charset="0"/>
              <a:buChar char="•"/>
            </a:pPr>
            <a:r>
              <a:rPr lang="en-AU" sz="2000" dirty="0"/>
              <a:t>I can use the sum and product of the zeroes of quadratic, cubic and quartic polynomials.</a:t>
            </a:r>
          </a:p>
          <a:p>
            <a:pPr>
              <a:lnSpc>
                <a:spcPct val="150000"/>
              </a:lnSpc>
              <a:spcAft>
                <a:spcPts val="600"/>
              </a:spcAft>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Solve these equations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4353390" y="1574636"/>
                <a:ext cx="2259733" cy="1051936"/>
              </a:xfrm>
            </p:spPr>
            <p:txBody>
              <a:bodyPr/>
              <a:lstStyle/>
              <a:p>
                <a:pPr algn="ctr"/>
                <a:r>
                  <a:rPr lang="en-AU" dirty="0">
                    <a:latin typeface="+mn-lt"/>
                  </a:rPr>
                  <a:t> </a:t>
                </a:r>
                <a14:m>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𝑦</m:t>
                    </m:r>
                    <m:r>
                      <a:rPr lang="en-AU" b="0" i="1" smtClean="0">
                        <a:latin typeface="Cambria Math" panose="02040503050406030204" pitchFamily="18" charset="0"/>
                      </a:rPr>
                      <m:t>=22</m:t>
                    </m:r>
                  </m:oMath>
                </a14:m>
                <a:br>
                  <a:rPr lang="en-AU" b="0" dirty="0">
                    <a:latin typeface="+mn-lt"/>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r>
                        <m:rPr>
                          <m:aln/>
                        </m:rPr>
                        <a:rPr lang="en-AU" b="0" i="1" smtClean="0">
                          <a:latin typeface="Cambria Math" panose="02040503050406030204" pitchFamily="18" charset="0"/>
                        </a:rPr>
                        <m:t>=</m:t>
                      </m:r>
                      <m:r>
                        <a:rPr lang="en-AU" b="0" i="1" smtClean="0">
                          <a:latin typeface="Cambria Math" panose="02040503050406030204" pitchFamily="18" charset="0"/>
                        </a:rPr>
                        <m:t>−1</m:t>
                      </m:r>
                    </m:oMath>
                  </m:oMathPara>
                </a14:m>
                <a:endParaRPr lang="en-AU" b="0"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4353390" y="1574636"/>
                <a:ext cx="2259733" cy="1051936"/>
              </a:xfr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40366A1-8DB3-2B17-F05A-68E8AA22EA64}"/>
                  </a:ext>
                </a:extLst>
              </p:cNvPr>
              <p:cNvSpPr txBox="1"/>
              <p:nvPr/>
            </p:nvSpPr>
            <p:spPr>
              <a:xfrm>
                <a:off x="369427" y="2796399"/>
                <a:ext cx="2354920" cy="3547839"/>
              </a:xfrm>
              <a:prstGeom prst="rect">
                <a:avLst/>
              </a:prstGeom>
              <a:noFill/>
            </p:spPr>
            <p:txBody>
              <a:bodyPr wrap="none" lIns="0" tIns="0" rIns="0" bIns="0" rtlCol="0">
                <a:noAutofit/>
              </a:bodyPr>
              <a:lstStyle/>
              <a:p>
                <a:pPr algn="l"/>
                <a:r>
                  <a:rPr lang="en-AU" sz="1800" b="1" dirty="0">
                    <a:solidFill>
                      <a:schemeClr val="accent2"/>
                    </a:solidFill>
                  </a:rPr>
                  <a:t>Substitution method</a:t>
                </a:r>
                <a:br>
                  <a:rPr lang="en-AU" sz="1800" dirty="0"/>
                </a:br>
                <a:br>
                  <a:rPr lang="en-AU"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22 …(1)</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+1…(2)</m:t>
                      </m:r>
                    </m:oMath>
                  </m:oMathPara>
                </a14:m>
                <a:br>
                  <a:rPr lang="en-AU" sz="1800" b="0" i="1" dirty="0">
                    <a:latin typeface="Cambria Math" panose="02040503050406030204" pitchFamily="18" charset="0"/>
                  </a:rPr>
                </a:br>
                <a:br>
                  <a:rPr lang="en-AU" sz="1800" b="0" dirty="0"/>
                </a:br>
                <a:r>
                  <a:rPr lang="en-AU" sz="1800" b="0" dirty="0"/>
                  <a:t>(2) into (1)</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22</m:t>
                      </m:r>
                    </m:oMath>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+2</m:t>
                      </m:r>
                      <m:r>
                        <m:rPr>
                          <m:aln/>
                        </m:rPr>
                        <a:rPr lang="en-AU" sz="1800" b="0" i="1" smtClean="0">
                          <a:latin typeface="Cambria Math" panose="02040503050406030204" pitchFamily="18" charset="0"/>
                        </a:rPr>
                        <m:t>=</m:t>
                      </m:r>
                      <m:r>
                        <a:rPr lang="en-AU" sz="1800" b="0" i="1" smtClean="0">
                          <a:latin typeface="Cambria Math" panose="02040503050406030204" pitchFamily="18" charset="0"/>
                        </a:rPr>
                        <m:t>22</m:t>
                      </m:r>
                    </m:oMath>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20</m:t>
                      </m:r>
                    </m:oMath>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oMath>
                  </m:oMathPara>
                </a14:m>
                <a:endParaRPr lang="en-AU" sz="1800" dirty="0"/>
              </a:p>
            </p:txBody>
          </p:sp>
        </mc:Choice>
        <mc:Fallback xmlns="">
          <p:sp>
            <p:nvSpPr>
              <p:cNvPr id="2" name="TextBox 1">
                <a:extLst>
                  <a:ext uri="{FF2B5EF4-FFF2-40B4-BE49-F238E27FC236}">
                    <a16:creationId xmlns:a16="http://schemas.microsoft.com/office/drawing/2014/main" id="{C40366A1-8DB3-2B17-F05A-68E8AA22EA64}"/>
                  </a:ext>
                </a:extLst>
              </p:cNvPr>
              <p:cNvSpPr txBox="1">
                <a:spLocks noRot="1" noChangeAspect="1" noMove="1" noResize="1" noEditPoints="1" noAdjustHandles="1" noChangeArrowheads="1" noChangeShapeType="1" noTextEdit="1"/>
              </p:cNvSpPr>
              <p:nvPr/>
            </p:nvSpPr>
            <p:spPr>
              <a:xfrm>
                <a:off x="369427" y="2796399"/>
                <a:ext cx="2354920" cy="3547839"/>
              </a:xfrm>
              <a:prstGeom prst="rect">
                <a:avLst/>
              </a:prstGeom>
              <a:blipFill>
                <a:blip r:embed="rId5"/>
                <a:stretch>
                  <a:fillRect l="-6218" t="-2234" r="-59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D7BFDC-2F5A-3E60-2EC0-5AEF24A4F1B2}"/>
                  </a:ext>
                </a:extLst>
              </p:cNvPr>
              <p:cNvSpPr txBox="1"/>
              <p:nvPr/>
            </p:nvSpPr>
            <p:spPr>
              <a:xfrm>
                <a:off x="4087987" y="2796399"/>
                <a:ext cx="2468600" cy="3547839"/>
              </a:xfrm>
              <a:prstGeom prst="rect">
                <a:avLst/>
              </a:prstGeom>
              <a:noFill/>
            </p:spPr>
            <p:txBody>
              <a:bodyPr wrap="none" lIns="0" tIns="0" rIns="0" bIns="0" rtlCol="0">
                <a:noAutofit/>
              </a:bodyPr>
              <a:lstStyle/>
              <a:p>
                <a:pPr algn="l"/>
                <a:r>
                  <a:rPr lang="en-AU" sz="1800" b="1" dirty="0">
                    <a:solidFill>
                      <a:schemeClr val="accent2"/>
                    </a:solidFill>
                  </a:rPr>
                  <a:t>Elimination method</a:t>
                </a:r>
                <a:br>
                  <a:rPr lang="en-AU" sz="1800" dirty="0"/>
                </a:br>
                <a:br>
                  <a:rPr lang="en-AU"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22 …(1)</m:t>
                      </m:r>
                    </m:oMath>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−2…2×(2)</m:t>
                      </m:r>
                    </m:oMath>
                  </m:oMathPara>
                </a14:m>
                <a:br>
                  <a:rPr lang="en-AU" sz="1800" b="0" i="1" dirty="0">
                    <a:latin typeface="Cambria Math" panose="02040503050406030204" pitchFamily="18" charset="0"/>
                  </a:rPr>
                </a:br>
                <a:br>
                  <a:rPr lang="en-AU" sz="1800" b="0" dirty="0"/>
                </a:br>
                <a:r>
                  <a:rPr lang="en-AU" sz="1800" b="0" dirty="0"/>
                  <a:t>(1)+(2)</a:t>
                </a:r>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20</m:t>
                      </m:r>
                    </m:oMath>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oMath>
                    <m:oMath xmlns:m="http://schemas.openxmlformats.org/officeDocument/2006/math">
                      <m:r>
                        <a:rPr lang="en-AU" sz="1800" i="1">
                          <a:latin typeface="Cambria Math" panose="02040503050406030204" pitchFamily="18" charset="0"/>
                        </a:rPr>
                        <m:t>𝑥</m:t>
                      </m:r>
                      <m:r>
                        <a:rPr lang="en-AU" sz="1800" b="0" i="0" smtClean="0">
                          <a:latin typeface="Cambria Math" panose="02040503050406030204" pitchFamily="18" charset="0"/>
                        </a:rPr>
                        <m:t>−</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 xmlns:m="http://schemas.openxmlformats.org/officeDocument/2006/math">
                      <m:r>
                        <a:rPr lang="en-AU" sz="1800" b="0" i="0" smtClean="0">
                          <a:latin typeface="Cambria Math" panose="02040503050406030204" pitchFamily="18" charset="0"/>
                        </a:rPr>
                        <m:t>4−</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oMath>
                  </m:oMathPara>
                </a14:m>
                <a:endParaRPr lang="en-AU" sz="1800" dirty="0"/>
              </a:p>
            </p:txBody>
          </p:sp>
        </mc:Choice>
        <mc:Fallback xmlns="">
          <p:sp>
            <p:nvSpPr>
              <p:cNvPr id="5" name="TextBox 4">
                <a:extLst>
                  <a:ext uri="{FF2B5EF4-FFF2-40B4-BE49-F238E27FC236}">
                    <a16:creationId xmlns:a16="http://schemas.microsoft.com/office/drawing/2014/main" id="{CED7BFDC-2F5A-3E60-2EC0-5AEF24A4F1B2}"/>
                  </a:ext>
                </a:extLst>
              </p:cNvPr>
              <p:cNvSpPr txBox="1">
                <a:spLocks noRot="1" noChangeAspect="1" noMove="1" noResize="1" noEditPoints="1" noAdjustHandles="1" noChangeArrowheads="1" noChangeShapeType="1" noTextEdit="1"/>
              </p:cNvSpPr>
              <p:nvPr/>
            </p:nvSpPr>
            <p:spPr>
              <a:xfrm>
                <a:off x="4087987" y="2796399"/>
                <a:ext cx="2468600" cy="3547839"/>
              </a:xfrm>
              <a:prstGeom prst="rect">
                <a:avLst/>
              </a:prstGeom>
              <a:blipFill>
                <a:blip r:embed="rId6"/>
                <a:stretch>
                  <a:fillRect l="-5926" t="-2234" r="-2222"/>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8592107D-5000-9012-482A-49CBF8C5FD0A}"/>
              </a:ext>
            </a:extLst>
          </p:cNvPr>
          <p:cNvSpPr txBox="1"/>
          <p:nvPr/>
        </p:nvSpPr>
        <p:spPr>
          <a:xfrm>
            <a:off x="8074880" y="2747006"/>
            <a:ext cx="6098240" cy="369332"/>
          </a:xfrm>
          <a:prstGeom prst="rect">
            <a:avLst/>
          </a:prstGeom>
          <a:noFill/>
        </p:spPr>
        <p:txBody>
          <a:bodyPr wrap="square">
            <a:spAutoFit/>
          </a:bodyPr>
          <a:lstStyle/>
          <a:p>
            <a:r>
              <a:rPr lang="en-AU" sz="1800" b="1" dirty="0">
                <a:solidFill>
                  <a:schemeClr val="accent2"/>
                </a:solidFill>
              </a:rPr>
              <a:t>Graphical method</a:t>
            </a:r>
          </a:p>
        </p:txBody>
      </p:sp>
      <p:pic>
        <p:nvPicPr>
          <p:cNvPr id="11" name="Picture 10" descr="Graph of the lines 3x+2y=22 and x-y=-1. Point of intersection (4,5) shown. ">
            <a:extLst>
              <a:ext uri="{FF2B5EF4-FFF2-40B4-BE49-F238E27FC236}">
                <a16:creationId xmlns:a16="http://schemas.microsoft.com/office/drawing/2014/main" id="{D4E348C4-C8D3-E09D-0932-02A23D2359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4919" y="3116338"/>
            <a:ext cx="2924325" cy="2679838"/>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17A6-3EF1-6FDF-6521-764592B6F3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E5F277-8E78-9B92-54B8-86B33E01BD3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37566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a:xfrm>
            <a:off x="354000" y="248432"/>
            <a:ext cx="11484000" cy="545601"/>
          </a:xfrm>
        </p:spPr>
        <p:txBody>
          <a:bodyPr/>
          <a:lstStyle/>
          <a:p>
            <a:r>
              <a:rPr lang="en-AU" dirty="0">
                <a:latin typeface="+mj-lt"/>
              </a:rPr>
              <a:t>Quadratics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54002" y="896740"/>
            <a:ext cx="11483998" cy="356423"/>
          </a:xfrm>
        </p:spPr>
        <p:txBody>
          <a:bodyPr/>
          <a:lstStyle/>
          <a:p>
            <a:r>
              <a:rPr lang="en-AU" dirty="0">
                <a:latin typeface="+mj-lt"/>
              </a:rPr>
              <a:t>Equating coefficients</a:t>
            </a:r>
          </a:p>
        </p:txBody>
      </p:sp>
      <p:sp>
        <p:nvSpPr>
          <p:cNvPr id="10" name="Rectangle 9" descr="A box that highlights the term '-(alpha + beta).">
            <a:extLst>
              <a:ext uri="{FF2B5EF4-FFF2-40B4-BE49-F238E27FC236}">
                <a16:creationId xmlns:a16="http://schemas.microsoft.com/office/drawing/2014/main" id="{48A9377D-82BA-21E7-B287-A4A3C8CF0CA2}"/>
              </a:ext>
              <a:ext uri="{C183D7F6-B498-43B3-948B-1728B52AA6E4}">
                <adec:decorative xmlns:adec="http://schemas.microsoft.com/office/drawing/2017/decorative" val="0"/>
              </a:ext>
            </a:extLst>
          </p:cNvPr>
          <p:cNvSpPr/>
          <p:nvPr/>
        </p:nvSpPr>
        <p:spPr>
          <a:xfrm>
            <a:off x="2946400" y="3081867"/>
            <a:ext cx="1320800" cy="451555"/>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descr="A box that highlights the term alpha beta.">
            <a:extLst>
              <a:ext uri="{FF2B5EF4-FFF2-40B4-BE49-F238E27FC236}">
                <a16:creationId xmlns:a16="http://schemas.microsoft.com/office/drawing/2014/main" id="{EC31ED38-C6CC-C0FE-7B46-ACC43F93582F}"/>
              </a:ext>
              <a:ext uri="{C183D7F6-B498-43B3-948B-1728B52AA6E4}">
                <adec:decorative xmlns:adec="http://schemas.microsoft.com/office/drawing/2017/decorative" val="0"/>
              </a:ext>
            </a:extLst>
          </p:cNvPr>
          <p:cNvSpPr/>
          <p:nvPr/>
        </p:nvSpPr>
        <p:spPr>
          <a:xfrm>
            <a:off x="4555064" y="3070578"/>
            <a:ext cx="711200" cy="451555"/>
          </a:xfrm>
          <a:prstGeom prst="rect">
            <a:avLst/>
          </a:prstGeom>
          <a:solidFill>
            <a:srgbClr val="FBD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descr="A box that highlights the term b/a.">
            <a:extLst>
              <a:ext uri="{FF2B5EF4-FFF2-40B4-BE49-F238E27FC236}">
                <a16:creationId xmlns:a16="http://schemas.microsoft.com/office/drawing/2014/main" id="{2F706DDF-5A9F-E0F2-3660-E69E21B760C9}"/>
              </a:ext>
              <a:ext uri="{C183D7F6-B498-43B3-948B-1728B52AA6E4}">
                <adec:decorative xmlns:adec="http://schemas.microsoft.com/office/drawing/2017/decorative" val="0"/>
              </a:ext>
            </a:extLst>
          </p:cNvPr>
          <p:cNvSpPr/>
          <p:nvPr/>
        </p:nvSpPr>
        <p:spPr>
          <a:xfrm>
            <a:off x="8297333" y="2663561"/>
            <a:ext cx="293511" cy="81534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descr="A box that highlights the term c/a.">
            <a:extLst>
              <a:ext uri="{FF2B5EF4-FFF2-40B4-BE49-F238E27FC236}">
                <a16:creationId xmlns:a16="http://schemas.microsoft.com/office/drawing/2014/main" id="{8C5E4CAB-336B-BD92-229D-5BEADC012051}"/>
              </a:ext>
              <a:ext uri="{C183D7F6-B498-43B3-948B-1728B52AA6E4}">
                <adec:decorative xmlns:adec="http://schemas.microsoft.com/office/drawing/2017/decorative" val="0"/>
              </a:ext>
            </a:extLst>
          </p:cNvPr>
          <p:cNvSpPr/>
          <p:nvPr/>
        </p:nvSpPr>
        <p:spPr>
          <a:xfrm>
            <a:off x="9076266" y="2657916"/>
            <a:ext cx="293511" cy="809697"/>
          </a:xfrm>
          <a:prstGeom prst="rect">
            <a:avLst/>
          </a:prstGeom>
          <a:solidFill>
            <a:srgbClr val="FBD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5D3DD0-BDAF-EC88-3B6E-17E5CDCEE26D}"/>
                  </a:ext>
                </a:extLst>
              </p:cNvPr>
              <p:cNvSpPr txBox="1"/>
              <p:nvPr/>
            </p:nvSpPr>
            <p:spPr>
              <a:xfrm>
                <a:off x="824089" y="1889552"/>
                <a:ext cx="4538133" cy="2049669"/>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m:t>
                          </m:r>
                        </m:e>
                      </m:d>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𝛼𝛽</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e>
                      </m:d>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𝛼𝛽</m:t>
                      </m:r>
                    </m:oMath>
                  </m:oMathPara>
                </a14:m>
                <a:endParaRPr lang="en-AU" dirty="0"/>
              </a:p>
            </p:txBody>
          </p:sp>
        </mc:Choice>
        <mc:Fallback xmlns="">
          <p:sp>
            <p:nvSpPr>
              <p:cNvPr id="6" name="TextBox 5">
                <a:extLst>
                  <a:ext uri="{FF2B5EF4-FFF2-40B4-BE49-F238E27FC236}">
                    <a16:creationId xmlns:a16="http://schemas.microsoft.com/office/drawing/2014/main" id="{2E5D3DD0-BDAF-EC88-3B6E-17E5CDCEE26D}"/>
                  </a:ext>
                </a:extLst>
              </p:cNvPr>
              <p:cNvSpPr txBox="1">
                <a:spLocks noRot="1" noChangeAspect="1" noMove="1" noResize="1" noEditPoints="1" noAdjustHandles="1" noChangeArrowheads="1" noChangeShapeType="1" noTextEdit="1"/>
              </p:cNvSpPr>
              <p:nvPr/>
            </p:nvSpPr>
            <p:spPr>
              <a:xfrm>
                <a:off x="824089" y="1889552"/>
                <a:ext cx="4538133" cy="2049669"/>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FD7487-23A1-BE6D-81F1-32DDC6F6F22B}"/>
                  </a:ext>
                </a:extLst>
              </p:cNvPr>
              <p:cNvSpPr txBox="1"/>
              <p:nvPr/>
            </p:nvSpPr>
            <p:spPr>
              <a:xfrm>
                <a:off x="6190169" y="1829281"/>
                <a:ext cx="3680180" cy="185217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𝑥</m:t>
                          </m:r>
                        </m:e>
                      </m:d>
                      <m:r>
                        <m:rPr>
                          <m:aln/>
                        </m:rP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𝑏𝑥</m:t>
                      </m:r>
                      <m:r>
                        <a:rPr lang="en-AU" i="1">
                          <a:latin typeface="Cambria Math" panose="02040503050406030204" pitchFamily="18" charset="0"/>
                        </a:rPr>
                        <m:t>+</m:t>
                      </m:r>
                      <m:r>
                        <a:rPr lang="en-AU" i="1">
                          <a:latin typeface="Cambria Math" panose="02040503050406030204" pitchFamily="18" charset="0"/>
                        </a:rPr>
                        <m:t>𝑐</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oMath>
                  </m:oMathPara>
                </a14:m>
                <a:endParaRPr lang="en-AU" dirty="0"/>
              </a:p>
            </p:txBody>
          </p:sp>
        </mc:Choice>
        <mc:Fallback xmlns="">
          <p:sp>
            <p:nvSpPr>
              <p:cNvPr id="7" name="TextBox 6">
                <a:extLst>
                  <a:ext uri="{FF2B5EF4-FFF2-40B4-BE49-F238E27FC236}">
                    <a16:creationId xmlns:a16="http://schemas.microsoft.com/office/drawing/2014/main" id="{F1FD7487-23A1-BE6D-81F1-32DDC6F6F22B}"/>
                  </a:ext>
                </a:extLst>
              </p:cNvPr>
              <p:cNvSpPr txBox="1">
                <a:spLocks noRot="1" noChangeAspect="1" noMove="1" noResize="1" noEditPoints="1" noAdjustHandles="1" noChangeArrowheads="1" noChangeShapeType="1" noTextEdit="1"/>
              </p:cNvSpPr>
              <p:nvPr/>
            </p:nvSpPr>
            <p:spPr>
              <a:xfrm>
                <a:off x="6190169" y="1829281"/>
                <a:ext cx="3680180" cy="18521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4CC9B544-EBD3-C8CE-84EF-50C713551040}"/>
                  </a:ext>
                </a:extLst>
              </p:cNvPr>
              <p:cNvSpPr/>
              <p:nvPr/>
            </p:nvSpPr>
            <p:spPr>
              <a:xfrm>
                <a:off x="1703432" y="4321975"/>
                <a:ext cx="8390021" cy="2194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sz="2000" dirty="0"/>
                  <a:t>If a quadratic </a:t>
                </a:r>
                <a14:m>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r>
                      <a:rPr lang="en-AU" sz="2000" i="1">
                        <a:latin typeface="Cambria Math" panose="02040503050406030204" pitchFamily="18" charset="0"/>
                      </a:rPr>
                      <m:t>𝑎</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r>
                      <a:rPr lang="en-AU" sz="2000" i="1">
                        <a:latin typeface="Cambria Math" panose="02040503050406030204" pitchFamily="18" charset="0"/>
                      </a:rPr>
                      <m:t>𝑏𝑥</m:t>
                    </m:r>
                    <m:r>
                      <a:rPr lang="en-AU" sz="2000" i="1">
                        <a:latin typeface="Cambria Math" panose="02040503050406030204" pitchFamily="18" charset="0"/>
                      </a:rPr>
                      <m:t>+</m:t>
                    </m:r>
                    <m:r>
                      <a:rPr lang="en-AU" sz="2000" i="1">
                        <a:latin typeface="Cambria Math" panose="02040503050406030204" pitchFamily="18" charset="0"/>
                      </a:rPr>
                      <m:t>𝑐</m:t>
                    </m:r>
                  </m:oMath>
                </a14:m>
                <a:r>
                  <a:rPr lang="en-AU" sz="2000" dirty="0"/>
                  <a:t> has zeroes </a:t>
                </a:r>
                <a14:m>
                  <m:oMath xmlns:m="http://schemas.openxmlformats.org/officeDocument/2006/math">
                    <m:r>
                      <a:rPr lang="en-AU" sz="2000" i="1">
                        <a:latin typeface="Cambria Math" panose="02040503050406030204" pitchFamily="18" charset="0"/>
                      </a:rPr>
                      <m:t>𝛼</m:t>
                    </m:r>
                  </m:oMath>
                </a14:m>
                <a:r>
                  <a:rPr lang="en-AU" sz="2000" dirty="0"/>
                  <a:t> and </a:t>
                </a:r>
                <a14:m>
                  <m:oMath xmlns:m="http://schemas.openxmlformats.org/officeDocument/2006/math">
                    <m:r>
                      <a:rPr lang="en-AU" sz="2000" i="1">
                        <a:latin typeface="Cambria Math" panose="02040503050406030204" pitchFamily="18" charset="0"/>
                      </a:rPr>
                      <m:t>𝛽</m:t>
                    </m:r>
                  </m:oMath>
                </a14:m>
                <a:r>
                  <a:rPr lang="en-AU" sz="2000" dirty="0"/>
                  <a:t> then </a:t>
                </a:r>
                <a14:m>
                  <m:oMath xmlns:m="http://schemas.openxmlformats.org/officeDocument/2006/math">
                    <m:r>
                      <a:rPr lang="en-AU" sz="2000" i="1">
                        <a:latin typeface="Cambria Math" panose="02040503050406030204" pitchFamily="18" charset="0"/>
                      </a:rPr>
                      <m:t>𝛼</m:t>
                    </m:r>
                    <m:r>
                      <a:rPr lang="en-AU" sz="2000" i="1">
                        <a:latin typeface="Cambria Math" panose="02040503050406030204" pitchFamily="18" charset="0"/>
                      </a:rPr>
                      <m:t>+</m:t>
                    </m:r>
                    <m:r>
                      <a:rPr lang="en-AU" sz="2000" i="1">
                        <a:latin typeface="Cambria Math" panose="02040503050406030204" pitchFamily="18" charset="0"/>
                      </a:rPr>
                      <m:t>𝛽</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𝑏</m:t>
                        </m:r>
                      </m:num>
                      <m:den>
                        <m:r>
                          <a:rPr lang="en-AU" sz="2000" i="1">
                            <a:latin typeface="Cambria Math" panose="02040503050406030204" pitchFamily="18" charset="0"/>
                          </a:rPr>
                          <m:t>𝑎</m:t>
                        </m:r>
                      </m:den>
                    </m:f>
                    <m:r>
                      <a:rPr lang="en-AU" sz="2000" i="1">
                        <a:latin typeface="Cambria Math" panose="02040503050406030204" pitchFamily="18" charset="0"/>
                      </a:rPr>
                      <m:t>,</m:t>
                    </m:r>
                  </m:oMath>
                </a14:m>
                <a:r>
                  <a:rPr lang="en-AU" sz="2000" dirty="0"/>
                  <a:t> the sum of the zeroes,</a:t>
                </a:r>
              </a:p>
              <a:p>
                <a:pPr lvl="0">
                  <a:lnSpc>
                    <a:spcPct val="150000"/>
                  </a:lnSpc>
                  <a:spcAft>
                    <a:spcPts val="1200"/>
                  </a:spcAft>
                </a:pPr>
                <a14:m>
                  <m:oMath xmlns:m="http://schemas.openxmlformats.org/officeDocument/2006/math">
                    <m:r>
                      <a:rPr lang="en-AU" sz="2000" i="1">
                        <a:latin typeface="Cambria Math" panose="02040503050406030204" pitchFamily="18" charset="0"/>
                      </a:rPr>
                      <m:t>𝛼𝛽</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𝑐</m:t>
                        </m:r>
                      </m:num>
                      <m:den>
                        <m:r>
                          <a:rPr lang="en-AU" sz="2000" i="1">
                            <a:latin typeface="Cambria Math" panose="02040503050406030204" pitchFamily="18" charset="0"/>
                          </a:rPr>
                          <m:t>𝑎</m:t>
                        </m:r>
                      </m:den>
                    </m:f>
                    <m:r>
                      <a:rPr lang="en-AU" sz="2000" i="1">
                        <a:latin typeface="Cambria Math" panose="02040503050406030204" pitchFamily="18" charset="0"/>
                      </a:rPr>
                      <m:t>,</m:t>
                    </m:r>
                  </m:oMath>
                </a14:m>
                <a:r>
                  <a:rPr lang="en-AU" sz="2000" dirty="0"/>
                  <a:t> the product of the zeroes.</a:t>
                </a:r>
              </a:p>
            </p:txBody>
          </p:sp>
        </mc:Choice>
        <mc:Fallback xmlns="">
          <p:sp>
            <p:nvSpPr>
              <p:cNvPr id="17" name="Rectangle: Rounded Corners 16">
                <a:extLst>
                  <a:ext uri="{FF2B5EF4-FFF2-40B4-BE49-F238E27FC236}">
                    <a16:creationId xmlns:a16="http://schemas.microsoft.com/office/drawing/2014/main" id="{4CC9B544-EBD3-C8CE-84EF-50C713551040}"/>
                  </a:ext>
                </a:extLst>
              </p:cNvPr>
              <p:cNvSpPr>
                <a:spLocks noRot="1" noChangeAspect="1" noMove="1" noResize="1" noEditPoints="1" noAdjustHandles="1" noChangeArrowheads="1" noChangeShapeType="1" noTextEdit="1"/>
              </p:cNvSpPr>
              <p:nvPr/>
            </p:nvSpPr>
            <p:spPr>
              <a:xfrm>
                <a:off x="1703432" y="4321975"/>
                <a:ext cx="8390021" cy="2194025"/>
              </a:xfrm>
              <a:prstGeom prst="round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Quadratics (2)</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Using the sum and product of zeroes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7"/>
                <a:ext cx="11484000" cy="1379313"/>
              </a:xfrm>
            </p:spPr>
            <p:txBody>
              <a:bodyPr/>
              <a:lstStyle/>
              <a:p>
                <a:r>
                  <a:rPr lang="en-AU" dirty="0"/>
                  <a:t>Let </a:t>
                </a:r>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a14:m>
                <a:r>
                  <a:rPr lang="en-AU" dirty="0"/>
                  <a:t> and </a:t>
                </a:r>
                <a14:m>
                  <m:oMath xmlns:m="http://schemas.openxmlformats.org/officeDocument/2006/math">
                    <m:r>
                      <a:rPr lang="en-AU" b="0" i="1" smtClean="0">
                        <a:latin typeface="Cambria Math" panose="02040503050406030204" pitchFamily="18" charset="0"/>
                      </a:rPr>
                      <m:t>𝛽</m:t>
                    </m:r>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a14:m>
                <a:r>
                  <a:rPr lang="en-AU" dirty="0"/>
                  <a:t>.</a:t>
                </a:r>
              </a:p>
              <a:p>
                <a:r>
                  <a:rPr lang="en-AU" b="0" dirty="0"/>
                  <a:t>Use </a:t>
                </a:r>
                <a14:m>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oMath>
                </a14:m>
                <a:r>
                  <a:rPr lang="en-AU" dirty="0"/>
                  <a:t> and </a:t>
                </a:r>
                <a14:m>
                  <m:oMath xmlns:m="http://schemas.openxmlformats.org/officeDocument/2006/math">
                    <m:r>
                      <a:rPr lang="en-AU" b="0" i="1" smtClean="0">
                        <a:latin typeface="Cambria Math" panose="02040503050406030204" pitchFamily="18" charset="0"/>
                      </a:rPr>
                      <m:t>𝛼𝛽</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oMath>
                </a14:m>
                <a:r>
                  <a:rPr lang="en-AU" dirty="0"/>
                  <a:t> to find the monic quadratic equation in general form.</a:t>
                </a:r>
              </a:p>
              <a:p>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7"/>
                <a:ext cx="11484000" cy="1379313"/>
              </a:xfrm>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48F206-7960-0B32-BF09-20A0A268EC22}"/>
                  </a:ext>
                </a:extLst>
              </p:cNvPr>
              <p:cNvSpPr txBox="1"/>
              <p:nvPr/>
            </p:nvSpPr>
            <p:spPr>
              <a:xfrm>
                <a:off x="1266093" y="3253153"/>
                <a:ext cx="3046534" cy="2419677"/>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rPr>
                        <m:t>+</m:t>
                      </m:r>
                      <m:r>
                        <a:rPr lang="en-AU" sz="1800" b="0" i="1" smtClean="0">
                          <a:latin typeface="Cambria Math" panose="02040503050406030204" pitchFamily="18" charset="0"/>
                        </a:rPr>
                        <m:t>𝛽</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a:rPr lang="en-AU" sz="1800" b="0" i="0"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4</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𝑏</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𝑏</m:t>
                      </m:r>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oMath>
                    <m:oMath xmlns:m="http://schemas.openxmlformats.org/officeDocument/2006/math">
                      <m:r>
                        <a:rPr lang="en-AU" sz="1800" b="0" i="1" smtClean="0">
                          <a:latin typeface="Cambria Math" panose="02040503050406030204" pitchFamily="18" charset="0"/>
                        </a:rPr>
                        <m:t>𝑎</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Para>
                </a14:m>
                <a:br>
                  <a:rPr lang="en-AU" sz="1800" b="0" dirty="0"/>
                </a:br>
                <a:endParaRPr lang="en-AU" sz="1800" b="0" dirty="0"/>
              </a:p>
            </p:txBody>
          </p:sp>
        </mc:Choice>
        <mc:Fallback xmlns="">
          <p:sp>
            <p:nvSpPr>
              <p:cNvPr id="6" name="TextBox 5">
                <a:extLst>
                  <a:ext uri="{FF2B5EF4-FFF2-40B4-BE49-F238E27FC236}">
                    <a16:creationId xmlns:a16="http://schemas.microsoft.com/office/drawing/2014/main" id="{B348F206-7960-0B32-BF09-20A0A268EC22}"/>
                  </a:ext>
                </a:extLst>
              </p:cNvPr>
              <p:cNvSpPr txBox="1">
                <a:spLocks noRot="1" noChangeAspect="1" noMove="1" noResize="1" noEditPoints="1" noAdjustHandles="1" noChangeArrowheads="1" noChangeShapeType="1" noTextEdit="1"/>
              </p:cNvSpPr>
              <p:nvPr/>
            </p:nvSpPr>
            <p:spPr>
              <a:xfrm>
                <a:off x="1266093" y="3253153"/>
                <a:ext cx="3046534" cy="24196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25AEF8-FD06-8163-65D8-2C9D0E9C83F3}"/>
                  </a:ext>
                </a:extLst>
              </p:cNvPr>
              <p:cNvSpPr txBox="1"/>
              <p:nvPr/>
            </p:nvSpPr>
            <p:spPr>
              <a:xfrm>
                <a:off x="5533293" y="3253153"/>
                <a:ext cx="3046534" cy="2419677"/>
              </a:xfrm>
              <a:prstGeom prst="rect">
                <a:avLst/>
              </a:prstGeom>
              <a:noFill/>
            </p:spPr>
            <p:txBody>
              <a:bodyPr wrap="none" lIns="0" tIns="0" rIns="0" bIns="0" rtlCol="0">
                <a:noAutofit/>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𝛼𝛽</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a:rPr lang="en-AU" sz="1800" b="0" i="1" smtClean="0">
                          <a:latin typeface="Cambria Math" panose="02040503050406030204" pitchFamily="18" charset="0"/>
                        </a:rPr>
                        <m:t>)</m:t>
                      </m:r>
                      <m:r>
                        <a:rPr lang="en-AU" sz="1800" b="0" i="0"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r>
                        <a:rPr lang="en-AU" sz="1800" b="0" i="1" smtClean="0">
                          <a:latin typeface="Cambria Math" panose="02040503050406030204" pitchFamily="18" charset="0"/>
                        </a:rPr>
                        <m:t>)</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4−3</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a:rPr lang="en-AU" sz="1800" i="1">
                          <a:latin typeface="Cambria Math" panose="02040503050406030204" pitchFamily="18" charset="0"/>
                        </a:rPr>
                        <m:t>1</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𝑐</m:t>
                          </m:r>
                        </m:num>
                        <m:den>
                          <m:r>
                            <a:rPr lang="en-AU" sz="1800" b="0" i="1" smtClean="0">
                              <a:latin typeface="Cambria Math" panose="02040503050406030204" pitchFamily="18" charset="0"/>
                            </a:rPr>
                            <m:t>𝑎</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𝑐</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Para>
                </a14:m>
                <a:br>
                  <a:rPr lang="en-AU" sz="1800" b="0" dirty="0"/>
                </a:br>
                <a:endParaRPr lang="en-AU" sz="1800" b="0" dirty="0"/>
              </a:p>
            </p:txBody>
          </p:sp>
        </mc:Choice>
        <mc:Fallback xmlns="">
          <p:sp>
            <p:nvSpPr>
              <p:cNvPr id="7" name="TextBox 6">
                <a:extLst>
                  <a:ext uri="{FF2B5EF4-FFF2-40B4-BE49-F238E27FC236}">
                    <a16:creationId xmlns:a16="http://schemas.microsoft.com/office/drawing/2014/main" id="{5725AEF8-FD06-8163-65D8-2C9D0E9C83F3}"/>
                  </a:ext>
                </a:extLst>
              </p:cNvPr>
              <p:cNvSpPr txBox="1">
                <a:spLocks noRot="1" noChangeAspect="1" noMove="1" noResize="1" noEditPoints="1" noAdjustHandles="1" noChangeArrowheads="1" noChangeShapeType="1" noTextEdit="1"/>
              </p:cNvSpPr>
              <p:nvPr/>
            </p:nvSpPr>
            <p:spPr>
              <a:xfrm>
                <a:off x="5533293" y="3253153"/>
                <a:ext cx="3046534" cy="2419677"/>
              </a:xfrm>
              <a:prstGeom prst="rect">
                <a:avLst/>
              </a:prstGeom>
              <a:blipFill>
                <a:blip r:embed="rId5"/>
                <a:stretch>
                  <a:fillRect b="-1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412433-AA85-A828-E788-60DA6BA600D4}"/>
                  </a:ext>
                </a:extLst>
              </p:cNvPr>
              <p:cNvSpPr txBox="1"/>
              <p:nvPr/>
            </p:nvSpPr>
            <p:spPr>
              <a:xfrm>
                <a:off x="4085377" y="6010182"/>
                <a:ext cx="2607654" cy="59581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m:rPr>
                          <m:sty m:val="p"/>
                        </m:rPr>
                        <a:rPr lang="en-AU" sz="1800" i="1" smtClean="0">
                          <a:latin typeface="Cambria Math" panose="02040503050406030204" pitchFamily="18" charset="0"/>
                        </a:rPr>
                        <m:t>P</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+1 </m:t>
                      </m:r>
                    </m:oMath>
                  </m:oMathPara>
                </a14:m>
                <a:endParaRPr lang="en-AU" sz="1800" dirty="0"/>
              </a:p>
            </p:txBody>
          </p:sp>
        </mc:Choice>
        <mc:Fallback xmlns="">
          <p:sp>
            <p:nvSpPr>
              <p:cNvPr id="8" name="TextBox 7">
                <a:extLst>
                  <a:ext uri="{FF2B5EF4-FFF2-40B4-BE49-F238E27FC236}">
                    <a16:creationId xmlns:a16="http://schemas.microsoft.com/office/drawing/2014/main" id="{96412433-AA85-A828-E788-60DA6BA600D4}"/>
                  </a:ext>
                </a:extLst>
              </p:cNvPr>
              <p:cNvSpPr txBox="1">
                <a:spLocks noRot="1" noChangeAspect="1" noMove="1" noResize="1" noEditPoints="1" noAdjustHandles="1" noChangeArrowheads="1" noChangeShapeType="1" noTextEdit="1"/>
              </p:cNvSpPr>
              <p:nvPr/>
            </p:nvSpPr>
            <p:spPr>
              <a:xfrm>
                <a:off x="4085377" y="6010182"/>
                <a:ext cx="2607654" cy="595817"/>
              </a:xfrm>
              <a:prstGeom prst="rect">
                <a:avLst/>
              </a:prstGeom>
              <a:blipFill>
                <a:blip r:embed="rId6"/>
                <a:stretch>
                  <a:fillRect t="-2083"/>
                </a:stretch>
              </a:blipFill>
            </p:spPr>
            <p:txBody>
              <a:bodyPr/>
              <a:lstStyle/>
              <a:p>
                <a:r>
                  <a:rPr lang="en-US">
                    <a:noFill/>
                  </a:rPr>
                  <a:t> </a:t>
                </a:r>
              </a:p>
            </p:txBody>
          </p:sp>
        </mc:Fallback>
      </mc:AlternateContent>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8A13C-BA3F-C0DA-E73E-002F07225817}"/>
            </a:ext>
          </a:extLst>
        </p:cNvPr>
        <p:cNvGrpSpPr/>
        <p:nvPr/>
      </p:nvGrpSpPr>
      <p:grpSpPr>
        <a:xfrm>
          <a:off x="0" y="0"/>
          <a:ext cx="0" cy="0"/>
          <a:chOff x="0" y="0"/>
          <a:chExt cx="0" cy="0"/>
        </a:xfrm>
      </p:grpSpPr>
      <p:sp>
        <p:nvSpPr>
          <p:cNvPr id="15" name="Rectangle 14" descr="A box that highlights the term: c/a.">
            <a:extLst>
              <a:ext uri="{FF2B5EF4-FFF2-40B4-BE49-F238E27FC236}">
                <a16:creationId xmlns:a16="http://schemas.microsoft.com/office/drawing/2014/main" id="{22565BB5-DB03-87BD-EEB8-86600D0BE1D0}"/>
              </a:ext>
              <a:ext uri="{C183D7F6-B498-43B3-948B-1728B52AA6E4}">
                <adec:decorative xmlns:adec="http://schemas.microsoft.com/office/drawing/2017/decorative" val="0"/>
              </a:ext>
            </a:extLst>
          </p:cNvPr>
          <p:cNvSpPr/>
          <p:nvPr/>
        </p:nvSpPr>
        <p:spPr>
          <a:xfrm>
            <a:off x="10711087" y="1953509"/>
            <a:ext cx="293511" cy="809697"/>
          </a:xfrm>
          <a:prstGeom prst="rect">
            <a:avLst/>
          </a:prstGeom>
          <a:solidFill>
            <a:srgbClr val="FBD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descr="A box that highlights the term (alpha beta + alpha gamma + beta gamma)">
            <a:extLst>
              <a:ext uri="{FF2B5EF4-FFF2-40B4-BE49-F238E27FC236}">
                <a16:creationId xmlns:a16="http://schemas.microsoft.com/office/drawing/2014/main" id="{F8FF5708-CE35-EC07-D7D6-E5F85A7C7F5B}"/>
              </a:ext>
              <a:ext uri="{C183D7F6-B498-43B3-948B-1728B52AA6E4}">
                <adec:decorative xmlns:adec="http://schemas.microsoft.com/office/drawing/2017/decorative" val="0"/>
              </a:ext>
            </a:extLst>
          </p:cNvPr>
          <p:cNvSpPr/>
          <p:nvPr/>
        </p:nvSpPr>
        <p:spPr>
          <a:xfrm>
            <a:off x="4307261" y="3171137"/>
            <a:ext cx="2033231" cy="451555"/>
          </a:xfrm>
          <a:prstGeom prst="rect">
            <a:avLst/>
          </a:prstGeom>
          <a:solidFill>
            <a:srgbClr val="FBDB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descr="A box that highlights the term: b/a.">
            <a:extLst>
              <a:ext uri="{FF2B5EF4-FFF2-40B4-BE49-F238E27FC236}">
                <a16:creationId xmlns:a16="http://schemas.microsoft.com/office/drawing/2014/main" id="{80244993-517E-5E24-1628-E11B39EF140B}"/>
              </a:ext>
              <a:ext uri="{C183D7F6-B498-43B3-948B-1728B52AA6E4}">
                <adec:decorative xmlns:adec="http://schemas.microsoft.com/office/drawing/2017/decorative" val="0"/>
              </a:ext>
            </a:extLst>
          </p:cNvPr>
          <p:cNvSpPr/>
          <p:nvPr/>
        </p:nvSpPr>
        <p:spPr>
          <a:xfrm>
            <a:off x="9819961" y="1944322"/>
            <a:ext cx="293511" cy="81534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descr="A box that highlights the term -(alpha+beta+gamma)">
            <a:extLst>
              <a:ext uri="{FF2B5EF4-FFF2-40B4-BE49-F238E27FC236}">
                <a16:creationId xmlns:a16="http://schemas.microsoft.com/office/drawing/2014/main" id="{85F7F1B3-CBDD-7C1E-90CD-E240C2FA70D4}"/>
              </a:ext>
              <a:ext uri="{C183D7F6-B498-43B3-948B-1728B52AA6E4}">
                <adec:decorative xmlns:adec="http://schemas.microsoft.com/office/drawing/2017/decorative" val="0"/>
              </a:ext>
            </a:extLst>
          </p:cNvPr>
          <p:cNvSpPr/>
          <p:nvPr/>
        </p:nvSpPr>
        <p:spPr>
          <a:xfrm>
            <a:off x="1754233" y="3171138"/>
            <a:ext cx="1863262" cy="451555"/>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73A2DDCB-1EAC-6D04-8C32-E46318FF28AF}"/>
              </a:ext>
            </a:extLst>
          </p:cNvPr>
          <p:cNvSpPr>
            <a:spLocks noGrp="1"/>
          </p:cNvSpPr>
          <p:nvPr>
            <p:ph type="title"/>
          </p:nvPr>
        </p:nvSpPr>
        <p:spPr>
          <a:xfrm>
            <a:off x="354000" y="248432"/>
            <a:ext cx="11484000" cy="545601"/>
          </a:xfrm>
        </p:spPr>
        <p:txBody>
          <a:bodyPr/>
          <a:lstStyle/>
          <a:p>
            <a:r>
              <a:rPr lang="en-AU" dirty="0">
                <a:latin typeface="+mj-lt"/>
              </a:rPr>
              <a:t>Cubic polynomials</a:t>
            </a:r>
          </a:p>
        </p:txBody>
      </p:sp>
      <p:sp>
        <p:nvSpPr>
          <p:cNvPr id="13" name="Text Placeholder 12">
            <a:extLst>
              <a:ext uri="{FF2B5EF4-FFF2-40B4-BE49-F238E27FC236}">
                <a16:creationId xmlns:a16="http://schemas.microsoft.com/office/drawing/2014/main" id="{86DB8B87-3688-6BFA-8B34-0746720C34FA}"/>
              </a:ext>
            </a:extLst>
          </p:cNvPr>
          <p:cNvSpPr>
            <a:spLocks noGrp="1"/>
          </p:cNvSpPr>
          <p:nvPr>
            <p:ph type="body" sz="quarter" idx="18"/>
          </p:nvPr>
        </p:nvSpPr>
        <p:spPr>
          <a:xfrm>
            <a:off x="354002" y="896740"/>
            <a:ext cx="11483998" cy="356423"/>
          </a:xfrm>
        </p:spPr>
        <p:txBody>
          <a:bodyPr/>
          <a:lstStyle/>
          <a:p>
            <a:r>
              <a:rPr lang="en-AU" dirty="0">
                <a:latin typeface="+mj-lt"/>
              </a:rPr>
              <a:t>Equating coefficients </a:t>
            </a:r>
          </a:p>
        </p:txBody>
      </p:sp>
      <p:sp>
        <p:nvSpPr>
          <p:cNvPr id="3" name="Slide Number Placeholder 2">
            <a:extLst>
              <a:ext uri="{FF2B5EF4-FFF2-40B4-BE49-F238E27FC236}">
                <a16:creationId xmlns:a16="http://schemas.microsoft.com/office/drawing/2014/main" id="{986E0C77-BFC5-CAF5-5705-5E31226F4E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
        <p:nvSpPr>
          <p:cNvPr id="6" name="Rectangle 5" descr="A box that highlights the term: - alpha beta gamma. ">
            <a:extLst>
              <a:ext uri="{FF2B5EF4-FFF2-40B4-BE49-F238E27FC236}">
                <a16:creationId xmlns:a16="http://schemas.microsoft.com/office/drawing/2014/main" id="{D461E154-2FDD-AD83-00D1-084C26ECA6E4}"/>
              </a:ext>
              <a:ext uri="{C183D7F6-B498-43B3-948B-1728B52AA6E4}">
                <adec:decorative xmlns:adec="http://schemas.microsoft.com/office/drawing/2017/decorative" val="0"/>
              </a:ext>
            </a:extLst>
          </p:cNvPr>
          <p:cNvSpPr/>
          <p:nvPr/>
        </p:nvSpPr>
        <p:spPr>
          <a:xfrm>
            <a:off x="6569242" y="3171137"/>
            <a:ext cx="1042737" cy="451555"/>
          </a:xfrm>
          <a:prstGeom prst="rect">
            <a:avLst/>
          </a:prstGeom>
          <a:solidFill>
            <a:srgbClr val="EDF9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descr="A box that highlights the term: d/a.">
            <a:extLst>
              <a:ext uri="{FF2B5EF4-FFF2-40B4-BE49-F238E27FC236}">
                <a16:creationId xmlns:a16="http://schemas.microsoft.com/office/drawing/2014/main" id="{0D7CDE58-BF95-837A-F368-91184C6FC331}"/>
              </a:ext>
              <a:ext uri="{C183D7F6-B498-43B3-948B-1728B52AA6E4}">
                <adec:decorative xmlns:adec="http://schemas.microsoft.com/office/drawing/2017/decorative" val="0"/>
              </a:ext>
            </a:extLst>
          </p:cNvPr>
          <p:cNvSpPr/>
          <p:nvPr/>
        </p:nvSpPr>
        <p:spPr>
          <a:xfrm>
            <a:off x="11461694" y="1939122"/>
            <a:ext cx="357775" cy="809697"/>
          </a:xfrm>
          <a:prstGeom prst="rect">
            <a:avLst/>
          </a:prstGeom>
          <a:solidFill>
            <a:srgbClr val="EDF9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063B0F77-92BA-78AD-F46D-5B2D17694C3F}"/>
                  </a:ext>
                </a:extLst>
              </p:cNvPr>
              <p:cNvSpPr/>
              <p:nvPr/>
            </p:nvSpPr>
            <p:spPr>
              <a:xfrm>
                <a:off x="1201522" y="4000496"/>
                <a:ext cx="9509565" cy="2695503"/>
              </a:xfrm>
              <a:prstGeom prst="roundRect">
                <a:avLst>
                  <a:gd name="adj" fmla="val 89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600"/>
                  </a:spcAft>
                </a:pPr>
                <a:r>
                  <a:rPr lang="en-AU" sz="2000" dirty="0"/>
                  <a:t>If a cubic </a:t>
                </a:r>
                <a14:m>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r>
                      <a:rPr lang="en-AU" sz="2000" i="1">
                        <a:latin typeface="Cambria Math" panose="02040503050406030204" pitchFamily="18" charset="0"/>
                      </a:rPr>
                      <m:t>𝑎</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3</m:t>
                        </m:r>
                      </m:sup>
                    </m:sSup>
                    <m:r>
                      <a:rPr lang="en-AU" sz="2000" i="1">
                        <a:latin typeface="Cambria Math" panose="02040503050406030204" pitchFamily="18" charset="0"/>
                      </a:rPr>
                      <m:t>+</m:t>
                    </m:r>
                    <m:r>
                      <a:rPr lang="en-AU" sz="2000" i="1">
                        <a:latin typeface="Cambria Math" panose="02040503050406030204" pitchFamily="18" charset="0"/>
                      </a:rPr>
                      <m:t>𝑏</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r>
                      <a:rPr lang="en-AU" sz="2000" i="1">
                        <a:latin typeface="Cambria Math" panose="02040503050406030204" pitchFamily="18" charset="0"/>
                      </a:rPr>
                      <m:t>𝑐𝑥</m:t>
                    </m:r>
                    <m:r>
                      <a:rPr lang="en-AU" sz="2000" i="1">
                        <a:latin typeface="Cambria Math" panose="02040503050406030204" pitchFamily="18" charset="0"/>
                      </a:rPr>
                      <m:t>+</m:t>
                    </m:r>
                    <m:r>
                      <a:rPr lang="en-AU" sz="2000" i="1">
                        <a:latin typeface="Cambria Math" panose="02040503050406030204" pitchFamily="18" charset="0"/>
                      </a:rPr>
                      <m:t>𝑑</m:t>
                    </m:r>
                  </m:oMath>
                </a14:m>
                <a:r>
                  <a:rPr lang="en-AU" sz="2000" dirty="0"/>
                  <a:t> has three zeroes, </a:t>
                </a:r>
                <a14:m>
                  <m:oMath xmlns:m="http://schemas.openxmlformats.org/officeDocument/2006/math">
                    <m:r>
                      <a:rPr lang="en-AU" sz="2000" i="1">
                        <a:latin typeface="Cambria Math" panose="02040503050406030204" pitchFamily="18" charset="0"/>
                      </a:rPr>
                      <m:t>𝛼</m:t>
                    </m:r>
                    <m:r>
                      <a:rPr lang="en-AU" sz="2000" i="1">
                        <a:latin typeface="Cambria Math" panose="02040503050406030204" pitchFamily="18" charset="0"/>
                      </a:rPr>
                      <m:t>, </m:t>
                    </m:r>
                    <m:r>
                      <a:rPr lang="en-AU" sz="2000" i="1">
                        <a:latin typeface="Cambria Math" panose="02040503050406030204" pitchFamily="18" charset="0"/>
                      </a:rPr>
                      <m:t>𝛽</m:t>
                    </m:r>
                    <m:r>
                      <a:rPr lang="en-AU" sz="2000" i="1">
                        <a:latin typeface="Cambria Math" panose="02040503050406030204" pitchFamily="18" charset="0"/>
                      </a:rPr>
                      <m:t>, </m:t>
                    </m:r>
                    <m:r>
                      <a:rPr lang="en-AU" sz="2000" i="1">
                        <a:latin typeface="Cambria Math" panose="02040503050406030204" pitchFamily="18" charset="0"/>
                      </a:rPr>
                      <m:t>𝛾</m:t>
                    </m:r>
                    <m:r>
                      <a:rPr lang="en-AU" sz="2000" i="1">
                        <a:latin typeface="Cambria Math" panose="02040503050406030204" pitchFamily="18" charset="0"/>
                      </a:rPr>
                      <m:t>, </m:t>
                    </m:r>
                  </m:oMath>
                </a14:m>
                <a:r>
                  <a:rPr lang="en-AU" sz="2000" dirty="0"/>
                  <a:t>then </a:t>
                </a:r>
                <a14:m>
                  <m:oMath xmlns:m="http://schemas.openxmlformats.org/officeDocument/2006/math">
                    <m:r>
                      <a:rPr lang="en-AU" sz="2000" i="1">
                        <a:latin typeface="Cambria Math" panose="02040503050406030204" pitchFamily="18" charset="0"/>
                      </a:rPr>
                      <m:t>𝛼</m:t>
                    </m:r>
                    <m:r>
                      <a:rPr lang="en-AU" sz="2000" i="1">
                        <a:latin typeface="Cambria Math" panose="02040503050406030204" pitchFamily="18" charset="0"/>
                      </a:rPr>
                      <m:t>+ </m:t>
                    </m:r>
                    <m:r>
                      <a:rPr lang="en-AU" sz="2000" i="1">
                        <a:latin typeface="Cambria Math" panose="02040503050406030204" pitchFamily="18" charset="0"/>
                      </a:rPr>
                      <m:t>𝛽</m:t>
                    </m:r>
                    <m:r>
                      <a:rPr lang="en-AU" sz="2000" i="1">
                        <a:latin typeface="Cambria Math" panose="02040503050406030204" pitchFamily="18" charset="0"/>
                      </a:rPr>
                      <m:t>+ </m:t>
                    </m:r>
                    <m:r>
                      <a:rPr lang="en-AU" sz="2000" i="1">
                        <a:latin typeface="Cambria Math" panose="02040503050406030204" pitchFamily="18" charset="0"/>
                      </a:rPr>
                      <m:t>𝛾</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𝑏</m:t>
                        </m:r>
                      </m:num>
                      <m:den>
                        <m:r>
                          <a:rPr lang="en-AU" sz="2000" i="1">
                            <a:latin typeface="Cambria Math" panose="02040503050406030204" pitchFamily="18" charset="0"/>
                          </a:rPr>
                          <m:t>𝑎</m:t>
                        </m:r>
                      </m:den>
                    </m:f>
                    <m:r>
                      <a:rPr lang="en-AU" sz="2000" i="1">
                        <a:latin typeface="Cambria Math" panose="02040503050406030204" pitchFamily="18" charset="0"/>
                      </a:rPr>
                      <m:t>,</m:t>
                    </m:r>
                  </m:oMath>
                </a14:m>
                <a:r>
                  <a:rPr lang="en-AU" sz="2000" dirty="0"/>
                  <a:t> </a:t>
                </a:r>
              </a:p>
              <a:p>
                <a:pPr lvl="0">
                  <a:lnSpc>
                    <a:spcPct val="150000"/>
                  </a:lnSpc>
                  <a:spcAft>
                    <a:spcPts val="600"/>
                  </a:spcAft>
                </a:pPr>
                <a14:m>
                  <m:oMath xmlns:m="http://schemas.openxmlformats.org/officeDocument/2006/math">
                    <m:r>
                      <a:rPr lang="en-AU" sz="2000" i="1">
                        <a:latin typeface="Cambria Math" panose="02040503050406030204" pitchFamily="18" charset="0"/>
                      </a:rPr>
                      <m:t>𝛼𝛽</m:t>
                    </m:r>
                    <m:r>
                      <a:rPr lang="en-AU" sz="2000" i="1">
                        <a:latin typeface="Cambria Math" panose="02040503050406030204" pitchFamily="18" charset="0"/>
                      </a:rPr>
                      <m:t>+</m:t>
                    </m:r>
                    <m:r>
                      <a:rPr lang="en-AU" sz="2000" i="1">
                        <a:latin typeface="Cambria Math" panose="02040503050406030204" pitchFamily="18" charset="0"/>
                      </a:rPr>
                      <m:t>𝛽𝛾</m:t>
                    </m:r>
                    <m:r>
                      <a:rPr lang="en-AU" sz="2000" i="1">
                        <a:latin typeface="Cambria Math" panose="02040503050406030204" pitchFamily="18" charset="0"/>
                      </a:rPr>
                      <m:t>+</m:t>
                    </m:r>
                    <m:r>
                      <a:rPr lang="en-AU" sz="2000" i="1">
                        <a:latin typeface="Cambria Math" panose="02040503050406030204" pitchFamily="18" charset="0"/>
                      </a:rPr>
                      <m:t>𝛾𝛼</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𝑐</m:t>
                        </m:r>
                      </m:num>
                      <m:den>
                        <m:r>
                          <a:rPr lang="en-AU" sz="2000" i="1">
                            <a:latin typeface="Cambria Math" panose="02040503050406030204" pitchFamily="18" charset="0"/>
                          </a:rPr>
                          <m:t>𝑎</m:t>
                        </m:r>
                      </m:den>
                    </m:f>
                  </m:oMath>
                </a14:m>
                <a:r>
                  <a:rPr lang="en-AU" sz="2000" dirty="0"/>
                  <a:t> and </a:t>
                </a:r>
              </a:p>
              <a:p>
                <a:pPr lvl="0">
                  <a:lnSpc>
                    <a:spcPct val="150000"/>
                  </a:lnSpc>
                  <a:spcAft>
                    <a:spcPts val="600"/>
                  </a:spcAft>
                </a:pPr>
                <a14:m>
                  <m:oMath xmlns:m="http://schemas.openxmlformats.org/officeDocument/2006/math">
                    <m:r>
                      <a:rPr lang="en-AU" sz="2000" i="1">
                        <a:latin typeface="Cambria Math" panose="02040503050406030204" pitchFamily="18" charset="0"/>
                      </a:rPr>
                      <m:t>𝛼𝛽𝛾</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𝑑</m:t>
                        </m:r>
                      </m:num>
                      <m:den>
                        <m:r>
                          <a:rPr lang="en-AU" sz="2000" i="1">
                            <a:latin typeface="Cambria Math" panose="02040503050406030204" pitchFamily="18" charset="0"/>
                          </a:rPr>
                          <m:t>𝑎</m:t>
                        </m:r>
                      </m:den>
                    </m:f>
                    <m:r>
                      <a:rPr lang="en-AU" sz="2000" i="1">
                        <a:latin typeface="Cambria Math" panose="02040503050406030204" pitchFamily="18" charset="0"/>
                      </a:rPr>
                      <m:t> </m:t>
                    </m:r>
                  </m:oMath>
                </a14:m>
                <a:r>
                  <a:rPr lang="en-AU" sz="2000" dirty="0"/>
                  <a:t> </a:t>
                </a:r>
              </a:p>
            </p:txBody>
          </p:sp>
        </mc:Choice>
        <mc:Fallback xmlns="">
          <p:sp>
            <p:nvSpPr>
              <p:cNvPr id="8" name="Rectangle: Rounded Corners 7">
                <a:extLst>
                  <a:ext uri="{FF2B5EF4-FFF2-40B4-BE49-F238E27FC236}">
                    <a16:creationId xmlns:a16="http://schemas.microsoft.com/office/drawing/2014/main" id="{063B0F77-92BA-78AD-F46D-5B2D17694C3F}"/>
                  </a:ext>
                </a:extLst>
              </p:cNvPr>
              <p:cNvSpPr>
                <a:spLocks noRot="1" noChangeAspect="1" noMove="1" noResize="1" noEditPoints="1" noAdjustHandles="1" noChangeArrowheads="1" noChangeShapeType="1" noTextEdit="1"/>
              </p:cNvSpPr>
              <p:nvPr/>
            </p:nvSpPr>
            <p:spPr>
              <a:xfrm>
                <a:off x="1201522" y="4000496"/>
                <a:ext cx="9509565" cy="2695503"/>
              </a:xfrm>
              <a:prstGeom prst="roundRect">
                <a:avLst>
                  <a:gd name="adj" fmla="val 8923"/>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253B96-9E49-2ED6-3F1D-30146B3CE71F}"/>
                  </a:ext>
                </a:extLst>
              </p:cNvPr>
              <p:cNvSpPr txBox="1"/>
              <p:nvPr/>
            </p:nvSpPr>
            <p:spPr>
              <a:xfrm>
                <a:off x="372531" y="1415472"/>
                <a:ext cx="4538133" cy="2422716"/>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m:t>
                          </m:r>
                        </m:e>
                      </m:d>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𝛼</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𝛽</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𝛼𝛽</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𝛾</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𝛼𝛾</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𝛽𝛾</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𝛼𝛽𝛾</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m:t>
                          </m:r>
                          <m:r>
                            <a:rPr lang="en-AU" b="0" i="1" smtClean="0">
                              <a:latin typeface="Cambria Math" panose="02040503050406030204" pitchFamily="18" charset="0"/>
                            </a:rPr>
                            <m:t>𝛾</m:t>
                          </m:r>
                        </m:e>
                      </m:d>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m:t>
                      </m:r>
                      <m:d>
                        <m:dPr>
                          <m:ctrlPr>
                            <a:rPr lang="en-AU" b="0" i="1" smtClean="0">
                              <a:latin typeface="Cambria Math" panose="02040503050406030204" pitchFamily="18" charset="0"/>
                            </a:rPr>
                          </m:ctrlPr>
                        </m:dPr>
                        <m:e>
                          <m:r>
                            <a:rPr lang="en-AU" i="1">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𝛼𝛾</m:t>
                          </m:r>
                        </m:e>
                      </m:d>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𝛼𝛽𝛾</m:t>
                      </m:r>
                    </m:oMath>
                  </m:oMathPara>
                </a14:m>
                <a:endParaRPr lang="en-AU" dirty="0"/>
              </a:p>
            </p:txBody>
          </p:sp>
        </mc:Choice>
        <mc:Fallback xmlns="">
          <p:sp>
            <p:nvSpPr>
              <p:cNvPr id="5" name="TextBox 4">
                <a:extLst>
                  <a:ext uri="{FF2B5EF4-FFF2-40B4-BE49-F238E27FC236}">
                    <a16:creationId xmlns:a16="http://schemas.microsoft.com/office/drawing/2014/main" id="{94253B96-9E49-2ED6-3F1D-30146B3CE71F}"/>
                  </a:ext>
                </a:extLst>
              </p:cNvPr>
              <p:cNvSpPr txBox="1">
                <a:spLocks noRot="1" noChangeAspect="1" noMove="1" noResize="1" noEditPoints="1" noAdjustHandles="1" noChangeArrowheads="1" noChangeShapeType="1" noTextEdit="1"/>
              </p:cNvSpPr>
              <p:nvPr/>
            </p:nvSpPr>
            <p:spPr>
              <a:xfrm>
                <a:off x="372531" y="1415472"/>
                <a:ext cx="4538133" cy="2422716"/>
              </a:xfrm>
              <a:prstGeom prst="rect">
                <a:avLst/>
              </a:prstGeom>
              <a:blipFill>
                <a:blip r:embed="rId3"/>
                <a:stretch>
                  <a:fillRect l="-2235" r="-67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DB00CAA-5B5C-2F84-5C56-45C1B3948AC7}"/>
                  </a:ext>
                </a:extLst>
              </p:cNvPr>
              <p:cNvSpPr txBox="1"/>
              <p:nvPr/>
            </p:nvSpPr>
            <p:spPr>
              <a:xfrm>
                <a:off x="7862366" y="1433530"/>
                <a:ext cx="4192658" cy="1389739"/>
              </a:xfrm>
              <a:prstGeom prst="rect">
                <a:avLst/>
              </a:prstGeom>
              <a:noFill/>
            </p:spPr>
            <p:txBody>
              <a:bodyPr wrap="square">
                <a:spAutoFit/>
              </a:bodyPr>
              <a:lstStyle/>
              <a:p>
                <a:pPr>
                  <a:lnSpc>
                    <a:spcPct val="114000"/>
                  </a:lnSpc>
                  <a:spcAft>
                    <a:spcPts val="600"/>
                  </a:spcAft>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𝑥</m:t>
                          </m:r>
                        </m:e>
                      </m:d>
                      <m:r>
                        <m:rPr>
                          <m:aln/>
                        </m:rP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r>
                        <a:rPr lang="en-AU" i="1">
                          <a:latin typeface="Cambria Math" panose="02040503050406030204" pitchFamily="18" charset="0"/>
                        </a:rPr>
                        <m:t>𝑏</m:t>
                      </m:r>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𝑐𝑥</m:t>
                      </m:r>
                      <m:r>
                        <a:rPr lang="en-AU" b="0" i="1" smtClean="0">
                          <a:latin typeface="Cambria Math" panose="02040503050406030204" pitchFamily="18" charset="0"/>
                        </a:rPr>
                        <m:t>+</m:t>
                      </m:r>
                      <m:r>
                        <a:rPr lang="en-AU" b="0" i="1" smtClean="0">
                          <a:latin typeface="Cambria Math" panose="02040503050406030204" pitchFamily="18" charset="0"/>
                        </a:rPr>
                        <m:t>𝑑</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𝑎</m:t>
                          </m:r>
                        </m:den>
                      </m:f>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𝑐</m:t>
                          </m:r>
                        </m:num>
                        <m:den>
                          <m:r>
                            <a:rPr lang="en-AU" b="0" i="1" smtClean="0">
                              <a:latin typeface="Cambria Math" panose="02040503050406030204" pitchFamily="18" charset="0"/>
                            </a:rPr>
                            <m:t>𝑎</m:t>
                          </m:r>
                        </m:den>
                      </m:f>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m:t>
                          </m:r>
                        </m:num>
                        <m:den>
                          <m:r>
                            <a:rPr lang="en-AU" b="0" i="1" smtClean="0">
                              <a:latin typeface="Cambria Math" panose="02040503050406030204" pitchFamily="18" charset="0"/>
                            </a:rPr>
                            <m:t>𝑎</m:t>
                          </m:r>
                        </m:den>
                      </m:f>
                    </m:oMath>
                  </m:oMathPara>
                </a14:m>
                <a:endParaRPr lang="en-AU" dirty="0"/>
              </a:p>
            </p:txBody>
          </p:sp>
        </mc:Choice>
        <mc:Fallback xmlns="">
          <p:sp>
            <p:nvSpPr>
              <p:cNvPr id="9" name="TextBox 8">
                <a:extLst>
                  <a:ext uri="{FF2B5EF4-FFF2-40B4-BE49-F238E27FC236}">
                    <a16:creationId xmlns:a16="http://schemas.microsoft.com/office/drawing/2014/main" id="{CDB00CAA-5B5C-2F84-5C56-45C1B3948AC7}"/>
                  </a:ext>
                </a:extLst>
              </p:cNvPr>
              <p:cNvSpPr txBox="1">
                <a:spLocks noRot="1" noChangeAspect="1" noMove="1" noResize="1" noEditPoints="1" noAdjustHandles="1" noChangeArrowheads="1" noChangeShapeType="1" noTextEdit="1"/>
              </p:cNvSpPr>
              <p:nvPr/>
            </p:nvSpPr>
            <p:spPr>
              <a:xfrm>
                <a:off x="7862366" y="1433530"/>
                <a:ext cx="4192658" cy="138973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632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0"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F265B-AF74-7D71-7A32-84818F12F5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B92EC6-E689-D8F1-DBD0-09B8376936CD}"/>
              </a:ext>
            </a:extLst>
          </p:cNvPr>
          <p:cNvSpPr>
            <a:spLocks noGrp="1"/>
          </p:cNvSpPr>
          <p:nvPr>
            <p:ph type="title"/>
          </p:nvPr>
        </p:nvSpPr>
        <p:spPr>
          <a:xfrm>
            <a:off x="354000" y="248432"/>
            <a:ext cx="11484000" cy="545601"/>
          </a:xfrm>
        </p:spPr>
        <p:txBody>
          <a:bodyPr/>
          <a:lstStyle/>
          <a:p>
            <a:r>
              <a:rPr lang="en-AU" dirty="0">
                <a:latin typeface="+mj-lt"/>
              </a:rPr>
              <a:t>Quartic polynomials (1)</a:t>
            </a:r>
          </a:p>
        </p:txBody>
      </p:sp>
      <p:sp>
        <p:nvSpPr>
          <p:cNvPr id="13" name="Text Placeholder 12">
            <a:extLst>
              <a:ext uri="{FF2B5EF4-FFF2-40B4-BE49-F238E27FC236}">
                <a16:creationId xmlns:a16="http://schemas.microsoft.com/office/drawing/2014/main" id="{2A72D8DB-1A82-2F86-BFBA-B0658DFB367B}"/>
              </a:ext>
            </a:extLst>
          </p:cNvPr>
          <p:cNvSpPr>
            <a:spLocks noGrp="1"/>
          </p:cNvSpPr>
          <p:nvPr>
            <p:ph type="body" sz="quarter" idx="18"/>
          </p:nvPr>
        </p:nvSpPr>
        <p:spPr>
          <a:xfrm>
            <a:off x="354002" y="896740"/>
            <a:ext cx="11483998" cy="356423"/>
          </a:xfrm>
        </p:spPr>
        <p:txBody>
          <a:bodyPr/>
          <a:lstStyle/>
          <a:p>
            <a:r>
              <a:rPr lang="en-AU" dirty="0">
                <a:latin typeface="+mj-lt"/>
              </a:rPr>
              <a:t>Equating coefficients </a:t>
            </a:r>
          </a:p>
        </p:txBody>
      </p:sp>
      <p:sp>
        <p:nvSpPr>
          <p:cNvPr id="3" name="Slide Number Placeholder 2">
            <a:extLst>
              <a:ext uri="{FF2B5EF4-FFF2-40B4-BE49-F238E27FC236}">
                <a16:creationId xmlns:a16="http://schemas.microsoft.com/office/drawing/2014/main" id="{828EB4A2-2BFB-5BC8-0257-6988489102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CF4616-BA62-D0D4-725C-A61661B6408F}"/>
                  </a:ext>
                </a:extLst>
              </p:cNvPr>
              <p:cNvSpPr txBox="1"/>
              <p:nvPr/>
            </p:nvSpPr>
            <p:spPr>
              <a:xfrm>
                <a:off x="354000" y="1355870"/>
                <a:ext cx="9661806" cy="3677107"/>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m:t>
                          </m:r>
                        </m:e>
                      </m:d>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𝛿</m:t>
                      </m:r>
                      <m: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𝛼𝛽</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𝛿</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𝛾𝛿</m:t>
                      </m:r>
                      <m: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m:t>
                      </m:r>
                      <m:r>
                        <a:rPr lang="en-AU" b="0" i="1" smtClean="0">
                          <a:latin typeface="Cambria Math" panose="02040503050406030204" pitchFamily="18" charset="0"/>
                        </a:rPr>
                        <m:t>𝛼</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𝛽</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𝛼𝛽</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𝛾</m:t>
                          </m:r>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𝛼𝛾</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𝛽𝛾</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𝛼𝛽𝛾</m:t>
                      </m:r>
                      <m:r>
                        <a:rPr lang="en-AU" b="0"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     </m:t>
                      </m:r>
                      <m:r>
                        <m:rPr>
                          <m:aln/>
                        </m:rP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𝛿</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𝛼𝛿</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𝑥</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𝛽𝛿</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𝑥</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𝛼𝛽𝛿</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rPr>
                        <m:t>𝛾𝛿</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𝛼𝛾𝛿</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𝛽𝛾𝛿</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𝛼𝛽𝛾𝛿</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𝛼</m:t>
                          </m:r>
                          <m:r>
                            <a:rPr lang="en-AU" b="0" i="1" smtClean="0">
                              <a:latin typeface="Cambria Math" panose="02040503050406030204" pitchFamily="18" charset="0"/>
                            </a:rPr>
                            <m:t>+</m:t>
                          </m:r>
                          <m:r>
                            <a:rPr lang="en-AU" b="0" i="1" smtClean="0">
                              <a:latin typeface="Cambria Math" panose="02040503050406030204" pitchFamily="18" charset="0"/>
                            </a:rPr>
                            <m:t>𝛽</m:t>
                          </m:r>
                          <m:r>
                            <a:rPr lang="en-AU" b="0" i="1" smtClean="0">
                              <a:latin typeface="Cambria Math" panose="02040503050406030204" pitchFamily="18" charset="0"/>
                            </a:rPr>
                            <m:t>+</m:t>
                          </m:r>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𝛿</m:t>
                          </m:r>
                        </m:e>
                      </m:d>
                      <m:sSup>
                        <m:sSupPr>
                          <m:ctrlPr>
                            <a:rPr lang="en-AU" b="0" i="1" smtClean="0">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3</m:t>
                          </m:r>
                        </m:sup>
                      </m:sSup>
                      <m:r>
                        <a:rPr lang="en-AU" i="1">
                          <a:latin typeface="Cambria Math" panose="02040503050406030204" pitchFamily="18" charset="0"/>
                        </a:rPr>
                        <m:t>+</m:t>
                      </m:r>
                      <m:d>
                        <m:dPr>
                          <m:ctrlPr>
                            <a:rPr lang="en-AU" b="0" i="1" smtClean="0">
                              <a:latin typeface="Cambria Math" panose="02040503050406030204" pitchFamily="18" charset="0"/>
                            </a:rPr>
                          </m:ctrlPr>
                        </m:dPr>
                        <m:e>
                          <m:r>
                            <a:rPr lang="en-AU" i="1">
                              <a:latin typeface="Cambria Math" panose="02040503050406030204" pitchFamily="18" charset="0"/>
                            </a:rPr>
                            <m:t>𝛼𝛽</m:t>
                          </m:r>
                          <m: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𝛾𝛿</m:t>
                          </m:r>
                        </m:e>
                      </m:d>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𝑥</m:t>
                          </m:r>
                        </m:e>
                        <m:sup>
                          <m:r>
                            <a:rPr lang="en-AU" b="0" i="1" smtClean="0">
                              <a:latin typeface="Cambria Math" panose="02040503050406030204" pitchFamily="18" charset="0"/>
                              <a:ea typeface="Cambria Math" panose="02040503050406030204" pitchFamily="18" charset="0"/>
                            </a:rPr>
                            <m:t>2</m:t>
                          </m:r>
                        </m:sup>
                      </m:sSup>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     </m:t>
                      </m:r>
                      <m:r>
                        <m:rPr>
                          <m:aln/>
                        </m:rPr>
                        <a:rPr lang="en-AU" b="0" i="1" smtClean="0">
                          <a:latin typeface="Cambria Math" panose="02040503050406030204" pitchFamily="18" charset="0"/>
                          <a:ea typeface="Cambria Math" panose="02040503050406030204" pitchFamily="18" charset="0"/>
                        </a:rPr>
                        <m:t>−</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𝛼𝛽𝛾</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𝛼𝛽𝛿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𝛽𝛾𝛿</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𝛼𝛾𝛿</m:t>
                          </m:r>
                        </m:e>
                      </m:d>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𝛼𝛽𝛾𝛿</m:t>
                      </m:r>
                    </m:oMath>
                  </m:oMathPara>
                </a14:m>
                <a:endParaRPr lang="en-AU" dirty="0"/>
              </a:p>
            </p:txBody>
          </p:sp>
        </mc:Choice>
        <mc:Fallback xmlns="">
          <p:sp>
            <p:nvSpPr>
              <p:cNvPr id="5" name="TextBox 4">
                <a:extLst>
                  <a:ext uri="{FF2B5EF4-FFF2-40B4-BE49-F238E27FC236}">
                    <a16:creationId xmlns:a16="http://schemas.microsoft.com/office/drawing/2014/main" id="{28CF4616-BA62-D0D4-725C-A61661B6408F}"/>
                  </a:ext>
                </a:extLst>
              </p:cNvPr>
              <p:cNvSpPr txBox="1">
                <a:spLocks noRot="1" noChangeAspect="1" noMove="1" noResize="1" noEditPoints="1" noAdjustHandles="1" noChangeArrowheads="1" noChangeShapeType="1" noTextEdit="1"/>
              </p:cNvSpPr>
              <p:nvPr/>
            </p:nvSpPr>
            <p:spPr>
              <a:xfrm>
                <a:off x="354000" y="1355870"/>
                <a:ext cx="9661806" cy="3677107"/>
              </a:xfrm>
              <a:prstGeom prst="rect">
                <a:avLst/>
              </a:prstGeom>
              <a:blipFill>
                <a:blip r:embed="rId3"/>
                <a:stretch>
                  <a:fillRect l="-1050"/>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A57DC34A-F3F6-178A-5777-3E6633DB90BF}"/>
              </a:ext>
              <a:ext uri="{C183D7F6-B498-43B3-948B-1728B52AA6E4}">
                <adec:decorative xmlns:adec="http://schemas.microsoft.com/office/drawing/2017/decorative" val="1"/>
              </a:ext>
            </a:extLst>
          </p:cNvPr>
          <p:cNvSpPr/>
          <p:nvPr/>
        </p:nvSpPr>
        <p:spPr>
          <a:xfrm>
            <a:off x="548640" y="3252731"/>
            <a:ext cx="599440" cy="345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7C65D2F-772F-B93C-D410-22993301A038}"/>
              </a:ext>
              <a:ext uri="{C183D7F6-B498-43B3-948B-1728B52AA6E4}">
                <adec:decorative xmlns:adec="http://schemas.microsoft.com/office/drawing/2017/decorative" val="1"/>
              </a:ext>
            </a:extLst>
          </p:cNvPr>
          <p:cNvSpPr/>
          <p:nvPr/>
        </p:nvSpPr>
        <p:spPr>
          <a:xfrm>
            <a:off x="599440" y="4319531"/>
            <a:ext cx="599440" cy="345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9262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8B7DB-34D1-4E08-A9DD-AA3F1DC352A9}">
  <ds:schemaRefs>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9191b990-ddf9-46cb-8ffe-20db9d3a58aa"/>
    <ds:schemaRef ds:uri="95386ad3-46d6-4eb6-bbc1-9b19b13a5756"/>
    <ds:schemaRef ds:uri="http://purl.org/dc/dcmitype/"/>
  </ds:schemaRefs>
</ds:datastoreItem>
</file>

<file path=customXml/itemProps2.xml><?xml version="1.0" encoding="utf-8"?>
<ds:datastoreItem xmlns:ds="http://schemas.openxmlformats.org/officeDocument/2006/customXml" ds:itemID="{EB63F6FD-E7DA-48E5-84A8-C5EFCE6D6C30}">
  <ds:schemaRefs>
    <ds:schemaRef ds:uri="http://schemas.microsoft.com/sharepoint/v3/contenttype/forms"/>
  </ds:schemaRefs>
</ds:datastoreItem>
</file>

<file path=customXml/itemProps3.xml><?xml version="1.0" encoding="utf-8"?>
<ds:datastoreItem xmlns:ds="http://schemas.openxmlformats.org/officeDocument/2006/customXml" ds:itemID="{D8CB09BD-D512-4BB3-8385-E91DDADC0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3</TotalTime>
  <Words>1692</Words>
  <Application>Microsoft Office PowerPoint</Application>
  <PresentationFormat>Widescreen</PresentationFormat>
  <Paragraphs>133</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Public Sans</vt:lpstr>
      <vt:lpstr>Arial</vt:lpstr>
      <vt:lpstr>Cambria Math</vt:lpstr>
      <vt:lpstr>Times New Roman</vt:lpstr>
      <vt:lpstr>NSWG Corporate</vt:lpstr>
      <vt:lpstr>Sum and product of zeroes</vt:lpstr>
      <vt:lpstr>Learning intention and success criteria</vt:lpstr>
      <vt:lpstr>Retrieval practice</vt:lpstr>
      <vt:lpstr>Solve these equations </vt:lpstr>
      <vt:lpstr>Connecting learning</vt:lpstr>
      <vt:lpstr>Quadratics (1)</vt:lpstr>
      <vt:lpstr>Quadratics (2)</vt:lpstr>
      <vt:lpstr>Cubic polynomials</vt:lpstr>
      <vt:lpstr>Quartic polynomials (1)</vt:lpstr>
      <vt:lpstr>Quartic polynomials (2)</vt:lpstr>
      <vt:lpstr>Releasing responsibility</vt:lpstr>
      <vt:lpstr>Finding a cubic equation (1)</vt:lpstr>
      <vt:lpstr>Finding a cubic equation (2)</vt:lpstr>
      <vt:lpstr>Using summation notation (1)</vt:lpstr>
      <vt:lpstr>Using summation notation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Sum and product of zeroes – Stage 6, extension</dc:title>
  <dc:creator>NSW Department of Education</dc:creator>
  <dcterms:created xsi:type="dcterms:W3CDTF">2026-04-20T01:28:16Z</dcterms:created>
  <dcterms:modified xsi:type="dcterms:W3CDTF">2026-05-03T22:19:31Z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2026-04-20T01:22:10Z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81d78009-2159-4585-b3b2-b3e7aa205b09</vt:lpwstr>
  </property>
</Properties>
</file>