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8"/>
  </p:notesMasterIdLst>
  <p:handoutMasterIdLst>
    <p:handoutMasterId r:id="rId29"/>
  </p:handoutMasterIdLst>
  <p:sldIdLst>
    <p:sldId id="26505" r:id="rId5"/>
    <p:sldId id="26383" r:id="rId6"/>
    <p:sldId id="271" r:id="rId7"/>
    <p:sldId id="289" r:id="rId8"/>
    <p:sldId id="26506" r:id="rId9"/>
    <p:sldId id="26507" r:id="rId10"/>
    <p:sldId id="26525" r:id="rId11"/>
    <p:sldId id="26508" r:id="rId12"/>
    <p:sldId id="26526" r:id="rId13"/>
    <p:sldId id="26527" r:id="rId14"/>
    <p:sldId id="26535" r:id="rId15"/>
    <p:sldId id="26513" r:id="rId16"/>
    <p:sldId id="26529" r:id="rId17"/>
    <p:sldId id="26531" r:id="rId18"/>
    <p:sldId id="26532" r:id="rId19"/>
    <p:sldId id="26533" r:id="rId20"/>
    <p:sldId id="26534" r:id="rId21"/>
    <p:sldId id="26530" r:id="rId22"/>
    <p:sldId id="26510" r:id="rId23"/>
    <p:sldId id="26536" r:id="rId24"/>
    <p:sldId id="26537" r:id="rId25"/>
    <p:sldId id="360" r:id="rId26"/>
    <p:sldId id="361" r:id="rId27"/>
  </p:sldIdLst>
  <p:sldSz cx="12192000" cy="6858000"/>
  <p:notesSz cx="6858000" cy="9144000"/>
  <p:embeddedFontLst>
    <p:embeddedFont>
      <p:font typeface="Cambria Math" panose="02040503050406030204" pitchFamily="18" charset="0"/>
      <p:regular r:id="rId30"/>
    </p:embeddedFont>
    <p:embeddedFont>
      <p:font typeface="Public Sans" pitchFamily="2" charset="0"/>
      <p:regular r:id="rId31"/>
      <p:bold r:id="rId32"/>
      <p:italic r:id="rId33"/>
      <p:boldItalic r:id="rId3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E37457-0A28-4298-AE36-BE2A89B8F9F4}" v="1" dt="2026-05-03T22:16:25.82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9"/>
    <p:restoredTop sz="94690"/>
  </p:normalViewPr>
  <p:slideViewPr>
    <p:cSldViewPr snapToGrid="0">
      <p:cViewPr varScale="1">
        <p:scale>
          <a:sx n="80" d="100"/>
          <a:sy n="80" d="100"/>
        </p:scale>
        <p:origin x="132" y="408"/>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4/05/2026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6145D-7B3A-DA80-113E-1F340A386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999CD-077A-D79D-6A5D-2B0E0DF4E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A33F9-D66C-84C0-28BB-34D119D8BF2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EE6CB04-8D7D-2E53-FD58-5F699121E81C}"/>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797074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C6F60-55C9-874E-235A-B2B4676329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8AC931-D6C9-42C8-642B-2337FFAA5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8B4E5-D00C-2546-80EE-0C1CB9623DF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4F420BA-D8F6-DF3D-E0DA-1F9A75E54BF4}"/>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64034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47BFB-E2E2-7F8F-52E4-EB2DD7F84D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1E3A5-EA2B-B889-AE29-F42EF9E6F2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1208D-7040-63B6-5F2B-314932063E6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FF347D5-9294-4A5F-87A8-080118E192F1}"/>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980223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2130-BF96-F061-1389-D7E22834B1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8FA34-D38B-CF7C-5E5A-E78C79CD4B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2E7E2-3C31-7F7D-48DD-77D4A2A290A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28F160-8CC2-9038-E840-569E4C92D47E}"/>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687430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3FDEC-5184-4B77-8FE2-AF52A5382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85252-C025-F02F-BDEF-DFEA8F49A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E2411D-BF3F-5E21-AFDD-D8B409AD141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208D45D-7022-E495-D384-816876353D0E}"/>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892740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BCD7B-B908-AF5F-7460-954448673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93CB20-1050-0408-0113-B888D6FDDB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AD2CAB-18FA-7EAD-EA4E-3A5847B8812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915561B-01CF-647E-CEDB-70A343B25269}"/>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68389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B24EF-6D3B-1E18-2A41-02C7717229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9150C-B0D4-BEE0-8F46-C037502A82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841CDE-9578-BC8F-E8B0-E563838C1D4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CE5842D-9664-BC87-F8D8-184BC0F90E16}"/>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600007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Finding zeroes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Polynomials</a:t>
            </a:r>
          </a:p>
        </p:txBody>
      </p:sp>
      <p:pic>
        <p:nvPicPr>
          <p:cNvPr id="4" name="Picture Placeholder 5">
            <a:extLst>
              <a:ext uri="{FF2B5EF4-FFF2-40B4-BE49-F238E27FC236}">
                <a16:creationId xmlns:a16="http://schemas.microsoft.com/office/drawing/2014/main" id="{17D28A95-5627-C88A-EF4D-36E7814A9299}"/>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42580-40F0-ECF6-D248-86161103308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8C0BD9-DB65-B5A2-2E16-F9E34D9BDC6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
        <p:nvSpPr>
          <p:cNvPr id="3" name="Title 2">
            <a:extLst>
              <a:ext uri="{FF2B5EF4-FFF2-40B4-BE49-F238E27FC236}">
                <a16:creationId xmlns:a16="http://schemas.microsoft.com/office/drawing/2014/main" id="{78A7D5F5-0736-020A-CEF6-A1292C782CBD}"/>
              </a:ext>
            </a:extLst>
          </p:cNvPr>
          <p:cNvSpPr>
            <a:spLocks noGrp="1"/>
          </p:cNvSpPr>
          <p:nvPr>
            <p:ph type="title"/>
          </p:nvPr>
        </p:nvSpPr>
        <p:spPr/>
        <p:txBody>
          <a:bodyPr/>
          <a:lstStyle/>
          <a:p>
            <a:r>
              <a:rPr lang="en-AU"/>
              <a:t>Multiplicity of roots (2)</a:t>
            </a:r>
          </a:p>
        </p:txBody>
      </p:sp>
      <p:sp>
        <p:nvSpPr>
          <p:cNvPr id="4" name="Text Placeholder 3">
            <a:extLst>
              <a:ext uri="{FF2B5EF4-FFF2-40B4-BE49-F238E27FC236}">
                <a16:creationId xmlns:a16="http://schemas.microsoft.com/office/drawing/2014/main" id="{08108BEF-1A0F-10BD-38EB-EB4796A5228F}"/>
              </a:ext>
            </a:extLst>
          </p:cNvPr>
          <p:cNvSpPr>
            <a:spLocks noGrp="1"/>
          </p:cNvSpPr>
          <p:nvPr>
            <p:ph type="body" sz="quarter" idx="18"/>
          </p:nvPr>
        </p:nvSpPr>
        <p:spPr/>
        <p:txBody>
          <a:bodyPr/>
          <a:lstStyle/>
          <a:p>
            <a:r>
              <a:rPr lang="en-AU"/>
              <a:t>Odd multiplicity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AA9AF6A-F5F2-01EC-35BB-2DD3F413992E}"/>
                  </a:ext>
                </a:extLst>
              </p:cNvPr>
              <p:cNvSpPr>
                <a:spLocks noGrp="1"/>
              </p:cNvSpPr>
              <p:nvPr>
                <p:ph type="body" sz="quarter" idx="17"/>
              </p:nvPr>
            </p:nvSpPr>
            <p:spPr>
              <a:xfrm>
                <a:off x="360000" y="1567086"/>
                <a:ext cx="6217264" cy="4807835"/>
              </a:xfrm>
            </p:spPr>
            <p:txBody>
              <a:bodyPr/>
              <a:lstStyle/>
              <a:p>
                <a:r>
                  <a:rPr lang="en-AU"/>
                  <a:t>A zero has odd multiplicity when its zero appears an odd number of times, such as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𝑎</m:t>
                        </m:r>
                      </m:e>
                    </m:d>
                    <m:r>
                      <a:rPr lang="en-AU" b="0" i="1" smtClean="0">
                        <a:latin typeface="Cambria Math" panose="02040503050406030204" pitchFamily="18" charset="0"/>
                      </a:rPr>
                      <m:t>, </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𝑎</m:t>
                            </m:r>
                          </m:e>
                        </m:d>
                      </m:e>
                      <m:sup>
                        <m:r>
                          <a:rPr lang="en-AU" b="0" i="1" smtClean="0">
                            <a:latin typeface="Cambria Math" panose="02040503050406030204" pitchFamily="18" charset="0"/>
                          </a:rPr>
                          <m:t>3</m:t>
                        </m:r>
                      </m:sup>
                    </m:sSup>
                  </m:oMath>
                </a14:m>
                <a:r>
                  <a:rPr lang="en-AU"/>
                  <a:t> or</a:t>
                </a:r>
              </a:p>
              <a:p>
                <a14:m>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𝑎</m:t>
                            </m:r>
                          </m:e>
                        </m:d>
                      </m:e>
                      <m:sup>
                        <m:r>
                          <a:rPr lang="en-AU" b="0" i="1" smtClean="0">
                            <a:latin typeface="Cambria Math" panose="02040503050406030204" pitchFamily="18" charset="0"/>
                          </a:rPr>
                          <m:t>5</m:t>
                        </m:r>
                      </m:sup>
                    </m:sSup>
                    <m:r>
                      <a:rPr lang="en-AU" b="0" i="1" smtClean="0">
                        <a:latin typeface="Cambria Math" panose="02040503050406030204" pitchFamily="18" charset="0"/>
                      </a:rPr>
                      <m:t> </m:t>
                    </m:r>
                  </m:oMath>
                </a14:m>
                <a:r>
                  <a:rPr lang="en-AU"/>
                  <a:t>. </a:t>
                </a:r>
              </a:p>
              <a:p>
                <a:r>
                  <a:rPr lang="en-AU"/>
                  <a:t>The graph crosses the </a:t>
                </a:r>
                <a14:m>
                  <m:oMath xmlns:m="http://schemas.openxmlformats.org/officeDocument/2006/math">
                    <m:r>
                      <a:rPr lang="en-AU" b="0" i="1" smtClean="0">
                        <a:latin typeface="Cambria Math" panose="02040503050406030204" pitchFamily="18" charset="0"/>
                      </a:rPr>
                      <m:t>𝑥</m:t>
                    </m:r>
                  </m:oMath>
                </a14:m>
                <a:r>
                  <a:rPr lang="en-AU"/>
                  <a:t>-axis at that zero and creates a ‘cubic-like’ shape. </a:t>
                </a:r>
              </a:p>
              <a:p>
                <a:r>
                  <a:rPr lang="en-AU" b="1"/>
                  <a:t>Example</a:t>
                </a:r>
              </a:p>
              <a:p>
                <a:r>
                  <a:rPr lang="en-AU"/>
                  <a:t>For </a:t>
                </a:r>
                <a14:m>
                  <m:oMath xmlns:m="http://schemas.openxmlformats.org/officeDocument/2006/math">
                    <m:r>
                      <m:rPr>
                        <m:sty m:val="p"/>
                      </m:rPr>
                      <a:rPr lang="en-AU" b="0" i="0" smtClean="0">
                        <a:latin typeface="Cambria Math" panose="02040503050406030204" pitchFamily="18" charset="0"/>
                      </a:rPr>
                      <m:t>P</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+1)</m:t>
                    </m:r>
                  </m:oMath>
                </a14:m>
                <a:r>
                  <a:rPr lang="en-AU"/>
                  <a:t>, the zeroes at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 </m:t>
                    </m:r>
                    <m:r>
                      <m:rPr>
                        <m:nor/>
                      </m:rPr>
                      <a:rPr lang="en-AU" b="0" i="0" smtClean="0">
                        <a:latin typeface="Cambria Math" panose="02040503050406030204" pitchFamily="18" charset="0"/>
                      </a:rPr>
                      <m:t>and</m:t>
                    </m:r>
                    <m:r>
                      <a:rPr lang="en-AU" b="0" i="1" smtClean="0">
                        <a:latin typeface="Cambria Math" panose="02040503050406030204" pitchFamily="18" charset="0"/>
                      </a:rPr>
                      <m:t> </m:t>
                    </m:r>
                    <m:r>
                      <a:rPr lang="en-AU" b="0" i="1" smtClean="0">
                        <a:latin typeface="Cambria Math" panose="02040503050406030204" pitchFamily="18" charset="0"/>
                      </a:rPr>
                      <m:t>𝑥</m:t>
                    </m:r>
                    <m:r>
                      <a:rPr lang="en-AU" b="0" i="1" smtClean="0">
                        <a:latin typeface="Cambria Math" panose="02040503050406030204" pitchFamily="18" charset="0"/>
                      </a:rPr>
                      <m:t>=−1 </m:t>
                    </m:r>
                  </m:oMath>
                </a14:m>
                <a:r>
                  <a:rPr lang="en-AU"/>
                  <a:t> have odd multiplicity, so the graph crosses the axis at those points.</a:t>
                </a:r>
              </a:p>
              <a:p>
                <a:endParaRPr lang="en-AU"/>
              </a:p>
              <a:p>
                <a:endParaRPr lang="en-AU"/>
              </a:p>
            </p:txBody>
          </p:sp>
        </mc:Choice>
        <mc:Fallback xmlns="">
          <p:sp>
            <p:nvSpPr>
              <p:cNvPr id="5" name="Text Placeholder 4">
                <a:extLst>
                  <a:ext uri="{FF2B5EF4-FFF2-40B4-BE49-F238E27FC236}">
                    <a16:creationId xmlns:a16="http://schemas.microsoft.com/office/drawing/2014/main" id="{5AA9AF6A-F5F2-01EC-35BB-2DD3F413992E}"/>
                  </a:ext>
                </a:extLst>
              </p:cNvPr>
              <p:cNvSpPr>
                <a:spLocks noGrp="1" noRot="1" noChangeAspect="1" noMove="1" noResize="1" noEditPoints="1" noAdjustHandles="1" noChangeArrowheads="1" noChangeShapeType="1" noTextEdit="1"/>
              </p:cNvSpPr>
              <p:nvPr>
                <p:ph type="body" sz="quarter" idx="17"/>
              </p:nvPr>
            </p:nvSpPr>
            <p:spPr>
              <a:xfrm>
                <a:off x="360000" y="1567086"/>
                <a:ext cx="6217264" cy="4807835"/>
              </a:xfrm>
              <a:blipFill>
                <a:blip r:embed="rId2"/>
                <a:stretch>
                  <a:fillRect l="-2451" r="-3627" b="-507"/>
                </a:stretch>
              </a:blipFill>
            </p:spPr>
            <p:txBody>
              <a:bodyPr/>
              <a:lstStyle/>
              <a:p>
                <a:r>
                  <a:rPr lang="en-US">
                    <a:noFill/>
                  </a:rPr>
                  <a:t> </a:t>
                </a:r>
              </a:p>
            </p:txBody>
          </p:sp>
        </mc:Fallback>
      </mc:AlternateContent>
      <p:pic>
        <p:nvPicPr>
          <p:cNvPr id="7" name="Picture 6" descr="A graph of a polynomial curve on a Cartesian plane. The x‑axis runs from about –6 to 11 and the y‑axis from about –25 to 25. The curve falls to a deep local minimum near x ≈ –1.5, rises to a local maximum near x ≈ 3, then continues rising steeply to the right. Arrows at both ends show the function extending beyond the visible window. The graph displays the characteristic shape of a higher‑degree polynomial with multiple turning points.">
            <a:extLst>
              <a:ext uri="{FF2B5EF4-FFF2-40B4-BE49-F238E27FC236}">
                <a16:creationId xmlns:a16="http://schemas.microsoft.com/office/drawing/2014/main" id="{5529B5CD-B16B-466E-766A-D5A1AD6A203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17077" y="1800281"/>
            <a:ext cx="5114923" cy="3821039"/>
          </a:xfrm>
          <a:prstGeom prst="rect">
            <a:avLst/>
          </a:prstGeom>
        </p:spPr>
      </p:pic>
    </p:spTree>
    <p:extLst>
      <p:ext uri="{BB962C8B-B14F-4D97-AF65-F5344CB8AC3E}">
        <p14:creationId xmlns:p14="http://schemas.microsoft.com/office/powerpoint/2010/main" val="175662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D429C4-5CAE-CFDE-558B-65602A509C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
        <p:nvSpPr>
          <p:cNvPr id="3" name="Title 2">
            <a:extLst>
              <a:ext uri="{FF2B5EF4-FFF2-40B4-BE49-F238E27FC236}">
                <a16:creationId xmlns:a16="http://schemas.microsoft.com/office/drawing/2014/main" id="{8E862956-28EC-FA4D-A9A5-C474D0556FC4}"/>
              </a:ext>
            </a:extLst>
          </p:cNvPr>
          <p:cNvSpPr>
            <a:spLocks noGrp="1"/>
          </p:cNvSpPr>
          <p:nvPr>
            <p:ph type="title"/>
          </p:nvPr>
        </p:nvSpPr>
        <p:spPr/>
        <p:txBody>
          <a:bodyPr/>
          <a:lstStyle/>
          <a:p>
            <a:r>
              <a:rPr lang="en-AU"/>
              <a:t>Multiplicity of roots (3)</a:t>
            </a:r>
          </a:p>
        </p:txBody>
      </p:sp>
      <p:sp>
        <p:nvSpPr>
          <p:cNvPr id="4" name="Text Placeholder 3">
            <a:extLst>
              <a:ext uri="{FF2B5EF4-FFF2-40B4-BE49-F238E27FC236}">
                <a16:creationId xmlns:a16="http://schemas.microsoft.com/office/drawing/2014/main" id="{605BA687-EF42-7906-B222-97B2ECE75743}"/>
              </a:ext>
            </a:extLst>
          </p:cNvPr>
          <p:cNvSpPr>
            <a:spLocks noGrp="1"/>
          </p:cNvSpPr>
          <p:nvPr>
            <p:ph type="body" sz="quarter" idx="18"/>
          </p:nvPr>
        </p:nvSpPr>
        <p:spPr/>
        <p:txBody>
          <a:bodyPr/>
          <a:lstStyle/>
          <a:p>
            <a:r>
              <a:rPr lang="en-AU"/>
              <a:t>Summary </a:t>
            </a:r>
          </a:p>
        </p:txBody>
      </p:sp>
      <p:sp>
        <p:nvSpPr>
          <p:cNvPr id="5" name="Text Placeholder 4">
            <a:extLst>
              <a:ext uri="{FF2B5EF4-FFF2-40B4-BE49-F238E27FC236}">
                <a16:creationId xmlns:a16="http://schemas.microsoft.com/office/drawing/2014/main" id="{4D1785D4-F078-A790-B372-FDE6B8990521}"/>
              </a:ext>
              <a:ext uri="{C183D7F6-B498-43B3-948B-1728B52AA6E4}">
                <adec:decorative xmlns:adec="http://schemas.microsoft.com/office/drawing/2017/decorative" val="1"/>
              </a:ext>
            </a:extLst>
          </p:cNvPr>
          <p:cNvSpPr>
            <a:spLocks noGrp="1"/>
          </p:cNvSpPr>
          <p:nvPr>
            <p:ph type="body" sz="quarter" idx="17"/>
          </p:nvPr>
        </p:nvSpPr>
        <p:spPr/>
        <p:txBody>
          <a:bodyPr/>
          <a:lstStyle/>
          <a:p>
            <a:r>
              <a:rPr lang="en-AU"/>
              <a:t> </a:t>
            </a:r>
          </a:p>
        </p:txBody>
      </p:sp>
      <p:sp>
        <p:nvSpPr>
          <p:cNvPr id="12" name="TextBox 11">
            <a:extLst>
              <a:ext uri="{FF2B5EF4-FFF2-40B4-BE49-F238E27FC236}">
                <a16:creationId xmlns:a16="http://schemas.microsoft.com/office/drawing/2014/main" id="{3F8A43C0-68AD-358A-0DA5-3AC19590BBBB}"/>
              </a:ext>
            </a:extLst>
          </p:cNvPr>
          <p:cNvSpPr txBox="1"/>
          <p:nvPr/>
        </p:nvSpPr>
        <p:spPr>
          <a:xfrm>
            <a:off x="359998" y="1798655"/>
            <a:ext cx="1735502" cy="344493"/>
          </a:xfrm>
          <a:prstGeom prst="rect">
            <a:avLst/>
          </a:prstGeom>
          <a:noFill/>
        </p:spPr>
        <p:txBody>
          <a:bodyPr wrap="none" lIns="0" tIns="0" rIns="0" bIns="0" rtlCol="0">
            <a:noAutofit/>
          </a:bodyPr>
          <a:lstStyle/>
          <a:p>
            <a:pPr algn="l"/>
            <a:r>
              <a:rPr lang="en-AU" sz="1800" b="1"/>
              <a:t>Even multiplicity </a:t>
            </a:r>
          </a:p>
        </p:txBody>
      </p:sp>
      <p:pic>
        <p:nvPicPr>
          <p:cNvPr id="7" name="Picture 6" descr="Graphs of x^2, x^4, x^6 and x^8.">
            <a:extLst>
              <a:ext uri="{FF2B5EF4-FFF2-40B4-BE49-F238E27FC236}">
                <a16:creationId xmlns:a16="http://schemas.microsoft.com/office/drawing/2014/main" id="{2B0ED5D2-5FD9-7060-E872-C25D659BB52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9788" y="2143148"/>
            <a:ext cx="5405069" cy="3147766"/>
          </a:xfrm>
          <a:prstGeom prst="rect">
            <a:avLst/>
          </a:prstGeom>
        </p:spPr>
      </p:pic>
      <p:sp>
        <p:nvSpPr>
          <p:cNvPr id="13" name="TextBox 12">
            <a:extLst>
              <a:ext uri="{FF2B5EF4-FFF2-40B4-BE49-F238E27FC236}">
                <a16:creationId xmlns:a16="http://schemas.microsoft.com/office/drawing/2014/main" id="{F115AD79-DFCD-E4D9-BFD5-A8BC6E05149C}"/>
              </a:ext>
            </a:extLst>
          </p:cNvPr>
          <p:cNvSpPr txBox="1"/>
          <p:nvPr/>
        </p:nvSpPr>
        <p:spPr>
          <a:xfrm>
            <a:off x="6625215" y="1792772"/>
            <a:ext cx="1735502" cy="344493"/>
          </a:xfrm>
          <a:prstGeom prst="rect">
            <a:avLst/>
          </a:prstGeom>
          <a:noFill/>
        </p:spPr>
        <p:txBody>
          <a:bodyPr wrap="none" lIns="0" tIns="0" rIns="0" bIns="0" rtlCol="0">
            <a:noAutofit/>
          </a:bodyPr>
          <a:lstStyle/>
          <a:p>
            <a:pPr algn="l"/>
            <a:r>
              <a:rPr lang="en-AU" sz="1800" b="1"/>
              <a:t>Odd multiplicity </a:t>
            </a:r>
          </a:p>
        </p:txBody>
      </p:sp>
      <p:pic>
        <p:nvPicPr>
          <p:cNvPr id="10" name="Picture 9" descr="Graphs of y=x, x^3, x^5 and x^7.">
            <a:extLst>
              <a:ext uri="{FF2B5EF4-FFF2-40B4-BE49-F238E27FC236}">
                <a16:creationId xmlns:a16="http://schemas.microsoft.com/office/drawing/2014/main" id="{BBEBE348-60F6-9E70-3AF7-D0C61BA5333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41556" y="2143148"/>
            <a:ext cx="5083375" cy="2967313"/>
          </a:xfrm>
          <a:prstGeom prst="rect">
            <a:avLst/>
          </a:prstGeom>
        </p:spPr>
      </p:pic>
      <p:sp>
        <p:nvSpPr>
          <p:cNvPr id="11" name="TextBox 10">
            <a:extLst>
              <a:ext uri="{FF2B5EF4-FFF2-40B4-BE49-F238E27FC236}">
                <a16:creationId xmlns:a16="http://schemas.microsoft.com/office/drawing/2014/main" id="{CA5DF0B2-9C89-5643-2AD9-7714419F0ACC}"/>
              </a:ext>
              <a:ext uri="{C183D7F6-B498-43B3-948B-1728B52AA6E4}">
                <adec:decorative xmlns:adec="http://schemas.microsoft.com/office/drawing/2017/decorative" val="1"/>
              </a:ext>
            </a:extLst>
          </p:cNvPr>
          <p:cNvSpPr txBox="1"/>
          <p:nvPr/>
        </p:nvSpPr>
        <p:spPr>
          <a:xfrm>
            <a:off x="572756" y="1426007"/>
            <a:ext cx="914400" cy="914400"/>
          </a:xfrm>
          <a:prstGeom prst="rect">
            <a:avLst/>
          </a:prstGeom>
          <a:noFill/>
        </p:spPr>
        <p:txBody>
          <a:bodyPr wrap="none" lIns="0" tIns="0" rIns="0" bIns="0" rtlCol="0">
            <a:noAutofit/>
          </a:bodyPr>
          <a:lstStyle/>
          <a:p>
            <a:pPr algn="l"/>
            <a:endParaRPr lang="en-AU" sz="1800"/>
          </a:p>
        </p:txBody>
      </p:sp>
      <p:sp>
        <p:nvSpPr>
          <p:cNvPr id="14" name="Rectangle: Rounded Corners 13">
            <a:extLst>
              <a:ext uri="{FF2B5EF4-FFF2-40B4-BE49-F238E27FC236}">
                <a16:creationId xmlns:a16="http://schemas.microsoft.com/office/drawing/2014/main" id="{A6D437B3-60C5-666D-5CC5-764473516B33}"/>
              </a:ext>
            </a:extLst>
          </p:cNvPr>
          <p:cNvSpPr/>
          <p:nvPr/>
        </p:nvSpPr>
        <p:spPr>
          <a:xfrm>
            <a:off x="3758084" y="5308267"/>
            <a:ext cx="5116056" cy="13412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a:t>How does the graph’s behaviour at a zero evolve as the multiplicity increases?</a:t>
            </a:r>
          </a:p>
        </p:txBody>
      </p:sp>
    </p:spTree>
    <p:extLst>
      <p:ext uri="{BB962C8B-B14F-4D97-AF65-F5344CB8AC3E}">
        <p14:creationId xmlns:p14="http://schemas.microsoft.com/office/powerpoint/2010/main" val="329280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a:t>Which polynomial graph is correct?</a:t>
            </a:r>
          </a:p>
        </p:txBody>
      </p:sp>
      <p:pic>
        <p:nvPicPr>
          <p:cNvPr id="9" name="Picture 8" descr="A Cartesian graph showing two polynomial curves. The red curve, labelled Option A, rises to a local maximum near x = –1, falls to a local minimum near x = 0, then rises again to another local maximum near x = 2 before dropping steeply. The blue curve, labelled Option B, falls to a local minimum near x = –1, rises to a local maximum near x ≈ 0.5, then dips to another local minimum near x ≈ 1.5 before rising sharply. The x‑axis runs from about –2 to 3 and the y‑axis from about –7 to 7.">
            <a:extLst>
              <a:ext uri="{FF2B5EF4-FFF2-40B4-BE49-F238E27FC236}">
                <a16:creationId xmlns:a16="http://schemas.microsoft.com/office/drawing/2014/main" id="{97D1CCE3-0DAC-208C-89E7-D223C2D442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6904" y="982520"/>
            <a:ext cx="9858820" cy="5784079"/>
          </a:xfrm>
          <a:prstGeom prst="rect">
            <a:avLst/>
          </a:prstGeom>
        </p:spPr>
      </p:pic>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A036F50E-323B-016D-A02C-03D51C503F22}"/>
                  </a:ext>
                </a:extLst>
              </p:cNvPr>
              <p:cNvSpPr/>
              <p:nvPr/>
            </p:nvSpPr>
            <p:spPr>
              <a:xfrm>
                <a:off x="3753852" y="1369454"/>
                <a:ext cx="4684295" cy="7108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𝑄</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e>
                        <m:sup>
                          <m:r>
                            <a:rPr lang="en-AU" i="1">
                              <a:latin typeface="Cambria Math" panose="02040503050406030204" pitchFamily="18" charset="0"/>
                            </a:rPr>
                            <m:t>2</m:t>
                          </m:r>
                        </m:sup>
                      </m:sSup>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−2</m:t>
                          </m:r>
                        </m:e>
                      </m:d>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e>
                        <m:sup>
                          <m:r>
                            <a:rPr lang="en-AU" i="1">
                              <a:latin typeface="Cambria Math" panose="02040503050406030204" pitchFamily="18" charset="0"/>
                            </a:rPr>
                            <m:t>3</m:t>
                          </m:r>
                        </m:sup>
                      </m:sSup>
                    </m:oMath>
                  </m:oMathPara>
                </a14:m>
                <a:endParaRPr lang="en-AU"/>
              </a:p>
            </p:txBody>
          </p:sp>
        </mc:Choice>
        <mc:Fallback xmlns="">
          <p:sp>
            <p:nvSpPr>
              <p:cNvPr id="11" name="Rectangle: Rounded Corners 10">
                <a:extLst>
                  <a:ext uri="{FF2B5EF4-FFF2-40B4-BE49-F238E27FC236}">
                    <a16:creationId xmlns:a16="http://schemas.microsoft.com/office/drawing/2014/main" id="{A036F50E-323B-016D-A02C-03D51C503F22}"/>
                  </a:ext>
                </a:extLst>
              </p:cNvPr>
              <p:cNvSpPr>
                <a:spLocks noRot="1" noChangeAspect="1" noMove="1" noResize="1" noEditPoints="1" noAdjustHandles="1" noChangeArrowheads="1" noChangeShapeType="1" noTextEdit="1"/>
              </p:cNvSpPr>
              <p:nvPr/>
            </p:nvSpPr>
            <p:spPr>
              <a:xfrm>
                <a:off x="3753852" y="1369454"/>
                <a:ext cx="4684295" cy="710893"/>
              </a:xfrm>
              <a:prstGeom prst="round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2F971-96A1-5F17-735C-914C99E813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E90243-1D97-5914-B552-44A9E88FECEA}"/>
              </a:ext>
            </a:extLst>
          </p:cNvPr>
          <p:cNvSpPr>
            <a:spLocks noGrp="1"/>
          </p:cNvSpPr>
          <p:nvPr>
            <p:ph type="title"/>
          </p:nvPr>
        </p:nvSpPr>
        <p:spPr/>
        <p:txBody>
          <a:bodyPr/>
          <a:lstStyle/>
          <a:p>
            <a:r>
              <a:rPr lang="en-AU">
                <a:latin typeface="+mj-lt"/>
              </a:rPr>
              <a:t>Sketching a polynomial (1)</a:t>
            </a:r>
          </a:p>
        </p:txBody>
      </p:sp>
      <p:sp>
        <p:nvSpPr>
          <p:cNvPr id="13" name="Text Placeholder 12">
            <a:extLst>
              <a:ext uri="{FF2B5EF4-FFF2-40B4-BE49-F238E27FC236}">
                <a16:creationId xmlns:a16="http://schemas.microsoft.com/office/drawing/2014/main" id="{2A6BF77E-3CC6-ED86-CBB9-D69DC71698E6}"/>
              </a:ext>
            </a:extLst>
          </p:cNvPr>
          <p:cNvSpPr>
            <a:spLocks noGrp="1"/>
          </p:cNvSpPr>
          <p:nvPr>
            <p:ph type="body" sz="quarter" idx="18"/>
          </p:nvPr>
        </p:nvSpPr>
        <p:spPr>
          <a:xfrm>
            <a:off x="360000" y="982520"/>
            <a:ext cx="11483998" cy="356423"/>
          </a:xfrm>
        </p:spPr>
        <p:txBody>
          <a:bodyPr/>
          <a:lstStyle/>
          <a:p>
            <a:r>
              <a:rPr lang="en-AU">
                <a:latin typeface="+mj-lt"/>
              </a:rPr>
              <a:t>Worked example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E05EB6E-7A4B-34B3-7D89-818A1E0437DD}"/>
                  </a:ext>
                </a:extLst>
              </p:cNvPr>
              <p:cNvSpPr txBox="1"/>
              <p:nvPr/>
            </p:nvSpPr>
            <p:spPr>
              <a:xfrm>
                <a:off x="348000" y="1490167"/>
                <a:ext cx="4645138" cy="4251158"/>
              </a:xfrm>
              <a:prstGeom prst="rect">
                <a:avLst/>
              </a:prstGeom>
              <a:noFill/>
            </p:spPr>
            <p:txBody>
              <a:bodyPr wrap="none" lIns="0" tIns="0" rIns="0" bIns="0" rtlCol="0">
                <a:noAutofit/>
              </a:bodyPr>
              <a:lstStyle/>
              <a:p>
                <a:r>
                  <a:rPr lang="en-AU" sz="1800" dirty="0"/>
                  <a:t>Sketch </a:t>
                </a:r>
                <a14:m>
                  <m:oMath xmlns:m="http://schemas.openxmlformats.org/officeDocument/2006/math">
                    <m:r>
                      <m:rPr>
                        <m:sty m:val="p"/>
                      </m:rPr>
                      <a:rPr lang="en-AU" sz="1800" b="0" i="0" smtClean="0">
                        <a:latin typeface="Cambria Math" panose="02040503050406030204" pitchFamily="18" charset="0"/>
                      </a:rPr>
                      <m:t>Q</m:t>
                    </m:r>
                    <m:d>
                      <m:dPr>
                        <m:ctrlPr>
                          <a:rPr lang="en-AU" sz="1800" i="1">
                            <a:latin typeface="Cambria Math" panose="02040503050406030204" pitchFamily="18" charset="0"/>
                          </a:rPr>
                        </m:ctrlPr>
                      </m:dPr>
                      <m:e>
                        <m:r>
                          <a:rPr lang="en-AU" sz="1800" i="1">
                            <a:latin typeface="Cambria Math" panose="02040503050406030204" pitchFamily="18" charset="0"/>
                          </a:rPr>
                          <m:t>𝑥</m:t>
                        </m:r>
                      </m:e>
                    </m:d>
                    <m:r>
                      <a:rPr lang="en-AU" sz="1800" i="1">
                        <a:latin typeface="Cambria Math" panose="02040503050406030204" pitchFamily="18" charset="0"/>
                      </a:rPr>
                      <m:t>=</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𝑥</m:t>
                            </m:r>
                            <m:r>
                              <a:rPr lang="en-AU" sz="1800" i="1">
                                <a:latin typeface="Cambria Math" panose="02040503050406030204" pitchFamily="18" charset="0"/>
                              </a:rPr>
                              <m:t>+1</m:t>
                            </m:r>
                          </m:e>
                        </m:d>
                      </m:e>
                      <m:sup>
                        <m:r>
                          <a:rPr lang="en-AU" sz="1800" i="1">
                            <a:latin typeface="Cambria Math" panose="02040503050406030204" pitchFamily="18" charset="0"/>
                          </a:rPr>
                          <m:t>2</m:t>
                        </m:r>
                      </m:sup>
                    </m:sSup>
                    <m:d>
                      <m:dPr>
                        <m:ctrlPr>
                          <a:rPr lang="en-AU" sz="1800" i="1">
                            <a:latin typeface="Cambria Math" panose="02040503050406030204" pitchFamily="18" charset="0"/>
                          </a:rPr>
                        </m:ctrlPr>
                      </m:dPr>
                      <m:e>
                        <m:r>
                          <a:rPr lang="en-AU" sz="1800" i="1">
                            <a:latin typeface="Cambria Math" panose="02040503050406030204" pitchFamily="18" charset="0"/>
                          </a:rPr>
                          <m:t>𝑥</m:t>
                        </m:r>
                        <m:r>
                          <a:rPr lang="en-AU" sz="1800" i="1">
                            <a:latin typeface="Cambria Math" panose="02040503050406030204" pitchFamily="18" charset="0"/>
                          </a:rPr>
                          <m:t>−2</m:t>
                        </m:r>
                      </m:e>
                    </m:d>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𝑥</m:t>
                            </m:r>
                            <m:r>
                              <a:rPr lang="en-AU" sz="1800" i="1">
                                <a:latin typeface="Cambria Math" panose="02040503050406030204" pitchFamily="18" charset="0"/>
                              </a:rPr>
                              <m:t>−1</m:t>
                            </m:r>
                          </m:e>
                        </m:d>
                      </m:e>
                      <m:sup>
                        <m:r>
                          <a:rPr lang="en-AU" sz="1800" i="1">
                            <a:latin typeface="Cambria Math" panose="02040503050406030204" pitchFamily="18" charset="0"/>
                          </a:rPr>
                          <m:t>3</m:t>
                        </m:r>
                      </m:sup>
                    </m:sSup>
                  </m:oMath>
                </a14:m>
                <a:r>
                  <a:rPr lang="en-AU" sz="1800" dirty="0"/>
                  <a:t>.</a:t>
                </a:r>
              </a:p>
              <a:p>
                <a:endParaRPr lang="en-AU" sz="1800" dirty="0"/>
              </a:p>
              <a:p>
                <a:pPr>
                  <a:lnSpc>
                    <a:spcPct val="150000"/>
                  </a:lnSpc>
                </a:pPr>
                <a:r>
                  <a:rPr lang="en-AU" sz="1800" b="1" dirty="0"/>
                  <a:t>Zeroes</a:t>
                </a:r>
              </a:p>
              <a:p>
                <a:pPr>
                  <a:lnSpc>
                    <a:spcPct val="150000"/>
                  </a:lnSpc>
                </a:pPr>
                <a:r>
                  <a:rPr lang="en-AU" sz="1800" dirty="0"/>
                  <a:t>When </a:t>
                </a:r>
                <a14:m>
                  <m:oMath xmlns:m="http://schemas.openxmlformats.org/officeDocument/2006/math">
                    <m:r>
                      <m:rPr>
                        <m:sty m:val="p"/>
                      </m:rPr>
                      <a:rPr lang="en-AU" sz="1800" b="0" i="0" smtClean="0">
                        <a:latin typeface="Cambria Math" panose="02040503050406030204" pitchFamily="18" charset="0"/>
                      </a:rPr>
                      <m:t>Q</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=0</m:t>
                    </m:r>
                  </m:oMath>
                </a14:m>
                <a:endParaRPr lang="en-AU" sz="1800" b="1" dirty="0"/>
              </a:p>
              <a:p>
                <a:pPr>
                  <a:lnSpc>
                    <a:spcPct val="150000"/>
                  </a:lnSpc>
                </a:pPr>
                <a:r>
                  <a:rPr lang="en-AU" sz="1800" dirty="0"/>
                  <a:t>Hence when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=−1, 2 </m:t>
                    </m:r>
                  </m:oMath>
                </a14:m>
                <a:r>
                  <a:rPr lang="en-AU" sz="1800" b="0" dirty="0"/>
                  <a:t>and </a:t>
                </a:r>
                <a14:m>
                  <m:oMath xmlns:m="http://schemas.openxmlformats.org/officeDocument/2006/math">
                    <m:r>
                      <a:rPr lang="en-AU" sz="1800" b="0" i="1" dirty="0" smtClean="0">
                        <a:latin typeface="Cambria Math" panose="02040503050406030204" pitchFamily="18" charset="0"/>
                      </a:rPr>
                      <m:t>1</m:t>
                    </m:r>
                  </m:oMath>
                </a14:m>
                <a:r>
                  <a:rPr lang="en-AU" sz="1800" b="0" dirty="0"/>
                  <a:t>.</a:t>
                </a:r>
              </a:p>
              <a:p>
                <a:pPr>
                  <a:lnSpc>
                    <a:spcPct val="150000"/>
                  </a:lnSpc>
                </a:pPr>
                <a:endParaRPr lang="en-AU" sz="1800" dirty="0"/>
              </a:p>
              <a:p>
                <a:pPr>
                  <a:lnSpc>
                    <a:spcPct val="150000"/>
                  </a:lnSpc>
                </a:pPr>
                <a:r>
                  <a:rPr lang="en-AU" sz="1800" b="1" dirty="0"/>
                  <a:t>End behaviour</a:t>
                </a:r>
              </a:p>
              <a:p>
                <a:pPr>
                  <a:lnSpc>
                    <a:spcPct val="150000"/>
                  </a:lnSpc>
                </a:pPr>
                <a:r>
                  <a:rPr lang="en-AU" sz="1800" dirty="0"/>
                  <a:t>As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 </m:t>
                    </m:r>
                    <m:r>
                      <a:rPr lang="en-AU" sz="1800" b="0" i="1" smtClean="0">
                        <a:latin typeface="Cambria Math" panose="02040503050406030204" pitchFamily="18" charset="0"/>
                      </a:rPr>
                      <m:t>𝑄</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oMath>
                </a14:m>
                <a:endParaRPr lang="en-AU" sz="1800" b="0" dirty="0"/>
              </a:p>
              <a:p>
                <a:pPr>
                  <a:lnSpc>
                    <a:spcPct val="150000"/>
                  </a:lnSpc>
                </a:pPr>
                <a:r>
                  <a:rPr lang="en-AU" sz="1800" dirty="0"/>
                  <a:t>As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 </m:t>
                    </m:r>
                    <m:r>
                      <a:rPr lang="en-AU" sz="1800" b="0" i="1" smtClean="0">
                        <a:latin typeface="Cambria Math" panose="02040503050406030204" pitchFamily="18" charset="0"/>
                      </a:rPr>
                      <m:t>𝑄</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oMath>
                </a14:m>
                <a:endParaRPr lang="en-AU" sz="1800" dirty="0"/>
              </a:p>
              <a:p>
                <a:endParaRPr lang="en-AU" sz="1800" dirty="0"/>
              </a:p>
              <a:p>
                <a:r>
                  <a:rPr lang="en-AU" sz="1800" b="1" dirty="0"/>
                  <a:t>Multiplicity of zeroes</a:t>
                </a:r>
              </a:p>
              <a:p>
                <a:pPr>
                  <a:lnSpc>
                    <a:spcPct val="150000"/>
                  </a:lnSpc>
                </a:pPr>
                <a14:m>
                  <m:oMath xmlns:m="http://schemas.openxmlformats.org/officeDocument/2006/math">
                    <m:r>
                      <a:rPr lang="en-AU" sz="1800" i="1">
                        <a:latin typeface="Cambria Math" panose="02040503050406030204" pitchFamily="18" charset="0"/>
                      </a:rPr>
                      <m:t>𝑥</m:t>
                    </m:r>
                    <m:r>
                      <a:rPr lang="en-AU" sz="1800" i="1">
                        <a:latin typeface="Cambria Math" panose="02040503050406030204" pitchFamily="18" charset="0"/>
                      </a:rPr>
                      <m:t>=−1</m:t>
                    </m:r>
                  </m:oMath>
                </a14:m>
                <a:r>
                  <a:rPr lang="en-AU" sz="1800" dirty="0"/>
                  <a:t> </a:t>
                </a:r>
                <a:r>
                  <a:rPr lang="en-AU" sz="1800" dirty="0">
                    <a:sym typeface="Wingdings" panose="05000000000000000000" pitchFamily="2" charset="2"/>
                  </a:rPr>
                  <a:t> Even (will turn on </a:t>
                </a:r>
                <a14:m>
                  <m:oMath xmlns:m="http://schemas.openxmlformats.org/officeDocument/2006/math">
                    <m:r>
                      <a:rPr lang="en-AU" sz="1800" i="1">
                        <a:latin typeface="Cambria Math" panose="02040503050406030204" pitchFamily="18" charset="0"/>
                        <a:sym typeface="Wingdings" panose="05000000000000000000" pitchFamily="2" charset="2"/>
                      </a:rPr>
                      <m:t>𝑥</m:t>
                    </m:r>
                  </m:oMath>
                </a14:m>
                <a:r>
                  <a:rPr lang="en-AU" sz="1800" dirty="0"/>
                  <a:t>-axis)</a:t>
                </a:r>
              </a:p>
              <a:p>
                <a:pPr>
                  <a:lnSpc>
                    <a:spcPct val="150000"/>
                  </a:lnSpc>
                </a:pPr>
                <a14:m>
                  <m:oMath xmlns:m="http://schemas.openxmlformats.org/officeDocument/2006/math">
                    <m:r>
                      <a:rPr lang="en-AU" sz="1800" i="1">
                        <a:latin typeface="Cambria Math" panose="02040503050406030204" pitchFamily="18" charset="0"/>
                      </a:rPr>
                      <m:t>𝑥</m:t>
                    </m:r>
                    <m:r>
                      <a:rPr lang="en-AU" sz="1800" i="1">
                        <a:latin typeface="Cambria Math" panose="02040503050406030204" pitchFamily="18" charset="0"/>
                      </a:rPr>
                      <m:t>=2</m:t>
                    </m:r>
                  </m:oMath>
                </a14:m>
                <a:r>
                  <a:rPr lang="en-AU" sz="1800" dirty="0"/>
                  <a:t> and </a:t>
                </a:r>
                <a14:m>
                  <m:oMath xmlns:m="http://schemas.openxmlformats.org/officeDocument/2006/math">
                    <m:r>
                      <a:rPr lang="en-AU" sz="1800" i="1">
                        <a:latin typeface="Cambria Math" panose="02040503050406030204" pitchFamily="18" charset="0"/>
                      </a:rPr>
                      <m:t>𝑥</m:t>
                    </m:r>
                    <m:r>
                      <a:rPr lang="en-AU" sz="1800" i="1">
                        <a:latin typeface="Cambria Math" panose="02040503050406030204" pitchFamily="18" charset="0"/>
                      </a:rPr>
                      <m:t>=1</m:t>
                    </m:r>
                  </m:oMath>
                </a14:m>
                <a:r>
                  <a:rPr lang="en-AU" sz="1800" dirty="0"/>
                  <a:t> </a:t>
                </a:r>
                <a:r>
                  <a:rPr lang="en-AU" sz="1800" dirty="0">
                    <a:sym typeface="Wingdings" panose="05000000000000000000" pitchFamily="2" charset="2"/>
                  </a:rPr>
                  <a:t> Odd (intersect </a:t>
                </a:r>
                <a14:m>
                  <m:oMath xmlns:m="http://schemas.openxmlformats.org/officeDocument/2006/math">
                    <m:r>
                      <a:rPr lang="en-AU" sz="1800" i="1">
                        <a:latin typeface="Cambria Math" panose="02040503050406030204" pitchFamily="18" charset="0"/>
                        <a:sym typeface="Wingdings" panose="05000000000000000000" pitchFamily="2" charset="2"/>
                      </a:rPr>
                      <m:t>𝑥</m:t>
                    </m:r>
                  </m:oMath>
                </a14:m>
                <a:r>
                  <a:rPr lang="en-AU" sz="1800" dirty="0"/>
                  <a:t>-axis)</a:t>
                </a:r>
              </a:p>
              <a:p>
                <a:endParaRPr lang="en-AU" sz="1800" dirty="0"/>
              </a:p>
              <a:p>
                <a:endParaRPr lang="en-AU" sz="1800" dirty="0"/>
              </a:p>
              <a:p>
                <a:pPr algn="l"/>
                <a:endParaRPr lang="en-AU" sz="1800" dirty="0"/>
              </a:p>
            </p:txBody>
          </p:sp>
        </mc:Choice>
        <mc:Fallback xmlns="">
          <p:sp>
            <p:nvSpPr>
              <p:cNvPr id="5" name="TextBox 4">
                <a:extLst>
                  <a:ext uri="{FF2B5EF4-FFF2-40B4-BE49-F238E27FC236}">
                    <a16:creationId xmlns:a16="http://schemas.microsoft.com/office/drawing/2014/main" id="{DE05EB6E-7A4B-34B3-7D89-818A1E0437DD}"/>
                  </a:ext>
                </a:extLst>
              </p:cNvPr>
              <p:cNvSpPr txBox="1">
                <a:spLocks noRot="1" noChangeAspect="1" noMove="1" noResize="1" noEditPoints="1" noAdjustHandles="1" noChangeArrowheads="1" noChangeShapeType="1" noTextEdit="1"/>
              </p:cNvSpPr>
              <p:nvPr/>
            </p:nvSpPr>
            <p:spPr>
              <a:xfrm>
                <a:off x="348000" y="1490167"/>
                <a:ext cx="4645138" cy="4251158"/>
              </a:xfrm>
              <a:prstGeom prst="rect">
                <a:avLst/>
              </a:prstGeom>
              <a:blipFill>
                <a:blip r:embed="rId4"/>
                <a:stretch>
                  <a:fillRect l="-3018" t="-1862" b="-15186"/>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D5F34AC-2162-D63C-651A-351EEBC7488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pic>
        <p:nvPicPr>
          <p:cNvPr id="8" name="Picture 7" descr="A graph of a polynomial function on a Cartesian plane. The x‑axis runs from about –2 to 3 and the y‑axis from about –7 to 7. The black curve has multiple turning points, rising and falling several times. Three blue tangent lines touch the curve at different x‑values, showing the slope at those points. The function rises steeply at both ends, consistent with a higher‑degree polynomial.">
            <a:extLst>
              <a:ext uri="{FF2B5EF4-FFF2-40B4-BE49-F238E27FC236}">
                <a16:creationId xmlns:a16="http://schemas.microsoft.com/office/drawing/2014/main" id="{20ABE3B4-EF9B-37F6-8506-26A2D0926D1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285055" y="1800671"/>
            <a:ext cx="4346732" cy="4098420"/>
          </a:xfrm>
          <a:prstGeom prst="rect">
            <a:avLst/>
          </a:prstGeom>
        </p:spPr>
      </p:pic>
      <p:sp>
        <p:nvSpPr>
          <p:cNvPr id="10" name="Speech Bubble: Rectangle with Corners Rounded 9">
            <a:extLst>
              <a:ext uri="{FF2B5EF4-FFF2-40B4-BE49-F238E27FC236}">
                <a16:creationId xmlns:a16="http://schemas.microsoft.com/office/drawing/2014/main" id="{321FC4B7-F11D-0A3A-45A9-D0EC88D0331F}"/>
              </a:ext>
            </a:extLst>
          </p:cNvPr>
          <p:cNvSpPr/>
          <p:nvPr/>
        </p:nvSpPr>
        <p:spPr>
          <a:xfrm>
            <a:off x="4714555" y="1338943"/>
            <a:ext cx="3133732" cy="1312002"/>
          </a:xfrm>
          <a:prstGeom prst="wedgeRoundRectCallout">
            <a:avLst>
              <a:gd name="adj1" fmla="val -88559"/>
              <a:gd name="adj2" fmla="val 184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What is the degree of the polynomial and what does this tell us about its graph? </a:t>
            </a:r>
          </a:p>
        </p:txBody>
      </p:sp>
      <p:sp>
        <p:nvSpPr>
          <p:cNvPr id="2" name="Speech Bubble: Rectangle with Corners Rounded 1">
            <a:extLst>
              <a:ext uri="{FF2B5EF4-FFF2-40B4-BE49-F238E27FC236}">
                <a16:creationId xmlns:a16="http://schemas.microsoft.com/office/drawing/2014/main" id="{9C7F0114-6371-BE6F-ACAB-EF76D14A23AC}"/>
              </a:ext>
            </a:extLst>
          </p:cNvPr>
          <p:cNvSpPr/>
          <p:nvPr/>
        </p:nvSpPr>
        <p:spPr>
          <a:xfrm>
            <a:off x="4305848" y="2919700"/>
            <a:ext cx="2161795" cy="1018600"/>
          </a:xfrm>
          <a:prstGeom prst="wedgeRoundRectCallout">
            <a:avLst>
              <a:gd name="adj1" fmla="val -135881"/>
              <a:gd name="adj2" fmla="val -45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How has this been determined?</a:t>
            </a:r>
          </a:p>
        </p:txBody>
      </p:sp>
      <p:sp>
        <p:nvSpPr>
          <p:cNvPr id="9" name="Speech Bubble: Rectangle with Corners Rounded 8">
            <a:extLst>
              <a:ext uri="{FF2B5EF4-FFF2-40B4-BE49-F238E27FC236}">
                <a16:creationId xmlns:a16="http://schemas.microsoft.com/office/drawing/2014/main" id="{F84DCB4B-9101-58C6-7EA1-0A0249EFC54F}"/>
              </a:ext>
            </a:extLst>
          </p:cNvPr>
          <p:cNvSpPr/>
          <p:nvPr/>
        </p:nvSpPr>
        <p:spPr>
          <a:xfrm>
            <a:off x="4367878" y="4089523"/>
            <a:ext cx="3133731" cy="1429533"/>
          </a:xfrm>
          <a:prstGeom prst="wedgeRoundRectCallout">
            <a:avLst>
              <a:gd name="adj1" fmla="val 73023"/>
              <a:gd name="adj2" fmla="val 1165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What is the difference between a ‘sketch’ and a ‘graph?</a:t>
            </a:r>
          </a:p>
        </p:txBody>
      </p:sp>
    </p:spTree>
    <p:extLst>
      <p:ext uri="{BB962C8B-B14F-4D97-AF65-F5344CB8AC3E}">
        <p14:creationId xmlns:p14="http://schemas.microsoft.com/office/powerpoint/2010/main" val="221508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EEF36-4F3B-607B-DA25-139D93B586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CD3DC0-36A0-2BFB-B17D-C6D275B12632}"/>
              </a:ext>
            </a:extLst>
          </p:cNvPr>
          <p:cNvSpPr>
            <a:spLocks noGrp="1"/>
          </p:cNvSpPr>
          <p:nvPr>
            <p:ph type="title"/>
          </p:nvPr>
        </p:nvSpPr>
        <p:spPr/>
        <p:txBody>
          <a:bodyPr/>
          <a:lstStyle/>
          <a:p>
            <a:r>
              <a:rPr lang="en-AU">
                <a:latin typeface="+mj-lt"/>
              </a:rPr>
              <a:t>Sketching a polynomial (2)</a:t>
            </a:r>
          </a:p>
        </p:txBody>
      </p:sp>
      <p:sp>
        <p:nvSpPr>
          <p:cNvPr id="13" name="Text Placeholder 12">
            <a:extLst>
              <a:ext uri="{FF2B5EF4-FFF2-40B4-BE49-F238E27FC236}">
                <a16:creationId xmlns:a16="http://schemas.microsoft.com/office/drawing/2014/main" id="{C9FEEB89-2A9C-71EE-B46E-603571B43C99}"/>
              </a:ext>
            </a:extLst>
          </p:cNvPr>
          <p:cNvSpPr>
            <a:spLocks noGrp="1"/>
          </p:cNvSpPr>
          <p:nvPr>
            <p:ph type="body" sz="quarter" idx="18"/>
          </p:nvPr>
        </p:nvSpPr>
        <p:spPr>
          <a:xfrm>
            <a:off x="360000" y="982520"/>
            <a:ext cx="11483998" cy="356423"/>
          </a:xfrm>
        </p:spPr>
        <p:txBody>
          <a:bodyPr/>
          <a:lstStyle/>
          <a:p>
            <a:r>
              <a:rPr lang="en-AU">
                <a:latin typeface="+mj-lt"/>
              </a:rPr>
              <a:t>Your turn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45C5986-7848-25EE-3794-0F2B2554EF08}"/>
                  </a:ext>
                </a:extLst>
              </p:cNvPr>
              <p:cNvSpPr txBox="1"/>
              <p:nvPr/>
            </p:nvSpPr>
            <p:spPr>
              <a:xfrm>
                <a:off x="348000" y="1490167"/>
                <a:ext cx="4645138" cy="4251158"/>
              </a:xfrm>
              <a:prstGeom prst="rect">
                <a:avLst/>
              </a:prstGeom>
              <a:noFill/>
            </p:spPr>
            <p:txBody>
              <a:bodyPr wrap="none" lIns="0" tIns="0" rIns="0" bIns="0" rtlCol="0">
                <a:noAutofit/>
              </a:bodyPr>
              <a:lstStyle/>
              <a:p>
                <a:r>
                  <a:rPr lang="en-AU" sz="1800" dirty="0"/>
                  <a:t>Sketch </a:t>
                </a:r>
                <a14:m>
                  <m:oMath xmlns:m="http://schemas.openxmlformats.org/officeDocument/2006/math">
                    <m:r>
                      <m:rPr>
                        <m:sty m:val="p"/>
                      </m:rPr>
                      <a:rPr lang="en-AU" sz="1800" b="0" i="0" smtClean="0">
                        <a:latin typeface="Cambria Math" panose="02040503050406030204" pitchFamily="18" charset="0"/>
                      </a:rPr>
                      <m:t>W</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+2</m:t>
                            </m:r>
                          </m:e>
                        </m:d>
                      </m:e>
                      <m:sup>
                        <m:r>
                          <a:rPr lang="en-AU" sz="1800" b="0" i="1" smtClean="0">
                            <a:latin typeface="Cambria Math" panose="02040503050406030204" pitchFamily="18" charset="0"/>
                          </a:rPr>
                          <m:t>4</m:t>
                        </m:r>
                      </m:sup>
                    </m:sSup>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−1</m:t>
                            </m:r>
                          </m:e>
                        </m:d>
                      </m:e>
                      <m:sup>
                        <m:r>
                          <a:rPr lang="en-AU" sz="1800" b="0" i="1" smtClean="0">
                            <a:latin typeface="Cambria Math" panose="02040503050406030204" pitchFamily="18" charset="0"/>
                          </a:rPr>
                          <m:t>3</m:t>
                        </m:r>
                      </m:sup>
                    </m:sSup>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−3</m:t>
                        </m:r>
                      </m:e>
                    </m:d>
                    <m:r>
                      <a:rPr lang="en-AU" sz="1800" b="0" i="1" smtClean="0">
                        <a:latin typeface="Cambria Math" panose="02040503050406030204" pitchFamily="18" charset="0"/>
                      </a:rPr>
                      <m:t>𝑥</m:t>
                    </m:r>
                  </m:oMath>
                </a14:m>
                <a:r>
                  <a:rPr lang="en-AU" sz="1800" dirty="0"/>
                  <a:t>.</a:t>
                </a:r>
              </a:p>
              <a:p>
                <a:endParaRPr lang="en-AU" sz="1800" dirty="0"/>
              </a:p>
              <a:p>
                <a:pPr>
                  <a:lnSpc>
                    <a:spcPct val="150000"/>
                  </a:lnSpc>
                </a:pPr>
                <a:r>
                  <a:rPr lang="en-AU" sz="1800" b="1" dirty="0"/>
                  <a:t>Zeroes</a:t>
                </a:r>
              </a:p>
              <a:p>
                <a:pPr>
                  <a:lnSpc>
                    <a:spcPct val="150000"/>
                  </a:lnSpc>
                </a:pPr>
                <a:r>
                  <a:rPr lang="en-AU" sz="1800" dirty="0"/>
                  <a:t>When </a:t>
                </a:r>
                <a14:m>
                  <m:oMath xmlns:m="http://schemas.openxmlformats.org/officeDocument/2006/math">
                    <m:r>
                      <m:rPr>
                        <m:sty m:val="p"/>
                      </m:rPr>
                      <a:rPr lang="en-AU" sz="1800" b="0" i="0" smtClean="0">
                        <a:latin typeface="Cambria Math" panose="02040503050406030204" pitchFamily="18" charset="0"/>
                      </a:rPr>
                      <m:t>W</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=0</m:t>
                    </m:r>
                  </m:oMath>
                </a14:m>
                <a:r>
                  <a:rPr lang="en-AU" sz="1800" dirty="0"/>
                  <a:t>.</a:t>
                </a:r>
              </a:p>
              <a:p>
                <a:pPr>
                  <a:lnSpc>
                    <a:spcPct val="150000"/>
                  </a:lnSpc>
                </a:pPr>
                <a:r>
                  <a:rPr lang="en-AU" sz="1800" dirty="0"/>
                  <a:t>Hence when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=−2, 1, 3 </m:t>
                    </m:r>
                  </m:oMath>
                </a14:m>
                <a:r>
                  <a:rPr lang="en-AU" sz="1800" b="0" dirty="0"/>
                  <a:t>and </a:t>
                </a:r>
                <a14:m>
                  <m:oMath xmlns:m="http://schemas.openxmlformats.org/officeDocument/2006/math">
                    <m:r>
                      <a:rPr lang="en-AU" sz="1800" b="0" i="1" smtClean="0">
                        <a:latin typeface="Cambria Math" panose="02040503050406030204" pitchFamily="18" charset="0"/>
                      </a:rPr>
                      <m:t>0</m:t>
                    </m:r>
                  </m:oMath>
                </a14:m>
                <a:r>
                  <a:rPr lang="en-AU" sz="1800" b="0" dirty="0"/>
                  <a:t>.</a:t>
                </a:r>
              </a:p>
              <a:p>
                <a:endParaRPr lang="en-AU" sz="1800" dirty="0"/>
              </a:p>
              <a:p>
                <a:endParaRPr lang="en-AU" sz="1800" dirty="0"/>
              </a:p>
              <a:p>
                <a:pPr algn="l"/>
                <a:endParaRPr lang="en-AU" sz="1800" dirty="0"/>
              </a:p>
            </p:txBody>
          </p:sp>
        </mc:Choice>
        <mc:Fallback xmlns="">
          <p:sp>
            <p:nvSpPr>
              <p:cNvPr id="5" name="TextBox 4">
                <a:extLst>
                  <a:ext uri="{FF2B5EF4-FFF2-40B4-BE49-F238E27FC236}">
                    <a16:creationId xmlns:a16="http://schemas.microsoft.com/office/drawing/2014/main" id="{145C5986-7848-25EE-3794-0F2B2554EF08}"/>
                  </a:ext>
                </a:extLst>
              </p:cNvPr>
              <p:cNvSpPr txBox="1">
                <a:spLocks noRot="1" noChangeAspect="1" noMove="1" noResize="1" noEditPoints="1" noAdjustHandles="1" noChangeArrowheads="1" noChangeShapeType="1" noTextEdit="1"/>
              </p:cNvSpPr>
              <p:nvPr/>
            </p:nvSpPr>
            <p:spPr>
              <a:xfrm>
                <a:off x="348000" y="1490167"/>
                <a:ext cx="4645138" cy="4251158"/>
              </a:xfrm>
              <a:prstGeom prst="rect">
                <a:avLst/>
              </a:prstGeom>
              <a:blipFill>
                <a:blip r:embed="rId3"/>
                <a:stretch>
                  <a:fillRect l="-3018" t="-1862"/>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D38AB59D-4D85-FDDF-AFF5-EEC0AFDB53D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pic>
        <p:nvPicPr>
          <p:cNvPr id="11" name="Picture 10" descr="A Cartesian plane showing four blue points plotted on the x‑axis at x = –2, 0, 1, and 3. Each point is marked with a small blue dot and labelled with its x‑value. The y‑axis intersects the x‑axis at the origin.">
            <a:extLst>
              <a:ext uri="{FF2B5EF4-FFF2-40B4-BE49-F238E27FC236}">
                <a16:creationId xmlns:a16="http://schemas.microsoft.com/office/drawing/2014/main" id="{D9D9B215-0BA2-B9AE-5F76-10058F53F7B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505684" y="1628223"/>
            <a:ext cx="6978316" cy="4429900"/>
          </a:xfrm>
          <a:prstGeom prst="rect">
            <a:avLst/>
          </a:prstGeom>
        </p:spPr>
      </p:pic>
    </p:spTree>
    <p:extLst>
      <p:ext uri="{BB962C8B-B14F-4D97-AF65-F5344CB8AC3E}">
        <p14:creationId xmlns:p14="http://schemas.microsoft.com/office/powerpoint/2010/main" val="187413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29B77-F305-58F6-F6D3-C3ECFE8777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2A3B6E-9D5F-70CF-6152-9A6120ED8E89}"/>
              </a:ext>
            </a:extLst>
          </p:cNvPr>
          <p:cNvSpPr>
            <a:spLocks noGrp="1"/>
          </p:cNvSpPr>
          <p:nvPr>
            <p:ph type="title"/>
          </p:nvPr>
        </p:nvSpPr>
        <p:spPr/>
        <p:txBody>
          <a:bodyPr/>
          <a:lstStyle/>
          <a:p>
            <a:r>
              <a:rPr lang="en-AU">
                <a:latin typeface="+mj-lt"/>
              </a:rPr>
              <a:t>Sketching a polynomial (3)</a:t>
            </a:r>
          </a:p>
        </p:txBody>
      </p:sp>
      <p:sp>
        <p:nvSpPr>
          <p:cNvPr id="13" name="Text Placeholder 12">
            <a:extLst>
              <a:ext uri="{FF2B5EF4-FFF2-40B4-BE49-F238E27FC236}">
                <a16:creationId xmlns:a16="http://schemas.microsoft.com/office/drawing/2014/main" id="{0BCCCFFF-46EF-9C5C-F683-6378D4C29DE6}"/>
              </a:ext>
            </a:extLst>
          </p:cNvPr>
          <p:cNvSpPr>
            <a:spLocks noGrp="1"/>
          </p:cNvSpPr>
          <p:nvPr>
            <p:ph type="body" sz="quarter" idx="18"/>
          </p:nvPr>
        </p:nvSpPr>
        <p:spPr>
          <a:xfrm>
            <a:off x="360000" y="982520"/>
            <a:ext cx="11483998" cy="356423"/>
          </a:xfrm>
        </p:spPr>
        <p:txBody>
          <a:bodyPr/>
          <a:lstStyle/>
          <a:p>
            <a:r>
              <a:rPr lang="en-AU">
                <a:latin typeface="+mj-lt"/>
              </a:rPr>
              <a:t>Your turn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450B7A2-2F51-B96F-8C33-A04D005FD794}"/>
                  </a:ext>
                </a:extLst>
              </p:cNvPr>
              <p:cNvSpPr txBox="1"/>
              <p:nvPr/>
            </p:nvSpPr>
            <p:spPr>
              <a:xfrm>
                <a:off x="348000" y="1490167"/>
                <a:ext cx="4645138" cy="4251158"/>
              </a:xfrm>
              <a:prstGeom prst="rect">
                <a:avLst/>
              </a:prstGeom>
              <a:noFill/>
            </p:spPr>
            <p:txBody>
              <a:bodyPr wrap="none" lIns="0" tIns="0" rIns="0" bIns="0" rtlCol="0">
                <a:noAutofit/>
              </a:bodyPr>
              <a:lstStyle/>
              <a:p>
                <a:r>
                  <a:rPr lang="en-AU" sz="1800" dirty="0"/>
                  <a:t>Sketch </a:t>
                </a:r>
                <a14:m>
                  <m:oMath xmlns:m="http://schemas.openxmlformats.org/officeDocument/2006/math">
                    <m:r>
                      <m:rPr>
                        <m:sty m:val="p"/>
                      </m:rPr>
                      <a:rPr lang="en-AU" sz="1800" b="0" i="0" smtClean="0">
                        <a:latin typeface="Cambria Math" panose="02040503050406030204" pitchFamily="18" charset="0"/>
                      </a:rPr>
                      <m:t>W</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+2</m:t>
                            </m:r>
                          </m:e>
                        </m:d>
                      </m:e>
                      <m:sup>
                        <m:r>
                          <a:rPr lang="en-AU" sz="1800" b="0" i="1" smtClean="0">
                            <a:latin typeface="Cambria Math" panose="02040503050406030204" pitchFamily="18" charset="0"/>
                          </a:rPr>
                          <m:t>4</m:t>
                        </m:r>
                      </m:sup>
                    </m:sSup>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−1</m:t>
                            </m:r>
                          </m:e>
                        </m:d>
                      </m:e>
                      <m:sup>
                        <m:r>
                          <a:rPr lang="en-AU" sz="1800" b="0" i="1" smtClean="0">
                            <a:latin typeface="Cambria Math" panose="02040503050406030204" pitchFamily="18" charset="0"/>
                          </a:rPr>
                          <m:t>3</m:t>
                        </m:r>
                      </m:sup>
                    </m:sSup>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−3</m:t>
                        </m:r>
                      </m:e>
                    </m:d>
                    <m:r>
                      <a:rPr lang="en-AU" sz="1800" b="0" i="1" smtClean="0">
                        <a:latin typeface="Cambria Math" panose="02040503050406030204" pitchFamily="18" charset="0"/>
                      </a:rPr>
                      <m:t>𝑥</m:t>
                    </m:r>
                  </m:oMath>
                </a14:m>
                <a:r>
                  <a:rPr lang="en-AU" sz="1800" dirty="0"/>
                  <a:t>.</a:t>
                </a:r>
              </a:p>
              <a:p>
                <a:endParaRPr lang="en-AU" sz="1800" dirty="0"/>
              </a:p>
              <a:p>
                <a:pPr>
                  <a:lnSpc>
                    <a:spcPct val="150000"/>
                  </a:lnSpc>
                </a:pPr>
                <a:r>
                  <a:rPr lang="en-AU" sz="1800" b="1" dirty="0"/>
                  <a:t>Zeroes</a:t>
                </a:r>
              </a:p>
              <a:p>
                <a:pPr>
                  <a:lnSpc>
                    <a:spcPct val="150000"/>
                  </a:lnSpc>
                </a:pPr>
                <a:r>
                  <a:rPr lang="en-AU" sz="1800" dirty="0"/>
                  <a:t>When </a:t>
                </a:r>
                <a14:m>
                  <m:oMath xmlns:m="http://schemas.openxmlformats.org/officeDocument/2006/math">
                    <m:r>
                      <m:rPr>
                        <m:sty m:val="p"/>
                      </m:rPr>
                      <a:rPr lang="en-AU" sz="1800" b="0" i="0" smtClean="0">
                        <a:latin typeface="Cambria Math" panose="02040503050406030204" pitchFamily="18" charset="0"/>
                      </a:rPr>
                      <m:t>W</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=0</m:t>
                    </m:r>
                  </m:oMath>
                </a14:m>
                <a:r>
                  <a:rPr lang="en-AU" sz="1800" dirty="0"/>
                  <a:t>.</a:t>
                </a:r>
              </a:p>
              <a:p>
                <a:pPr>
                  <a:lnSpc>
                    <a:spcPct val="150000"/>
                  </a:lnSpc>
                </a:pPr>
                <a:r>
                  <a:rPr lang="en-AU" sz="1800" dirty="0"/>
                  <a:t>Hence when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=−2, 1, 3</m:t>
                    </m:r>
                    <m:r>
                      <m:rPr>
                        <m:nor/>
                      </m:rPr>
                      <a:rPr lang="en-AU" sz="1800" b="0" i="0" smtClean="0">
                        <a:latin typeface="Cambria Math" panose="02040503050406030204" pitchFamily="18" charset="0"/>
                      </a:rPr>
                      <m:t> </m:t>
                    </m:r>
                    <m:r>
                      <m:rPr>
                        <m:nor/>
                      </m:rPr>
                      <a:rPr lang="en-AU" sz="1800" dirty="0"/>
                      <m:t>and</m:t>
                    </m:r>
                    <m:r>
                      <m:rPr>
                        <m:nor/>
                      </m:rPr>
                      <a:rPr lang="en-AU" sz="1800" dirty="0"/>
                      <m:t> </m:t>
                    </m:r>
                    <m:r>
                      <a:rPr lang="en-AU" sz="1800" i="1">
                        <a:latin typeface="Cambria Math" panose="02040503050406030204" pitchFamily="18" charset="0"/>
                      </a:rPr>
                      <m:t>0</m:t>
                    </m:r>
                  </m:oMath>
                </a14:m>
                <a:r>
                  <a:rPr lang="en-AU" sz="1800" dirty="0"/>
                  <a:t>.</a:t>
                </a:r>
              </a:p>
              <a:p>
                <a:pPr>
                  <a:lnSpc>
                    <a:spcPct val="150000"/>
                  </a:lnSpc>
                </a:pPr>
                <a:endParaRPr lang="en-AU" sz="1800" dirty="0"/>
              </a:p>
              <a:p>
                <a:pPr>
                  <a:lnSpc>
                    <a:spcPct val="150000"/>
                  </a:lnSpc>
                </a:pPr>
                <a:r>
                  <a:rPr lang="en-AU" sz="1800" b="1" dirty="0"/>
                  <a:t>End behaviour</a:t>
                </a:r>
              </a:p>
              <a:p>
                <a:pPr>
                  <a:lnSpc>
                    <a:spcPct val="150000"/>
                  </a:lnSpc>
                </a:pPr>
                <a:r>
                  <a:rPr lang="en-AU" sz="1800" dirty="0"/>
                  <a:t>As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 </m:t>
                    </m:r>
                    <m:r>
                      <a:rPr lang="en-AU" sz="1800" b="0" i="1" smtClean="0">
                        <a:latin typeface="Cambria Math" panose="02040503050406030204" pitchFamily="18" charset="0"/>
                      </a:rPr>
                      <m:t>𝑊</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oMath>
                </a14:m>
                <a:endParaRPr lang="en-AU" sz="1800" b="0" dirty="0"/>
              </a:p>
              <a:p>
                <a:pPr>
                  <a:lnSpc>
                    <a:spcPct val="150000"/>
                  </a:lnSpc>
                </a:pPr>
                <a:r>
                  <a:rPr lang="en-AU" sz="1800" dirty="0"/>
                  <a:t>As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 </m:t>
                    </m:r>
                    <m:r>
                      <a:rPr lang="en-AU" sz="1800" b="0" i="1" smtClean="0">
                        <a:latin typeface="Cambria Math" panose="02040503050406030204" pitchFamily="18" charset="0"/>
                      </a:rPr>
                      <m:t>𝑊</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oMath>
                </a14:m>
                <a:endParaRPr lang="en-AU" sz="1800" dirty="0"/>
              </a:p>
              <a:p>
                <a:endParaRPr lang="en-AU" sz="1800" dirty="0"/>
              </a:p>
              <a:p>
                <a:pPr algn="l"/>
                <a:endParaRPr lang="en-AU" sz="1800" dirty="0"/>
              </a:p>
            </p:txBody>
          </p:sp>
        </mc:Choice>
        <mc:Fallback xmlns="">
          <p:sp>
            <p:nvSpPr>
              <p:cNvPr id="5" name="TextBox 4">
                <a:extLst>
                  <a:ext uri="{FF2B5EF4-FFF2-40B4-BE49-F238E27FC236}">
                    <a16:creationId xmlns:a16="http://schemas.microsoft.com/office/drawing/2014/main" id="{4450B7A2-2F51-B96F-8C33-A04D005FD794}"/>
                  </a:ext>
                </a:extLst>
              </p:cNvPr>
              <p:cNvSpPr txBox="1">
                <a:spLocks noRot="1" noChangeAspect="1" noMove="1" noResize="1" noEditPoints="1" noAdjustHandles="1" noChangeArrowheads="1" noChangeShapeType="1" noTextEdit="1"/>
              </p:cNvSpPr>
              <p:nvPr/>
            </p:nvSpPr>
            <p:spPr>
              <a:xfrm>
                <a:off x="348000" y="1490167"/>
                <a:ext cx="4645138" cy="4251158"/>
              </a:xfrm>
              <a:prstGeom prst="rect">
                <a:avLst/>
              </a:prstGeom>
              <a:blipFill>
                <a:blip r:embed="rId3"/>
                <a:stretch>
                  <a:fillRect l="-3018" t="-1862"/>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4E7E86A5-F8E4-8E9C-D040-D2A4369A0A0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pic>
        <p:nvPicPr>
          <p:cNvPr id="6" name="Picture 5" descr="A Cartesian plane with four blue points plotted on the x‑axis at x = –2, 0, 1, and 3. Each point is marked with a blue dot and labelled with its x‑value. A large blue arrow points upward in the upper‑right quadrant, and another large blue arrow points downward in the lower‑left quadrant.">
            <a:extLst>
              <a:ext uri="{FF2B5EF4-FFF2-40B4-BE49-F238E27FC236}">
                <a16:creationId xmlns:a16="http://schemas.microsoft.com/office/drawing/2014/main" id="{6E1CCB20-A602-02C2-B0E5-E5B8994A6DE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633136" y="1630502"/>
            <a:ext cx="7198864" cy="4427621"/>
          </a:xfrm>
          <a:prstGeom prst="rect">
            <a:avLst/>
          </a:prstGeom>
        </p:spPr>
      </p:pic>
    </p:spTree>
    <p:extLst>
      <p:ext uri="{BB962C8B-B14F-4D97-AF65-F5344CB8AC3E}">
        <p14:creationId xmlns:p14="http://schemas.microsoft.com/office/powerpoint/2010/main" val="170815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080E9-AE0C-0D42-BF55-FEE42FC06D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677DBE-2630-9FE0-C8C9-455296F44A65}"/>
              </a:ext>
            </a:extLst>
          </p:cNvPr>
          <p:cNvSpPr>
            <a:spLocks noGrp="1"/>
          </p:cNvSpPr>
          <p:nvPr>
            <p:ph type="title"/>
          </p:nvPr>
        </p:nvSpPr>
        <p:spPr/>
        <p:txBody>
          <a:bodyPr/>
          <a:lstStyle/>
          <a:p>
            <a:r>
              <a:rPr lang="en-AU"/>
              <a:t>Sketching a polynomial (4)</a:t>
            </a:r>
            <a:endParaRPr lang="en-AU">
              <a:latin typeface="+mj-lt"/>
            </a:endParaRPr>
          </a:p>
        </p:txBody>
      </p:sp>
      <p:sp>
        <p:nvSpPr>
          <p:cNvPr id="13" name="Text Placeholder 12">
            <a:extLst>
              <a:ext uri="{FF2B5EF4-FFF2-40B4-BE49-F238E27FC236}">
                <a16:creationId xmlns:a16="http://schemas.microsoft.com/office/drawing/2014/main" id="{74446C9B-8B81-BD15-12D2-996E1D20AC8A}"/>
              </a:ext>
            </a:extLst>
          </p:cNvPr>
          <p:cNvSpPr>
            <a:spLocks noGrp="1"/>
          </p:cNvSpPr>
          <p:nvPr>
            <p:ph type="body" sz="quarter" idx="18"/>
          </p:nvPr>
        </p:nvSpPr>
        <p:spPr>
          <a:xfrm>
            <a:off x="360000" y="982520"/>
            <a:ext cx="11483998" cy="356423"/>
          </a:xfrm>
        </p:spPr>
        <p:txBody>
          <a:bodyPr/>
          <a:lstStyle/>
          <a:p>
            <a:r>
              <a:rPr lang="en-AU">
                <a:latin typeface="+mj-lt"/>
              </a:rPr>
              <a:t>Your turn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29F5954-4DC9-5EE7-9621-B6898B3B81EE}"/>
                  </a:ext>
                </a:extLst>
              </p:cNvPr>
              <p:cNvSpPr txBox="1"/>
              <p:nvPr/>
            </p:nvSpPr>
            <p:spPr>
              <a:xfrm>
                <a:off x="348000" y="1490167"/>
                <a:ext cx="4645138" cy="4567956"/>
              </a:xfrm>
              <a:prstGeom prst="rect">
                <a:avLst/>
              </a:prstGeom>
              <a:noFill/>
            </p:spPr>
            <p:txBody>
              <a:bodyPr wrap="none" lIns="0" tIns="0" rIns="0" bIns="0" rtlCol="0">
                <a:noAutofit/>
              </a:bodyPr>
              <a:lstStyle/>
              <a:p>
                <a:pPr>
                  <a:lnSpc>
                    <a:spcPct val="114000"/>
                  </a:lnSpc>
                  <a:spcAft>
                    <a:spcPts val="1200"/>
                  </a:spcAft>
                </a:pPr>
                <a:r>
                  <a:rPr lang="en-AU" sz="1800" dirty="0"/>
                  <a:t>Sketch </a:t>
                </a:r>
                <a14:m>
                  <m:oMath xmlns:m="http://schemas.openxmlformats.org/officeDocument/2006/math">
                    <m:r>
                      <m:rPr>
                        <m:sty m:val="p"/>
                      </m:rPr>
                      <a:rPr lang="en-AU" sz="1800" b="0" i="0" smtClean="0">
                        <a:latin typeface="Cambria Math" panose="02040503050406030204" pitchFamily="18" charset="0"/>
                      </a:rPr>
                      <m:t>W</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+2</m:t>
                            </m:r>
                          </m:e>
                        </m:d>
                      </m:e>
                      <m:sup>
                        <m:r>
                          <a:rPr lang="en-AU" sz="1800" b="0" i="1" smtClean="0">
                            <a:latin typeface="Cambria Math" panose="02040503050406030204" pitchFamily="18" charset="0"/>
                          </a:rPr>
                          <m:t>4</m:t>
                        </m:r>
                      </m:sup>
                    </m:sSup>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−1</m:t>
                            </m:r>
                          </m:e>
                        </m:d>
                      </m:e>
                      <m:sup>
                        <m:r>
                          <a:rPr lang="en-AU" sz="1800" b="0" i="1" smtClean="0">
                            <a:latin typeface="Cambria Math" panose="02040503050406030204" pitchFamily="18" charset="0"/>
                          </a:rPr>
                          <m:t>3</m:t>
                        </m:r>
                      </m:sup>
                    </m:sSup>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−3</m:t>
                        </m:r>
                      </m:e>
                    </m:d>
                    <m:r>
                      <a:rPr lang="en-AU" sz="1800" b="0" i="1" smtClean="0">
                        <a:latin typeface="Cambria Math" panose="02040503050406030204" pitchFamily="18" charset="0"/>
                      </a:rPr>
                      <m:t>𝑥</m:t>
                    </m:r>
                  </m:oMath>
                </a14:m>
                <a:r>
                  <a:rPr lang="en-AU" sz="1800" dirty="0"/>
                  <a:t>.</a:t>
                </a:r>
              </a:p>
              <a:p>
                <a:pPr>
                  <a:lnSpc>
                    <a:spcPct val="114000"/>
                  </a:lnSpc>
                  <a:spcAft>
                    <a:spcPts val="1200"/>
                  </a:spcAft>
                </a:pPr>
                <a:r>
                  <a:rPr lang="en-AU" sz="1800" b="1" dirty="0"/>
                  <a:t>Zeroes </a:t>
                </a:r>
              </a:p>
              <a:p>
                <a:pPr>
                  <a:lnSpc>
                    <a:spcPct val="114000"/>
                  </a:lnSpc>
                  <a:spcAft>
                    <a:spcPts val="1200"/>
                  </a:spcAft>
                </a:pPr>
                <a:r>
                  <a:rPr lang="en-AU" sz="1800" dirty="0"/>
                  <a:t>When </a:t>
                </a:r>
                <a14:m>
                  <m:oMath xmlns:m="http://schemas.openxmlformats.org/officeDocument/2006/math">
                    <m:r>
                      <m:rPr>
                        <m:sty m:val="p"/>
                      </m:rPr>
                      <a:rPr lang="en-AU" sz="1800" b="0" i="0" smtClean="0">
                        <a:latin typeface="Cambria Math" panose="02040503050406030204" pitchFamily="18" charset="0"/>
                      </a:rPr>
                      <m:t>W</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=0</m:t>
                    </m:r>
                  </m:oMath>
                </a14:m>
                <a:r>
                  <a:rPr lang="en-AU" sz="1800" dirty="0"/>
                  <a:t>.</a:t>
                </a:r>
              </a:p>
              <a:p>
                <a:pPr>
                  <a:lnSpc>
                    <a:spcPct val="114000"/>
                  </a:lnSpc>
                  <a:spcAft>
                    <a:spcPts val="1200"/>
                  </a:spcAft>
                </a:pPr>
                <a:r>
                  <a:rPr lang="en-AU" sz="1800" dirty="0"/>
                  <a:t>Hence when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=−2, 1, 3</m:t>
                    </m:r>
                    <m:r>
                      <m:rPr>
                        <m:nor/>
                      </m:rPr>
                      <a:rPr lang="en-AU" sz="1800" b="0" i="0" smtClean="0">
                        <a:latin typeface="Cambria Math" panose="02040503050406030204" pitchFamily="18" charset="0"/>
                      </a:rPr>
                      <m:t> </m:t>
                    </m:r>
                    <m:r>
                      <m:rPr>
                        <m:nor/>
                      </m:rPr>
                      <a:rPr lang="en-AU" sz="1800" dirty="0"/>
                      <m:t>and</m:t>
                    </m:r>
                    <m:r>
                      <m:rPr>
                        <m:nor/>
                      </m:rPr>
                      <a:rPr lang="en-AU" sz="1800" dirty="0"/>
                      <m:t> </m:t>
                    </m:r>
                    <m:r>
                      <a:rPr lang="en-AU" sz="1800" i="1">
                        <a:latin typeface="Cambria Math" panose="02040503050406030204" pitchFamily="18" charset="0"/>
                      </a:rPr>
                      <m:t>0</m:t>
                    </m:r>
                  </m:oMath>
                </a14:m>
                <a:r>
                  <a:rPr lang="en-AU" sz="1800" dirty="0"/>
                  <a:t>.</a:t>
                </a:r>
              </a:p>
              <a:p>
                <a:pPr>
                  <a:lnSpc>
                    <a:spcPct val="114000"/>
                  </a:lnSpc>
                  <a:spcAft>
                    <a:spcPts val="1200"/>
                  </a:spcAft>
                </a:pPr>
                <a:r>
                  <a:rPr lang="en-AU" sz="1800" b="1" dirty="0"/>
                  <a:t>End point behaviour</a:t>
                </a:r>
              </a:p>
              <a:p>
                <a:pPr>
                  <a:lnSpc>
                    <a:spcPct val="114000"/>
                  </a:lnSpc>
                  <a:spcAft>
                    <a:spcPts val="1200"/>
                  </a:spcAft>
                </a:pPr>
                <a:r>
                  <a:rPr lang="en-AU" sz="1800" dirty="0"/>
                  <a:t>As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 </m:t>
                    </m:r>
                    <m:r>
                      <a:rPr lang="en-AU" sz="1800" b="0" i="1" smtClean="0">
                        <a:latin typeface="Cambria Math" panose="02040503050406030204" pitchFamily="18" charset="0"/>
                      </a:rPr>
                      <m:t>𝑊</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oMath>
                </a14:m>
                <a:endParaRPr lang="en-AU" sz="1800" b="0" dirty="0"/>
              </a:p>
              <a:p>
                <a:pPr>
                  <a:lnSpc>
                    <a:spcPct val="114000"/>
                  </a:lnSpc>
                  <a:spcAft>
                    <a:spcPts val="1200"/>
                  </a:spcAft>
                </a:pPr>
                <a:r>
                  <a:rPr lang="en-AU" sz="1800" dirty="0"/>
                  <a:t>As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 </m:t>
                    </m:r>
                    <m:r>
                      <a:rPr lang="en-AU" sz="1800" b="0" i="1" smtClean="0">
                        <a:latin typeface="Cambria Math" panose="02040503050406030204" pitchFamily="18" charset="0"/>
                      </a:rPr>
                      <m:t>𝑊</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oMath>
                </a14:m>
                <a:endParaRPr lang="en-AU" sz="1800" dirty="0"/>
              </a:p>
              <a:p>
                <a:pPr>
                  <a:lnSpc>
                    <a:spcPct val="114000"/>
                  </a:lnSpc>
                  <a:spcAft>
                    <a:spcPts val="1200"/>
                  </a:spcAft>
                </a:pPr>
                <a:r>
                  <a:rPr lang="en-AU" sz="1800" b="1" dirty="0"/>
                  <a:t>Multiplicity of zeroes</a:t>
                </a:r>
              </a:p>
              <a:p>
                <a:pPr>
                  <a:lnSpc>
                    <a:spcPct val="114000"/>
                  </a:lnSpc>
                  <a:spcAft>
                    <a:spcPts val="1200"/>
                  </a:spcAft>
                </a:pPr>
                <a14:m>
                  <m:oMath xmlns:m="http://schemas.openxmlformats.org/officeDocument/2006/math">
                    <m:r>
                      <a:rPr lang="en-AU" sz="1800" i="1">
                        <a:latin typeface="Cambria Math" panose="02040503050406030204" pitchFamily="18" charset="0"/>
                      </a:rPr>
                      <m:t>𝑥</m:t>
                    </m:r>
                    <m:r>
                      <a:rPr lang="en-AU" sz="1800" i="1">
                        <a:latin typeface="Cambria Math" panose="02040503050406030204" pitchFamily="18" charset="0"/>
                      </a:rPr>
                      <m:t>=−2</m:t>
                    </m:r>
                  </m:oMath>
                </a14:m>
                <a:r>
                  <a:rPr lang="en-AU" sz="1800" dirty="0"/>
                  <a:t> </a:t>
                </a:r>
                <a:r>
                  <a:rPr lang="en-AU" sz="1800" dirty="0">
                    <a:sym typeface="Wingdings" panose="05000000000000000000" pitchFamily="2" charset="2"/>
                  </a:rPr>
                  <a:t> Even (will turn on </a:t>
                </a:r>
                <a14:m>
                  <m:oMath xmlns:m="http://schemas.openxmlformats.org/officeDocument/2006/math">
                    <m:r>
                      <a:rPr lang="en-AU" sz="1800" i="1">
                        <a:latin typeface="Cambria Math" panose="02040503050406030204" pitchFamily="18" charset="0"/>
                        <a:sym typeface="Wingdings" panose="05000000000000000000" pitchFamily="2" charset="2"/>
                      </a:rPr>
                      <m:t>𝑥</m:t>
                    </m:r>
                  </m:oMath>
                </a14:m>
                <a:r>
                  <a:rPr lang="en-AU" sz="1800" dirty="0"/>
                  <a:t>-axis)</a:t>
                </a:r>
              </a:p>
              <a:p>
                <a:pPr>
                  <a:lnSpc>
                    <a:spcPct val="114000"/>
                  </a:lnSpc>
                  <a:spcAft>
                    <a:spcPts val="1200"/>
                  </a:spcAft>
                </a:pPr>
                <a14:m>
                  <m:oMath xmlns:m="http://schemas.openxmlformats.org/officeDocument/2006/math">
                    <m:r>
                      <a:rPr lang="en-AU" sz="1800" i="1">
                        <a:latin typeface="Cambria Math" panose="02040503050406030204" pitchFamily="18" charset="0"/>
                      </a:rPr>
                      <m:t>𝑥</m:t>
                    </m:r>
                    <m:r>
                      <a:rPr lang="en-AU" sz="1800" i="1">
                        <a:latin typeface="Cambria Math" panose="02040503050406030204" pitchFamily="18" charset="0"/>
                      </a:rPr>
                      <m:t>=</m:t>
                    </m:r>
                    <m:r>
                      <a:rPr lang="en-AU" sz="1800">
                        <a:latin typeface="Cambria Math" panose="02040503050406030204" pitchFamily="18" charset="0"/>
                      </a:rPr>
                      <m:t>3, 1</m:t>
                    </m:r>
                    <m:r>
                      <m:rPr>
                        <m:nor/>
                      </m:rPr>
                      <a:rPr lang="en-AU" sz="1800" b="0" i="0" smtClean="0">
                        <a:latin typeface="Cambria Math" panose="02040503050406030204" pitchFamily="18" charset="0"/>
                      </a:rPr>
                      <m:t> </m:t>
                    </m:r>
                    <m:r>
                      <m:rPr>
                        <m:nor/>
                      </m:rPr>
                      <a:rPr lang="en-AU" sz="1800" dirty="0"/>
                      <m:t>and</m:t>
                    </m:r>
                    <m:r>
                      <m:rPr>
                        <m:nor/>
                      </m:rPr>
                      <a:rPr lang="en-AU" sz="1800" dirty="0"/>
                      <m:t> </m:t>
                    </m:r>
                    <m:r>
                      <a:rPr lang="en-AU" sz="1800" i="1">
                        <a:latin typeface="Cambria Math" panose="02040503050406030204" pitchFamily="18" charset="0"/>
                      </a:rPr>
                      <m:t>0</m:t>
                    </m:r>
                  </m:oMath>
                </a14:m>
                <a:r>
                  <a:rPr lang="en-AU" sz="1800" dirty="0">
                    <a:sym typeface="Wingdings" panose="05000000000000000000" pitchFamily="2" charset="2"/>
                  </a:rPr>
                  <a:t> Odd (cut </a:t>
                </a:r>
                <a14:m>
                  <m:oMath xmlns:m="http://schemas.openxmlformats.org/officeDocument/2006/math">
                    <m:r>
                      <a:rPr lang="en-AU" sz="1800" i="1">
                        <a:latin typeface="Cambria Math" panose="02040503050406030204" pitchFamily="18" charset="0"/>
                        <a:sym typeface="Wingdings" panose="05000000000000000000" pitchFamily="2" charset="2"/>
                      </a:rPr>
                      <m:t>𝑥</m:t>
                    </m:r>
                  </m:oMath>
                </a14:m>
                <a:r>
                  <a:rPr lang="en-AU" sz="1800" dirty="0"/>
                  <a:t>-axis)</a:t>
                </a:r>
              </a:p>
            </p:txBody>
          </p:sp>
        </mc:Choice>
        <mc:Fallback xmlns="">
          <p:sp>
            <p:nvSpPr>
              <p:cNvPr id="5" name="TextBox 4">
                <a:extLst>
                  <a:ext uri="{FF2B5EF4-FFF2-40B4-BE49-F238E27FC236}">
                    <a16:creationId xmlns:a16="http://schemas.microsoft.com/office/drawing/2014/main" id="{229F5954-4DC9-5EE7-9621-B6898B3B81EE}"/>
                  </a:ext>
                </a:extLst>
              </p:cNvPr>
              <p:cNvSpPr txBox="1">
                <a:spLocks noRot="1" noChangeAspect="1" noMove="1" noResize="1" noEditPoints="1" noAdjustHandles="1" noChangeArrowheads="1" noChangeShapeType="1" noTextEdit="1"/>
              </p:cNvSpPr>
              <p:nvPr/>
            </p:nvSpPr>
            <p:spPr>
              <a:xfrm>
                <a:off x="348000" y="1490167"/>
                <a:ext cx="4645138" cy="4567956"/>
              </a:xfrm>
              <a:prstGeom prst="rect">
                <a:avLst/>
              </a:prstGeom>
              <a:blipFill>
                <a:blip r:embed="rId3"/>
                <a:stretch>
                  <a:fillRect l="-2997" t="-1662" b="-83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FE08E3C7-9489-051F-2430-C7737A4039B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pic>
        <p:nvPicPr>
          <p:cNvPr id="6" name="Picture 5" descr="A Cartesian plane showing a piecewise graph made of four segments. A curved segment opens downward near x = –2, followed by an increasing straight‑line segment through the origin. From x = 0 to x = 3, the graph is a downward‑curving segment, then switches to another increasing straight‑line segment starting at x = 3. Blue points mark x = –2, 0, and 3 on the x‑axis, and blue arrows indicate direction above the centre of the graph, below –2, and above 3.">
            <a:extLst>
              <a:ext uri="{FF2B5EF4-FFF2-40B4-BE49-F238E27FC236}">
                <a16:creationId xmlns:a16="http://schemas.microsoft.com/office/drawing/2014/main" id="{F876F092-8A96-6CBB-1515-DE593183338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633136" y="1630502"/>
            <a:ext cx="7198864" cy="4427621"/>
          </a:xfrm>
          <a:prstGeom prst="rect">
            <a:avLst/>
          </a:prstGeom>
        </p:spPr>
      </p:pic>
    </p:spTree>
    <p:extLst>
      <p:ext uri="{BB962C8B-B14F-4D97-AF65-F5344CB8AC3E}">
        <p14:creationId xmlns:p14="http://schemas.microsoft.com/office/powerpoint/2010/main" val="325213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91334-37CC-85FA-A7C1-488A73BBF2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119E99-5689-0CCB-9204-A1FD421BD091}"/>
              </a:ext>
            </a:extLst>
          </p:cNvPr>
          <p:cNvSpPr>
            <a:spLocks noGrp="1"/>
          </p:cNvSpPr>
          <p:nvPr>
            <p:ph type="title"/>
          </p:nvPr>
        </p:nvSpPr>
        <p:spPr/>
        <p:txBody>
          <a:bodyPr/>
          <a:lstStyle/>
          <a:p>
            <a:r>
              <a:rPr lang="en-AU"/>
              <a:t>Sketching a polynomial (5)</a:t>
            </a:r>
            <a:endParaRPr lang="en-AU">
              <a:latin typeface="+mj-lt"/>
            </a:endParaRPr>
          </a:p>
        </p:txBody>
      </p:sp>
      <p:sp>
        <p:nvSpPr>
          <p:cNvPr id="13" name="Text Placeholder 12">
            <a:extLst>
              <a:ext uri="{FF2B5EF4-FFF2-40B4-BE49-F238E27FC236}">
                <a16:creationId xmlns:a16="http://schemas.microsoft.com/office/drawing/2014/main" id="{798C3565-A757-98E9-3FD3-C76A7C0AFE2B}"/>
              </a:ext>
            </a:extLst>
          </p:cNvPr>
          <p:cNvSpPr>
            <a:spLocks noGrp="1"/>
          </p:cNvSpPr>
          <p:nvPr>
            <p:ph type="body" sz="quarter" idx="18"/>
          </p:nvPr>
        </p:nvSpPr>
        <p:spPr>
          <a:xfrm>
            <a:off x="360000" y="982520"/>
            <a:ext cx="11483998" cy="356423"/>
          </a:xfrm>
        </p:spPr>
        <p:txBody>
          <a:bodyPr/>
          <a:lstStyle/>
          <a:p>
            <a:r>
              <a:rPr lang="en-AU">
                <a:latin typeface="+mj-lt"/>
              </a:rPr>
              <a:t>Your turn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06D992C-8701-F226-D472-B4A065CD8788}"/>
                  </a:ext>
                </a:extLst>
              </p:cNvPr>
              <p:cNvSpPr txBox="1"/>
              <p:nvPr/>
            </p:nvSpPr>
            <p:spPr>
              <a:xfrm>
                <a:off x="360000" y="1364962"/>
                <a:ext cx="4645138" cy="4983891"/>
              </a:xfrm>
              <a:prstGeom prst="rect">
                <a:avLst/>
              </a:prstGeom>
              <a:noFill/>
            </p:spPr>
            <p:txBody>
              <a:bodyPr wrap="none" lIns="0" tIns="0" rIns="0" bIns="0" rtlCol="0">
                <a:noAutofit/>
              </a:bodyPr>
              <a:lstStyle/>
              <a:p>
                <a:pPr>
                  <a:lnSpc>
                    <a:spcPct val="114000"/>
                  </a:lnSpc>
                  <a:spcAft>
                    <a:spcPts val="1200"/>
                  </a:spcAft>
                </a:pPr>
                <a:r>
                  <a:rPr lang="en-AU" sz="1800" dirty="0"/>
                  <a:t>Sketch </a:t>
                </a:r>
                <a14:m>
                  <m:oMath xmlns:m="http://schemas.openxmlformats.org/officeDocument/2006/math">
                    <m:r>
                      <m:rPr>
                        <m:sty m:val="p"/>
                      </m:rPr>
                      <a:rPr lang="en-AU" sz="1800" b="0" i="0" smtClean="0">
                        <a:latin typeface="Cambria Math" panose="02040503050406030204" pitchFamily="18" charset="0"/>
                      </a:rPr>
                      <m:t>W</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+2</m:t>
                            </m:r>
                          </m:e>
                        </m:d>
                      </m:e>
                      <m:sup>
                        <m:r>
                          <a:rPr lang="en-AU" sz="1800" b="0" i="1" smtClean="0">
                            <a:latin typeface="Cambria Math" panose="02040503050406030204" pitchFamily="18" charset="0"/>
                          </a:rPr>
                          <m:t>4</m:t>
                        </m:r>
                      </m:sup>
                    </m:sSup>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−1</m:t>
                            </m:r>
                          </m:e>
                        </m:d>
                      </m:e>
                      <m:sup>
                        <m:r>
                          <a:rPr lang="en-AU" sz="1800" b="0" i="1" smtClean="0">
                            <a:latin typeface="Cambria Math" panose="02040503050406030204" pitchFamily="18" charset="0"/>
                          </a:rPr>
                          <m:t>3</m:t>
                        </m:r>
                      </m:sup>
                    </m:sSup>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−3</m:t>
                        </m:r>
                      </m:e>
                    </m:d>
                    <m:r>
                      <a:rPr lang="en-AU" sz="1800" b="0" i="1" smtClean="0">
                        <a:latin typeface="Cambria Math" panose="02040503050406030204" pitchFamily="18" charset="0"/>
                      </a:rPr>
                      <m:t>𝑥</m:t>
                    </m:r>
                  </m:oMath>
                </a14:m>
                <a:endParaRPr lang="en-AU" sz="1800" dirty="0"/>
              </a:p>
              <a:p>
                <a:pPr>
                  <a:lnSpc>
                    <a:spcPct val="114000"/>
                  </a:lnSpc>
                  <a:spcAft>
                    <a:spcPts val="1200"/>
                  </a:spcAft>
                </a:pPr>
                <a:r>
                  <a:rPr lang="en-AU" sz="1800" b="1" dirty="0"/>
                  <a:t>Zeroes</a:t>
                </a:r>
              </a:p>
              <a:p>
                <a:pPr>
                  <a:lnSpc>
                    <a:spcPct val="114000"/>
                  </a:lnSpc>
                  <a:spcAft>
                    <a:spcPts val="1200"/>
                  </a:spcAft>
                </a:pPr>
                <a:r>
                  <a:rPr lang="en-AU" sz="1800" dirty="0"/>
                  <a:t>When </a:t>
                </a:r>
                <a14:m>
                  <m:oMath xmlns:m="http://schemas.openxmlformats.org/officeDocument/2006/math">
                    <m:r>
                      <m:rPr>
                        <m:sty m:val="p"/>
                      </m:rPr>
                      <a:rPr lang="en-AU" sz="1800" b="0" i="0" smtClean="0">
                        <a:latin typeface="Cambria Math" panose="02040503050406030204" pitchFamily="18" charset="0"/>
                      </a:rPr>
                      <m:t>W</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=0</m:t>
                    </m:r>
                  </m:oMath>
                </a14:m>
                <a:r>
                  <a:rPr lang="en-AU" sz="1800" dirty="0"/>
                  <a:t>.</a:t>
                </a:r>
              </a:p>
              <a:p>
                <a:pPr>
                  <a:lnSpc>
                    <a:spcPct val="114000"/>
                  </a:lnSpc>
                  <a:spcAft>
                    <a:spcPts val="1200"/>
                  </a:spcAft>
                </a:pPr>
                <a:r>
                  <a:rPr lang="en-AU" sz="1800" dirty="0"/>
                  <a:t>Hence when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=−2, 1, 3</m:t>
                    </m:r>
                    <m:r>
                      <m:rPr>
                        <m:nor/>
                      </m:rPr>
                      <a:rPr lang="en-AU" sz="1800" b="0" i="0" smtClean="0">
                        <a:latin typeface="Cambria Math" panose="02040503050406030204" pitchFamily="18" charset="0"/>
                      </a:rPr>
                      <m:t> </m:t>
                    </m:r>
                    <m:r>
                      <m:rPr>
                        <m:nor/>
                      </m:rPr>
                      <a:rPr lang="en-AU" sz="1800" dirty="0"/>
                      <m:t>and</m:t>
                    </m:r>
                    <m:r>
                      <m:rPr>
                        <m:nor/>
                      </m:rPr>
                      <a:rPr lang="en-AU" sz="1800" dirty="0"/>
                      <m:t> </m:t>
                    </m:r>
                    <m:r>
                      <a:rPr lang="en-AU" sz="1800" i="1">
                        <a:latin typeface="Cambria Math" panose="02040503050406030204" pitchFamily="18" charset="0"/>
                      </a:rPr>
                      <m:t>0</m:t>
                    </m:r>
                  </m:oMath>
                </a14:m>
                <a:r>
                  <a:rPr lang="en-AU" sz="1800" dirty="0"/>
                  <a:t>.</a:t>
                </a:r>
              </a:p>
              <a:p>
                <a:pPr>
                  <a:lnSpc>
                    <a:spcPct val="114000"/>
                  </a:lnSpc>
                  <a:spcAft>
                    <a:spcPts val="1200"/>
                  </a:spcAft>
                </a:pPr>
                <a:r>
                  <a:rPr lang="en-AU" sz="1800" b="1" dirty="0"/>
                  <a:t>End behaviour</a:t>
                </a:r>
              </a:p>
              <a:p>
                <a:pPr>
                  <a:lnSpc>
                    <a:spcPct val="114000"/>
                  </a:lnSpc>
                  <a:spcAft>
                    <a:spcPts val="1200"/>
                  </a:spcAft>
                </a:pPr>
                <a:r>
                  <a:rPr lang="en-AU" sz="1800" dirty="0"/>
                  <a:t>As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 </m:t>
                    </m:r>
                    <m:r>
                      <a:rPr lang="en-AU" sz="1800" b="0" i="1" smtClean="0">
                        <a:latin typeface="Cambria Math" panose="02040503050406030204" pitchFamily="18" charset="0"/>
                      </a:rPr>
                      <m:t>𝑊</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oMath>
                </a14:m>
                <a:endParaRPr lang="en-AU" sz="1800" b="0" dirty="0"/>
              </a:p>
              <a:p>
                <a:pPr>
                  <a:lnSpc>
                    <a:spcPct val="114000"/>
                  </a:lnSpc>
                  <a:spcAft>
                    <a:spcPts val="1200"/>
                  </a:spcAft>
                </a:pPr>
                <a:r>
                  <a:rPr lang="en-AU" sz="1800" dirty="0"/>
                  <a:t>As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 </m:t>
                    </m:r>
                    <m:r>
                      <a:rPr lang="en-AU" sz="1800" b="0" i="1" smtClean="0">
                        <a:latin typeface="Cambria Math" panose="02040503050406030204" pitchFamily="18" charset="0"/>
                      </a:rPr>
                      <m:t>𝑊</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oMath>
                </a14:m>
                <a:endParaRPr lang="en-AU" sz="1800" dirty="0"/>
              </a:p>
              <a:p>
                <a:pPr>
                  <a:lnSpc>
                    <a:spcPct val="114000"/>
                  </a:lnSpc>
                  <a:spcAft>
                    <a:spcPts val="1200"/>
                  </a:spcAft>
                </a:pPr>
                <a:r>
                  <a:rPr lang="en-AU" sz="1800" b="1" dirty="0"/>
                  <a:t>Multiplicity of zeroes</a:t>
                </a:r>
              </a:p>
              <a:p>
                <a:pPr>
                  <a:lnSpc>
                    <a:spcPct val="114000"/>
                  </a:lnSpc>
                  <a:spcAft>
                    <a:spcPts val="1200"/>
                  </a:spcAft>
                </a:pPr>
                <a14:m>
                  <m:oMath xmlns:m="http://schemas.openxmlformats.org/officeDocument/2006/math">
                    <m:r>
                      <a:rPr lang="en-AU" sz="1800" i="1">
                        <a:latin typeface="Cambria Math" panose="02040503050406030204" pitchFamily="18" charset="0"/>
                      </a:rPr>
                      <m:t>𝑥</m:t>
                    </m:r>
                    <m:r>
                      <a:rPr lang="en-AU" sz="1800" i="1">
                        <a:latin typeface="Cambria Math" panose="02040503050406030204" pitchFamily="18" charset="0"/>
                      </a:rPr>
                      <m:t>=−2</m:t>
                    </m:r>
                  </m:oMath>
                </a14:m>
                <a:r>
                  <a:rPr lang="en-AU" sz="1800" dirty="0"/>
                  <a:t> </a:t>
                </a:r>
                <a:r>
                  <a:rPr lang="en-AU" sz="1800" dirty="0">
                    <a:sym typeface="Wingdings" panose="05000000000000000000" pitchFamily="2" charset="2"/>
                  </a:rPr>
                  <a:t> Even (will turn on </a:t>
                </a:r>
                <a14:m>
                  <m:oMath xmlns:m="http://schemas.openxmlformats.org/officeDocument/2006/math">
                    <m:r>
                      <a:rPr lang="en-AU" sz="1800" i="1">
                        <a:latin typeface="Cambria Math" panose="02040503050406030204" pitchFamily="18" charset="0"/>
                        <a:sym typeface="Wingdings" panose="05000000000000000000" pitchFamily="2" charset="2"/>
                      </a:rPr>
                      <m:t>𝑥</m:t>
                    </m:r>
                  </m:oMath>
                </a14:m>
                <a:r>
                  <a:rPr lang="en-AU" sz="1800" dirty="0"/>
                  <a:t>-axis)</a:t>
                </a:r>
              </a:p>
              <a:p>
                <a:pPr>
                  <a:lnSpc>
                    <a:spcPct val="114000"/>
                  </a:lnSpc>
                  <a:spcAft>
                    <a:spcPts val="1200"/>
                  </a:spcAft>
                </a:pPr>
                <a14:m>
                  <m:oMath xmlns:m="http://schemas.openxmlformats.org/officeDocument/2006/math">
                    <m:r>
                      <a:rPr lang="en-AU" sz="1800" i="1">
                        <a:latin typeface="Cambria Math" panose="02040503050406030204" pitchFamily="18" charset="0"/>
                      </a:rPr>
                      <m:t>𝑥</m:t>
                    </m:r>
                    <m:r>
                      <a:rPr lang="en-AU" sz="1800" i="1">
                        <a:latin typeface="Cambria Math" panose="02040503050406030204" pitchFamily="18" charset="0"/>
                      </a:rPr>
                      <m:t>=</m:t>
                    </m:r>
                    <m:r>
                      <a:rPr lang="en-AU" sz="1800">
                        <a:latin typeface="Cambria Math" panose="02040503050406030204" pitchFamily="18" charset="0"/>
                      </a:rPr>
                      <m:t>3, 1</m:t>
                    </m:r>
                    <m:r>
                      <a:rPr lang="en-AU" sz="1800" b="0" i="0" smtClean="0">
                        <a:latin typeface="Cambria Math" panose="02040503050406030204" pitchFamily="18" charset="0"/>
                      </a:rPr>
                      <m:t> </m:t>
                    </m:r>
                    <m:r>
                      <m:rPr>
                        <m:nor/>
                      </m:rPr>
                      <a:rPr lang="en-AU" sz="1800" dirty="0"/>
                      <m:t>and</m:t>
                    </m:r>
                    <m:r>
                      <m:rPr>
                        <m:nor/>
                      </m:rPr>
                      <a:rPr lang="en-AU" sz="1800" dirty="0"/>
                      <m:t> </m:t>
                    </m:r>
                    <m:r>
                      <a:rPr lang="en-AU" sz="1800" i="1">
                        <a:latin typeface="Cambria Math" panose="02040503050406030204" pitchFamily="18" charset="0"/>
                      </a:rPr>
                      <m:t>0</m:t>
                    </m:r>
                  </m:oMath>
                </a14:m>
                <a:r>
                  <a:rPr lang="en-AU" sz="1800" dirty="0">
                    <a:sym typeface="Wingdings" panose="05000000000000000000" pitchFamily="2" charset="2"/>
                  </a:rPr>
                  <a:t> Odd (cut </a:t>
                </a:r>
                <a14:m>
                  <m:oMath xmlns:m="http://schemas.openxmlformats.org/officeDocument/2006/math">
                    <m:r>
                      <a:rPr lang="en-AU" sz="1800" i="1">
                        <a:latin typeface="Cambria Math" panose="02040503050406030204" pitchFamily="18" charset="0"/>
                        <a:sym typeface="Wingdings" panose="05000000000000000000" pitchFamily="2" charset="2"/>
                      </a:rPr>
                      <m:t>𝑥</m:t>
                    </m:r>
                  </m:oMath>
                </a14:m>
                <a:r>
                  <a:rPr lang="en-AU" sz="1800" dirty="0"/>
                  <a:t>-axis)</a:t>
                </a:r>
              </a:p>
            </p:txBody>
          </p:sp>
        </mc:Choice>
        <mc:Fallback xmlns="">
          <p:sp>
            <p:nvSpPr>
              <p:cNvPr id="5" name="TextBox 4">
                <a:extLst>
                  <a:ext uri="{FF2B5EF4-FFF2-40B4-BE49-F238E27FC236}">
                    <a16:creationId xmlns:a16="http://schemas.microsoft.com/office/drawing/2014/main" id="{306D992C-8701-F226-D472-B4A065CD8788}"/>
                  </a:ext>
                </a:extLst>
              </p:cNvPr>
              <p:cNvSpPr txBox="1">
                <a:spLocks noRot="1" noChangeAspect="1" noMove="1" noResize="1" noEditPoints="1" noAdjustHandles="1" noChangeArrowheads="1" noChangeShapeType="1" noTextEdit="1"/>
              </p:cNvSpPr>
              <p:nvPr/>
            </p:nvSpPr>
            <p:spPr>
              <a:xfrm>
                <a:off x="360000" y="1364962"/>
                <a:ext cx="4645138" cy="4983891"/>
              </a:xfrm>
              <a:prstGeom prst="rect">
                <a:avLst/>
              </a:prstGeom>
              <a:blipFill>
                <a:blip r:embed="rId3"/>
                <a:stretch>
                  <a:fillRect l="-2997" t="-152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0594B7D9-9451-CD7B-D97B-B194B519EA3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pic>
        <p:nvPicPr>
          <p:cNvPr id="7" name="Picture 6" descr="A graph of a polynomial function on a Cartesian plane. The curve has multiple turning points and four blue tangent lines drawn at x = –2, 0, 1, and 3, showing the slope at each location. The tangent lines vary in steepness and direction. Blue arrows point upward and downward on either side of the graph, possibly indicating end behaviour. The x‑axis is marked with points at –2, 0, and 3.">
            <a:extLst>
              <a:ext uri="{FF2B5EF4-FFF2-40B4-BE49-F238E27FC236}">
                <a16:creationId xmlns:a16="http://schemas.microsoft.com/office/drawing/2014/main" id="{4DC67BCB-804E-0F0D-D67F-BA2A720EA0A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657136" y="1641391"/>
            <a:ext cx="7198864" cy="4251158"/>
          </a:xfrm>
          <a:prstGeom prst="rect">
            <a:avLst/>
          </a:prstGeom>
        </p:spPr>
      </p:pic>
    </p:spTree>
    <p:extLst>
      <p:ext uri="{BB962C8B-B14F-4D97-AF65-F5344CB8AC3E}">
        <p14:creationId xmlns:p14="http://schemas.microsoft.com/office/powerpoint/2010/main" val="346462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017E70-8BA5-AF3A-2F60-E79FABAB499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
        <p:nvSpPr>
          <p:cNvPr id="3" name="Title 2">
            <a:extLst>
              <a:ext uri="{FF2B5EF4-FFF2-40B4-BE49-F238E27FC236}">
                <a16:creationId xmlns:a16="http://schemas.microsoft.com/office/drawing/2014/main" id="{FADAA8DC-44EF-30A1-3F4B-B7D97882FEEC}"/>
              </a:ext>
            </a:extLst>
          </p:cNvPr>
          <p:cNvSpPr>
            <a:spLocks noGrp="1"/>
          </p:cNvSpPr>
          <p:nvPr>
            <p:ph type="title"/>
          </p:nvPr>
        </p:nvSpPr>
        <p:spPr/>
        <p:txBody>
          <a:bodyPr/>
          <a:lstStyle/>
          <a:p>
            <a:r>
              <a:rPr lang="en-AU"/>
              <a:t>Comparative example</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7F6E3921-D7E2-475A-9C48-41A15713E79A}"/>
                  </a:ext>
                </a:extLst>
              </p:cNvPr>
              <p:cNvSpPr>
                <a:spLocks noGrp="1"/>
              </p:cNvSpPr>
              <p:nvPr>
                <p:ph type="body" sz="quarter" idx="18"/>
              </p:nvPr>
            </p:nvSpPr>
            <p:spPr>
              <a:xfrm>
                <a:off x="372001" y="1538473"/>
                <a:ext cx="11483999" cy="310015"/>
              </a:xfrm>
            </p:spPr>
            <p:txBody>
              <a:bodyPr/>
              <a:lstStyle/>
              <a:p>
                <a:r>
                  <a:rPr lang="en-AU"/>
                  <a:t>Sketch </a:t>
                </a:r>
                <a14:m>
                  <m:oMath xmlns:m="http://schemas.openxmlformats.org/officeDocument/2006/math">
                    <m:r>
                      <m:rPr>
                        <m:sty m:val="p"/>
                      </m:rPr>
                      <a:rPr lang="en-AU" b="0" i="0" smtClean="0">
                        <a:latin typeface="Cambria Math" panose="02040503050406030204" pitchFamily="18" charset="0"/>
                      </a:rPr>
                      <m:t>D</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−10</m:t>
                            </m:r>
                          </m:e>
                        </m:d>
                      </m:e>
                      <m:sup>
                        <m:r>
                          <a:rPr lang="en-AU" i="1">
                            <a:latin typeface="Cambria Math" panose="02040503050406030204" pitchFamily="18" charset="0"/>
                          </a:rPr>
                          <m:t>4</m:t>
                        </m:r>
                      </m:sup>
                    </m:sSup>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−5</m:t>
                            </m:r>
                          </m:e>
                        </m:d>
                      </m:e>
                      <m:sup>
                        <m:r>
                          <a:rPr lang="en-AU" i="1">
                            <a:latin typeface="Cambria Math" panose="02040503050406030204" pitchFamily="18" charset="0"/>
                          </a:rPr>
                          <m:t>3</m:t>
                        </m:r>
                      </m:sup>
                    </m:sSup>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+3)</m:t>
                    </m:r>
                  </m:oMath>
                </a14:m>
                <a:endParaRPr lang="en-AU"/>
              </a:p>
              <a:p>
                <a:endParaRPr lang="en-AU"/>
              </a:p>
            </p:txBody>
          </p:sp>
        </mc:Choice>
        <mc:Fallback xmlns="">
          <p:sp>
            <p:nvSpPr>
              <p:cNvPr id="4" name="Text Placeholder 3">
                <a:extLst>
                  <a:ext uri="{FF2B5EF4-FFF2-40B4-BE49-F238E27FC236}">
                    <a16:creationId xmlns:a16="http://schemas.microsoft.com/office/drawing/2014/main" id="{7F6E3921-D7E2-475A-9C48-41A15713E79A}"/>
                  </a:ext>
                </a:extLst>
              </p:cNvPr>
              <p:cNvSpPr>
                <a:spLocks noGrp="1" noRot="1" noChangeAspect="1" noMove="1" noResize="1" noEditPoints="1" noAdjustHandles="1" noChangeArrowheads="1" noChangeShapeType="1" noTextEdit="1"/>
              </p:cNvSpPr>
              <p:nvPr>
                <p:ph type="body" sz="quarter" idx="18"/>
              </p:nvPr>
            </p:nvSpPr>
            <p:spPr>
              <a:xfrm>
                <a:off x="372001" y="1538473"/>
                <a:ext cx="11483999" cy="310015"/>
              </a:xfrm>
              <a:blipFill>
                <a:blip r:embed="rId3"/>
                <a:stretch>
                  <a:fillRect l="-1327" t="-2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1344BAAE-B7A1-E4CF-A224-9DAFEFBD84EB}"/>
                  </a:ext>
                </a:extLst>
              </p:cNvPr>
              <p:cNvSpPr txBox="1">
                <a:spLocks/>
              </p:cNvSpPr>
              <p:nvPr/>
            </p:nvSpPr>
            <p:spPr>
              <a:xfrm>
                <a:off x="372001" y="1194883"/>
                <a:ext cx="5473571" cy="446823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Method 1</a:t>
                </a:r>
              </a:p>
              <a:p>
                <a:r>
                  <a:rPr lang="en-AU" b="1" dirty="0"/>
                  <a:t>Using zeroes, end behaviour and multiplicity</a:t>
                </a:r>
              </a:p>
              <a:p>
                <a:r>
                  <a:rPr lang="en-AU" dirty="0"/>
                  <a:t>zeroes: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=10, 5</m:t>
                    </m:r>
                  </m:oMath>
                </a14:m>
                <a:r>
                  <a:rPr lang="en-AU" dirty="0"/>
                  <a:t> and </a:t>
                </a:r>
                <a14:m>
                  <m:oMath xmlns:m="http://schemas.openxmlformats.org/officeDocument/2006/math">
                    <m:r>
                      <a:rPr lang="en-AU" b="0" i="1" smtClean="0">
                        <a:latin typeface="Cambria Math" panose="02040503050406030204" pitchFamily="18" charset="0"/>
                      </a:rPr>
                      <m:t>−3</m:t>
                    </m:r>
                  </m:oMath>
                </a14:m>
                <a:endParaRPr lang="en-AU" dirty="0"/>
              </a:p>
              <a:p>
                <a:r>
                  <a:rPr lang="en-AU" dirty="0"/>
                  <a:t>End behaviour:</a:t>
                </a:r>
              </a:p>
              <a:p>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 </m:t>
                    </m:r>
                    <m:r>
                      <a:rPr lang="en-AU" b="0" i="1" smtClean="0">
                        <a:latin typeface="Cambria Math" panose="02040503050406030204" pitchFamily="18" charset="0"/>
                      </a:rPr>
                      <m:t>𝐷</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oMath>
                </a14:m>
                <a:r>
                  <a:rPr lang="en-AU" dirty="0"/>
                  <a:t> </a:t>
                </a:r>
              </a:p>
              <a:p>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 </m:t>
                    </m:r>
                    <m:r>
                      <a:rPr lang="en-AU" b="0" i="1" smtClean="0">
                        <a:latin typeface="Cambria Math" panose="02040503050406030204" pitchFamily="18" charset="0"/>
                      </a:rPr>
                      <m:t>𝐷</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oMath>
                </a14:m>
                <a:r>
                  <a:rPr lang="en-AU" dirty="0"/>
                  <a:t> </a:t>
                </a:r>
              </a:p>
              <a:p>
                <a:r>
                  <a:rPr lang="en-AU" dirty="0"/>
                  <a:t>Multiplicity:</a:t>
                </a:r>
              </a:p>
              <a:p>
                <a:r>
                  <a:rPr lang="en-AU" dirty="0"/>
                  <a:t>Even: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=10</m:t>
                    </m:r>
                  </m:oMath>
                </a14:m>
                <a:endParaRPr lang="en-AU" dirty="0"/>
              </a:p>
              <a:p>
                <a:r>
                  <a:rPr lang="en-AU" dirty="0"/>
                  <a:t>Odd: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=5, −3</m:t>
                    </m:r>
                  </m:oMath>
                </a14:m>
                <a:endParaRPr lang="en-AU" dirty="0"/>
              </a:p>
            </p:txBody>
          </p:sp>
        </mc:Choice>
        <mc:Fallback xmlns="">
          <p:sp>
            <p:nvSpPr>
              <p:cNvPr id="6" name="Text Placeholder 4">
                <a:extLst>
                  <a:ext uri="{FF2B5EF4-FFF2-40B4-BE49-F238E27FC236}">
                    <a16:creationId xmlns:a16="http://schemas.microsoft.com/office/drawing/2014/main" id="{1344BAAE-B7A1-E4CF-A224-9DAFEFBD84EB}"/>
                  </a:ext>
                </a:extLst>
              </p:cNvPr>
              <p:cNvSpPr txBox="1">
                <a:spLocks noRot="1" noChangeAspect="1" noMove="1" noResize="1" noEditPoints="1" noAdjustHandles="1" noChangeArrowheads="1" noChangeShapeType="1" noTextEdit="1"/>
              </p:cNvSpPr>
              <p:nvPr/>
            </p:nvSpPr>
            <p:spPr>
              <a:xfrm>
                <a:off x="372001" y="1194883"/>
                <a:ext cx="5473571" cy="4468233"/>
              </a:xfrm>
              <a:prstGeom prst="rect">
                <a:avLst/>
              </a:prstGeom>
              <a:blipFill>
                <a:blip r:embed="rId4"/>
                <a:stretch>
                  <a:fillRect l="-2778" r="-1157" b="-21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7725D28B-D9AC-766B-ED27-56065B34CC65}"/>
                  </a:ext>
                </a:extLst>
              </p:cNvPr>
              <p:cNvSpPr txBox="1">
                <a:spLocks/>
              </p:cNvSpPr>
              <p:nvPr/>
            </p:nvSpPr>
            <p:spPr>
              <a:xfrm>
                <a:off x="6305407" y="1194883"/>
                <a:ext cx="5178593" cy="446823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Method 2</a:t>
                </a:r>
              </a:p>
              <a:p>
                <a:r>
                  <a:rPr lang="en-AU" b="1" dirty="0"/>
                  <a:t>Testing points between zeroes and end behaviour</a:t>
                </a:r>
                <a:r>
                  <a:rPr lang="en-AU" u="sng" dirty="0"/>
                  <a:t> </a:t>
                </a:r>
              </a:p>
              <a:p>
                <a:r>
                  <a:rPr lang="en-AU" dirty="0"/>
                  <a:t>zeroes: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=10, 5</m:t>
                    </m:r>
                  </m:oMath>
                </a14:m>
                <a:r>
                  <a:rPr lang="en-AU" dirty="0"/>
                  <a:t> and </a:t>
                </a:r>
                <a14:m>
                  <m:oMath xmlns:m="http://schemas.openxmlformats.org/officeDocument/2006/math">
                    <m:r>
                      <a:rPr lang="en-AU" b="0" i="1" smtClean="0">
                        <a:latin typeface="Cambria Math" panose="02040503050406030204" pitchFamily="18" charset="0"/>
                      </a:rPr>
                      <m:t>−3</m:t>
                    </m:r>
                  </m:oMath>
                </a14:m>
                <a:endParaRPr lang="en-AU" dirty="0"/>
              </a:p>
              <a:p>
                <a:endParaRPr lang="en-AU" dirty="0"/>
              </a:p>
              <a:p>
                <a:endParaRPr lang="en-AU" dirty="0"/>
              </a:p>
              <a:p>
                <a:endParaRPr lang="en-AU" dirty="0"/>
              </a:p>
            </p:txBody>
          </p:sp>
        </mc:Choice>
        <mc:Fallback xmlns="">
          <p:sp>
            <p:nvSpPr>
              <p:cNvPr id="7" name="Text Placeholder 4">
                <a:extLst>
                  <a:ext uri="{FF2B5EF4-FFF2-40B4-BE49-F238E27FC236}">
                    <a16:creationId xmlns:a16="http://schemas.microsoft.com/office/drawing/2014/main" id="{7725D28B-D9AC-766B-ED27-56065B34CC65}"/>
                  </a:ext>
                </a:extLst>
              </p:cNvPr>
              <p:cNvSpPr txBox="1">
                <a:spLocks noRot="1" noChangeAspect="1" noMove="1" noResize="1" noEditPoints="1" noAdjustHandles="1" noChangeArrowheads="1" noChangeShapeType="1" noTextEdit="1"/>
              </p:cNvSpPr>
              <p:nvPr/>
            </p:nvSpPr>
            <p:spPr>
              <a:xfrm>
                <a:off x="6305407" y="1194883"/>
                <a:ext cx="5178593" cy="4468233"/>
              </a:xfrm>
              <a:prstGeom prst="rect">
                <a:avLst/>
              </a:prstGeom>
              <a:blipFill>
                <a:blip r:embed="rId5"/>
                <a:stretch>
                  <a:fillRect l="-2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0" name="Table 9" descr="A two‑row table listing values of a function 𝑑(𝑥) at selected 𝑥&#10;-values. The top row shows 𝑥=−∞,−3, 0, 5,7,10,∞. The second row shows the corresponding function values: 𝑑(𝑥)=−∞,0,−3,750,000,0,6480,0,∞.">
                <a:extLst>
                  <a:ext uri="{FF2B5EF4-FFF2-40B4-BE49-F238E27FC236}">
                    <a16:creationId xmlns:a16="http://schemas.microsoft.com/office/drawing/2014/main" id="{10B1A9FB-664E-9C79-7120-CDA588B2F599}"/>
                  </a:ext>
                </a:extLst>
              </p:cNvPr>
              <p:cNvGraphicFramePr>
                <a:graphicFrameLocks noGrp="1"/>
              </p:cNvGraphicFramePr>
              <p:nvPr>
                <p:extLst>
                  <p:ext uri="{D42A27DB-BD31-4B8C-83A1-F6EECF244321}">
                    <p14:modId xmlns:p14="http://schemas.microsoft.com/office/powerpoint/2010/main" val="607164294"/>
                  </p:ext>
                </p:extLst>
              </p:nvPr>
            </p:nvGraphicFramePr>
            <p:xfrm>
              <a:off x="6305407" y="3687745"/>
              <a:ext cx="5638428" cy="970996"/>
            </p:xfrm>
            <a:graphic>
              <a:graphicData uri="http://schemas.openxmlformats.org/drawingml/2006/table">
                <a:tbl>
                  <a:tblPr firstRow="1" bandRow="1">
                    <a:tableStyleId>{5A111915-BE36-4E01-A7E5-04B1672EAD32}</a:tableStyleId>
                  </a:tblPr>
                  <a:tblGrid>
                    <a:gridCol w="596203">
                      <a:extLst>
                        <a:ext uri="{9D8B030D-6E8A-4147-A177-3AD203B41FA5}">
                          <a16:colId xmlns:a16="http://schemas.microsoft.com/office/drawing/2014/main" val="1301782146"/>
                        </a:ext>
                      </a:extLst>
                    </a:gridCol>
                    <a:gridCol w="596203">
                      <a:extLst>
                        <a:ext uri="{9D8B030D-6E8A-4147-A177-3AD203B41FA5}">
                          <a16:colId xmlns:a16="http://schemas.microsoft.com/office/drawing/2014/main" val="3040624763"/>
                        </a:ext>
                      </a:extLst>
                    </a:gridCol>
                    <a:gridCol w="596203">
                      <a:extLst>
                        <a:ext uri="{9D8B030D-6E8A-4147-A177-3AD203B41FA5}">
                          <a16:colId xmlns:a16="http://schemas.microsoft.com/office/drawing/2014/main" val="2661216657"/>
                        </a:ext>
                      </a:extLst>
                    </a:gridCol>
                    <a:gridCol w="1306830">
                      <a:extLst>
                        <a:ext uri="{9D8B030D-6E8A-4147-A177-3AD203B41FA5}">
                          <a16:colId xmlns:a16="http://schemas.microsoft.com/office/drawing/2014/main" val="3008247548"/>
                        </a:ext>
                      </a:extLst>
                    </a:gridCol>
                    <a:gridCol w="596203">
                      <a:extLst>
                        <a:ext uri="{9D8B030D-6E8A-4147-A177-3AD203B41FA5}">
                          <a16:colId xmlns:a16="http://schemas.microsoft.com/office/drawing/2014/main" val="3413858503"/>
                        </a:ext>
                      </a:extLst>
                    </a:gridCol>
                    <a:gridCol w="754380">
                      <a:extLst>
                        <a:ext uri="{9D8B030D-6E8A-4147-A177-3AD203B41FA5}">
                          <a16:colId xmlns:a16="http://schemas.microsoft.com/office/drawing/2014/main" val="55414861"/>
                        </a:ext>
                      </a:extLst>
                    </a:gridCol>
                    <a:gridCol w="596203">
                      <a:extLst>
                        <a:ext uri="{9D8B030D-6E8A-4147-A177-3AD203B41FA5}">
                          <a16:colId xmlns:a16="http://schemas.microsoft.com/office/drawing/2014/main" val="3162059441"/>
                        </a:ext>
                      </a:extLst>
                    </a:gridCol>
                    <a:gridCol w="596203">
                      <a:extLst>
                        <a:ext uri="{9D8B030D-6E8A-4147-A177-3AD203B41FA5}">
                          <a16:colId xmlns:a16="http://schemas.microsoft.com/office/drawing/2014/main" val="3924391855"/>
                        </a:ext>
                      </a:extLst>
                    </a:gridCol>
                  </a:tblGrid>
                  <a:tr h="485498">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𝑥</m:t>
                                </m:r>
                              </m:oMath>
                            </m:oMathPara>
                          </a14:m>
                          <a:endParaRPr lang="en-AU"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m:t>
                                </m:r>
                              </m:oMath>
                            </m:oMathPara>
                          </a14:m>
                          <a:endParaRPr lang="en-AU"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−3</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5</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7</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10</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m:t>
                                </m:r>
                              </m:oMath>
                            </m:oMathPara>
                          </a14:m>
                          <a:endParaRPr lang="en-AU"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2488451"/>
                      </a:ext>
                    </a:extLst>
                  </a:tr>
                  <a:tr h="485498">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𝑑</m:t>
                                </m:r>
                                <m: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m:t>
                                </m:r>
                              </m:oMath>
                            </m:oMathPara>
                          </a14:m>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m:t>
                                </m:r>
                              </m:oMath>
                            </m:oMathPara>
                          </a14:m>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AU" i="1" dirty="0" smtClean="0">
                                    <a:solidFill>
                                      <a:schemeClr val="tx1"/>
                                    </a:solidFill>
                                    <a:latin typeface="Cambria Math" panose="02040503050406030204" pitchFamily="18" charset="0"/>
                                  </a:rPr>
                                  <m:t>0</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−3750000</m:t>
                                </m:r>
                              </m:oMath>
                            </m:oMathPara>
                          </a14:m>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AU" i="1" dirty="0" smtClean="0">
                                    <a:solidFill>
                                      <a:schemeClr val="tx1"/>
                                    </a:solidFill>
                                    <a:latin typeface="Cambria Math" panose="02040503050406030204" pitchFamily="18" charset="0"/>
                                  </a:rPr>
                                  <m:t>0</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AU" i="1" dirty="0" smtClean="0">
                                    <a:solidFill>
                                      <a:schemeClr val="tx1"/>
                                    </a:solidFill>
                                    <a:latin typeface="Cambria Math" panose="02040503050406030204" pitchFamily="18" charset="0"/>
                                  </a:rPr>
                                  <m:t>6480</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AU" i="1" dirty="0" smtClean="0">
                                    <a:solidFill>
                                      <a:schemeClr val="tx1"/>
                                    </a:solidFill>
                                    <a:latin typeface="Cambria Math" panose="02040503050406030204" pitchFamily="18" charset="0"/>
                                  </a:rPr>
                                  <m:t>0</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m:t>
                                </m:r>
                              </m:oMath>
                            </m:oMathPara>
                          </a14:m>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8064180"/>
                      </a:ext>
                    </a:extLst>
                  </a:tr>
                </a:tbl>
              </a:graphicData>
            </a:graphic>
          </p:graphicFrame>
        </mc:Choice>
        <mc:Fallback xmlns="">
          <p:graphicFrame>
            <p:nvGraphicFramePr>
              <p:cNvPr id="10" name="Table 9" descr="A two‑row table listing values of a function 𝑑(𝑥) at selected 𝑥&#10;-values. The top row shows 𝑥=−∞,−3, 0, 5,7,10,∞. The second row shows the corresponding function values: 𝑑(𝑥)=−∞,0,−3,750,000,0,6480,0,∞.">
                <a:extLst>
                  <a:ext uri="{FF2B5EF4-FFF2-40B4-BE49-F238E27FC236}">
                    <a16:creationId xmlns:a16="http://schemas.microsoft.com/office/drawing/2014/main" id="{10B1A9FB-664E-9C79-7120-CDA588B2F599}"/>
                  </a:ext>
                </a:extLst>
              </p:cNvPr>
              <p:cNvGraphicFramePr>
                <a:graphicFrameLocks noGrp="1"/>
              </p:cNvGraphicFramePr>
              <p:nvPr>
                <p:extLst>
                  <p:ext uri="{D42A27DB-BD31-4B8C-83A1-F6EECF244321}">
                    <p14:modId xmlns:p14="http://schemas.microsoft.com/office/powerpoint/2010/main" val="607164294"/>
                  </p:ext>
                </p:extLst>
              </p:nvPr>
            </p:nvGraphicFramePr>
            <p:xfrm>
              <a:off x="6305407" y="3687745"/>
              <a:ext cx="5638428" cy="970996"/>
            </p:xfrm>
            <a:graphic>
              <a:graphicData uri="http://schemas.openxmlformats.org/drawingml/2006/table">
                <a:tbl>
                  <a:tblPr firstRow="1" bandRow="1">
                    <a:tableStyleId>{5A111915-BE36-4E01-A7E5-04B1672EAD32}</a:tableStyleId>
                  </a:tblPr>
                  <a:tblGrid>
                    <a:gridCol w="596203">
                      <a:extLst>
                        <a:ext uri="{9D8B030D-6E8A-4147-A177-3AD203B41FA5}">
                          <a16:colId xmlns:a16="http://schemas.microsoft.com/office/drawing/2014/main" val="1301782146"/>
                        </a:ext>
                      </a:extLst>
                    </a:gridCol>
                    <a:gridCol w="596203">
                      <a:extLst>
                        <a:ext uri="{9D8B030D-6E8A-4147-A177-3AD203B41FA5}">
                          <a16:colId xmlns:a16="http://schemas.microsoft.com/office/drawing/2014/main" val="3040624763"/>
                        </a:ext>
                      </a:extLst>
                    </a:gridCol>
                    <a:gridCol w="596203">
                      <a:extLst>
                        <a:ext uri="{9D8B030D-6E8A-4147-A177-3AD203B41FA5}">
                          <a16:colId xmlns:a16="http://schemas.microsoft.com/office/drawing/2014/main" val="2661216657"/>
                        </a:ext>
                      </a:extLst>
                    </a:gridCol>
                    <a:gridCol w="1306830">
                      <a:extLst>
                        <a:ext uri="{9D8B030D-6E8A-4147-A177-3AD203B41FA5}">
                          <a16:colId xmlns:a16="http://schemas.microsoft.com/office/drawing/2014/main" val="3008247548"/>
                        </a:ext>
                      </a:extLst>
                    </a:gridCol>
                    <a:gridCol w="596203">
                      <a:extLst>
                        <a:ext uri="{9D8B030D-6E8A-4147-A177-3AD203B41FA5}">
                          <a16:colId xmlns:a16="http://schemas.microsoft.com/office/drawing/2014/main" val="3413858503"/>
                        </a:ext>
                      </a:extLst>
                    </a:gridCol>
                    <a:gridCol w="754380">
                      <a:extLst>
                        <a:ext uri="{9D8B030D-6E8A-4147-A177-3AD203B41FA5}">
                          <a16:colId xmlns:a16="http://schemas.microsoft.com/office/drawing/2014/main" val="55414861"/>
                        </a:ext>
                      </a:extLst>
                    </a:gridCol>
                    <a:gridCol w="596203">
                      <a:extLst>
                        <a:ext uri="{9D8B030D-6E8A-4147-A177-3AD203B41FA5}">
                          <a16:colId xmlns:a16="http://schemas.microsoft.com/office/drawing/2014/main" val="3162059441"/>
                        </a:ext>
                      </a:extLst>
                    </a:gridCol>
                    <a:gridCol w="596203">
                      <a:extLst>
                        <a:ext uri="{9D8B030D-6E8A-4147-A177-3AD203B41FA5}">
                          <a16:colId xmlns:a16="http://schemas.microsoft.com/office/drawing/2014/main" val="3924391855"/>
                        </a:ext>
                      </a:extLst>
                    </a:gridCol>
                  </a:tblGrid>
                  <a:tr h="48549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020" t="-6173" r="-846939" b="-10123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01020" t="-6173" r="-746939" b="-10123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201020" t="-6173" r="-646939" b="-101235"/>
                          </a:stretch>
                        </a:blipFill>
                      </a:tcPr>
                    </a:tc>
                    <a:tc>
                      <a:txBody>
                        <a:bodyPr/>
                        <a:lstStyle/>
                        <a:p>
                          <a:r>
                            <a:rPr lang="en-AU" b="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519388" t="-6173" r="-328571" b="-10123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489516" t="-6173" r="-159677" b="-10123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745918" t="-6173" r="-102041" b="-10123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845918" t="-6173" r="-2041" b="-101235"/>
                          </a:stretch>
                        </a:blipFill>
                      </a:tcPr>
                    </a:tc>
                    <a:extLst>
                      <a:ext uri="{0D108BD9-81ED-4DB2-BD59-A6C34878D82A}">
                        <a16:rowId xmlns:a16="http://schemas.microsoft.com/office/drawing/2014/main" val="3562488451"/>
                      </a:ext>
                    </a:extLst>
                  </a:tr>
                  <a:tr h="48549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020" t="-107500" r="-846939" b="-2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01020" t="-107500" r="-746939" b="-2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201020" t="-107500" r="-646939" b="-2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37850" t="-107500" r="-196262" b="-2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519388" t="-107500" r="-328571" b="-2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489516" t="-107500" r="-159677" b="-2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745918" t="-107500" r="-102041" b="-2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845918" t="-107500" r="-2041" b="-2500"/>
                          </a:stretch>
                        </a:blipFill>
                      </a:tcPr>
                    </a:tc>
                    <a:extLst>
                      <a:ext uri="{0D108BD9-81ED-4DB2-BD59-A6C34878D82A}">
                        <a16:rowId xmlns:a16="http://schemas.microsoft.com/office/drawing/2014/main" val="3208064180"/>
                      </a:ext>
                    </a:extLst>
                  </a:tr>
                </a:tbl>
              </a:graphicData>
            </a:graphic>
          </p:graphicFrame>
        </mc:Fallback>
      </mc:AlternateContent>
      <p:pic>
        <p:nvPicPr>
          <p:cNvPr id="9" name="Picture 8" descr="A graph of a polynomial function on a Cartesian plane. The curve descends from the upper left to a local minimum, rises to a local maximum, dips again to another minimum, and then rises toward the upper right. The x‑axis is marked at –3, 5, and 10, and the y‑axis at 6. The overall shape shows multiple turning points typical of a higher‑degree polynomial.">
            <a:extLst>
              <a:ext uri="{FF2B5EF4-FFF2-40B4-BE49-F238E27FC236}">
                <a16:creationId xmlns:a16="http://schemas.microsoft.com/office/drawing/2014/main" id="{DA713632-88CF-6946-CD6B-1B2C40D71220}"/>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096000" y="4811734"/>
            <a:ext cx="2680666" cy="1884266"/>
          </a:xfrm>
          <a:prstGeom prst="rect">
            <a:avLst/>
          </a:prstGeom>
        </p:spPr>
      </p:pic>
    </p:spTree>
    <p:extLst>
      <p:ext uri="{BB962C8B-B14F-4D97-AF65-F5344CB8AC3E}">
        <p14:creationId xmlns:p14="http://schemas.microsoft.com/office/powerpoint/2010/main" val="281628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7883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mj-lt"/>
                <a:cs typeface="Arial" panose="020B0604020202020204" pitchFamily="34" charset="0"/>
              </a:rPr>
              <a:t>Learning intention</a:t>
            </a:r>
            <a:endParaRPr lang="en-AU" sz="20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To learn how zeroes, roots and multiplicity link the equation and graph of a polynomial function, enabling movement between the 2.</a:t>
            </a:r>
          </a:p>
          <a:p>
            <a:pPr>
              <a:lnSpc>
                <a:spcPct val="150000"/>
              </a:lnSpc>
              <a:spcAft>
                <a:spcPts val="600"/>
              </a:spcAft>
            </a:pPr>
            <a:r>
              <a:rPr lang="en-AU" sz="2000" b="1">
                <a:solidFill>
                  <a:schemeClr val="accent1"/>
                </a:solidFill>
                <a:latin typeface="+mj-lt"/>
                <a:cs typeface="Arial" panose="020B0604020202020204" pitchFamily="34" charset="0"/>
              </a:rPr>
              <a:t>Success criteria</a:t>
            </a:r>
            <a:endParaRPr lang="en-US" sz="200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a:cs typeface="Arial" panose="020B0604020202020204" pitchFamily="34" charset="0"/>
              </a:rPr>
              <a:t>I can find the zeroes of a polynomial and state the multiplicity of each one from its factored form.</a:t>
            </a:r>
          </a:p>
          <a:p>
            <a:pPr marL="342900" indent="-342900">
              <a:lnSpc>
                <a:spcPct val="150000"/>
              </a:lnSpc>
              <a:spcAft>
                <a:spcPts val="600"/>
              </a:spcAft>
              <a:buFont typeface="Arial"/>
              <a:buChar char="•"/>
            </a:pPr>
            <a:r>
              <a:rPr lang="en-AU" sz="2000">
                <a:cs typeface="Arial" panose="020B0604020202020204" pitchFamily="34" charset="0"/>
              </a:rPr>
              <a:t>I can explain how multiplicity affects the graph and apply this when sketching.</a:t>
            </a:r>
          </a:p>
          <a:p>
            <a:pPr marL="342900" indent="-342900">
              <a:lnSpc>
                <a:spcPct val="150000"/>
              </a:lnSpc>
              <a:spcAft>
                <a:spcPts val="600"/>
              </a:spcAft>
              <a:buFont typeface="Arial"/>
              <a:buChar char="•"/>
            </a:pPr>
            <a:r>
              <a:rPr lang="en-AU" sz="2000">
                <a:cs typeface="Arial" panose="020B0604020202020204" pitchFamily="34" charset="0"/>
              </a:rPr>
              <a:t>I can sketch the overall shape of a polynomial by using zeroes, multiplicity and end behaviour.</a:t>
            </a:r>
          </a:p>
          <a:p>
            <a:pPr marL="342900" indent="-342900">
              <a:lnSpc>
                <a:spcPct val="150000"/>
              </a:lnSpc>
              <a:spcAft>
                <a:spcPts val="600"/>
              </a:spcAft>
              <a:buFont typeface="Arial"/>
              <a:buChar char="•"/>
            </a:pPr>
            <a:endParaRPr lang="en-AU">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806E3-49CF-92E8-4483-2D017F89D85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374066-9231-392D-DF74-B860A5E07D93}"/>
              </a:ext>
            </a:extLst>
          </p:cNvPr>
          <p:cNvSpPr>
            <a:spLocks noGrp="1"/>
          </p:cNvSpPr>
          <p:nvPr>
            <p:ph type="title"/>
          </p:nvPr>
        </p:nvSpPr>
        <p:spPr/>
        <p:txBody>
          <a:bodyPr/>
          <a:lstStyle/>
          <a:p>
            <a:r>
              <a:rPr lang="en-AU">
                <a:latin typeface="+mj-lt"/>
              </a:rPr>
              <a:t>Past HSC questions (1)  </a:t>
            </a:r>
          </a:p>
        </p:txBody>
      </p:sp>
      <p:sp>
        <p:nvSpPr>
          <p:cNvPr id="13" name="Text Placeholder 12">
            <a:extLst>
              <a:ext uri="{FF2B5EF4-FFF2-40B4-BE49-F238E27FC236}">
                <a16:creationId xmlns:a16="http://schemas.microsoft.com/office/drawing/2014/main" id="{F0004683-60B0-650F-0FC2-3031D20B9A80}"/>
              </a:ext>
            </a:extLst>
          </p:cNvPr>
          <p:cNvSpPr>
            <a:spLocks noGrp="1"/>
          </p:cNvSpPr>
          <p:nvPr>
            <p:ph type="body" sz="quarter" idx="18"/>
          </p:nvPr>
        </p:nvSpPr>
        <p:spPr>
          <a:xfrm>
            <a:off x="360000" y="982520"/>
            <a:ext cx="11483998" cy="356423"/>
          </a:xfrm>
        </p:spPr>
        <p:txBody>
          <a:bodyPr/>
          <a:lstStyle/>
          <a:p>
            <a:r>
              <a:rPr lang="en-AU">
                <a:latin typeface="+mj-lt"/>
              </a:rPr>
              <a:t>2013 HSC Mathematics Extension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50890F31-E6B4-7675-0003-5FE599A90CDF}"/>
                  </a:ext>
                </a:extLst>
              </p:cNvPr>
              <p:cNvSpPr>
                <a:spLocks noGrp="1"/>
              </p:cNvSpPr>
              <p:nvPr>
                <p:ph type="body" sz="quarter" idx="17"/>
              </p:nvPr>
            </p:nvSpPr>
            <p:spPr/>
            <p:txBody>
              <a:bodyPr/>
              <a:lstStyle/>
              <a:p>
                <a:r>
                  <a:rPr lang="en-AU">
                    <a:latin typeface="+mn-lt"/>
                  </a:rPr>
                  <a:t> Which diagram best represents the graph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m:t>
                            </m:r>
                            <m:r>
                              <a:rPr lang="en-AU" b="0" i="1" smtClean="0">
                                <a:latin typeface="Cambria Math" panose="02040503050406030204" pitchFamily="18" charset="0"/>
                              </a:rPr>
                              <m:t>𝑥</m:t>
                            </m:r>
                          </m:e>
                        </m:d>
                      </m:e>
                      <m:sup>
                        <m:r>
                          <a:rPr lang="en-AU" b="0" i="1" smtClean="0">
                            <a:latin typeface="Cambria Math" panose="02040503050406030204" pitchFamily="18" charset="0"/>
                          </a:rPr>
                          <m:t>3</m:t>
                        </m:r>
                      </m:sup>
                    </m:sSup>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3−</m:t>
                            </m:r>
                            <m:r>
                              <a:rPr lang="en-AU" b="0" i="1" smtClean="0">
                                <a:latin typeface="Cambria Math" panose="02040503050406030204" pitchFamily="18" charset="0"/>
                              </a:rPr>
                              <m:t>𝑥</m:t>
                            </m:r>
                          </m:e>
                        </m:d>
                      </m:e>
                      <m:sup>
                        <m:r>
                          <a:rPr lang="en-AU" b="0" i="1" smtClean="0">
                            <a:latin typeface="Cambria Math" panose="02040503050406030204" pitchFamily="18" charset="0"/>
                          </a:rPr>
                          <m:t>2</m:t>
                        </m:r>
                      </m:sup>
                    </m:sSup>
                  </m:oMath>
                </a14:m>
                <a:r>
                  <a:rPr lang="en-AU">
                    <a:latin typeface="+mn-lt"/>
                  </a:rPr>
                  <a:t>?</a:t>
                </a:r>
              </a:p>
            </p:txBody>
          </p:sp>
        </mc:Choice>
        <mc:Fallback xmlns="">
          <p:sp>
            <p:nvSpPr>
              <p:cNvPr id="12" name="Text Placeholder 11">
                <a:extLst>
                  <a:ext uri="{FF2B5EF4-FFF2-40B4-BE49-F238E27FC236}">
                    <a16:creationId xmlns:a16="http://schemas.microsoft.com/office/drawing/2014/main" id="{50890F31-E6B4-7675-0003-5FE599A90CDF}"/>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74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ACD47839-A01E-70AC-3DA0-1C678E879D0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a:p>
        </p:txBody>
      </p:sp>
      <p:pic>
        <p:nvPicPr>
          <p:cNvPr id="5" name="Picture 4" descr="A smooth curve on a Cartesian plane labelled (A). The graph starts above the x‑axis, dips below it between x = 0 and x = 1, rises above the axis between x = 1 and x = 3, then dips below again at x = 3 before rising steeply. Tick marks appear at x = 1 and x = 3, with the origin labelled O.">
            <a:extLst>
              <a:ext uri="{FF2B5EF4-FFF2-40B4-BE49-F238E27FC236}">
                <a16:creationId xmlns:a16="http://schemas.microsoft.com/office/drawing/2014/main" id="{FA0BE127-57FA-967D-DB3E-35C8FD4CF3A4}"/>
              </a:ext>
            </a:extLst>
          </p:cNvPr>
          <p:cNvPicPr>
            <a:picLocks noChangeAspect="1"/>
          </p:cNvPicPr>
          <p:nvPr/>
        </p:nvPicPr>
        <p:blipFill>
          <a:blip r:embed="rId4"/>
          <a:stretch>
            <a:fillRect/>
          </a:stretch>
        </p:blipFill>
        <p:spPr>
          <a:xfrm>
            <a:off x="360000" y="2072999"/>
            <a:ext cx="5524506" cy="2308082"/>
          </a:xfrm>
          <a:prstGeom prst="rect">
            <a:avLst/>
          </a:prstGeom>
        </p:spPr>
      </p:pic>
      <p:pic>
        <p:nvPicPr>
          <p:cNvPr id="6" name="Picture 5" descr="A smooth curve on a Cartesian plane labelled (B). The graph begins below the x‑axis, rises to cross at the origin, reaches a peak before x = 1, dips below the axis between x = 1 and x = 3, then rises to cross the axis again at x = 3 before descending. Tick marks appear at x = 1 and x = 3.">
            <a:extLst>
              <a:ext uri="{FF2B5EF4-FFF2-40B4-BE49-F238E27FC236}">
                <a16:creationId xmlns:a16="http://schemas.microsoft.com/office/drawing/2014/main" id="{64667B32-2A8D-DE96-2EEA-CD32B38A2C2D}"/>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360000" y="4317291"/>
            <a:ext cx="5524506" cy="2263464"/>
          </a:xfrm>
          <a:prstGeom prst="rect">
            <a:avLst/>
          </a:prstGeom>
        </p:spPr>
      </p:pic>
      <p:pic>
        <p:nvPicPr>
          <p:cNvPr id="8" name="Picture 7" descr="A smooth oscillating curve on a Cartesian plane labelled (C). The graph starts above the x‑axis, dips below it between the origin and x = 1, rises to a peak between x = 1 and x = 3, dips again at x = 3, then rises steeply. The x‑axis is marked at O, 1, and 3.">
            <a:extLst>
              <a:ext uri="{FF2B5EF4-FFF2-40B4-BE49-F238E27FC236}">
                <a16:creationId xmlns:a16="http://schemas.microsoft.com/office/drawing/2014/main" id="{0740B11F-27A8-C64F-13E5-8F23C38E87EC}"/>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6388982" y="2072999"/>
            <a:ext cx="5385525" cy="2308082"/>
          </a:xfrm>
          <a:prstGeom prst="rect">
            <a:avLst/>
          </a:prstGeom>
        </p:spPr>
      </p:pic>
      <p:pic>
        <p:nvPicPr>
          <p:cNvPr id="9" name="Picture 8" descr="A smooth curve on a Cartesian plane labelled (D). The graph begins at the origin, rises slightly above the x‑axis, dips below it, rises again near x = 3, then falls sharply downward. Tick marks appear at x = 1 and x = 3.">
            <a:extLst>
              <a:ext uri="{FF2B5EF4-FFF2-40B4-BE49-F238E27FC236}">
                <a16:creationId xmlns:a16="http://schemas.microsoft.com/office/drawing/2014/main" id="{50684144-01E9-21DC-DE64-95CAA5EDF4FD}"/>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6576554" y="4294982"/>
            <a:ext cx="5010381" cy="2308082"/>
          </a:xfrm>
          <a:prstGeom prst="rect">
            <a:avLst/>
          </a:prstGeom>
        </p:spPr>
      </p:pic>
    </p:spTree>
    <p:extLst>
      <p:ext uri="{BB962C8B-B14F-4D97-AF65-F5344CB8AC3E}">
        <p14:creationId xmlns:p14="http://schemas.microsoft.com/office/powerpoint/2010/main" val="33242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BFA5B-10EA-855C-6078-22D12B1899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D70023A-E105-1D60-2F4B-1B44AD760730}"/>
              </a:ext>
            </a:extLst>
          </p:cNvPr>
          <p:cNvSpPr>
            <a:spLocks noGrp="1"/>
          </p:cNvSpPr>
          <p:nvPr>
            <p:ph type="title"/>
          </p:nvPr>
        </p:nvSpPr>
        <p:spPr/>
        <p:txBody>
          <a:bodyPr/>
          <a:lstStyle/>
          <a:p>
            <a:r>
              <a:rPr lang="en-AU">
                <a:latin typeface="+mj-lt"/>
              </a:rPr>
              <a:t>Past HSC questions (2) </a:t>
            </a:r>
          </a:p>
        </p:txBody>
      </p:sp>
      <p:sp>
        <p:nvSpPr>
          <p:cNvPr id="13" name="Text Placeholder 12">
            <a:extLst>
              <a:ext uri="{FF2B5EF4-FFF2-40B4-BE49-F238E27FC236}">
                <a16:creationId xmlns:a16="http://schemas.microsoft.com/office/drawing/2014/main" id="{C97AC43E-A216-787C-2770-BD9C83679135}"/>
              </a:ext>
            </a:extLst>
          </p:cNvPr>
          <p:cNvSpPr>
            <a:spLocks noGrp="1"/>
          </p:cNvSpPr>
          <p:nvPr>
            <p:ph type="body" sz="quarter" idx="18"/>
          </p:nvPr>
        </p:nvSpPr>
        <p:spPr>
          <a:xfrm>
            <a:off x="360000" y="982520"/>
            <a:ext cx="11483998" cy="356423"/>
          </a:xfrm>
        </p:spPr>
        <p:txBody>
          <a:bodyPr/>
          <a:lstStyle/>
          <a:p>
            <a:r>
              <a:rPr lang="en-AU">
                <a:latin typeface="+mj-lt"/>
              </a:rPr>
              <a:t>2015 HSC Mathematics Extension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5A7564D7-7370-6C1C-2A14-F0658ADB2F5A}"/>
                  </a:ext>
                </a:extLst>
              </p:cNvPr>
              <p:cNvSpPr>
                <a:spLocks noGrp="1"/>
              </p:cNvSpPr>
              <p:nvPr>
                <p:ph type="body" sz="quarter" idx="17"/>
              </p:nvPr>
            </p:nvSpPr>
            <p:spPr/>
            <p:txBody>
              <a:bodyPr/>
              <a:lstStyle/>
              <a:p>
                <a:r>
                  <a:rPr lang="en-AU">
                    <a:latin typeface="+mn-lt"/>
                  </a:rPr>
                  <a:t> Which graph best represents the curve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5</m:t>
                        </m:r>
                      </m:sup>
                    </m:sSup>
                  </m:oMath>
                </a14:m>
                <a:r>
                  <a:rPr lang="en-AU">
                    <a:latin typeface="+mn-lt"/>
                  </a:rPr>
                  <a:t>?</a:t>
                </a:r>
              </a:p>
            </p:txBody>
          </p:sp>
        </mc:Choice>
        <mc:Fallback xmlns="">
          <p:sp>
            <p:nvSpPr>
              <p:cNvPr id="12" name="Text Placeholder 11">
                <a:extLst>
                  <a:ext uri="{FF2B5EF4-FFF2-40B4-BE49-F238E27FC236}">
                    <a16:creationId xmlns:a16="http://schemas.microsoft.com/office/drawing/2014/main" id="{5A7564D7-7370-6C1C-2A14-F0658ADB2F5A}"/>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74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6FE7404A-6A34-CBD4-DC64-D7C5356CE0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a:p>
        </p:txBody>
      </p:sp>
      <p:pic>
        <p:nvPicPr>
          <p:cNvPr id="5" name="Picture 4" descr="A smooth polynomial curve on a Cartesian plane labelled (A). The graph crosses the x‑axis at about x = –3 and x = 1. It rises to a local maximum between –3 and 0, falls to a local minimum between 0 and 1, then rises steeply after x = 1. The origin is marked O.">
            <a:extLst>
              <a:ext uri="{FF2B5EF4-FFF2-40B4-BE49-F238E27FC236}">
                <a16:creationId xmlns:a16="http://schemas.microsoft.com/office/drawing/2014/main" id="{E3770750-1AE4-753A-0079-FC04718D56B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96478" y="2072999"/>
            <a:ext cx="3051550" cy="2308082"/>
          </a:xfrm>
          <a:prstGeom prst="rect">
            <a:avLst/>
          </a:prstGeom>
        </p:spPr>
      </p:pic>
      <p:pic>
        <p:nvPicPr>
          <p:cNvPr id="6" name="Picture 5" descr="A smooth polynomial curve on a Cartesian plane labelled (B). The graph passes through the origin, dips below the x‑axis between x = –1 and x = 3, then rises sharply after x = 3. Tick marks appear at x = –1 and x = 3.">
            <a:extLst>
              <a:ext uri="{FF2B5EF4-FFF2-40B4-BE49-F238E27FC236}">
                <a16:creationId xmlns:a16="http://schemas.microsoft.com/office/drawing/2014/main" id="{D8D43C45-2E06-355D-91BB-60E58D62FEA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484290" y="4317291"/>
            <a:ext cx="3275926" cy="2263464"/>
          </a:xfrm>
          <a:prstGeom prst="rect">
            <a:avLst/>
          </a:prstGeom>
        </p:spPr>
      </p:pic>
      <p:pic>
        <p:nvPicPr>
          <p:cNvPr id="8" name="Picture 7" descr="A smooth polynomial curve on a Cartesian plane labelled (C). The graph crosses the x‑axis at x = –3, 0, and 1. It dips below the axis between –3 and 0, rises above it between 0 and 1, then continues upward after x = 1. The origin is marked O.">
            <a:extLst>
              <a:ext uri="{FF2B5EF4-FFF2-40B4-BE49-F238E27FC236}">
                <a16:creationId xmlns:a16="http://schemas.microsoft.com/office/drawing/2014/main" id="{EDBAFC70-2592-41CF-77CB-1F698DA570E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682985" y="2072999"/>
            <a:ext cx="2797519" cy="2308082"/>
          </a:xfrm>
          <a:prstGeom prst="rect">
            <a:avLst/>
          </a:prstGeom>
        </p:spPr>
      </p:pic>
      <p:pic>
        <p:nvPicPr>
          <p:cNvPr id="9" name="Picture 8" descr="A smooth polynomial curve on a Cartesian plane labelled (D). The graph rises from the lower left to pass through the origin, reaches a local maximum, falls to a local minimum near x = 3, then rises again. It crosses the x‑axis at x = –1, 0, and 3.">
            <a:extLst>
              <a:ext uri="{FF2B5EF4-FFF2-40B4-BE49-F238E27FC236}">
                <a16:creationId xmlns:a16="http://schemas.microsoft.com/office/drawing/2014/main" id="{051AD70B-BA5B-8E99-6160-C14177E6EBA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692238" y="4294982"/>
            <a:ext cx="2779013" cy="2308082"/>
          </a:xfrm>
          <a:prstGeom prst="rect">
            <a:avLst/>
          </a:prstGeom>
        </p:spPr>
      </p:pic>
    </p:spTree>
    <p:extLst>
      <p:ext uri="{BB962C8B-B14F-4D97-AF65-F5344CB8AC3E}">
        <p14:creationId xmlns:p14="http://schemas.microsoft.com/office/powerpoint/2010/main" val="354899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US" u="sng">
                <a:solidFill>
                  <a:srgbClr val="2F5496"/>
                </a:solidFill>
                <a:effectLst/>
                <a:latin typeface="Arial" panose="020B0604020202020204" pitchFamily="34" charset="0"/>
                <a:ea typeface="Arial" panose="020B0604020202020204" pitchFamily="34" charset="0"/>
                <a:hlinkClick r:id="rId6"/>
              </a:rPr>
              <a:t>Mathematics Extension 1 11-12 Syllabus</a:t>
            </a:r>
            <a:r>
              <a:rPr lang="en-AU">
                <a:solidFill>
                  <a:srgbClr val="000000"/>
                </a:solidFill>
                <a:effectLst/>
                <a:latin typeface="Arial" panose="020B0604020202020204" pitchFamily="34" charset="0"/>
                <a:ea typeface="Arial" panose="020B0604020202020204" pitchFamily="34" charset="0"/>
              </a:rPr>
              <a:t> </a:t>
            </a:r>
            <a:r>
              <a:rPr lang="en-AU">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What could the equation of this graph be?</a:t>
            </a:r>
          </a:p>
        </p:txBody>
      </p:sp>
      <p:sp>
        <p:nvSpPr>
          <p:cNvPr id="12" name="Text Placeholder 11">
            <a:extLst>
              <a:ext uri="{FF2B5EF4-FFF2-40B4-BE49-F238E27FC236}">
                <a16:creationId xmlns:a16="http://schemas.microsoft.com/office/drawing/2014/main" id="{02C3478F-FB08-D7AF-5F27-8D143FA97D4C}"/>
              </a:ext>
              <a:ext uri="{C183D7F6-B498-43B3-948B-1728B52AA6E4}">
                <adec:decorative xmlns:adec="http://schemas.microsoft.com/office/drawing/2017/decorative" val="1"/>
              </a:ext>
            </a:extLst>
          </p:cNvPr>
          <p:cNvSpPr>
            <a:spLocks noGrp="1"/>
          </p:cNvSpPr>
          <p:nvPr>
            <p:ph type="body" sz="quarter" idx="17"/>
          </p:nvPr>
        </p:nvSpPr>
        <p:spPr/>
        <p:txBody>
          <a:bodyPr/>
          <a:lstStyle/>
          <a:p>
            <a:r>
              <a:rPr lang="en-AU">
                <a:latin typeface="+mn-lt"/>
              </a:rPr>
              <a:t>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pic>
        <p:nvPicPr>
          <p:cNvPr id="7" name="Picture 6" descr="A graph of a smooth polynomial curve on a Cartesian plane. The x‑axis runs from about –1 to 6, and the y‑axis from about –20 to 10. The curve crosses the y‑axis below –20, rises to a local maximum near x = 2, falls to a local minimum near x = 5, and then rises again. The curve dips below and above the x‑axis, showing multiple turning points typical of a higher‑degree polynomial.">
            <a:extLst>
              <a:ext uri="{FF2B5EF4-FFF2-40B4-BE49-F238E27FC236}">
                <a16:creationId xmlns:a16="http://schemas.microsoft.com/office/drawing/2014/main" id="{AC2371BE-0B4E-B291-F18C-89358F9C36E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86500" y="1402013"/>
            <a:ext cx="7019001" cy="5095987"/>
          </a:xfrm>
          <a:prstGeom prst="rect">
            <a:avLst/>
          </a:prstGeom>
        </p:spPr>
      </p:pic>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a:latin typeface="+mj-lt"/>
              </a:rPr>
              <a:t>Roots or zeroes?</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360000" y="1567086"/>
                <a:ext cx="4757432" cy="4807835"/>
              </a:xfrm>
            </p:spPr>
            <p:txBody>
              <a:bodyPr/>
              <a:lstStyle/>
              <a:p>
                <a:r>
                  <a:rPr lang="en-AU" dirty="0">
                    <a:latin typeface="+mn-lt"/>
                  </a:rPr>
                  <a:t> </a:t>
                </a:r>
                <a:r>
                  <a:rPr lang="en-AU" b="1" dirty="0">
                    <a:latin typeface="+mn-lt"/>
                  </a:rPr>
                  <a:t>Roots</a:t>
                </a:r>
              </a:p>
              <a:p>
                <a:r>
                  <a:rPr lang="en-AU" dirty="0"/>
                  <a:t>A root is a value of </a:t>
                </a:r>
                <a14:m>
                  <m:oMath xmlns:m="http://schemas.openxmlformats.org/officeDocument/2006/math">
                    <m:r>
                      <a:rPr lang="en-AU" b="0" i="1" smtClean="0">
                        <a:latin typeface="Cambria Math" panose="02040503050406030204" pitchFamily="18" charset="0"/>
                      </a:rPr>
                      <m:t>𝑥</m:t>
                    </m:r>
                  </m:oMath>
                </a14:m>
                <a:r>
                  <a:rPr lang="en-AU" dirty="0">
                    <a:latin typeface="+mn-lt"/>
                  </a:rPr>
                  <a:t> that solves an equation of the form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=0.</m:t>
                    </m:r>
                  </m:oMath>
                </a14:m>
                <a:endParaRPr lang="en-AU" dirty="0">
                  <a:latin typeface="+mn-lt"/>
                </a:endParaRPr>
              </a:p>
              <a:p>
                <a:r>
                  <a:rPr lang="en-AU" dirty="0">
                    <a:latin typeface="+mn-lt"/>
                  </a:rPr>
                  <a:t>It is the algebraic solution to the equation.</a:t>
                </a: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xfrm>
                <a:off x="360000" y="1567086"/>
                <a:ext cx="4757432" cy="4807835"/>
              </a:xfrm>
              <a:blipFill>
                <a:blip r:embed="rId4"/>
                <a:stretch>
                  <a:fillRect l="-3205" r="-1923"/>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mc:AlternateContent xmlns:mc="http://schemas.openxmlformats.org/markup-compatibility/2006" xmlns:a14="http://schemas.microsoft.com/office/drawing/2010/main">
        <mc:Choice Requires="a14">
          <p:sp>
            <p:nvSpPr>
              <p:cNvPr id="2" name="Text Placeholder 11">
                <a:extLst>
                  <a:ext uri="{FF2B5EF4-FFF2-40B4-BE49-F238E27FC236}">
                    <a16:creationId xmlns:a16="http://schemas.microsoft.com/office/drawing/2014/main" id="{24330537-7B4A-11E9-30CA-E36168C1B13D}"/>
                  </a:ext>
                </a:extLst>
              </p:cNvPr>
              <p:cNvSpPr txBox="1">
                <a:spLocks/>
              </p:cNvSpPr>
              <p:nvPr/>
            </p:nvSpPr>
            <p:spPr>
              <a:xfrm>
                <a:off x="6742862" y="1567086"/>
                <a:ext cx="5101136"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latin typeface="+mn-lt"/>
                  </a:rPr>
                  <a:t>Zeroes</a:t>
                </a:r>
              </a:p>
              <a:p>
                <a:r>
                  <a:rPr lang="en-AU" dirty="0">
                    <a:latin typeface="+mn-lt"/>
                  </a:rPr>
                  <a:t>A zero is an input that makes the function equal zero: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𝑎</m:t>
                        </m:r>
                      </m:e>
                    </m:d>
                    <m:r>
                      <a:rPr lang="en-AU" b="0" i="1" smtClean="0">
                        <a:latin typeface="Cambria Math" panose="02040503050406030204" pitchFamily="18" charset="0"/>
                      </a:rPr>
                      <m:t>=0</m:t>
                    </m:r>
                  </m:oMath>
                </a14:m>
                <a:r>
                  <a:rPr lang="en-AU" dirty="0">
                    <a:latin typeface="+mn-lt"/>
                  </a:rPr>
                  <a:t>.</a:t>
                </a:r>
              </a:p>
              <a:p>
                <a:r>
                  <a:rPr lang="en-AU" dirty="0">
                    <a:latin typeface="+mn-lt"/>
                  </a:rPr>
                  <a:t>On a graph, zeroes appear as the </a:t>
                </a:r>
                <a:br>
                  <a:rPr lang="en-AU" b="0" i="1" dirty="0">
                    <a:latin typeface="Cambria Math" panose="02040503050406030204" pitchFamily="18" charset="0"/>
                  </a:rPr>
                </a:br>
                <a14:m>
                  <m:oMath xmlns:m="http://schemas.openxmlformats.org/officeDocument/2006/math">
                    <m:r>
                      <a:rPr lang="en-AU" b="0" i="1" smtClean="0">
                        <a:latin typeface="Cambria Math" panose="02040503050406030204" pitchFamily="18" charset="0"/>
                      </a:rPr>
                      <m:t>𝑥</m:t>
                    </m:r>
                  </m:oMath>
                </a14:m>
                <a:r>
                  <a:rPr lang="en-AU" dirty="0">
                    <a:latin typeface="+mn-lt"/>
                  </a:rPr>
                  <a:t>-intercepts.</a:t>
                </a:r>
              </a:p>
            </p:txBody>
          </p:sp>
        </mc:Choice>
        <mc:Fallback xmlns="">
          <p:sp>
            <p:nvSpPr>
              <p:cNvPr id="2" name="Text Placeholder 11">
                <a:extLst>
                  <a:ext uri="{FF2B5EF4-FFF2-40B4-BE49-F238E27FC236}">
                    <a16:creationId xmlns:a16="http://schemas.microsoft.com/office/drawing/2014/main" id="{24330537-7B4A-11E9-30CA-E36168C1B13D}"/>
                  </a:ext>
                </a:extLst>
              </p:cNvPr>
              <p:cNvSpPr txBox="1">
                <a:spLocks noRot="1" noChangeAspect="1" noMove="1" noResize="1" noEditPoints="1" noAdjustHandles="1" noChangeArrowheads="1" noChangeShapeType="1" noTextEdit="1"/>
              </p:cNvSpPr>
              <p:nvPr/>
            </p:nvSpPr>
            <p:spPr>
              <a:xfrm>
                <a:off x="6742862" y="1567086"/>
                <a:ext cx="5101136" cy="4807835"/>
              </a:xfrm>
              <a:prstGeom prst="rect">
                <a:avLst/>
              </a:prstGeom>
              <a:blipFill>
                <a:blip r:embed="rId5"/>
                <a:stretch>
                  <a:fillRect l="-2987"/>
                </a:stretch>
              </a:blipFill>
            </p:spPr>
            <p:txBody>
              <a:bodyPr/>
              <a:lstStyle/>
              <a:p>
                <a:r>
                  <a:rPr lang="en-AU">
                    <a:noFill/>
                  </a:rPr>
                  <a:t> </a:t>
                </a:r>
              </a:p>
            </p:txBody>
          </p:sp>
        </mc:Fallback>
      </mc:AlternateContent>
      <p:sp>
        <p:nvSpPr>
          <p:cNvPr id="5" name="Rectangle: Rounded Corners 4">
            <a:extLst>
              <a:ext uri="{FF2B5EF4-FFF2-40B4-BE49-F238E27FC236}">
                <a16:creationId xmlns:a16="http://schemas.microsoft.com/office/drawing/2014/main" id="{BA2853FD-7179-BBB5-0842-E8C00EA3A629}"/>
              </a:ext>
            </a:extLst>
          </p:cNvPr>
          <p:cNvSpPr/>
          <p:nvPr/>
        </p:nvSpPr>
        <p:spPr>
          <a:xfrm>
            <a:off x="2873542" y="4576073"/>
            <a:ext cx="6444916" cy="14296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What is similar and different between these 2 definitions?</a:t>
            </a:r>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13286B-6F62-B9BD-AED8-927B169871CE}"/>
              </a:ext>
            </a:extLst>
          </p:cNvPr>
          <p:cNvSpPr>
            <a:spLocks noGrp="1"/>
          </p:cNvSpPr>
          <p:nvPr>
            <p:ph type="title"/>
          </p:nvPr>
        </p:nvSpPr>
        <p:spPr/>
        <p:txBody>
          <a:bodyPr/>
          <a:lstStyle/>
          <a:p>
            <a:r>
              <a:rPr lang="en-AU"/>
              <a:t>Equation of a polynomial</a:t>
            </a:r>
          </a:p>
        </p:txBody>
      </p:sp>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4D85DE76-C9A1-1147-B44D-FEB2C290BC39}"/>
                  </a:ext>
                </a:extLst>
              </p:cNvPr>
              <p:cNvSpPr/>
              <p:nvPr/>
            </p:nvSpPr>
            <p:spPr>
              <a:xfrm>
                <a:off x="359999" y="1688976"/>
                <a:ext cx="4816713" cy="1506626"/>
              </a:xfrm>
              <a:prstGeom prst="wedgeRoundRectCallout">
                <a:avLst>
                  <a:gd name="adj1" fmla="val -24696"/>
                  <a:gd name="adj2" fmla="val 1066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This polynomial has zeroes at </a:t>
                </a:r>
                <a14:m>
                  <m:oMath xmlns:m="http://schemas.openxmlformats.org/officeDocument/2006/math">
                    <m:r>
                      <a:rPr lang="en-AU" sz="1800" b="0" i="1" smtClean="0">
                        <a:latin typeface="Cambria Math" panose="02040503050406030204" pitchFamily="18" charset="0"/>
                      </a:rPr>
                      <m:t>−1 </m:t>
                    </m:r>
                  </m:oMath>
                </a14:m>
                <a:r>
                  <a:rPr lang="en-AU" sz="1800" dirty="0"/>
                  <a:t>and </a:t>
                </a:r>
                <a14:m>
                  <m:oMath xmlns:m="http://schemas.openxmlformats.org/officeDocument/2006/math">
                    <m:r>
                      <a:rPr lang="en-AU" sz="1800" b="0" i="1" smtClean="0">
                        <a:latin typeface="Cambria Math" panose="02040503050406030204" pitchFamily="18" charset="0"/>
                      </a:rPr>
                      <m:t>2</m:t>
                    </m:r>
                  </m:oMath>
                </a14:m>
                <a:r>
                  <a:rPr lang="en-AU" sz="1800" dirty="0"/>
                  <a:t>. The equation must be </a:t>
                </a:r>
                <a14:m>
                  <m:oMath xmlns:m="http://schemas.openxmlformats.org/officeDocument/2006/math">
                    <m:r>
                      <m:rPr>
                        <m:sty m:val="p"/>
                      </m:rPr>
                      <a:rPr lang="en-AU" sz="1800" b="0" i="0" smtClean="0">
                        <a:latin typeface="Cambria Math" panose="02040503050406030204" pitchFamily="18" charset="0"/>
                      </a:rPr>
                      <m:t>P</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+1)(</m:t>
                    </m:r>
                    <m:r>
                      <a:rPr lang="en-AU" sz="1800" b="0" i="1" smtClean="0">
                        <a:latin typeface="Cambria Math" panose="02040503050406030204" pitchFamily="18" charset="0"/>
                      </a:rPr>
                      <m:t>𝑥</m:t>
                    </m:r>
                    <m:r>
                      <a:rPr lang="en-AU" sz="1800" b="0" i="1" smtClean="0">
                        <a:latin typeface="Cambria Math" panose="02040503050406030204" pitchFamily="18" charset="0"/>
                      </a:rPr>
                      <m:t>−2)</m:t>
                    </m:r>
                  </m:oMath>
                </a14:m>
                <a:endParaRPr lang="en-AU" sz="1800" dirty="0"/>
              </a:p>
            </p:txBody>
          </p:sp>
        </mc:Choice>
        <mc:Fallback xmlns="">
          <p:sp>
            <p:nvSpPr>
              <p:cNvPr id="10" name="Speech Bubble: Rectangle with Corners Rounded 9">
                <a:extLst>
                  <a:ext uri="{FF2B5EF4-FFF2-40B4-BE49-F238E27FC236}">
                    <a16:creationId xmlns:a16="http://schemas.microsoft.com/office/drawing/2014/main" id="{4D85DE76-C9A1-1147-B44D-FEB2C290BC39}"/>
                  </a:ext>
                </a:extLst>
              </p:cNvPr>
              <p:cNvSpPr>
                <a:spLocks noRot="1" noChangeAspect="1" noMove="1" noResize="1" noEditPoints="1" noAdjustHandles="1" noChangeArrowheads="1" noChangeShapeType="1" noTextEdit="1"/>
              </p:cNvSpPr>
              <p:nvPr/>
            </p:nvSpPr>
            <p:spPr>
              <a:xfrm>
                <a:off x="359999" y="1688976"/>
                <a:ext cx="4816713" cy="1506626"/>
              </a:xfrm>
              <a:prstGeom prst="wedgeRoundRectCallout">
                <a:avLst>
                  <a:gd name="adj1" fmla="val -24696"/>
                  <a:gd name="adj2" fmla="val 106686"/>
                  <a:gd name="adj3" fmla="val 16667"/>
                </a:avLst>
              </a:prstGeom>
              <a:blipFill>
                <a:blip r:embed="rId2"/>
                <a:stretch>
                  <a:fillRect/>
                </a:stretch>
              </a:blipFill>
            </p:spPr>
            <p:txBody>
              <a:bodyPr/>
              <a:lstStyle/>
              <a:p>
                <a:r>
                  <a:rPr lang="en-AU">
                    <a:noFill/>
                  </a:rPr>
                  <a:t> </a:t>
                </a:r>
              </a:p>
            </p:txBody>
          </p:sp>
        </mc:Fallback>
      </mc:AlternateContent>
      <p:pic>
        <p:nvPicPr>
          <p:cNvPr id="7" name="Picture 6" descr="A graph of a cubic polynomial on a Cartesian plane. The x‑axis runs from about –4 to 7 and the y‑axis from about –15 to 15. The curve rises from the lower left to a local maximum near x = –1, falls to a local minimum near x = 2, then rises again toward the upper right. Arrows at both ends show the function continues beyond the visible window.">
            <a:extLst>
              <a:ext uri="{FF2B5EF4-FFF2-40B4-BE49-F238E27FC236}">
                <a16:creationId xmlns:a16="http://schemas.microsoft.com/office/drawing/2014/main" id="{131312CD-D164-2580-DDB9-9E25C209E9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1492" y="1433614"/>
            <a:ext cx="6667288" cy="3891888"/>
          </a:xfrm>
          <a:prstGeom prst="rect">
            <a:avLst/>
          </a:prstGeom>
        </p:spPr>
      </p:pic>
      <p:sp>
        <p:nvSpPr>
          <p:cNvPr id="11" name="Rectangle: Rounded Corners 10">
            <a:extLst>
              <a:ext uri="{FF2B5EF4-FFF2-40B4-BE49-F238E27FC236}">
                <a16:creationId xmlns:a16="http://schemas.microsoft.com/office/drawing/2014/main" id="{A75BA9FB-0959-57DB-F2C2-F8E18DE0BACE}"/>
              </a:ext>
            </a:extLst>
          </p:cNvPr>
          <p:cNvSpPr/>
          <p:nvPr/>
        </p:nvSpPr>
        <p:spPr>
          <a:xfrm>
            <a:off x="4541855" y="5325502"/>
            <a:ext cx="6320413" cy="10494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Is this statement correct? Why / why not?</a:t>
            </a:r>
          </a:p>
        </p:txBody>
      </p:sp>
      <p:pic>
        <p:nvPicPr>
          <p:cNvPr id="9" name="Graphic 8">
            <a:extLst>
              <a:ext uri="{FF2B5EF4-FFF2-40B4-BE49-F238E27FC236}">
                <a16:creationId xmlns:a16="http://schemas.microsoft.com/office/drawing/2014/main" id="{19179EFB-E61F-BD9C-0FBC-1C59EEF91DBF}"/>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9999" y="3978978"/>
            <a:ext cx="1896502" cy="1896502"/>
          </a:xfrm>
          <a:prstGeom prst="rect">
            <a:avLst/>
          </a:prstGeom>
        </p:spPr>
      </p:pic>
      <p:sp>
        <p:nvSpPr>
          <p:cNvPr id="2" name="Slide Number Placeholder 1">
            <a:extLst>
              <a:ext uri="{FF2B5EF4-FFF2-40B4-BE49-F238E27FC236}">
                <a16:creationId xmlns:a16="http://schemas.microsoft.com/office/drawing/2014/main" id="{0AB62E0F-DA0E-C568-C5A5-9ACA05F469A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20853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B4F9BB-F647-4DFD-704B-6CEA47E5EA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
        <p:nvSpPr>
          <p:cNvPr id="3" name="Title 2">
            <a:extLst>
              <a:ext uri="{FF2B5EF4-FFF2-40B4-BE49-F238E27FC236}">
                <a16:creationId xmlns:a16="http://schemas.microsoft.com/office/drawing/2014/main" id="{E3B60B7E-727C-F4E4-EBE8-A5FD498A4703}"/>
              </a:ext>
            </a:extLst>
          </p:cNvPr>
          <p:cNvSpPr>
            <a:spLocks noGrp="1"/>
          </p:cNvSpPr>
          <p:nvPr>
            <p:ph type="title"/>
          </p:nvPr>
        </p:nvSpPr>
        <p:spPr/>
        <p:txBody>
          <a:bodyPr/>
          <a:lstStyle/>
          <a:p>
            <a:r>
              <a:rPr lang="en-AU"/>
              <a:t>Multiplicity of roots (1) </a:t>
            </a:r>
          </a:p>
        </p:txBody>
      </p:sp>
      <p:sp>
        <p:nvSpPr>
          <p:cNvPr id="4" name="Text Placeholder 3">
            <a:extLst>
              <a:ext uri="{FF2B5EF4-FFF2-40B4-BE49-F238E27FC236}">
                <a16:creationId xmlns:a16="http://schemas.microsoft.com/office/drawing/2014/main" id="{DD74381F-F21B-9914-1F2F-0163A8021DFD}"/>
              </a:ext>
            </a:extLst>
          </p:cNvPr>
          <p:cNvSpPr>
            <a:spLocks noGrp="1"/>
          </p:cNvSpPr>
          <p:nvPr>
            <p:ph type="body" sz="quarter" idx="18"/>
          </p:nvPr>
        </p:nvSpPr>
        <p:spPr/>
        <p:txBody>
          <a:bodyPr/>
          <a:lstStyle/>
          <a:p>
            <a:r>
              <a:rPr lang="en-AU"/>
              <a:t>Even multiplicity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3464466-A59F-A489-1B42-E566DC3D9EB6}"/>
                  </a:ext>
                </a:extLst>
              </p:cNvPr>
              <p:cNvSpPr>
                <a:spLocks noGrp="1"/>
              </p:cNvSpPr>
              <p:nvPr>
                <p:ph type="body" sz="quarter" idx="17"/>
              </p:nvPr>
            </p:nvSpPr>
            <p:spPr>
              <a:xfrm>
                <a:off x="360000" y="1567086"/>
                <a:ext cx="6217264" cy="4807835"/>
              </a:xfrm>
            </p:spPr>
            <p:txBody>
              <a:bodyPr/>
              <a:lstStyle/>
              <a:p>
                <a:r>
                  <a:rPr lang="en-AU"/>
                  <a:t>A zero has even multiplicity when its zero appears an even number of times, such as </a:t>
                </a:r>
                <a14:m>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𝑎</m:t>
                            </m:r>
                          </m:e>
                        </m:d>
                      </m:e>
                      <m:sup>
                        <m:r>
                          <a:rPr lang="en-AU" b="0" i="1" smtClean="0">
                            <a:latin typeface="Cambria Math" panose="02040503050406030204" pitchFamily="18" charset="0"/>
                          </a:rPr>
                          <m:t>2</m:t>
                        </m:r>
                      </m:sup>
                    </m:sSup>
                  </m:oMath>
                </a14:m>
                <a:r>
                  <a:rPr lang="en-AU"/>
                  <a:t> or</a:t>
                </a:r>
              </a:p>
              <a:p>
                <a14:m>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𝑎</m:t>
                            </m:r>
                          </m:e>
                        </m:d>
                      </m:e>
                      <m:sup>
                        <m:r>
                          <a:rPr lang="en-AU" b="0" i="1" smtClean="0">
                            <a:latin typeface="Cambria Math" panose="02040503050406030204" pitchFamily="18" charset="0"/>
                          </a:rPr>
                          <m:t>4</m:t>
                        </m:r>
                      </m:sup>
                    </m:sSup>
                    <m:r>
                      <a:rPr lang="en-AU" b="0" i="1" smtClean="0">
                        <a:latin typeface="Cambria Math" panose="02040503050406030204" pitchFamily="18" charset="0"/>
                      </a:rPr>
                      <m:t> </m:t>
                    </m:r>
                  </m:oMath>
                </a14:m>
                <a:r>
                  <a:rPr lang="en-AU"/>
                  <a:t>. </a:t>
                </a:r>
              </a:p>
              <a:p>
                <a:r>
                  <a:rPr lang="en-AU"/>
                  <a:t>The graph touches the </a:t>
                </a:r>
                <a14:m>
                  <m:oMath xmlns:m="http://schemas.openxmlformats.org/officeDocument/2006/math">
                    <m:r>
                      <a:rPr lang="en-AU" b="0" i="1" smtClean="0">
                        <a:latin typeface="Cambria Math" panose="02040503050406030204" pitchFamily="18" charset="0"/>
                      </a:rPr>
                      <m:t>𝑥</m:t>
                    </m:r>
                  </m:oMath>
                </a14:m>
                <a:r>
                  <a:rPr lang="en-AU"/>
                  <a:t>-axis and creates a ‘parabolic-like’ shape. </a:t>
                </a:r>
              </a:p>
              <a:p>
                <a:r>
                  <a:rPr lang="en-AU" b="1"/>
                  <a:t>Example</a:t>
                </a:r>
              </a:p>
              <a:p>
                <a:r>
                  <a:rPr lang="en-AU"/>
                  <a:t>For </a:t>
                </a:r>
                <a14:m>
                  <m:oMath xmlns:m="http://schemas.openxmlformats.org/officeDocument/2006/math">
                    <m:r>
                      <m:rPr>
                        <m:sty m:val="p"/>
                      </m:rPr>
                      <a:rPr lang="en-AU" b="0" i="0" smtClean="0">
                        <a:latin typeface="Cambria Math" panose="02040503050406030204" pitchFamily="18" charset="0"/>
                      </a:rPr>
                      <m:t>P</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+1)</m:t>
                    </m:r>
                  </m:oMath>
                </a14:m>
                <a:r>
                  <a:rPr lang="en-AU"/>
                  <a:t>, the zero at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m:t>
                    </m:r>
                  </m:oMath>
                </a14:m>
                <a:r>
                  <a:rPr lang="en-AU"/>
                  <a:t> has even multiplicity, so the graph touches the axis at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m:t>
                    </m:r>
                  </m:oMath>
                </a14:m>
                <a:r>
                  <a:rPr lang="en-AU"/>
                  <a:t>.</a:t>
                </a:r>
              </a:p>
              <a:p>
                <a:endParaRPr lang="en-AU"/>
              </a:p>
              <a:p>
                <a:endParaRPr lang="en-AU"/>
              </a:p>
            </p:txBody>
          </p:sp>
        </mc:Choice>
        <mc:Fallback xmlns="">
          <p:sp>
            <p:nvSpPr>
              <p:cNvPr id="5" name="Text Placeholder 4">
                <a:extLst>
                  <a:ext uri="{FF2B5EF4-FFF2-40B4-BE49-F238E27FC236}">
                    <a16:creationId xmlns:a16="http://schemas.microsoft.com/office/drawing/2014/main" id="{53464466-A59F-A489-1B42-E566DC3D9EB6}"/>
                  </a:ext>
                </a:extLst>
              </p:cNvPr>
              <p:cNvSpPr>
                <a:spLocks noGrp="1" noRot="1" noChangeAspect="1" noMove="1" noResize="1" noEditPoints="1" noAdjustHandles="1" noChangeArrowheads="1" noChangeShapeType="1" noTextEdit="1"/>
              </p:cNvSpPr>
              <p:nvPr>
                <p:ph type="body" sz="quarter" idx="17"/>
              </p:nvPr>
            </p:nvSpPr>
            <p:spPr>
              <a:xfrm>
                <a:off x="360000" y="1567086"/>
                <a:ext cx="6217264" cy="4807835"/>
              </a:xfrm>
              <a:blipFill>
                <a:blip r:embed="rId2"/>
                <a:stretch>
                  <a:fillRect l="-2451" r="-2059"/>
                </a:stretch>
              </a:blipFill>
            </p:spPr>
            <p:txBody>
              <a:bodyPr/>
              <a:lstStyle/>
              <a:p>
                <a:r>
                  <a:rPr lang="en-US">
                    <a:noFill/>
                  </a:rPr>
                  <a:t> </a:t>
                </a:r>
              </a:p>
            </p:txBody>
          </p:sp>
        </mc:Fallback>
      </mc:AlternateContent>
      <p:pic>
        <p:nvPicPr>
          <p:cNvPr id="7" name="Picture 6" descr="A graph of a cubic polynomial on a Cartesian plane. The x‑axis runs from about –1 to 6 and the y‑axis from about –20 to 10. The curve rises to a local maximum near x = 0, falls to a local minimum near x = 3, then rises again toward the upper right. The graph shows the characteristic S‑shaped behaviour of a cubic function with two turning points.">
            <a:extLst>
              <a:ext uri="{FF2B5EF4-FFF2-40B4-BE49-F238E27FC236}">
                <a16:creationId xmlns:a16="http://schemas.microsoft.com/office/drawing/2014/main" id="{5D34AFFC-C571-BE5B-4662-FF2C78DFECA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717077" y="1800281"/>
            <a:ext cx="5114923" cy="3821039"/>
          </a:xfrm>
          <a:prstGeom prst="rect">
            <a:avLst/>
          </a:prstGeom>
        </p:spPr>
      </p:pic>
    </p:spTree>
    <p:extLst>
      <p:ext uri="{BB962C8B-B14F-4D97-AF65-F5344CB8AC3E}">
        <p14:creationId xmlns:p14="http://schemas.microsoft.com/office/powerpoint/2010/main" val="2828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AD910-A472-4CB6-91AC-6CB1DB3CF107}">
  <ds:schemaRefs>
    <ds:schemaRef ds:uri="http://purl.org/dc/elements/1.1/"/>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95386ad3-46d6-4eb6-bbc1-9b19b13a5756"/>
    <ds:schemaRef ds:uri="9191b990-ddf9-46cb-8ffe-20db9d3a58aa"/>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1FA316F7-649A-4BE7-9A5E-A0C202EC46B1}">
  <ds:schemaRefs>
    <ds:schemaRef ds:uri="http://schemas.microsoft.com/sharepoint/v3/contenttype/forms"/>
  </ds:schemaRefs>
</ds:datastoreItem>
</file>

<file path=customXml/itemProps3.xml><?xml version="1.0" encoding="utf-8"?>
<ds:datastoreItem xmlns:ds="http://schemas.openxmlformats.org/officeDocument/2006/customXml" ds:itemID="{79185419-8316-49F8-B27B-A66C82838F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1</TotalTime>
  <Words>1491</Words>
  <Application>Microsoft Office PowerPoint</Application>
  <PresentationFormat>Widescreen</PresentationFormat>
  <Paragraphs>199</Paragraphs>
  <Slides>23</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Wingdings</vt:lpstr>
      <vt:lpstr>Arial</vt:lpstr>
      <vt:lpstr>Public Sans</vt:lpstr>
      <vt:lpstr>Cambria Math</vt:lpstr>
      <vt:lpstr>Times New Roman</vt:lpstr>
      <vt:lpstr>NSWG Corporate</vt:lpstr>
      <vt:lpstr>Finding zeroes</vt:lpstr>
      <vt:lpstr>Learning intentions and success criteria</vt:lpstr>
      <vt:lpstr>Activating prior knowledge</vt:lpstr>
      <vt:lpstr>What could the equation of this graph be?</vt:lpstr>
      <vt:lpstr>Connecting learning</vt:lpstr>
      <vt:lpstr>Roots or zeroes?</vt:lpstr>
      <vt:lpstr>Equation of a polynomial</vt:lpstr>
      <vt:lpstr>Releasing responsibility</vt:lpstr>
      <vt:lpstr>Multiplicity of roots (1) </vt:lpstr>
      <vt:lpstr>Multiplicity of roots (2)</vt:lpstr>
      <vt:lpstr>Multiplicity of roots (3)</vt:lpstr>
      <vt:lpstr>Which polynomial graph is correct?</vt:lpstr>
      <vt:lpstr>Sketching a polynomial (1)</vt:lpstr>
      <vt:lpstr>Sketching a polynomial (2)</vt:lpstr>
      <vt:lpstr>Sketching a polynomial (3)</vt:lpstr>
      <vt:lpstr>Sketching a polynomial (4)</vt:lpstr>
      <vt:lpstr>Sketching a polynomial (5)</vt:lpstr>
      <vt:lpstr>Comparative example</vt:lpstr>
      <vt:lpstr>Independent practice</vt:lpstr>
      <vt:lpstr>Past HSC questions (1)  </vt:lpstr>
      <vt:lpstr>Past HSC questions (2) </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 Finding zeroes – Stage 6, extension</dc:title>
  <dc:creator>NSW Department of Education</dc:creator>
  <dcterms:created xsi:type="dcterms:W3CDTF">2026-04-20T01:20:42Z</dcterms:created>
  <dcterms:modified xsi:type="dcterms:W3CDTF">2026-05-03T22:17:03Z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2026-04-20T01:21:11Z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ad876903-ad88-40df-bf8d-ca86e1676a93</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0x0101004A1D8124FFB2A1438B815462E05615AB</vt:lpwstr>
  </property>
</Properties>
</file>