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4"/>
  </p:notesMasterIdLst>
  <p:handoutMasterIdLst>
    <p:handoutMasterId r:id="rId35"/>
  </p:handoutMasterIdLst>
  <p:sldIdLst>
    <p:sldId id="26505" r:id="rId5"/>
    <p:sldId id="26383" r:id="rId6"/>
    <p:sldId id="271" r:id="rId7"/>
    <p:sldId id="289" r:id="rId8"/>
    <p:sldId id="26525" r:id="rId9"/>
    <p:sldId id="26536" r:id="rId10"/>
    <p:sldId id="26541" r:id="rId11"/>
    <p:sldId id="26506" r:id="rId12"/>
    <p:sldId id="26507" r:id="rId13"/>
    <p:sldId id="26527" r:id="rId14"/>
    <p:sldId id="26529" r:id="rId15"/>
    <p:sldId id="26539" r:id="rId16"/>
    <p:sldId id="26530" r:id="rId17"/>
    <p:sldId id="26537" r:id="rId18"/>
    <p:sldId id="26538" r:id="rId19"/>
    <p:sldId id="26542" r:id="rId20"/>
    <p:sldId id="26531" r:id="rId21"/>
    <p:sldId id="26508" r:id="rId22"/>
    <p:sldId id="26513" r:id="rId23"/>
    <p:sldId id="26532" r:id="rId24"/>
    <p:sldId id="26509" r:id="rId25"/>
    <p:sldId id="26534" r:id="rId26"/>
    <p:sldId id="26533" r:id="rId27"/>
    <p:sldId id="26540" r:id="rId28"/>
    <p:sldId id="26512" r:id="rId29"/>
    <p:sldId id="26510" r:id="rId30"/>
    <p:sldId id="26535" r:id="rId31"/>
    <p:sldId id="360" r:id="rId32"/>
    <p:sldId id="361" r:id="rId33"/>
  </p:sldIdLst>
  <p:sldSz cx="12192000" cy="6858000"/>
  <p:notesSz cx="6858000" cy="9144000"/>
  <p:embeddedFontLst>
    <p:embeddedFont>
      <p:font typeface="Cambria Math" panose="02040503050406030204" pitchFamily="18" charset="0"/>
      <p:regular r:id="rId36"/>
    </p:embeddedFont>
    <p:embeddedFont>
      <p:font typeface="Public Sans" pitchFamily="2" charset="0"/>
      <p:regular r:id="rId37"/>
      <p:bold r:id="rId38"/>
      <p:italic r:id="rId39"/>
      <p:boldItalic r:id="rId4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343434"/>
    <a:srgbClr val="B51458"/>
    <a:srgbClr val="00ACC2"/>
    <a:srgbClr val="64BB47"/>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EE9866-2B8D-435B-8C23-D1DCE5EC3609}" v="1" dt="2026-05-03T22:14:28.21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94719"/>
  </p:normalViewPr>
  <p:slideViewPr>
    <p:cSldViewPr snapToGrid="0">
      <p:cViewPr varScale="1">
        <p:scale>
          <a:sx n="84" d="100"/>
          <a:sy n="84" d="100"/>
        </p:scale>
        <p:origin x="90" y="324"/>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FDAAB-F76D-8DAD-7E68-15CB013EA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59F52-88C1-5471-5F52-2793017FF2D6}"/>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59FC9A52-1D80-A94B-B7F0-36F385B2119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70797BF-F37A-E562-F176-96C85D8CFB12}"/>
              </a:ext>
            </a:extLst>
          </p:cNvPr>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244374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836C3-1553-97C3-03DA-8F2E71564F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C95B6-F26E-D549-8E15-08D3CCC2A80C}"/>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7CF02D43-3622-1428-4421-188F9E28B9A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44C0FE1-E167-42D8-DC36-463A43377D9F}"/>
              </a:ext>
            </a:extLst>
          </p:cNvPr>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377154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C2CB2-F447-7199-77D5-07AC98BA9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45C7C-8613-EAB6-F30C-C07EC777B44F}"/>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B7209295-27B4-E01D-C32C-C8E43AD75F1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1B62758-1DCC-1E86-04BB-57193FFD2FAB}"/>
              </a:ext>
            </a:extLst>
          </p:cNvPr>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215396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324195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397865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994207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0.pn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29.png"/><Relationship Id="rId10" Type="http://schemas.openxmlformats.org/officeDocument/2006/relationships/image" Target="../media/image20.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7"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7"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23.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8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0.png"/><Relationship Id="rId7" Type="http://schemas.openxmlformats.org/officeDocument/2006/relationships/image" Target="../media/image25.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0.png"/><Relationship Id="rId4" Type="http://schemas.openxmlformats.org/officeDocument/2006/relationships/image" Target="../media/image24.sv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4.sv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60.png"/><Relationship Id="rId5" Type="http://schemas.openxmlformats.org/officeDocument/2006/relationships/image" Target="../media/image410.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Introducing polynomials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Polynomials</a:t>
            </a:r>
          </a:p>
        </p:txBody>
      </p:sp>
      <p:pic>
        <p:nvPicPr>
          <p:cNvPr id="4" name="Picture Placeholder 3">
            <a:extLst>
              <a:ext uri="{FF2B5EF4-FFF2-40B4-BE49-F238E27FC236}">
                <a16:creationId xmlns:a16="http://schemas.microsoft.com/office/drawing/2014/main" id="{85C3FF38-C77D-8BC6-1F84-1EBF8771914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E8CE18-6543-41BF-DEC9-2503617F23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
        <p:nvSpPr>
          <p:cNvPr id="3" name="Title 2">
            <a:extLst>
              <a:ext uri="{FF2B5EF4-FFF2-40B4-BE49-F238E27FC236}">
                <a16:creationId xmlns:a16="http://schemas.microsoft.com/office/drawing/2014/main" id="{354FF5C9-B544-799A-7224-2C053018BDC4}"/>
              </a:ext>
            </a:extLst>
          </p:cNvPr>
          <p:cNvSpPr>
            <a:spLocks noGrp="1"/>
          </p:cNvSpPr>
          <p:nvPr>
            <p:ph type="title"/>
          </p:nvPr>
        </p:nvSpPr>
        <p:spPr/>
        <p:txBody>
          <a:bodyPr/>
          <a:lstStyle/>
          <a:p>
            <a:r>
              <a:rPr lang="en-AU" dirty="0"/>
              <a:t>The degree of a polynomial </a:t>
            </a:r>
          </a:p>
        </p:txBody>
      </p:sp>
      <p:sp>
        <p:nvSpPr>
          <p:cNvPr id="5" name="Text Placeholder 4">
            <a:extLst>
              <a:ext uri="{FF2B5EF4-FFF2-40B4-BE49-F238E27FC236}">
                <a16:creationId xmlns:a16="http://schemas.microsoft.com/office/drawing/2014/main" id="{A51F6720-ED5A-D92A-8487-171ED0AC5980}"/>
              </a:ext>
            </a:extLst>
          </p:cNvPr>
          <p:cNvSpPr>
            <a:spLocks noGrp="1"/>
          </p:cNvSpPr>
          <p:nvPr>
            <p:ph type="body" sz="quarter" idx="17"/>
          </p:nvPr>
        </p:nvSpPr>
        <p:spPr/>
        <p:txBody>
          <a:bodyPr/>
          <a:lstStyle/>
          <a:p>
            <a:r>
              <a:rPr lang="en-AU" dirty="0"/>
              <a:t>Examine the equations of these polynomial models labelled as degree 2, 5 and 15. What do you think the term ‘degree’ means?</a:t>
            </a:r>
          </a:p>
          <a:p>
            <a:endParaRPr lang="en-AU" dirty="0"/>
          </a:p>
        </p:txBody>
      </p:sp>
      <p:sp>
        <p:nvSpPr>
          <p:cNvPr id="6" name="TextBox 5">
            <a:extLst>
              <a:ext uri="{FF2B5EF4-FFF2-40B4-BE49-F238E27FC236}">
                <a16:creationId xmlns:a16="http://schemas.microsoft.com/office/drawing/2014/main" id="{DA4FA63B-AA94-4735-9E83-5584077F4F05}"/>
              </a:ext>
            </a:extLst>
          </p:cNvPr>
          <p:cNvSpPr txBox="1"/>
          <p:nvPr/>
        </p:nvSpPr>
        <p:spPr>
          <a:xfrm>
            <a:off x="348000" y="2996550"/>
            <a:ext cx="3995400" cy="430887"/>
          </a:xfrm>
          <a:prstGeom prst="rect">
            <a:avLst/>
          </a:prstGeom>
          <a:solidFill>
            <a:schemeClr val="bg1"/>
          </a:solidFill>
          <a:ln w="571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libri" panose="020F0502020204030204"/>
                <a:ea typeface="+mn-ea"/>
                <a:cs typeface="+mn-cs"/>
              </a:rPr>
              <a:t>Degree 2 quadratic polynomial</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8FA303D-D6BC-2E20-F6FB-6D38F022AE6F}"/>
                  </a:ext>
                </a:extLst>
              </p:cNvPr>
              <p:cNvSpPr txBox="1"/>
              <p:nvPr/>
            </p:nvSpPr>
            <p:spPr>
              <a:xfrm>
                <a:off x="5210175" y="3067376"/>
                <a:ext cx="5029200" cy="56726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dirty="0"/>
              </a:p>
            </p:txBody>
          </p:sp>
        </mc:Choice>
        <mc:Fallback xmlns="">
          <p:sp>
            <p:nvSpPr>
              <p:cNvPr id="12" name="TextBox 11">
                <a:extLst>
                  <a:ext uri="{FF2B5EF4-FFF2-40B4-BE49-F238E27FC236}">
                    <a16:creationId xmlns:a16="http://schemas.microsoft.com/office/drawing/2014/main" id="{88FA303D-D6BC-2E20-F6FB-6D38F022AE6F}"/>
                  </a:ext>
                </a:extLst>
              </p:cNvPr>
              <p:cNvSpPr txBox="1">
                <a:spLocks noRot="1" noChangeAspect="1" noMove="1" noResize="1" noEditPoints="1" noAdjustHandles="1" noChangeArrowheads="1" noChangeShapeType="1" noTextEdit="1"/>
              </p:cNvSpPr>
              <p:nvPr/>
            </p:nvSpPr>
            <p:spPr>
              <a:xfrm>
                <a:off x="5210175" y="3067376"/>
                <a:ext cx="5029200" cy="567267"/>
              </a:xfrm>
              <a:prstGeom prst="rect">
                <a:avLst/>
              </a:prstGeom>
              <a:blipFill>
                <a:blip r:embed="rId3"/>
                <a:stretch>
                  <a:fillRect/>
                </a:stretch>
              </a:blipFill>
            </p:spPr>
            <p:txBody>
              <a:bodyPr/>
              <a:lstStyle/>
              <a:p>
                <a:r>
                  <a:rPr lang="en-AU">
                    <a:noFill/>
                  </a:rPr>
                  <a:t> </a:t>
                </a:r>
              </a:p>
            </p:txBody>
          </p:sp>
        </mc:Fallback>
      </mc:AlternateContent>
      <p:sp>
        <p:nvSpPr>
          <p:cNvPr id="7" name="TextBox 11">
            <a:extLst>
              <a:ext uri="{FF2B5EF4-FFF2-40B4-BE49-F238E27FC236}">
                <a16:creationId xmlns:a16="http://schemas.microsoft.com/office/drawing/2014/main" id="{DFA52754-7B30-475A-A4D8-6D834496FE6E}"/>
              </a:ext>
            </a:extLst>
          </p:cNvPr>
          <p:cNvSpPr txBox="1"/>
          <p:nvPr/>
        </p:nvSpPr>
        <p:spPr>
          <a:xfrm>
            <a:off x="348000" y="3883574"/>
            <a:ext cx="3559916" cy="430887"/>
          </a:xfrm>
          <a:prstGeom prst="rect">
            <a:avLst/>
          </a:prstGeom>
          <a:solidFill>
            <a:schemeClr val="bg1"/>
          </a:solidFill>
          <a:ln w="571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libri" panose="020F0502020204030204"/>
                <a:ea typeface="+mn-ea"/>
                <a:cs typeface="+mn-cs"/>
              </a:rPr>
              <a:t>Degree 5 q</a:t>
            </a:r>
            <a:r>
              <a:rPr lang="en-US" sz="2200" b="1" dirty="0">
                <a:latin typeface="Calibri" panose="020F0502020204030204"/>
                <a:ea typeface="+mn-ea"/>
                <a:cs typeface="+mn-cs"/>
              </a:rPr>
              <a:t>uintic</a:t>
            </a:r>
            <a:r>
              <a:rPr kumimoji="0" lang="en-US" sz="2200" b="1" i="0" u="none" strike="noStrike" kern="1200" cap="none" spc="0" normalizeH="0" baseline="0" noProof="0" dirty="0">
                <a:ln>
                  <a:noFill/>
                </a:ln>
                <a:effectLst/>
                <a:uLnTx/>
                <a:uFillTx/>
                <a:latin typeface="Calibri" panose="020F0502020204030204"/>
                <a:ea typeface="+mn-ea"/>
                <a:cs typeface="+mn-cs"/>
              </a:rPr>
              <a:t> </a:t>
            </a:r>
            <a:r>
              <a:rPr lang="en-US" sz="2200" b="1" dirty="0">
                <a:latin typeface="Calibri" panose="020F0502020204030204"/>
                <a:ea typeface="+mn-ea"/>
                <a:cs typeface="+mn-cs"/>
              </a:rPr>
              <a:t>m</a:t>
            </a:r>
            <a:r>
              <a:rPr kumimoji="0" lang="en-US" sz="2200" b="1" i="0" u="none" strike="noStrike" kern="1200" cap="none" spc="0" normalizeH="0" baseline="0" noProof="0" dirty="0">
                <a:ln>
                  <a:noFill/>
                </a:ln>
                <a:effectLst/>
                <a:uLnTx/>
                <a:uFillTx/>
                <a:latin typeface="Calibri" panose="020F0502020204030204"/>
                <a:ea typeface="+mn-ea"/>
                <a:cs typeface="+mn-cs"/>
              </a:rPr>
              <a:t>odel</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26ABC9-62DD-2B0C-3543-0C5C57F28A8C}"/>
                  </a:ext>
                </a:extLst>
              </p:cNvPr>
              <p:cNvSpPr txBox="1"/>
              <p:nvPr/>
            </p:nvSpPr>
            <p:spPr>
              <a:xfrm>
                <a:off x="5201467" y="3918751"/>
                <a:ext cx="5029200" cy="56726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𝑄</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5</m:t>
                          </m:r>
                        </m:sup>
                      </m:sSup>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r>
                        <a:rPr lang="en-AU" sz="1800" b="0" i="1" smtClean="0">
                          <a:latin typeface="Cambria Math" panose="02040503050406030204" pitchFamily="18" charset="0"/>
                        </a:rPr>
                        <m:t>+10</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oMath>
                  </m:oMathPara>
                </a14:m>
                <a:endParaRPr lang="en-AU" sz="1800" dirty="0"/>
              </a:p>
            </p:txBody>
          </p:sp>
        </mc:Choice>
        <mc:Fallback xmlns="">
          <p:sp>
            <p:nvSpPr>
              <p:cNvPr id="13" name="TextBox 12">
                <a:extLst>
                  <a:ext uri="{FF2B5EF4-FFF2-40B4-BE49-F238E27FC236}">
                    <a16:creationId xmlns:a16="http://schemas.microsoft.com/office/drawing/2014/main" id="{8026ABC9-62DD-2B0C-3543-0C5C57F28A8C}"/>
                  </a:ext>
                </a:extLst>
              </p:cNvPr>
              <p:cNvSpPr txBox="1">
                <a:spLocks noRot="1" noChangeAspect="1" noMove="1" noResize="1" noEditPoints="1" noAdjustHandles="1" noChangeArrowheads="1" noChangeShapeType="1" noTextEdit="1"/>
              </p:cNvSpPr>
              <p:nvPr/>
            </p:nvSpPr>
            <p:spPr>
              <a:xfrm>
                <a:off x="5201467" y="3918751"/>
                <a:ext cx="5029200" cy="567267"/>
              </a:xfrm>
              <a:prstGeom prst="rect">
                <a:avLst/>
              </a:prstGeom>
              <a:blipFill>
                <a:blip r:embed="rId4"/>
                <a:stretch>
                  <a:fillRect/>
                </a:stretch>
              </a:blipFill>
            </p:spPr>
            <p:txBody>
              <a:bodyPr/>
              <a:lstStyle/>
              <a:p>
                <a:r>
                  <a:rPr lang="en-AU">
                    <a:noFill/>
                  </a:rPr>
                  <a:t> </a:t>
                </a:r>
              </a:p>
            </p:txBody>
          </p:sp>
        </mc:Fallback>
      </mc:AlternateContent>
      <p:sp>
        <p:nvSpPr>
          <p:cNvPr id="8" name="TextBox 12">
            <a:extLst>
              <a:ext uri="{FF2B5EF4-FFF2-40B4-BE49-F238E27FC236}">
                <a16:creationId xmlns:a16="http://schemas.microsoft.com/office/drawing/2014/main" id="{960B3442-1B3B-4369-AD26-8F419B959831}"/>
              </a:ext>
            </a:extLst>
          </p:cNvPr>
          <p:cNvSpPr txBox="1"/>
          <p:nvPr/>
        </p:nvSpPr>
        <p:spPr>
          <a:xfrm>
            <a:off x="348000" y="4770599"/>
            <a:ext cx="3559916" cy="430887"/>
          </a:xfrm>
          <a:prstGeom prst="rect">
            <a:avLst/>
          </a:prstGeom>
          <a:solidFill>
            <a:schemeClr val="bg1"/>
          </a:solidFill>
          <a:ln w="571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libri" panose="020F0502020204030204"/>
                <a:ea typeface="+mn-ea"/>
                <a:cs typeface="+mn-cs"/>
              </a:rPr>
              <a:t>Degree 15 polynomial </a:t>
            </a:r>
            <a:r>
              <a:rPr lang="en-US" sz="2200" b="1" dirty="0">
                <a:latin typeface="Calibri" panose="020F0502020204030204"/>
                <a:ea typeface="+mn-ea"/>
                <a:cs typeface="+mn-cs"/>
              </a:rPr>
              <a:t>m</a:t>
            </a:r>
            <a:r>
              <a:rPr kumimoji="0" lang="en-US" sz="2200" b="1" i="0" u="none" strike="noStrike" kern="1200" cap="none" spc="0" normalizeH="0" baseline="0" noProof="0" dirty="0">
                <a:ln>
                  <a:noFill/>
                </a:ln>
                <a:effectLst/>
                <a:uLnTx/>
                <a:uFillTx/>
                <a:latin typeface="Calibri" panose="020F0502020204030204"/>
                <a:ea typeface="+mn-ea"/>
                <a:cs typeface="+mn-cs"/>
              </a:rPr>
              <a:t>odel</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FA0C741-F3B7-79B1-4BE7-CDEAEA665AA3}"/>
                  </a:ext>
                </a:extLst>
              </p:cNvPr>
              <p:cNvSpPr txBox="1"/>
              <p:nvPr/>
            </p:nvSpPr>
            <p:spPr>
              <a:xfrm>
                <a:off x="5361358" y="4856259"/>
                <a:ext cx="5029200" cy="56726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=−9</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15</m:t>
                          </m:r>
                        </m:sup>
                      </m:sSup>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14</m:t>
                          </m:r>
                        </m:sup>
                      </m:sSup>
                      <m:r>
                        <a:rPr lang="en-AU" sz="1800" b="0" i="1" smtClean="0">
                          <a:latin typeface="Cambria Math" panose="02040503050406030204" pitchFamily="18" charset="0"/>
                        </a:rPr>
                        <m:t>+10</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12</m:t>
                          </m:r>
                        </m:sup>
                      </m:sSup>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6</m:t>
                          </m:r>
                        </m:sup>
                      </m:sSup>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5</m:t>
                          </m:r>
                        </m:sup>
                      </m:sSup>
                    </m:oMath>
                  </m:oMathPara>
                </a14:m>
                <a:endParaRPr lang="en-AU" sz="1800" dirty="0"/>
              </a:p>
            </p:txBody>
          </p:sp>
        </mc:Choice>
        <mc:Fallback xmlns="">
          <p:sp>
            <p:nvSpPr>
              <p:cNvPr id="14" name="TextBox 13">
                <a:extLst>
                  <a:ext uri="{FF2B5EF4-FFF2-40B4-BE49-F238E27FC236}">
                    <a16:creationId xmlns:a16="http://schemas.microsoft.com/office/drawing/2014/main" id="{6FA0C741-F3B7-79B1-4BE7-CDEAEA665AA3}"/>
                  </a:ext>
                </a:extLst>
              </p:cNvPr>
              <p:cNvSpPr txBox="1">
                <a:spLocks noRot="1" noChangeAspect="1" noMove="1" noResize="1" noEditPoints="1" noAdjustHandles="1" noChangeArrowheads="1" noChangeShapeType="1" noTextEdit="1"/>
              </p:cNvSpPr>
              <p:nvPr/>
            </p:nvSpPr>
            <p:spPr>
              <a:xfrm>
                <a:off x="5361358" y="4856259"/>
                <a:ext cx="5029200" cy="567267"/>
              </a:xfrm>
              <a:prstGeom prst="rect">
                <a:avLst/>
              </a:prstGeom>
              <a:blipFill>
                <a:blip r:embed="rId5"/>
                <a:stretch>
                  <a:fillRect/>
                </a:stretch>
              </a:blipFill>
            </p:spPr>
            <p:txBody>
              <a:bodyPr/>
              <a:lstStyle/>
              <a:p>
                <a:r>
                  <a:rPr lang="en-AU">
                    <a:noFill/>
                  </a:rPr>
                  <a:t> </a:t>
                </a:r>
              </a:p>
            </p:txBody>
          </p:sp>
        </mc:Fallback>
      </mc:AlternateContent>
      <p:sp>
        <p:nvSpPr>
          <p:cNvPr id="11" name="Rectangle: Rounded Corners 10">
            <a:extLst>
              <a:ext uri="{FF2B5EF4-FFF2-40B4-BE49-F238E27FC236}">
                <a16:creationId xmlns:a16="http://schemas.microsoft.com/office/drawing/2014/main" id="{7A719E19-5112-C5D6-D36F-81CA4BBC153E}"/>
              </a:ext>
            </a:extLst>
          </p:cNvPr>
          <p:cNvSpPr/>
          <p:nvPr/>
        </p:nvSpPr>
        <p:spPr>
          <a:xfrm>
            <a:off x="2834640" y="5646420"/>
            <a:ext cx="6366510" cy="10030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What do you think the phrase ‘degree of a polynomial’ means?</a:t>
            </a:r>
          </a:p>
        </p:txBody>
      </p:sp>
    </p:spTree>
    <p:extLst>
      <p:ext uri="{BB962C8B-B14F-4D97-AF65-F5344CB8AC3E}">
        <p14:creationId xmlns:p14="http://schemas.microsoft.com/office/powerpoint/2010/main" val="67964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BC14F-8D25-7A5C-5491-5C0B2DBFFD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EC47D4-7633-1CF0-869D-6CB81112C77D}"/>
              </a:ext>
            </a:extLst>
          </p:cNvPr>
          <p:cNvSpPr>
            <a:spLocks noGrp="1"/>
          </p:cNvSpPr>
          <p:nvPr>
            <p:ph type="title"/>
          </p:nvPr>
        </p:nvSpPr>
        <p:spPr/>
        <p:txBody>
          <a:bodyPr/>
          <a:lstStyle/>
          <a:p>
            <a:r>
              <a:rPr lang="en-AU" dirty="0"/>
              <a:t>The leading term of a polynomial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A7D4CC9-63B7-57E6-9D20-325FAD54CFB8}"/>
                  </a:ext>
                </a:extLst>
              </p:cNvPr>
              <p:cNvSpPr>
                <a:spLocks noGrp="1"/>
              </p:cNvSpPr>
              <p:nvPr>
                <p:ph type="body" sz="quarter" idx="17"/>
              </p:nvPr>
            </p:nvSpPr>
            <p:spPr/>
            <p:txBody>
              <a:bodyPr/>
              <a:lstStyle/>
              <a:p>
                <a:r>
                  <a:rPr lang="en-AU" dirty="0"/>
                  <a:t>Examine the equations of these polynomial models with a leading coefficient of </a:t>
                </a:r>
                <a14:m>
                  <m:oMath xmlns:m="http://schemas.openxmlformats.org/officeDocument/2006/math">
                    <m:r>
                      <a:rPr lang="en-AU" b="0" i="1" smtClean="0">
                        <a:latin typeface="Cambria Math" panose="02040503050406030204" pitchFamily="18" charset="0"/>
                      </a:rPr>
                      <m:t>4, 7 </m:t>
                    </m:r>
                  </m:oMath>
                </a14:m>
                <a:r>
                  <a:rPr lang="en-AU" dirty="0"/>
                  <a:t>and </a:t>
                </a:r>
                <a14:m>
                  <m:oMath xmlns:m="http://schemas.openxmlformats.org/officeDocument/2006/math">
                    <m:r>
                      <a:rPr lang="en-AU" b="0" i="1" smtClean="0">
                        <a:latin typeface="Cambria Math" panose="02040503050406030204" pitchFamily="18" charset="0"/>
                      </a:rPr>
                      <m:t>−9</m:t>
                    </m:r>
                  </m:oMath>
                </a14:m>
                <a:r>
                  <a:rPr lang="en-AU" dirty="0"/>
                  <a:t>. What do you think the phrase ‘leading term’ means?</a:t>
                </a:r>
              </a:p>
              <a:p>
                <a:endParaRPr lang="en-AU" dirty="0"/>
              </a:p>
            </p:txBody>
          </p:sp>
        </mc:Choice>
        <mc:Fallback xmlns="">
          <p:sp>
            <p:nvSpPr>
              <p:cNvPr id="5" name="Text Placeholder 4">
                <a:extLst>
                  <a:ext uri="{FF2B5EF4-FFF2-40B4-BE49-F238E27FC236}">
                    <a16:creationId xmlns:a16="http://schemas.microsoft.com/office/drawing/2014/main" id="{1A7D4CC9-63B7-57E6-9D20-325FAD54CFB8}"/>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D49F910-F4E1-AA33-FD09-D18867773F2E}"/>
                  </a:ext>
                </a:extLst>
              </p:cNvPr>
              <p:cNvSpPr txBox="1"/>
              <p:nvPr/>
            </p:nvSpPr>
            <p:spPr>
              <a:xfrm>
                <a:off x="348000" y="2996550"/>
                <a:ext cx="3559916" cy="438582"/>
              </a:xfrm>
              <a:prstGeom prst="rect">
                <a:avLst/>
              </a:prstGeom>
              <a:solidFill>
                <a:schemeClr val="bg1"/>
              </a:solidFill>
              <a:ln w="571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libri" panose="020F0502020204030204"/>
                    <a:ea typeface="+mn-ea"/>
                    <a:cs typeface="+mn-cs"/>
                  </a:rPr>
                  <a:t>Leading term is </a:t>
                </a:r>
                <a14:m>
                  <m:oMath xmlns:m="http://schemas.openxmlformats.org/officeDocument/2006/math">
                    <m:r>
                      <a:rPr kumimoji="0" lang="en-AU" sz="2200" b="1" i="1" u="none" strike="noStrike" kern="1200" cap="none" spc="0" normalizeH="0" baseline="0" noProof="0" smtClean="0">
                        <a:ln>
                          <a:noFill/>
                        </a:ln>
                        <a:effectLst/>
                        <a:uLnTx/>
                        <a:uFillTx/>
                        <a:latin typeface="Cambria Math" panose="02040503050406030204" pitchFamily="18" charset="0"/>
                        <a:ea typeface="+mn-ea"/>
                        <a:cs typeface="+mn-cs"/>
                      </a:rPr>
                      <m:t>𝟒</m:t>
                    </m:r>
                    <m:sSup>
                      <m:sSupPr>
                        <m:ctrlPr>
                          <a:rPr kumimoji="0" lang="en-AU" sz="2200" b="1" i="1" u="none" strike="noStrike" kern="1200" cap="none" spc="0" normalizeH="0" baseline="0" noProof="0" smtClean="0">
                            <a:ln>
                              <a:noFill/>
                            </a:ln>
                            <a:effectLst/>
                            <a:uLnTx/>
                            <a:uFillTx/>
                            <a:latin typeface="Cambria Math" panose="02040503050406030204" pitchFamily="18" charset="0"/>
                            <a:ea typeface="+mn-ea"/>
                            <a:cs typeface="+mn-cs"/>
                          </a:rPr>
                        </m:ctrlPr>
                      </m:sSupPr>
                      <m:e>
                        <m:r>
                          <a:rPr kumimoji="0" lang="en-AU" sz="2200" b="1" i="1" u="none" strike="noStrike" kern="1200" cap="none" spc="0" normalizeH="0" baseline="0" noProof="0" smtClean="0">
                            <a:ln>
                              <a:noFill/>
                            </a:ln>
                            <a:effectLst/>
                            <a:uLnTx/>
                            <a:uFillTx/>
                            <a:latin typeface="Cambria Math" panose="02040503050406030204" pitchFamily="18" charset="0"/>
                            <a:ea typeface="+mn-ea"/>
                            <a:cs typeface="+mn-cs"/>
                          </a:rPr>
                          <m:t>𝒙</m:t>
                        </m:r>
                      </m:e>
                      <m:sup>
                        <m:r>
                          <a:rPr kumimoji="0" lang="en-AU" sz="2200" b="1" i="1" u="none" strike="noStrike" kern="1200" cap="none" spc="0" normalizeH="0" baseline="0" noProof="0" smtClean="0">
                            <a:ln>
                              <a:noFill/>
                            </a:ln>
                            <a:effectLst/>
                            <a:uLnTx/>
                            <a:uFillTx/>
                            <a:latin typeface="Cambria Math" panose="02040503050406030204" pitchFamily="18" charset="0"/>
                            <a:ea typeface="+mn-ea"/>
                            <a:cs typeface="+mn-cs"/>
                          </a:rPr>
                          <m:t>𝟐</m:t>
                        </m:r>
                      </m:sup>
                    </m:sSup>
                  </m:oMath>
                </a14:m>
                <a:endParaRPr kumimoji="0" lang="en-US" sz="2200" b="1" i="0" u="none" strike="noStrike" kern="1200" cap="none" spc="0" normalizeH="0" baseline="0" noProof="0" dirty="0">
                  <a:ln>
                    <a:noFill/>
                  </a:ln>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9D49F910-F4E1-AA33-FD09-D18867773F2E}"/>
                  </a:ext>
                </a:extLst>
              </p:cNvPr>
              <p:cNvSpPr txBox="1">
                <a:spLocks noRot="1" noChangeAspect="1" noMove="1" noResize="1" noEditPoints="1" noAdjustHandles="1" noChangeArrowheads="1" noChangeShapeType="1" noTextEdit="1"/>
              </p:cNvSpPr>
              <p:nvPr/>
            </p:nvSpPr>
            <p:spPr>
              <a:xfrm>
                <a:off x="348000" y="2996550"/>
                <a:ext cx="3559916" cy="438582"/>
              </a:xfrm>
              <a:prstGeom prst="rect">
                <a:avLst/>
              </a:prstGeom>
              <a:blipFill>
                <a:blip r:embed="rId4"/>
                <a:stretch>
                  <a:fillRect l="-2226" t="-6944" b="-27778"/>
                </a:stretch>
              </a:blipFill>
              <a:ln w="571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8B3430A-C2CF-EA1F-9AC3-ADD2E6BA56DA}"/>
                  </a:ext>
                </a:extLst>
              </p:cNvPr>
              <p:cNvSpPr txBox="1"/>
              <p:nvPr/>
            </p:nvSpPr>
            <p:spPr>
              <a:xfrm>
                <a:off x="5210175" y="3067376"/>
                <a:ext cx="5029200" cy="56726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dirty="0"/>
              </a:p>
            </p:txBody>
          </p:sp>
        </mc:Choice>
        <mc:Fallback xmlns="">
          <p:sp>
            <p:nvSpPr>
              <p:cNvPr id="7" name="TextBox 6">
                <a:extLst>
                  <a:ext uri="{FF2B5EF4-FFF2-40B4-BE49-F238E27FC236}">
                    <a16:creationId xmlns:a16="http://schemas.microsoft.com/office/drawing/2014/main" id="{38B3430A-C2CF-EA1F-9AC3-ADD2E6BA56DA}"/>
                  </a:ext>
                </a:extLst>
              </p:cNvPr>
              <p:cNvSpPr txBox="1">
                <a:spLocks noRot="1" noChangeAspect="1" noMove="1" noResize="1" noEditPoints="1" noAdjustHandles="1" noChangeArrowheads="1" noChangeShapeType="1" noTextEdit="1"/>
              </p:cNvSpPr>
              <p:nvPr/>
            </p:nvSpPr>
            <p:spPr>
              <a:xfrm>
                <a:off x="5210175" y="3067376"/>
                <a:ext cx="5029200" cy="567267"/>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1">
                <a:extLst>
                  <a:ext uri="{FF2B5EF4-FFF2-40B4-BE49-F238E27FC236}">
                    <a16:creationId xmlns:a16="http://schemas.microsoft.com/office/drawing/2014/main" id="{62A96CAF-5EE0-51D1-CC77-8C2132D63C6B}"/>
                  </a:ext>
                </a:extLst>
              </p:cNvPr>
              <p:cNvSpPr txBox="1"/>
              <p:nvPr/>
            </p:nvSpPr>
            <p:spPr>
              <a:xfrm>
                <a:off x="348000" y="3883574"/>
                <a:ext cx="3559916" cy="443583"/>
              </a:xfrm>
              <a:prstGeom prst="rect">
                <a:avLst/>
              </a:prstGeom>
              <a:solidFill>
                <a:schemeClr val="bg1"/>
              </a:solidFill>
              <a:ln w="571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defTabSz="914400">
                  <a:buClrTx/>
                  <a:defRPr/>
                </a:pPr>
                <a:r>
                  <a:rPr lang="en-US" sz="2200" b="1" dirty="0">
                    <a:latin typeface="Calibri" panose="020F0502020204030204"/>
                  </a:rPr>
                  <a:t>Leading term is </a:t>
                </a:r>
                <a14:m>
                  <m:oMath xmlns:m="http://schemas.openxmlformats.org/officeDocument/2006/math">
                    <m:r>
                      <a:rPr lang="en-AU" sz="2200" b="1" i="1" smtClean="0">
                        <a:latin typeface="Cambria Math" panose="02040503050406030204" pitchFamily="18" charset="0"/>
                      </a:rPr>
                      <m:t>𝟕</m:t>
                    </m:r>
                    <m:sSup>
                      <m:sSupPr>
                        <m:ctrlPr>
                          <a:rPr lang="en-AU" sz="2200" b="1" i="1" smtClean="0">
                            <a:latin typeface="Cambria Math" panose="02040503050406030204" pitchFamily="18" charset="0"/>
                          </a:rPr>
                        </m:ctrlPr>
                      </m:sSupPr>
                      <m:e>
                        <m:r>
                          <a:rPr lang="en-AU" sz="2200" b="1" i="1" smtClean="0">
                            <a:latin typeface="Cambria Math" panose="02040503050406030204" pitchFamily="18" charset="0"/>
                          </a:rPr>
                          <m:t>𝒙</m:t>
                        </m:r>
                      </m:e>
                      <m:sup>
                        <m:r>
                          <a:rPr lang="en-AU" sz="2200" b="1" i="1" smtClean="0">
                            <a:latin typeface="Cambria Math" panose="02040503050406030204" pitchFamily="18" charset="0"/>
                          </a:rPr>
                          <m:t>𝟓</m:t>
                        </m:r>
                      </m:sup>
                    </m:sSup>
                  </m:oMath>
                </a14:m>
                <a:endParaRPr lang="en-US" sz="2200" b="1" dirty="0">
                  <a:latin typeface="Calibri" panose="020F0502020204030204"/>
                </a:endParaRPr>
              </a:p>
            </p:txBody>
          </p:sp>
        </mc:Choice>
        <mc:Fallback xmlns="">
          <p:sp>
            <p:nvSpPr>
              <p:cNvPr id="13" name="TextBox 11">
                <a:extLst>
                  <a:ext uri="{FF2B5EF4-FFF2-40B4-BE49-F238E27FC236}">
                    <a16:creationId xmlns:a16="http://schemas.microsoft.com/office/drawing/2014/main" id="{62A96CAF-5EE0-51D1-CC77-8C2132D63C6B}"/>
                  </a:ext>
                </a:extLst>
              </p:cNvPr>
              <p:cNvSpPr txBox="1">
                <a:spLocks noRot="1" noChangeAspect="1" noMove="1" noResize="1" noEditPoints="1" noAdjustHandles="1" noChangeArrowheads="1" noChangeShapeType="1" noTextEdit="1"/>
              </p:cNvSpPr>
              <p:nvPr/>
            </p:nvSpPr>
            <p:spPr>
              <a:xfrm>
                <a:off x="348000" y="3883574"/>
                <a:ext cx="3559916" cy="443583"/>
              </a:xfrm>
              <a:prstGeom prst="rect">
                <a:avLst/>
              </a:prstGeom>
              <a:blipFill>
                <a:blip r:embed="rId6"/>
                <a:stretch>
                  <a:fillRect l="-2226" t="-6849" b="-27397"/>
                </a:stretch>
              </a:blipFill>
              <a:ln w="571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EB4B096-2493-E80B-3299-1086B8AC35B9}"/>
                  </a:ext>
                </a:extLst>
              </p:cNvPr>
              <p:cNvSpPr txBox="1"/>
              <p:nvPr/>
            </p:nvSpPr>
            <p:spPr>
              <a:xfrm>
                <a:off x="5201467" y="3918751"/>
                <a:ext cx="5029200" cy="56726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𝑄</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5</m:t>
                          </m:r>
                        </m:sup>
                      </m:sSup>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r>
                        <a:rPr lang="en-AU" sz="1800" b="0" i="1" smtClean="0">
                          <a:latin typeface="Cambria Math" panose="02040503050406030204" pitchFamily="18" charset="0"/>
                        </a:rPr>
                        <m:t>+10</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oMath>
                  </m:oMathPara>
                </a14:m>
                <a:endParaRPr lang="en-AU" sz="1800" dirty="0"/>
              </a:p>
            </p:txBody>
          </p:sp>
        </mc:Choice>
        <mc:Fallback xmlns="">
          <p:sp>
            <p:nvSpPr>
              <p:cNvPr id="8" name="TextBox 7">
                <a:extLst>
                  <a:ext uri="{FF2B5EF4-FFF2-40B4-BE49-F238E27FC236}">
                    <a16:creationId xmlns:a16="http://schemas.microsoft.com/office/drawing/2014/main" id="{EEB4B096-2493-E80B-3299-1086B8AC35B9}"/>
                  </a:ext>
                </a:extLst>
              </p:cNvPr>
              <p:cNvSpPr txBox="1">
                <a:spLocks noRot="1" noChangeAspect="1" noMove="1" noResize="1" noEditPoints="1" noAdjustHandles="1" noChangeArrowheads="1" noChangeShapeType="1" noTextEdit="1"/>
              </p:cNvSpPr>
              <p:nvPr/>
            </p:nvSpPr>
            <p:spPr>
              <a:xfrm>
                <a:off x="5201467" y="3918751"/>
                <a:ext cx="5029200" cy="567267"/>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2">
                <a:extLst>
                  <a:ext uri="{FF2B5EF4-FFF2-40B4-BE49-F238E27FC236}">
                    <a16:creationId xmlns:a16="http://schemas.microsoft.com/office/drawing/2014/main" id="{9455AAC2-529C-CB85-73ED-97C37A3A6AC7}"/>
                  </a:ext>
                </a:extLst>
              </p:cNvPr>
              <p:cNvSpPr txBox="1"/>
              <p:nvPr/>
            </p:nvSpPr>
            <p:spPr>
              <a:xfrm>
                <a:off x="348000" y="4770599"/>
                <a:ext cx="3559916" cy="443583"/>
              </a:xfrm>
              <a:prstGeom prst="rect">
                <a:avLst/>
              </a:prstGeom>
              <a:solidFill>
                <a:schemeClr val="bg1"/>
              </a:solidFill>
              <a:ln w="571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defTabSz="914400">
                  <a:buClrTx/>
                  <a:defRPr/>
                </a:pPr>
                <a:r>
                  <a:rPr lang="en-US" sz="2200" b="1" dirty="0">
                    <a:latin typeface="Calibri" panose="020F0502020204030204"/>
                  </a:rPr>
                  <a:t>Leading term is </a:t>
                </a:r>
                <a14:m>
                  <m:oMath xmlns:m="http://schemas.openxmlformats.org/officeDocument/2006/math">
                    <m:r>
                      <a:rPr lang="en-AU" sz="2200" b="1" i="1" dirty="0" smtClean="0">
                        <a:latin typeface="Cambria Math" panose="02040503050406030204" pitchFamily="18" charset="0"/>
                      </a:rPr>
                      <m:t>−</m:t>
                    </m:r>
                    <m:r>
                      <a:rPr lang="en-AU" sz="2200" b="1" i="1" dirty="0" smtClean="0">
                        <a:latin typeface="Cambria Math" panose="02040503050406030204" pitchFamily="18" charset="0"/>
                      </a:rPr>
                      <m:t>𝟗</m:t>
                    </m:r>
                    <m:sSup>
                      <m:sSupPr>
                        <m:ctrlPr>
                          <a:rPr lang="en-AU" sz="2200" b="1" i="1" dirty="0" smtClean="0">
                            <a:latin typeface="Cambria Math" panose="02040503050406030204" pitchFamily="18" charset="0"/>
                          </a:rPr>
                        </m:ctrlPr>
                      </m:sSupPr>
                      <m:e>
                        <m:r>
                          <a:rPr lang="en-AU" sz="2200" b="1" i="1" dirty="0" smtClean="0">
                            <a:latin typeface="Cambria Math" panose="02040503050406030204" pitchFamily="18" charset="0"/>
                          </a:rPr>
                          <m:t>𝒙</m:t>
                        </m:r>
                      </m:e>
                      <m:sup>
                        <m:r>
                          <a:rPr lang="en-AU" sz="2200" b="1" i="1" dirty="0" smtClean="0">
                            <a:latin typeface="Cambria Math" panose="02040503050406030204" pitchFamily="18" charset="0"/>
                          </a:rPr>
                          <m:t>𝟏𝟓</m:t>
                        </m:r>
                      </m:sup>
                    </m:sSup>
                  </m:oMath>
                </a14:m>
                <a:endParaRPr lang="en-US" sz="2200" b="1" dirty="0">
                  <a:latin typeface="Calibri" panose="020F0502020204030204"/>
                </a:endParaRPr>
              </a:p>
            </p:txBody>
          </p:sp>
        </mc:Choice>
        <mc:Fallback xmlns="">
          <p:sp>
            <p:nvSpPr>
              <p:cNvPr id="14" name="TextBox 12">
                <a:extLst>
                  <a:ext uri="{FF2B5EF4-FFF2-40B4-BE49-F238E27FC236}">
                    <a16:creationId xmlns:a16="http://schemas.microsoft.com/office/drawing/2014/main" id="{9455AAC2-529C-CB85-73ED-97C37A3A6AC7}"/>
                  </a:ext>
                </a:extLst>
              </p:cNvPr>
              <p:cNvSpPr txBox="1">
                <a:spLocks noRot="1" noChangeAspect="1" noMove="1" noResize="1" noEditPoints="1" noAdjustHandles="1" noChangeArrowheads="1" noChangeShapeType="1" noTextEdit="1"/>
              </p:cNvSpPr>
              <p:nvPr/>
            </p:nvSpPr>
            <p:spPr>
              <a:xfrm>
                <a:off x="348000" y="4770599"/>
                <a:ext cx="3559916" cy="443583"/>
              </a:xfrm>
              <a:prstGeom prst="rect">
                <a:avLst/>
              </a:prstGeom>
              <a:blipFill>
                <a:blip r:embed="rId8"/>
                <a:stretch>
                  <a:fillRect l="-2226" t="-6944" b="-27778"/>
                </a:stretch>
              </a:blipFill>
              <a:ln w="571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BF9407-FC11-AAE9-B628-1E99E8F1F6D1}"/>
                  </a:ext>
                </a:extLst>
              </p:cNvPr>
              <p:cNvSpPr txBox="1"/>
              <p:nvPr/>
            </p:nvSpPr>
            <p:spPr>
              <a:xfrm>
                <a:off x="5361358" y="4856259"/>
                <a:ext cx="5029200" cy="56726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=−9</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15</m:t>
                          </m:r>
                        </m:sup>
                      </m:sSup>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14</m:t>
                          </m:r>
                        </m:sup>
                      </m:sSup>
                      <m:r>
                        <a:rPr lang="en-AU" sz="1800" b="0" i="1" smtClean="0">
                          <a:latin typeface="Cambria Math" panose="02040503050406030204" pitchFamily="18" charset="0"/>
                        </a:rPr>
                        <m:t>+10</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12</m:t>
                          </m:r>
                        </m:sup>
                      </m:sSup>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6</m:t>
                          </m:r>
                        </m:sup>
                      </m:sSup>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5</m:t>
                          </m:r>
                        </m:sup>
                      </m:sSup>
                    </m:oMath>
                  </m:oMathPara>
                </a14:m>
                <a:endParaRPr lang="en-AU" sz="1800" dirty="0"/>
              </a:p>
            </p:txBody>
          </p:sp>
        </mc:Choice>
        <mc:Fallback xmlns="">
          <p:sp>
            <p:nvSpPr>
              <p:cNvPr id="9" name="TextBox 8">
                <a:extLst>
                  <a:ext uri="{FF2B5EF4-FFF2-40B4-BE49-F238E27FC236}">
                    <a16:creationId xmlns:a16="http://schemas.microsoft.com/office/drawing/2014/main" id="{9DBF9407-FC11-AAE9-B628-1E99E8F1F6D1}"/>
                  </a:ext>
                </a:extLst>
              </p:cNvPr>
              <p:cNvSpPr txBox="1">
                <a:spLocks noRot="1" noChangeAspect="1" noMove="1" noResize="1" noEditPoints="1" noAdjustHandles="1" noChangeArrowheads="1" noChangeShapeType="1" noTextEdit="1"/>
              </p:cNvSpPr>
              <p:nvPr/>
            </p:nvSpPr>
            <p:spPr>
              <a:xfrm>
                <a:off x="5361358" y="4856259"/>
                <a:ext cx="5029200" cy="567267"/>
              </a:xfrm>
              <a:prstGeom prst="rect">
                <a:avLst/>
              </a:prstGeom>
              <a:blipFill>
                <a:blip r:embed="rId11"/>
                <a:stretch>
                  <a:fillRect/>
                </a:stretch>
              </a:blipFill>
            </p:spPr>
            <p:txBody>
              <a:bodyPr/>
              <a:lstStyle/>
              <a:p>
                <a:r>
                  <a:rPr lang="en-AU">
                    <a:noFill/>
                  </a:rPr>
                  <a:t> </a:t>
                </a:r>
              </a:p>
            </p:txBody>
          </p:sp>
        </mc:Fallback>
      </mc:AlternateContent>
      <p:sp>
        <p:nvSpPr>
          <p:cNvPr id="6" name="Rectangle: Rounded Corners 5">
            <a:extLst>
              <a:ext uri="{FF2B5EF4-FFF2-40B4-BE49-F238E27FC236}">
                <a16:creationId xmlns:a16="http://schemas.microsoft.com/office/drawing/2014/main" id="{AE5BB5AA-006C-B45E-6B02-F54E2DBEB8F9}"/>
              </a:ext>
              <a:ext uri="{C183D7F6-B498-43B3-948B-1728B52AA6E4}">
                <adec:decorative xmlns:adec="http://schemas.microsoft.com/office/drawing/2017/decorative" val="1"/>
              </a:ext>
            </a:extLst>
          </p:cNvPr>
          <p:cNvSpPr/>
          <p:nvPr/>
        </p:nvSpPr>
        <p:spPr>
          <a:xfrm>
            <a:off x="2834640" y="5646420"/>
            <a:ext cx="6366510" cy="10030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2000" dirty="0"/>
              <a:t>What do you think the phrase ‘leading term’ means?</a:t>
            </a:r>
          </a:p>
        </p:txBody>
      </p:sp>
      <p:sp>
        <p:nvSpPr>
          <p:cNvPr id="2" name="Slide Number Placeholder 1">
            <a:extLst>
              <a:ext uri="{FF2B5EF4-FFF2-40B4-BE49-F238E27FC236}">
                <a16:creationId xmlns:a16="http://schemas.microsoft.com/office/drawing/2014/main" id="{FF0B7DC3-BE03-547B-30C1-901878EF860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5571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DCD16-808C-EB7C-0DE3-70E32DCBA8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1CB494-80ED-0F17-996F-FCC7015391BF}"/>
              </a:ext>
            </a:extLst>
          </p:cNvPr>
          <p:cNvSpPr>
            <a:spLocks noGrp="1"/>
          </p:cNvSpPr>
          <p:nvPr>
            <p:ph type="title"/>
          </p:nvPr>
        </p:nvSpPr>
        <p:spPr/>
        <p:txBody>
          <a:bodyPr/>
          <a:lstStyle/>
          <a:p>
            <a:r>
              <a:rPr lang="en-AU" dirty="0"/>
              <a:t>The leading coefficient of a polynomial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A8C21B2-4E23-15C9-DE20-3C402EBB3028}"/>
                  </a:ext>
                </a:extLst>
              </p:cNvPr>
              <p:cNvSpPr>
                <a:spLocks noGrp="1"/>
              </p:cNvSpPr>
              <p:nvPr>
                <p:ph type="body" sz="quarter" idx="17"/>
              </p:nvPr>
            </p:nvSpPr>
            <p:spPr/>
            <p:txBody>
              <a:bodyPr/>
              <a:lstStyle/>
              <a:p>
                <a:r>
                  <a:rPr lang="en-AU" dirty="0"/>
                  <a:t>Examine the equations of these polynomial models with a leading coefficient of </a:t>
                </a:r>
                <a14:m>
                  <m:oMath xmlns:m="http://schemas.openxmlformats.org/officeDocument/2006/math">
                    <m:r>
                      <a:rPr lang="en-AU" b="0" i="1" smtClean="0">
                        <a:latin typeface="Cambria Math" panose="02040503050406030204" pitchFamily="18" charset="0"/>
                      </a:rPr>
                      <m:t>4, 7 </m:t>
                    </m:r>
                  </m:oMath>
                </a14:m>
                <a:r>
                  <a:rPr lang="en-AU" dirty="0"/>
                  <a:t>and </a:t>
                </a:r>
                <a14:m>
                  <m:oMath xmlns:m="http://schemas.openxmlformats.org/officeDocument/2006/math">
                    <m:r>
                      <a:rPr lang="en-AU" b="0" i="1" smtClean="0">
                        <a:latin typeface="Cambria Math" panose="02040503050406030204" pitchFamily="18" charset="0"/>
                      </a:rPr>
                      <m:t>−9</m:t>
                    </m:r>
                  </m:oMath>
                </a14:m>
                <a:r>
                  <a:rPr lang="en-AU" dirty="0"/>
                  <a:t>. What do you think the phrase ‘leading coefficient’ means?</a:t>
                </a:r>
              </a:p>
              <a:p>
                <a:endParaRPr lang="en-AU" dirty="0"/>
              </a:p>
            </p:txBody>
          </p:sp>
        </mc:Choice>
        <mc:Fallback xmlns="">
          <p:sp>
            <p:nvSpPr>
              <p:cNvPr id="5" name="Text Placeholder 4">
                <a:extLst>
                  <a:ext uri="{FF2B5EF4-FFF2-40B4-BE49-F238E27FC236}">
                    <a16:creationId xmlns:a16="http://schemas.microsoft.com/office/drawing/2014/main" id="{DA8C21B2-4E23-15C9-DE20-3C402EBB3028}"/>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39D9CFD-80A6-843D-A5ED-C7C75E339F1F}"/>
                  </a:ext>
                </a:extLst>
              </p:cNvPr>
              <p:cNvSpPr txBox="1"/>
              <p:nvPr/>
            </p:nvSpPr>
            <p:spPr>
              <a:xfrm>
                <a:off x="348000" y="2996550"/>
                <a:ext cx="3559916" cy="430887"/>
              </a:xfrm>
              <a:prstGeom prst="rect">
                <a:avLst/>
              </a:prstGeom>
              <a:solidFill>
                <a:schemeClr val="bg1"/>
              </a:solidFill>
              <a:ln w="571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libri" panose="020F0502020204030204"/>
                    <a:ea typeface="+mn-ea"/>
                    <a:cs typeface="+mn-cs"/>
                  </a:rPr>
                  <a:t>Leading coefficient is </a:t>
                </a:r>
                <a14:m>
                  <m:oMath xmlns:m="http://schemas.openxmlformats.org/officeDocument/2006/math">
                    <m:r>
                      <a:rPr kumimoji="0" lang="en-AU" sz="2200" b="1" i="1" u="none" strike="noStrike" kern="1200" cap="none" spc="0" normalizeH="0" baseline="0" noProof="0" smtClean="0">
                        <a:ln>
                          <a:noFill/>
                        </a:ln>
                        <a:effectLst/>
                        <a:uLnTx/>
                        <a:uFillTx/>
                        <a:latin typeface="Cambria Math" panose="02040503050406030204" pitchFamily="18" charset="0"/>
                        <a:ea typeface="+mn-ea"/>
                        <a:cs typeface="+mn-cs"/>
                      </a:rPr>
                      <m:t>𝟒</m:t>
                    </m:r>
                  </m:oMath>
                </a14:m>
                <a:endParaRPr kumimoji="0" lang="en-US" sz="2200" b="1" i="0" u="none" strike="noStrike" kern="1200" cap="none" spc="0" normalizeH="0" baseline="0" noProof="0" dirty="0">
                  <a:ln>
                    <a:noFill/>
                  </a:ln>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C39D9CFD-80A6-843D-A5ED-C7C75E339F1F}"/>
                  </a:ext>
                </a:extLst>
              </p:cNvPr>
              <p:cNvSpPr txBox="1">
                <a:spLocks noRot="1" noChangeAspect="1" noMove="1" noResize="1" noEditPoints="1" noAdjustHandles="1" noChangeArrowheads="1" noChangeShapeType="1" noTextEdit="1"/>
              </p:cNvSpPr>
              <p:nvPr/>
            </p:nvSpPr>
            <p:spPr>
              <a:xfrm>
                <a:off x="348000" y="2996550"/>
                <a:ext cx="3559916" cy="430887"/>
              </a:xfrm>
              <a:prstGeom prst="rect">
                <a:avLst/>
              </a:prstGeom>
              <a:blipFill>
                <a:blip r:embed="rId3"/>
                <a:stretch>
                  <a:fillRect l="-2226" t="-10000" b="-28571"/>
                </a:stretch>
              </a:blipFill>
              <a:ln w="571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B69B23-02AF-513D-3942-D80364082A49}"/>
                  </a:ext>
                </a:extLst>
              </p:cNvPr>
              <p:cNvSpPr txBox="1"/>
              <p:nvPr/>
            </p:nvSpPr>
            <p:spPr>
              <a:xfrm>
                <a:off x="5210175" y="3067376"/>
                <a:ext cx="5029200" cy="56726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dirty="0"/>
              </a:p>
            </p:txBody>
          </p:sp>
        </mc:Choice>
        <mc:Fallback xmlns="">
          <p:sp>
            <p:nvSpPr>
              <p:cNvPr id="7" name="TextBox 6">
                <a:extLst>
                  <a:ext uri="{FF2B5EF4-FFF2-40B4-BE49-F238E27FC236}">
                    <a16:creationId xmlns:a16="http://schemas.microsoft.com/office/drawing/2014/main" id="{72B69B23-02AF-513D-3942-D80364082A49}"/>
                  </a:ext>
                </a:extLst>
              </p:cNvPr>
              <p:cNvSpPr txBox="1">
                <a:spLocks noRot="1" noChangeAspect="1" noMove="1" noResize="1" noEditPoints="1" noAdjustHandles="1" noChangeArrowheads="1" noChangeShapeType="1" noTextEdit="1"/>
              </p:cNvSpPr>
              <p:nvPr/>
            </p:nvSpPr>
            <p:spPr>
              <a:xfrm>
                <a:off x="5210175" y="3067376"/>
                <a:ext cx="5029200" cy="567267"/>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1">
                <a:extLst>
                  <a:ext uri="{FF2B5EF4-FFF2-40B4-BE49-F238E27FC236}">
                    <a16:creationId xmlns:a16="http://schemas.microsoft.com/office/drawing/2014/main" id="{E5DC254C-9D93-7953-9E2D-00C9BE0819CB}"/>
                  </a:ext>
                </a:extLst>
              </p:cNvPr>
              <p:cNvSpPr txBox="1"/>
              <p:nvPr/>
            </p:nvSpPr>
            <p:spPr>
              <a:xfrm>
                <a:off x="348000" y="3883574"/>
                <a:ext cx="3559916" cy="443583"/>
              </a:xfrm>
              <a:prstGeom prst="rect">
                <a:avLst/>
              </a:prstGeom>
              <a:solidFill>
                <a:schemeClr val="bg1"/>
              </a:solidFill>
              <a:ln w="571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defTabSz="914400">
                  <a:buClrTx/>
                  <a:defRPr/>
                </a:pPr>
                <a:r>
                  <a:rPr lang="en-US" sz="2200" b="1" dirty="0">
                    <a:latin typeface="Calibri" panose="020F0502020204030204"/>
                  </a:rPr>
                  <a:t>Leading coefficient is </a:t>
                </a:r>
                <a14:m>
                  <m:oMath xmlns:m="http://schemas.openxmlformats.org/officeDocument/2006/math">
                    <m:r>
                      <a:rPr lang="en-AU" sz="2200" b="1" i="1" smtClean="0">
                        <a:latin typeface="Cambria Math" panose="02040503050406030204" pitchFamily="18" charset="0"/>
                      </a:rPr>
                      <m:t>𝟕</m:t>
                    </m:r>
                  </m:oMath>
                </a14:m>
                <a:endParaRPr lang="en-US" sz="2200" b="1" dirty="0">
                  <a:latin typeface="Calibri" panose="020F0502020204030204"/>
                </a:endParaRPr>
              </a:p>
            </p:txBody>
          </p:sp>
        </mc:Choice>
        <mc:Fallback xmlns="">
          <p:sp>
            <p:nvSpPr>
              <p:cNvPr id="13" name="TextBox 11">
                <a:extLst>
                  <a:ext uri="{FF2B5EF4-FFF2-40B4-BE49-F238E27FC236}">
                    <a16:creationId xmlns:a16="http://schemas.microsoft.com/office/drawing/2014/main" id="{E5DC254C-9D93-7953-9E2D-00C9BE0819CB}"/>
                  </a:ext>
                </a:extLst>
              </p:cNvPr>
              <p:cNvSpPr txBox="1">
                <a:spLocks noRot="1" noChangeAspect="1" noMove="1" noResize="1" noEditPoints="1" noAdjustHandles="1" noChangeArrowheads="1" noChangeShapeType="1" noTextEdit="1"/>
              </p:cNvSpPr>
              <p:nvPr/>
            </p:nvSpPr>
            <p:spPr>
              <a:xfrm>
                <a:off x="348000" y="3883574"/>
                <a:ext cx="3559916" cy="443583"/>
              </a:xfrm>
              <a:prstGeom prst="rect">
                <a:avLst/>
              </a:prstGeom>
              <a:blipFill>
                <a:blip r:embed="rId5"/>
                <a:stretch>
                  <a:fillRect l="-2226" t="-9589" b="-24658"/>
                </a:stretch>
              </a:blipFill>
              <a:ln w="571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692B987-D917-3FB0-0051-60A4B89125E8}"/>
                  </a:ext>
                </a:extLst>
              </p:cNvPr>
              <p:cNvSpPr txBox="1"/>
              <p:nvPr/>
            </p:nvSpPr>
            <p:spPr>
              <a:xfrm>
                <a:off x="5201467" y="3918751"/>
                <a:ext cx="5029200" cy="56726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𝑄</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5</m:t>
                          </m:r>
                        </m:sup>
                      </m:sSup>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r>
                        <a:rPr lang="en-AU" sz="1800" b="0" i="1" smtClean="0">
                          <a:latin typeface="Cambria Math" panose="02040503050406030204" pitchFamily="18" charset="0"/>
                        </a:rPr>
                        <m:t>+10</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oMath>
                  </m:oMathPara>
                </a14:m>
                <a:endParaRPr lang="en-AU" sz="1800" dirty="0"/>
              </a:p>
            </p:txBody>
          </p:sp>
        </mc:Choice>
        <mc:Fallback xmlns="">
          <p:sp>
            <p:nvSpPr>
              <p:cNvPr id="8" name="TextBox 7">
                <a:extLst>
                  <a:ext uri="{FF2B5EF4-FFF2-40B4-BE49-F238E27FC236}">
                    <a16:creationId xmlns:a16="http://schemas.microsoft.com/office/drawing/2014/main" id="{1692B987-D917-3FB0-0051-60A4B89125E8}"/>
                  </a:ext>
                </a:extLst>
              </p:cNvPr>
              <p:cNvSpPr txBox="1">
                <a:spLocks noRot="1" noChangeAspect="1" noMove="1" noResize="1" noEditPoints="1" noAdjustHandles="1" noChangeArrowheads="1" noChangeShapeType="1" noTextEdit="1"/>
              </p:cNvSpPr>
              <p:nvPr/>
            </p:nvSpPr>
            <p:spPr>
              <a:xfrm>
                <a:off x="5201467" y="3918751"/>
                <a:ext cx="5029200" cy="567267"/>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2">
                <a:extLst>
                  <a:ext uri="{FF2B5EF4-FFF2-40B4-BE49-F238E27FC236}">
                    <a16:creationId xmlns:a16="http://schemas.microsoft.com/office/drawing/2014/main" id="{AB5DA581-0669-EBFF-87D9-0882E2019829}"/>
                  </a:ext>
                </a:extLst>
              </p:cNvPr>
              <p:cNvSpPr txBox="1"/>
              <p:nvPr/>
            </p:nvSpPr>
            <p:spPr>
              <a:xfrm>
                <a:off x="348000" y="4770599"/>
                <a:ext cx="3559916" cy="443583"/>
              </a:xfrm>
              <a:prstGeom prst="rect">
                <a:avLst/>
              </a:prstGeom>
              <a:solidFill>
                <a:schemeClr val="bg1"/>
              </a:solidFill>
              <a:ln w="571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defTabSz="914400">
                  <a:buClrTx/>
                  <a:defRPr/>
                </a:pPr>
                <a:r>
                  <a:rPr lang="en-US" sz="2200" b="1" dirty="0">
                    <a:latin typeface="Calibri" panose="020F0502020204030204"/>
                  </a:rPr>
                  <a:t>Leading coefficient is </a:t>
                </a:r>
                <a14:m>
                  <m:oMath xmlns:m="http://schemas.openxmlformats.org/officeDocument/2006/math">
                    <m:r>
                      <a:rPr lang="en-AU" sz="2200" b="1" i="1" dirty="0" smtClean="0">
                        <a:latin typeface="Cambria Math" panose="02040503050406030204" pitchFamily="18" charset="0"/>
                      </a:rPr>
                      <m:t>−</m:t>
                    </m:r>
                    <m:r>
                      <a:rPr lang="en-AU" sz="2200" b="1" i="1" dirty="0" smtClean="0">
                        <a:latin typeface="Cambria Math" panose="02040503050406030204" pitchFamily="18" charset="0"/>
                      </a:rPr>
                      <m:t>𝟗</m:t>
                    </m:r>
                  </m:oMath>
                </a14:m>
                <a:endParaRPr lang="en-US" sz="2200" b="1" dirty="0">
                  <a:latin typeface="Calibri" panose="020F0502020204030204"/>
                </a:endParaRPr>
              </a:p>
            </p:txBody>
          </p:sp>
        </mc:Choice>
        <mc:Fallback xmlns="">
          <p:sp>
            <p:nvSpPr>
              <p:cNvPr id="14" name="TextBox 12">
                <a:extLst>
                  <a:ext uri="{FF2B5EF4-FFF2-40B4-BE49-F238E27FC236}">
                    <a16:creationId xmlns:a16="http://schemas.microsoft.com/office/drawing/2014/main" id="{AB5DA581-0669-EBFF-87D9-0882E2019829}"/>
                  </a:ext>
                </a:extLst>
              </p:cNvPr>
              <p:cNvSpPr txBox="1">
                <a:spLocks noRot="1" noChangeAspect="1" noMove="1" noResize="1" noEditPoints="1" noAdjustHandles="1" noChangeArrowheads="1" noChangeShapeType="1" noTextEdit="1"/>
              </p:cNvSpPr>
              <p:nvPr/>
            </p:nvSpPr>
            <p:spPr>
              <a:xfrm>
                <a:off x="348000" y="4770599"/>
                <a:ext cx="3559916" cy="443583"/>
              </a:xfrm>
              <a:prstGeom prst="rect">
                <a:avLst/>
              </a:prstGeom>
              <a:blipFill>
                <a:blip r:embed="rId7"/>
                <a:stretch>
                  <a:fillRect l="-2226" t="-9722" b="-25000"/>
                </a:stretch>
              </a:blipFill>
              <a:ln w="571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58A7F2-773D-32C6-6C26-6C3843DDE923}"/>
                  </a:ext>
                </a:extLst>
              </p:cNvPr>
              <p:cNvSpPr txBox="1"/>
              <p:nvPr/>
            </p:nvSpPr>
            <p:spPr>
              <a:xfrm>
                <a:off x="5361358" y="4856259"/>
                <a:ext cx="5029200" cy="56726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=−9</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15</m:t>
                          </m:r>
                        </m:sup>
                      </m:sSup>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14</m:t>
                          </m:r>
                        </m:sup>
                      </m:sSup>
                      <m:r>
                        <a:rPr lang="en-AU" sz="1800" b="0" i="1" smtClean="0">
                          <a:latin typeface="Cambria Math" panose="02040503050406030204" pitchFamily="18" charset="0"/>
                        </a:rPr>
                        <m:t>+10</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12</m:t>
                          </m:r>
                        </m:sup>
                      </m:sSup>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6</m:t>
                          </m:r>
                        </m:sup>
                      </m:sSup>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5</m:t>
                          </m:r>
                        </m:sup>
                      </m:sSup>
                    </m:oMath>
                  </m:oMathPara>
                </a14:m>
                <a:endParaRPr lang="en-AU" sz="1800" dirty="0"/>
              </a:p>
            </p:txBody>
          </p:sp>
        </mc:Choice>
        <mc:Fallback xmlns="">
          <p:sp>
            <p:nvSpPr>
              <p:cNvPr id="9" name="TextBox 8">
                <a:extLst>
                  <a:ext uri="{FF2B5EF4-FFF2-40B4-BE49-F238E27FC236}">
                    <a16:creationId xmlns:a16="http://schemas.microsoft.com/office/drawing/2014/main" id="{F658A7F2-773D-32C6-6C26-6C3843DDE923}"/>
                  </a:ext>
                </a:extLst>
              </p:cNvPr>
              <p:cNvSpPr txBox="1">
                <a:spLocks noRot="1" noChangeAspect="1" noMove="1" noResize="1" noEditPoints="1" noAdjustHandles="1" noChangeArrowheads="1" noChangeShapeType="1" noTextEdit="1"/>
              </p:cNvSpPr>
              <p:nvPr/>
            </p:nvSpPr>
            <p:spPr>
              <a:xfrm>
                <a:off x="5361358" y="4856259"/>
                <a:ext cx="5029200" cy="567267"/>
              </a:xfrm>
              <a:prstGeom prst="rect">
                <a:avLst/>
              </a:prstGeom>
              <a:blipFill>
                <a:blip r:embed="rId10"/>
                <a:stretch>
                  <a:fillRect/>
                </a:stretch>
              </a:blipFill>
            </p:spPr>
            <p:txBody>
              <a:bodyPr/>
              <a:lstStyle/>
              <a:p>
                <a:r>
                  <a:rPr lang="en-AU">
                    <a:noFill/>
                  </a:rPr>
                  <a:t> </a:t>
                </a:r>
              </a:p>
            </p:txBody>
          </p:sp>
        </mc:Fallback>
      </mc:AlternateContent>
      <p:sp>
        <p:nvSpPr>
          <p:cNvPr id="6" name="Rectangle: Rounded Corners 5">
            <a:extLst>
              <a:ext uri="{FF2B5EF4-FFF2-40B4-BE49-F238E27FC236}">
                <a16:creationId xmlns:a16="http://schemas.microsoft.com/office/drawing/2014/main" id="{937385E3-51E9-E6E9-130C-CE2BF4FFF6C0}"/>
              </a:ext>
              <a:ext uri="{C183D7F6-B498-43B3-948B-1728B52AA6E4}">
                <adec:decorative xmlns:adec="http://schemas.microsoft.com/office/drawing/2017/decorative" val="1"/>
              </a:ext>
            </a:extLst>
          </p:cNvPr>
          <p:cNvSpPr/>
          <p:nvPr/>
        </p:nvSpPr>
        <p:spPr>
          <a:xfrm>
            <a:off x="2834640" y="5646420"/>
            <a:ext cx="6366510" cy="10030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What do you think the phrase ‘leading coefficient’ means?</a:t>
            </a:r>
          </a:p>
        </p:txBody>
      </p:sp>
      <p:sp>
        <p:nvSpPr>
          <p:cNvPr id="2" name="Slide Number Placeholder 1">
            <a:extLst>
              <a:ext uri="{FF2B5EF4-FFF2-40B4-BE49-F238E27FC236}">
                <a16:creationId xmlns:a16="http://schemas.microsoft.com/office/drawing/2014/main" id="{99623F15-C401-1BC2-62E8-70CEF15DAE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65307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D7FB5-13F3-A6D6-2264-97301D437D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0A6C10-EDA6-147C-33E1-90BE40D1F902}"/>
              </a:ext>
            </a:extLst>
          </p:cNvPr>
          <p:cNvSpPr>
            <a:spLocks noGrp="1"/>
          </p:cNvSpPr>
          <p:nvPr>
            <p:ph type="title"/>
          </p:nvPr>
        </p:nvSpPr>
        <p:spPr/>
        <p:txBody>
          <a:bodyPr/>
          <a:lstStyle/>
          <a:p>
            <a:r>
              <a:rPr lang="en-AU" dirty="0"/>
              <a:t>The constant term of a polynomial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4E2E268-F540-4C22-B38E-C4880FB154A3}"/>
                  </a:ext>
                </a:extLst>
              </p:cNvPr>
              <p:cNvSpPr>
                <a:spLocks noGrp="1"/>
              </p:cNvSpPr>
              <p:nvPr>
                <p:ph type="body" sz="quarter" idx="17"/>
              </p:nvPr>
            </p:nvSpPr>
            <p:spPr/>
            <p:txBody>
              <a:bodyPr/>
              <a:lstStyle/>
              <a:p>
                <a:r>
                  <a:rPr lang="en-AU" dirty="0"/>
                  <a:t>Examine the equations of these polynomial models with a constant term of </a:t>
                </a:r>
                <a14:m>
                  <m:oMath xmlns:m="http://schemas.openxmlformats.org/officeDocument/2006/math">
                    <m:r>
                      <a:rPr lang="en-AU" b="0" i="1" smtClean="0">
                        <a:latin typeface="Cambria Math" panose="02040503050406030204" pitchFamily="18" charset="0"/>
                      </a:rPr>
                      <m:t>1, −4</m:t>
                    </m:r>
                  </m:oMath>
                </a14:m>
                <a:r>
                  <a:rPr lang="en-AU" dirty="0"/>
                  <a:t> and </a:t>
                </a:r>
                <a14:m>
                  <m:oMath xmlns:m="http://schemas.openxmlformats.org/officeDocument/2006/math">
                    <m:r>
                      <a:rPr lang="en-AU" b="0" i="1" smtClean="0">
                        <a:latin typeface="Cambria Math" panose="02040503050406030204" pitchFamily="18" charset="0"/>
                      </a:rPr>
                      <m:t>0</m:t>
                    </m:r>
                  </m:oMath>
                </a14:m>
                <a:r>
                  <a:rPr lang="en-AU" dirty="0"/>
                  <a:t>. What do you think the phrase ‘constant term’ means?</a:t>
                </a:r>
              </a:p>
              <a:p>
                <a:endParaRPr lang="en-AU" dirty="0"/>
              </a:p>
            </p:txBody>
          </p:sp>
        </mc:Choice>
        <mc:Fallback xmlns="">
          <p:sp>
            <p:nvSpPr>
              <p:cNvPr id="5" name="Text Placeholder 4">
                <a:extLst>
                  <a:ext uri="{FF2B5EF4-FFF2-40B4-BE49-F238E27FC236}">
                    <a16:creationId xmlns:a16="http://schemas.microsoft.com/office/drawing/2014/main" id="{F4E2E268-F540-4C22-B38E-C4880FB154A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43616D6-2BC8-4900-A21B-7C1F53EF9A3C}"/>
              </a:ext>
            </a:extLst>
          </p:cNvPr>
          <p:cNvSpPr txBox="1"/>
          <p:nvPr/>
        </p:nvSpPr>
        <p:spPr>
          <a:xfrm>
            <a:off x="348000" y="2996550"/>
            <a:ext cx="3559916" cy="430887"/>
          </a:xfrm>
          <a:prstGeom prst="rect">
            <a:avLst/>
          </a:prstGeom>
          <a:solidFill>
            <a:schemeClr val="bg1"/>
          </a:solidFill>
          <a:ln w="571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Calibri" panose="020F0502020204030204"/>
                <a:ea typeface="+mn-ea"/>
                <a:cs typeface="+mn-cs"/>
              </a:rPr>
              <a:t>Constant term is 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AD6AB75-DE80-6ADC-E7BB-C442A40391AF}"/>
                  </a:ext>
                </a:extLst>
              </p:cNvPr>
              <p:cNvSpPr txBox="1"/>
              <p:nvPr/>
            </p:nvSpPr>
            <p:spPr>
              <a:xfrm>
                <a:off x="5210175" y="3067376"/>
                <a:ext cx="5029200" cy="56726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dirty="0"/>
              </a:p>
            </p:txBody>
          </p:sp>
        </mc:Choice>
        <mc:Fallback xmlns="">
          <p:sp>
            <p:nvSpPr>
              <p:cNvPr id="7" name="TextBox 6">
                <a:extLst>
                  <a:ext uri="{FF2B5EF4-FFF2-40B4-BE49-F238E27FC236}">
                    <a16:creationId xmlns:a16="http://schemas.microsoft.com/office/drawing/2014/main" id="{8AD6AB75-DE80-6ADC-E7BB-C442A40391AF}"/>
                  </a:ext>
                </a:extLst>
              </p:cNvPr>
              <p:cNvSpPr txBox="1">
                <a:spLocks noRot="1" noChangeAspect="1" noMove="1" noResize="1" noEditPoints="1" noAdjustHandles="1" noChangeArrowheads="1" noChangeShapeType="1" noTextEdit="1"/>
              </p:cNvSpPr>
              <p:nvPr/>
            </p:nvSpPr>
            <p:spPr>
              <a:xfrm>
                <a:off x="5210175" y="3067376"/>
                <a:ext cx="5029200" cy="567267"/>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1">
                <a:extLst>
                  <a:ext uri="{FF2B5EF4-FFF2-40B4-BE49-F238E27FC236}">
                    <a16:creationId xmlns:a16="http://schemas.microsoft.com/office/drawing/2014/main" id="{E03926E0-8CC3-7558-CE6A-107EC212F370}"/>
                  </a:ext>
                </a:extLst>
              </p:cNvPr>
              <p:cNvSpPr txBox="1"/>
              <p:nvPr/>
            </p:nvSpPr>
            <p:spPr>
              <a:xfrm>
                <a:off x="348000" y="3883574"/>
                <a:ext cx="3559916" cy="430887"/>
              </a:xfrm>
              <a:prstGeom prst="rect">
                <a:avLst/>
              </a:prstGeom>
              <a:solidFill>
                <a:schemeClr val="bg1"/>
              </a:solidFill>
              <a:ln w="571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defTabSz="914400">
                  <a:buClrTx/>
                  <a:defRPr/>
                </a:pPr>
                <a:r>
                  <a:rPr lang="en-US" sz="2200" b="1" dirty="0">
                    <a:latin typeface="Calibri" panose="020F0502020204030204"/>
                  </a:rPr>
                  <a:t>Constant term is </a:t>
                </a:r>
                <a14:m>
                  <m:oMath xmlns:m="http://schemas.openxmlformats.org/officeDocument/2006/math">
                    <m:r>
                      <a:rPr lang="en-AU" sz="2200" b="1" i="1" smtClean="0">
                        <a:latin typeface="Cambria Math" panose="02040503050406030204" pitchFamily="18" charset="0"/>
                      </a:rPr>
                      <m:t>−</m:t>
                    </m:r>
                    <m:r>
                      <a:rPr lang="en-AU" sz="2200" b="1" i="1" smtClean="0">
                        <a:latin typeface="Cambria Math" panose="02040503050406030204" pitchFamily="18" charset="0"/>
                      </a:rPr>
                      <m:t>𝟒</m:t>
                    </m:r>
                  </m:oMath>
                </a14:m>
                <a:endParaRPr lang="en-US" sz="2200" b="1" dirty="0">
                  <a:latin typeface="Calibri" panose="020F0502020204030204"/>
                </a:endParaRPr>
              </a:p>
            </p:txBody>
          </p:sp>
        </mc:Choice>
        <mc:Fallback xmlns="">
          <p:sp>
            <p:nvSpPr>
              <p:cNvPr id="13" name="TextBox 11">
                <a:extLst>
                  <a:ext uri="{FF2B5EF4-FFF2-40B4-BE49-F238E27FC236}">
                    <a16:creationId xmlns:a16="http://schemas.microsoft.com/office/drawing/2014/main" id="{E03926E0-8CC3-7558-CE6A-107EC212F370}"/>
                  </a:ext>
                </a:extLst>
              </p:cNvPr>
              <p:cNvSpPr txBox="1">
                <a:spLocks noRot="1" noChangeAspect="1" noMove="1" noResize="1" noEditPoints="1" noAdjustHandles="1" noChangeArrowheads="1" noChangeShapeType="1" noTextEdit="1"/>
              </p:cNvSpPr>
              <p:nvPr/>
            </p:nvSpPr>
            <p:spPr>
              <a:xfrm>
                <a:off x="348000" y="3883574"/>
                <a:ext cx="3559916" cy="430887"/>
              </a:xfrm>
              <a:prstGeom prst="rect">
                <a:avLst/>
              </a:prstGeom>
              <a:blipFill>
                <a:blip r:embed="rId4"/>
                <a:stretch>
                  <a:fillRect l="-2226" t="-9859" b="-28169"/>
                </a:stretch>
              </a:blipFill>
              <a:ln w="571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86ADB9A-ED95-70D4-2578-BBAA24247166}"/>
                  </a:ext>
                </a:extLst>
              </p:cNvPr>
              <p:cNvSpPr txBox="1"/>
              <p:nvPr/>
            </p:nvSpPr>
            <p:spPr>
              <a:xfrm>
                <a:off x="5201467" y="3918751"/>
                <a:ext cx="5029200" cy="56726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𝑄</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5</m:t>
                          </m:r>
                        </m:sup>
                      </m:sSup>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r>
                        <a:rPr lang="en-AU" sz="1800" b="0" i="1" smtClean="0">
                          <a:latin typeface="Cambria Math" panose="02040503050406030204" pitchFamily="18" charset="0"/>
                        </a:rPr>
                        <m:t>+10</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oMath>
                  </m:oMathPara>
                </a14:m>
                <a:endParaRPr lang="en-AU" sz="1800" dirty="0"/>
              </a:p>
            </p:txBody>
          </p:sp>
        </mc:Choice>
        <mc:Fallback xmlns="">
          <p:sp>
            <p:nvSpPr>
              <p:cNvPr id="8" name="TextBox 7">
                <a:extLst>
                  <a:ext uri="{FF2B5EF4-FFF2-40B4-BE49-F238E27FC236}">
                    <a16:creationId xmlns:a16="http://schemas.microsoft.com/office/drawing/2014/main" id="{C86ADB9A-ED95-70D4-2578-BBAA24247166}"/>
                  </a:ext>
                </a:extLst>
              </p:cNvPr>
              <p:cNvSpPr txBox="1">
                <a:spLocks noRot="1" noChangeAspect="1" noMove="1" noResize="1" noEditPoints="1" noAdjustHandles="1" noChangeArrowheads="1" noChangeShapeType="1" noTextEdit="1"/>
              </p:cNvSpPr>
              <p:nvPr/>
            </p:nvSpPr>
            <p:spPr>
              <a:xfrm>
                <a:off x="5201467" y="3918751"/>
                <a:ext cx="5029200" cy="567267"/>
              </a:xfrm>
              <a:prstGeom prst="rect">
                <a:avLst/>
              </a:prstGeom>
              <a:blipFill>
                <a:blip r:embed="rId6"/>
                <a:stretch>
                  <a:fillRect/>
                </a:stretch>
              </a:blipFill>
            </p:spPr>
            <p:txBody>
              <a:bodyPr/>
              <a:lstStyle/>
              <a:p>
                <a:r>
                  <a:rPr lang="en-AU">
                    <a:noFill/>
                  </a:rPr>
                  <a:t> </a:t>
                </a:r>
              </a:p>
            </p:txBody>
          </p:sp>
        </mc:Fallback>
      </mc:AlternateContent>
      <p:sp>
        <p:nvSpPr>
          <p:cNvPr id="14" name="TextBox 12">
            <a:extLst>
              <a:ext uri="{FF2B5EF4-FFF2-40B4-BE49-F238E27FC236}">
                <a16:creationId xmlns:a16="http://schemas.microsoft.com/office/drawing/2014/main" id="{6FB9D276-9CC0-D915-7C00-20F3E7F135E2}"/>
              </a:ext>
            </a:extLst>
          </p:cNvPr>
          <p:cNvSpPr txBox="1"/>
          <p:nvPr/>
        </p:nvSpPr>
        <p:spPr>
          <a:xfrm>
            <a:off x="348000" y="4770599"/>
            <a:ext cx="3559916" cy="430887"/>
          </a:xfrm>
          <a:prstGeom prst="rect">
            <a:avLst/>
          </a:prstGeom>
          <a:solidFill>
            <a:schemeClr val="bg1"/>
          </a:solidFill>
          <a:ln w="571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defTabSz="914400">
              <a:buClrTx/>
              <a:defRPr/>
            </a:pPr>
            <a:r>
              <a:rPr lang="en-US" sz="2200" b="1" dirty="0">
                <a:latin typeface="Calibri" panose="020F0502020204030204"/>
              </a:rPr>
              <a:t>Constant term is 0</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F530D9-F50A-F567-86D2-182C08A8AEEC}"/>
                  </a:ext>
                </a:extLst>
              </p:cNvPr>
              <p:cNvSpPr txBox="1"/>
              <p:nvPr/>
            </p:nvSpPr>
            <p:spPr>
              <a:xfrm>
                <a:off x="5361358" y="4856259"/>
                <a:ext cx="5029200" cy="56726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=−9</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15</m:t>
                          </m:r>
                        </m:sup>
                      </m:sSup>
                      <m:r>
                        <a:rPr lang="en-AU" sz="1800" b="0" i="1" smtClean="0">
                          <a:latin typeface="Cambria Math" panose="02040503050406030204" pitchFamily="18" charset="0"/>
                        </a:rPr>
                        <m:t>+6</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14</m:t>
                          </m:r>
                        </m:sup>
                      </m:sSup>
                      <m:r>
                        <a:rPr lang="en-AU" sz="1800" b="0" i="1" smtClean="0">
                          <a:latin typeface="Cambria Math" panose="02040503050406030204" pitchFamily="18" charset="0"/>
                        </a:rPr>
                        <m:t>+10</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12</m:t>
                          </m:r>
                        </m:sup>
                      </m:sSup>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6</m:t>
                          </m:r>
                        </m:sup>
                      </m:sSup>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5</m:t>
                          </m:r>
                        </m:sup>
                      </m:sSup>
                    </m:oMath>
                  </m:oMathPara>
                </a14:m>
                <a:endParaRPr lang="en-AU" sz="1800" dirty="0"/>
              </a:p>
            </p:txBody>
          </p:sp>
        </mc:Choice>
        <mc:Fallback xmlns="">
          <p:sp>
            <p:nvSpPr>
              <p:cNvPr id="9" name="TextBox 8">
                <a:extLst>
                  <a:ext uri="{FF2B5EF4-FFF2-40B4-BE49-F238E27FC236}">
                    <a16:creationId xmlns:a16="http://schemas.microsoft.com/office/drawing/2014/main" id="{74F530D9-F50A-F567-86D2-182C08A8AEEC}"/>
                  </a:ext>
                </a:extLst>
              </p:cNvPr>
              <p:cNvSpPr txBox="1">
                <a:spLocks noRot="1" noChangeAspect="1" noMove="1" noResize="1" noEditPoints="1" noAdjustHandles="1" noChangeArrowheads="1" noChangeShapeType="1" noTextEdit="1"/>
              </p:cNvSpPr>
              <p:nvPr/>
            </p:nvSpPr>
            <p:spPr>
              <a:xfrm>
                <a:off x="5361358" y="4856259"/>
                <a:ext cx="5029200" cy="567267"/>
              </a:xfrm>
              <a:prstGeom prst="rect">
                <a:avLst/>
              </a:prstGeom>
              <a:blipFill>
                <a:blip r:embed="rId7"/>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38434EC-E41D-36DD-58F2-527A753302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
        <p:nvSpPr>
          <p:cNvPr id="6" name="Rectangle: Rounded Corners 5">
            <a:extLst>
              <a:ext uri="{FF2B5EF4-FFF2-40B4-BE49-F238E27FC236}">
                <a16:creationId xmlns:a16="http://schemas.microsoft.com/office/drawing/2014/main" id="{D599A0AE-FA3D-85A9-4F1F-412AF803D47A}"/>
              </a:ext>
              <a:ext uri="{C183D7F6-B498-43B3-948B-1728B52AA6E4}">
                <adec:decorative xmlns:adec="http://schemas.microsoft.com/office/drawing/2017/decorative" val="1"/>
              </a:ext>
            </a:extLst>
          </p:cNvPr>
          <p:cNvSpPr/>
          <p:nvPr/>
        </p:nvSpPr>
        <p:spPr>
          <a:xfrm>
            <a:off x="2834640" y="5646420"/>
            <a:ext cx="6366510" cy="10030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2000" dirty="0"/>
              <a:t>What do you think the phrase ‘constant term’ means?</a:t>
            </a:r>
          </a:p>
        </p:txBody>
      </p:sp>
    </p:spTree>
    <p:extLst>
      <p:ext uri="{BB962C8B-B14F-4D97-AF65-F5344CB8AC3E}">
        <p14:creationId xmlns:p14="http://schemas.microsoft.com/office/powerpoint/2010/main" val="4962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53792E-5C77-97B6-59DC-3C73C56F7279}"/>
              </a:ext>
            </a:extLst>
          </p:cNvPr>
          <p:cNvSpPr>
            <a:spLocks noGrp="1"/>
          </p:cNvSpPr>
          <p:nvPr>
            <p:ph type="title"/>
          </p:nvPr>
        </p:nvSpPr>
        <p:spPr/>
        <p:txBody>
          <a:bodyPr/>
          <a:lstStyle/>
          <a:p>
            <a:r>
              <a:rPr lang="en-AU" dirty="0"/>
              <a:t>Language of a polynomial</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3646000-BF05-26DF-2120-38F3D2C2687B}"/>
                  </a:ext>
                </a:extLst>
              </p:cNvPr>
              <p:cNvSpPr>
                <a:spLocks noGrp="1"/>
              </p:cNvSpPr>
              <p:nvPr>
                <p:ph type="body" sz="quarter" idx="17"/>
              </p:nvPr>
            </p:nvSpPr>
            <p:spPr>
              <a:xfrm>
                <a:off x="2884062" y="2993343"/>
                <a:ext cx="7495180" cy="871314"/>
              </a:xfrm>
            </p:spPr>
            <p:txBody>
              <a:bodyPr/>
              <a:lstStyle/>
              <a:p>
                <a:pPr/>
                <a14:m>
                  <m:oMathPara xmlns:m="http://schemas.openxmlformats.org/officeDocument/2006/math">
                    <m:oMathParaPr>
                      <m:jc m:val="centerGroup"/>
                    </m:oMathParaPr>
                    <m:oMath xmlns:m="http://schemas.openxmlformats.org/officeDocument/2006/math">
                      <m:r>
                        <a:rPr lang="en-AU" sz="4000" b="0" i="1" smtClean="0">
                          <a:latin typeface="Cambria Math" panose="02040503050406030204" pitchFamily="18" charset="0"/>
                        </a:rPr>
                        <m:t>𝑃</m:t>
                      </m:r>
                      <m:r>
                        <a:rPr lang="en-AU" sz="4000" b="0" i="1" smtClean="0">
                          <a:latin typeface="Cambria Math" panose="02040503050406030204" pitchFamily="18" charset="0"/>
                        </a:rPr>
                        <m:t>(</m:t>
                      </m:r>
                      <m:r>
                        <a:rPr lang="en-AU" sz="4000" b="0" i="1" smtClean="0">
                          <a:latin typeface="Cambria Math" panose="02040503050406030204" pitchFamily="18" charset="0"/>
                        </a:rPr>
                        <m:t>𝑥</m:t>
                      </m:r>
                      <m:r>
                        <a:rPr lang="en-AU" sz="4000" b="0" i="1" smtClean="0">
                          <a:latin typeface="Cambria Math" panose="02040503050406030204" pitchFamily="18" charset="0"/>
                        </a:rPr>
                        <m:t>)=5</m:t>
                      </m:r>
                      <m:sSup>
                        <m:sSupPr>
                          <m:ctrlPr>
                            <a:rPr lang="en-AU" sz="4000" b="0" i="1" smtClean="0">
                              <a:latin typeface="Cambria Math" panose="02040503050406030204" pitchFamily="18" charset="0"/>
                            </a:rPr>
                          </m:ctrlPr>
                        </m:sSupPr>
                        <m:e>
                          <m:r>
                            <a:rPr lang="en-AU" sz="4000" b="0" i="1" smtClean="0">
                              <a:latin typeface="Cambria Math" panose="02040503050406030204" pitchFamily="18" charset="0"/>
                            </a:rPr>
                            <m:t>𝑥</m:t>
                          </m:r>
                        </m:e>
                        <m:sup>
                          <m:r>
                            <a:rPr lang="en-AU" sz="4000" b="0" i="1" smtClean="0">
                              <a:latin typeface="Cambria Math" panose="02040503050406030204" pitchFamily="18" charset="0"/>
                            </a:rPr>
                            <m:t>4</m:t>
                          </m:r>
                        </m:sup>
                      </m:sSup>
                      <m:r>
                        <a:rPr lang="en-AU" sz="4000" b="0" i="1" smtClean="0">
                          <a:latin typeface="Cambria Math" panose="02040503050406030204" pitchFamily="18" charset="0"/>
                        </a:rPr>
                        <m:t>+4</m:t>
                      </m:r>
                      <m:sSup>
                        <m:sSupPr>
                          <m:ctrlPr>
                            <a:rPr lang="en-AU" sz="4000" b="0" i="1" smtClean="0">
                              <a:latin typeface="Cambria Math" panose="02040503050406030204" pitchFamily="18" charset="0"/>
                            </a:rPr>
                          </m:ctrlPr>
                        </m:sSupPr>
                        <m:e>
                          <m:r>
                            <a:rPr lang="en-AU" sz="4000" b="0" i="1" smtClean="0">
                              <a:latin typeface="Cambria Math" panose="02040503050406030204" pitchFamily="18" charset="0"/>
                            </a:rPr>
                            <m:t>𝑥</m:t>
                          </m:r>
                        </m:e>
                        <m:sup>
                          <m:r>
                            <a:rPr lang="en-AU" sz="4000" b="0" i="1" smtClean="0">
                              <a:latin typeface="Cambria Math" panose="02040503050406030204" pitchFamily="18" charset="0"/>
                            </a:rPr>
                            <m:t>3</m:t>
                          </m:r>
                        </m:sup>
                      </m:sSup>
                      <m:r>
                        <a:rPr lang="en-AU" sz="4000" b="0" i="1" smtClean="0">
                          <a:latin typeface="Cambria Math" panose="02040503050406030204" pitchFamily="18" charset="0"/>
                        </a:rPr>
                        <m:t>−3</m:t>
                      </m:r>
                      <m:sSup>
                        <m:sSupPr>
                          <m:ctrlPr>
                            <a:rPr lang="en-AU" sz="4000" b="0" i="1" smtClean="0">
                              <a:latin typeface="Cambria Math" panose="02040503050406030204" pitchFamily="18" charset="0"/>
                            </a:rPr>
                          </m:ctrlPr>
                        </m:sSupPr>
                        <m:e>
                          <m:r>
                            <a:rPr lang="en-AU" sz="4000" b="0" i="1" smtClean="0">
                              <a:latin typeface="Cambria Math" panose="02040503050406030204" pitchFamily="18" charset="0"/>
                            </a:rPr>
                            <m:t>𝑥</m:t>
                          </m:r>
                        </m:e>
                        <m:sup>
                          <m:r>
                            <a:rPr lang="en-AU" sz="4000" b="0" i="1" smtClean="0">
                              <a:latin typeface="Cambria Math" panose="02040503050406030204" pitchFamily="18" charset="0"/>
                            </a:rPr>
                            <m:t>2</m:t>
                          </m:r>
                        </m:sup>
                      </m:sSup>
                      <m:r>
                        <a:rPr lang="en-AU" sz="4000" b="0" i="1" smtClean="0">
                          <a:latin typeface="Cambria Math" panose="02040503050406030204" pitchFamily="18" charset="0"/>
                        </a:rPr>
                        <m:t>+2</m:t>
                      </m:r>
                      <m:r>
                        <a:rPr lang="en-AU" sz="4000" b="0" i="1" smtClean="0">
                          <a:latin typeface="Cambria Math" panose="02040503050406030204" pitchFamily="18" charset="0"/>
                        </a:rPr>
                        <m:t>𝑥</m:t>
                      </m:r>
                      <m:r>
                        <a:rPr lang="en-AU" sz="4000" b="0" i="1" smtClean="0">
                          <a:latin typeface="Cambria Math" panose="02040503050406030204" pitchFamily="18" charset="0"/>
                        </a:rPr>
                        <m:t>−1</m:t>
                      </m:r>
                    </m:oMath>
                  </m:oMathPara>
                </a14:m>
                <a:endParaRPr lang="en-AU" sz="4000" dirty="0"/>
              </a:p>
            </p:txBody>
          </p:sp>
        </mc:Choice>
        <mc:Fallback xmlns="">
          <p:sp>
            <p:nvSpPr>
              <p:cNvPr id="5" name="Text Placeholder 4">
                <a:extLst>
                  <a:ext uri="{FF2B5EF4-FFF2-40B4-BE49-F238E27FC236}">
                    <a16:creationId xmlns:a16="http://schemas.microsoft.com/office/drawing/2014/main" id="{83646000-BF05-26DF-2120-38F3D2C2687B}"/>
                  </a:ext>
                </a:extLst>
              </p:cNvPr>
              <p:cNvSpPr>
                <a:spLocks noGrp="1" noRot="1" noChangeAspect="1" noMove="1" noResize="1" noEditPoints="1" noAdjustHandles="1" noChangeArrowheads="1" noChangeShapeType="1" noTextEdit="1"/>
              </p:cNvSpPr>
              <p:nvPr>
                <p:ph type="body" sz="quarter" idx="17"/>
              </p:nvPr>
            </p:nvSpPr>
            <p:spPr>
              <a:xfrm>
                <a:off x="2884062" y="2993343"/>
                <a:ext cx="7495180" cy="871314"/>
              </a:xfrm>
              <a:blipFill>
                <a:blip r:embed="rId3"/>
                <a:stretch>
                  <a:fillRect/>
                </a:stretch>
              </a:blipFill>
            </p:spPr>
            <p:txBody>
              <a:bodyPr/>
              <a:lstStyle/>
              <a:p>
                <a:r>
                  <a:rPr lang="en-US">
                    <a:noFill/>
                  </a:rPr>
                  <a:t> </a:t>
                </a:r>
              </a:p>
            </p:txBody>
          </p:sp>
        </mc:Fallback>
      </mc:AlternateContent>
      <p:sp>
        <p:nvSpPr>
          <p:cNvPr id="13" name="Rectangle: Rounded Corners 12">
            <a:extLst>
              <a:ext uri="{FF2B5EF4-FFF2-40B4-BE49-F238E27FC236}">
                <a16:creationId xmlns:a16="http://schemas.microsoft.com/office/drawing/2014/main" id="{3754CA8B-DD9F-35E0-1226-1D628C65727E}"/>
              </a:ext>
            </a:extLst>
          </p:cNvPr>
          <p:cNvSpPr/>
          <p:nvPr/>
        </p:nvSpPr>
        <p:spPr>
          <a:xfrm>
            <a:off x="582144" y="1357108"/>
            <a:ext cx="3706551" cy="91440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rPr>
              <a:t>Leading term</a:t>
            </a:r>
          </a:p>
        </p:txBody>
      </p:sp>
      <p:sp>
        <p:nvSpPr>
          <p:cNvPr id="14" name="Arrow: Up 13" descr="Arrow pointing to leading term 5x^4">
            <a:extLst>
              <a:ext uri="{FF2B5EF4-FFF2-40B4-BE49-F238E27FC236}">
                <a16:creationId xmlns:a16="http://schemas.microsoft.com/office/drawing/2014/main" id="{F2EB455C-7C22-C241-F9F2-51396214A19F}"/>
              </a:ext>
            </a:extLst>
          </p:cNvPr>
          <p:cNvSpPr/>
          <p:nvPr/>
        </p:nvSpPr>
        <p:spPr>
          <a:xfrm rot="8390502">
            <a:off x="4068233" y="1842406"/>
            <a:ext cx="522306" cy="1460415"/>
          </a:xfrm>
          <a:prstGeom prst="upArrow">
            <a:avLst>
              <a:gd name="adj1" fmla="val 34906"/>
              <a:gd name="adj2"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A9AA46A5-103B-16D0-B971-63A084C8E5E8}"/>
                  </a:ext>
                </a:extLst>
              </p:cNvPr>
              <p:cNvSpPr/>
              <p:nvPr/>
            </p:nvSpPr>
            <p:spPr>
              <a:xfrm>
                <a:off x="5042277" y="1083588"/>
                <a:ext cx="3706551" cy="1187920"/>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rPr>
                  <a:t>Degree</a:t>
                </a:r>
                <a:endParaRPr lang="en-AU" dirty="0">
                  <a:solidFill>
                    <a:srgbClr val="FFFFFF"/>
                  </a:solidFill>
                  <a:latin typeface="Arial" panose="020B0604020202020204"/>
                </a:endParaRPr>
              </a:p>
              <a:p>
                <a:pPr marL="0" marR="0" lvl="0" indent="0" algn="ctr"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𝑑𝑒𝑔𝑃</m:t>
                      </m:r>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𝑥</m:t>
                      </m:r>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oMath>
                  </m:oMathPara>
                </a14:m>
                <a:endPar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mc:Choice>
        <mc:Fallback xmlns="">
          <p:sp>
            <p:nvSpPr>
              <p:cNvPr id="11" name="Rectangle: Rounded Corners 10">
                <a:extLst>
                  <a:ext uri="{FF2B5EF4-FFF2-40B4-BE49-F238E27FC236}">
                    <a16:creationId xmlns:a16="http://schemas.microsoft.com/office/drawing/2014/main" id="{A9AA46A5-103B-16D0-B971-63A084C8E5E8}"/>
                  </a:ext>
                </a:extLst>
              </p:cNvPr>
              <p:cNvSpPr>
                <a:spLocks noRot="1" noChangeAspect="1" noMove="1" noResize="1" noEditPoints="1" noAdjustHandles="1" noChangeArrowheads="1" noChangeShapeType="1" noTextEdit="1"/>
              </p:cNvSpPr>
              <p:nvPr/>
            </p:nvSpPr>
            <p:spPr>
              <a:xfrm>
                <a:off x="5042277" y="1083588"/>
                <a:ext cx="3706551" cy="1187920"/>
              </a:xfrm>
              <a:prstGeom prst="roundRect">
                <a:avLst/>
              </a:prstGeom>
              <a:blipFill>
                <a:blip r:embed="rId4"/>
                <a:stretch>
                  <a:fillRect/>
                </a:stretch>
              </a:blipFill>
              <a:ln>
                <a:noFill/>
              </a:ln>
            </p:spPr>
            <p:txBody>
              <a:bodyPr/>
              <a:lstStyle/>
              <a:p>
                <a:r>
                  <a:rPr lang="en-US">
                    <a:noFill/>
                  </a:rPr>
                  <a:t> </a:t>
                </a:r>
              </a:p>
            </p:txBody>
          </p:sp>
        </mc:Fallback>
      </mc:AlternateContent>
      <p:sp>
        <p:nvSpPr>
          <p:cNvPr id="7" name="Arrow: Up 6" descr="Arrow point to the degree of the polynomial being 4.">
            <a:extLst>
              <a:ext uri="{FF2B5EF4-FFF2-40B4-BE49-F238E27FC236}">
                <a16:creationId xmlns:a16="http://schemas.microsoft.com/office/drawing/2014/main" id="{634DE8AB-6290-3276-7096-D0C544143906}"/>
              </a:ext>
            </a:extLst>
          </p:cNvPr>
          <p:cNvSpPr/>
          <p:nvPr/>
        </p:nvSpPr>
        <p:spPr>
          <a:xfrm rot="11460497">
            <a:off x="5262174" y="1765459"/>
            <a:ext cx="522306" cy="1460415"/>
          </a:xfrm>
          <a:prstGeom prst="upArrow">
            <a:avLst>
              <a:gd name="adj1" fmla="val 34906"/>
              <a:gd name="adj2"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6230C4A4-D06B-2AA1-A449-4327DACB3FA5}"/>
              </a:ext>
            </a:extLst>
          </p:cNvPr>
          <p:cNvSpPr/>
          <p:nvPr/>
        </p:nvSpPr>
        <p:spPr>
          <a:xfrm>
            <a:off x="1812757" y="5855368"/>
            <a:ext cx="3706551" cy="9144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343434"/>
                </a:solidFill>
                <a:effectLst/>
                <a:uLnTx/>
                <a:uFillTx/>
                <a:latin typeface="Arial" panose="020B0604020202020204"/>
                <a:ea typeface="+mn-ea"/>
                <a:cs typeface="+mn-cs"/>
              </a:rPr>
              <a:t>Leading coefficient</a:t>
            </a:r>
          </a:p>
        </p:txBody>
      </p:sp>
      <p:sp>
        <p:nvSpPr>
          <p:cNvPr id="6" name="Arrow: Up 5" descr="Arrow pointing to the leading coefficient of 5.">
            <a:extLst>
              <a:ext uri="{FF2B5EF4-FFF2-40B4-BE49-F238E27FC236}">
                <a16:creationId xmlns:a16="http://schemas.microsoft.com/office/drawing/2014/main" id="{BAE6A2C0-5FD5-2216-6DB7-D2619CE5401A}"/>
              </a:ext>
            </a:extLst>
          </p:cNvPr>
          <p:cNvSpPr/>
          <p:nvPr/>
        </p:nvSpPr>
        <p:spPr>
          <a:xfrm rot="1833455">
            <a:off x="3694751" y="3510076"/>
            <a:ext cx="522306" cy="2583646"/>
          </a:xfrm>
          <a:prstGeom prst="upArrow">
            <a:avLst>
              <a:gd name="adj1" fmla="val 34906"/>
              <a:gd name="adj2" fmla="val 5000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920AB1A2-97A3-AE7B-2C9E-4AFE323D8744}"/>
              </a:ext>
            </a:extLst>
          </p:cNvPr>
          <p:cNvSpPr/>
          <p:nvPr/>
        </p:nvSpPr>
        <p:spPr>
          <a:xfrm>
            <a:off x="7471456" y="5398168"/>
            <a:ext cx="3706551" cy="914400"/>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2F2F2F"/>
                </a:solidFill>
                <a:effectLst/>
                <a:uLnTx/>
                <a:uFillTx/>
                <a:latin typeface="Arial" panose="020B0604020202020204"/>
                <a:ea typeface="+mn-ea"/>
                <a:cs typeface="+mn-cs"/>
              </a:rPr>
              <a:t>Constant term</a:t>
            </a:r>
          </a:p>
        </p:txBody>
      </p:sp>
      <p:sp>
        <p:nvSpPr>
          <p:cNvPr id="8" name="Arrow: Up 7" descr="Arrow pointing to the constant term of -1">
            <a:extLst>
              <a:ext uri="{FF2B5EF4-FFF2-40B4-BE49-F238E27FC236}">
                <a16:creationId xmlns:a16="http://schemas.microsoft.com/office/drawing/2014/main" id="{E9B3C1AA-A68D-ED6C-EE5D-59B18545FA35}"/>
              </a:ext>
            </a:extLst>
          </p:cNvPr>
          <p:cNvSpPr/>
          <p:nvPr/>
        </p:nvSpPr>
        <p:spPr>
          <a:xfrm rot="2295398">
            <a:off x="9032105" y="3444655"/>
            <a:ext cx="551666" cy="2399340"/>
          </a:xfrm>
          <a:prstGeom prst="upArrow">
            <a:avLst>
              <a:gd name="adj1" fmla="val 34906"/>
              <a:gd name="adj2" fmla="val 50000"/>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2254E23-24B0-2E99-F9A7-2B8D352629B5}"/>
              </a:ext>
              <a:ext uri="{C183D7F6-B498-43B3-948B-1728B52AA6E4}">
                <adec:decorative xmlns:adec="http://schemas.microsoft.com/office/drawing/2017/decorative" val="1"/>
              </a:ext>
            </a:extLst>
          </p:cNvPr>
          <p:cNvSpPr/>
          <p:nvPr/>
        </p:nvSpPr>
        <p:spPr>
          <a:xfrm>
            <a:off x="4565245" y="3262306"/>
            <a:ext cx="366889" cy="529518"/>
          </a:xfrm>
          <a:prstGeom prst="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F5A14349-CFB5-5C15-9EBD-4085F198F986}"/>
              </a:ext>
              <a:ext uri="{C183D7F6-B498-43B3-948B-1728B52AA6E4}">
                <adec:decorative xmlns:adec="http://schemas.microsoft.com/office/drawing/2017/decorative" val="1"/>
              </a:ext>
            </a:extLst>
          </p:cNvPr>
          <p:cNvSpPr/>
          <p:nvPr/>
        </p:nvSpPr>
        <p:spPr>
          <a:xfrm>
            <a:off x="4437589" y="3185422"/>
            <a:ext cx="1081719" cy="670686"/>
          </a:xfrm>
          <a:prstGeom prst="rect">
            <a:avLst/>
          </a:prstGeom>
          <a:noFill/>
          <a:ln w="38100">
            <a:solidFill>
              <a:srgbClr val="146C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4888449A-C346-5570-511D-D672952BAC8B}"/>
              </a:ext>
              <a:ext uri="{C183D7F6-B498-43B3-948B-1728B52AA6E4}">
                <adec:decorative xmlns:adec="http://schemas.microsoft.com/office/drawing/2017/decorative" val="1"/>
              </a:ext>
            </a:extLst>
          </p:cNvPr>
          <p:cNvSpPr/>
          <p:nvPr/>
        </p:nvSpPr>
        <p:spPr>
          <a:xfrm>
            <a:off x="5127545" y="3199212"/>
            <a:ext cx="366889" cy="357502"/>
          </a:xfrm>
          <a:prstGeom prst="rect">
            <a:avLst/>
          </a:prstGeom>
          <a:noFill/>
          <a:ln w="38100">
            <a:solidFill>
              <a:srgbClr val="D715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5B9901C-6324-1C31-79D2-F96ACE63F380}"/>
              </a:ext>
              <a:ext uri="{C183D7F6-B498-43B3-948B-1728B52AA6E4}">
                <adec:decorative xmlns:adec="http://schemas.microsoft.com/office/drawing/2017/decorative" val="1"/>
              </a:ext>
            </a:extLst>
          </p:cNvPr>
          <p:cNvSpPr/>
          <p:nvPr/>
        </p:nvSpPr>
        <p:spPr>
          <a:xfrm>
            <a:off x="9549704" y="3185422"/>
            <a:ext cx="1019728" cy="670686"/>
          </a:xfrm>
          <a:prstGeom prst="rect">
            <a:avLst/>
          </a:prstGeom>
          <a:noFill/>
          <a:ln w="38100">
            <a:solidFill>
              <a:srgbClr val="B3BA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DDE035DA-BB08-FB8F-A2D8-FCDB11F70EF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4861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7" grpId="0" animBg="1"/>
      <p:bldP spid="10" grpId="0" animBg="1"/>
      <p:bldP spid="6" grpId="0" animBg="1"/>
      <p:bldP spid="12" grpId="0" animBg="1"/>
      <p:bldP spid="8"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50753-11E9-6EFF-D5B6-5419481A6148}"/>
              </a:ext>
            </a:extLst>
          </p:cNvPr>
          <p:cNvSpPr>
            <a:spLocks noGrp="1"/>
          </p:cNvSpPr>
          <p:nvPr>
            <p:ph type="title"/>
          </p:nvPr>
        </p:nvSpPr>
        <p:spPr/>
        <p:txBody>
          <a:bodyPr/>
          <a:lstStyle/>
          <a:p>
            <a:r>
              <a:rPr lang="en-AU" dirty="0"/>
              <a:t>What is a polynomial (2)</a:t>
            </a:r>
          </a:p>
        </p:txBody>
      </p:sp>
      <p:sp>
        <p:nvSpPr>
          <p:cNvPr id="4" name="Text Placeholder 3">
            <a:extLst>
              <a:ext uri="{FF2B5EF4-FFF2-40B4-BE49-F238E27FC236}">
                <a16:creationId xmlns:a16="http://schemas.microsoft.com/office/drawing/2014/main" id="{7E52D566-9CA7-60AC-973C-005930BCCB8C}"/>
              </a:ext>
            </a:extLst>
          </p:cNvPr>
          <p:cNvSpPr>
            <a:spLocks noGrp="1"/>
          </p:cNvSpPr>
          <p:nvPr>
            <p:ph type="body" sz="quarter" idx="18"/>
          </p:nvPr>
        </p:nvSpPr>
        <p:spPr/>
        <p:txBody>
          <a:bodyPr/>
          <a:lstStyle/>
          <a:p>
            <a:r>
              <a:rPr lang="en-AU" dirty="0"/>
              <a:t>Definition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E29F662-0FF2-8142-3B39-3E6474AC45C8}"/>
                  </a:ext>
                </a:extLst>
              </p:cNvPr>
              <p:cNvSpPr>
                <a:spLocks noGrp="1"/>
              </p:cNvSpPr>
              <p:nvPr>
                <p:ph type="body" sz="quarter" idx="17"/>
              </p:nvPr>
            </p:nvSpPr>
            <p:spPr/>
            <p:txBody>
              <a:bodyPr/>
              <a:lstStyle/>
              <a:p>
                <a:r>
                  <a:rPr lang="en-AU" dirty="0"/>
                  <a:t>A polynomial is a function made by adding terms that look like,</a:t>
                </a:r>
              </a:p>
              <a:p>
                <a:pPr/>
                <a14:m>
                  <m:oMathPara xmlns:m="http://schemas.openxmlformats.org/officeDocument/2006/math">
                    <m:oMathParaPr>
                      <m:jc m:val="centerGroup"/>
                    </m:oMathParaPr>
                    <m:oMath xmlns:m="http://schemas.openxmlformats.org/officeDocument/2006/math">
                      <m:sSub>
                        <m:sSubPr>
                          <m:ctrlPr>
                            <a:rPr lang="en-AU" i="1" smtClean="0">
                              <a:latin typeface="Cambria Math" panose="02040503050406030204" pitchFamily="18" charset="0"/>
                            </a:rPr>
                          </m:ctrlPr>
                        </m:sSubPr>
                        <m:e>
                          <m:r>
                            <a:rPr lang="en-AU" b="0" i="1" smtClean="0">
                              <a:latin typeface="Cambria Math" panose="02040503050406030204" pitchFamily="18" charset="0"/>
                            </a:rPr>
                            <m:t>𝑎</m:t>
                          </m:r>
                        </m:e>
                        <m:sub>
                          <m:r>
                            <a:rPr lang="en-AU" b="0" i="1" smtClean="0">
                              <a:latin typeface="Cambria Math" panose="02040503050406030204" pitchFamily="18" charset="0"/>
                            </a:rPr>
                            <m:t>𝑛</m:t>
                          </m:r>
                        </m:sub>
                      </m:sSub>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𝑛</m:t>
                          </m:r>
                        </m:sup>
                      </m:sSup>
                      <m:r>
                        <a:rPr lang="en-AU" b="0"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𝑎</m:t>
                          </m:r>
                        </m:e>
                        <m:sub>
                          <m:r>
                            <a:rPr lang="en-AU" i="1">
                              <a:latin typeface="Cambria Math" panose="02040503050406030204" pitchFamily="18" charset="0"/>
                            </a:rPr>
                            <m:t>𝑛</m:t>
                          </m:r>
                          <m:r>
                            <a:rPr lang="en-AU" b="0" i="1" smtClean="0">
                              <a:latin typeface="Cambria Math" panose="02040503050406030204" pitchFamily="18" charset="0"/>
                            </a:rPr>
                            <m:t>−1</m:t>
                          </m:r>
                        </m:sub>
                      </m:sSub>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sup>
                      </m:sSup>
                      <m:r>
                        <a:rPr lang="en-AU" b="0" i="1" smtClean="0">
                          <a:latin typeface="Cambria Math" panose="02040503050406030204" pitchFamily="18" charset="0"/>
                        </a:rPr>
                        <m:t>−1,</m:t>
                      </m:r>
                      <m:sSub>
                        <m:sSubPr>
                          <m:ctrlPr>
                            <a:rPr lang="en-AU" i="1">
                              <a:latin typeface="Cambria Math" panose="02040503050406030204" pitchFamily="18" charset="0"/>
                            </a:rPr>
                          </m:ctrlPr>
                        </m:sSubPr>
                        <m:e>
                          <m:r>
                            <a:rPr lang="en-AU" i="1">
                              <a:latin typeface="Cambria Math" panose="02040503050406030204" pitchFamily="18" charset="0"/>
                            </a:rPr>
                            <m:t>𝑎</m:t>
                          </m:r>
                        </m:e>
                        <m:sub>
                          <m:r>
                            <a:rPr lang="en-AU" i="1">
                              <a:latin typeface="Cambria Math" panose="02040503050406030204" pitchFamily="18" charset="0"/>
                            </a:rPr>
                            <m:t>𝑛</m:t>
                          </m:r>
                          <m:r>
                            <a:rPr lang="en-AU" b="0" i="1" smtClean="0">
                              <a:latin typeface="Cambria Math" panose="02040503050406030204" pitchFamily="18" charset="0"/>
                            </a:rPr>
                            <m:t>−2</m:t>
                          </m:r>
                        </m:sub>
                      </m:sSub>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r>
                            <a:rPr lang="en-AU" b="0" i="1" smtClean="0">
                              <a:latin typeface="Cambria Math" panose="02040503050406030204" pitchFamily="18" charset="0"/>
                            </a:rPr>
                            <m:t>−2</m:t>
                          </m:r>
                        </m:sup>
                      </m:sSup>
                      <m:r>
                        <a:rPr lang="en-AU" b="0"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𝑎</m:t>
                          </m:r>
                        </m:e>
                        <m:sub>
                          <m:r>
                            <a:rPr lang="en-AU" b="0" i="1" smtClean="0">
                              <a:latin typeface="Cambria Math" panose="02040503050406030204" pitchFamily="18" charset="0"/>
                            </a:rPr>
                            <m:t>1</m:t>
                          </m:r>
                        </m:sub>
                      </m:sSub>
                      <m:r>
                        <a:rPr lang="en-AU" b="0" i="1" smtClean="0">
                          <a:latin typeface="Cambria Math" panose="02040503050406030204" pitchFamily="18" charset="0"/>
                        </a:rPr>
                        <m:t>𝑥</m:t>
                      </m:r>
                      <m:r>
                        <a:rPr lang="en-AU" b="0"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𝑎</m:t>
                          </m:r>
                        </m:e>
                        <m:sub>
                          <m:r>
                            <a:rPr lang="en-AU" b="0" i="1" smtClean="0">
                              <a:latin typeface="Cambria Math" panose="02040503050406030204" pitchFamily="18" charset="0"/>
                            </a:rPr>
                            <m:t>0</m:t>
                          </m:r>
                        </m:sub>
                      </m:sSub>
                    </m:oMath>
                  </m:oMathPara>
                </a14:m>
                <a:endParaRPr lang="en-AU" dirty="0"/>
              </a:p>
              <a:p>
                <a:r>
                  <a:rPr lang="en-AU" dirty="0"/>
                  <a:t>Where:</a:t>
                </a:r>
              </a:p>
              <a:p>
                <a:pPr marL="342900" indent="-342900">
                  <a:buFont typeface="Arial" panose="020B0604020202020204" pitchFamily="34" charset="0"/>
                  <a:buChar char="•"/>
                </a:pPr>
                <a14:m>
                  <m:oMath xmlns:m="http://schemas.openxmlformats.org/officeDocument/2006/math">
                    <m:r>
                      <a:rPr lang="en-AU" b="0" i="1" smtClean="0">
                        <a:latin typeface="Cambria Math" panose="02040503050406030204" pitchFamily="18" charset="0"/>
                      </a:rPr>
                      <m:t>𝑛</m:t>
                    </m:r>
                  </m:oMath>
                </a14:m>
                <a:r>
                  <a:rPr lang="en-AU" dirty="0"/>
                  <a:t> is a non-negative integer</a:t>
                </a:r>
              </a:p>
              <a:p>
                <a:pPr marL="342900" indent="-342900">
                  <a:buFont typeface="Arial" panose="020B0604020202020204" pitchFamily="34" charset="0"/>
                  <a:buChar char="•"/>
                </a:pPr>
                <a:r>
                  <a:rPr lang="en-AU" dirty="0"/>
                  <a:t>Each </a:t>
                </a:r>
                <a14:m>
                  <m:oMath xmlns:m="http://schemas.openxmlformats.org/officeDocument/2006/math">
                    <m:sSub>
                      <m:sSubPr>
                        <m:ctrlPr>
                          <a:rPr lang="en-AU" i="1" smtClean="0">
                            <a:latin typeface="Cambria Math" panose="02040503050406030204" pitchFamily="18" charset="0"/>
                          </a:rPr>
                        </m:ctrlPr>
                      </m:sSubPr>
                      <m:e>
                        <m:r>
                          <a:rPr lang="en-AU" b="0" i="1" smtClean="0">
                            <a:latin typeface="Cambria Math" panose="02040503050406030204" pitchFamily="18" charset="0"/>
                          </a:rPr>
                          <m:t>𝑎</m:t>
                        </m:r>
                      </m:e>
                      <m:sub>
                        <m:r>
                          <a:rPr lang="en-AU" b="0" i="1" smtClean="0">
                            <a:latin typeface="Cambria Math" panose="02040503050406030204" pitchFamily="18" charset="0"/>
                          </a:rPr>
                          <m:t>𝑛</m:t>
                        </m:r>
                      </m:sub>
                    </m:sSub>
                    <m:r>
                      <a:rPr lang="en-AU" b="0" i="1" smtClean="0">
                        <a:latin typeface="Cambria Math" panose="02040503050406030204" pitchFamily="18" charset="0"/>
                      </a:rPr>
                      <m:t>, </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𝑎</m:t>
                        </m:r>
                      </m:e>
                      <m:sub>
                        <m:r>
                          <a:rPr lang="en-AU" b="0" i="1" smtClean="0">
                            <a:latin typeface="Cambria Math" panose="02040503050406030204" pitchFamily="18" charset="0"/>
                          </a:rPr>
                          <m:t>𝑛</m:t>
                        </m:r>
                        <m:r>
                          <a:rPr lang="en-AU" b="0" i="1" smtClean="0">
                            <a:latin typeface="Cambria Math" panose="02040503050406030204" pitchFamily="18" charset="0"/>
                          </a:rPr>
                          <m:t>−1</m:t>
                        </m:r>
                      </m:sub>
                    </m:sSub>
                    <m:r>
                      <a:rPr lang="en-AU" b="0" i="1" smtClean="0">
                        <a:latin typeface="Cambria Math" panose="02040503050406030204" pitchFamily="18" charset="0"/>
                      </a:rPr>
                      <m:t>, …, </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𝑎</m:t>
                        </m:r>
                      </m:e>
                      <m:sub>
                        <m:r>
                          <a:rPr lang="en-AU" b="0" i="1" smtClean="0">
                            <a:latin typeface="Cambria Math" panose="02040503050406030204" pitchFamily="18" charset="0"/>
                          </a:rPr>
                          <m:t>0</m:t>
                        </m:r>
                      </m:sub>
                    </m:sSub>
                  </m:oMath>
                </a14:m>
                <a:r>
                  <a:rPr lang="en-AU" dirty="0"/>
                  <a:t> is a real number</a:t>
                </a:r>
              </a:p>
              <a:p>
                <a:pPr marL="342900" indent="-342900">
                  <a:buFont typeface="Arial" panose="020B0604020202020204" pitchFamily="34" charset="0"/>
                  <a:buChar char="•"/>
                </a:pPr>
                <a:r>
                  <a:rPr lang="en-AU" dirty="0"/>
                  <a:t>The leading coefficient of </a:t>
                </a:r>
                <a14:m>
                  <m:oMath xmlns:m="http://schemas.openxmlformats.org/officeDocument/2006/math">
                    <m:sSub>
                      <m:sSubPr>
                        <m:ctrlPr>
                          <a:rPr lang="en-AU" i="1" smtClean="0">
                            <a:latin typeface="Cambria Math" panose="02040503050406030204" pitchFamily="18" charset="0"/>
                          </a:rPr>
                        </m:ctrlPr>
                      </m:sSubPr>
                      <m:e>
                        <m:r>
                          <a:rPr lang="en-AU" b="0" i="1" smtClean="0">
                            <a:latin typeface="Cambria Math" panose="02040503050406030204" pitchFamily="18" charset="0"/>
                          </a:rPr>
                          <m:t>𝑎</m:t>
                        </m:r>
                      </m:e>
                      <m:sub>
                        <m:r>
                          <a:rPr lang="en-AU" b="0" i="1" smtClean="0">
                            <a:latin typeface="Cambria Math" panose="02040503050406030204" pitchFamily="18" charset="0"/>
                          </a:rPr>
                          <m:t>𝑛</m:t>
                        </m:r>
                      </m:sub>
                    </m:sSub>
                  </m:oMath>
                </a14:m>
                <a:r>
                  <a:rPr lang="en-AU" dirty="0"/>
                  <a:t> is not zero</a:t>
                </a:r>
              </a:p>
              <a:p>
                <a:r>
                  <a:rPr lang="en-AU" dirty="0"/>
                  <a:t>So, a polynomial can be written as </a:t>
                </a:r>
                <a14:m>
                  <m:oMath xmlns:m="http://schemas.openxmlformats.org/officeDocument/2006/math">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𝑎</m:t>
                        </m:r>
                      </m:e>
                      <m:sub>
                        <m:r>
                          <a:rPr lang="en-AU" i="1">
                            <a:latin typeface="Cambria Math" panose="02040503050406030204" pitchFamily="18" charset="0"/>
                          </a:rPr>
                          <m:t>𝑛</m:t>
                        </m:r>
                      </m:sub>
                    </m:sSub>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sup>
                    </m:sSup>
                    <m:r>
                      <a:rPr lang="en-AU" b="0"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𝑎</m:t>
                        </m:r>
                      </m:e>
                      <m:sub>
                        <m:r>
                          <a:rPr lang="en-AU" i="1">
                            <a:latin typeface="Cambria Math" panose="02040503050406030204" pitchFamily="18" charset="0"/>
                          </a:rPr>
                          <m:t>𝑛</m:t>
                        </m:r>
                        <m:r>
                          <a:rPr lang="en-AU" i="1">
                            <a:latin typeface="Cambria Math" panose="02040503050406030204" pitchFamily="18" charset="0"/>
                          </a:rPr>
                          <m:t>−1</m:t>
                        </m:r>
                      </m:sub>
                    </m:sSub>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sup>
                    </m:sSup>
                    <m:r>
                      <a:rPr lang="en-AU" i="1">
                        <a:latin typeface="Cambria Math" panose="02040503050406030204" pitchFamily="18" charset="0"/>
                      </a:rPr>
                      <m:t>−1</m:t>
                    </m:r>
                    <m:r>
                      <a:rPr lang="en-AU" b="0"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𝑎</m:t>
                        </m:r>
                      </m:e>
                      <m:sub>
                        <m:r>
                          <a:rPr lang="en-AU" i="1">
                            <a:latin typeface="Cambria Math" panose="02040503050406030204" pitchFamily="18" charset="0"/>
                          </a:rPr>
                          <m:t>𝑛</m:t>
                        </m:r>
                        <m:r>
                          <a:rPr lang="en-AU" i="1">
                            <a:latin typeface="Cambria Math" panose="02040503050406030204" pitchFamily="18" charset="0"/>
                          </a:rPr>
                          <m:t>−2</m:t>
                        </m:r>
                      </m:sub>
                    </m:sSub>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𝑛</m:t>
                        </m:r>
                        <m:r>
                          <a:rPr lang="en-AU" i="1">
                            <a:latin typeface="Cambria Math" panose="02040503050406030204" pitchFamily="18" charset="0"/>
                          </a:rPr>
                          <m:t>−2</m:t>
                        </m:r>
                      </m:sup>
                    </m:sSup>
                    <m:r>
                      <a:rPr lang="en-AU" b="0" i="1" smtClean="0">
                        <a:latin typeface="Cambria Math" panose="02040503050406030204" pitchFamily="18" charset="0"/>
                      </a:rPr>
                      <m:t>+</m:t>
                    </m:r>
                    <m:r>
                      <a:rPr lang="en-AU" i="1">
                        <a:latin typeface="Cambria Math" panose="02040503050406030204" pitchFamily="18" charset="0"/>
                      </a:rPr>
                      <m:t>…</m:t>
                    </m:r>
                    <m:r>
                      <a:rPr lang="en-AU" b="0"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𝑎</m:t>
                        </m:r>
                      </m:e>
                      <m:sub>
                        <m:r>
                          <a:rPr lang="en-AU" i="1">
                            <a:latin typeface="Cambria Math" panose="02040503050406030204" pitchFamily="18" charset="0"/>
                          </a:rPr>
                          <m:t>1</m:t>
                        </m:r>
                      </m:sub>
                    </m:sSub>
                    <m:r>
                      <a:rPr lang="en-AU" i="1">
                        <a:latin typeface="Cambria Math" panose="02040503050406030204" pitchFamily="18" charset="0"/>
                      </a:rPr>
                      <m:t>𝑥</m:t>
                    </m:r>
                    <m:r>
                      <a:rPr lang="en-AU" b="0"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𝑎</m:t>
                        </m:r>
                      </m:e>
                      <m:sub>
                        <m:r>
                          <a:rPr lang="en-AU" i="1">
                            <a:latin typeface="Cambria Math" panose="02040503050406030204" pitchFamily="18" charset="0"/>
                          </a:rPr>
                          <m:t>0</m:t>
                        </m:r>
                      </m:sub>
                    </m:sSub>
                  </m:oMath>
                </a14:m>
                <a:endParaRPr lang="en-AU" dirty="0"/>
              </a:p>
              <a:p>
                <a:endParaRPr lang="en-AU" dirty="0"/>
              </a:p>
              <a:p>
                <a:endParaRPr lang="en-AU" dirty="0"/>
              </a:p>
              <a:p>
                <a:endParaRPr lang="en-AU" dirty="0"/>
              </a:p>
            </p:txBody>
          </p:sp>
        </mc:Choice>
        <mc:Fallback xmlns="">
          <p:sp>
            <p:nvSpPr>
              <p:cNvPr id="5" name="Text Placeholder 4">
                <a:extLst>
                  <a:ext uri="{FF2B5EF4-FFF2-40B4-BE49-F238E27FC236}">
                    <a16:creationId xmlns:a16="http://schemas.microsoft.com/office/drawing/2014/main" id="{EE29F662-0FF2-8142-3B39-3E6474AC45C8}"/>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F2ECE50-9C50-E346-B4BD-04364A13B4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39238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3CBF60-53DA-AAC4-0033-A141C9338E70}"/>
              </a:ext>
            </a:extLst>
          </p:cNvPr>
          <p:cNvSpPr>
            <a:spLocks noGrp="1"/>
          </p:cNvSpPr>
          <p:nvPr>
            <p:ph type="title"/>
          </p:nvPr>
        </p:nvSpPr>
        <p:spPr/>
        <p:txBody>
          <a:bodyPr/>
          <a:lstStyle/>
          <a:p>
            <a:r>
              <a:rPr lang="en-AU" dirty="0"/>
              <a:t>What is end behaviour?</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E8740E0-B25D-FEC1-A108-25C4FF9DA9F5}"/>
                  </a:ext>
                </a:extLst>
              </p:cNvPr>
              <p:cNvSpPr>
                <a:spLocks noGrp="1"/>
              </p:cNvSpPr>
              <p:nvPr>
                <p:ph type="body" sz="quarter" idx="17"/>
              </p:nvPr>
            </p:nvSpPr>
            <p:spPr>
              <a:xfrm>
                <a:off x="359999" y="1567086"/>
                <a:ext cx="6522064" cy="4807835"/>
              </a:xfrm>
            </p:spPr>
            <p:txBody>
              <a:bodyPr/>
              <a:lstStyle/>
              <a:p>
                <a:pPr marL="342900" indent="-342900">
                  <a:buFont typeface="Arial" panose="020B0604020202020204" pitchFamily="34" charset="0"/>
                  <a:buChar char="•"/>
                </a:pPr>
                <a:r>
                  <a:rPr lang="en-AU" dirty="0"/>
                  <a:t>End behaviour describes what happens to the value of the function as </a:t>
                </a:r>
                <a14:m>
                  <m:oMath xmlns:m="http://schemas.openxmlformats.org/officeDocument/2006/math">
                    <m:r>
                      <a:rPr lang="en-AU" i="1">
                        <a:latin typeface="Cambria Math" panose="02040503050406030204" pitchFamily="18" charset="0"/>
                      </a:rPr>
                      <m:t>𝑥</m:t>
                    </m:r>
                    <m:r>
                      <a:rPr lang="en-AU" b="0" i="1" smtClean="0">
                        <a:latin typeface="Cambria Math" panose="02040503050406030204" pitchFamily="18" charset="0"/>
                      </a:rPr>
                      <m:t> </m:t>
                    </m:r>
                  </m:oMath>
                </a14:m>
                <a:r>
                  <a:rPr lang="en-AU" dirty="0"/>
                  <a:t>becomes very large in the positive or negative direction</a:t>
                </a:r>
              </a:p>
              <a:p>
                <a:pPr marL="342900" indent="-342900">
                  <a:buFont typeface="Arial" panose="020B0604020202020204" pitchFamily="34" charset="0"/>
                  <a:buChar char="•"/>
                </a:pPr>
                <a:r>
                  <a:rPr lang="en-AU" dirty="0"/>
                  <a:t>We look at how the graph behaves as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and consider,</a:t>
                </a:r>
              </a:p>
              <a:p>
                <a:pPr marL="702900" lvl="4" indent="-342900"/>
                <a:r>
                  <a:rPr lang="en-AU" dirty="0"/>
                  <a:t>What is happening to the </a:t>
                </a:r>
                <a14:m>
                  <m:oMath xmlns:m="http://schemas.openxmlformats.org/officeDocument/2006/math">
                    <m:r>
                      <a:rPr lang="en-AU" b="0" i="1" smtClean="0">
                        <a:latin typeface="Cambria Math" panose="02040503050406030204" pitchFamily="18" charset="0"/>
                      </a:rPr>
                      <m:t>𝑦</m:t>
                    </m:r>
                  </m:oMath>
                </a14:m>
                <a:r>
                  <a:rPr lang="en-AU" dirty="0"/>
                  <a:t>-values? </a:t>
                </a:r>
              </a:p>
              <a:p>
                <a:pPr marL="702900" lvl="4" indent="-342900"/>
                <a:r>
                  <a:rPr lang="en-AU" dirty="0"/>
                  <a:t>Do they tend towards </a:t>
                </a:r>
                <a14:m>
                  <m:oMath xmlns:m="http://schemas.openxmlformats.org/officeDocument/2006/math">
                    <m:r>
                      <a:rPr lang="en-AU" b="0" i="1" smtClean="0">
                        <a:latin typeface="Cambria Math" panose="02040503050406030204" pitchFamily="18" charset="0"/>
                      </a:rPr>
                      <m:t>±∞</m:t>
                    </m:r>
                  </m:oMath>
                </a14:m>
                <a:r>
                  <a:rPr lang="en-AU" dirty="0"/>
                  <a:t>?</a:t>
                </a:r>
              </a:p>
              <a:p>
                <a:pPr lvl="1"/>
                <a:endParaRPr lang="en-AU" dirty="0"/>
              </a:p>
            </p:txBody>
          </p:sp>
        </mc:Choice>
        <mc:Fallback xmlns="">
          <p:sp>
            <p:nvSpPr>
              <p:cNvPr id="5" name="Text Placeholder 4">
                <a:extLst>
                  <a:ext uri="{FF2B5EF4-FFF2-40B4-BE49-F238E27FC236}">
                    <a16:creationId xmlns:a16="http://schemas.microsoft.com/office/drawing/2014/main" id="{6E8740E0-B25D-FEC1-A108-25C4FF9DA9F5}"/>
                  </a:ext>
                </a:extLst>
              </p:cNvPr>
              <p:cNvSpPr>
                <a:spLocks noGrp="1" noRot="1" noChangeAspect="1" noMove="1" noResize="1" noEditPoints="1" noAdjustHandles="1" noChangeArrowheads="1" noChangeShapeType="1" noTextEdit="1"/>
              </p:cNvSpPr>
              <p:nvPr>
                <p:ph type="body" sz="quarter" idx="17"/>
              </p:nvPr>
            </p:nvSpPr>
            <p:spPr>
              <a:xfrm>
                <a:off x="359999" y="1567086"/>
                <a:ext cx="6522064" cy="4807835"/>
              </a:xfrm>
              <a:blipFill>
                <a:blip r:embed="rId4"/>
                <a:stretch>
                  <a:fillRect l="-2243" r="-2430"/>
                </a:stretch>
              </a:blipFill>
            </p:spPr>
            <p:txBody>
              <a:bodyPr/>
              <a:lstStyle/>
              <a:p>
                <a:r>
                  <a:rPr lang="en-AU">
                    <a:noFill/>
                  </a:rPr>
                  <a:t> </a:t>
                </a:r>
              </a:p>
            </p:txBody>
          </p:sp>
        </mc:Fallback>
      </mc:AlternateContent>
      <p:pic>
        <p:nvPicPr>
          <p:cNvPr id="7" name="Picture 6" descr="A positive cubic graph.">
            <a:extLst>
              <a:ext uri="{FF2B5EF4-FFF2-40B4-BE49-F238E27FC236}">
                <a16:creationId xmlns:a16="http://schemas.microsoft.com/office/drawing/2014/main" id="{5156C345-BB43-7452-E474-FCB679E843FD}"/>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18654" y="2472427"/>
            <a:ext cx="5625346" cy="4043573"/>
          </a:xfrm>
          <a:prstGeom prst="rect">
            <a:avLst/>
          </a:prstGeom>
        </p:spPr>
      </p:pic>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3D21A15E-14B5-DAC5-98C1-84171A05C267}"/>
                  </a:ext>
                </a:extLst>
              </p:cNvPr>
              <p:cNvSpPr/>
              <p:nvPr/>
            </p:nvSpPr>
            <p:spPr>
              <a:xfrm>
                <a:off x="3448051" y="5260193"/>
                <a:ext cx="3897256" cy="1000125"/>
              </a:xfrm>
              <a:prstGeom prst="wedgeRoundRectCallout">
                <a:avLst>
                  <a:gd name="adj1" fmla="val 62799"/>
                  <a:gd name="adj2" fmla="val 310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As </a:t>
                </a:r>
                <a14:m>
                  <m:oMath xmlns:m="http://schemas.openxmlformats.org/officeDocument/2006/math">
                    <m:r>
                      <a:rPr lang="en-AU" sz="2000" i="1">
                        <a:latin typeface="Cambria Math" panose="02040503050406030204" pitchFamily="18" charset="0"/>
                      </a:rPr>
                      <m:t>𝑥</m:t>
                    </m:r>
                    <m:r>
                      <a:rPr lang="en-AU" sz="2000" i="1">
                        <a:latin typeface="Cambria Math" panose="02040503050406030204" pitchFamily="18" charset="0"/>
                      </a:rPr>
                      <m:t>→−∞</m:t>
                    </m:r>
                  </m:oMath>
                </a14:m>
                <a:r>
                  <a:rPr lang="en-AU" sz="2000" dirty="0"/>
                  <a:t>, what is happening to the </a:t>
                </a:r>
                <a14:m>
                  <m:oMath xmlns:m="http://schemas.openxmlformats.org/officeDocument/2006/math">
                    <m:r>
                      <a:rPr lang="en-AU" sz="2000" i="1">
                        <a:latin typeface="Cambria Math" panose="02040503050406030204" pitchFamily="18" charset="0"/>
                      </a:rPr>
                      <m:t>𝑦</m:t>
                    </m:r>
                  </m:oMath>
                </a14:m>
                <a:r>
                  <a:rPr lang="en-AU" sz="2000" dirty="0"/>
                  <a:t>-value?</a:t>
                </a:r>
              </a:p>
            </p:txBody>
          </p:sp>
        </mc:Choice>
        <mc:Fallback xmlns="">
          <p:sp>
            <p:nvSpPr>
              <p:cNvPr id="10" name="Speech Bubble: Rectangle with Corners Rounded 9">
                <a:extLst>
                  <a:ext uri="{FF2B5EF4-FFF2-40B4-BE49-F238E27FC236}">
                    <a16:creationId xmlns:a16="http://schemas.microsoft.com/office/drawing/2014/main" id="{3D21A15E-14B5-DAC5-98C1-84171A05C267}"/>
                  </a:ext>
                </a:extLst>
              </p:cNvPr>
              <p:cNvSpPr>
                <a:spLocks noRot="1" noChangeAspect="1" noMove="1" noResize="1" noEditPoints="1" noAdjustHandles="1" noChangeArrowheads="1" noChangeShapeType="1" noTextEdit="1"/>
              </p:cNvSpPr>
              <p:nvPr/>
            </p:nvSpPr>
            <p:spPr>
              <a:xfrm>
                <a:off x="3448051" y="5260193"/>
                <a:ext cx="3897256" cy="1000125"/>
              </a:xfrm>
              <a:prstGeom prst="wedgeRoundRectCallout">
                <a:avLst>
                  <a:gd name="adj1" fmla="val 62799"/>
                  <a:gd name="adj2" fmla="val 31072"/>
                  <a:gd name="adj3" fmla="val 16667"/>
                </a:avLst>
              </a:prstGeom>
              <a:blipFill>
                <a:blip r:embed="rId6"/>
                <a:stretch>
                  <a:fillRect l="-287" b="-8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D47240C1-AD58-5AA3-1934-50B45490FF0E}"/>
                  </a:ext>
                </a:extLst>
              </p:cNvPr>
              <p:cNvSpPr/>
              <p:nvPr/>
            </p:nvSpPr>
            <p:spPr>
              <a:xfrm>
                <a:off x="8020050" y="1369454"/>
                <a:ext cx="4029075" cy="1000125"/>
              </a:xfrm>
              <a:prstGeom prst="wedgeRoundRectCallout">
                <a:avLst>
                  <a:gd name="adj1" fmla="val -5069"/>
                  <a:gd name="adj2" fmla="val 882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dirty="0"/>
                  <a:t>As </a:t>
                </a:r>
                <a14:m>
                  <m:oMath xmlns:m="http://schemas.openxmlformats.org/officeDocument/2006/math">
                    <m:r>
                      <a:rPr lang="en-AU" sz="2000" i="1">
                        <a:latin typeface="Cambria Math" panose="02040503050406030204" pitchFamily="18" charset="0"/>
                      </a:rPr>
                      <m:t>𝑥</m:t>
                    </m:r>
                    <m:r>
                      <a:rPr lang="en-AU" sz="2000" i="1">
                        <a:latin typeface="Cambria Math" panose="02040503050406030204" pitchFamily="18" charset="0"/>
                      </a:rPr>
                      <m:t>→+∞</m:t>
                    </m:r>
                  </m:oMath>
                </a14:m>
                <a:r>
                  <a:rPr lang="en-AU" sz="2000" dirty="0"/>
                  <a:t>, what is happening to the </a:t>
                </a:r>
                <a14:m>
                  <m:oMath xmlns:m="http://schemas.openxmlformats.org/officeDocument/2006/math">
                    <m:r>
                      <a:rPr lang="en-AU" sz="2000" i="1">
                        <a:latin typeface="Cambria Math" panose="02040503050406030204" pitchFamily="18" charset="0"/>
                      </a:rPr>
                      <m:t>𝑦</m:t>
                    </m:r>
                  </m:oMath>
                </a14:m>
                <a:r>
                  <a:rPr lang="en-AU" sz="2000" dirty="0"/>
                  <a:t>-value?</a:t>
                </a:r>
              </a:p>
            </p:txBody>
          </p:sp>
        </mc:Choice>
        <mc:Fallback xmlns="">
          <p:sp>
            <p:nvSpPr>
              <p:cNvPr id="9" name="Speech Bubble: Rectangle with Corners Rounded 8">
                <a:extLst>
                  <a:ext uri="{FF2B5EF4-FFF2-40B4-BE49-F238E27FC236}">
                    <a16:creationId xmlns:a16="http://schemas.microsoft.com/office/drawing/2014/main" id="{D47240C1-AD58-5AA3-1934-50B45490FF0E}"/>
                  </a:ext>
                </a:extLst>
              </p:cNvPr>
              <p:cNvSpPr>
                <a:spLocks noRot="1" noChangeAspect="1" noMove="1" noResize="1" noEditPoints="1" noAdjustHandles="1" noChangeArrowheads="1" noChangeShapeType="1" noTextEdit="1"/>
              </p:cNvSpPr>
              <p:nvPr/>
            </p:nvSpPr>
            <p:spPr>
              <a:xfrm>
                <a:off x="8020050" y="1369454"/>
                <a:ext cx="4029075" cy="1000125"/>
              </a:xfrm>
              <a:prstGeom prst="wedgeRoundRectCallout">
                <a:avLst>
                  <a:gd name="adj1" fmla="val -5069"/>
                  <a:gd name="adj2" fmla="val 88215"/>
                  <a:gd name="adj3" fmla="val 16667"/>
                </a:avLst>
              </a:prstGeom>
              <a:blipFill>
                <a:blip r:embed="rId7"/>
                <a:stretch>
                  <a:fillRect l="-313" r="-156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D6877E9-5F8D-6C21-12EE-D52CBB2702E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89039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11222-F3B5-F161-2940-6D7452C1288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
        <p:nvSpPr>
          <p:cNvPr id="3" name="Title 2">
            <a:extLst>
              <a:ext uri="{FF2B5EF4-FFF2-40B4-BE49-F238E27FC236}">
                <a16:creationId xmlns:a16="http://schemas.microsoft.com/office/drawing/2014/main" id="{DE2CFD9E-2FA8-1F23-3411-50E655FBFC6D}"/>
              </a:ext>
            </a:extLst>
          </p:cNvPr>
          <p:cNvSpPr>
            <a:spLocks noGrp="1"/>
          </p:cNvSpPr>
          <p:nvPr>
            <p:ph type="title"/>
          </p:nvPr>
        </p:nvSpPr>
        <p:spPr/>
        <p:txBody>
          <a:bodyPr/>
          <a:lstStyle/>
          <a:p>
            <a:r>
              <a:rPr lang="en-AU" dirty="0"/>
              <a:t>Graphing a polynomial</a:t>
            </a:r>
          </a:p>
        </p:txBody>
      </p:sp>
      <p:sp>
        <p:nvSpPr>
          <p:cNvPr id="4" name="Text Placeholder 3">
            <a:extLst>
              <a:ext uri="{FF2B5EF4-FFF2-40B4-BE49-F238E27FC236}">
                <a16:creationId xmlns:a16="http://schemas.microsoft.com/office/drawing/2014/main" id="{E9D13BE3-3C77-8797-7D37-25C3026B66F4}"/>
              </a:ext>
            </a:extLst>
          </p:cNvPr>
          <p:cNvSpPr>
            <a:spLocks noGrp="1"/>
          </p:cNvSpPr>
          <p:nvPr>
            <p:ph type="body" sz="quarter" idx="18"/>
          </p:nvPr>
        </p:nvSpPr>
        <p:spPr/>
        <p:txBody>
          <a:bodyPr/>
          <a:lstStyle/>
          <a:p>
            <a:r>
              <a:rPr lang="en-AU" dirty="0"/>
              <a:t>Relationship between degree</a:t>
            </a:r>
          </a:p>
        </p:txBody>
      </p:sp>
      <p:sp>
        <p:nvSpPr>
          <p:cNvPr id="5" name="Text Placeholder 4">
            <a:extLst>
              <a:ext uri="{FF2B5EF4-FFF2-40B4-BE49-F238E27FC236}">
                <a16:creationId xmlns:a16="http://schemas.microsoft.com/office/drawing/2014/main" id="{12CC001E-6F97-F689-C88D-D29E9B09C1C5}"/>
              </a:ext>
              <a:ext uri="{C183D7F6-B498-43B3-948B-1728B52AA6E4}">
                <adec:decorative xmlns:adec="http://schemas.microsoft.com/office/drawing/2017/decorative" val="1"/>
              </a:ext>
            </a:extLst>
          </p:cNvPr>
          <p:cNvSpPr>
            <a:spLocks noGrp="1"/>
          </p:cNvSpPr>
          <p:nvPr>
            <p:ph type="body" sz="quarter" idx="17"/>
          </p:nvPr>
        </p:nvSpPr>
        <p:spPr/>
        <p:txBody>
          <a:bodyPr/>
          <a:lstStyle/>
          <a:p>
            <a:pPr lvl="1"/>
            <a:endParaRPr lang="en-AU" dirty="0"/>
          </a:p>
          <a:p>
            <a:pPr marL="342900" lvl="1" indent="-342900">
              <a:buFont typeface="Arial" panose="020B0604020202020204" pitchFamily="34" charset="0"/>
              <a:buChar char="•"/>
            </a:pPr>
            <a:endParaRPr lang="en-AU" dirty="0"/>
          </a:p>
        </p:txBody>
      </p:sp>
      <p:sp>
        <p:nvSpPr>
          <p:cNvPr id="7" name="Speech Bubble: Rectangle with Corners Rounded 6">
            <a:extLst>
              <a:ext uri="{FF2B5EF4-FFF2-40B4-BE49-F238E27FC236}">
                <a16:creationId xmlns:a16="http://schemas.microsoft.com/office/drawing/2014/main" id="{EF24C04C-BCE2-8998-2D97-117108976E87}"/>
              </a:ext>
            </a:extLst>
          </p:cNvPr>
          <p:cNvSpPr/>
          <p:nvPr/>
        </p:nvSpPr>
        <p:spPr>
          <a:xfrm>
            <a:off x="8390199" y="294615"/>
            <a:ext cx="3626664" cy="1201932"/>
          </a:xfrm>
          <a:prstGeom prst="wedgeRoundRectCallout">
            <a:avLst>
              <a:gd name="adj1" fmla="val -147913"/>
              <a:gd name="adj2" fmla="val 1180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Explain why this relationship occurs.</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862DF8D7-9833-DAF9-EA38-D20CAB3E8031}"/>
                  </a:ext>
                </a:extLst>
              </p:cNvPr>
              <p:cNvSpPr/>
              <p:nvPr/>
            </p:nvSpPr>
            <p:spPr>
              <a:xfrm>
                <a:off x="348000" y="1369454"/>
                <a:ext cx="6481186" cy="19594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Can you summarise the relationship between the degree and leading coefficient of a polynomial and the behaviour as </a:t>
                </a:r>
                <a14:m>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m:t>
                    </m:r>
                  </m:oMath>
                </a14:m>
                <a:r>
                  <a:rPr lang="en-AU" sz="2000" dirty="0"/>
                  <a:t>? </a:t>
                </a:r>
              </a:p>
            </p:txBody>
          </p:sp>
        </mc:Choice>
        <mc:Fallback xmlns="">
          <p:sp>
            <p:nvSpPr>
              <p:cNvPr id="6" name="Rectangle: Rounded Corners 5">
                <a:extLst>
                  <a:ext uri="{FF2B5EF4-FFF2-40B4-BE49-F238E27FC236}">
                    <a16:creationId xmlns:a16="http://schemas.microsoft.com/office/drawing/2014/main" id="{862DF8D7-9833-DAF9-EA38-D20CAB3E8031}"/>
                  </a:ext>
                </a:extLst>
              </p:cNvPr>
              <p:cNvSpPr>
                <a:spLocks noRot="1" noChangeAspect="1" noMove="1" noResize="1" noEditPoints="1" noAdjustHandles="1" noChangeArrowheads="1" noChangeShapeType="1" noTextEdit="1"/>
              </p:cNvSpPr>
              <p:nvPr/>
            </p:nvSpPr>
            <p:spPr>
              <a:xfrm>
                <a:off x="348000" y="1369454"/>
                <a:ext cx="6481186" cy="1959429"/>
              </a:xfrm>
              <a:prstGeom prst="roundRect">
                <a:avLst/>
              </a:prstGeom>
              <a:blipFill>
                <a:blip r:embed="rId3"/>
                <a:stretch>
                  <a:fillRect r="-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descr="A table showing how degree and leading coefficient affect end behaviour.&#10;&#10;Even degree, positive leading coefficient: both ends rise.&#10;&#10;Even degree, negative leading coefficient: both ends fall.&#10;&#10;Odd degree, positive leading coefficient: right end rises, left end falls.&#10;&#10;Odd degree, negative leading coefficient: right end falls, left end rises.">
                <a:extLst>
                  <a:ext uri="{FF2B5EF4-FFF2-40B4-BE49-F238E27FC236}">
                    <a16:creationId xmlns:a16="http://schemas.microsoft.com/office/drawing/2014/main" id="{8D691E9F-ECD3-E40A-A7FC-610AA4D0825E}"/>
                  </a:ext>
                </a:extLst>
              </p:cNvPr>
              <p:cNvGraphicFramePr>
                <a:graphicFrameLocks noGrp="1"/>
              </p:cNvGraphicFramePr>
              <p:nvPr>
                <p:extLst>
                  <p:ext uri="{D42A27DB-BD31-4B8C-83A1-F6EECF244321}">
                    <p14:modId xmlns:p14="http://schemas.microsoft.com/office/powerpoint/2010/main" val="2375370485"/>
                  </p:ext>
                </p:extLst>
              </p:nvPr>
            </p:nvGraphicFramePr>
            <p:xfrm>
              <a:off x="514568" y="3551380"/>
              <a:ext cx="10955537" cy="2964620"/>
            </p:xfrm>
            <a:graphic>
              <a:graphicData uri="http://schemas.openxmlformats.org/drawingml/2006/table">
                <a:tbl>
                  <a:tblPr firstRow="1" firstCol="1" bandRow="1">
                    <a:tableStyleId>{69012ECD-51FC-41F1-AA8D-1B2483CD663E}</a:tableStyleId>
                  </a:tblPr>
                  <a:tblGrid>
                    <a:gridCol w="1776319">
                      <a:extLst>
                        <a:ext uri="{9D8B030D-6E8A-4147-A177-3AD203B41FA5}">
                          <a16:colId xmlns:a16="http://schemas.microsoft.com/office/drawing/2014/main" val="2792257760"/>
                        </a:ext>
                      </a:extLst>
                    </a:gridCol>
                    <a:gridCol w="3824380">
                      <a:extLst>
                        <a:ext uri="{9D8B030D-6E8A-4147-A177-3AD203B41FA5}">
                          <a16:colId xmlns:a16="http://schemas.microsoft.com/office/drawing/2014/main" val="2934404738"/>
                        </a:ext>
                      </a:extLst>
                    </a:gridCol>
                    <a:gridCol w="2804467">
                      <a:extLst>
                        <a:ext uri="{9D8B030D-6E8A-4147-A177-3AD203B41FA5}">
                          <a16:colId xmlns:a16="http://schemas.microsoft.com/office/drawing/2014/main" val="317527957"/>
                        </a:ext>
                      </a:extLst>
                    </a:gridCol>
                    <a:gridCol w="2550371">
                      <a:extLst>
                        <a:ext uri="{9D8B030D-6E8A-4147-A177-3AD203B41FA5}">
                          <a16:colId xmlns:a16="http://schemas.microsoft.com/office/drawing/2014/main" val="1046116762"/>
                        </a:ext>
                      </a:extLst>
                    </a:gridCol>
                  </a:tblGrid>
                  <a:tr h="596164">
                    <a:tc>
                      <a:txBody>
                        <a:bodyPr/>
                        <a:lstStyle/>
                        <a:p>
                          <a:pPr>
                            <a:lnSpc>
                              <a:spcPct val="150000"/>
                            </a:lnSpc>
                            <a:spcBef>
                              <a:spcPts val="1200"/>
                            </a:spcBef>
                            <a:spcAft>
                              <a:spcPts val="600"/>
                            </a:spcAft>
                            <a:buNone/>
                          </a:pPr>
                          <a:r>
                            <a:rPr lang="en-AU" sz="2800" dirty="0">
                              <a:effectLst/>
                            </a:rPr>
                            <a:t>Degree</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r>
                            <a:rPr lang="en-AU" sz="2800" dirty="0">
                              <a:effectLst/>
                            </a:rPr>
                            <a:t>Leading coefficient</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r>
                            <a:rPr lang="en-AU" sz="2800" dirty="0">
                              <a:effectLst/>
                            </a:rPr>
                            <a:t>As </a:t>
                          </a:r>
                          <a14:m>
                            <m:oMath xmlns:m="http://schemas.openxmlformats.org/officeDocument/2006/math">
                              <m:r>
                                <a:rPr lang="en-AU" sz="2800">
                                  <a:effectLst/>
                                  <a:latin typeface="Cambria Math" panose="02040503050406030204" pitchFamily="18" charset="0"/>
                                </a:rPr>
                                <m:t>𝒙</m:t>
                              </m:r>
                              <m:r>
                                <a:rPr lang="en-AU" sz="2800">
                                  <a:effectLst/>
                                  <a:latin typeface="Cambria Math" panose="02040503050406030204" pitchFamily="18" charset="0"/>
                                </a:rPr>
                                <m:t>→+∞</m:t>
                              </m:r>
                            </m:oMath>
                          </a14:m>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r>
                            <a:rPr lang="en-AU" sz="2800" dirty="0">
                              <a:effectLst/>
                            </a:rPr>
                            <a:t>As </a:t>
                          </a:r>
                          <a14:m>
                            <m:oMath xmlns:m="http://schemas.openxmlformats.org/officeDocument/2006/math">
                              <m:r>
                                <a:rPr lang="en-AU" sz="2800">
                                  <a:effectLst/>
                                  <a:latin typeface="Cambria Math" panose="02040503050406030204" pitchFamily="18" charset="0"/>
                                </a:rPr>
                                <m:t>𝒙</m:t>
                              </m:r>
                              <m:r>
                                <a:rPr lang="en-AU" sz="2800">
                                  <a:effectLst/>
                                  <a:latin typeface="Cambria Math" panose="02040503050406030204" pitchFamily="18" charset="0"/>
                                </a:rPr>
                                <m:t>→−∞</m:t>
                              </m:r>
                            </m:oMath>
                          </a14:m>
                          <a:endParaRPr lang="en-AU" sz="2800" dirty="0">
                            <a:effectLst/>
                            <a:latin typeface="Arial" panose="020B0604020202020204" pitchFamily="34" charset="0"/>
                            <a:ea typeface="Public Sans Light" pitchFamily="2" charset="0"/>
                          </a:endParaRPr>
                        </a:p>
                      </a:txBody>
                      <a:tcPr marL="68580" marR="68580" marT="0" marB="0"/>
                    </a:tc>
                    <a:extLst>
                      <a:ext uri="{0D108BD9-81ED-4DB2-BD59-A6C34878D82A}">
                        <a16:rowId xmlns:a16="http://schemas.microsoft.com/office/drawing/2014/main" val="2362774742"/>
                      </a:ext>
                    </a:extLst>
                  </a:tr>
                  <a:tr h="588064">
                    <a:tc>
                      <a:txBody>
                        <a:bodyPr/>
                        <a:lstStyle/>
                        <a:p>
                          <a:pPr>
                            <a:lnSpc>
                              <a:spcPct val="150000"/>
                            </a:lnSpc>
                            <a:spcBef>
                              <a:spcPts val="1200"/>
                            </a:spcBef>
                            <a:spcAft>
                              <a:spcPts val="600"/>
                            </a:spcAft>
                            <a:buNone/>
                          </a:pPr>
                          <a:r>
                            <a:rPr lang="en-AU" sz="2800" dirty="0">
                              <a:effectLst/>
                            </a:rPr>
                            <a:t>Even</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r>
                            <a:rPr lang="en-AU" sz="2800" dirty="0">
                              <a:effectLst/>
                            </a:rPr>
                            <a:t>Positive</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14:m>
                            <m:oMath xmlns:m="http://schemas.openxmlformats.org/officeDocument/2006/math">
                              <m:r>
                                <a:rPr lang="en-AU" sz="2800" b="0" smtClean="0">
                                  <a:effectLst/>
                                  <a:latin typeface="Cambria Math" panose="02040503050406030204" pitchFamily="18" charset="0"/>
                                </a:rPr>
                                <m:t>𝑃</m:t>
                              </m:r>
                              <m:d>
                                <m:dPr>
                                  <m:ctrlPr>
                                    <a:rPr lang="en-AU" sz="2800" i="1">
                                      <a:effectLst/>
                                      <a:latin typeface="Cambria Math" panose="02040503050406030204" pitchFamily="18" charset="0"/>
                                    </a:rPr>
                                  </m:ctrlPr>
                                </m:dPr>
                                <m:e>
                                  <m:r>
                                    <a:rPr lang="en-AU" sz="2800">
                                      <a:effectLst/>
                                      <a:latin typeface="Cambria Math" panose="02040503050406030204" pitchFamily="18" charset="0"/>
                                    </a:rPr>
                                    <m:t>𝑥</m:t>
                                  </m:r>
                                </m:e>
                              </m:d>
                              <m:r>
                                <a:rPr lang="en-AU" sz="2800">
                                  <a:effectLst/>
                                  <a:latin typeface="Cambria Math" panose="02040503050406030204" pitchFamily="18" charset="0"/>
                                </a:rPr>
                                <m:t>→∞ </m:t>
                              </m:r>
                            </m:oMath>
                          </a14:m>
                          <a:r>
                            <a:rPr lang="en-AU" sz="2800" dirty="0">
                              <a:effectLst/>
                            </a:rPr>
                            <a:t> </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14:m>
                            <m:oMath xmlns:m="http://schemas.openxmlformats.org/officeDocument/2006/math">
                              <m:r>
                                <a:rPr lang="en-AU" sz="2800" b="0" smtClean="0">
                                  <a:effectLst/>
                                  <a:latin typeface="Cambria Math" panose="02040503050406030204" pitchFamily="18" charset="0"/>
                                </a:rPr>
                                <m:t>𝑃</m:t>
                              </m:r>
                              <m:d>
                                <m:dPr>
                                  <m:ctrlPr>
                                    <a:rPr lang="en-AU" sz="2800" i="1">
                                      <a:effectLst/>
                                      <a:latin typeface="Cambria Math" panose="02040503050406030204" pitchFamily="18" charset="0"/>
                                    </a:rPr>
                                  </m:ctrlPr>
                                </m:dPr>
                                <m:e>
                                  <m:r>
                                    <a:rPr lang="en-AU" sz="2800">
                                      <a:effectLst/>
                                      <a:latin typeface="Cambria Math" panose="02040503050406030204" pitchFamily="18" charset="0"/>
                                    </a:rPr>
                                    <m:t>𝑥</m:t>
                                  </m:r>
                                </m:e>
                              </m:d>
                              <m:r>
                                <a:rPr lang="en-AU" sz="2800">
                                  <a:effectLst/>
                                  <a:latin typeface="Cambria Math" panose="02040503050406030204" pitchFamily="18" charset="0"/>
                                </a:rPr>
                                <m:t>→∞</m:t>
                              </m:r>
                            </m:oMath>
                          </a14:m>
                          <a:r>
                            <a:rPr lang="en-AU" sz="2800" dirty="0">
                              <a:effectLst/>
                            </a:rPr>
                            <a:t> </a:t>
                          </a:r>
                          <a:endParaRPr lang="en-AU" sz="2800" dirty="0">
                            <a:effectLst/>
                            <a:latin typeface="Arial" panose="020B0604020202020204" pitchFamily="34" charset="0"/>
                            <a:ea typeface="Public Sans Light" pitchFamily="2" charset="0"/>
                          </a:endParaRPr>
                        </a:p>
                      </a:txBody>
                      <a:tcPr marL="68580" marR="68580" marT="0" marB="0"/>
                    </a:tc>
                    <a:extLst>
                      <a:ext uri="{0D108BD9-81ED-4DB2-BD59-A6C34878D82A}">
                        <a16:rowId xmlns:a16="http://schemas.microsoft.com/office/drawing/2014/main" val="2527201027"/>
                      </a:ext>
                    </a:extLst>
                  </a:tr>
                  <a:tr h="596164">
                    <a:tc>
                      <a:txBody>
                        <a:bodyPr/>
                        <a:lstStyle/>
                        <a:p>
                          <a:pPr>
                            <a:lnSpc>
                              <a:spcPct val="150000"/>
                            </a:lnSpc>
                            <a:spcBef>
                              <a:spcPts val="1200"/>
                            </a:spcBef>
                            <a:spcAft>
                              <a:spcPts val="600"/>
                            </a:spcAft>
                            <a:buNone/>
                          </a:pPr>
                          <a:r>
                            <a:rPr lang="en-AU" sz="2800" dirty="0">
                              <a:effectLst/>
                            </a:rPr>
                            <a:t>Even</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r>
                            <a:rPr lang="en-AU" sz="2800" dirty="0">
                              <a:effectLst/>
                            </a:rPr>
                            <a:t>Negative</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14:m>
                            <m:oMath xmlns:m="http://schemas.openxmlformats.org/officeDocument/2006/math">
                              <m:r>
                                <a:rPr lang="en-AU" sz="2800" b="0" smtClean="0">
                                  <a:effectLst/>
                                  <a:latin typeface="Cambria Math" panose="02040503050406030204" pitchFamily="18" charset="0"/>
                                </a:rPr>
                                <m:t>𝑃</m:t>
                              </m:r>
                              <m:d>
                                <m:dPr>
                                  <m:ctrlPr>
                                    <a:rPr lang="en-AU" sz="2800" i="1">
                                      <a:effectLst/>
                                      <a:latin typeface="Cambria Math" panose="02040503050406030204" pitchFamily="18" charset="0"/>
                                    </a:rPr>
                                  </m:ctrlPr>
                                </m:dPr>
                                <m:e>
                                  <m:r>
                                    <a:rPr lang="en-AU" sz="2800">
                                      <a:effectLst/>
                                      <a:latin typeface="Cambria Math" panose="02040503050406030204" pitchFamily="18" charset="0"/>
                                    </a:rPr>
                                    <m:t>𝑥</m:t>
                                  </m:r>
                                </m:e>
                              </m:d>
                              <m:r>
                                <a:rPr lang="en-AU" sz="2800">
                                  <a:effectLst/>
                                  <a:latin typeface="Cambria Math" panose="02040503050406030204" pitchFamily="18" charset="0"/>
                                </a:rPr>
                                <m:t>→−∞ </m:t>
                              </m:r>
                            </m:oMath>
                          </a14:m>
                          <a:r>
                            <a:rPr lang="en-AU" sz="2800" dirty="0">
                              <a:effectLst/>
                            </a:rPr>
                            <a:t> </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14:m>
                            <m:oMath xmlns:m="http://schemas.openxmlformats.org/officeDocument/2006/math">
                              <m:r>
                                <a:rPr lang="en-AU" sz="2800" b="0" smtClean="0">
                                  <a:effectLst/>
                                  <a:latin typeface="Cambria Math" panose="02040503050406030204" pitchFamily="18" charset="0"/>
                                </a:rPr>
                                <m:t>𝑃</m:t>
                              </m:r>
                              <m:d>
                                <m:dPr>
                                  <m:ctrlPr>
                                    <a:rPr lang="en-AU" sz="2800" i="1">
                                      <a:effectLst/>
                                      <a:latin typeface="Cambria Math" panose="02040503050406030204" pitchFamily="18" charset="0"/>
                                    </a:rPr>
                                  </m:ctrlPr>
                                </m:dPr>
                                <m:e>
                                  <m:r>
                                    <a:rPr lang="en-AU" sz="2800">
                                      <a:effectLst/>
                                      <a:latin typeface="Cambria Math" panose="02040503050406030204" pitchFamily="18" charset="0"/>
                                    </a:rPr>
                                    <m:t>𝑥</m:t>
                                  </m:r>
                                </m:e>
                              </m:d>
                              <m:r>
                                <a:rPr lang="en-AU" sz="2800">
                                  <a:effectLst/>
                                  <a:latin typeface="Cambria Math" panose="02040503050406030204" pitchFamily="18" charset="0"/>
                                </a:rPr>
                                <m:t>→−∞</m:t>
                              </m:r>
                            </m:oMath>
                          </a14:m>
                          <a:r>
                            <a:rPr lang="en-AU" sz="2800" dirty="0">
                              <a:effectLst/>
                            </a:rPr>
                            <a:t> </a:t>
                          </a:r>
                          <a:endParaRPr lang="en-AU" sz="2800" dirty="0">
                            <a:effectLst/>
                            <a:latin typeface="Arial" panose="020B0604020202020204" pitchFamily="34" charset="0"/>
                            <a:ea typeface="Public Sans Light" pitchFamily="2" charset="0"/>
                          </a:endParaRPr>
                        </a:p>
                      </a:txBody>
                      <a:tcPr marL="68580" marR="68580" marT="0" marB="0"/>
                    </a:tc>
                    <a:extLst>
                      <a:ext uri="{0D108BD9-81ED-4DB2-BD59-A6C34878D82A}">
                        <a16:rowId xmlns:a16="http://schemas.microsoft.com/office/drawing/2014/main" val="1626412994"/>
                      </a:ext>
                    </a:extLst>
                  </a:tr>
                  <a:tr h="596164">
                    <a:tc>
                      <a:txBody>
                        <a:bodyPr/>
                        <a:lstStyle/>
                        <a:p>
                          <a:pPr>
                            <a:lnSpc>
                              <a:spcPct val="150000"/>
                            </a:lnSpc>
                            <a:spcBef>
                              <a:spcPts val="1200"/>
                            </a:spcBef>
                            <a:spcAft>
                              <a:spcPts val="600"/>
                            </a:spcAft>
                            <a:buNone/>
                          </a:pPr>
                          <a:r>
                            <a:rPr lang="en-AU" sz="2800" dirty="0">
                              <a:effectLst/>
                            </a:rPr>
                            <a:t>Odd</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r>
                            <a:rPr lang="en-AU" sz="2800" dirty="0">
                              <a:effectLst/>
                            </a:rPr>
                            <a:t>Positive</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14:m>
                            <m:oMath xmlns:m="http://schemas.openxmlformats.org/officeDocument/2006/math">
                              <m:r>
                                <a:rPr lang="en-AU" sz="2800" b="0" smtClean="0">
                                  <a:effectLst/>
                                  <a:latin typeface="Cambria Math" panose="02040503050406030204" pitchFamily="18" charset="0"/>
                                </a:rPr>
                                <m:t>𝑃</m:t>
                              </m:r>
                              <m:d>
                                <m:dPr>
                                  <m:ctrlPr>
                                    <a:rPr lang="en-AU" sz="2800" i="1">
                                      <a:effectLst/>
                                      <a:latin typeface="Cambria Math" panose="02040503050406030204" pitchFamily="18" charset="0"/>
                                    </a:rPr>
                                  </m:ctrlPr>
                                </m:dPr>
                                <m:e>
                                  <m:r>
                                    <a:rPr lang="en-AU" sz="2800">
                                      <a:effectLst/>
                                      <a:latin typeface="Cambria Math" panose="02040503050406030204" pitchFamily="18" charset="0"/>
                                    </a:rPr>
                                    <m:t>𝑥</m:t>
                                  </m:r>
                                </m:e>
                              </m:d>
                              <m:r>
                                <a:rPr lang="en-AU" sz="2800">
                                  <a:effectLst/>
                                  <a:latin typeface="Cambria Math" panose="02040503050406030204" pitchFamily="18" charset="0"/>
                                </a:rPr>
                                <m:t>→∞</m:t>
                              </m:r>
                            </m:oMath>
                          </a14:m>
                          <a:r>
                            <a:rPr lang="en-AU" sz="2800" dirty="0">
                              <a:effectLst/>
                            </a:rPr>
                            <a:t> </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14:m>
                            <m:oMath xmlns:m="http://schemas.openxmlformats.org/officeDocument/2006/math">
                              <m:r>
                                <a:rPr lang="en-AU" sz="2800" b="0" smtClean="0">
                                  <a:effectLst/>
                                  <a:latin typeface="Cambria Math" panose="02040503050406030204" pitchFamily="18" charset="0"/>
                                </a:rPr>
                                <m:t>𝑃</m:t>
                              </m:r>
                              <m:d>
                                <m:dPr>
                                  <m:ctrlPr>
                                    <a:rPr lang="en-AU" sz="2800" i="1">
                                      <a:effectLst/>
                                      <a:latin typeface="Cambria Math" panose="02040503050406030204" pitchFamily="18" charset="0"/>
                                    </a:rPr>
                                  </m:ctrlPr>
                                </m:dPr>
                                <m:e>
                                  <m:r>
                                    <a:rPr lang="en-AU" sz="2800">
                                      <a:effectLst/>
                                      <a:latin typeface="Cambria Math" panose="02040503050406030204" pitchFamily="18" charset="0"/>
                                    </a:rPr>
                                    <m:t>𝑥</m:t>
                                  </m:r>
                                </m:e>
                              </m:d>
                              <m:r>
                                <a:rPr lang="en-AU" sz="2800">
                                  <a:effectLst/>
                                  <a:latin typeface="Cambria Math" panose="02040503050406030204" pitchFamily="18" charset="0"/>
                                </a:rPr>
                                <m:t>→−∞</m:t>
                              </m:r>
                            </m:oMath>
                          </a14:m>
                          <a:r>
                            <a:rPr lang="en-AU" sz="2800" dirty="0">
                              <a:effectLst/>
                            </a:rPr>
                            <a:t> </a:t>
                          </a:r>
                          <a:endParaRPr lang="en-AU" sz="2800" dirty="0">
                            <a:effectLst/>
                            <a:latin typeface="Arial" panose="020B0604020202020204" pitchFamily="34" charset="0"/>
                            <a:ea typeface="Public Sans Light" pitchFamily="2" charset="0"/>
                          </a:endParaRPr>
                        </a:p>
                      </a:txBody>
                      <a:tcPr marL="68580" marR="68580" marT="0" marB="0"/>
                    </a:tc>
                    <a:extLst>
                      <a:ext uri="{0D108BD9-81ED-4DB2-BD59-A6C34878D82A}">
                        <a16:rowId xmlns:a16="http://schemas.microsoft.com/office/drawing/2014/main" val="246936663"/>
                      </a:ext>
                    </a:extLst>
                  </a:tr>
                  <a:tr h="588064">
                    <a:tc>
                      <a:txBody>
                        <a:bodyPr/>
                        <a:lstStyle/>
                        <a:p>
                          <a:pPr>
                            <a:lnSpc>
                              <a:spcPct val="150000"/>
                            </a:lnSpc>
                            <a:spcBef>
                              <a:spcPts val="1200"/>
                            </a:spcBef>
                            <a:spcAft>
                              <a:spcPts val="600"/>
                            </a:spcAft>
                            <a:buNone/>
                          </a:pPr>
                          <a:r>
                            <a:rPr lang="en-AU" sz="2800" dirty="0">
                              <a:effectLst/>
                            </a:rPr>
                            <a:t>Odd</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r>
                            <a:rPr lang="en-AU" sz="2800" dirty="0">
                              <a:effectLst/>
                            </a:rPr>
                            <a:t>Negative</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14:m>
                            <m:oMath xmlns:m="http://schemas.openxmlformats.org/officeDocument/2006/math">
                              <m:r>
                                <a:rPr lang="en-AU" sz="2800" b="0" smtClean="0">
                                  <a:effectLst/>
                                  <a:latin typeface="Cambria Math" panose="02040503050406030204" pitchFamily="18" charset="0"/>
                                </a:rPr>
                                <m:t>𝑃</m:t>
                              </m:r>
                              <m:d>
                                <m:dPr>
                                  <m:ctrlPr>
                                    <a:rPr lang="en-AU" sz="2800" i="1">
                                      <a:effectLst/>
                                      <a:latin typeface="Cambria Math" panose="02040503050406030204" pitchFamily="18" charset="0"/>
                                    </a:rPr>
                                  </m:ctrlPr>
                                </m:dPr>
                                <m:e>
                                  <m:r>
                                    <a:rPr lang="en-AU" sz="2800">
                                      <a:effectLst/>
                                      <a:latin typeface="Cambria Math" panose="02040503050406030204" pitchFamily="18" charset="0"/>
                                    </a:rPr>
                                    <m:t>𝑥</m:t>
                                  </m:r>
                                </m:e>
                              </m:d>
                              <m:r>
                                <a:rPr lang="en-AU" sz="2800">
                                  <a:effectLst/>
                                  <a:latin typeface="Cambria Math" panose="02040503050406030204" pitchFamily="18" charset="0"/>
                                </a:rPr>
                                <m:t>→−∞</m:t>
                              </m:r>
                            </m:oMath>
                          </a14:m>
                          <a:r>
                            <a:rPr lang="en-AU" sz="2800" dirty="0">
                              <a:effectLst/>
                            </a:rPr>
                            <a:t> </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14:m>
                            <m:oMath xmlns:m="http://schemas.openxmlformats.org/officeDocument/2006/math">
                              <m:r>
                                <a:rPr lang="en-AU" sz="2800" b="0" smtClean="0">
                                  <a:effectLst/>
                                  <a:latin typeface="Cambria Math" panose="02040503050406030204" pitchFamily="18" charset="0"/>
                                </a:rPr>
                                <m:t>𝑃</m:t>
                              </m:r>
                              <m:d>
                                <m:dPr>
                                  <m:ctrlPr>
                                    <a:rPr lang="en-AU" sz="2800" i="1">
                                      <a:effectLst/>
                                      <a:latin typeface="Cambria Math" panose="02040503050406030204" pitchFamily="18" charset="0"/>
                                    </a:rPr>
                                  </m:ctrlPr>
                                </m:dPr>
                                <m:e>
                                  <m:r>
                                    <a:rPr lang="en-AU" sz="2800">
                                      <a:effectLst/>
                                      <a:latin typeface="Cambria Math" panose="02040503050406030204" pitchFamily="18" charset="0"/>
                                    </a:rPr>
                                    <m:t>𝑥</m:t>
                                  </m:r>
                                </m:e>
                              </m:d>
                              <m:r>
                                <a:rPr lang="en-AU" sz="2800">
                                  <a:effectLst/>
                                  <a:latin typeface="Cambria Math" panose="02040503050406030204" pitchFamily="18" charset="0"/>
                                </a:rPr>
                                <m:t>→∞</m:t>
                              </m:r>
                            </m:oMath>
                          </a14:m>
                          <a:r>
                            <a:rPr lang="en-AU" sz="2800" dirty="0">
                              <a:effectLst/>
                            </a:rPr>
                            <a:t> </a:t>
                          </a:r>
                          <a:endParaRPr lang="en-AU" sz="2800" dirty="0">
                            <a:effectLst/>
                            <a:latin typeface="Arial" panose="020B0604020202020204" pitchFamily="34" charset="0"/>
                            <a:ea typeface="Public Sans Light" pitchFamily="2" charset="0"/>
                          </a:endParaRPr>
                        </a:p>
                      </a:txBody>
                      <a:tcPr marL="68580" marR="68580" marT="0" marB="0"/>
                    </a:tc>
                    <a:extLst>
                      <a:ext uri="{0D108BD9-81ED-4DB2-BD59-A6C34878D82A}">
                        <a16:rowId xmlns:a16="http://schemas.microsoft.com/office/drawing/2014/main" val="2208380963"/>
                      </a:ext>
                    </a:extLst>
                  </a:tr>
                </a:tbl>
              </a:graphicData>
            </a:graphic>
          </p:graphicFrame>
        </mc:Choice>
        <mc:Fallback xmlns="">
          <p:graphicFrame>
            <p:nvGraphicFramePr>
              <p:cNvPr id="8" name="Table 7" descr="A table showing how degree and leading coefficient affect end behaviour.&#10;&#10;Even degree, positive leading coefficient: both ends rise.&#10;&#10;Even degree, negative leading coefficient: both ends fall.&#10;&#10;Odd degree, positive leading coefficient: right end rises, left end falls.&#10;&#10;Odd degree, negative leading coefficient: right end falls, left end rises.">
                <a:extLst>
                  <a:ext uri="{FF2B5EF4-FFF2-40B4-BE49-F238E27FC236}">
                    <a16:creationId xmlns:a16="http://schemas.microsoft.com/office/drawing/2014/main" id="{8D691E9F-ECD3-E40A-A7FC-610AA4D0825E}"/>
                  </a:ext>
                </a:extLst>
              </p:cNvPr>
              <p:cNvGraphicFramePr>
                <a:graphicFrameLocks noGrp="1"/>
              </p:cNvGraphicFramePr>
              <p:nvPr>
                <p:extLst>
                  <p:ext uri="{D42A27DB-BD31-4B8C-83A1-F6EECF244321}">
                    <p14:modId xmlns:p14="http://schemas.microsoft.com/office/powerpoint/2010/main" val="2375370485"/>
                  </p:ext>
                </p:extLst>
              </p:nvPr>
            </p:nvGraphicFramePr>
            <p:xfrm>
              <a:off x="514568" y="3551380"/>
              <a:ext cx="10955537" cy="2964620"/>
            </p:xfrm>
            <a:graphic>
              <a:graphicData uri="http://schemas.openxmlformats.org/drawingml/2006/table">
                <a:tbl>
                  <a:tblPr firstRow="1" firstCol="1" bandRow="1">
                    <a:tableStyleId>{69012ECD-51FC-41F1-AA8D-1B2483CD663E}</a:tableStyleId>
                  </a:tblPr>
                  <a:tblGrid>
                    <a:gridCol w="1776319">
                      <a:extLst>
                        <a:ext uri="{9D8B030D-6E8A-4147-A177-3AD203B41FA5}">
                          <a16:colId xmlns:a16="http://schemas.microsoft.com/office/drawing/2014/main" val="2792257760"/>
                        </a:ext>
                      </a:extLst>
                    </a:gridCol>
                    <a:gridCol w="3824380">
                      <a:extLst>
                        <a:ext uri="{9D8B030D-6E8A-4147-A177-3AD203B41FA5}">
                          <a16:colId xmlns:a16="http://schemas.microsoft.com/office/drawing/2014/main" val="2934404738"/>
                        </a:ext>
                      </a:extLst>
                    </a:gridCol>
                    <a:gridCol w="2804467">
                      <a:extLst>
                        <a:ext uri="{9D8B030D-6E8A-4147-A177-3AD203B41FA5}">
                          <a16:colId xmlns:a16="http://schemas.microsoft.com/office/drawing/2014/main" val="317527957"/>
                        </a:ext>
                      </a:extLst>
                    </a:gridCol>
                    <a:gridCol w="2550371">
                      <a:extLst>
                        <a:ext uri="{9D8B030D-6E8A-4147-A177-3AD203B41FA5}">
                          <a16:colId xmlns:a16="http://schemas.microsoft.com/office/drawing/2014/main" val="1046116762"/>
                        </a:ext>
                      </a:extLst>
                    </a:gridCol>
                  </a:tblGrid>
                  <a:tr h="596164">
                    <a:tc>
                      <a:txBody>
                        <a:bodyPr/>
                        <a:lstStyle/>
                        <a:p>
                          <a:pPr>
                            <a:lnSpc>
                              <a:spcPct val="150000"/>
                            </a:lnSpc>
                            <a:spcBef>
                              <a:spcPts val="1200"/>
                            </a:spcBef>
                            <a:spcAft>
                              <a:spcPts val="600"/>
                            </a:spcAft>
                            <a:buNone/>
                          </a:pPr>
                          <a:r>
                            <a:rPr lang="en-AU" sz="2800" dirty="0">
                              <a:effectLst/>
                            </a:rPr>
                            <a:t>Degree</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r>
                            <a:rPr lang="en-AU" sz="2800" dirty="0">
                              <a:effectLst/>
                            </a:rPr>
                            <a:t>Leading coefficient</a:t>
                          </a:r>
                          <a:endParaRPr lang="en-AU" sz="2800" dirty="0">
                            <a:effectLst/>
                            <a:latin typeface="Arial" panose="020B0604020202020204" pitchFamily="34" charset="0"/>
                            <a:ea typeface="Public Sans Light" pitchFamily="2" charset="0"/>
                          </a:endParaRPr>
                        </a:p>
                      </a:txBody>
                      <a:tcPr marL="68580" marR="68580" marT="0" marB="0"/>
                    </a:tc>
                    <a:tc>
                      <a:txBody>
                        <a:bodyPr/>
                        <a:lstStyle/>
                        <a:p>
                          <a:endParaRPr lang="en-US"/>
                        </a:p>
                      </a:txBody>
                      <a:tcPr marL="68580" marR="68580" marT="0" marB="0">
                        <a:blipFill>
                          <a:blip r:embed="rId4"/>
                          <a:stretch>
                            <a:fillRect l="-200000" r="-91304" b="-428571"/>
                          </a:stretch>
                        </a:blipFill>
                      </a:tcPr>
                    </a:tc>
                    <a:tc>
                      <a:txBody>
                        <a:bodyPr/>
                        <a:lstStyle/>
                        <a:p>
                          <a:endParaRPr lang="en-US"/>
                        </a:p>
                      </a:txBody>
                      <a:tcPr marL="68580" marR="68580" marT="0" marB="0">
                        <a:blipFill>
                          <a:blip r:embed="rId4"/>
                          <a:stretch>
                            <a:fillRect l="-329356" r="-239" b="-428571"/>
                          </a:stretch>
                        </a:blipFill>
                      </a:tcPr>
                    </a:tc>
                    <a:extLst>
                      <a:ext uri="{0D108BD9-81ED-4DB2-BD59-A6C34878D82A}">
                        <a16:rowId xmlns:a16="http://schemas.microsoft.com/office/drawing/2014/main" val="2362774742"/>
                      </a:ext>
                    </a:extLst>
                  </a:tr>
                  <a:tr h="588064">
                    <a:tc>
                      <a:txBody>
                        <a:bodyPr/>
                        <a:lstStyle/>
                        <a:p>
                          <a:pPr>
                            <a:lnSpc>
                              <a:spcPct val="150000"/>
                            </a:lnSpc>
                            <a:spcBef>
                              <a:spcPts val="1200"/>
                            </a:spcBef>
                            <a:spcAft>
                              <a:spcPts val="600"/>
                            </a:spcAft>
                            <a:buNone/>
                          </a:pPr>
                          <a:r>
                            <a:rPr lang="en-AU" sz="2800" dirty="0">
                              <a:effectLst/>
                            </a:rPr>
                            <a:t>Even</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r>
                            <a:rPr lang="en-AU" sz="2800" dirty="0">
                              <a:effectLst/>
                            </a:rPr>
                            <a:t>Positive</a:t>
                          </a:r>
                          <a:endParaRPr lang="en-AU" sz="2800" dirty="0">
                            <a:effectLst/>
                            <a:latin typeface="Arial" panose="020B0604020202020204" pitchFamily="34" charset="0"/>
                            <a:ea typeface="Public Sans Light" pitchFamily="2" charset="0"/>
                          </a:endParaRPr>
                        </a:p>
                      </a:txBody>
                      <a:tcPr marL="68580" marR="68580" marT="0" marB="0"/>
                    </a:tc>
                    <a:tc>
                      <a:txBody>
                        <a:bodyPr/>
                        <a:lstStyle/>
                        <a:p>
                          <a:endParaRPr lang="en-US"/>
                        </a:p>
                      </a:txBody>
                      <a:tcPr marL="68580" marR="68580" marT="0" marB="0">
                        <a:blipFill>
                          <a:blip r:embed="rId4"/>
                          <a:stretch>
                            <a:fillRect l="-200000" t="-101031" r="-91304" b="-332990"/>
                          </a:stretch>
                        </a:blipFill>
                      </a:tcPr>
                    </a:tc>
                    <a:tc>
                      <a:txBody>
                        <a:bodyPr/>
                        <a:lstStyle/>
                        <a:p>
                          <a:endParaRPr lang="en-US"/>
                        </a:p>
                      </a:txBody>
                      <a:tcPr marL="68580" marR="68580" marT="0" marB="0">
                        <a:blipFill>
                          <a:blip r:embed="rId4"/>
                          <a:stretch>
                            <a:fillRect l="-329356" t="-101031" r="-239" b="-332990"/>
                          </a:stretch>
                        </a:blipFill>
                      </a:tcPr>
                    </a:tc>
                    <a:extLst>
                      <a:ext uri="{0D108BD9-81ED-4DB2-BD59-A6C34878D82A}">
                        <a16:rowId xmlns:a16="http://schemas.microsoft.com/office/drawing/2014/main" val="2527201027"/>
                      </a:ext>
                    </a:extLst>
                  </a:tr>
                  <a:tr h="596164">
                    <a:tc>
                      <a:txBody>
                        <a:bodyPr/>
                        <a:lstStyle/>
                        <a:p>
                          <a:pPr>
                            <a:lnSpc>
                              <a:spcPct val="150000"/>
                            </a:lnSpc>
                            <a:spcBef>
                              <a:spcPts val="1200"/>
                            </a:spcBef>
                            <a:spcAft>
                              <a:spcPts val="600"/>
                            </a:spcAft>
                            <a:buNone/>
                          </a:pPr>
                          <a:r>
                            <a:rPr lang="en-AU" sz="2800" dirty="0">
                              <a:effectLst/>
                            </a:rPr>
                            <a:t>Even</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r>
                            <a:rPr lang="en-AU" sz="2800" dirty="0">
                              <a:effectLst/>
                            </a:rPr>
                            <a:t>Negative</a:t>
                          </a:r>
                          <a:endParaRPr lang="en-AU" sz="2800" dirty="0">
                            <a:effectLst/>
                            <a:latin typeface="Arial" panose="020B0604020202020204" pitchFamily="34" charset="0"/>
                            <a:ea typeface="Public Sans Light" pitchFamily="2" charset="0"/>
                          </a:endParaRPr>
                        </a:p>
                      </a:txBody>
                      <a:tcPr marL="68580" marR="68580" marT="0" marB="0"/>
                    </a:tc>
                    <a:tc>
                      <a:txBody>
                        <a:bodyPr/>
                        <a:lstStyle/>
                        <a:p>
                          <a:endParaRPr lang="en-US"/>
                        </a:p>
                      </a:txBody>
                      <a:tcPr marL="68580" marR="68580" marT="0" marB="0">
                        <a:blipFill>
                          <a:blip r:embed="rId4"/>
                          <a:stretch>
                            <a:fillRect l="-200000" t="-201031" r="-91304" b="-232990"/>
                          </a:stretch>
                        </a:blipFill>
                      </a:tcPr>
                    </a:tc>
                    <a:tc>
                      <a:txBody>
                        <a:bodyPr/>
                        <a:lstStyle/>
                        <a:p>
                          <a:endParaRPr lang="en-US"/>
                        </a:p>
                      </a:txBody>
                      <a:tcPr marL="68580" marR="68580" marT="0" marB="0">
                        <a:blipFill>
                          <a:blip r:embed="rId4"/>
                          <a:stretch>
                            <a:fillRect l="-329356" t="-201031" r="-239" b="-232990"/>
                          </a:stretch>
                        </a:blipFill>
                      </a:tcPr>
                    </a:tc>
                    <a:extLst>
                      <a:ext uri="{0D108BD9-81ED-4DB2-BD59-A6C34878D82A}">
                        <a16:rowId xmlns:a16="http://schemas.microsoft.com/office/drawing/2014/main" val="1626412994"/>
                      </a:ext>
                    </a:extLst>
                  </a:tr>
                  <a:tr h="596164">
                    <a:tc>
                      <a:txBody>
                        <a:bodyPr/>
                        <a:lstStyle/>
                        <a:p>
                          <a:pPr>
                            <a:lnSpc>
                              <a:spcPct val="150000"/>
                            </a:lnSpc>
                            <a:spcBef>
                              <a:spcPts val="1200"/>
                            </a:spcBef>
                            <a:spcAft>
                              <a:spcPts val="600"/>
                            </a:spcAft>
                            <a:buNone/>
                          </a:pPr>
                          <a:r>
                            <a:rPr lang="en-AU" sz="2800" dirty="0">
                              <a:effectLst/>
                            </a:rPr>
                            <a:t>Odd</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r>
                            <a:rPr lang="en-AU" sz="2800" dirty="0">
                              <a:effectLst/>
                            </a:rPr>
                            <a:t>Positive</a:t>
                          </a:r>
                          <a:endParaRPr lang="en-AU" sz="2800" dirty="0">
                            <a:effectLst/>
                            <a:latin typeface="Arial" panose="020B0604020202020204" pitchFamily="34" charset="0"/>
                            <a:ea typeface="Public Sans Light" pitchFamily="2" charset="0"/>
                          </a:endParaRPr>
                        </a:p>
                      </a:txBody>
                      <a:tcPr marL="68580" marR="68580" marT="0" marB="0"/>
                    </a:tc>
                    <a:tc>
                      <a:txBody>
                        <a:bodyPr/>
                        <a:lstStyle/>
                        <a:p>
                          <a:endParaRPr lang="en-US"/>
                        </a:p>
                      </a:txBody>
                      <a:tcPr marL="68580" marR="68580" marT="0" marB="0">
                        <a:blipFill>
                          <a:blip r:embed="rId4"/>
                          <a:stretch>
                            <a:fillRect l="-200000" t="-297959" r="-91304" b="-130612"/>
                          </a:stretch>
                        </a:blipFill>
                      </a:tcPr>
                    </a:tc>
                    <a:tc>
                      <a:txBody>
                        <a:bodyPr/>
                        <a:lstStyle/>
                        <a:p>
                          <a:endParaRPr lang="en-US"/>
                        </a:p>
                      </a:txBody>
                      <a:tcPr marL="68580" marR="68580" marT="0" marB="0">
                        <a:blipFill>
                          <a:blip r:embed="rId4"/>
                          <a:stretch>
                            <a:fillRect l="-329356" t="-297959" r="-239" b="-130612"/>
                          </a:stretch>
                        </a:blipFill>
                      </a:tcPr>
                    </a:tc>
                    <a:extLst>
                      <a:ext uri="{0D108BD9-81ED-4DB2-BD59-A6C34878D82A}">
                        <a16:rowId xmlns:a16="http://schemas.microsoft.com/office/drawing/2014/main" val="246936663"/>
                      </a:ext>
                    </a:extLst>
                  </a:tr>
                  <a:tr h="588064">
                    <a:tc>
                      <a:txBody>
                        <a:bodyPr/>
                        <a:lstStyle/>
                        <a:p>
                          <a:pPr>
                            <a:lnSpc>
                              <a:spcPct val="150000"/>
                            </a:lnSpc>
                            <a:spcBef>
                              <a:spcPts val="1200"/>
                            </a:spcBef>
                            <a:spcAft>
                              <a:spcPts val="600"/>
                            </a:spcAft>
                            <a:buNone/>
                          </a:pPr>
                          <a:r>
                            <a:rPr lang="en-AU" sz="2800" dirty="0">
                              <a:effectLst/>
                            </a:rPr>
                            <a:t>Odd</a:t>
                          </a:r>
                          <a:endParaRPr lang="en-AU" sz="2800" dirty="0">
                            <a:effectLst/>
                            <a:latin typeface="Arial" panose="020B0604020202020204" pitchFamily="34" charset="0"/>
                            <a:ea typeface="Public Sans Light" pitchFamily="2" charset="0"/>
                          </a:endParaRPr>
                        </a:p>
                      </a:txBody>
                      <a:tcPr marL="68580" marR="68580" marT="0" marB="0"/>
                    </a:tc>
                    <a:tc>
                      <a:txBody>
                        <a:bodyPr/>
                        <a:lstStyle/>
                        <a:p>
                          <a:pPr>
                            <a:lnSpc>
                              <a:spcPct val="150000"/>
                            </a:lnSpc>
                            <a:spcBef>
                              <a:spcPts val="1200"/>
                            </a:spcBef>
                            <a:spcAft>
                              <a:spcPts val="600"/>
                            </a:spcAft>
                            <a:buNone/>
                          </a:pPr>
                          <a:r>
                            <a:rPr lang="en-AU" sz="2800" dirty="0">
                              <a:effectLst/>
                            </a:rPr>
                            <a:t>Negative</a:t>
                          </a:r>
                          <a:endParaRPr lang="en-AU" sz="2800" dirty="0">
                            <a:effectLst/>
                            <a:latin typeface="Arial" panose="020B0604020202020204" pitchFamily="34" charset="0"/>
                            <a:ea typeface="Public Sans Light" pitchFamily="2" charset="0"/>
                          </a:endParaRPr>
                        </a:p>
                      </a:txBody>
                      <a:tcPr marL="68580" marR="68580" marT="0" marB="0"/>
                    </a:tc>
                    <a:tc>
                      <a:txBody>
                        <a:bodyPr/>
                        <a:lstStyle/>
                        <a:p>
                          <a:endParaRPr lang="en-US"/>
                        </a:p>
                      </a:txBody>
                      <a:tcPr marL="68580" marR="68580" marT="0" marB="0">
                        <a:blipFill>
                          <a:blip r:embed="rId4"/>
                          <a:stretch>
                            <a:fillRect l="-200000" t="-402062" r="-91304" b="-31959"/>
                          </a:stretch>
                        </a:blipFill>
                      </a:tcPr>
                    </a:tc>
                    <a:tc>
                      <a:txBody>
                        <a:bodyPr/>
                        <a:lstStyle/>
                        <a:p>
                          <a:endParaRPr lang="en-US"/>
                        </a:p>
                      </a:txBody>
                      <a:tcPr marL="68580" marR="68580" marT="0" marB="0">
                        <a:blipFill>
                          <a:blip r:embed="rId4"/>
                          <a:stretch>
                            <a:fillRect l="-329356" t="-402062" r="-239" b="-31959"/>
                          </a:stretch>
                        </a:blipFill>
                      </a:tcPr>
                    </a:tc>
                    <a:extLst>
                      <a:ext uri="{0D108BD9-81ED-4DB2-BD59-A6C34878D82A}">
                        <a16:rowId xmlns:a16="http://schemas.microsoft.com/office/drawing/2014/main" val="2208380963"/>
                      </a:ext>
                    </a:extLst>
                  </a:tr>
                </a:tbl>
              </a:graphicData>
            </a:graphic>
          </p:graphicFrame>
        </mc:Fallback>
      </mc:AlternateContent>
    </p:spTree>
    <p:extLst>
      <p:ext uri="{BB962C8B-B14F-4D97-AF65-F5344CB8AC3E}">
        <p14:creationId xmlns:p14="http://schemas.microsoft.com/office/powerpoint/2010/main" val="413489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Is it a polynomial? </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151BDBCE-F90F-0424-61DE-AEDD2F0B08FB}"/>
                  </a:ext>
                </a:extLst>
              </p:cNvPr>
              <p:cNvSpPr/>
              <p:nvPr/>
            </p:nvSpPr>
            <p:spPr>
              <a:xfrm>
                <a:off x="359999" y="2068286"/>
                <a:ext cx="3396343" cy="10087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oMath>
                </a14:m>
                <a:r>
                  <a:rPr lang="en-AU" dirty="0"/>
                  <a:t>…</a:t>
                </a:r>
              </a:p>
            </p:txBody>
          </p:sp>
        </mc:Choice>
        <mc:Fallback xmlns="">
          <p:sp>
            <p:nvSpPr>
              <p:cNvPr id="6" name="Rectangle: Rounded Corners 5">
                <a:extLst>
                  <a:ext uri="{FF2B5EF4-FFF2-40B4-BE49-F238E27FC236}">
                    <a16:creationId xmlns:a16="http://schemas.microsoft.com/office/drawing/2014/main" id="{151BDBCE-F90F-0424-61DE-AEDD2F0B08FB}"/>
                  </a:ext>
                </a:extLst>
              </p:cNvPr>
              <p:cNvSpPr>
                <a:spLocks noRot="1" noChangeAspect="1" noMove="1" noResize="1" noEditPoints="1" noAdjustHandles="1" noChangeArrowheads="1" noChangeShapeType="1" noTextEdit="1"/>
              </p:cNvSpPr>
              <p:nvPr/>
            </p:nvSpPr>
            <p:spPr>
              <a:xfrm>
                <a:off x="359999" y="2068286"/>
                <a:ext cx="3396343" cy="1008743"/>
              </a:xfrm>
              <a:prstGeom prst="roundRect">
                <a:avLst/>
              </a:prstGeom>
              <a:blipFill>
                <a:blip r:embed="rId3"/>
                <a:stretch>
                  <a:fillRect/>
                </a:stretch>
              </a:blipFill>
            </p:spPr>
            <p:txBody>
              <a:bodyPr/>
              <a:lstStyle/>
              <a:p>
                <a:r>
                  <a:rPr lang="en-US">
                    <a:noFill/>
                  </a:rPr>
                  <a:t> </a:t>
                </a:r>
              </a:p>
            </p:txBody>
          </p:sp>
        </mc:Fallback>
      </mc:AlternateContent>
      <p:pic>
        <p:nvPicPr>
          <p:cNvPr id="8" name="Graphic 7" descr="Badge Cross with solid fill">
            <a:extLst>
              <a:ext uri="{FF2B5EF4-FFF2-40B4-BE49-F238E27FC236}">
                <a16:creationId xmlns:a16="http://schemas.microsoft.com/office/drawing/2014/main" id="{B5182BB3-5A6A-8C93-F9F5-B95D35ADCF1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29314" y="2115457"/>
            <a:ext cx="914400" cy="914400"/>
          </a:xfrm>
          <a:prstGeom prst="rect">
            <a:avLst/>
          </a:prstGeom>
        </p:spPr>
      </p:pic>
      <p:sp>
        <p:nvSpPr>
          <p:cNvPr id="9" name="Rectangle: Rounded Corners 8">
            <a:extLst>
              <a:ext uri="{FF2B5EF4-FFF2-40B4-BE49-F238E27FC236}">
                <a16:creationId xmlns:a16="http://schemas.microsoft.com/office/drawing/2014/main" id="{71309FB5-3A12-324E-C232-6A2A9397B80C}"/>
              </a:ext>
            </a:extLst>
          </p:cNvPr>
          <p:cNvSpPr/>
          <p:nvPr/>
        </p:nvSpPr>
        <p:spPr>
          <a:xfrm>
            <a:off x="6248400" y="2068286"/>
            <a:ext cx="4535714" cy="10087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Infinite number of terms</a:t>
            </a: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B4EAC492-AD51-95E6-7943-B9FAB6369BCC}"/>
                  </a:ext>
                </a:extLst>
              </p:cNvPr>
              <p:cNvSpPr/>
              <p:nvPr/>
            </p:nvSpPr>
            <p:spPr>
              <a:xfrm>
                <a:off x="359999" y="3466631"/>
                <a:ext cx="3396343" cy="10087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8</m:t>
                          </m:r>
                        </m:den>
                      </m:f>
                      <m:r>
                        <a:rPr lang="en-AU" b="0" i="1" smtClean="0">
                          <a:latin typeface="Cambria Math" panose="02040503050406030204" pitchFamily="18" charset="0"/>
                        </a:rPr>
                        <m:t>𝑥</m:t>
                      </m:r>
                    </m:oMath>
                  </m:oMathPara>
                </a14:m>
                <a:endParaRPr lang="en-AU" dirty="0"/>
              </a:p>
            </p:txBody>
          </p:sp>
        </mc:Choice>
        <mc:Fallback xmlns="">
          <p:sp>
            <p:nvSpPr>
              <p:cNvPr id="10" name="Rectangle: Rounded Corners 9">
                <a:extLst>
                  <a:ext uri="{FF2B5EF4-FFF2-40B4-BE49-F238E27FC236}">
                    <a16:creationId xmlns:a16="http://schemas.microsoft.com/office/drawing/2014/main" id="{B4EAC492-AD51-95E6-7943-B9FAB6369BCC}"/>
                  </a:ext>
                </a:extLst>
              </p:cNvPr>
              <p:cNvSpPr>
                <a:spLocks noRot="1" noChangeAspect="1" noMove="1" noResize="1" noEditPoints="1" noAdjustHandles="1" noChangeArrowheads="1" noChangeShapeType="1" noTextEdit="1"/>
              </p:cNvSpPr>
              <p:nvPr/>
            </p:nvSpPr>
            <p:spPr>
              <a:xfrm>
                <a:off x="359999" y="3466631"/>
                <a:ext cx="3396343" cy="1008743"/>
              </a:xfrm>
              <a:prstGeom prst="roundRect">
                <a:avLst/>
              </a:prstGeom>
              <a:blipFill>
                <a:blip r:embed="rId6"/>
                <a:stretch>
                  <a:fillRect/>
                </a:stretch>
              </a:blipFill>
            </p:spPr>
            <p:txBody>
              <a:bodyPr/>
              <a:lstStyle/>
              <a:p>
                <a:r>
                  <a:rPr lang="en-US">
                    <a:noFill/>
                  </a:rPr>
                  <a:t> </a:t>
                </a:r>
              </a:p>
            </p:txBody>
          </p:sp>
        </mc:Fallback>
      </mc:AlternateContent>
      <p:pic>
        <p:nvPicPr>
          <p:cNvPr id="12" name="Graphic 11" descr="Badge Tick1 with solid fill">
            <a:extLst>
              <a:ext uri="{FF2B5EF4-FFF2-40B4-BE49-F238E27FC236}">
                <a16:creationId xmlns:a16="http://schemas.microsoft.com/office/drawing/2014/main" id="{1D863B05-70DD-18ED-59C3-6E13054CCBD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36571" y="3513802"/>
            <a:ext cx="914400" cy="914400"/>
          </a:xfrm>
          <a:prstGeom prst="rect">
            <a:avLst/>
          </a:prstGeom>
        </p:spPr>
      </p:pic>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09CBF400-A8C2-8593-78CA-8220E6368CF7}"/>
                  </a:ext>
                </a:extLst>
              </p:cNvPr>
              <p:cNvSpPr/>
              <p:nvPr/>
            </p:nvSpPr>
            <p:spPr>
              <a:xfrm>
                <a:off x="359999" y="5056608"/>
                <a:ext cx="3396343" cy="10087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−3</m:t>
                      </m:r>
                    </m:oMath>
                  </m:oMathPara>
                </a14:m>
                <a:endParaRPr lang="en-AU" dirty="0"/>
              </a:p>
            </p:txBody>
          </p:sp>
        </mc:Choice>
        <mc:Fallback xmlns="">
          <p:sp>
            <p:nvSpPr>
              <p:cNvPr id="13" name="Rectangle: Rounded Corners 12">
                <a:extLst>
                  <a:ext uri="{FF2B5EF4-FFF2-40B4-BE49-F238E27FC236}">
                    <a16:creationId xmlns:a16="http://schemas.microsoft.com/office/drawing/2014/main" id="{09CBF400-A8C2-8593-78CA-8220E6368CF7}"/>
                  </a:ext>
                </a:extLst>
              </p:cNvPr>
              <p:cNvSpPr>
                <a:spLocks noRot="1" noChangeAspect="1" noMove="1" noResize="1" noEditPoints="1" noAdjustHandles="1" noChangeArrowheads="1" noChangeShapeType="1" noTextEdit="1"/>
              </p:cNvSpPr>
              <p:nvPr/>
            </p:nvSpPr>
            <p:spPr>
              <a:xfrm>
                <a:off x="359999" y="5056608"/>
                <a:ext cx="3396343" cy="1008743"/>
              </a:xfrm>
              <a:prstGeom prst="roundRect">
                <a:avLst/>
              </a:prstGeom>
              <a:blipFill>
                <a:blip r:embed="rId9"/>
                <a:stretch>
                  <a:fillRect/>
                </a:stretch>
              </a:blipFill>
            </p:spPr>
            <p:txBody>
              <a:bodyPr/>
              <a:lstStyle/>
              <a:p>
                <a:r>
                  <a:rPr lang="en-US">
                    <a:noFill/>
                  </a:rPr>
                  <a:t> </a:t>
                </a:r>
              </a:p>
            </p:txBody>
          </p:sp>
        </mc:Fallback>
      </mc:AlternateContent>
      <p:pic>
        <p:nvPicPr>
          <p:cNvPr id="14" name="Graphic 13" descr="Badge Cross with solid fill">
            <a:extLst>
              <a:ext uri="{FF2B5EF4-FFF2-40B4-BE49-F238E27FC236}">
                <a16:creationId xmlns:a16="http://schemas.microsoft.com/office/drawing/2014/main" id="{1E142314-40A2-6563-BA46-2288672C44E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29314" y="5150951"/>
            <a:ext cx="914400" cy="914400"/>
          </a:xfrm>
          <a:prstGeom prst="rect">
            <a:avLst/>
          </a:prstGeom>
        </p:spPr>
      </p:pic>
      <p:sp>
        <p:nvSpPr>
          <p:cNvPr id="15" name="Rectangle: Rounded Corners 14">
            <a:extLst>
              <a:ext uri="{FF2B5EF4-FFF2-40B4-BE49-F238E27FC236}">
                <a16:creationId xmlns:a16="http://schemas.microsoft.com/office/drawing/2014/main" id="{46A19F96-1D74-A7C5-D3CB-B301CA2655E2}"/>
              </a:ext>
            </a:extLst>
          </p:cNvPr>
          <p:cNvSpPr/>
          <p:nvPr/>
        </p:nvSpPr>
        <p:spPr>
          <a:xfrm>
            <a:off x="6248400" y="5056607"/>
            <a:ext cx="4535714" cy="10087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Negative index  </a:t>
            </a:r>
          </a:p>
        </p:txBody>
      </p:sp>
      <p:sp>
        <p:nvSpPr>
          <p:cNvPr id="16" name="TextBox 15">
            <a:extLst>
              <a:ext uri="{FF2B5EF4-FFF2-40B4-BE49-F238E27FC236}">
                <a16:creationId xmlns:a16="http://schemas.microsoft.com/office/drawing/2014/main" id="{99750344-2D8E-D5DB-C8AE-44A6B9639799}"/>
              </a:ext>
              <a:ext uri="{C183D7F6-B498-43B3-948B-1728B52AA6E4}">
                <adec:decorative xmlns:adec="http://schemas.microsoft.com/office/drawing/2017/decorative" val="1"/>
              </a:ext>
            </a:extLst>
          </p:cNvPr>
          <p:cNvSpPr txBox="1"/>
          <p:nvPr/>
        </p:nvSpPr>
        <p:spPr>
          <a:xfrm>
            <a:off x="5637508" y="2971800"/>
            <a:ext cx="914400" cy="914400"/>
          </a:xfrm>
          <a:prstGeom prst="rect">
            <a:avLst/>
          </a:prstGeom>
          <a:noFill/>
        </p:spPr>
        <p:txBody>
          <a:bodyPr wrap="square" lIns="0" tIns="0" rIns="0" bIns="0" rtlCol="0">
            <a:noAutofit/>
          </a:bodyPr>
          <a:lstStyle/>
          <a:p>
            <a:pPr algn="l"/>
            <a:endParaRPr lang="en-AU" sz="1800" dirty="0"/>
          </a:p>
        </p:txBody>
      </p:sp>
      <p:sp>
        <p:nvSpPr>
          <p:cNvPr id="17" name="TextBox 16">
            <a:extLst>
              <a:ext uri="{FF2B5EF4-FFF2-40B4-BE49-F238E27FC236}">
                <a16:creationId xmlns:a16="http://schemas.microsoft.com/office/drawing/2014/main" id="{1D0364C3-D401-AD88-FE2B-6A417D6C26E0}"/>
              </a:ext>
              <a:ext uri="{C183D7F6-B498-43B3-948B-1728B52AA6E4}">
                <adec:decorative xmlns:adec="http://schemas.microsoft.com/office/drawing/2017/decorative" val="1"/>
              </a:ext>
            </a:extLst>
          </p:cNvPr>
          <p:cNvSpPr txBox="1"/>
          <p:nvPr/>
        </p:nvSpPr>
        <p:spPr>
          <a:xfrm>
            <a:off x="9965410" y="2332495"/>
            <a:ext cx="914400" cy="914400"/>
          </a:xfrm>
          <a:prstGeom prst="rect">
            <a:avLst/>
          </a:prstGeom>
          <a:noFill/>
        </p:spPr>
        <p:txBody>
          <a:bodyPr wrap="none" lIns="0" tIns="0" rIns="0" bIns="0" rtlCol="0">
            <a:noAutofit/>
          </a:bodyPr>
          <a:lstStyle/>
          <a:p>
            <a:pPr algn="l"/>
            <a:endParaRPr lang="en-AU" sz="1800"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48270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understand and use terminology and the key features of a polynomial function to determine classification and end behaviour.</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correctly identify the degree, leading term, leading coefficient, and constant terms of a given polynomial.</a:t>
            </a:r>
          </a:p>
          <a:p>
            <a:pPr marL="342900" indent="-342900">
              <a:lnSpc>
                <a:spcPct val="150000"/>
              </a:lnSpc>
              <a:spcAft>
                <a:spcPts val="600"/>
              </a:spcAft>
              <a:buFont typeface="Arial"/>
              <a:buChar char="•"/>
            </a:pPr>
            <a:r>
              <a:rPr lang="en-AU" sz="2000" dirty="0">
                <a:cs typeface="Arial" panose="020B0604020202020204" pitchFamily="34" charset="0"/>
              </a:rPr>
              <a:t>I can classify polynomials as monic, non-monic, or zero and justify my reasoning. </a:t>
            </a:r>
          </a:p>
          <a:p>
            <a:pPr marL="342900" indent="-342900">
              <a:lnSpc>
                <a:spcPct val="150000"/>
              </a:lnSpc>
              <a:spcAft>
                <a:spcPts val="600"/>
              </a:spcAft>
              <a:buFont typeface="Arial"/>
              <a:buChar char="•"/>
            </a:pPr>
            <a:r>
              <a:rPr lang="en-AU" sz="2000" dirty="0">
                <a:cs typeface="Arial" panose="020B0604020202020204" pitchFamily="34" charset="0"/>
              </a:rPr>
              <a:t>I can explain and predict the end behaviour of a polynomial using its degree and leading coefficient. </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58B1E-1BEC-6FDD-F69F-D1C2EEB8ACB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CA7FF6-B655-A0C6-2DB7-B611EE2A9D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dirty="0"/>
          </a:p>
        </p:txBody>
      </p:sp>
      <p:sp>
        <p:nvSpPr>
          <p:cNvPr id="3" name="Title 2">
            <a:extLst>
              <a:ext uri="{FF2B5EF4-FFF2-40B4-BE49-F238E27FC236}">
                <a16:creationId xmlns:a16="http://schemas.microsoft.com/office/drawing/2014/main" id="{EC12B988-76AE-29DC-5570-715FAE4A257D}"/>
              </a:ext>
            </a:extLst>
          </p:cNvPr>
          <p:cNvSpPr>
            <a:spLocks noGrp="1"/>
          </p:cNvSpPr>
          <p:nvPr>
            <p:ph type="title"/>
          </p:nvPr>
        </p:nvSpPr>
        <p:spPr/>
        <p:txBody>
          <a:bodyPr/>
          <a:lstStyle/>
          <a:p>
            <a:r>
              <a:rPr lang="en-AU" dirty="0"/>
              <a:t>Is it a polynomial?</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9E315F0F-D4DC-ED4C-D0B4-7F0FC40D3F8A}"/>
                  </a:ext>
                </a:extLst>
              </p:cNvPr>
              <p:cNvSpPr/>
              <p:nvPr/>
            </p:nvSpPr>
            <p:spPr>
              <a:xfrm>
                <a:off x="359999" y="2068286"/>
                <a:ext cx="3396343" cy="10087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+1</m:t>
                      </m:r>
                    </m:oMath>
                  </m:oMathPara>
                </a14:m>
                <a:endParaRPr lang="en-AU" dirty="0"/>
              </a:p>
            </p:txBody>
          </p:sp>
        </mc:Choice>
        <mc:Fallback xmlns="">
          <p:sp>
            <p:nvSpPr>
              <p:cNvPr id="6" name="Rectangle: Rounded Corners 5">
                <a:extLst>
                  <a:ext uri="{FF2B5EF4-FFF2-40B4-BE49-F238E27FC236}">
                    <a16:creationId xmlns:a16="http://schemas.microsoft.com/office/drawing/2014/main" id="{9E315F0F-D4DC-ED4C-D0B4-7F0FC40D3F8A}"/>
                  </a:ext>
                </a:extLst>
              </p:cNvPr>
              <p:cNvSpPr>
                <a:spLocks noRot="1" noChangeAspect="1" noMove="1" noResize="1" noEditPoints="1" noAdjustHandles="1" noChangeArrowheads="1" noChangeShapeType="1" noTextEdit="1"/>
              </p:cNvSpPr>
              <p:nvPr/>
            </p:nvSpPr>
            <p:spPr>
              <a:xfrm>
                <a:off x="359999" y="2068286"/>
                <a:ext cx="3396343" cy="1008743"/>
              </a:xfrm>
              <a:prstGeom prst="roundRect">
                <a:avLst/>
              </a:prstGeom>
              <a:blipFill>
                <a:blip r:embed="rId2"/>
                <a:stretch>
                  <a:fillRect/>
                </a:stretch>
              </a:blipFill>
            </p:spPr>
            <p:txBody>
              <a:bodyPr/>
              <a:lstStyle/>
              <a:p>
                <a:r>
                  <a:rPr lang="en-US">
                    <a:noFill/>
                  </a:rPr>
                  <a:t> </a:t>
                </a:r>
              </a:p>
            </p:txBody>
          </p:sp>
        </mc:Fallback>
      </mc:AlternateContent>
      <p:pic>
        <p:nvPicPr>
          <p:cNvPr id="12" name="Graphic 11" descr="Badge Tick1 with solid fill">
            <a:extLst>
              <a:ext uri="{FF2B5EF4-FFF2-40B4-BE49-F238E27FC236}">
                <a16:creationId xmlns:a16="http://schemas.microsoft.com/office/drawing/2014/main" id="{36192AD4-35A1-5E1D-15B1-CA32CA3C40B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087971" y="2115457"/>
            <a:ext cx="914400" cy="914400"/>
          </a:xfrm>
          <a:prstGeom prst="rect">
            <a:avLst/>
          </a:prstGeom>
        </p:spPr>
      </p:pic>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A48B04A4-D870-2479-FD1E-8CD415C2CC3C}"/>
                  </a:ext>
                </a:extLst>
              </p:cNvPr>
              <p:cNvSpPr/>
              <p:nvPr/>
            </p:nvSpPr>
            <p:spPr>
              <a:xfrm>
                <a:off x="359999" y="3466631"/>
                <a:ext cx="3396343" cy="10087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15</m:t>
                          </m:r>
                        </m:sup>
                      </m:sSup>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10</m:t>
                          </m:r>
                        </m:sup>
                      </m:sSup>
                      <m:r>
                        <a:rPr lang="en-AU" b="0" i="1" smtClean="0">
                          <a:latin typeface="Cambria Math" panose="02040503050406030204" pitchFamily="18" charset="0"/>
                        </a:rPr>
                        <m:t>−3</m:t>
                      </m:r>
                      <m:r>
                        <a:rPr lang="en-AU" b="0" i="1" smtClean="0">
                          <a:latin typeface="Cambria Math" panose="02040503050406030204" pitchFamily="18" charset="0"/>
                        </a:rPr>
                        <m:t>𝑥</m:t>
                      </m:r>
                    </m:oMath>
                  </m:oMathPara>
                </a14:m>
                <a:endParaRPr lang="en-AU" dirty="0"/>
              </a:p>
            </p:txBody>
          </p:sp>
        </mc:Choice>
        <mc:Fallback xmlns="">
          <p:sp>
            <p:nvSpPr>
              <p:cNvPr id="10" name="Rectangle: Rounded Corners 9">
                <a:extLst>
                  <a:ext uri="{FF2B5EF4-FFF2-40B4-BE49-F238E27FC236}">
                    <a16:creationId xmlns:a16="http://schemas.microsoft.com/office/drawing/2014/main" id="{A48B04A4-D870-2479-FD1E-8CD415C2CC3C}"/>
                  </a:ext>
                </a:extLst>
              </p:cNvPr>
              <p:cNvSpPr>
                <a:spLocks noRot="1" noChangeAspect="1" noMove="1" noResize="1" noEditPoints="1" noAdjustHandles="1" noChangeArrowheads="1" noChangeShapeType="1" noTextEdit="1"/>
              </p:cNvSpPr>
              <p:nvPr/>
            </p:nvSpPr>
            <p:spPr>
              <a:xfrm>
                <a:off x="359999" y="3466631"/>
                <a:ext cx="3396343" cy="1008743"/>
              </a:xfrm>
              <a:prstGeom prst="roundRect">
                <a:avLst/>
              </a:prstGeom>
              <a:blipFill>
                <a:blip r:embed="rId5"/>
                <a:stretch>
                  <a:fillRect/>
                </a:stretch>
              </a:blipFill>
            </p:spPr>
            <p:txBody>
              <a:bodyPr/>
              <a:lstStyle/>
              <a:p>
                <a:r>
                  <a:rPr lang="en-US">
                    <a:noFill/>
                  </a:rPr>
                  <a:t> </a:t>
                </a:r>
              </a:p>
            </p:txBody>
          </p:sp>
        </mc:Fallback>
      </mc:AlternateContent>
      <p:pic>
        <p:nvPicPr>
          <p:cNvPr id="8" name="Graphic 7" descr="Badge Tick1 with solid fill">
            <a:extLst>
              <a:ext uri="{FF2B5EF4-FFF2-40B4-BE49-F238E27FC236}">
                <a16:creationId xmlns:a16="http://schemas.microsoft.com/office/drawing/2014/main" id="{75037C47-B298-756C-2146-A6C19112B50E}"/>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129314" y="3513802"/>
            <a:ext cx="914400" cy="914400"/>
          </a:xfrm>
          <a:prstGeom prst="rect">
            <a:avLst/>
          </a:prstGeom>
        </p:spPr>
      </p:pic>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066ADF0E-FFFD-7D7C-2492-C599413273C5}"/>
                  </a:ext>
                </a:extLst>
              </p:cNvPr>
              <p:cNvSpPr/>
              <p:nvPr/>
            </p:nvSpPr>
            <p:spPr>
              <a:xfrm>
                <a:off x="359999" y="5056608"/>
                <a:ext cx="3396343" cy="10087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9</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𝑥</m:t>
                          </m:r>
                        </m:e>
                      </m:rad>
                      <m:r>
                        <a:rPr lang="en-AU" b="0" i="1" smtClean="0">
                          <a:latin typeface="Cambria Math" panose="02040503050406030204" pitchFamily="18" charset="0"/>
                        </a:rPr>
                        <m:t>+2</m:t>
                      </m:r>
                      <m:r>
                        <a:rPr lang="en-AU" b="0" i="1" smtClean="0">
                          <a:latin typeface="Cambria Math" panose="02040503050406030204" pitchFamily="18" charset="0"/>
                        </a:rPr>
                        <m:t>𝑥</m:t>
                      </m:r>
                    </m:oMath>
                  </m:oMathPara>
                </a14:m>
                <a:endParaRPr lang="en-AU" dirty="0"/>
              </a:p>
            </p:txBody>
          </p:sp>
        </mc:Choice>
        <mc:Fallback xmlns="">
          <p:sp>
            <p:nvSpPr>
              <p:cNvPr id="13" name="Rectangle: Rounded Corners 12">
                <a:extLst>
                  <a:ext uri="{FF2B5EF4-FFF2-40B4-BE49-F238E27FC236}">
                    <a16:creationId xmlns:a16="http://schemas.microsoft.com/office/drawing/2014/main" id="{066ADF0E-FFFD-7D7C-2492-C599413273C5}"/>
                  </a:ext>
                </a:extLst>
              </p:cNvPr>
              <p:cNvSpPr>
                <a:spLocks noRot="1" noChangeAspect="1" noMove="1" noResize="1" noEditPoints="1" noAdjustHandles="1" noChangeArrowheads="1" noChangeShapeType="1" noTextEdit="1"/>
              </p:cNvSpPr>
              <p:nvPr/>
            </p:nvSpPr>
            <p:spPr>
              <a:xfrm>
                <a:off x="359999" y="5056608"/>
                <a:ext cx="3396343" cy="1008743"/>
              </a:xfrm>
              <a:prstGeom prst="roundRect">
                <a:avLst/>
              </a:prstGeom>
              <a:blipFill>
                <a:blip r:embed="rId6"/>
                <a:stretch>
                  <a:fillRect/>
                </a:stretch>
              </a:blipFill>
            </p:spPr>
            <p:txBody>
              <a:bodyPr/>
              <a:lstStyle/>
              <a:p>
                <a:r>
                  <a:rPr lang="en-US">
                    <a:noFill/>
                  </a:rPr>
                  <a:t> </a:t>
                </a:r>
              </a:p>
            </p:txBody>
          </p:sp>
        </mc:Fallback>
      </mc:AlternateContent>
      <p:pic>
        <p:nvPicPr>
          <p:cNvPr id="14" name="Graphic 13" descr="Badge Cross with solid fill">
            <a:extLst>
              <a:ext uri="{FF2B5EF4-FFF2-40B4-BE49-F238E27FC236}">
                <a16:creationId xmlns:a16="http://schemas.microsoft.com/office/drawing/2014/main" id="{62E00098-0FC2-7124-6567-E67C8ECACBB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29314" y="5150951"/>
            <a:ext cx="914400" cy="914400"/>
          </a:xfrm>
          <a:prstGeom prst="rect">
            <a:avLst/>
          </a:prstGeom>
        </p:spPr>
      </p:pic>
      <p:sp>
        <p:nvSpPr>
          <p:cNvPr id="15" name="Rectangle: Rounded Corners 14">
            <a:extLst>
              <a:ext uri="{FF2B5EF4-FFF2-40B4-BE49-F238E27FC236}">
                <a16:creationId xmlns:a16="http://schemas.microsoft.com/office/drawing/2014/main" id="{9F681103-C480-70E7-2035-69F78A5A3A26}"/>
              </a:ext>
            </a:extLst>
          </p:cNvPr>
          <p:cNvSpPr/>
          <p:nvPr/>
        </p:nvSpPr>
        <p:spPr>
          <a:xfrm>
            <a:off x="6248400" y="5056607"/>
            <a:ext cx="4535714" cy="10087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Fractional index </a:t>
            </a:r>
          </a:p>
        </p:txBody>
      </p:sp>
    </p:spTree>
    <p:extLst>
      <p:ext uri="{BB962C8B-B14F-4D97-AF65-F5344CB8AC3E}">
        <p14:creationId xmlns:p14="http://schemas.microsoft.com/office/powerpoint/2010/main" val="36777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End behaviour of a polynomial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1FD7DF-4B98-779B-3099-27CFC02F4DFD}"/>
                  </a:ext>
                </a:extLst>
              </p:cNvPr>
              <p:cNvSpPr txBox="1"/>
              <p:nvPr/>
            </p:nvSpPr>
            <p:spPr>
              <a:xfrm>
                <a:off x="359999" y="1579418"/>
                <a:ext cx="11772734" cy="4795503"/>
              </a:xfrm>
              <a:prstGeom prst="rect">
                <a:avLst/>
              </a:prstGeom>
              <a:noFill/>
            </p:spPr>
            <p:txBody>
              <a:bodyPr wrap="square" lIns="0" tIns="0" rIns="0" bIns="0" rtlCol="0">
                <a:noAutofit/>
              </a:bodyPr>
              <a:lstStyle/>
              <a:p>
                <a:pPr algn="l"/>
                <a:r>
                  <a:rPr lang="en-AU" dirty="0"/>
                  <a:t>Consider the polynomials </a:t>
                </a:r>
                <a14:m>
                  <m:oMath xmlns:m="http://schemas.openxmlformats.org/officeDocument/2006/math">
                    <m:r>
                      <m:rPr>
                        <m:sty m:val="p"/>
                      </m:rPr>
                      <a:rPr lang="en-AU" b="0" i="0" smtClean="0">
                        <a:latin typeface="Cambria Math" panose="02040503050406030204" pitchFamily="18" charset="0"/>
                      </a:rPr>
                      <m:t>P</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−1 </m:t>
                    </m:r>
                  </m:oMath>
                </a14:m>
                <a:r>
                  <a:rPr lang="en-AU" dirty="0"/>
                  <a:t>and </a:t>
                </a:r>
                <a14:m>
                  <m:oMath xmlns:m="http://schemas.openxmlformats.org/officeDocument/2006/math">
                    <m:r>
                      <m:rPr>
                        <m:sty m:val="p"/>
                      </m:rPr>
                      <a:rPr lang="en-AU" b="0" i="0" smtClean="0">
                        <a:latin typeface="Cambria Math" panose="02040503050406030204" pitchFamily="18" charset="0"/>
                      </a:rPr>
                      <m:t>Q</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=7</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+5</m:t>
                    </m:r>
                  </m:oMath>
                </a14:m>
                <a:r>
                  <a:rPr lang="en-AU" b="0" dirty="0"/>
                  <a:t>.</a:t>
                </a:r>
              </a:p>
              <a:p>
                <a:pPr algn="l"/>
                <a:endParaRPr lang="en-AU" dirty="0"/>
              </a:p>
              <a:p>
                <a:pPr marL="342900" indent="-342900" algn="l">
                  <a:buFont typeface="+mj-lt"/>
                  <a:buAutoNum type="arabicPeriod"/>
                </a:pPr>
                <a:r>
                  <a:rPr lang="en-AU" dirty="0"/>
                  <a:t>Describe the end behaviour of each polynomial as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dirty="0"/>
              </a:p>
              <a:p>
                <a:pPr marL="342900" indent="-342900" algn="l">
                  <a:buFont typeface="+mj-lt"/>
                  <a:buAutoNum type="arabicPeriod"/>
                </a:pPr>
                <a:endParaRPr lang="en-AU" sz="1800" dirty="0"/>
              </a:p>
              <a:p>
                <a:pPr algn="l"/>
                <a:endParaRPr lang="en-AU" sz="1800" dirty="0"/>
              </a:p>
            </p:txBody>
          </p:sp>
        </mc:Choice>
        <mc:Fallback xmlns="">
          <p:sp>
            <p:nvSpPr>
              <p:cNvPr id="5" name="TextBox 4">
                <a:extLst>
                  <a:ext uri="{FF2B5EF4-FFF2-40B4-BE49-F238E27FC236}">
                    <a16:creationId xmlns:a16="http://schemas.microsoft.com/office/drawing/2014/main" id="{4F1FD7DF-4B98-779B-3099-27CFC02F4DFD}"/>
                  </a:ext>
                </a:extLst>
              </p:cNvPr>
              <p:cNvSpPr txBox="1">
                <a:spLocks noRot="1" noChangeAspect="1" noMove="1" noResize="1" noEditPoints="1" noAdjustHandles="1" noChangeArrowheads="1" noChangeShapeType="1" noTextEdit="1"/>
              </p:cNvSpPr>
              <p:nvPr/>
            </p:nvSpPr>
            <p:spPr>
              <a:xfrm>
                <a:off x="359999" y="1579418"/>
                <a:ext cx="11772734" cy="4795503"/>
              </a:xfrm>
              <a:prstGeom prst="rect">
                <a:avLst/>
              </a:prstGeom>
              <a:blipFill>
                <a:blip r:embed="rId4"/>
                <a:stretch>
                  <a:fillRect l="-1554" t="-1779"/>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dirty="0"/>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3400E999-FCD7-D2BD-35CB-4005BC154C07}"/>
                  </a:ext>
                </a:extLst>
              </p:cNvPr>
              <p:cNvSpPr/>
              <p:nvPr/>
            </p:nvSpPr>
            <p:spPr>
              <a:xfrm>
                <a:off x="243500" y="2949147"/>
                <a:ext cx="11600498" cy="2181904"/>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AU" b="0" i="1" smtClean="0">
                        <a:solidFill>
                          <a:schemeClr val="tx1"/>
                        </a:solidFill>
                        <a:latin typeface="Cambria Math" panose="02040503050406030204" pitchFamily="18" charset="0"/>
                      </a:rPr>
                      <m:t>𝑃</m:t>
                    </m:r>
                    <m:d>
                      <m:dPr>
                        <m:ctrlPr>
                          <a:rPr lang="en-AU" i="1">
                            <a:solidFill>
                              <a:schemeClr val="tx1"/>
                            </a:solidFill>
                            <a:latin typeface="Cambria Math" panose="02040503050406030204" pitchFamily="18" charset="0"/>
                          </a:rPr>
                        </m:ctrlPr>
                      </m:dPr>
                      <m:e>
                        <m:r>
                          <a:rPr lang="en-AU" i="1">
                            <a:solidFill>
                              <a:schemeClr val="tx1"/>
                            </a:solidFill>
                            <a:latin typeface="Cambria Math" panose="02040503050406030204" pitchFamily="18" charset="0"/>
                          </a:rPr>
                          <m:t>𝑥</m:t>
                        </m:r>
                      </m:e>
                    </m:d>
                    <m:r>
                      <a:rPr lang="en-AU" i="1">
                        <a:solidFill>
                          <a:schemeClr val="tx1"/>
                        </a:solidFill>
                        <a:latin typeface="Cambria Math" panose="02040503050406030204" pitchFamily="18" charset="0"/>
                      </a:rPr>
                      <m:t> </m:t>
                    </m:r>
                  </m:oMath>
                </a14:m>
                <a:r>
                  <a:rPr lang="en-AU" dirty="0">
                    <a:solidFill>
                      <a:schemeClr val="tx1"/>
                    </a:solidFill>
                  </a:rPr>
                  <a:t>has an even degree and a negative leading coefficient. As a result, when </a:t>
                </a:r>
              </a:p>
              <a:p>
                <a14:m>
                  <m:oMath xmlns:m="http://schemas.openxmlformats.org/officeDocument/2006/math">
                    <m:r>
                      <a:rPr lang="en-AU" i="1">
                        <a:solidFill>
                          <a:schemeClr val="tx1"/>
                        </a:solidFill>
                        <a:latin typeface="Cambria Math" panose="02040503050406030204" pitchFamily="18" charset="0"/>
                      </a:rPr>
                      <m:t>𝑥</m:t>
                    </m:r>
                    <m:r>
                      <a:rPr lang="en-AU" i="1">
                        <a:solidFill>
                          <a:schemeClr val="tx1"/>
                        </a:solidFill>
                        <a:latin typeface="Cambria Math" panose="02040503050406030204" pitchFamily="18" charset="0"/>
                      </a:rPr>
                      <m:t>→∞</m:t>
                    </m:r>
                  </m:oMath>
                </a14:m>
                <a:r>
                  <a:rPr lang="en-AU" dirty="0">
                    <a:solidFill>
                      <a:schemeClr val="tx1"/>
                    </a:solidFill>
                  </a:rPr>
                  <a:t>, </a:t>
                </a:r>
                <a14:m>
                  <m:oMath xmlns:m="http://schemas.openxmlformats.org/officeDocument/2006/math">
                    <m:r>
                      <m:rPr>
                        <m:sty m:val="p"/>
                      </m:rPr>
                      <a:rPr lang="en-AU" b="0" i="0" smtClean="0">
                        <a:solidFill>
                          <a:schemeClr val="tx1"/>
                        </a:solidFill>
                        <a:latin typeface="Cambria Math" panose="02040503050406030204" pitchFamily="18" charset="0"/>
                      </a:rPr>
                      <m:t>P</m:t>
                    </m:r>
                    <m:d>
                      <m:dPr>
                        <m:ctrlPr>
                          <a:rPr lang="en-AU" i="1">
                            <a:solidFill>
                              <a:schemeClr val="tx1"/>
                            </a:solidFill>
                            <a:latin typeface="Cambria Math" panose="02040503050406030204" pitchFamily="18" charset="0"/>
                          </a:rPr>
                        </m:ctrlPr>
                      </m:dPr>
                      <m:e>
                        <m:r>
                          <a:rPr lang="en-AU" i="1">
                            <a:solidFill>
                              <a:schemeClr val="tx1"/>
                            </a:solidFill>
                            <a:latin typeface="Cambria Math" panose="02040503050406030204" pitchFamily="18" charset="0"/>
                          </a:rPr>
                          <m:t>𝑥</m:t>
                        </m:r>
                      </m:e>
                    </m:d>
                    <m:r>
                      <a:rPr lang="en-AU" i="1">
                        <a:solidFill>
                          <a:schemeClr val="tx1"/>
                        </a:solidFill>
                        <a:latin typeface="Cambria Math" panose="02040503050406030204" pitchFamily="18" charset="0"/>
                      </a:rPr>
                      <m:t>→−∞</m:t>
                    </m:r>
                  </m:oMath>
                </a14:m>
                <a:r>
                  <a:rPr lang="en-AU" dirty="0">
                    <a:solidFill>
                      <a:schemeClr val="tx1"/>
                    </a:solidFill>
                  </a:rPr>
                  <a:t> and as </a:t>
                </a:r>
                <a14:m>
                  <m:oMath xmlns:m="http://schemas.openxmlformats.org/officeDocument/2006/math">
                    <m:r>
                      <a:rPr lang="en-AU" i="1">
                        <a:solidFill>
                          <a:schemeClr val="tx1"/>
                        </a:solidFill>
                        <a:latin typeface="Cambria Math" panose="02040503050406030204" pitchFamily="18" charset="0"/>
                      </a:rPr>
                      <m:t>𝑥</m:t>
                    </m:r>
                    <m:r>
                      <a:rPr lang="en-AU" i="1">
                        <a:solidFill>
                          <a:schemeClr val="tx1"/>
                        </a:solidFill>
                        <a:latin typeface="Cambria Math" panose="02040503050406030204" pitchFamily="18" charset="0"/>
                      </a:rPr>
                      <m:t>→−∞,  </m:t>
                    </m:r>
                    <m:r>
                      <a:rPr lang="en-AU" b="0" i="1" smtClean="0">
                        <a:solidFill>
                          <a:schemeClr val="tx1"/>
                        </a:solidFill>
                        <a:latin typeface="Cambria Math" panose="02040503050406030204" pitchFamily="18" charset="0"/>
                      </a:rPr>
                      <m:t>𝑃</m:t>
                    </m:r>
                    <m:d>
                      <m:dPr>
                        <m:ctrlPr>
                          <a:rPr lang="en-AU" i="1">
                            <a:solidFill>
                              <a:schemeClr val="tx1"/>
                            </a:solidFill>
                            <a:latin typeface="Cambria Math" panose="02040503050406030204" pitchFamily="18" charset="0"/>
                          </a:rPr>
                        </m:ctrlPr>
                      </m:dPr>
                      <m:e>
                        <m:r>
                          <a:rPr lang="en-AU" i="1">
                            <a:solidFill>
                              <a:schemeClr val="tx1"/>
                            </a:solidFill>
                            <a:latin typeface="Cambria Math" panose="02040503050406030204" pitchFamily="18" charset="0"/>
                          </a:rPr>
                          <m:t>𝑥</m:t>
                        </m:r>
                      </m:e>
                    </m:d>
                    <m:r>
                      <a:rPr lang="en-AU" i="1">
                        <a:solidFill>
                          <a:schemeClr val="tx1"/>
                        </a:solidFill>
                        <a:latin typeface="Cambria Math" panose="02040503050406030204" pitchFamily="18" charset="0"/>
                      </a:rPr>
                      <m:t>→−∞</m:t>
                    </m:r>
                  </m:oMath>
                </a14:m>
                <a:r>
                  <a:rPr lang="en-AU" dirty="0">
                    <a:solidFill>
                      <a:schemeClr val="tx1"/>
                    </a:solidFill>
                  </a:rPr>
                  <a:t> </a:t>
                </a:r>
              </a:p>
              <a:p>
                <a:endParaRPr lang="en-AU" dirty="0">
                  <a:solidFill>
                    <a:schemeClr val="tx1"/>
                  </a:solidFill>
                </a:endParaRPr>
              </a:p>
              <a:p>
                <a14:m>
                  <m:oMath xmlns:m="http://schemas.openxmlformats.org/officeDocument/2006/math">
                    <m:r>
                      <a:rPr lang="en-AU" b="0" i="1" smtClean="0">
                        <a:solidFill>
                          <a:schemeClr val="tx1"/>
                        </a:solidFill>
                        <a:latin typeface="Cambria Math" panose="02040503050406030204" pitchFamily="18" charset="0"/>
                      </a:rPr>
                      <m:t>𝑄</m:t>
                    </m:r>
                    <m:r>
                      <a:rPr lang="en-AU" i="1">
                        <a:solidFill>
                          <a:schemeClr val="tx1"/>
                        </a:solidFill>
                        <a:latin typeface="Cambria Math" panose="02040503050406030204" pitchFamily="18" charset="0"/>
                      </a:rPr>
                      <m:t>(</m:t>
                    </m:r>
                    <m:r>
                      <a:rPr lang="en-AU" i="1">
                        <a:solidFill>
                          <a:schemeClr val="tx1"/>
                        </a:solidFill>
                        <a:latin typeface="Cambria Math" panose="02040503050406030204" pitchFamily="18" charset="0"/>
                      </a:rPr>
                      <m:t>𝑥</m:t>
                    </m:r>
                    <m:r>
                      <a:rPr lang="en-AU" i="1">
                        <a:solidFill>
                          <a:schemeClr val="tx1"/>
                        </a:solidFill>
                        <a:latin typeface="Cambria Math" panose="02040503050406030204" pitchFamily="18" charset="0"/>
                      </a:rPr>
                      <m:t>)</m:t>
                    </m:r>
                  </m:oMath>
                </a14:m>
                <a:r>
                  <a:rPr lang="en-AU" dirty="0">
                    <a:solidFill>
                      <a:schemeClr val="tx1"/>
                    </a:solidFill>
                  </a:rPr>
                  <a:t> also has an even degree, but a positive leading coefficient. As a result, when </a:t>
                </a:r>
              </a:p>
              <a:p>
                <a14:m>
                  <m:oMath xmlns:m="http://schemas.openxmlformats.org/officeDocument/2006/math">
                    <m:r>
                      <a:rPr lang="en-AU" i="1">
                        <a:solidFill>
                          <a:schemeClr val="tx1"/>
                        </a:solidFill>
                        <a:latin typeface="Cambria Math" panose="02040503050406030204" pitchFamily="18" charset="0"/>
                      </a:rPr>
                      <m:t>𝑥</m:t>
                    </m:r>
                    <m:r>
                      <a:rPr lang="en-AU" i="1">
                        <a:solidFill>
                          <a:schemeClr val="tx1"/>
                        </a:solidFill>
                        <a:latin typeface="Cambria Math" panose="02040503050406030204" pitchFamily="18" charset="0"/>
                      </a:rPr>
                      <m:t>→∞,  </m:t>
                    </m:r>
                    <m:r>
                      <a:rPr lang="en-AU" b="0" i="1" smtClean="0">
                        <a:solidFill>
                          <a:schemeClr val="tx1"/>
                        </a:solidFill>
                        <a:latin typeface="Cambria Math" panose="02040503050406030204" pitchFamily="18" charset="0"/>
                      </a:rPr>
                      <m:t>𝑄</m:t>
                    </m:r>
                    <m:d>
                      <m:dPr>
                        <m:ctrlPr>
                          <a:rPr lang="en-AU" i="1">
                            <a:solidFill>
                              <a:schemeClr val="tx1"/>
                            </a:solidFill>
                            <a:latin typeface="Cambria Math" panose="02040503050406030204" pitchFamily="18" charset="0"/>
                          </a:rPr>
                        </m:ctrlPr>
                      </m:dPr>
                      <m:e>
                        <m:r>
                          <a:rPr lang="en-AU" i="1">
                            <a:solidFill>
                              <a:schemeClr val="tx1"/>
                            </a:solidFill>
                            <a:latin typeface="Cambria Math" panose="02040503050406030204" pitchFamily="18" charset="0"/>
                          </a:rPr>
                          <m:t>𝑥</m:t>
                        </m:r>
                      </m:e>
                    </m:d>
                    <m:r>
                      <a:rPr lang="en-AU" i="1">
                        <a:solidFill>
                          <a:schemeClr val="tx1"/>
                        </a:solidFill>
                        <a:latin typeface="Cambria Math" panose="02040503050406030204" pitchFamily="18" charset="0"/>
                      </a:rPr>
                      <m:t>→∞</m:t>
                    </m:r>
                  </m:oMath>
                </a14:m>
                <a:r>
                  <a:rPr lang="en-AU" dirty="0">
                    <a:solidFill>
                      <a:schemeClr val="tx1"/>
                    </a:solidFill>
                  </a:rPr>
                  <a:t> and as </a:t>
                </a:r>
                <a14:m>
                  <m:oMath xmlns:m="http://schemas.openxmlformats.org/officeDocument/2006/math">
                    <m:r>
                      <a:rPr lang="en-AU" i="1">
                        <a:solidFill>
                          <a:schemeClr val="tx1"/>
                        </a:solidFill>
                        <a:latin typeface="Cambria Math" panose="02040503050406030204" pitchFamily="18" charset="0"/>
                      </a:rPr>
                      <m:t>𝑥</m:t>
                    </m:r>
                    <m:r>
                      <a:rPr lang="en-AU" i="1">
                        <a:solidFill>
                          <a:schemeClr val="tx1"/>
                        </a:solidFill>
                        <a:latin typeface="Cambria Math" panose="02040503050406030204" pitchFamily="18" charset="0"/>
                      </a:rPr>
                      <m:t>→−∞, </m:t>
                    </m:r>
                    <m:r>
                      <a:rPr lang="en-AU" b="0" i="1" smtClean="0">
                        <a:solidFill>
                          <a:schemeClr val="tx1"/>
                        </a:solidFill>
                        <a:latin typeface="Cambria Math" panose="02040503050406030204" pitchFamily="18" charset="0"/>
                      </a:rPr>
                      <m:t>𝑄</m:t>
                    </m:r>
                    <m:d>
                      <m:dPr>
                        <m:ctrlPr>
                          <a:rPr lang="en-AU" i="1">
                            <a:solidFill>
                              <a:schemeClr val="tx1"/>
                            </a:solidFill>
                            <a:latin typeface="Cambria Math" panose="02040503050406030204" pitchFamily="18" charset="0"/>
                          </a:rPr>
                        </m:ctrlPr>
                      </m:dPr>
                      <m:e>
                        <m:r>
                          <a:rPr lang="en-AU" i="1">
                            <a:solidFill>
                              <a:schemeClr val="tx1"/>
                            </a:solidFill>
                            <a:latin typeface="Cambria Math" panose="02040503050406030204" pitchFamily="18" charset="0"/>
                          </a:rPr>
                          <m:t>𝑥</m:t>
                        </m:r>
                      </m:e>
                    </m:d>
                    <m:r>
                      <a:rPr lang="en-AU" i="1">
                        <a:solidFill>
                          <a:schemeClr val="tx1"/>
                        </a:solidFill>
                        <a:latin typeface="Cambria Math" panose="02040503050406030204" pitchFamily="18" charset="0"/>
                      </a:rPr>
                      <m:t>→∞</m:t>
                    </m:r>
                  </m:oMath>
                </a14:m>
                <a:endParaRPr lang="en-AU" sz="2000" dirty="0">
                  <a:solidFill>
                    <a:schemeClr val="tx1"/>
                  </a:solidFill>
                </a:endParaRPr>
              </a:p>
            </p:txBody>
          </p:sp>
        </mc:Choice>
        <mc:Fallback xmlns="">
          <p:sp>
            <p:nvSpPr>
              <p:cNvPr id="6" name="Rectangle: Rounded Corners 5">
                <a:extLst>
                  <a:ext uri="{FF2B5EF4-FFF2-40B4-BE49-F238E27FC236}">
                    <a16:creationId xmlns:a16="http://schemas.microsoft.com/office/drawing/2014/main" id="{3400E999-FCD7-D2BD-35CB-4005BC154C07}"/>
                  </a:ext>
                </a:extLst>
              </p:cNvPr>
              <p:cNvSpPr>
                <a:spLocks noRot="1" noChangeAspect="1" noMove="1" noResize="1" noEditPoints="1" noAdjustHandles="1" noChangeArrowheads="1" noChangeShapeType="1" noTextEdit="1"/>
              </p:cNvSpPr>
              <p:nvPr/>
            </p:nvSpPr>
            <p:spPr>
              <a:xfrm>
                <a:off x="243500" y="2949147"/>
                <a:ext cx="11600498" cy="2181904"/>
              </a:xfrm>
              <a:prstGeom prst="roundRect">
                <a:avLst/>
              </a:prstGeom>
              <a:blipFill>
                <a:blip r:embed="rId5"/>
                <a:stretch>
                  <a:fillRect b="-27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4534534" y="5272131"/>
                <a:ext cx="5000235" cy="1300608"/>
              </a:xfrm>
              <a:prstGeom prst="wedgeRoundRectCallout">
                <a:avLst>
                  <a:gd name="adj1" fmla="val -20886"/>
                  <a:gd name="adj2" fmla="val -7147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Can you make one change to </a:t>
                </a:r>
                <a14:m>
                  <m:oMath xmlns:m="http://schemas.openxmlformats.org/officeDocument/2006/math">
                    <m:r>
                      <m:rPr>
                        <m:sty m:val="p"/>
                      </m:rPr>
                      <a:rPr lang="en-AU" sz="1800" b="0" i="0" smtClean="0">
                        <a:latin typeface="Cambria Math" panose="02040503050406030204" pitchFamily="18" charset="0"/>
                      </a:rPr>
                      <m:t>P</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a14:m>
                <a:r>
                  <a:rPr lang="en-AU" sz="1800" dirty="0"/>
                  <a:t> and one change to </a:t>
                </a:r>
                <a14:m>
                  <m:oMath xmlns:m="http://schemas.openxmlformats.org/officeDocument/2006/math">
                    <m:r>
                      <m:rPr>
                        <m:sty m:val="p"/>
                      </m:rPr>
                      <a:rPr lang="en-AU" sz="1800" b="0" i="0" smtClean="0">
                        <a:latin typeface="Cambria Math" panose="02040503050406030204" pitchFamily="18" charset="0"/>
                      </a:rPr>
                      <m:t>Q</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a14:m>
                <a:r>
                  <a:rPr lang="en-AU" sz="1800" dirty="0"/>
                  <a:t> so that their end behaviour is swapped? </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4534534" y="5272131"/>
                <a:ext cx="5000235" cy="1300608"/>
              </a:xfrm>
              <a:prstGeom prst="wedgeRoundRectCallout">
                <a:avLst>
                  <a:gd name="adj1" fmla="val -20886"/>
                  <a:gd name="adj2" fmla="val -71473"/>
                  <a:gd name="adj3" fmla="val 16667"/>
                </a:avLst>
              </a:prstGeom>
              <a:blipFill>
                <a:blip r:embed="rId6"/>
                <a:stretch>
                  <a:fillRect b="-5364"/>
                </a:stretch>
              </a:blipFill>
            </p:spPr>
            <p:txBody>
              <a:bodyPr/>
              <a:lstStyle/>
              <a:p>
                <a:r>
                  <a:rPr lang="en-AU">
                    <a:noFill/>
                  </a:rPr>
                  <a:t> </a:t>
                </a:r>
              </a:p>
            </p:txBody>
          </p:sp>
        </mc:Fallback>
      </mc:AlternateContent>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E20EE-A988-0537-A3F8-68BF878F71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70BA6-3A4F-D41D-BFFB-F9684BA9FCB7}"/>
              </a:ext>
            </a:extLst>
          </p:cNvPr>
          <p:cNvSpPr>
            <a:spLocks noGrp="1"/>
          </p:cNvSpPr>
          <p:nvPr>
            <p:ph type="title"/>
          </p:nvPr>
        </p:nvSpPr>
        <p:spPr/>
        <p:txBody>
          <a:bodyPr/>
          <a:lstStyle/>
          <a:p>
            <a:r>
              <a:rPr lang="en-AU" dirty="0"/>
              <a:t>End behaviour of a polynomial (2)</a:t>
            </a:r>
            <a:endParaRPr lang="en-AU" dirty="0">
              <a:latin typeface="+mj-lt"/>
            </a:endParaRPr>
          </a:p>
        </p:txBody>
      </p:sp>
      <p:sp>
        <p:nvSpPr>
          <p:cNvPr id="13" name="Text Placeholder 12">
            <a:extLst>
              <a:ext uri="{FF2B5EF4-FFF2-40B4-BE49-F238E27FC236}">
                <a16:creationId xmlns:a16="http://schemas.microsoft.com/office/drawing/2014/main" id="{22E07B01-C5D4-52D8-7DEB-AB30C3227614}"/>
              </a:ext>
            </a:extLst>
          </p:cNvPr>
          <p:cNvSpPr>
            <a:spLocks noGrp="1"/>
          </p:cNvSpPr>
          <p:nvPr>
            <p:ph type="body" sz="quarter" idx="18"/>
          </p:nvPr>
        </p:nvSpPr>
        <p:spPr>
          <a:xfrm>
            <a:off x="360000" y="982520"/>
            <a:ext cx="11483998" cy="356423"/>
          </a:xfrm>
        </p:spPr>
        <p:txBody>
          <a:bodyPr/>
          <a:lstStyle/>
          <a:p>
            <a:r>
              <a:rPr lang="en-AU" dirty="0">
                <a:latin typeface="+mj-lt"/>
              </a:rPr>
              <a:t>Your turn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1DE47F-957B-40A9-6B1F-EF2860EFDF85}"/>
                  </a:ext>
                </a:extLst>
              </p:cNvPr>
              <p:cNvSpPr txBox="1"/>
              <p:nvPr/>
            </p:nvSpPr>
            <p:spPr>
              <a:xfrm>
                <a:off x="360000" y="1513290"/>
                <a:ext cx="11772734" cy="5002710"/>
              </a:xfrm>
              <a:prstGeom prst="rect">
                <a:avLst/>
              </a:prstGeom>
              <a:noFill/>
            </p:spPr>
            <p:txBody>
              <a:bodyPr wrap="square" lIns="0" tIns="0" rIns="0" bIns="0" rtlCol="0">
                <a:noAutofit/>
              </a:bodyPr>
              <a:lstStyle/>
              <a:p>
                <a:pPr algn="l"/>
                <a:r>
                  <a:rPr lang="en-AU" sz="2000" dirty="0"/>
                  <a:t>Consider the polynomials </a:t>
                </a:r>
                <a14:m>
                  <m:oMath xmlns:m="http://schemas.openxmlformats.org/officeDocument/2006/math">
                    <m:r>
                      <m:rPr>
                        <m:sty m:val="p"/>
                      </m:rPr>
                      <a:rPr lang="en-AU" sz="2000" b="0" i="0" smtClean="0">
                        <a:latin typeface="Cambria Math" panose="02040503050406030204" pitchFamily="18" charset="0"/>
                      </a:rPr>
                      <m:t>P</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=2</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3</m:t>
                        </m:r>
                      </m:sup>
                    </m:sSup>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+4 </m:t>
                    </m:r>
                  </m:oMath>
                </a14:m>
                <a:r>
                  <a:rPr lang="en-AU" sz="2000" dirty="0"/>
                  <a:t>and </a:t>
                </a:r>
                <a14:m>
                  <m:oMath xmlns:m="http://schemas.openxmlformats.org/officeDocument/2006/math">
                    <m:r>
                      <m:rPr>
                        <m:sty m:val="p"/>
                      </m:rPr>
                      <a:rPr lang="en-AU" sz="2000" b="0" i="0" smtClean="0">
                        <a:latin typeface="Cambria Math" panose="02040503050406030204" pitchFamily="18" charset="0"/>
                      </a:rPr>
                      <m:t>Q</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=−5</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4</m:t>
                        </m:r>
                      </m:sup>
                    </m:sSup>
                    <m:r>
                      <a:rPr lang="en-AU" sz="2000" b="0" i="1" smtClean="0">
                        <a:latin typeface="Cambria Math" panose="02040503050406030204" pitchFamily="18" charset="0"/>
                      </a:rPr>
                      <m:t>+3</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oMath>
                </a14:m>
                <a:r>
                  <a:rPr lang="en-AU" sz="2000" dirty="0"/>
                  <a:t>.</a:t>
                </a:r>
              </a:p>
              <a:p>
                <a:pPr algn="l"/>
                <a:endParaRPr lang="en-AU" sz="2000" dirty="0"/>
              </a:p>
              <a:p>
                <a:pPr marL="342900" indent="-342900" algn="l">
                  <a:buFont typeface="+mj-lt"/>
                  <a:buAutoNum type="arabicPeriod"/>
                </a:pPr>
                <a:r>
                  <a:rPr lang="en-AU" sz="2000" dirty="0"/>
                  <a:t>Describe the end behaviour of each polynomial as </a:t>
                </a:r>
                <a14:m>
                  <m:oMath xmlns:m="http://schemas.openxmlformats.org/officeDocument/2006/math">
                    <m:r>
                      <a:rPr lang="en-AU" sz="2000" b="0" i="1" smtClean="0">
                        <a:latin typeface="Cambria Math" panose="02040503050406030204" pitchFamily="18" charset="0"/>
                      </a:rPr>
                      <m:t>𝑥</m:t>
                    </m:r>
                    <m:r>
                      <a:rPr lang="en-AU" sz="2000" b="0" i="1" smtClean="0">
                        <a:latin typeface="Cambria Math" panose="02040503050406030204" pitchFamily="18" charset="0"/>
                      </a:rPr>
                      <m:t>→±∞</m:t>
                    </m:r>
                  </m:oMath>
                </a14:m>
                <a:endParaRPr lang="en-AU" sz="2000" dirty="0"/>
              </a:p>
              <a:p>
                <a:pPr marL="342900" indent="-342900" algn="l">
                  <a:buFont typeface="+mj-lt"/>
                  <a:buAutoNum type="arabicPeriod"/>
                </a:pPr>
                <a:endParaRPr lang="en-AU" sz="2000" dirty="0"/>
              </a:p>
              <a:p>
                <a:pPr marL="342900" indent="-342900" algn="l">
                  <a:buFont typeface="+mj-lt"/>
                  <a:buAutoNum type="arabicPeriod"/>
                </a:pPr>
                <a:endParaRPr lang="en-AU" sz="2000" dirty="0"/>
              </a:p>
              <a:p>
                <a:pPr marL="342900" indent="-342900" algn="l">
                  <a:buFont typeface="+mj-lt"/>
                  <a:buAutoNum type="arabicPeriod"/>
                </a:pPr>
                <a:endParaRPr lang="en-AU" sz="2000" dirty="0"/>
              </a:p>
              <a:p>
                <a:pPr marL="342900" indent="-342900" algn="l">
                  <a:buFont typeface="+mj-lt"/>
                  <a:buAutoNum type="arabicPeriod"/>
                </a:pPr>
                <a:endParaRPr lang="en-AU" sz="2000" dirty="0"/>
              </a:p>
              <a:p>
                <a:pPr marL="342900" indent="-342900" algn="l">
                  <a:buFont typeface="+mj-lt"/>
                  <a:buAutoNum type="arabicPeriod"/>
                </a:pPr>
                <a:endParaRPr lang="en-AU" sz="2000" dirty="0"/>
              </a:p>
              <a:p>
                <a:pPr marL="342900" indent="-342900" algn="l">
                  <a:buFont typeface="+mj-lt"/>
                  <a:buAutoNum type="arabicPeriod"/>
                </a:pPr>
                <a:endParaRPr lang="en-AU" sz="2000" dirty="0"/>
              </a:p>
              <a:p>
                <a:pPr marL="342900" indent="-342900" algn="l">
                  <a:buFont typeface="+mj-lt"/>
                  <a:buAutoNum type="arabicPeriod"/>
                </a:pPr>
                <a:endParaRPr lang="en-AU" sz="2000" dirty="0"/>
              </a:p>
              <a:p>
                <a:endParaRPr lang="en-AU" sz="2000" dirty="0"/>
              </a:p>
              <a:p>
                <a:endParaRPr lang="en-AU" sz="1800" dirty="0"/>
              </a:p>
              <a:p>
                <a:pPr marL="342900" indent="-342900" algn="l">
                  <a:buFont typeface="+mj-lt"/>
                  <a:buAutoNum type="arabicPeriod" startAt="2"/>
                </a:pPr>
                <a:endParaRPr lang="en-AU" sz="1800" dirty="0"/>
              </a:p>
              <a:p>
                <a:pPr algn="l"/>
                <a:endParaRPr lang="en-AU" sz="1800" dirty="0"/>
              </a:p>
            </p:txBody>
          </p:sp>
        </mc:Choice>
        <mc:Fallback xmlns="">
          <p:sp>
            <p:nvSpPr>
              <p:cNvPr id="5" name="TextBox 4">
                <a:extLst>
                  <a:ext uri="{FF2B5EF4-FFF2-40B4-BE49-F238E27FC236}">
                    <a16:creationId xmlns:a16="http://schemas.microsoft.com/office/drawing/2014/main" id="{A21DE47F-957B-40A9-6B1F-EF2860EFDF85}"/>
                  </a:ext>
                </a:extLst>
              </p:cNvPr>
              <p:cNvSpPr txBox="1">
                <a:spLocks noRot="1" noChangeAspect="1" noMove="1" noResize="1" noEditPoints="1" noAdjustHandles="1" noChangeArrowheads="1" noChangeShapeType="1" noTextEdit="1"/>
              </p:cNvSpPr>
              <p:nvPr/>
            </p:nvSpPr>
            <p:spPr>
              <a:xfrm>
                <a:off x="360000" y="1513290"/>
                <a:ext cx="11772734" cy="5002710"/>
              </a:xfrm>
              <a:prstGeom prst="rect">
                <a:avLst/>
              </a:prstGeom>
              <a:blipFill>
                <a:blip r:embed="rId3"/>
                <a:stretch>
                  <a:fillRect l="-1295" t="-146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24FE5077-63E4-4ABF-E6FB-571840C62526}"/>
                  </a:ext>
                </a:extLst>
              </p:cNvPr>
              <p:cNvSpPr/>
              <p:nvPr/>
            </p:nvSpPr>
            <p:spPr>
              <a:xfrm>
                <a:off x="360000" y="2536635"/>
                <a:ext cx="9304700" cy="2042710"/>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AU" sz="1800" b="0" i="1" smtClean="0">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𝑥</m:t>
                        </m:r>
                      </m:e>
                    </m:d>
                    <m:r>
                      <a:rPr lang="en-AU" sz="1800" i="1">
                        <a:solidFill>
                          <a:schemeClr val="tx1"/>
                        </a:solidFill>
                        <a:latin typeface="Cambria Math" panose="02040503050406030204" pitchFamily="18" charset="0"/>
                      </a:rPr>
                      <m:t> </m:t>
                    </m:r>
                  </m:oMath>
                </a14:m>
                <a:r>
                  <a:rPr lang="en-AU" sz="1800" dirty="0">
                    <a:solidFill>
                      <a:schemeClr val="tx1"/>
                    </a:solidFill>
                  </a:rPr>
                  <a:t>has an odd degree and a positive leading coefficient. </a:t>
                </a:r>
              </a:p>
              <a:p>
                <a:endParaRPr lang="en-AU" sz="1800" dirty="0">
                  <a:solidFill>
                    <a:schemeClr val="tx1"/>
                  </a:solidFill>
                </a:endParaRPr>
              </a:p>
              <a:p>
                <a:r>
                  <a:rPr lang="en-AU" sz="1800" dirty="0">
                    <a:solidFill>
                      <a:schemeClr val="tx1"/>
                    </a:solidFill>
                  </a:rPr>
                  <a:t>As a result, when </a:t>
                </a:r>
                <a14:m>
                  <m:oMath xmlns:m="http://schemas.openxmlformats.org/officeDocument/2006/math">
                    <m:r>
                      <a:rPr lang="en-AU" sz="1800" i="1">
                        <a:solidFill>
                          <a:schemeClr val="tx1"/>
                        </a:solidFill>
                        <a:latin typeface="Cambria Math" panose="02040503050406030204" pitchFamily="18" charset="0"/>
                      </a:rPr>
                      <m:t>𝑥</m:t>
                    </m:r>
                    <m:r>
                      <a:rPr lang="en-AU" sz="1800" i="1">
                        <a:solidFill>
                          <a:schemeClr val="tx1"/>
                        </a:solidFill>
                        <a:latin typeface="Cambria Math" panose="02040503050406030204" pitchFamily="18" charset="0"/>
                      </a:rPr>
                      <m:t>→∞</m:t>
                    </m:r>
                  </m:oMath>
                </a14:m>
                <a:r>
                  <a:rPr lang="en-AU" sz="1800" dirty="0">
                    <a:solidFill>
                      <a:schemeClr val="tx1"/>
                    </a:solidFill>
                  </a:rPr>
                  <a:t>, </a:t>
                </a:r>
                <a14:m>
                  <m:oMath xmlns:m="http://schemas.openxmlformats.org/officeDocument/2006/math">
                    <m:r>
                      <m:rPr>
                        <m:sty m:val="p"/>
                      </m:rPr>
                      <a:rPr lang="en-AU" sz="1800" b="0" i="0" smtClean="0">
                        <a:solidFill>
                          <a:schemeClr val="tx1"/>
                        </a:solidFill>
                        <a:latin typeface="Cambria Math" panose="02040503050406030204" pitchFamily="18" charset="0"/>
                      </a:rPr>
                      <m:t>P</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𝑥</m:t>
                        </m:r>
                      </m:e>
                    </m:d>
                    <m:r>
                      <a:rPr lang="en-AU" sz="1800" i="1">
                        <a:solidFill>
                          <a:schemeClr val="tx1"/>
                        </a:solidFill>
                        <a:latin typeface="Cambria Math" panose="02040503050406030204" pitchFamily="18" charset="0"/>
                      </a:rPr>
                      <m:t>→∞</m:t>
                    </m:r>
                  </m:oMath>
                </a14:m>
                <a:r>
                  <a:rPr lang="en-AU" sz="1800" dirty="0">
                    <a:solidFill>
                      <a:schemeClr val="tx1"/>
                    </a:solidFill>
                  </a:rPr>
                  <a:t> and as </a:t>
                </a:r>
                <a14:m>
                  <m:oMath xmlns:m="http://schemas.openxmlformats.org/officeDocument/2006/math">
                    <m:r>
                      <a:rPr lang="en-AU" sz="1800" i="1">
                        <a:solidFill>
                          <a:schemeClr val="tx1"/>
                        </a:solidFill>
                        <a:latin typeface="Cambria Math" panose="02040503050406030204" pitchFamily="18" charset="0"/>
                      </a:rPr>
                      <m:t>𝑥</m:t>
                    </m:r>
                    <m:r>
                      <a:rPr lang="en-AU" sz="1800" i="1">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𝑃</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𝑥</m:t>
                        </m:r>
                      </m:e>
                    </m:d>
                    <m:r>
                      <a:rPr lang="en-AU" sz="1800" i="1">
                        <a:solidFill>
                          <a:schemeClr val="tx1"/>
                        </a:solidFill>
                        <a:latin typeface="Cambria Math" panose="02040503050406030204" pitchFamily="18" charset="0"/>
                      </a:rPr>
                      <m:t>→−∞</m:t>
                    </m:r>
                  </m:oMath>
                </a14:m>
                <a:r>
                  <a:rPr lang="en-AU" sz="1800" dirty="0">
                    <a:solidFill>
                      <a:schemeClr val="tx1"/>
                    </a:solidFill>
                  </a:rPr>
                  <a:t> </a:t>
                </a:r>
              </a:p>
              <a:p>
                <a:endParaRPr lang="en-AU" sz="1800" dirty="0">
                  <a:solidFill>
                    <a:schemeClr val="tx1"/>
                  </a:solidFill>
                </a:endParaRPr>
              </a:p>
              <a:p>
                <a14:m>
                  <m:oMath xmlns:m="http://schemas.openxmlformats.org/officeDocument/2006/math">
                    <m:r>
                      <a:rPr lang="en-AU" sz="1800" b="0" i="1" smtClean="0">
                        <a:solidFill>
                          <a:schemeClr val="tx1"/>
                        </a:solidFill>
                        <a:latin typeface="Cambria Math" panose="02040503050406030204" pitchFamily="18" charset="0"/>
                      </a:rPr>
                      <m:t>𝑄</m:t>
                    </m:r>
                    <m:r>
                      <a:rPr lang="en-AU" sz="1800" i="1">
                        <a:solidFill>
                          <a:schemeClr val="tx1"/>
                        </a:solidFill>
                        <a:latin typeface="Cambria Math" panose="02040503050406030204" pitchFamily="18" charset="0"/>
                      </a:rPr>
                      <m:t>(</m:t>
                    </m:r>
                    <m:r>
                      <a:rPr lang="en-AU" sz="1800" i="1">
                        <a:solidFill>
                          <a:schemeClr val="tx1"/>
                        </a:solidFill>
                        <a:latin typeface="Cambria Math" panose="02040503050406030204" pitchFamily="18" charset="0"/>
                      </a:rPr>
                      <m:t>𝑥</m:t>
                    </m:r>
                    <m:r>
                      <a:rPr lang="en-AU" sz="1800" i="1">
                        <a:solidFill>
                          <a:schemeClr val="tx1"/>
                        </a:solidFill>
                        <a:latin typeface="Cambria Math" panose="02040503050406030204" pitchFamily="18" charset="0"/>
                      </a:rPr>
                      <m:t>)</m:t>
                    </m:r>
                  </m:oMath>
                </a14:m>
                <a:r>
                  <a:rPr lang="en-AU" sz="1800" dirty="0">
                    <a:solidFill>
                      <a:schemeClr val="tx1"/>
                    </a:solidFill>
                  </a:rPr>
                  <a:t> has an even degree, but a negative leading coefficient.</a:t>
                </a:r>
              </a:p>
              <a:p>
                <a:endParaRPr lang="en-AU" sz="1800" dirty="0">
                  <a:solidFill>
                    <a:schemeClr val="tx1"/>
                  </a:solidFill>
                </a:endParaRPr>
              </a:p>
              <a:p>
                <a:r>
                  <a:rPr lang="en-AU" sz="1800" dirty="0">
                    <a:solidFill>
                      <a:schemeClr val="tx1"/>
                    </a:solidFill>
                  </a:rPr>
                  <a:t> As a result, when </a:t>
                </a:r>
                <a14:m>
                  <m:oMath xmlns:m="http://schemas.openxmlformats.org/officeDocument/2006/math">
                    <m:r>
                      <a:rPr lang="en-AU" sz="1800" i="1">
                        <a:solidFill>
                          <a:schemeClr val="tx1"/>
                        </a:solidFill>
                        <a:latin typeface="Cambria Math" panose="02040503050406030204" pitchFamily="18" charset="0"/>
                      </a:rPr>
                      <m:t>𝑥</m:t>
                    </m:r>
                    <m:r>
                      <a:rPr lang="en-AU" sz="1800" i="1">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𝑄</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𝑥</m:t>
                        </m:r>
                      </m:e>
                    </m:d>
                    <m:r>
                      <a:rPr lang="en-AU" sz="1800" i="1">
                        <a:solidFill>
                          <a:schemeClr val="tx1"/>
                        </a:solidFill>
                        <a:latin typeface="Cambria Math" panose="02040503050406030204" pitchFamily="18" charset="0"/>
                      </a:rPr>
                      <m:t>→−∞</m:t>
                    </m:r>
                  </m:oMath>
                </a14:m>
                <a:r>
                  <a:rPr lang="en-AU" sz="1800" dirty="0">
                    <a:solidFill>
                      <a:schemeClr val="tx1"/>
                    </a:solidFill>
                  </a:rPr>
                  <a:t> and as </a:t>
                </a:r>
                <a14:m>
                  <m:oMath xmlns:m="http://schemas.openxmlformats.org/officeDocument/2006/math">
                    <m:r>
                      <a:rPr lang="en-AU" sz="1800" i="1">
                        <a:solidFill>
                          <a:schemeClr val="tx1"/>
                        </a:solidFill>
                        <a:latin typeface="Cambria Math" panose="02040503050406030204" pitchFamily="18" charset="0"/>
                      </a:rPr>
                      <m:t>𝑥</m:t>
                    </m:r>
                    <m:r>
                      <a:rPr lang="en-AU" sz="1800" i="1">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𝑄</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𝑥</m:t>
                        </m:r>
                      </m:e>
                    </m:d>
                    <m:r>
                      <a:rPr lang="en-AU" sz="1800" i="1">
                        <a:solidFill>
                          <a:schemeClr val="tx1"/>
                        </a:solidFill>
                        <a:latin typeface="Cambria Math" panose="02040503050406030204" pitchFamily="18" charset="0"/>
                      </a:rPr>
                      <m:t>→∞</m:t>
                    </m:r>
                  </m:oMath>
                </a14:m>
                <a:endParaRPr lang="en-AU" sz="1800" dirty="0">
                  <a:solidFill>
                    <a:schemeClr val="tx1"/>
                  </a:solidFill>
                </a:endParaRPr>
              </a:p>
            </p:txBody>
          </p:sp>
        </mc:Choice>
        <mc:Fallback xmlns="">
          <p:sp>
            <p:nvSpPr>
              <p:cNvPr id="7" name="Rectangle: Rounded Corners 6">
                <a:extLst>
                  <a:ext uri="{FF2B5EF4-FFF2-40B4-BE49-F238E27FC236}">
                    <a16:creationId xmlns:a16="http://schemas.microsoft.com/office/drawing/2014/main" id="{24FE5077-63E4-4ABF-E6FB-571840C62526}"/>
                  </a:ext>
                </a:extLst>
              </p:cNvPr>
              <p:cNvSpPr>
                <a:spLocks noRot="1" noChangeAspect="1" noMove="1" noResize="1" noEditPoints="1" noAdjustHandles="1" noChangeArrowheads="1" noChangeShapeType="1" noTextEdit="1"/>
              </p:cNvSpPr>
              <p:nvPr/>
            </p:nvSpPr>
            <p:spPr>
              <a:xfrm>
                <a:off x="360000" y="2536635"/>
                <a:ext cx="9304700" cy="2042710"/>
              </a:xfrm>
              <a:prstGeom prst="roundRect">
                <a:avLst/>
              </a:prstGeom>
              <a:blipFill>
                <a:blip r:embed="rId4"/>
                <a:stretch>
                  <a:fillRect t="-593" b="-3858"/>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10379DF7-F862-5CF9-F0BB-6705C288C78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8655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AA382-D34E-3509-CF1B-0673327E18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3C49B7-2025-C5DB-C1BF-C939E0D92495}"/>
              </a:ext>
            </a:extLst>
          </p:cNvPr>
          <p:cNvSpPr>
            <a:spLocks noGrp="1"/>
          </p:cNvSpPr>
          <p:nvPr>
            <p:ph type="title"/>
          </p:nvPr>
        </p:nvSpPr>
        <p:spPr/>
        <p:txBody>
          <a:bodyPr/>
          <a:lstStyle/>
          <a:p>
            <a:r>
              <a:rPr lang="en-AU" dirty="0"/>
              <a:t>End behaviour of a polynomial (3)</a:t>
            </a:r>
            <a:endParaRPr lang="en-AU" dirty="0">
              <a:latin typeface="+mj-lt"/>
            </a:endParaRPr>
          </a:p>
        </p:txBody>
      </p:sp>
      <p:sp>
        <p:nvSpPr>
          <p:cNvPr id="13" name="Text Placeholder 12">
            <a:extLst>
              <a:ext uri="{FF2B5EF4-FFF2-40B4-BE49-F238E27FC236}">
                <a16:creationId xmlns:a16="http://schemas.microsoft.com/office/drawing/2014/main" id="{9C290FAF-32B5-3677-4EF4-B4C050C430D1}"/>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0DACDBD-7A0B-0BE1-0839-4BE9D9AE46A7}"/>
                  </a:ext>
                </a:extLst>
              </p:cNvPr>
              <p:cNvSpPr txBox="1"/>
              <p:nvPr/>
            </p:nvSpPr>
            <p:spPr>
              <a:xfrm>
                <a:off x="348000" y="1512916"/>
                <a:ext cx="11772734" cy="4862005"/>
              </a:xfrm>
              <a:prstGeom prst="rect">
                <a:avLst/>
              </a:prstGeom>
              <a:noFill/>
            </p:spPr>
            <p:txBody>
              <a:bodyPr wrap="square" lIns="0" tIns="0" rIns="0" bIns="0" rtlCol="0">
                <a:noAutofit/>
              </a:bodyPr>
              <a:lstStyle/>
              <a:p>
                <a:pPr algn="l"/>
                <a:r>
                  <a:rPr lang="en-AU" dirty="0"/>
                  <a:t>Consider the polynomials </a:t>
                </a:r>
                <a14:m>
                  <m:oMath xmlns:m="http://schemas.openxmlformats.org/officeDocument/2006/math">
                    <m:r>
                      <m:rPr>
                        <m:sty m:val="p"/>
                      </m:rPr>
                      <a:rPr lang="en-AU" b="0" i="0" smtClean="0">
                        <a:latin typeface="Cambria Math" panose="02040503050406030204" pitchFamily="18" charset="0"/>
                      </a:rPr>
                      <m:t>P</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−1 </m:t>
                    </m:r>
                  </m:oMath>
                </a14:m>
                <a:r>
                  <a:rPr lang="en-AU" dirty="0"/>
                  <a:t>and </a:t>
                </a:r>
                <a14:m>
                  <m:oMath xmlns:m="http://schemas.openxmlformats.org/officeDocument/2006/math">
                    <m:r>
                      <a:rPr lang="en-AU" b="0" i="1" smtClean="0">
                        <a:latin typeface="Cambria Math" panose="02040503050406030204" pitchFamily="18" charset="0"/>
                      </a:rPr>
                      <m:t>𝑄</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=7</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+5</m:t>
                    </m:r>
                  </m:oMath>
                </a14:m>
                <a:r>
                  <a:rPr lang="en-AU" b="0" dirty="0"/>
                  <a:t>.</a:t>
                </a:r>
              </a:p>
              <a:p>
                <a:pPr algn="l"/>
                <a:endParaRPr lang="en-AU" dirty="0"/>
              </a:p>
              <a:p>
                <a:pPr marL="342900" indent="-342900" algn="l">
                  <a:buFont typeface="+mj-lt"/>
                  <a:buAutoNum type="arabicPeriod" startAt="2"/>
                </a:pPr>
                <a:r>
                  <a:rPr lang="en-AU" dirty="0"/>
                  <a:t>Write an expression for </a:t>
                </a:r>
                <a14:m>
                  <m:oMath xmlns:m="http://schemas.openxmlformats.org/officeDocument/2006/math">
                    <m:r>
                      <m:rPr>
                        <m:sty m:val="p"/>
                      </m:rPr>
                      <a:rPr lang="en-AU" b="0" i="0" smtClean="0">
                        <a:latin typeface="Cambria Math" panose="02040503050406030204" pitchFamily="18" charset="0"/>
                      </a:rPr>
                      <m:t>R</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oMath>
                </a14:m>
                <a:r>
                  <a:rPr lang="en-AU" dirty="0"/>
                  <a:t> if </a:t>
                </a:r>
                <a14:m>
                  <m:oMath xmlns:m="http://schemas.openxmlformats.org/officeDocument/2006/math">
                    <m:r>
                      <m:rPr>
                        <m:sty m:val="p"/>
                      </m:rPr>
                      <a:rPr lang="en-AU" b="0" i="0" smtClean="0">
                        <a:latin typeface="Cambria Math" panose="02040503050406030204" pitchFamily="18" charset="0"/>
                      </a:rPr>
                      <m:t>R</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𝑄</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oMath>
                </a14:m>
                <a:r>
                  <a:rPr lang="en-AU" b="0" dirty="0"/>
                  <a:t> and describe the end behaviour. </a:t>
                </a:r>
              </a:p>
              <a:p>
                <a:pPr algn="l"/>
                <a:endParaRPr lang="en-AU" sz="1800" dirty="0"/>
              </a:p>
              <a:p>
                <a:pPr algn="l"/>
                <a:endParaRPr lang="en-AU" sz="1800" dirty="0">
                  <a:solidFill>
                    <a:schemeClr val="tx2"/>
                  </a:solidFill>
                </a:endParaRPr>
              </a:p>
              <a:p>
                <a:pPr algn="l"/>
                <a:endParaRPr lang="en-AU" sz="1800" dirty="0">
                  <a:solidFill>
                    <a:schemeClr val="tx2"/>
                  </a:solidFill>
                </a:endParaRPr>
              </a:p>
            </p:txBody>
          </p:sp>
        </mc:Choice>
        <mc:Fallback xmlns="">
          <p:sp>
            <p:nvSpPr>
              <p:cNvPr id="5" name="TextBox 4">
                <a:extLst>
                  <a:ext uri="{FF2B5EF4-FFF2-40B4-BE49-F238E27FC236}">
                    <a16:creationId xmlns:a16="http://schemas.microsoft.com/office/drawing/2014/main" id="{80DACDBD-7A0B-0BE1-0839-4BE9D9AE46A7}"/>
                  </a:ext>
                </a:extLst>
              </p:cNvPr>
              <p:cNvSpPr txBox="1">
                <a:spLocks noRot="1" noChangeAspect="1" noMove="1" noResize="1" noEditPoints="1" noAdjustHandles="1" noChangeArrowheads="1" noChangeShapeType="1" noTextEdit="1"/>
              </p:cNvSpPr>
              <p:nvPr/>
            </p:nvSpPr>
            <p:spPr>
              <a:xfrm>
                <a:off x="348000" y="1512916"/>
                <a:ext cx="11772734" cy="4862005"/>
              </a:xfrm>
              <a:prstGeom prst="rect">
                <a:avLst/>
              </a:prstGeom>
              <a:blipFill>
                <a:blip r:embed="rId4"/>
                <a:stretch>
                  <a:fillRect l="-1554" t="-1754" r="-466"/>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E1E93C2-F2AB-37F6-B0A3-F6FA738684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dirty="0"/>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FEB708B7-AB0B-4841-8743-69076B0BEF52}"/>
                  </a:ext>
                </a:extLst>
              </p:cNvPr>
              <p:cNvSpPr/>
              <p:nvPr/>
            </p:nvSpPr>
            <p:spPr>
              <a:xfrm>
                <a:off x="243502" y="2889504"/>
                <a:ext cx="11600496" cy="2679571"/>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r>
                        <a:rPr lang="en-AU" b="0" i="1" smtClean="0">
                          <a:solidFill>
                            <a:schemeClr val="tx1"/>
                          </a:solidFill>
                          <a:latin typeface="Cambria Math" panose="02040503050406030204" pitchFamily="18" charset="0"/>
                        </a:rPr>
                        <m:t>𝑅</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𝑥</m:t>
                          </m:r>
                        </m:e>
                      </m:d>
                      <m:r>
                        <m:rPr>
                          <m:aln/>
                        </m:rP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𝑃</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𝑥</m:t>
                          </m:r>
                        </m:e>
                      </m:d>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𝑄</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𝑥</m:t>
                          </m:r>
                        </m:e>
                      </m:d>
                    </m:oMath>
                    <m:oMath xmlns:m="http://schemas.openxmlformats.org/officeDocument/2006/math">
                      <m:r>
                        <m:rPr>
                          <m:aln/>
                        </m:rP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−3</m:t>
                      </m:r>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4</m:t>
                          </m:r>
                        </m:sup>
                      </m:sSup>
                      <m:r>
                        <a:rPr lang="en-AU" b="0" i="1" smtClean="0">
                          <a:solidFill>
                            <a:schemeClr val="tx1"/>
                          </a:solidFill>
                          <a:latin typeface="Cambria Math" panose="02040503050406030204" pitchFamily="18" charset="0"/>
                        </a:rPr>
                        <m:t>+2</m:t>
                      </m:r>
                      <m:r>
                        <a:rPr lang="en-AU" b="0" i="1" smtClean="0">
                          <a:solidFill>
                            <a:schemeClr val="tx1"/>
                          </a:solidFill>
                          <a:latin typeface="Cambria Math" panose="02040503050406030204" pitchFamily="18" charset="0"/>
                        </a:rPr>
                        <m:t>𝑥</m:t>
                      </m:r>
                      <m:r>
                        <a:rPr lang="en-AU" b="0" i="1" smtClean="0">
                          <a:solidFill>
                            <a:schemeClr val="tx1"/>
                          </a:solidFill>
                          <a:latin typeface="Cambria Math" panose="02040503050406030204" pitchFamily="18" charset="0"/>
                        </a:rPr>
                        <m:t>−1+7</m:t>
                      </m:r>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r>
                        <a:rPr lang="en-AU" b="0" i="1" smtClean="0">
                          <a:solidFill>
                            <a:schemeClr val="tx1"/>
                          </a:solidFill>
                          <a:latin typeface="Cambria Math" panose="02040503050406030204" pitchFamily="18" charset="0"/>
                        </a:rPr>
                        <m:t>+5</m:t>
                      </m:r>
                    </m:oMath>
                    <m:oMath xmlns:m="http://schemas.openxmlformats.org/officeDocument/2006/math">
                      <m:r>
                        <m:rPr>
                          <m:aln/>
                        </m:rPr>
                        <a:rPr lang="en-AU" i="1">
                          <a:solidFill>
                            <a:schemeClr val="tx1"/>
                          </a:solidFill>
                          <a:latin typeface="Cambria Math" panose="02040503050406030204" pitchFamily="18" charset="0"/>
                        </a:rPr>
                        <m:t>=</m:t>
                      </m:r>
                      <m:r>
                        <a:rPr lang="en-AU" i="1">
                          <a:solidFill>
                            <a:schemeClr val="tx1"/>
                          </a:solidFill>
                          <a:latin typeface="Cambria Math" panose="02040503050406030204" pitchFamily="18" charset="0"/>
                        </a:rPr>
                        <m:t>−3</m:t>
                      </m:r>
                      <m:sSup>
                        <m:sSupPr>
                          <m:ctrlPr>
                            <a:rPr lang="en-AU" i="1">
                              <a:solidFill>
                                <a:schemeClr val="tx1"/>
                              </a:solidFill>
                              <a:latin typeface="Cambria Math" panose="02040503050406030204" pitchFamily="18" charset="0"/>
                            </a:rPr>
                          </m:ctrlPr>
                        </m:sSupPr>
                        <m:e>
                          <m:r>
                            <a:rPr lang="en-AU" i="1">
                              <a:solidFill>
                                <a:schemeClr val="tx1"/>
                              </a:solidFill>
                              <a:latin typeface="Cambria Math" panose="02040503050406030204" pitchFamily="18" charset="0"/>
                            </a:rPr>
                            <m:t>𝑥</m:t>
                          </m:r>
                        </m:e>
                        <m:sup>
                          <m:r>
                            <a:rPr lang="en-AU" i="1">
                              <a:solidFill>
                                <a:schemeClr val="tx1"/>
                              </a:solidFill>
                              <a:latin typeface="Cambria Math" panose="02040503050406030204" pitchFamily="18" charset="0"/>
                            </a:rPr>
                            <m:t>4</m:t>
                          </m:r>
                        </m:sup>
                      </m:sSup>
                      <m:r>
                        <a:rPr lang="en-AU" i="1">
                          <a:solidFill>
                            <a:schemeClr val="tx1"/>
                          </a:solidFill>
                          <a:latin typeface="Cambria Math" panose="02040503050406030204" pitchFamily="18" charset="0"/>
                        </a:rPr>
                        <m:t>+7</m:t>
                      </m:r>
                      <m:sSup>
                        <m:sSupPr>
                          <m:ctrlPr>
                            <a:rPr lang="en-AU" i="1">
                              <a:solidFill>
                                <a:schemeClr val="tx1"/>
                              </a:solidFill>
                              <a:latin typeface="Cambria Math" panose="02040503050406030204" pitchFamily="18" charset="0"/>
                            </a:rPr>
                          </m:ctrlPr>
                        </m:sSupPr>
                        <m:e>
                          <m:r>
                            <a:rPr lang="en-AU" i="1">
                              <a:solidFill>
                                <a:schemeClr val="tx1"/>
                              </a:solidFill>
                              <a:latin typeface="Cambria Math" panose="02040503050406030204" pitchFamily="18" charset="0"/>
                            </a:rPr>
                            <m:t>𝑥</m:t>
                          </m:r>
                        </m:e>
                        <m:sup>
                          <m:r>
                            <a:rPr lang="en-AU" i="1">
                              <a:solidFill>
                                <a:schemeClr val="tx1"/>
                              </a:solidFill>
                              <a:latin typeface="Cambria Math" panose="02040503050406030204" pitchFamily="18" charset="0"/>
                            </a:rPr>
                            <m:t>2</m:t>
                          </m:r>
                        </m:sup>
                      </m:sSup>
                      <m:r>
                        <a:rPr lang="en-AU" i="1">
                          <a:solidFill>
                            <a:schemeClr val="tx1"/>
                          </a:solidFill>
                          <a:latin typeface="Cambria Math" panose="02040503050406030204" pitchFamily="18" charset="0"/>
                        </a:rPr>
                        <m:t>+2</m:t>
                      </m:r>
                      <m:r>
                        <a:rPr lang="en-AU" i="1">
                          <a:solidFill>
                            <a:schemeClr val="tx1"/>
                          </a:solidFill>
                          <a:latin typeface="Cambria Math" panose="02040503050406030204" pitchFamily="18" charset="0"/>
                        </a:rPr>
                        <m:t>𝑥</m:t>
                      </m:r>
                      <m:r>
                        <a:rPr lang="en-AU" i="1">
                          <a:solidFill>
                            <a:schemeClr val="tx1"/>
                          </a:solidFill>
                          <a:latin typeface="Cambria Math" panose="02040503050406030204" pitchFamily="18" charset="0"/>
                        </a:rPr>
                        <m:t>+4</m:t>
                      </m:r>
                    </m:oMath>
                  </m:oMathPara>
                </a14:m>
                <a:br>
                  <a:rPr lang="en-AU" dirty="0">
                    <a:solidFill>
                      <a:schemeClr val="tx1"/>
                    </a:solidFill>
                  </a:rPr>
                </a:br>
                <a:endParaRPr lang="en-AU" dirty="0">
                  <a:solidFill>
                    <a:schemeClr val="tx1"/>
                  </a:solidFill>
                </a:endParaRPr>
              </a:p>
              <a:p>
                <a:endParaRPr lang="en-AU" dirty="0">
                  <a:solidFill>
                    <a:schemeClr val="tx1"/>
                  </a:solidFill>
                </a:endParaRPr>
              </a:p>
              <a:p>
                <a14:m>
                  <m:oMath xmlns:m="http://schemas.openxmlformats.org/officeDocument/2006/math">
                    <m:r>
                      <a:rPr lang="en-AU" b="0" i="1" smtClean="0">
                        <a:solidFill>
                          <a:schemeClr val="tx1"/>
                        </a:solidFill>
                        <a:latin typeface="Cambria Math" panose="02040503050406030204" pitchFamily="18" charset="0"/>
                      </a:rPr>
                      <m:t>𝑅</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𝑥</m:t>
                        </m:r>
                      </m:e>
                    </m:d>
                  </m:oMath>
                </a14:m>
                <a:r>
                  <a:rPr lang="en-AU" dirty="0">
                    <a:solidFill>
                      <a:schemeClr val="tx1"/>
                    </a:solidFill>
                  </a:rPr>
                  <a:t> has an even degree and negative leading coefficient, therefore as </a:t>
                </a:r>
              </a:p>
              <a:p>
                <a14:m>
                  <m:oMath xmlns:m="http://schemas.openxmlformats.org/officeDocument/2006/math">
                    <m:r>
                      <a:rPr lang="en-AU" i="1">
                        <a:solidFill>
                          <a:schemeClr val="tx1"/>
                        </a:solidFill>
                        <a:latin typeface="Cambria Math" panose="02040503050406030204" pitchFamily="18" charset="0"/>
                      </a:rPr>
                      <m:t>𝑥</m:t>
                    </m:r>
                    <m:r>
                      <a:rPr lang="en-AU" i="1">
                        <a:solidFill>
                          <a:schemeClr val="tx1"/>
                        </a:solidFill>
                        <a:latin typeface="Cambria Math" panose="02040503050406030204" pitchFamily="18" charset="0"/>
                      </a:rPr>
                      <m:t>→∞, </m:t>
                    </m:r>
                    <m:r>
                      <a:rPr lang="en-AU" b="0" i="1" smtClean="0">
                        <a:solidFill>
                          <a:schemeClr val="tx1"/>
                        </a:solidFill>
                        <a:latin typeface="Cambria Math" panose="02040503050406030204" pitchFamily="18" charset="0"/>
                      </a:rPr>
                      <m:t>𝑅</m:t>
                    </m:r>
                    <m:d>
                      <m:dPr>
                        <m:ctrlPr>
                          <a:rPr lang="en-AU" i="1">
                            <a:solidFill>
                              <a:schemeClr val="tx1"/>
                            </a:solidFill>
                            <a:latin typeface="Cambria Math" panose="02040503050406030204" pitchFamily="18" charset="0"/>
                          </a:rPr>
                        </m:ctrlPr>
                      </m:dPr>
                      <m:e>
                        <m:r>
                          <a:rPr lang="en-AU" i="1">
                            <a:solidFill>
                              <a:schemeClr val="tx1"/>
                            </a:solidFill>
                            <a:latin typeface="Cambria Math" panose="02040503050406030204" pitchFamily="18" charset="0"/>
                          </a:rPr>
                          <m:t>𝑥</m:t>
                        </m:r>
                      </m:e>
                    </m:d>
                    <m:r>
                      <a:rPr lang="en-AU" i="1">
                        <a:solidFill>
                          <a:schemeClr val="tx1"/>
                        </a:solidFill>
                        <a:latin typeface="Cambria Math" panose="02040503050406030204" pitchFamily="18" charset="0"/>
                      </a:rPr>
                      <m:t>→−∞</m:t>
                    </m:r>
                  </m:oMath>
                </a14:m>
                <a:r>
                  <a:rPr lang="en-AU" dirty="0">
                    <a:solidFill>
                      <a:schemeClr val="tx1"/>
                    </a:solidFill>
                  </a:rPr>
                  <a:t> and as </a:t>
                </a:r>
                <a14:m>
                  <m:oMath xmlns:m="http://schemas.openxmlformats.org/officeDocument/2006/math">
                    <m:r>
                      <a:rPr lang="en-AU" i="1">
                        <a:solidFill>
                          <a:schemeClr val="tx1"/>
                        </a:solidFill>
                        <a:latin typeface="Cambria Math" panose="02040503050406030204" pitchFamily="18" charset="0"/>
                      </a:rPr>
                      <m:t>𝑥</m:t>
                    </m:r>
                    <m:r>
                      <a:rPr lang="en-AU" i="1">
                        <a:solidFill>
                          <a:schemeClr val="tx1"/>
                        </a:solidFill>
                        <a:latin typeface="Cambria Math" panose="02040503050406030204" pitchFamily="18" charset="0"/>
                      </a:rPr>
                      <m:t>→−∞, </m:t>
                    </m:r>
                    <m:r>
                      <a:rPr lang="en-AU" b="0" i="1" smtClean="0">
                        <a:solidFill>
                          <a:schemeClr val="tx1"/>
                        </a:solidFill>
                        <a:latin typeface="Cambria Math" panose="02040503050406030204" pitchFamily="18" charset="0"/>
                      </a:rPr>
                      <m:t>𝑅</m:t>
                    </m:r>
                    <m:d>
                      <m:dPr>
                        <m:ctrlPr>
                          <a:rPr lang="en-AU" i="1">
                            <a:solidFill>
                              <a:schemeClr val="tx1"/>
                            </a:solidFill>
                            <a:latin typeface="Cambria Math" panose="02040503050406030204" pitchFamily="18" charset="0"/>
                          </a:rPr>
                        </m:ctrlPr>
                      </m:dPr>
                      <m:e>
                        <m:r>
                          <a:rPr lang="en-AU" i="1">
                            <a:solidFill>
                              <a:schemeClr val="tx1"/>
                            </a:solidFill>
                            <a:latin typeface="Cambria Math" panose="02040503050406030204" pitchFamily="18" charset="0"/>
                          </a:rPr>
                          <m:t>𝑥</m:t>
                        </m:r>
                      </m:e>
                    </m:d>
                    <m:r>
                      <a:rPr lang="en-AU" i="1">
                        <a:solidFill>
                          <a:schemeClr val="tx1"/>
                        </a:solidFill>
                        <a:latin typeface="Cambria Math" panose="02040503050406030204" pitchFamily="18" charset="0"/>
                      </a:rPr>
                      <m:t>→−∞</m:t>
                    </m:r>
                  </m:oMath>
                </a14:m>
                <a:r>
                  <a:rPr lang="en-AU" dirty="0">
                    <a:solidFill>
                      <a:schemeClr val="tx1"/>
                    </a:solidFill>
                  </a:rPr>
                  <a:t>.</a:t>
                </a:r>
              </a:p>
            </p:txBody>
          </p:sp>
        </mc:Choice>
        <mc:Fallback xmlns="">
          <p:sp>
            <p:nvSpPr>
              <p:cNvPr id="8" name="Rectangle: Rounded Corners 7">
                <a:extLst>
                  <a:ext uri="{FF2B5EF4-FFF2-40B4-BE49-F238E27FC236}">
                    <a16:creationId xmlns:a16="http://schemas.microsoft.com/office/drawing/2014/main" id="{FEB708B7-AB0B-4841-8743-69076B0BEF52}"/>
                  </a:ext>
                </a:extLst>
              </p:cNvPr>
              <p:cNvSpPr>
                <a:spLocks noRot="1" noChangeAspect="1" noMove="1" noResize="1" noEditPoints="1" noAdjustHandles="1" noChangeArrowheads="1" noChangeShapeType="1" noTextEdit="1"/>
              </p:cNvSpPr>
              <p:nvPr/>
            </p:nvSpPr>
            <p:spPr>
              <a:xfrm>
                <a:off x="243502" y="2889504"/>
                <a:ext cx="11600496" cy="2679571"/>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2C8F113C-9A54-A2EB-63D9-5D74057BBEE4}"/>
                  </a:ext>
                </a:extLst>
              </p:cNvPr>
              <p:cNvSpPr/>
              <p:nvPr/>
            </p:nvSpPr>
            <p:spPr>
              <a:xfrm>
                <a:off x="243502" y="5569074"/>
                <a:ext cx="4149204" cy="1176215"/>
              </a:xfrm>
              <a:prstGeom prst="wedgeRoundRectCallout">
                <a:avLst>
                  <a:gd name="adj1" fmla="val 23785"/>
                  <a:gd name="adj2" fmla="val -6849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would the end behaviour change if </a:t>
                </a:r>
                <a14:m>
                  <m:oMath xmlns:m="http://schemas.openxmlformats.org/officeDocument/2006/math">
                    <m:r>
                      <m:rPr>
                        <m:sty m:val="p"/>
                      </m:rPr>
                      <a:rPr lang="en-AU" sz="1800" b="0" i="0" smtClean="0">
                        <a:latin typeface="Cambria Math" panose="02040503050406030204" pitchFamily="18" charset="0"/>
                      </a:rPr>
                      <m:t>R</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r>
                      <a:rPr lang="en-AU" sz="1800" b="0" i="1" smtClean="0">
                        <a:latin typeface="Cambria Math" panose="02040503050406030204" pitchFamily="18" charset="0"/>
                      </a:rPr>
                      <m:t>𝑄</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a14:m>
                <a:r>
                  <a:rPr lang="en-AU" sz="1800" dirty="0"/>
                  <a:t>?</a:t>
                </a:r>
              </a:p>
            </p:txBody>
          </p:sp>
        </mc:Choice>
        <mc:Fallback xmlns="">
          <p:sp>
            <p:nvSpPr>
              <p:cNvPr id="6" name="Speech Bubble: Rectangle with Corners Rounded 5">
                <a:extLst>
                  <a:ext uri="{FF2B5EF4-FFF2-40B4-BE49-F238E27FC236}">
                    <a16:creationId xmlns:a16="http://schemas.microsoft.com/office/drawing/2014/main" id="{2C8F113C-9A54-A2EB-63D9-5D74057BBEE4}"/>
                  </a:ext>
                </a:extLst>
              </p:cNvPr>
              <p:cNvSpPr>
                <a:spLocks noRot="1" noChangeAspect="1" noMove="1" noResize="1" noEditPoints="1" noAdjustHandles="1" noChangeArrowheads="1" noChangeShapeType="1" noTextEdit="1"/>
              </p:cNvSpPr>
              <p:nvPr/>
            </p:nvSpPr>
            <p:spPr>
              <a:xfrm>
                <a:off x="243502" y="5569074"/>
                <a:ext cx="4149204" cy="1176215"/>
              </a:xfrm>
              <a:prstGeom prst="wedgeRoundRectCallout">
                <a:avLst>
                  <a:gd name="adj1" fmla="val 23785"/>
                  <a:gd name="adj2" fmla="val -68497"/>
                  <a:gd name="adj3" fmla="val 16667"/>
                </a:avLst>
              </a:prstGeom>
              <a:blipFill>
                <a:blip r:embed="rId6"/>
                <a:stretch>
                  <a:fillRect r="-73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35CA1E86-5813-18F9-0922-D616E7666EBF}"/>
                  </a:ext>
                </a:extLst>
              </p:cNvPr>
              <p:cNvSpPr/>
              <p:nvPr/>
            </p:nvSpPr>
            <p:spPr>
              <a:xfrm>
                <a:off x="7568267" y="5345084"/>
                <a:ext cx="4275731" cy="1350916"/>
              </a:xfrm>
              <a:prstGeom prst="wedgeRoundRectCallout">
                <a:avLst>
                  <a:gd name="adj1" fmla="val -61324"/>
                  <a:gd name="adj2" fmla="val -455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would the end behaviour change If </a:t>
                </a:r>
                <a14:m>
                  <m:oMath xmlns:m="http://schemas.openxmlformats.org/officeDocument/2006/math">
                    <m:r>
                      <m:rPr>
                        <m:sty m:val="p"/>
                      </m:rPr>
                      <a:rPr lang="en-AU" sz="1800" b="0" i="0" smtClean="0">
                        <a:latin typeface="Cambria Math" panose="02040503050406030204" pitchFamily="18" charset="0"/>
                      </a:rPr>
                      <m:t>Q</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r>
                      <a:rPr lang="en-AU" sz="1800" b="0" i="1" smtClean="0">
                        <a:latin typeface="Cambria Math" panose="02040503050406030204" pitchFamily="18" charset="0"/>
                      </a:rPr>
                      <m:t>+5</m:t>
                    </m:r>
                  </m:oMath>
                </a14:m>
                <a:r>
                  <a:rPr lang="en-AU" sz="1800" dirty="0"/>
                  <a:t>?</a:t>
                </a:r>
              </a:p>
            </p:txBody>
          </p:sp>
        </mc:Choice>
        <mc:Fallback xmlns="">
          <p:sp>
            <p:nvSpPr>
              <p:cNvPr id="7" name="Speech Bubble: Rectangle with Corners Rounded 6">
                <a:extLst>
                  <a:ext uri="{FF2B5EF4-FFF2-40B4-BE49-F238E27FC236}">
                    <a16:creationId xmlns:a16="http://schemas.microsoft.com/office/drawing/2014/main" id="{35CA1E86-5813-18F9-0922-D616E7666EBF}"/>
                  </a:ext>
                </a:extLst>
              </p:cNvPr>
              <p:cNvSpPr>
                <a:spLocks noRot="1" noChangeAspect="1" noMove="1" noResize="1" noEditPoints="1" noAdjustHandles="1" noChangeArrowheads="1" noChangeShapeType="1" noTextEdit="1"/>
              </p:cNvSpPr>
              <p:nvPr/>
            </p:nvSpPr>
            <p:spPr>
              <a:xfrm>
                <a:off x="7568267" y="5345084"/>
                <a:ext cx="4275731" cy="1350916"/>
              </a:xfrm>
              <a:prstGeom prst="wedgeRoundRectCallout">
                <a:avLst>
                  <a:gd name="adj1" fmla="val -61324"/>
                  <a:gd name="adj2" fmla="val -45500"/>
                  <a:gd name="adj3" fmla="val 16667"/>
                </a:avLst>
              </a:prstGeom>
              <a:blipFill>
                <a:blip r:embed="rId7"/>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84986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B44D3-E2F8-8A09-CAE9-94A2B47537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B4CBFD-D3E5-FF2A-0644-F9F8BE1AAEB0}"/>
              </a:ext>
            </a:extLst>
          </p:cNvPr>
          <p:cNvSpPr>
            <a:spLocks noGrp="1"/>
          </p:cNvSpPr>
          <p:nvPr>
            <p:ph type="title"/>
          </p:nvPr>
        </p:nvSpPr>
        <p:spPr/>
        <p:txBody>
          <a:bodyPr/>
          <a:lstStyle/>
          <a:p>
            <a:r>
              <a:rPr lang="en-AU" dirty="0"/>
              <a:t>End behaviour of a polynomial (4)</a:t>
            </a:r>
            <a:endParaRPr lang="en-AU" dirty="0">
              <a:latin typeface="+mj-lt"/>
            </a:endParaRPr>
          </a:p>
        </p:txBody>
      </p:sp>
      <p:sp>
        <p:nvSpPr>
          <p:cNvPr id="13" name="Text Placeholder 12">
            <a:extLst>
              <a:ext uri="{FF2B5EF4-FFF2-40B4-BE49-F238E27FC236}">
                <a16:creationId xmlns:a16="http://schemas.microsoft.com/office/drawing/2014/main" id="{9BA667A7-A69C-A668-4A4A-DCD56728702F}"/>
              </a:ext>
            </a:extLst>
          </p:cNvPr>
          <p:cNvSpPr>
            <a:spLocks noGrp="1"/>
          </p:cNvSpPr>
          <p:nvPr>
            <p:ph type="body" sz="quarter" idx="18"/>
          </p:nvPr>
        </p:nvSpPr>
        <p:spPr>
          <a:xfrm>
            <a:off x="360000" y="982520"/>
            <a:ext cx="11483998" cy="356423"/>
          </a:xfrm>
        </p:spPr>
        <p:txBody>
          <a:bodyPr/>
          <a:lstStyle/>
          <a:p>
            <a:r>
              <a:rPr lang="en-AU" dirty="0">
                <a:latin typeface="+mj-lt"/>
              </a:rPr>
              <a:t>Your turn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9BB317E-E371-02B2-B518-366DC2BF3A8C}"/>
                  </a:ext>
                </a:extLst>
              </p:cNvPr>
              <p:cNvSpPr txBox="1"/>
              <p:nvPr/>
            </p:nvSpPr>
            <p:spPr>
              <a:xfrm>
                <a:off x="360000" y="1513290"/>
                <a:ext cx="11772734" cy="1658535"/>
              </a:xfrm>
              <a:prstGeom prst="rect">
                <a:avLst/>
              </a:prstGeom>
              <a:noFill/>
            </p:spPr>
            <p:txBody>
              <a:bodyPr wrap="square" lIns="0" tIns="0" rIns="0" bIns="0" rtlCol="0">
                <a:noAutofit/>
              </a:bodyPr>
              <a:lstStyle/>
              <a:p>
                <a:pPr algn="l"/>
                <a:r>
                  <a:rPr lang="en-AU" sz="2000" dirty="0"/>
                  <a:t>Consider the polynomials </a:t>
                </a:r>
                <a14:m>
                  <m:oMath xmlns:m="http://schemas.openxmlformats.org/officeDocument/2006/math">
                    <m:r>
                      <m:rPr>
                        <m:sty m:val="p"/>
                      </m:rPr>
                      <a:rPr lang="en-AU" sz="2000" b="0" i="0" smtClean="0">
                        <a:latin typeface="Cambria Math" panose="02040503050406030204" pitchFamily="18" charset="0"/>
                      </a:rPr>
                      <m:t>P</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=2</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3</m:t>
                        </m:r>
                      </m:sup>
                    </m:sSup>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+4 </m:t>
                    </m:r>
                  </m:oMath>
                </a14:m>
                <a:r>
                  <a:rPr lang="en-AU" sz="2000" dirty="0"/>
                  <a:t>and </a:t>
                </a:r>
                <a14:m>
                  <m:oMath xmlns:m="http://schemas.openxmlformats.org/officeDocument/2006/math">
                    <m:r>
                      <m:rPr>
                        <m:sty m:val="p"/>
                      </m:rPr>
                      <a:rPr lang="en-AU" sz="2000" b="0" i="0" smtClean="0">
                        <a:latin typeface="Cambria Math" panose="02040503050406030204" pitchFamily="18" charset="0"/>
                      </a:rPr>
                      <m:t>Q</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a:rPr lang="en-AU" sz="2000" b="0" i="1" smtClean="0">
                        <a:latin typeface="Cambria Math" panose="02040503050406030204" pitchFamily="18" charset="0"/>
                      </a:rPr>
                      <m:t>=−5</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4</m:t>
                        </m:r>
                      </m:sup>
                    </m:sSup>
                    <m:r>
                      <a:rPr lang="en-AU" sz="2000" b="0" i="1" smtClean="0">
                        <a:latin typeface="Cambria Math" panose="02040503050406030204" pitchFamily="18" charset="0"/>
                      </a:rPr>
                      <m:t>+3</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−1</m:t>
                    </m:r>
                  </m:oMath>
                </a14:m>
                <a:r>
                  <a:rPr lang="en-AU" sz="2000" dirty="0"/>
                  <a:t>.</a:t>
                </a:r>
              </a:p>
              <a:p>
                <a:pPr algn="l"/>
                <a:endParaRPr lang="en-AU" sz="2000" dirty="0"/>
              </a:p>
              <a:p>
                <a:endParaRPr lang="en-AU" sz="2000" dirty="0"/>
              </a:p>
              <a:p>
                <a:pPr marL="342900" indent="-342900">
                  <a:buFont typeface="+mj-lt"/>
                  <a:buAutoNum type="arabicPeriod" startAt="2"/>
                </a:pPr>
                <a:r>
                  <a:rPr lang="en-AU" sz="2000" dirty="0"/>
                  <a:t>Write an expression for </a:t>
                </a:r>
                <a14:m>
                  <m:oMath xmlns:m="http://schemas.openxmlformats.org/officeDocument/2006/math">
                    <m:r>
                      <m:rPr>
                        <m:sty m:val="p"/>
                      </m:rPr>
                      <a:rPr lang="en-AU" sz="2000" b="0" i="0" smtClean="0">
                        <a:latin typeface="Cambria Math" panose="02040503050406030204" pitchFamily="18" charset="0"/>
                      </a:rPr>
                      <m:t>R</m:t>
                    </m:r>
                    <m:d>
                      <m:dPr>
                        <m:ctrlPr>
                          <a:rPr lang="en-AU" sz="2000" i="1">
                            <a:latin typeface="Cambria Math" panose="02040503050406030204" pitchFamily="18" charset="0"/>
                          </a:rPr>
                        </m:ctrlPr>
                      </m:dPr>
                      <m:e>
                        <m:r>
                          <a:rPr lang="en-AU" sz="2000" i="1">
                            <a:latin typeface="Cambria Math" panose="02040503050406030204" pitchFamily="18" charset="0"/>
                          </a:rPr>
                          <m:t>𝑥</m:t>
                        </m:r>
                      </m:e>
                    </m:d>
                  </m:oMath>
                </a14:m>
                <a:r>
                  <a:rPr lang="en-AU" sz="2000" dirty="0"/>
                  <a:t> if </a:t>
                </a:r>
                <a14:m>
                  <m:oMath xmlns:m="http://schemas.openxmlformats.org/officeDocument/2006/math">
                    <m:r>
                      <m:rPr>
                        <m:sty m:val="p"/>
                      </m:rPr>
                      <a:rPr lang="en-AU" sz="2000" b="0" i="0" smtClean="0">
                        <a:latin typeface="Cambria Math" panose="02040503050406030204" pitchFamily="18" charset="0"/>
                      </a:rPr>
                      <m:t>R</m:t>
                    </m:r>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i="1" smtClean="0">
                        <a:latin typeface="Cambria Math" panose="02040503050406030204" pitchFamily="18" charset="0"/>
                      </a:rPr>
                      <m:t>=</m:t>
                    </m:r>
                    <m:r>
                      <a:rPr lang="en-AU" sz="2000" b="0" i="1" smtClean="0">
                        <a:latin typeface="Cambria Math" panose="02040503050406030204" pitchFamily="18" charset="0"/>
                      </a:rPr>
                      <m:t>𝑃</m:t>
                    </m:r>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i="1">
                        <a:latin typeface="Cambria Math" panose="02040503050406030204" pitchFamily="18" charset="0"/>
                      </a:rPr>
                      <m:t>+</m:t>
                    </m:r>
                    <m:r>
                      <a:rPr lang="en-AU" sz="2000" b="0" i="1" smtClean="0">
                        <a:latin typeface="Cambria Math" panose="02040503050406030204" pitchFamily="18" charset="0"/>
                      </a:rPr>
                      <m:t>𝑄</m:t>
                    </m:r>
                    <m:d>
                      <m:dPr>
                        <m:ctrlPr>
                          <a:rPr lang="en-AU" sz="2000" i="1">
                            <a:latin typeface="Cambria Math" panose="02040503050406030204" pitchFamily="18" charset="0"/>
                          </a:rPr>
                        </m:ctrlPr>
                      </m:dPr>
                      <m:e>
                        <m:r>
                          <a:rPr lang="en-AU" sz="2000" i="1">
                            <a:latin typeface="Cambria Math" panose="02040503050406030204" pitchFamily="18" charset="0"/>
                          </a:rPr>
                          <m:t>𝑥</m:t>
                        </m:r>
                      </m:e>
                    </m:d>
                  </m:oMath>
                </a14:m>
                <a:r>
                  <a:rPr lang="en-AU" sz="2000" dirty="0"/>
                  <a:t> and describe the end behaviour. </a:t>
                </a:r>
              </a:p>
              <a:p>
                <a:pPr marL="342900" indent="-342900">
                  <a:buFont typeface="+mj-lt"/>
                  <a:buAutoNum type="arabicPeriod" startAt="2"/>
                </a:pPr>
                <a:endParaRPr lang="en-AU" sz="1800" dirty="0"/>
              </a:p>
              <a:p>
                <a:pPr marL="342900" indent="-342900" algn="l">
                  <a:buFont typeface="+mj-lt"/>
                  <a:buAutoNum type="arabicPeriod" startAt="2"/>
                </a:pPr>
                <a:endParaRPr lang="en-AU" sz="1800" dirty="0"/>
              </a:p>
              <a:p>
                <a:pPr algn="l"/>
                <a:endParaRPr lang="en-AU" sz="1800" dirty="0"/>
              </a:p>
            </p:txBody>
          </p:sp>
        </mc:Choice>
        <mc:Fallback xmlns="">
          <p:sp>
            <p:nvSpPr>
              <p:cNvPr id="5" name="TextBox 4">
                <a:extLst>
                  <a:ext uri="{FF2B5EF4-FFF2-40B4-BE49-F238E27FC236}">
                    <a16:creationId xmlns:a16="http://schemas.microsoft.com/office/drawing/2014/main" id="{69BB317E-E371-02B2-B518-366DC2BF3A8C}"/>
                  </a:ext>
                </a:extLst>
              </p:cNvPr>
              <p:cNvSpPr txBox="1">
                <a:spLocks noRot="1" noChangeAspect="1" noMove="1" noResize="1" noEditPoints="1" noAdjustHandles="1" noChangeArrowheads="1" noChangeShapeType="1" noTextEdit="1"/>
              </p:cNvSpPr>
              <p:nvPr/>
            </p:nvSpPr>
            <p:spPr>
              <a:xfrm>
                <a:off x="360000" y="1513290"/>
                <a:ext cx="11772734" cy="1658535"/>
              </a:xfrm>
              <a:prstGeom prst="rect">
                <a:avLst/>
              </a:prstGeom>
              <a:blipFill>
                <a:blip r:embed="rId3"/>
                <a:stretch>
                  <a:fillRect l="-1293" t="-53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37610897-BD99-9CFF-BD36-D37F74A279C2}"/>
                  </a:ext>
                </a:extLst>
              </p:cNvPr>
              <p:cNvSpPr/>
              <p:nvPr/>
            </p:nvSpPr>
            <p:spPr>
              <a:xfrm>
                <a:off x="360000" y="3428999"/>
                <a:ext cx="9304700" cy="1209675"/>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solidFill>
                            <a:schemeClr val="tx1"/>
                          </a:solidFill>
                          <a:latin typeface="Cambria Math" panose="02040503050406030204" pitchFamily="18" charset="0"/>
                        </a:rPr>
                        <m:t>𝑅</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𝑥</m:t>
                          </m:r>
                        </m:e>
                      </m:d>
                      <m:r>
                        <a:rPr lang="en-AU" sz="1800" i="1">
                          <a:solidFill>
                            <a:schemeClr val="tx1"/>
                          </a:solidFill>
                          <a:latin typeface="Cambria Math" panose="02040503050406030204" pitchFamily="18" charset="0"/>
                        </a:rPr>
                        <m:t>=−5</m:t>
                      </m:r>
                      <m:sSup>
                        <m:sSupPr>
                          <m:ctrlPr>
                            <a:rPr lang="en-AU" sz="1800" i="1">
                              <a:solidFill>
                                <a:schemeClr val="tx1"/>
                              </a:solidFill>
                              <a:latin typeface="Cambria Math" panose="02040503050406030204" pitchFamily="18" charset="0"/>
                            </a:rPr>
                          </m:ctrlPr>
                        </m:sSupPr>
                        <m:e>
                          <m:r>
                            <a:rPr lang="en-AU" sz="1800" i="1">
                              <a:solidFill>
                                <a:schemeClr val="tx1"/>
                              </a:solidFill>
                              <a:latin typeface="Cambria Math" panose="02040503050406030204" pitchFamily="18" charset="0"/>
                            </a:rPr>
                            <m:t>𝑥</m:t>
                          </m:r>
                        </m:e>
                        <m:sup>
                          <m:r>
                            <a:rPr lang="en-AU" sz="1800" i="1">
                              <a:solidFill>
                                <a:schemeClr val="tx1"/>
                              </a:solidFill>
                              <a:latin typeface="Cambria Math" panose="02040503050406030204" pitchFamily="18" charset="0"/>
                            </a:rPr>
                            <m:t>4</m:t>
                          </m:r>
                        </m:sup>
                      </m:sSup>
                      <m:r>
                        <a:rPr lang="en-AU" sz="1800" i="1">
                          <a:solidFill>
                            <a:schemeClr val="tx1"/>
                          </a:solidFill>
                          <a:latin typeface="Cambria Math" panose="02040503050406030204" pitchFamily="18" charset="0"/>
                        </a:rPr>
                        <m:t>+2</m:t>
                      </m:r>
                      <m:sSup>
                        <m:sSupPr>
                          <m:ctrlPr>
                            <a:rPr lang="en-AU" sz="1800" i="1">
                              <a:solidFill>
                                <a:schemeClr val="tx1"/>
                              </a:solidFill>
                              <a:latin typeface="Cambria Math" panose="02040503050406030204" pitchFamily="18" charset="0"/>
                            </a:rPr>
                          </m:ctrlPr>
                        </m:sSupPr>
                        <m:e>
                          <m:r>
                            <a:rPr lang="en-AU" sz="1800" i="1">
                              <a:solidFill>
                                <a:schemeClr val="tx1"/>
                              </a:solidFill>
                              <a:latin typeface="Cambria Math" panose="02040503050406030204" pitchFamily="18" charset="0"/>
                            </a:rPr>
                            <m:t>𝑥</m:t>
                          </m:r>
                        </m:e>
                        <m:sup>
                          <m:r>
                            <a:rPr lang="en-AU" sz="1800" i="1">
                              <a:solidFill>
                                <a:schemeClr val="tx1"/>
                              </a:solidFill>
                              <a:latin typeface="Cambria Math" panose="02040503050406030204" pitchFamily="18" charset="0"/>
                            </a:rPr>
                            <m:t>3</m:t>
                          </m:r>
                        </m:sup>
                      </m:sSup>
                      <m:r>
                        <a:rPr lang="en-AU" sz="1800" i="1">
                          <a:solidFill>
                            <a:schemeClr val="tx1"/>
                          </a:solidFill>
                          <a:latin typeface="Cambria Math" panose="02040503050406030204" pitchFamily="18" charset="0"/>
                        </a:rPr>
                        <m:t>+3</m:t>
                      </m:r>
                      <m:sSup>
                        <m:sSupPr>
                          <m:ctrlPr>
                            <a:rPr lang="en-AU" sz="1800" i="1">
                              <a:solidFill>
                                <a:schemeClr val="tx1"/>
                              </a:solidFill>
                              <a:latin typeface="Cambria Math" panose="02040503050406030204" pitchFamily="18" charset="0"/>
                            </a:rPr>
                          </m:ctrlPr>
                        </m:sSupPr>
                        <m:e>
                          <m:r>
                            <a:rPr lang="en-AU" sz="1800" i="1">
                              <a:solidFill>
                                <a:schemeClr val="tx1"/>
                              </a:solidFill>
                              <a:latin typeface="Cambria Math" panose="02040503050406030204" pitchFamily="18" charset="0"/>
                            </a:rPr>
                            <m:t>𝑥</m:t>
                          </m:r>
                        </m:e>
                        <m:sup>
                          <m:r>
                            <a:rPr lang="en-AU" sz="1800" i="1">
                              <a:solidFill>
                                <a:schemeClr val="tx1"/>
                              </a:solidFill>
                              <a:latin typeface="Cambria Math" panose="02040503050406030204" pitchFamily="18" charset="0"/>
                            </a:rPr>
                            <m:t>2</m:t>
                          </m:r>
                        </m:sup>
                      </m:sSup>
                      <m:r>
                        <a:rPr lang="en-AU" sz="1800" i="1">
                          <a:solidFill>
                            <a:schemeClr val="tx1"/>
                          </a:solidFill>
                          <a:latin typeface="Cambria Math" panose="02040503050406030204" pitchFamily="18" charset="0"/>
                        </a:rPr>
                        <m:t>−</m:t>
                      </m:r>
                      <m:r>
                        <a:rPr lang="en-AU" sz="1800" i="1">
                          <a:solidFill>
                            <a:schemeClr val="tx1"/>
                          </a:solidFill>
                          <a:latin typeface="Cambria Math" panose="02040503050406030204" pitchFamily="18" charset="0"/>
                        </a:rPr>
                        <m:t>𝑥</m:t>
                      </m:r>
                      <m:r>
                        <a:rPr lang="en-AU" sz="1800" i="1">
                          <a:solidFill>
                            <a:schemeClr val="tx1"/>
                          </a:solidFill>
                          <a:latin typeface="Cambria Math" panose="02040503050406030204" pitchFamily="18" charset="0"/>
                        </a:rPr>
                        <m:t>+3</m:t>
                      </m:r>
                    </m:oMath>
                  </m:oMathPara>
                </a14:m>
                <a:endParaRPr lang="en-AU" sz="1800" dirty="0">
                  <a:solidFill>
                    <a:schemeClr val="tx1"/>
                  </a:solidFill>
                </a:endParaRPr>
              </a:p>
              <a:p>
                <a:pPr>
                  <a:lnSpc>
                    <a:spcPct val="150000"/>
                  </a:lnSpc>
                  <a:spcAft>
                    <a:spcPts val="1200"/>
                  </a:spcAft>
                </a:pPr>
                <a:r>
                  <a:rPr lang="en-AU" sz="1800" dirty="0">
                    <a:solidFill>
                      <a:schemeClr val="tx1"/>
                    </a:solidFill>
                  </a:rPr>
                  <a:t>End behaviour – when </a:t>
                </a:r>
                <a14:m>
                  <m:oMath xmlns:m="http://schemas.openxmlformats.org/officeDocument/2006/math">
                    <m:r>
                      <a:rPr lang="en-AU" sz="1800" i="1">
                        <a:solidFill>
                          <a:schemeClr val="tx1"/>
                        </a:solidFill>
                        <a:latin typeface="Cambria Math" panose="02040503050406030204" pitchFamily="18" charset="0"/>
                      </a:rPr>
                      <m:t>𝑥</m:t>
                    </m:r>
                    <m:r>
                      <a:rPr lang="en-AU" sz="1800" i="1">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𝑅</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𝑥</m:t>
                        </m:r>
                      </m:e>
                    </m:d>
                    <m:r>
                      <a:rPr lang="en-AU" sz="1800" i="1">
                        <a:solidFill>
                          <a:schemeClr val="tx1"/>
                        </a:solidFill>
                        <a:latin typeface="Cambria Math" panose="02040503050406030204" pitchFamily="18" charset="0"/>
                      </a:rPr>
                      <m:t>→−∞</m:t>
                    </m:r>
                  </m:oMath>
                </a14:m>
                <a:r>
                  <a:rPr lang="en-AU" sz="1800" dirty="0">
                    <a:solidFill>
                      <a:schemeClr val="tx1"/>
                    </a:solidFill>
                  </a:rPr>
                  <a:t> and as </a:t>
                </a:r>
                <a14:m>
                  <m:oMath xmlns:m="http://schemas.openxmlformats.org/officeDocument/2006/math">
                    <m:r>
                      <a:rPr lang="en-AU" sz="1800" i="1">
                        <a:solidFill>
                          <a:schemeClr val="tx1"/>
                        </a:solidFill>
                        <a:latin typeface="Cambria Math" panose="02040503050406030204" pitchFamily="18" charset="0"/>
                      </a:rPr>
                      <m:t>𝑥</m:t>
                    </m:r>
                    <m:r>
                      <a:rPr lang="en-AU" sz="1800" i="1">
                        <a:solidFill>
                          <a:schemeClr val="tx1"/>
                        </a:solidFill>
                        <a:latin typeface="Cambria Math" panose="02040503050406030204" pitchFamily="18" charset="0"/>
                      </a:rPr>
                      <m:t>→−∞, </m:t>
                    </m:r>
                    <m:r>
                      <a:rPr lang="en-AU" sz="1800" b="0" i="1" smtClean="0">
                        <a:solidFill>
                          <a:schemeClr val="tx1"/>
                        </a:solidFill>
                        <a:latin typeface="Cambria Math" panose="02040503050406030204" pitchFamily="18" charset="0"/>
                      </a:rPr>
                      <m:t>𝑅</m:t>
                    </m:r>
                    <m:d>
                      <m:dPr>
                        <m:ctrlPr>
                          <a:rPr lang="en-AU" sz="1800" i="1">
                            <a:solidFill>
                              <a:schemeClr val="tx1"/>
                            </a:solidFill>
                            <a:latin typeface="Cambria Math" panose="02040503050406030204" pitchFamily="18" charset="0"/>
                          </a:rPr>
                        </m:ctrlPr>
                      </m:dPr>
                      <m:e>
                        <m:r>
                          <a:rPr lang="en-AU" sz="1800" i="1">
                            <a:solidFill>
                              <a:schemeClr val="tx1"/>
                            </a:solidFill>
                            <a:latin typeface="Cambria Math" panose="02040503050406030204" pitchFamily="18" charset="0"/>
                          </a:rPr>
                          <m:t>𝑥</m:t>
                        </m:r>
                      </m:e>
                    </m:d>
                    <m:r>
                      <a:rPr lang="en-AU" sz="1800" i="1">
                        <a:solidFill>
                          <a:schemeClr val="tx1"/>
                        </a:solidFill>
                        <a:latin typeface="Cambria Math" panose="02040503050406030204" pitchFamily="18" charset="0"/>
                      </a:rPr>
                      <m:t>→∞</m:t>
                    </m:r>
                  </m:oMath>
                </a14:m>
                <a:endParaRPr lang="en-AU" sz="1800" dirty="0">
                  <a:solidFill>
                    <a:schemeClr val="tx1"/>
                  </a:solidFill>
                </a:endParaRPr>
              </a:p>
            </p:txBody>
          </p:sp>
        </mc:Choice>
        <mc:Fallback xmlns="">
          <p:sp>
            <p:nvSpPr>
              <p:cNvPr id="8" name="Rectangle: Rounded Corners 7">
                <a:extLst>
                  <a:ext uri="{FF2B5EF4-FFF2-40B4-BE49-F238E27FC236}">
                    <a16:creationId xmlns:a16="http://schemas.microsoft.com/office/drawing/2014/main" id="{37610897-BD99-9CFF-BD36-D37F74A279C2}"/>
                  </a:ext>
                </a:extLst>
              </p:cNvPr>
              <p:cNvSpPr>
                <a:spLocks noRot="1" noChangeAspect="1" noMove="1" noResize="1" noEditPoints="1" noAdjustHandles="1" noChangeArrowheads="1" noChangeShapeType="1" noTextEdit="1"/>
              </p:cNvSpPr>
              <p:nvPr/>
            </p:nvSpPr>
            <p:spPr>
              <a:xfrm>
                <a:off x="360000" y="3428999"/>
                <a:ext cx="9304700" cy="1209675"/>
              </a:xfrm>
              <a:prstGeom prst="roundRect">
                <a:avLst/>
              </a:prstGeom>
              <a:blipFill>
                <a:blip r:embed="rId4"/>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726640E-EDCF-030E-11D7-9DA4D95B4B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dirty="0"/>
          </a:p>
        </p:txBody>
      </p:sp>
    </p:spTree>
    <p:extLst>
      <p:ext uri="{BB962C8B-B14F-4D97-AF65-F5344CB8AC3E}">
        <p14:creationId xmlns:p14="http://schemas.microsoft.com/office/powerpoint/2010/main" val="324961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dirty="0"/>
          </a:p>
        </p:txBody>
      </p:sp>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Summary…</a:t>
            </a:r>
            <a:endParaRPr lang="en-AU" dirty="0"/>
          </a:p>
        </p:txBody>
      </p:sp>
      <p:sp>
        <p:nvSpPr>
          <p:cNvPr id="9" name="Speech Bubble: Rectangle with Corners Rounded 8">
            <a:extLst>
              <a:ext uri="{FF2B5EF4-FFF2-40B4-BE49-F238E27FC236}">
                <a16:creationId xmlns:a16="http://schemas.microsoft.com/office/drawing/2014/main" id="{64562AE9-6CB5-773A-58B2-5D6CAA380EC8}"/>
              </a:ext>
            </a:extLst>
          </p:cNvPr>
          <p:cNvSpPr/>
          <p:nvPr/>
        </p:nvSpPr>
        <p:spPr>
          <a:xfrm>
            <a:off x="5909733" y="668240"/>
            <a:ext cx="5672667" cy="1981495"/>
          </a:xfrm>
          <a:prstGeom prst="wedgeRoundRectCallout">
            <a:avLst>
              <a:gd name="adj1" fmla="val -123254"/>
              <a:gd name="adj2" fmla="val 567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t>‘When you add 2 polynomials, you can just look at the highest degree from either polynomial to work out the degree and end behaviour of the sum.’</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p:txBody>
              <a:bodyPr anchor="ctr" anchorCtr="1"/>
              <a:lstStyle/>
              <a:p>
                <a:r>
                  <a:rPr lang="en-AU" b="0" dirty="0"/>
                  <a:t>Does the summary still work for this </a:t>
                </a:r>
                <a14:m>
                  <m:oMath xmlns:m="http://schemas.openxmlformats.org/officeDocument/2006/math">
                    <m:r>
                      <m:rPr>
                        <m:sty m:val="p"/>
                      </m:rPr>
                      <a:rPr lang="en-AU" b="0" i="0" smtClean="0">
                        <a:latin typeface="Cambria Math" panose="02040503050406030204" pitchFamily="18" charset="0"/>
                      </a:rPr>
                      <m:t>P</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b="0" dirty="0"/>
                  <a:t> and </a:t>
                </a:r>
                <a14:m>
                  <m:oMath xmlns:m="http://schemas.openxmlformats.org/officeDocument/2006/math">
                    <m:r>
                      <m:rPr>
                        <m:sty m:val="p"/>
                      </m:rPr>
                      <a:rPr lang="en-AU" b="0" i="0" smtClean="0">
                        <a:latin typeface="Cambria Math" panose="02040503050406030204" pitchFamily="18" charset="0"/>
                      </a:rPr>
                      <m:t>Q</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b="0" dirty="0"/>
                  <a:t>?</a:t>
                </a:r>
                <a:br>
                  <a:rPr lang="en-AU" b="0" dirty="0"/>
                </a:br>
                <a14:m>
                  <m:oMath xmlns:m="http://schemas.openxmlformats.org/officeDocument/2006/math">
                    <m:r>
                      <m:rPr>
                        <m:sty m:val="p"/>
                      </m:rPr>
                      <a:rPr lang="en-AU" b="0" i="0" smtClean="0">
                        <a:latin typeface="Cambria Math" panose="02040503050406030204" pitchFamily="18" charset="0"/>
                      </a:rPr>
                      <m:t>P</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5</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m:t>
                    </m:r>
                  </m:oMath>
                </a14:m>
                <a:r>
                  <a:rPr lang="en-AU" dirty="0"/>
                  <a:t> </a:t>
                </a:r>
                <a:br>
                  <a:rPr lang="en-AU" dirty="0"/>
                </a:br>
                <a:r>
                  <a:rPr lang="en-AU" dirty="0"/>
                  <a:t> </a:t>
                </a:r>
                <a14:m>
                  <m:oMath xmlns:m="http://schemas.openxmlformats.org/officeDocument/2006/math">
                    <m:r>
                      <m:rPr>
                        <m:sty m:val="p"/>
                      </m:rPr>
                      <a:rPr lang="en-AU" b="0" i="0" smtClean="0">
                        <a:latin typeface="Cambria Math" panose="02040503050406030204" pitchFamily="18" charset="0"/>
                      </a:rPr>
                      <m:t>Q</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5</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−7 </m:t>
                    </m:r>
                  </m:oMath>
                </a14:m>
                <a:endParaRPr lang="en-AU" dirty="0"/>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blipFill>
                <a:blip r:embed="rId3"/>
                <a:stretch>
                  <a:fillRect/>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5DDFE206-FA5B-B611-A39A-5660CAACB4C0}"/>
              </a:ext>
            </a:extLst>
          </p:cNvPr>
          <p:cNvSpPr/>
          <p:nvPr/>
        </p:nvSpPr>
        <p:spPr>
          <a:xfrm>
            <a:off x="2429933" y="5117713"/>
            <a:ext cx="7332133" cy="15155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AU" sz="2000" dirty="0"/>
              <a:t>Can you make an improvement on the statement above?</a:t>
            </a:r>
          </a:p>
        </p:txBody>
      </p:sp>
      <p:pic>
        <p:nvPicPr>
          <p:cNvPr id="8" name="Graphic 7">
            <a:extLst>
              <a:ext uri="{FF2B5EF4-FFF2-40B4-BE49-F238E27FC236}">
                <a16:creationId xmlns:a16="http://schemas.microsoft.com/office/drawing/2014/main" id="{56E72152-A10C-46E7-304C-A4A19137736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48000" y="1731928"/>
            <a:ext cx="1697072" cy="1697072"/>
          </a:xfrm>
          <a:prstGeom prst="rect">
            <a:avLst/>
          </a:prstGeom>
        </p:spPr>
      </p:pic>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16B32-662C-EDDB-027C-939DEB562A0F}"/>
              </a:ext>
            </a:extLst>
          </p:cNvPr>
          <p:cNvSpPr>
            <a:spLocks noGrp="1"/>
          </p:cNvSpPr>
          <p:nvPr>
            <p:ph type="title"/>
          </p:nvPr>
        </p:nvSpPr>
        <p:spPr/>
        <p:txBody>
          <a:bodyPr/>
          <a:lstStyle/>
          <a:p>
            <a:r>
              <a:rPr lang="en-AU" dirty="0"/>
              <a:t>Choosing the most appropriate model</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16C05974-3365-DB39-981E-5D53081007C4}"/>
                  </a:ext>
                </a:extLst>
              </p:cNvPr>
              <p:cNvSpPr>
                <a:spLocks noGrp="1"/>
              </p:cNvSpPr>
              <p:nvPr>
                <p:ph type="body" sz="quarter" idx="17"/>
              </p:nvPr>
            </p:nvSpPr>
            <p:spPr/>
            <p:txBody>
              <a:bodyPr/>
              <a:lstStyle/>
              <a:p>
                <a:r>
                  <a:rPr lang="en-AU" dirty="0"/>
                  <a:t>A grocery chain is refining its prediction model for weekly fruit and vegetable spending. They have developed </a:t>
                </a:r>
                <a:r>
                  <a:rPr lang="en-AU" b="1" dirty="0"/>
                  <a:t>3 different polynomial models</a:t>
                </a:r>
                <a:r>
                  <a:rPr lang="en-AU" dirty="0"/>
                  <a:t>, each based on different sets of historical data.</a:t>
                </a:r>
              </a:p>
              <a:p>
                <a:pPr marL="342900" indent="-342900">
                  <a:buFont typeface="Arial" panose="020B0604020202020204" pitchFamily="34" charset="0"/>
                  <a:buChar char="•"/>
                </a:pP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 </m:t>
                    </m:r>
                  </m:oMath>
                </a14:m>
                <a:r>
                  <a:rPr lang="en-AU" dirty="0"/>
                  <a:t> represents household income (in thousands of dollars)</a:t>
                </a:r>
              </a:p>
              <a:p>
                <a:pPr marL="342900" indent="-342900">
                  <a:buFont typeface="Arial" panose="020B0604020202020204" pitchFamily="34" charset="0"/>
                  <a:buChar char="•"/>
                </a:pPr>
                <a14:m>
                  <m:oMath xmlns:m="http://schemas.openxmlformats.org/officeDocument/2006/math">
                    <m:r>
                      <a:rPr lang="en-AU" b="0" i="1" smtClean="0">
                        <a:latin typeface="Cambria Math" panose="02040503050406030204" pitchFamily="18" charset="0"/>
                      </a:rPr>
                      <m:t>𝑆</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represents predicted weekly spending on fruits and veg</a:t>
                </a:r>
              </a:p>
              <a:p>
                <a:r>
                  <a:rPr lang="en-AU" dirty="0"/>
                  <a:t>The three candidate models are</a:t>
                </a:r>
              </a:p>
              <a:p>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𝑆</m:t>
                        </m:r>
                      </m:e>
                      <m:sub>
                        <m:r>
                          <a:rPr lang="en-AU" b="0" i="1" smtClean="0">
                            <a:latin typeface="Cambria Math" panose="02040503050406030204" pitchFamily="18" charset="0"/>
                          </a:rPr>
                          <m:t>1</m:t>
                        </m:r>
                      </m:sub>
                    </m:sSub>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−15</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+40</m:t>
                    </m:r>
                    <m:r>
                      <a:rPr lang="en-AU" b="0" i="1" smtClean="0">
                        <a:latin typeface="Cambria Math" panose="02040503050406030204" pitchFamily="18" charset="0"/>
                      </a:rPr>
                      <m:t>𝑥</m:t>
                    </m:r>
                    <m:r>
                      <a:rPr lang="en-AU" b="0" i="1" smtClean="0">
                        <a:latin typeface="Cambria Math" panose="02040503050406030204" pitchFamily="18" charset="0"/>
                      </a:rPr>
                      <m:t>+120</m:t>
                    </m:r>
                  </m:oMath>
                </a14:m>
                <a:r>
                  <a:rPr lang="en-AU" b="0" dirty="0"/>
                  <a:t> </a:t>
                </a:r>
                <a:br>
                  <a:rPr lang="en-AU" b="0" dirty="0"/>
                </a:br>
                <a14:m>
                  <m:oMath xmlns:m="http://schemas.openxmlformats.org/officeDocument/2006/math">
                    <m:sSub>
                      <m:sSubPr>
                        <m:ctrlPr>
                          <a:rPr lang="en-AU" i="1">
                            <a:latin typeface="Cambria Math" panose="02040503050406030204" pitchFamily="18" charset="0"/>
                          </a:rPr>
                        </m:ctrlPr>
                      </m:sSubPr>
                      <m:e>
                        <m:r>
                          <a:rPr lang="en-AU" b="0" i="1" smtClean="0">
                            <a:latin typeface="Cambria Math" panose="02040503050406030204" pitchFamily="18" charset="0"/>
                          </a:rPr>
                          <m:t>𝑆</m:t>
                        </m:r>
                      </m:e>
                      <m:sub>
                        <m:r>
                          <a:rPr lang="en-AU" b="0" i="1" smtClean="0">
                            <a:latin typeface="Cambria Math" panose="02040503050406030204" pitchFamily="18" charset="0"/>
                          </a:rPr>
                          <m:t>2</m:t>
                        </m:r>
                      </m:sub>
                    </m:sSub>
                    <m:d>
                      <m:dPr>
                        <m:ctrlPr>
                          <a:rPr lang="en-AU" i="1">
                            <a:latin typeface="Cambria Math" panose="02040503050406030204" pitchFamily="18" charset="0"/>
                          </a:rPr>
                        </m:ctrlPr>
                      </m:dPr>
                      <m:e>
                        <m:r>
                          <a:rPr lang="en-AU" i="1">
                            <a:latin typeface="Cambria Math" panose="02040503050406030204" pitchFamily="18" charset="0"/>
                          </a:rPr>
                          <m:t>𝑥</m:t>
                        </m:r>
                      </m:e>
                    </m:d>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r>
                      <a:rPr lang="en-AU" b="0" i="1" smtClean="0">
                        <a:latin typeface="Cambria Math" panose="02040503050406030204" pitchFamily="18" charset="0"/>
                      </a:rPr>
                      <m:t>+50</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−90</m:t>
                    </m:r>
                    <m:r>
                      <a:rPr lang="en-AU" b="0" i="1" smtClean="0">
                        <a:latin typeface="Cambria Math" panose="02040503050406030204" pitchFamily="18" charset="0"/>
                      </a:rPr>
                      <m:t>𝑥</m:t>
                    </m:r>
                    <m:r>
                      <a:rPr lang="en-AU" b="0" i="1" smtClean="0">
                        <a:latin typeface="Cambria Math" panose="02040503050406030204" pitchFamily="18" charset="0"/>
                      </a:rPr>
                      <m:t>+300 </m:t>
                    </m:r>
                  </m:oMath>
                </a14:m>
                <a:r>
                  <a:rPr lang="en-AU" b="0" dirty="0"/>
                  <a:t> </a:t>
                </a:r>
                <a:br>
                  <a:rPr lang="en-AU" b="0" dirty="0"/>
                </a:br>
                <a14:m>
                  <m:oMath xmlns:m="http://schemas.openxmlformats.org/officeDocument/2006/math">
                    <m:sSub>
                      <m:sSubPr>
                        <m:ctrlPr>
                          <a:rPr lang="en-AU" i="1">
                            <a:latin typeface="Cambria Math" panose="02040503050406030204" pitchFamily="18" charset="0"/>
                          </a:rPr>
                        </m:ctrlPr>
                      </m:sSubPr>
                      <m:e>
                        <m:r>
                          <a:rPr lang="en-AU" b="0" i="1" smtClean="0">
                            <a:latin typeface="Cambria Math" panose="02040503050406030204" pitchFamily="18" charset="0"/>
                          </a:rPr>
                          <m:t>𝑆</m:t>
                        </m:r>
                      </m:e>
                      <m:sub>
                        <m:r>
                          <a:rPr lang="en-AU" b="0" i="1" smtClean="0">
                            <a:latin typeface="Cambria Math" panose="02040503050406030204" pitchFamily="18" charset="0"/>
                          </a:rPr>
                          <m:t>3</m:t>
                        </m:r>
                      </m:sub>
                    </m:sSub>
                    <m:d>
                      <m:dPr>
                        <m:ctrlPr>
                          <a:rPr lang="en-AU" i="1">
                            <a:latin typeface="Cambria Math" panose="02040503050406030204" pitchFamily="18" charset="0"/>
                          </a:rPr>
                        </m:ctrlPr>
                      </m:dPr>
                      <m:e>
                        <m:r>
                          <a:rPr lang="en-AU" i="1">
                            <a:latin typeface="Cambria Math" panose="02040503050406030204" pitchFamily="18" charset="0"/>
                          </a:rPr>
                          <m:t>𝑥</m:t>
                        </m:r>
                      </m:e>
                    </m:d>
                    <m:r>
                      <a:rPr lang="en-AU" b="0" i="1" smtClean="0">
                        <a:latin typeface="Cambria Math" panose="02040503050406030204" pitchFamily="18" charset="0"/>
                      </a:rPr>
                      <m:t>=6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5</m:t>
                        </m:r>
                      </m:sup>
                    </m:sSup>
                    <m:r>
                      <a:rPr lang="en-AU" b="0" i="1" smtClean="0">
                        <a:latin typeface="Cambria Math" panose="02040503050406030204" pitchFamily="18" charset="0"/>
                      </a:rPr>
                      <m:t>−80</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+150</m:t>
                    </m:r>
                    <m:r>
                      <a:rPr lang="en-AU" b="0" i="1" smtClean="0">
                        <a:latin typeface="Cambria Math" panose="02040503050406030204" pitchFamily="18" charset="0"/>
                      </a:rPr>
                      <m:t>𝑥</m:t>
                    </m:r>
                    <m:r>
                      <a:rPr lang="en-AU" b="0" i="1" smtClean="0">
                        <a:latin typeface="Cambria Math" panose="02040503050406030204" pitchFamily="18" charset="0"/>
                      </a:rPr>
                      <m:t>+200</m:t>
                    </m:r>
                  </m:oMath>
                </a14:m>
                <a:r>
                  <a:rPr lang="en-AU" dirty="0"/>
                  <a:t> </a:t>
                </a:r>
              </a:p>
            </p:txBody>
          </p:sp>
        </mc:Choice>
        <mc:Fallback xmlns="">
          <p:sp>
            <p:nvSpPr>
              <p:cNvPr id="4" name="Text Placeholder 3">
                <a:extLst>
                  <a:ext uri="{FF2B5EF4-FFF2-40B4-BE49-F238E27FC236}">
                    <a16:creationId xmlns:a16="http://schemas.microsoft.com/office/drawing/2014/main" id="{16C05974-3365-DB39-981E-5D53081007C4}"/>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B3AEAB1A-F1A0-F158-90FA-96D7E65BFEA7}"/>
              </a:ext>
            </a:extLst>
          </p:cNvPr>
          <p:cNvSpPr/>
          <p:nvPr/>
        </p:nvSpPr>
        <p:spPr>
          <a:xfrm>
            <a:off x="5446207" y="3687745"/>
            <a:ext cx="6481186" cy="2810255"/>
          </a:xfrm>
          <a:prstGeom prst="wedgeRoundRectCallout">
            <a:avLst>
              <a:gd name="adj1" fmla="val -69998"/>
              <a:gd name="adj2" fmla="val -44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nSpc>
                <a:spcPct val="150000"/>
              </a:lnSpc>
              <a:spcAft>
                <a:spcPts val="1200"/>
              </a:spcAft>
              <a:buAutoNum type="arabicPeriod"/>
            </a:pPr>
            <a:r>
              <a:rPr lang="en-AU" sz="1800" dirty="0"/>
              <a:t>Which model is most appropriate for accurate predictions?</a:t>
            </a:r>
          </a:p>
          <a:p>
            <a:pPr marL="457200" indent="-457200">
              <a:lnSpc>
                <a:spcPct val="150000"/>
              </a:lnSpc>
              <a:spcAft>
                <a:spcPts val="1200"/>
              </a:spcAft>
              <a:buAutoNum type="arabicPeriod"/>
            </a:pPr>
            <a:r>
              <a:rPr lang="en-AU" sz="1800" dirty="0"/>
              <a:t>Which model is the least appropriate and why?</a:t>
            </a:r>
          </a:p>
          <a:p>
            <a:pPr marL="457200" indent="-457200">
              <a:lnSpc>
                <a:spcPct val="150000"/>
              </a:lnSpc>
              <a:spcAft>
                <a:spcPts val="1200"/>
              </a:spcAft>
              <a:buAutoNum type="arabicPeriod"/>
            </a:pPr>
            <a:r>
              <a:rPr lang="en-AU" sz="1800" dirty="0"/>
              <a:t>If you were to recommend one model to the grocery chain, which one would you recommend and why?</a:t>
            </a:r>
          </a:p>
        </p:txBody>
      </p:sp>
    </p:spTree>
    <p:extLst>
      <p:ext uri="{BB962C8B-B14F-4D97-AF65-F5344CB8AC3E}">
        <p14:creationId xmlns:p14="http://schemas.microsoft.com/office/powerpoint/2010/main" val="16128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fr-FR" u="sng" dirty="0">
                <a:solidFill>
                  <a:srgbClr val="2F5496"/>
                </a:solidFill>
                <a:effectLst/>
                <a:latin typeface="Arial" panose="020B0604020202020204" pitchFamily="34" charset="0"/>
                <a:ea typeface="Arial" panose="020B0604020202020204" pitchFamily="34" charset="0"/>
                <a:hlinkClick r:id="rId6"/>
              </a:rPr>
              <a:t>Mathematics Extension 1 11-12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28</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
        <p:nvSpPr>
          <p:cNvPr id="2" name="Title 1">
            <a:extLst>
              <a:ext uri="{FF2B5EF4-FFF2-40B4-BE49-F238E27FC236}">
                <a16:creationId xmlns:a16="http://schemas.microsoft.com/office/drawing/2014/main" id="{C1E3EC1B-83AC-7ABB-9B4D-B2BFB902AE2C}"/>
              </a:ext>
            </a:extLst>
          </p:cNvPr>
          <p:cNvSpPr>
            <a:spLocks noGrp="1"/>
          </p:cNvSpPr>
          <p:nvPr>
            <p:ph type="title"/>
          </p:nvPr>
        </p:nvSpPr>
        <p:spPr/>
        <p:txBody>
          <a:bodyPr/>
          <a:lstStyle/>
          <a:p>
            <a:r>
              <a:rPr lang="en-AU" dirty="0"/>
              <a:t>Grocery data</a:t>
            </a:r>
          </a:p>
        </p:txBody>
      </p:sp>
      <p:sp>
        <p:nvSpPr>
          <p:cNvPr id="12" name="Text Placeholder 11">
            <a:extLst>
              <a:ext uri="{FF2B5EF4-FFF2-40B4-BE49-F238E27FC236}">
                <a16:creationId xmlns:a16="http://schemas.microsoft.com/office/drawing/2014/main" id="{02C3478F-FB08-D7AF-5F27-8D143FA97D4C}"/>
              </a:ext>
              <a:ext uri="{C183D7F6-B498-43B3-948B-1728B52AA6E4}">
                <adec:decorative xmlns:adec="http://schemas.microsoft.com/office/drawing/2017/decorative" val="1"/>
              </a:ext>
            </a:extLst>
          </p:cNvPr>
          <p:cNvSpPr>
            <a:spLocks noGrp="1"/>
          </p:cNvSpPr>
          <p:nvPr>
            <p:ph type="body" sz="quarter" idx="17"/>
          </p:nvPr>
        </p:nvSpPr>
        <p:spPr/>
        <p:txBody>
          <a:bodyPr/>
          <a:lstStyle/>
          <a:p>
            <a:r>
              <a:rPr lang="en-AU" dirty="0">
                <a:latin typeface="+mn-lt"/>
              </a:rPr>
              <a:t> </a:t>
            </a:r>
          </a:p>
        </p:txBody>
      </p:sp>
      <p:pic>
        <p:nvPicPr>
          <p:cNvPr id="6" name="Picture 5" descr="  &#10;A scatter plot titled “Income and Fruits/Vegetables Buying.” The x‑axis shows household income in thousands of dollars, increasing left to right. The y‑axis shows the number of fruits and vegetables purchased. Each data point is a small green dot. The dots form an upward‑sloping cloud: lower‑income households cluster toward the lower left with fewer purchases, while higher‑income households appear toward the upper right with more purchases. The overall pattern suggests a positive relationship between income and fruit/vegetable buying.">
            <a:extLst>
              <a:ext uri="{FF2B5EF4-FFF2-40B4-BE49-F238E27FC236}">
                <a16:creationId xmlns:a16="http://schemas.microsoft.com/office/drawing/2014/main" id="{7DF645FF-B742-4A6E-9B8F-CA9485641EC3}"/>
              </a:ext>
            </a:extLst>
          </p:cNvPr>
          <p:cNvPicPr>
            <a:picLocks noChangeAspect="1"/>
          </p:cNvPicPr>
          <p:nvPr/>
        </p:nvPicPr>
        <p:blipFill>
          <a:blip r:embed="rId3"/>
          <a:stretch>
            <a:fillRect/>
          </a:stretch>
        </p:blipFill>
        <p:spPr>
          <a:xfrm>
            <a:off x="359998" y="1701888"/>
            <a:ext cx="8238569" cy="4922630"/>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42E23A-4478-AE92-B0BA-81650DE8E0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
        <p:nvSpPr>
          <p:cNvPr id="3" name="Title 2" descr="A scatter plot titled Quadratic Model showing household income on the x‑axis (0 to 125 thousand dollars) and number of fruits and vegetables purchased on the y‑axis (0 to 30). Green dots represent individual households. A red curved line shows a quadratic model fitted to the data. The curve dips slightly at lower incomes and then rises for higher incomes, indicating a non‑linear relationship between income and fruit/vegetable purchases.">
            <a:extLst>
              <a:ext uri="{FF2B5EF4-FFF2-40B4-BE49-F238E27FC236}">
                <a16:creationId xmlns:a16="http://schemas.microsoft.com/office/drawing/2014/main" id="{CB023C8A-A539-0F69-6798-AE9A0EC54301}"/>
              </a:ext>
            </a:extLst>
          </p:cNvPr>
          <p:cNvSpPr>
            <a:spLocks noGrp="1"/>
          </p:cNvSpPr>
          <p:nvPr>
            <p:ph type="title"/>
          </p:nvPr>
        </p:nvSpPr>
        <p:spPr/>
        <p:txBody>
          <a:bodyPr/>
          <a:lstStyle/>
          <a:p>
            <a:r>
              <a:rPr lang="en-AU" dirty="0"/>
              <a:t>Modelling the data </a:t>
            </a:r>
          </a:p>
        </p:txBody>
      </p:sp>
      <p:pic>
        <p:nvPicPr>
          <p:cNvPr id="6" name="Picture 5" descr="A scatter plot titled Quadratic Model showing household income on the x‑axis (0 to 125 thousand dollars) and number of fruits and vegetables purchased on the y‑axis (0 to 30). Green dots represent individual households. A red curved line shows a quadratic model fitted to the data. The curve dips slightly at lower incomes and then rises for higher incomes, indicating a non‑linear relationship between income and fruit/vegetable purchases.">
            <a:extLst>
              <a:ext uri="{FF2B5EF4-FFF2-40B4-BE49-F238E27FC236}">
                <a16:creationId xmlns:a16="http://schemas.microsoft.com/office/drawing/2014/main" id="{FE6AD5CC-8036-461D-8DB0-68095A3935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000" y="1567086"/>
            <a:ext cx="4267202" cy="2508116"/>
          </a:xfrm>
          <a:prstGeom prst="rect">
            <a:avLst/>
          </a:prstGeom>
        </p:spPr>
      </p:pic>
      <mc:AlternateContent xmlns:mc="http://schemas.openxmlformats.org/markup-compatibility/2006" xmlns:a14="http://schemas.microsoft.com/office/drawing/2010/main">
        <mc:Choice Requires="a14">
          <p:sp>
            <p:nvSpPr>
              <p:cNvPr id="12" name="TextBox 11" descr="A scatter plot titled Quadratic Model showing household income on the x‑axis (0 to 125 thousand dollars) and number of fruits and vegetables purchased on the y‑axis (0 to 30). Green dots represent individual households. A red curved line shows a quadratic model fitted to the data. The curve dips slightly at lower incomes and then rises for higher incomes, indicating a non‑linear relationship between income and fruit/vegetable purchases.">
                <a:extLst>
                  <a:ext uri="{FF2B5EF4-FFF2-40B4-BE49-F238E27FC236}">
                    <a16:creationId xmlns:a16="http://schemas.microsoft.com/office/drawing/2014/main" id="{EB74C7E8-A2FB-A182-ACE3-B6F354078849}"/>
                  </a:ext>
                </a:extLst>
              </p:cNvPr>
              <p:cNvSpPr txBox="1"/>
              <p:nvPr/>
            </p:nvSpPr>
            <p:spPr>
              <a:xfrm>
                <a:off x="1093959" y="4376514"/>
                <a:ext cx="2775284"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=0.118</m:t>
                      </m:r>
                      <m:r>
                        <a:rPr lang="en-AU" sz="1800" b="0" i="1" smtClean="0">
                          <a:latin typeface="Cambria Math" panose="02040503050406030204" pitchFamily="18" charset="0"/>
                        </a:rPr>
                        <m:t>𝑥</m:t>
                      </m:r>
                      <m:r>
                        <a:rPr lang="en-AU" sz="1800" b="0" i="1" smtClean="0">
                          <a:latin typeface="Cambria Math" panose="02040503050406030204" pitchFamily="18" charset="0"/>
                        </a:rPr>
                        <m:t>+8.34</m:t>
                      </m:r>
                    </m:oMath>
                  </m:oMathPara>
                </a14:m>
                <a:endParaRPr lang="en-AU" sz="1800" dirty="0"/>
              </a:p>
            </p:txBody>
          </p:sp>
        </mc:Choice>
        <mc:Fallback xmlns="">
          <p:sp>
            <p:nvSpPr>
              <p:cNvPr id="12" name="TextBox 11" descr="A scatter plot titled Quadratic Model showing household income on the x‑axis (0 to 125 thousand dollars) and number of fruits and vegetables purchased on the y‑axis (0 to 30). Green dots represent individual households. A red curved line shows a quadratic model fitted to the data. The curve dips slightly at lower incomes and then rises for higher incomes, indicating a non‑linear relationship between income and fruit/vegetable purchases.">
                <a:extLst>
                  <a:ext uri="{FF2B5EF4-FFF2-40B4-BE49-F238E27FC236}">
                    <a16:creationId xmlns:a16="http://schemas.microsoft.com/office/drawing/2014/main" id="{EB74C7E8-A2FB-A182-ACE3-B6F354078849}"/>
                  </a:ext>
                </a:extLst>
              </p:cNvPr>
              <p:cNvSpPr txBox="1">
                <a:spLocks noRot="1" noChangeAspect="1" noMove="1" noResize="1" noEditPoints="1" noAdjustHandles="1" noChangeArrowheads="1" noChangeShapeType="1" noTextEdit="1"/>
              </p:cNvSpPr>
              <p:nvPr/>
            </p:nvSpPr>
            <p:spPr>
              <a:xfrm>
                <a:off x="1093959" y="4376514"/>
                <a:ext cx="2775284" cy="914400"/>
              </a:xfrm>
              <a:prstGeom prst="rect">
                <a:avLst/>
              </a:prstGeom>
              <a:blipFill>
                <a:blip r:embed="rId4"/>
                <a:stretch>
                  <a:fillRect/>
                </a:stretch>
              </a:blipFill>
            </p:spPr>
            <p:txBody>
              <a:bodyPr/>
              <a:lstStyle/>
              <a:p>
                <a:r>
                  <a:rPr lang="en-US">
                    <a:noFill/>
                  </a:rPr>
                  <a:t> </a:t>
                </a:r>
              </a:p>
            </p:txBody>
          </p:sp>
        </mc:Fallback>
      </mc:AlternateContent>
      <p:pic>
        <p:nvPicPr>
          <p:cNvPr id="7" name="Picture 6" descr="A scatter plot titled Quadratic Model showing household income on the x‑axis (0 to 125 thousand dollars) and number of fruits and vegetables purchased on the y‑axis (0 to 30). Green dots represent individual households. A red curved line shows a quadratic model fitted to the data. The curve dips slightly at lower incomes and then rises for higher incomes, indicating a non‑linear relationship between income and fruit/vegetable purchases.">
            <a:extLst>
              <a:ext uri="{FF2B5EF4-FFF2-40B4-BE49-F238E27FC236}">
                <a16:creationId xmlns:a16="http://schemas.microsoft.com/office/drawing/2014/main" id="{C3E6321F-DE08-4A9F-ACC6-CF06C1E6A014}"/>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6751475" y="1567086"/>
            <a:ext cx="4364516" cy="2508116"/>
          </a:xfrm>
          <a:prstGeom prst="rect">
            <a:avLst/>
          </a:prstGeom>
        </p:spPr>
      </p:pic>
      <mc:AlternateContent xmlns:mc="http://schemas.openxmlformats.org/markup-compatibility/2006" xmlns:a14="http://schemas.microsoft.com/office/drawing/2010/main">
        <mc:Choice Requires="a14">
          <p:sp>
            <p:nvSpPr>
              <p:cNvPr id="13" name="TextBox 12" descr="A scatter plot titled Quadratic Model showing household income on the x‑axis (0 to 125 thousand dollars) and number of fruits and vegetables purchased on the y‑axis (0 to 30). Green dots represent individual households. A red curved line shows a quadratic model fitted to the data. The curve dips slightly at lower incomes and then rises for higher incomes, indicating a non‑linear relationship between income and fruit/vegetable purchases.">
                <a:extLst>
                  <a:ext uri="{FF2B5EF4-FFF2-40B4-BE49-F238E27FC236}">
                    <a16:creationId xmlns:a16="http://schemas.microsoft.com/office/drawing/2014/main" id="{B76EFD1B-366B-0F9A-A524-5C3BAA8182D9}"/>
                  </a:ext>
                </a:extLst>
              </p:cNvPr>
              <p:cNvSpPr txBox="1"/>
              <p:nvPr/>
            </p:nvSpPr>
            <p:spPr>
              <a:xfrm>
                <a:off x="7546091" y="4376514"/>
                <a:ext cx="2775284" cy="914400"/>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AU" sz="1800" i="1" smtClean="0">
                          <a:solidFill>
                            <a:schemeClr val="tx1"/>
                          </a:solidFill>
                          <a:latin typeface="Cambria Math" panose="02040503050406030204" pitchFamily="18" charset="0"/>
                        </a:rPr>
                        <m:t>𝑦</m:t>
                      </m:r>
                      <m:r>
                        <a:rPr lang="en-AU" sz="1800" i="1" smtClean="0">
                          <a:solidFill>
                            <a:schemeClr val="tx1"/>
                          </a:solidFill>
                          <a:latin typeface="Cambria Math" panose="02040503050406030204" pitchFamily="18" charset="0"/>
                        </a:rPr>
                        <m:t>=0.0016</m:t>
                      </m:r>
                      <m:sSup>
                        <m:sSupPr>
                          <m:ctrlPr>
                            <a:rPr lang="en-AU" sz="1800" i="1">
                              <a:solidFill>
                                <a:schemeClr val="tx1"/>
                              </a:solidFill>
                              <a:latin typeface="Cambria Math" panose="02040503050406030204" pitchFamily="18" charset="0"/>
                            </a:rPr>
                          </m:ctrlPr>
                        </m:sSupPr>
                        <m:e>
                          <m:r>
                            <a:rPr lang="en-AU" sz="1800" i="1">
                              <a:solidFill>
                                <a:schemeClr val="tx1"/>
                              </a:solidFill>
                              <a:latin typeface="Cambria Math" panose="02040503050406030204" pitchFamily="18" charset="0"/>
                            </a:rPr>
                            <m:t>𝑥</m:t>
                          </m:r>
                        </m:e>
                        <m:sup>
                          <m:r>
                            <a:rPr lang="en-AU" sz="1800" i="1">
                              <a:solidFill>
                                <a:schemeClr val="tx1"/>
                              </a:solidFill>
                              <a:latin typeface="Cambria Math" panose="02040503050406030204" pitchFamily="18" charset="0"/>
                            </a:rPr>
                            <m:t>2</m:t>
                          </m:r>
                        </m:sup>
                      </m:sSup>
                      <m:r>
                        <a:rPr lang="en-AU" sz="1800" i="1">
                          <a:solidFill>
                            <a:schemeClr val="tx1"/>
                          </a:solidFill>
                          <a:latin typeface="Cambria Math" panose="02040503050406030204" pitchFamily="18" charset="0"/>
                        </a:rPr>
                        <m:t>−0.097</m:t>
                      </m:r>
                      <m:r>
                        <a:rPr lang="en-AU" sz="1800" i="1">
                          <a:solidFill>
                            <a:schemeClr val="tx1"/>
                          </a:solidFill>
                          <a:latin typeface="Cambria Math" panose="02040503050406030204" pitchFamily="18" charset="0"/>
                        </a:rPr>
                        <m:t>𝑥</m:t>
                      </m:r>
                      <m:r>
                        <a:rPr lang="en-AU" sz="1800" i="1">
                          <a:solidFill>
                            <a:schemeClr val="tx1"/>
                          </a:solidFill>
                          <a:latin typeface="Cambria Math" panose="02040503050406030204" pitchFamily="18" charset="0"/>
                        </a:rPr>
                        <m:t>+12.48</m:t>
                      </m:r>
                    </m:oMath>
                  </m:oMathPara>
                </a14:m>
                <a:endParaRPr lang="en-AU" sz="1800" dirty="0">
                  <a:solidFill>
                    <a:schemeClr val="tx1"/>
                  </a:solidFill>
                </a:endParaRPr>
              </a:p>
            </p:txBody>
          </p:sp>
        </mc:Choice>
        <mc:Fallback xmlns="">
          <p:sp>
            <p:nvSpPr>
              <p:cNvPr id="13" name="TextBox 12" descr="A scatter plot titled Quadratic Model showing household income on the x‑axis (0 to 125 thousand dollars) and number of fruits and vegetables purchased on the y‑axis (0 to 30). Green dots represent individual households. A red curved line shows a quadratic model fitted to the data. The curve dips slightly at lower incomes and then rises for higher incomes, indicating a non‑linear relationship between income and fruit/vegetable purchases.">
                <a:extLst>
                  <a:ext uri="{FF2B5EF4-FFF2-40B4-BE49-F238E27FC236}">
                    <a16:creationId xmlns:a16="http://schemas.microsoft.com/office/drawing/2014/main" id="{B76EFD1B-366B-0F9A-A524-5C3BAA8182D9}"/>
                  </a:ext>
                </a:extLst>
              </p:cNvPr>
              <p:cNvSpPr txBox="1">
                <a:spLocks noRot="1" noChangeAspect="1" noMove="1" noResize="1" noEditPoints="1" noAdjustHandles="1" noChangeArrowheads="1" noChangeShapeType="1" noTextEdit="1"/>
              </p:cNvSpPr>
              <p:nvPr/>
            </p:nvSpPr>
            <p:spPr>
              <a:xfrm>
                <a:off x="7546091" y="4376514"/>
                <a:ext cx="2775284" cy="914400"/>
              </a:xfrm>
              <a:prstGeom prst="rect">
                <a:avLst/>
              </a:prstGeom>
              <a:blipFill>
                <a:blip r:embed="rId6"/>
                <a:stretch>
                  <a:fillRect l="-3077" r="-16264"/>
                </a:stretch>
              </a:blipFill>
            </p:spPr>
            <p:txBody>
              <a:bodyPr/>
              <a:lstStyle/>
              <a:p>
                <a:r>
                  <a:rPr lang="en-US">
                    <a:noFill/>
                  </a:rPr>
                  <a:t> </a:t>
                </a:r>
              </a:p>
            </p:txBody>
          </p:sp>
        </mc:Fallback>
      </mc:AlternateContent>
      <p:sp>
        <p:nvSpPr>
          <p:cNvPr id="14" name="Rectangle: Rounded Corners 13" descr="A scatter plot titled Quadratic Model showing household income on the x‑axis (0 to 125 thousand dollars) and number of fruits and vegetables purchased on the y‑axis (0 to 30). Green dots represent individual households. A red curved line shows a quadratic model fitted to the data. The curve dips slightly at lower incomes and then rises for higher incomes, indicating a non‑linear relationship between income and fruit/vegetable purchases.">
            <a:extLst>
              <a:ext uri="{FF2B5EF4-FFF2-40B4-BE49-F238E27FC236}">
                <a16:creationId xmlns:a16="http://schemas.microsoft.com/office/drawing/2014/main" id="{D7BB4D1C-B7A0-2AE1-A8D5-2B4D53CFDB1D}"/>
              </a:ext>
            </a:extLst>
          </p:cNvPr>
          <p:cNvSpPr/>
          <p:nvPr/>
        </p:nvSpPr>
        <p:spPr>
          <a:xfrm>
            <a:off x="360000" y="4901173"/>
            <a:ext cx="11483998" cy="13821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dirty="0"/>
              <a:t>Using each model, predict the number of fruit and vegetables purchased for a household earning $50 000</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05A8FE-4ACB-805E-456D-5C193422A55F}"/>
                  </a:ext>
                  <a:ext uri="{C183D7F6-B498-43B3-948B-1728B52AA6E4}">
                    <adec:decorative xmlns:adec="http://schemas.microsoft.com/office/drawing/2017/decorative" val="1"/>
                  </a:ext>
                </a:extLst>
              </p:cNvPr>
              <p:cNvSpPr txBox="1"/>
              <p:nvPr/>
            </p:nvSpPr>
            <p:spPr>
              <a:xfrm>
                <a:off x="7364807" y="1815430"/>
                <a:ext cx="3137851" cy="48006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chemeClr val="tx2"/>
                          </a:solidFill>
                          <a:latin typeface="Cambria Math" panose="02040503050406030204" pitchFamily="18" charset="0"/>
                        </a:rPr>
                        <m:t>𝑦</m:t>
                      </m:r>
                      <m:r>
                        <a:rPr lang="en-AU" sz="1800" b="0" i="1" smtClean="0">
                          <a:solidFill>
                            <a:schemeClr val="tx2"/>
                          </a:solidFill>
                          <a:latin typeface="Cambria Math" panose="02040503050406030204" pitchFamily="18" charset="0"/>
                        </a:rPr>
                        <m:t>=0.0016</m:t>
                      </m:r>
                      <m:sSup>
                        <m:sSupPr>
                          <m:ctrlPr>
                            <a:rPr lang="en-AU" sz="1800" b="0" i="1" smtClean="0">
                              <a:solidFill>
                                <a:schemeClr val="tx2"/>
                              </a:solidFill>
                              <a:latin typeface="Cambria Math" panose="02040503050406030204" pitchFamily="18" charset="0"/>
                            </a:rPr>
                          </m:ctrlPr>
                        </m:sSupPr>
                        <m:e>
                          <m:r>
                            <a:rPr lang="en-AU" sz="1800" b="0" i="1" smtClean="0">
                              <a:solidFill>
                                <a:schemeClr val="tx2"/>
                              </a:solidFill>
                              <a:latin typeface="Cambria Math" panose="02040503050406030204" pitchFamily="18" charset="0"/>
                            </a:rPr>
                            <m:t>𝑥</m:t>
                          </m:r>
                        </m:e>
                        <m:sup>
                          <m:r>
                            <a:rPr lang="en-AU" sz="1800" b="0" i="1" smtClean="0">
                              <a:solidFill>
                                <a:schemeClr val="tx2"/>
                              </a:solidFill>
                              <a:latin typeface="Cambria Math" panose="02040503050406030204" pitchFamily="18" charset="0"/>
                            </a:rPr>
                            <m:t>2</m:t>
                          </m:r>
                        </m:sup>
                      </m:sSup>
                      <m:r>
                        <a:rPr lang="en-AU" sz="1800" b="0" i="1" smtClean="0">
                          <a:solidFill>
                            <a:schemeClr val="tx2"/>
                          </a:solidFill>
                          <a:latin typeface="Cambria Math" panose="02040503050406030204" pitchFamily="18" charset="0"/>
                        </a:rPr>
                        <m:t>−0.097</m:t>
                      </m:r>
                      <m:r>
                        <a:rPr lang="en-AU" sz="1800" b="0" i="1" smtClean="0">
                          <a:solidFill>
                            <a:schemeClr val="tx2"/>
                          </a:solidFill>
                          <a:latin typeface="Cambria Math" panose="02040503050406030204" pitchFamily="18" charset="0"/>
                        </a:rPr>
                        <m:t>𝑥</m:t>
                      </m:r>
                      <m:r>
                        <a:rPr lang="en-AU" sz="1800" b="0" i="1" smtClean="0">
                          <a:solidFill>
                            <a:schemeClr val="tx2"/>
                          </a:solidFill>
                          <a:latin typeface="Cambria Math" panose="02040503050406030204" pitchFamily="18" charset="0"/>
                        </a:rPr>
                        <m:t>+12.48</m:t>
                      </m:r>
                    </m:oMath>
                  </m:oMathPara>
                </a14:m>
                <a:endParaRPr lang="en-AU" sz="1800" dirty="0">
                  <a:solidFill>
                    <a:schemeClr val="tx2"/>
                  </a:solidFill>
                </a:endParaRPr>
              </a:p>
            </p:txBody>
          </p:sp>
        </mc:Choice>
        <mc:Fallback xmlns="">
          <p:sp>
            <p:nvSpPr>
              <p:cNvPr id="8" name="TextBox 7">
                <a:extLst>
                  <a:ext uri="{FF2B5EF4-FFF2-40B4-BE49-F238E27FC236}">
                    <a16:creationId xmlns:a16="http://schemas.microsoft.com/office/drawing/2014/main" id="{BC05A8FE-4ACB-805E-456D-5C193422A55F}"/>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7364807" y="1815430"/>
                <a:ext cx="3137851" cy="480060"/>
              </a:xfrm>
              <a:prstGeom prst="rect">
                <a:avLst/>
              </a:prstGeom>
              <a:blipFill>
                <a:blip r:embed="rId7"/>
                <a:stretch>
                  <a:fillRect l="-2718" r="-2913"/>
                </a:stretch>
              </a:blipFill>
            </p:spPr>
            <p:txBody>
              <a:bodyPr/>
              <a:lstStyle/>
              <a:p>
                <a:r>
                  <a:rPr lang="en-US">
                    <a:noFill/>
                  </a:rPr>
                  <a:t> </a:t>
                </a:r>
              </a:p>
            </p:txBody>
          </p:sp>
        </mc:Fallback>
      </mc:AlternateContent>
    </p:spTree>
    <p:extLst>
      <p:ext uri="{BB962C8B-B14F-4D97-AF65-F5344CB8AC3E}">
        <p14:creationId xmlns:p14="http://schemas.microsoft.com/office/powerpoint/2010/main" val="7362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1368006-411D-B704-F785-92439DB16B34}"/>
              </a:ext>
            </a:extLst>
          </p:cNvPr>
          <p:cNvSpPr>
            <a:spLocks noGrp="1"/>
          </p:cNvSpPr>
          <p:nvPr>
            <p:ph type="title"/>
          </p:nvPr>
        </p:nvSpPr>
        <p:spPr/>
        <p:txBody>
          <a:bodyPr/>
          <a:lstStyle/>
          <a:p>
            <a:r>
              <a:rPr lang="en-AU" dirty="0"/>
              <a:t>Modelling the data (1)</a:t>
            </a:r>
          </a:p>
        </p:txBody>
      </p:sp>
      <p:pic>
        <p:nvPicPr>
          <p:cNvPr id="7" name="Picture 6" descr="A scatter plot showing household income on the x‑axis (0 to 130 thousand dollars) and number of fruits and vegetables purchased on the y‑axis (0 to 30). Green dots represent individual households. A purple curved trend line rises and falls, showing a non‑linear pattern: purchases dip slightly at lower incomes, rise steadily through middle incomes, and level off at higher incomes.">
            <a:extLst>
              <a:ext uri="{FF2B5EF4-FFF2-40B4-BE49-F238E27FC236}">
                <a16:creationId xmlns:a16="http://schemas.microsoft.com/office/drawing/2014/main" id="{C6576B90-3C47-5D24-170B-ADF4DA17FE1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80552" y="1555672"/>
            <a:ext cx="9230897" cy="5050328"/>
          </a:xfrm>
          <a:prstGeom prst="rect">
            <a:avLst/>
          </a:prstGeom>
        </p:spPr>
      </p:pic>
      <p:sp>
        <p:nvSpPr>
          <p:cNvPr id="2" name="Slide Number Placeholder 1">
            <a:extLst>
              <a:ext uri="{FF2B5EF4-FFF2-40B4-BE49-F238E27FC236}">
                <a16:creationId xmlns:a16="http://schemas.microsoft.com/office/drawing/2014/main" id="{9854CA31-B451-AEC4-4839-171E5CD857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mc:AlternateContent xmlns:mc="http://schemas.openxmlformats.org/markup-compatibility/2006" xmlns:a14="http://schemas.microsoft.com/office/drawing/2010/main">
        <mc:Choice Requires="a14">
          <p:sp>
            <p:nvSpPr>
              <p:cNvPr id="3" name="Rectangle: Rounded Corners 15">
                <a:extLst>
                  <a:ext uri="{FF2B5EF4-FFF2-40B4-BE49-F238E27FC236}">
                    <a16:creationId xmlns:a16="http://schemas.microsoft.com/office/drawing/2014/main" id="{7106B555-07C1-1C96-AB7B-0C301743A973}"/>
                  </a:ext>
                  <a:ext uri="{C183D7F6-B498-43B3-948B-1728B52AA6E4}">
                    <adec:decorative xmlns:adec="http://schemas.microsoft.com/office/drawing/2017/decorative" val="1"/>
                  </a:ext>
                </a:extLst>
              </p:cNvPr>
              <p:cNvSpPr/>
              <p:nvPr/>
            </p:nvSpPr>
            <p:spPr>
              <a:xfrm>
                <a:off x="348000" y="928831"/>
                <a:ext cx="11495998" cy="5008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14:m>
                  <m:oMathPara xmlns:m="http://schemas.openxmlformats.org/officeDocument/2006/math">
                    <m:oMathParaPr>
                      <m:jc m:val="left"/>
                    </m:oMathParaPr>
                    <m:oMath xmlns:m="http://schemas.openxmlformats.org/officeDocument/2006/math">
                      <m:r>
                        <a:rPr lang="es-ES" i="1" smtClean="0">
                          <a:latin typeface="Cambria Math" panose="02040503050406030204" pitchFamily="18" charset="0"/>
                        </a:rPr>
                        <m:t>𝑦</m:t>
                      </m:r>
                      <m:r>
                        <a:rPr lang="en-AU" b="0" i="1" smtClean="0">
                          <a:latin typeface="Cambria Math" panose="02040503050406030204" pitchFamily="18" charset="0"/>
                        </a:rPr>
                        <m:t>=</m:t>
                      </m:r>
                      <m:r>
                        <a:rPr lang="es-ES" i="1" smtClean="0">
                          <a:latin typeface="Cambria Math" panose="02040503050406030204" pitchFamily="18" charset="0"/>
                        </a:rPr>
                        <m:t>0.00000000029</m:t>
                      </m:r>
                      <m:sSup>
                        <m:sSupPr>
                          <m:ctrlPr>
                            <a:rPr lang="es-ES" i="1">
                              <a:latin typeface="Cambria Math" panose="02040503050406030204" pitchFamily="18" charset="0"/>
                            </a:rPr>
                          </m:ctrlPr>
                        </m:sSupPr>
                        <m:e>
                          <m:r>
                            <a:rPr lang="es-ES" i="1">
                              <a:latin typeface="Cambria Math" panose="02040503050406030204" pitchFamily="18" charset="0"/>
                            </a:rPr>
                            <m:t>𝑥</m:t>
                          </m:r>
                        </m:e>
                        <m:sup>
                          <m:r>
                            <a:rPr lang="es-ES" i="1">
                              <a:latin typeface="Cambria Math" panose="02040503050406030204" pitchFamily="18" charset="0"/>
                            </a:rPr>
                            <m:t>5</m:t>
                          </m:r>
                        </m:sup>
                      </m:sSup>
                      <m:r>
                        <a:rPr lang="es-ES" i="1">
                          <a:latin typeface="Cambria Math" panose="02040503050406030204" pitchFamily="18" charset="0"/>
                        </a:rPr>
                        <m:t>−0.00001</m:t>
                      </m:r>
                      <m:sSup>
                        <m:sSupPr>
                          <m:ctrlPr>
                            <a:rPr lang="es-ES" i="1">
                              <a:latin typeface="Cambria Math" panose="02040503050406030204" pitchFamily="18" charset="0"/>
                            </a:rPr>
                          </m:ctrlPr>
                        </m:sSupPr>
                        <m:e>
                          <m:r>
                            <a:rPr lang="es-ES" i="1">
                              <a:latin typeface="Cambria Math" panose="02040503050406030204" pitchFamily="18" charset="0"/>
                            </a:rPr>
                            <m:t>𝑥</m:t>
                          </m:r>
                        </m:e>
                        <m:sup>
                          <m:r>
                            <a:rPr lang="es-ES" i="1">
                              <a:latin typeface="Cambria Math" panose="02040503050406030204" pitchFamily="18" charset="0"/>
                            </a:rPr>
                            <m:t>4</m:t>
                          </m:r>
                        </m:sup>
                      </m:sSup>
                      <m:r>
                        <a:rPr lang="es-ES" i="1">
                          <a:latin typeface="Cambria Math" panose="02040503050406030204" pitchFamily="18" charset="0"/>
                        </a:rPr>
                        <m:t>+0.0012</m:t>
                      </m:r>
                      <m:sSup>
                        <m:sSupPr>
                          <m:ctrlPr>
                            <a:rPr lang="es-ES" i="1">
                              <a:latin typeface="Cambria Math" panose="02040503050406030204" pitchFamily="18" charset="0"/>
                            </a:rPr>
                          </m:ctrlPr>
                        </m:sSupPr>
                        <m:e>
                          <m:r>
                            <a:rPr lang="es-ES" i="1">
                              <a:latin typeface="Cambria Math" panose="02040503050406030204" pitchFamily="18" charset="0"/>
                            </a:rPr>
                            <m:t>𝑥</m:t>
                          </m:r>
                        </m:e>
                        <m:sup>
                          <m:r>
                            <a:rPr lang="es-ES" i="1">
                              <a:latin typeface="Cambria Math" panose="02040503050406030204" pitchFamily="18" charset="0"/>
                            </a:rPr>
                            <m:t>3</m:t>
                          </m:r>
                        </m:sup>
                      </m:sSup>
                      <m:r>
                        <a:rPr lang="es-ES" i="1">
                          <a:latin typeface="Cambria Math" panose="02040503050406030204" pitchFamily="18" charset="0"/>
                        </a:rPr>
                        <m:t>−0.055</m:t>
                      </m:r>
                      <m:sSup>
                        <m:sSupPr>
                          <m:ctrlPr>
                            <a:rPr lang="es-ES" i="1">
                              <a:latin typeface="Cambria Math" panose="02040503050406030204" pitchFamily="18" charset="0"/>
                            </a:rPr>
                          </m:ctrlPr>
                        </m:sSupPr>
                        <m:e>
                          <m:r>
                            <a:rPr lang="es-ES" i="1">
                              <a:latin typeface="Cambria Math" panose="02040503050406030204" pitchFamily="18" charset="0"/>
                            </a:rPr>
                            <m:t>𝑥</m:t>
                          </m:r>
                        </m:e>
                        <m:sup>
                          <m:r>
                            <a:rPr lang="es-ES" i="1">
                              <a:latin typeface="Cambria Math" panose="02040503050406030204" pitchFamily="18" charset="0"/>
                            </a:rPr>
                            <m:t>2</m:t>
                          </m:r>
                        </m:sup>
                      </m:sSup>
                      <m:r>
                        <a:rPr lang="es-ES" i="1">
                          <a:latin typeface="Cambria Math" panose="02040503050406030204" pitchFamily="18" charset="0"/>
                        </a:rPr>
                        <m:t>+0.66</m:t>
                      </m:r>
                      <m:r>
                        <a:rPr lang="es-ES" i="1">
                          <a:latin typeface="Cambria Math" panose="02040503050406030204" pitchFamily="18" charset="0"/>
                        </a:rPr>
                        <m:t>𝑥</m:t>
                      </m:r>
                      <m:r>
                        <a:rPr lang="es-ES" i="1">
                          <a:latin typeface="Cambria Math" panose="02040503050406030204" pitchFamily="18" charset="0"/>
                        </a:rPr>
                        <m:t>+12.63</m:t>
                      </m:r>
                    </m:oMath>
                  </m:oMathPara>
                </a14:m>
                <a:endParaRPr lang="en-AU" sz="3200" dirty="0"/>
              </a:p>
            </p:txBody>
          </p:sp>
        </mc:Choice>
        <mc:Fallback xmlns="">
          <p:sp>
            <p:nvSpPr>
              <p:cNvPr id="3" name="Rectangle: Rounded Corners 15">
                <a:extLst>
                  <a:ext uri="{FF2B5EF4-FFF2-40B4-BE49-F238E27FC236}">
                    <a16:creationId xmlns:a16="http://schemas.microsoft.com/office/drawing/2014/main" id="{7106B555-07C1-1C96-AB7B-0C301743A973}"/>
                  </a:ext>
                  <a:ext uri="{C183D7F6-B498-43B3-948B-1728B52AA6E4}">
                    <adec:decorative xmlns:adec="http://schemas.microsoft.com/office/drawing/2017/decorative" val="1"/>
                  </a:ext>
                </a:extLst>
              </p:cNvPr>
              <p:cNvSpPr>
                <a:spLocks noRot="1" noChangeAspect="1" noMove="1" noResize="1" noEditPoints="1" noAdjustHandles="1" noChangeArrowheads="1" noChangeShapeType="1" noTextEdit="1"/>
              </p:cNvSpPr>
              <p:nvPr/>
            </p:nvSpPr>
            <p:spPr>
              <a:xfrm>
                <a:off x="348000" y="928831"/>
                <a:ext cx="11495998" cy="500864"/>
              </a:xfrm>
              <a:prstGeom prst="roundRect">
                <a:avLst/>
              </a:prstGeom>
              <a:blipFill>
                <a:blip r:embed="rId3"/>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32595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781B4-4F6E-1013-6BF4-6F45778CA280}"/>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541514B-FBD6-8AF1-0F35-8F86C4150E62}"/>
              </a:ext>
            </a:extLst>
          </p:cNvPr>
          <p:cNvSpPr>
            <a:spLocks noGrp="1"/>
          </p:cNvSpPr>
          <p:nvPr>
            <p:ph type="title"/>
          </p:nvPr>
        </p:nvSpPr>
        <p:spPr/>
        <p:txBody>
          <a:bodyPr/>
          <a:lstStyle/>
          <a:p>
            <a:r>
              <a:rPr lang="en-AU" dirty="0"/>
              <a:t>Modelling the data (2)</a:t>
            </a:r>
          </a:p>
        </p:txBody>
      </p:sp>
      <p:sp>
        <p:nvSpPr>
          <p:cNvPr id="11" name="Text Placeholder 10">
            <a:extLst>
              <a:ext uri="{FF2B5EF4-FFF2-40B4-BE49-F238E27FC236}">
                <a16:creationId xmlns:a16="http://schemas.microsoft.com/office/drawing/2014/main" id="{E11D23E9-B876-3184-2A8C-0D7C61128455}"/>
              </a:ext>
              <a:ext uri="{C183D7F6-B498-43B3-948B-1728B52AA6E4}">
                <adec:decorative xmlns:adec="http://schemas.microsoft.com/office/drawing/2017/decorative" val="0"/>
              </a:ext>
            </a:extLst>
          </p:cNvPr>
          <p:cNvSpPr>
            <a:spLocks noGrp="1"/>
          </p:cNvSpPr>
          <p:nvPr>
            <p:ph type="body" sz="quarter" idx="18"/>
          </p:nvPr>
        </p:nvSpPr>
        <p:spPr/>
        <p:txBody>
          <a:bodyPr/>
          <a:lstStyle/>
          <a:p>
            <a:endParaRPr lang="en-AU" dirty="0"/>
          </a:p>
        </p:txBody>
      </p:sp>
      <p:pic>
        <p:nvPicPr>
          <p:cNvPr id="9" name="Picture 8" descr="A scatter plot showing household income on the x‑axis (0 to 130 thousand dollars) and number of fruits and vegetables purchased on the y‑axis (0 to 30). Green dots represent individual households. An orange curve passes through the data, bending downward at lower incomes, then rising again at higher incomes, indicating a non‑linear relationship between income and fruit and vegetable purchases.">
            <a:extLst>
              <a:ext uri="{FF2B5EF4-FFF2-40B4-BE49-F238E27FC236}">
                <a16:creationId xmlns:a16="http://schemas.microsoft.com/office/drawing/2014/main" id="{0433F85A-CDC1-A21E-869C-E8D7407FB84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44266" y="2412445"/>
            <a:ext cx="7903468" cy="4347767"/>
          </a:xfrm>
          <a:prstGeom prst="rect">
            <a:avLst/>
          </a:prstGeom>
        </p:spPr>
      </p:pic>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08911A52-ECA3-B79C-9065-FE18506A3CAB}"/>
                  </a:ext>
                  <a:ext uri="{C183D7F6-B498-43B3-948B-1728B52AA6E4}">
                    <adec:decorative xmlns:adec="http://schemas.microsoft.com/office/drawing/2017/decorative" val="1"/>
                  </a:ext>
                </a:extLst>
              </p:cNvPr>
              <p:cNvSpPr/>
              <p:nvPr/>
            </p:nvSpPr>
            <p:spPr>
              <a:xfrm>
                <a:off x="107805" y="918125"/>
                <a:ext cx="12084195" cy="14299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=5.9×</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10</m:t>
                          </m:r>
                        </m:e>
                        <m:sup>
                          <m:r>
                            <a:rPr lang="en-AU" sz="1800" b="0" i="1" smtClean="0">
                              <a:latin typeface="Cambria Math" panose="02040503050406030204" pitchFamily="18" charset="0"/>
                            </a:rPr>
                            <m:t>−23</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15</m:t>
                          </m:r>
                        </m:sup>
                      </m:sSup>
                      <m:r>
                        <a:rPr lang="en-AU" sz="1800" b="0" i="1" smtClean="0">
                          <a:latin typeface="Cambria Math" panose="02040503050406030204" pitchFamily="18" charset="0"/>
                        </a:rPr>
                        <m:t> −5.9×</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10</m:t>
                          </m:r>
                        </m:e>
                        <m:sup>
                          <m:r>
                            <a:rPr lang="en-AU" sz="1800" b="0" i="1" smtClean="0">
                              <a:latin typeface="Cambria Math" panose="02040503050406030204" pitchFamily="18" charset="0"/>
                            </a:rPr>
                            <m:t>−20</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14</m:t>
                          </m:r>
                        </m:sup>
                      </m:sSup>
                      <m:r>
                        <a:rPr lang="en-AU" sz="1800" i="1">
                          <a:latin typeface="Cambria Math" panose="02040503050406030204" pitchFamily="18" charset="0"/>
                        </a:rPr>
                        <m:t>+2.7×</m:t>
                      </m:r>
                      <m:sSup>
                        <m:sSupPr>
                          <m:ctrlPr>
                            <a:rPr lang="en-AU" sz="1800" i="1">
                              <a:latin typeface="Cambria Math" panose="02040503050406030204" pitchFamily="18" charset="0"/>
                            </a:rPr>
                          </m:ctrlPr>
                        </m:sSupPr>
                        <m:e>
                          <m:r>
                            <a:rPr lang="en-AU" sz="1800" i="1">
                              <a:latin typeface="Cambria Math" panose="02040503050406030204" pitchFamily="18" charset="0"/>
                            </a:rPr>
                            <m:t>10</m:t>
                          </m:r>
                        </m:e>
                        <m:sup>
                          <m:r>
                            <a:rPr lang="en-AU" sz="1800" b="0" i="1" smtClean="0">
                              <a:latin typeface="Cambria Math" panose="02040503050406030204" pitchFamily="18" charset="0"/>
                            </a:rPr>
                            <m:t>−17</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13</m:t>
                          </m:r>
                        </m:sup>
                      </m:sSup>
                      <m:r>
                        <a:rPr lang="en-AU" sz="1800" b="0" i="1" smtClean="0">
                          <a:latin typeface="Cambria Math" panose="02040503050406030204" pitchFamily="18" charset="0"/>
                        </a:rPr>
                        <m:t> −7.2</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i="1">
                              <a:latin typeface="Cambria Math" panose="02040503050406030204" pitchFamily="18" charset="0"/>
                            </a:rPr>
                            <m:t>10</m:t>
                          </m:r>
                        </m:e>
                        <m:sup>
                          <m:r>
                            <a:rPr lang="en-AU" sz="1800" b="0" i="1" smtClean="0">
                              <a:latin typeface="Cambria Math" panose="02040503050406030204" pitchFamily="18" charset="0"/>
                            </a:rPr>
                            <m:t>−15</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12</m:t>
                          </m:r>
                        </m:sup>
                      </m:sSup>
                      <m:r>
                        <a:rPr lang="en-AU" sz="1800" b="0" i="1" smtClean="0">
                          <a:latin typeface="Cambria Math" panose="02040503050406030204" pitchFamily="18" charset="0"/>
                        </a:rPr>
                        <m:t>+1.3</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i="1">
                              <a:latin typeface="Cambria Math" panose="02040503050406030204" pitchFamily="18" charset="0"/>
                            </a:rPr>
                            <m:t>10</m:t>
                          </m:r>
                        </m:e>
                        <m:sup>
                          <m:r>
                            <a:rPr lang="en-AU" sz="1800" b="0" i="1" smtClean="0">
                              <a:latin typeface="Cambria Math" panose="02040503050406030204" pitchFamily="18" charset="0"/>
                            </a:rPr>
                            <m:t>−12</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11</m:t>
                          </m:r>
                        </m:sup>
                      </m:sSup>
                      <m:r>
                        <a:rPr lang="en-AU" sz="1800" b="0" i="1" smtClean="0">
                          <a:latin typeface="Cambria Math" panose="02040503050406030204" pitchFamily="18" charset="0"/>
                        </a:rPr>
                        <m:t> −1.6</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i="1">
                              <a:latin typeface="Cambria Math" panose="02040503050406030204" pitchFamily="18" charset="0"/>
                            </a:rPr>
                            <m:t>10</m:t>
                          </m:r>
                        </m:e>
                        <m:sup>
                          <m:r>
                            <a:rPr lang="en-AU" sz="1800" b="0" i="1" smtClean="0">
                              <a:latin typeface="Cambria Math" panose="02040503050406030204" pitchFamily="18" charset="0"/>
                            </a:rPr>
                            <m:t>−10</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10</m:t>
                          </m:r>
                        </m:sup>
                      </m:sSup>
                    </m:oMath>
                    <m:oMath xmlns:m="http://schemas.openxmlformats.org/officeDocument/2006/math">
                      <m:r>
                        <a:rPr lang="en-AU" sz="1800" b="0" i="1" smtClean="0">
                          <a:latin typeface="Cambria Math" panose="02040503050406030204" pitchFamily="18" charset="0"/>
                        </a:rPr>
                        <m:t>+1.5</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i="1">
                              <a:latin typeface="Cambria Math" panose="02040503050406030204" pitchFamily="18" charset="0"/>
                            </a:rPr>
                            <m:t>10</m:t>
                          </m:r>
                        </m:e>
                        <m:sup>
                          <m:r>
                            <a:rPr lang="en-AU" sz="1800" b="0" i="1" smtClean="0">
                              <a:latin typeface="Cambria Math" panose="02040503050406030204" pitchFamily="18" charset="0"/>
                            </a:rPr>
                            <m:t>−8</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9</m:t>
                          </m:r>
                        </m:sup>
                      </m:sSup>
                      <m:r>
                        <a:rPr lang="en-AU" sz="1800" b="0" i="1" smtClean="0">
                          <a:latin typeface="Cambria Math" panose="02040503050406030204" pitchFamily="18" charset="0"/>
                        </a:rPr>
                        <m:t>−9.8</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i="1">
                              <a:latin typeface="Cambria Math" panose="02040503050406030204" pitchFamily="18" charset="0"/>
                            </a:rPr>
                            <m:t>10</m:t>
                          </m:r>
                        </m:e>
                        <m:sup>
                          <m:r>
                            <a:rPr lang="en-AU" sz="1800" b="0" i="1" smtClean="0">
                              <a:latin typeface="Cambria Math" panose="02040503050406030204" pitchFamily="18" charset="0"/>
                            </a:rPr>
                            <m:t>−7</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8</m:t>
                          </m:r>
                        </m:sup>
                      </m:sSup>
                      <m:r>
                        <a:rPr lang="en-AU" sz="1800" b="0" i="1" smtClean="0">
                          <a:latin typeface="Cambria Math" panose="02040503050406030204" pitchFamily="18" charset="0"/>
                        </a:rPr>
                        <m:t>+4.7</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i="1">
                              <a:latin typeface="Cambria Math" panose="02040503050406030204" pitchFamily="18" charset="0"/>
                            </a:rPr>
                            <m:t>10</m:t>
                          </m:r>
                        </m:e>
                        <m:sup>
                          <m:r>
                            <a:rPr lang="en-AU" sz="1800" b="0" i="1" smtClean="0">
                              <a:latin typeface="Cambria Math" panose="02040503050406030204" pitchFamily="18" charset="0"/>
                            </a:rPr>
                            <m:t>−5</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7</m:t>
                          </m:r>
                        </m:sup>
                      </m:sSup>
                      <m:r>
                        <a:rPr lang="en-AU" sz="1800" b="0" i="1" smtClean="0">
                          <a:latin typeface="Cambria Math" panose="02040503050406030204" pitchFamily="18" charset="0"/>
                        </a:rPr>
                        <m:t>−1.6</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i="1">
                              <a:latin typeface="Cambria Math" panose="02040503050406030204" pitchFamily="18" charset="0"/>
                            </a:rPr>
                            <m:t>10</m:t>
                          </m:r>
                        </m:e>
                        <m:sup>
                          <m:r>
                            <a:rPr lang="en-AU" sz="1800" b="0" i="1" smtClean="0">
                              <a:latin typeface="Cambria Math" panose="02040503050406030204" pitchFamily="18" charset="0"/>
                            </a:rPr>
                            <m:t>−3</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6</m:t>
                          </m:r>
                        </m:sup>
                      </m:sSup>
                      <m:r>
                        <a:rPr lang="en-AU" sz="1800" b="0" i="1" smtClean="0">
                          <a:latin typeface="Cambria Math" panose="02040503050406030204" pitchFamily="18" charset="0"/>
                        </a:rPr>
                        <m:t>+4.0</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i="1">
                              <a:latin typeface="Cambria Math" panose="02040503050406030204" pitchFamily="18" charset="0"/>
                            </a:rPr>
                            <m:t>10</m:t>
                          </m:r>
                        </m:e>
                        <m:sup>
                          <m:r>
                            <a:rPr lang="en-AU" sz="1800" b="0" i="1" smtClean="0">
                              <a:latin typeface="Cambria Math" panose="02040503050406030204" pitchFamily="18" charset="0"/>
                            </a:rPr>
                            <m:t>−2</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5</m:t>
                          </m:r>
                        </m:sup>
                      </m:sSup>
                      <m:r>
                        <a:rPr lang="en-AU" sz="1800" b="0" i="1" smtClean="0">
                          <a:latin typeface="Cambria Math" panose="02040503050406030204" pitchFamily="18" charset="0"/>
                        </a:rPr>
                        <m:t>−6.6</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i="1">
                              <a:latin typeface="Cambria Math" panose="02040503050406030204" pitchFamily="18" charset="0"/>
                            </a:rPr>
                            <m:t>10</m:t>
                          </m:r>
                        </m:e>
                        <m:sup>
                          <m:r>
                            <a:rPr lang="en-AU" sz="1800" b="0" i="1" smtClean="0">
                              <a:latin typeface="Cambria Math" panose="02040503050406030204" pitchFamily="18" charset="0"/>
                            </a:rPr>
                            <m:t>−1</m:t>
                          </m:r>
                        </m:sup>
                      </m:sSup>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r>
                        <a:rPr lang="en-AU" sz="1800" b="0" i="1" smtClean="0">
                          <a:latin typeface="Cambria Math" panose="02040503050406030204" pitchFamily="18" charset="0"/>
                        </a:rPr>
                        <m:t>+6.9</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−40.7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+100.4</m:t>
                      </m:r>
                      <m:r>
                        <a:rPr lang="en-AU" sz="1800" b="0" i="1" smtClean="0">
                          <a:latin typeface="Cambria Math" panose="02040503050406030204" pitchFamily="18" charset="0"/>
                        </a:rPr>
                        <m:t>𝑥</m:t>
                      </m:r>
                      <m:r>
                        <a:rPr lang="en-AU" sz="1800" b="0" i="1" smtClean="0">
                          <a:latin typeface="Cambria Math" panose="02040503050406030204" pitchFamily="18" charset="0"/>
                        </a:rPr>
                        <m:t>+12</m:t>
                      </m:r>
                    </m:oMath>
                  </m:oMathPara>
                </a14:m>
                <a:endParaRPr lang="en-AU" dirty="0"/>
              </a:p>
            </p:txBody>
          </p:sp>
        </mc:Choice>
        <mc:Fallback xmlns="">
          <p:sp>
            <p:nvSpPr>
              <p:cNvPr id="18" name="Rectangle: Rounded Corners 17">
                <a:extLst>
                  <a:ext uri="{FF2B5EF4-FFF2-40B4-BE49-F238E27FC236}">
                    <a16:creationId xmlns:a16="http://schemas.microsoft.com/office/drawing/2014/main" id="{08911A52-ECA3-B79C-9065-FE18506A3CAB}"/>
                  </a:ext>
                  <a:ext uri="{C183D7F6-B498-43B3-948B-1728B52AA6E4}">
                    <adec:decorative xmlns:adec="http://schemas.microsoft.com/office/drawing/2017/decorative" val="1"/>
                  </a:ext>
                </a:extLst>
              </p:cNvPr>
              <p:cNvSpPr>
                <a:spLocks noRot="1" noChangeAspect="1" noMove="1" noResize="1" noEditPoints="1" noAdjustHandles="1" noChangeArrowheads="1" noChangeShapeType="1" noTextEdit="1"/>
              </p:cNvSpPr>
              <p:nvPr/>
            </p:nvSpPr>
            <p:spPr>
              <a:xfrm>
                <a:off x="107805" y="918125"/>
                <a:ext cx="12084195" cy="1429925"/>
              </a:xfrm>
              <a:prstGeom prst="roundRect">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3968E52F-18E6-9713-8731-3DF1D50AA0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44560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What is a polynomial? (1)</a:t>
            </a:r>
          </a:p>
        </p:txBody>
      </p:sp>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dirty="0">
                <a:latin typeface="+mn-lt"/>
              </a:rPr>
              <a:t>These two models are known as </a:t>
            </a:r>
            <a:r>
              <a:rPr lang="en-AU" b="1" dirty="0">
                <a:latin typeface="+mn-lt"/>
              </a:rPr>
              <a:t>polynomials. </a:t>
            </a:r>
            <a:r>
              <a:rPr lang="en-AU" dirty="0">
                <a:latin typeface="+mn-lt"/>
              </a:rPr>
              <a:t>The name is derived from the Greek word </a:t>
            </a:r>
            <a:r>
              <a:rPr lang="en-AU" i="1" dirty="0">
                <a:latin typeface="+mn-lt"/>
              </a:rPr>
              <a:t>poly </a:t>
            </a:r>
            <a:r>
              <a:rPr lang="en-AU" dirty="0">
                <a:latin typeface="+mn-lt"/>
              </a:rPr>
              <a:t>(meaning ‘many’) and the Latin word </a:t>
            </a:r>
            <a:r>
              <a:rPr lang="en-AU" i="1" dirty="0">
                <a:latin typeface="+mn-lt"/>
              </a:rPr>
              <a:t>nomen </a:t>
            </a:r>
            <a:r>
              <a:rPr lang="en-AU" dirty="0">
                <a:latin typeface="+mn-lt"/>
              </a:rPr>
              <a:t>(meaning ‘name’ or ‘term’)</a:t>
            </a:r>
          </a:p>
        </p:txBody>
      </p:sp>
      <p:pic>
        <p:nvPicPr>
          <p:cNvPr id="6" name="Picture 5" descr="A scatter plot showing household income on the x‑axis (0 to 130 thousand dollars) and number of fruits and vegetables purchased on the y‑axis (0 to 30). Green dots represent individual households. A purple curved trend line rises and falls, showing a non‑linear pattern: purchases dip slightly at lower incomes, rise steadily through middle incomes, and level off at higher incomes.">
            <a:extLst>
              <a:ext uri="{FF2B5EF4-FFF2-40B4-BE49-F238E27FC236}">
                <a16:creationId xmlns:a16="http://schemas.microsoft.com/office/drawing/2014/main" id="{BF45CC5C-6D76-45BB-8D95-EF2733880C77}"/>
              </a:ext>
            </a:extLst>
          </p:cNvPr>
          <p:cNvPicPr>
            <a:picLocks noChangeAspect="1"/>
          </p:cNvPicPr>
          <p:nvPr/>
        </p:nvPicPr>
        <p:blipFill>
          <a:blip r:embed="rId3"/>
          <a:stretch>
            <a:fillRect/>
          </a:stretch>
        </p:blipFill>
        <p:spPr>
          <a:xfrm>
            <a:off x="168908" y="3035211"/>
            <a:ext cx="5679781" cy="3339710"/>
          </a:xfrm>
          <a:prstGeom prst="rect">
            <a:avLst/>
          </a:prstGeom>
        </p:spPr>
      </p:pic>
      <p:pic>
        <p:nvPicPr>
          <p:cNvPr id="7" name="Picture 6" descr="A scatter plot showing household income on the x‑axis (0 to 130 thousand dollars) and number of fruits and vegetables purchased on the y‑axis (0 to 30). Green dots represent individual households. An orange curve passes through the data, bending downward at lower incomes, then rising again at higher incomes, indicating a non‑linear relationship between income and fruit and vegetable purchases.">
            <a:extLst>
              <a:ext uri="{FF2B5EF4-FFF2-40B4-BE49-F238E27FC236}">
                <a16:creationId xmlns:a16="http://schemas.microsoft.com/office/drawing/2014/main" id="{B7B107FE-FD7E-4ABC-8233-487E8D3D9BBE}"/>
              </a:ext>
            </a:extLst>
          </p:cNvPr>
          <p:cNvPicPr>
            <a:picLocks noChangeAspect="1"/>
          </p:cNvPicPr>
          <p:nvPr/>
        </p:nvPicPr>
        <p:blipFill>
          <a:blip r:embed="rId4"/>
          <a:stretch>
            <a:fillRect/>
          </a:stretch>
        </p:blipFill>
        <p:spPr>
          <a:xfrm>
            <a:off x="6040368" y="2898444"/>
            <a:ext cx="5803630" cy="3475757"/>
          </a:xfrm>
          <a:prstGeom prst="rect">
            <a:avLst/>
          </a:prstGeom>
        </p:spPr>
      </p:pic>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
        <p:nvSpPr>
          <p:cNvPr id="9" name="Rectangle 8">
            <a:extLst>
              <a:ext uri="{FF2B5EF4-FFF2-40B4-BE49-F238E27FC236}">
                <a16:creationId xmlns:a16="http://schemas.microsoft.com/office/drawing/2014/main" id="{0764BCD2-125A-2B1C-49EE-D11B20BDA8F1}"/>
              </a:ext>
              <a:ext uri="{C183D7F6-B498-43B3-948B-1728B52AA6E4}">
                <adec:decorative xmlns:adec="http://schemas.microsoft.com/office/drawing/2017/decorative" val="1"/>
              </a:ext>
            </a:extLst>
          </p:cNvPr>
          <p:cNvSpPr/>
          <p:nvPr/>
        </p:nvSpPr>
        <p:spPr>
          <a:xfrm>
            <a:off x="2638711" y="3035212"/>
            <a:ext cx="1067015" cy="34929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EF42E191-61EE-AA87-34B4-6025E9EE178F}"/>
              </a:ext>
              <a:ext uri="{C183D7F6-B498-43B3-948B-1728B52AA6E4}">
                <adec:decorative xmlns:adec="http://schemas.microsoft.com/office/drawing/2017/decorative" val="1"/>
              </a:ext>
            </a:extLst>
          </p:cNvPr>
          <p:cNvSpPr/>
          <p:nvPr/>
        </p:nvSpPr>
        <p:spPr>
          <a:xfrm>
            <a:off x="8702842" y="2990716"/>
            <a:ext cx="1122947" cy="393789"/>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C178D92E-BF5E-1FB6-81BD-710244FAFE42}"/>
              </a:ext>
              <a:ext uri="{C183D7F6-B498-43B3-948B-1728B52AA6E4}">
                <adec:decorative xmlns:adec="http://schemas.microsoft.com/office/drawing/2017/decorative" val="1"/>
              </a:ext>
            </a:extLst>
          </p:cNvPr>
          <p:cNvSpPr/>
          <p:nvPr/>
        </p:nvSpPr>
        <p:spPr>
          <a:xfrm>
            <a:off x="1652335" y="3111409"/>
            <a:ext cx="946484" cy="2730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95B27E0F-6505-9E88-57E6-DB00C9BA169E}"/>
              </a:ext>
              <a:ext uri="{C183D7F6-B498-43B3-948B-1728B52AA6E4}">
                <adec:decorative xmlns:adec="http://schemas.microsoft.com/office/drawing/2017/decorative" val="1"/>
              </a:ext>
            </a:extLst>
          </p:cNvPr>
          <p:cNvSpPr/>
          <p:nvPr/>
        </p:nvSpPr>
        <p:spPr>
          <a:xfrm>
            <a:off x="7533626" y="3051061"/>
            <a:ext cx="1122947" cy="3334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060F6C2A-11EB-6B96-6FF5-8AD9FC76BAB5}"/>
              </a:ext>
              <a:ext uri="{C183D7F6-B498-43B3-948B-1728B52AA6E4}">
                <adec:decorative xmlns:adec="http://schemas.microsoft.com/office/drawing/2017/decorative" val="1"/>
              </a:ext>
            </a:extLst>
          </p:cNvPr>
          <p:cNvSpPr txBox="1"/>
          <p:nvPr/>
        </p:nvSpPr>
        <p:spPr>
          <a:xfrm>
            <a:off x="360000" y="1973179"/>
            <a:ext cx="914400" cy="914400"/>
          </a:xfrm>
          <a:prstGeom prst="rect">
            <a:avLst/>
          </a:prstGeom>
          <a:noFill/>
        </p:spPr>
        <p:txBody>
          <a:bodyPr wrap="none" lIns="0" tIns="0" rIns="0" bIns="0" rtlCol="0">
            <a:noAutofit/>
          </a:bodyPr>
          <a:lstStyle/>
          <a:p>
            <a:pPr algn="l"/>
            <a:endParaRPr lang="en-AU" sz="1800"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6706A5-628A-4DF5-AEBF-A0E31FE1D3FB}">
  <ds:schemaRefs>
    <ds:schemaRef ds:uri="9191b990-ddf9-46cb-8ffe-20db9d3a58aa"/>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95386ad3-46d6-4eb6-bbc1-9b19b13a5756"/>
    <ds:schemaRef ds:uri="http://purl.org/dc/dcmitype/"/>
  </ds:schemaRefs>
</ds:datastoreItem>
</file>

<file path=customXml/itemProps2.xml><?xml version="1.0" encoding="utf-8"?>
<ds:datastoreItem xmlns:ds="http://schemas.openxmlformats.org/officeDocument/2006/customXml" ds:itemID="{B16D2A2C-203A-4E8F-A372-5E30DF7406BA}">
  <ds:schemaRefs>
    <ds:schemaRef ds:uri="http://schemas.microsoft.com/sharepoint/v3/contenttype/forms"/>
  </ds:schemaRefs>
</ds:datastoreItem>
</file>

<file path=customXml/itemProps3.xml><?xml version="1.0" encoding="utf-8"?>
<ds:datastoreItem xmlns:ds="http://schemas.openxmlformats.org/officeDocument/2006/customXml" ds:itemID="{B6C31BD5-1859-4A33-B981-1030D6810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2305</Words>
  <Application>Microsoft Office PowerPoint</Application>
  <PresentationFormat>Widescreen</PresentationFormat>
  <Paragraphs>244</Paragraphs>
  <Slides>29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Arial</vt:lpstr>
      <vt:lpstr>Cambria Math</vt:lpstr>
      <vt:lpstr>Public Sans</vt:lpstr>
      <vt:lpstr>Times New Roman</vt:lpstr>
      <vt:lpstr>NSWG Corporate</vt:lpstr>
      <vt:lpstr>Introducing polynomials</vt:lpstr>
      <vt:lpstr>Learning intentions and success criteria</vt:lpstr>
      <vt:lpstr>Activating prior knowledge</vt:lpstr>
      <vt:lpstr>Grocery data</vt:lpstr>
      <vt:lpstr>Modelling the data </vt:lpstr>
      <vt:lpstr>Modelling the data (1)</vt:lpstr>
      <vt:lpstr>Modelling the data (2)</vt:lpstr>
      <vt:lpstr>Connecting learning</vt:lpstr>
      <vt:lpstr>What is a polynomial? (1)</vt:lpstr>
      <vt:lpstr>The degree of a polynomial </vt:lpstr>
      <vt:lpstr>The leading term of a polynomial </vt:lpstr>
      <vt:lpstr>The leading coefficient of a polynomial </vt:lpstr>
      <vt:lpstr>The constant term of a polynomial </vt:lpstr>
      <vt:lpstr>Language of a polynomial</vt:lpstr>
      <vt:lpstr>What is a polynomial (2)</vt:lpstr>
      <vt:lpstr>What is end behaviour?</vt:lpstr>
      <vt:lpstr>Graphing a polynomial</vt:lpstr>
      <vt:lpstr>Releasing responsibility</vt:lpstr>
      <vt:lpstr>Is it a polynomial? </vt:lpstr>
      <vt:lpstr>Is it a polynomial?</vt:lpstr>
      <vt:lpstr>End behaviour of a polynomial (1)</vt:lpstr>
      <vt:lpstr>End behaviour of a polynomial (2)</vt:lpstr>
      <vt:lpstr>End behaviour of a polynomial (3)</vt:lpstr>
      <vt:lpstr>End behaviour of a polynomial (4)</vt:lpstr>
      <vt:lpstr>Summary…</vt:lpstr>
      <vt:lpstr>Independent practice</vt:lpstr>
      <vt:lpstr>Choosing the most appropriate model</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Polynomials – Stage 6, extension</dc:title>
  <dc:creator>NSW Department of Education</dc:creator>
  <dcterms:created xsi:type="dcterms:W3CDTF">2026-04-20T01:17:49Z</dcterms:created>
  <dcterms:modified xsi:type="dcterms:W3CDTF">2026-05-03T22:14:53Z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Tag">
    <vt:lpwstr>10, 3, 0, 1</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ContentTypeId">
    <vt:lpwstr>0x0101004A1D8124FFB2A1438B815462E05615AB</vt:lpwstr>
  </property>
  <property fmtid="{D5CDD505-2E9C-101B-9397-08002B2CF9AE}" pid="6" name="MSIP_Label_b603dfd7-d93a-4381-a340-2995d8282205_ContentBits">
    <vt:lpwstr>0</vt:lpwstr>
  </property>
  <property fmtid="{D5CDD505-2E9C-101B-9397-08002B2CF9AE}" pid="7" name="MSIP_Label_b603dfd7-d93a-4381-a340-2995d8282205_SetDate">
    <vt:lpwstr>2026-04-20T01:13:59Z</vt:lpwstr>
  </property>
  <property fmtid="{D5CDD505-2E9C-101B-9397-08002B2CF9AE}" pid="8" name="MSIP_Label_b603dfd7-d93a-4381-a340-2995d8282205_Name">
    <vt:lpwstr>OFFICIAL</vt:lpwstr>
  </property>
  <property fmtid="{D5CDD505-2E9C-101B-9397-08002B2CF9AE}" pid="9" name="MSIP_Label_b603dfd7-d93a-4381-a340-2995d8282205_SiteId">
    <vt:lpwstr>05a0e69a-418a-47c1-9c25-9387261bf991</vt:lpwstr>
  </property>
  <property fmtid="{D5CDD505-2E9C-101B-9397-08002B2CF9AE}" pid="10" name="MSIP_Label_b603dfd7-d93a-4381-a340-2995d8282205_Method">
    <vt:lpwstr>Standard</vt:lpwstr>
  </property>
  <property fmtid="{D5CDD505-2E9C-101B-9397-08002B2CF9AE}" pid="11" name="MSIP_Label_b603dfd7-d93a-4381-a340-2995d8282205_ActionId">
    <vt:lpwstr>970b3093-db9c-4878-9d40-0edb8fc67129</vt:lpwstr>
  </property>
</Properties>
</file>