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25"/>
  </p:notesMasterIdLst>
  <p:handoutMasterIdLst>
    <p:handoutMasterId r:id="rId26"/>
  </p:handoutMasterIdLst>
  <p:sldIdLst>
    <p:sldId id="26505" r:id="rId2"/>
    <p:sldId id="26557" r:id="rId3"/>
    <p:sldId id="26573" r:id="rId4"/>
    <p:sldId id="26574" r:id="rId5"/>
    <p:sldId id="26576" r:id="rId6"/>
    <p:sldId id="26575" r:id="rId7"/>
    <p:sldId id="26509" r:id="rId8"/>
    <p:sldId id="26565" r:id="rId9"/>
    <p:sldId id="26564" r:id="rId10"/>
    <p:sldId id="26566" r:id="rId11"/>
    <p:sldId id="26567" r:id="rId12"/>
    <p:sldId id="26568" r:id="rId13"/>
    <p:sldId id="26559" r:id="rId14"/>
    <p:sldId id="26560" r:id="rId15"/>
    <p:sldId id="26556" r:id="rId16"/>
    <p:sldId id="26561" r:id="rId17"/>
    <p:sldId id="26569" r:id="rId18"/>
    <p:sldId id="26570" r:id="rId19"/>
    <p:sldId id="26562" r:id="rId20"/>
    <p:sldId id="26571" r:id="rId21"/>
    <p:sldId id="26572" r:id="rId22"/>
    <p:sldId id="26555" r:id="rId23"/>
    <p:sldId id="361" r:id="rId24"/>
  </p:sldIdLst>
  <p:sldSz cx="12192000" cy="6858000"/>
  <p:notesSz cx="6858000" cy="9144000"/>
  <p:embeddedFontLst>
    <p:embeddedFont>
      <p:font typeface="Cambria Math" panose="02040503050406030204" pitchFamily="18" charset="0"/>
      <p:regular r:id="rId27"/>
    </p:embeddedFont>
    <p:embeddedFont>
      <p:font typeface="Public Sans" pitchFamily="2" charset="0"/>
      <p:regular r:id="rId28"/>
      <p:bold r:id="rId29"/>
      <p:italic r:id="rId30"/>
      <p:boldItalic r:id="rId31"/>
    </p:embeddedFont>
    <p:embeddedFont>
      <p:font typeface="Yu Mincho" panose="02020400000000000000" pitchFamily="18" charset="-128"/>
      <p:regular r:id="rId3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60BD9E-C21D-45AE-AFEE-120E1139CF74}" v="80" dt="2025-07-23T02:17:36.50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3" autoAdjust="0"/>
    <p:restoredTop sz="94660"/>
  </p:normalViewPr>
  <p:slideViewPr>
    <p:cSldViewPr snapToGrid="0">
      <p:cViewPr varScale="1">
        <p:scale>
          <a:sx n="96" d="100"/>
          <a:sy n="96" d="100"/>
        </p:scale>
        <p:origin x="56" y="17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19/08/2025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19/08/2025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A0167-30C0-EFE9-0E76-E425E80A62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A5E54-B264-040B-44AC-A21F6855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1516E-5730-DE6F-00D4-7A6BBA9EF1CD}"/>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02626C68-79E5-D5A9-33B2-55D57702B041}"/>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66366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2212D-EBCF-72B5-48DA-19340ED4B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BE5F7-FB62-8593-D773-7CBC38246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5D7D67-26DC-BF30-5E88-033CE1E3387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8FD9003-7B95-598C-A22B-DAAAB26D386F}"/>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369424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3F3A-9694-E744-4852-5EECBFC93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05766C-BAA2-2296-A78B-59A1316679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39860-9C6E-F2B8-ACA6-1E7FA9FC918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C49E63B-C7B2-0FF4-28CF-E1D8F987D1DB}"/>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1700759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3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50.png"/></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0.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Further proofs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Stage 6 (Year 11) </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The binomial theorem</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sp>
        <p:nvSpPr>
          <p:cNvPr id="2" name="Picture Placeholder 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dirty="0">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E7D4E-36EF-0265-421D-B63C05959ED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8FFBC8-6B1F-2D3E-D38C-41E5FF8E6426}"/>
              </a:ext>
            </a:extLst>
          </p:cNvPr>
          <p:cNvSpPr>
            <a:spLocks noGrp="1"/>
          </p:cNvSpPr>
          <p:nvPr>
            <p:ph type="sldNum" sz="quarter" idx="12"/>
          </p:nvPr>
        </p:nvSpPr>
        <p:spPr/>
        <p:txBody>
          <a:bodyPr/>
          <a:lstStyle/>
          <a:p>
            <a:fld id="{10A01DC5-1685-4615-8240-15192985C6A2}" type="slidenum">
              <a:rPr lang="en-AU" smtClean="0"/>
              <a:t>10</a:t>
            </a:fld>
            <a:endParaRPr lang="en-AU" dirty="0"/>
          </a:p>
        </p:txBody>
      </p:sp>
      <p:sp>
        <p:nvSpPr>
          <p:cNvPr id="3" name="Title 2">
            <a:extLst>
              <a:ext uri="{FF2B5EF4-FFF2-40B4-BE49-F238E27FC236}">
                <a16:creationId xmlns:a16="http://schemas.microsoft.com/office/drawing/2014/main" id="{EBF34B2F-FF02-DD60-37BE-C78162A32866}"/>
              </a:ext>
            </a:extLst>
          </p:cNvPr>
          <p:cNvSpPr>
            <a:spLocks noGrp="1"/>
          </p:cNvSpPr>
          <p:nvPr>
            <p:ph type="title"/>
          </p:nvPr>
        </p:nvSpPr>
        <p:spPr/>
        <p:txBody>
          <a:bodyPr/>
          <a:lstStyle/>
          <a:p>
            <a:r>
              <a:rPr lang="en-AU" dirty="0"/>
              <a:t>Pascal’s identity (2)</a:t>
            </a:r>
            <a:br>
              <a:rPr lang="en-AU" dirty="0"/>
            </a:br>
            <a:endParaRPr lang="en-AU"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396606-16BE-CB08-A299-D41E35DE8541}"/>
                  </a:ext>
                </a:extLst>
              </p:cNvPr>
              <p:cNvSpPr>
                <a:spLocks noGrp="1"/>
              </p:cNvSpPr>
              <p:nvPr>
                <p:ph type="body" sz="quarter" idx="18"/>
              </p:nvPr>
            </p:nvSpPr>
            <p:spPr/>
            <p:txBody>
              <a:bodyPr/>
              <a:lstStyle/>
              <a:p>
                <a:r>
                  <a:rPr lang="en-AU" b="1" i="1" baseline="30000" dirty="0">
                    <a:latin typeface="Cambria Math" panose="02040503050406030204" pitchFamily="18" charset="0"/>
                    <a:ea typeface="Cambria Math" panose="02040503050406030204" pitchFamily="18" charset="0"/>
                  </a:rPr>
                  <a:t>n</a:t>
                </a:r>
                <a:r>
                  <a:rPr lang="en-AU" b="1" i="1" dirty="0">
                    <a:latin typeface="Cambria Math" panose="02040503050406030204" pitchFamily="18" charset="0"/>
                    <a:ea typeface="Cambria Math" panose="02040503050406030204" pitchFamily="18" charset="0"/>
                  </a:rPr>
                  <a:t>C</a:t>
                </a:r>
                <a:r>
                  <a:rPr lang="en-AU" b="1" i="1" baseline="-25000" dirty="0">
                    <a:latin typeface="Cambria Math" panose="02040503050406030204" pitchFamily="18" charset="0"/>
                    <a:ea typeface="Cambria Math" panose="02040503050406030204" pitchFamily="18" charset="0"/>
                  </a:rPr>
                  <a:t>r</a:t>
                </a:r>
                <a:r>
                  <a:rPr lang="en-AU" b="1" i="1" dirty="0">
                    <a:latin typeface="Cambria Math" panose="02040503050406030204" pitchFamily="18" charset="0"/>
                    <a:ea typeface="Cambria Math" panose="02040503050406030204" pitchFamily="18" charset="0"/>
                  </a:rPr>
                  <a:t> </a:t>
                </a:r>
                <a14:m>
                  <m:oMath xmlns:m="http://schemas.openxmlformats.org/officeDocument/2006/math">
                    <m:r>
                      <a:rPr lang="en-AU" b="1" i="1" dirty="0">
                        <a:latin typeface="Cambria Math" panose="02040503050406030204" pitchFamily="18" charset="0"/>
                        <a:ea typeface="Cambria Math" panose="02040503050406030204" pitchFamily="18" charset="0"/>
                      </a:rPr>
                      <m:t>=</m:t>
                    </m:r>
                  </m:oMath>
                </a14:m>
                <a:r>
                  <a:rPr lang="en-AU" b="1" i="1" dirty="0">
                    <a:latin typeface="Cambria Math" panose="02040503050406030204" pitchFamily="18" charset="0"/>
                    <a:ea typeface="Cambria Math" panose="02040503050406030204" pitchFamily="18" charset="0"/>
                  </a:rPr>
                  <a:t> </a:t>
                </a:r>
                <a:r>
                  <a:rPr lang="en-AU" b="1" i="1" baseline="30000" dirty="0">
                    <a:latin typeface="Cambria Math" panose="02040503050406030204" pitchFamily="18" charset="0"/>
                    <a:ea typeface="Cambria Math" panose="02040503050406030204" pitchFamily="18" charset="0"/>
                  </a:rPr>
                  <a:t>n-1</a:t>
                </a:r>
                <a:r>
                  <a:rPr lang="en-AU" b="1" i="1" dirty="0">
                    <a:latin typeface="Cambria Math" panose="02040503050406030204" pitchFamily="18" charset="0"/>
                    <a:ea typeface="Cambria Math" panose="02040503050406030204" pitchFamily="18" charset="0"/>
                  </a:rPr>
                  <a:t>C</a:t>
                </a:r>
                <a:r>
                  <a:rPr lang="en-AU" b="1" i="1" baseline="-25000" dirty="0">
                    <a:latin typeface="Cambria Math" panose="02040503050406030204" pitchFamily="18" charset="0"/>
                    <a:ea typeface="Cambria Math" panose="02040503050406030204" pitchFamily="18" charset="0"/>
                  </a:rPr>
                  <a:t>r-1</a:t>
                </a:r>
                <a:r>
                  <a:rPr lang="en-AU" b="1" i="1" dirty="0">
                    <a:latin typeface="Cambria Math" panose="02040503050406030204" pitchFamily="18" charset="0"/>
                    <a:ea typeface="Cambria Math" panose="02040503050406030204" pitchFamily="18" charset="0"/>
                  </a:rPr>
                  <a:t> </a:t>
                </a:r>
                <a14:m>
                  <m:oMath xmlns:m="http://schemas.openxmlformats.org/officeDocument/2006/math">
                    <m:r>
                      <a:rPr lang="en-AU" b="1" i="1" dirty="0">
                        <a:latin typeface="Cambria Math" panose="02040503050406030204" pitchFamily="18" charset="0"/>
                        <a:ea typeface="Cambria Math" panose="02040503050406030204" pitchFamily="18" charset="0"/>
                      </a:rPr>
                      <m:t>+</m:t>
                    </m:r>
                  </m:oMath>
                </a14:m>
                <a:r>
                  <a:rPr lang="en-AU" b="1" i="1" dirty="0">
                    <a:latin typeface="Cambria Math" panose="02040503050406030204" pitchFamily="18" charset="0"/>
                    <a:ea typeface="Cambria Math" panose="02040503050406030204" pitchFamily="18" charset="0"/>
                  </a:rPr>
                  <a:t> </a:t>
                </a:r>
                <a:r>
                  <a:rPr lang="en-AU" b="1" i="1" baseline="30000" dirty="0">
                    <a:latin typeface="Cambria Math" panose="02040503050406030204" pitchFamily="18" charset="0"/>
                    <a:ea typeface="Cambria Math" panose="02040503050406030204" pitchFamily="18" charset="0"/>
                  </a:rPr>
                  <a:t>n-1</a:t>
                </a:r>
                <a:r>
                  <a:rPr lang="en-AU" b="1" i="1" dirty="0">
                    <a:latin typeface="Cambria Math" panose="02040503050406030204" pitchFamily="18" charset="0"/>
                    <a:ea typeface="Cambria Math" panose="02040503050406030204" pitchFamily="18" charset="0"/>
                  </a:rPr>
                  <a:t>C</a:t>
                </a:r>
                <a:r>
                  <a:rPr lang="en-AU" b="1" i="1" baseline="-25000" dirty="0">
                    <a:latin typeface="Cambria Math" panose="02040503050406030204" pitchFamily="18" charset="0"/>
                    <a:ea typeface="Cambria Math" panose="02040503050406030204" pitchFamily="18" charset="0"/>
                  </a:rPr>
                  <a:t>r</a:t>
                </a:r>
                <a:endParaRPr lang="en-AU" b="1" dirty="0"/>
              </a:p>
            </p:txBody>
          </p:sp>
        </mc:Choice>
        <mc:Fallback xmlns="">
          <p:sp>
            <p:nvSpPr>
              <p:cNvPr id="4" name="Text Placeholder 3">
                <a:extLst>
                  <a:ext uri="{FF2B5EF4-FFF2-40B4-BE49-F238E27FC236}">
                    <a16:creationId xmlns:a16="http://schemas.microsoft.com/office/drawing/2014/main" id="{21396606-16BE-CB08-A299-D41E35DE8541}"/>
                  </a:ext>
                </a:extLst>
              </p:cNvPr>
              <p:cNvSpPr>
                <a:spLocks noGrp="1" noRot="1" noChangeAspect="1" noMove="1" noResize="1" noEditPoints="1" noAdjustHandles="1" noChangeArrowheads="1" noChangeShapeType="1" noTextEdit="1"/>
              </p:cNvSpPr>
              <p:nvPr>
                <p:ph type="body" sz="quarter" idx="18"/>
              </p:nvPr>
            </p:nvSpPr>
            <p:spPr>
              <a:blipFill>
                <a:blip r:embed="rId2"/>
                <a:stretch>
                  <a:fillRect l="-902" t="-25490" b="-4902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570C3B5-71EA-4957-B2DF-92CDD5C5063B}"/>
                  </a:ext>
                </a:extLst>
              </p:cNvPr>
              <p:cNvSpPr>
                <a:spLocks noGrp="1"/>
              </p:cNvSpPr>
              <p:nvPr>
                <p:ph type="body" sz="quarter" idx="17"/>
              </p:nvPr>
            </p:nvSpPr>
            <p:spPr/>
            <p:txBody>
              <a:bodyPr/>
              <a:lstStyle/>
              <a:p>
                <a:r>
                  <a:rPr lang="en-AU" sz="1800" b="1" dirty="0"/>
                  <a:t>Show </a:t>
                </a:r>
                <a14:m>
                  <m:oMath xmlns:m="http://schemas.openxmlformats.org/officeDocument/2006/math">
                    <m:f>
                      <m:fPr>
                        <m:ctrlPr>
                          <a:rPr lang="en-AU" b="1" i="1" smtClean="0">
                            <a:latin typeface="Cambria Math" panose="02040503050406030204" pitchFamily="18" charset="0"/>
                            <a:ea typeface="Calibri" panose="020F0502020204030204" pitchFamily="34" charset="0"/>
                          </a:rPr>
                        </m:ctrlPr>
                      </m:fPr>
                      <m:num>
                        <m:r>
                          <a:rPr lang="en-AU" b="1" i="1">
                            <a:latin typeface="Cambria Math" panose="02040503050406030204" pitchFamily="18" charset="0"/>
                            <a:ea typeface="Calibri" panose="020F0502020204030204" pitchFamily="34" charset="0"/>
                          </a:rPr>
                          <m:t>𝒏</m:t>
                        </m:r>
                        <m:r>
                          <a:rPr lang="en-AU" b="1" i="1">
                            <a:latin typeface="Cambria Math" panose="02040503050406030204" pitchFamily="18" charset="0"/>
                            <a:ea typeface="Calibri" panose="020F0502020204030204" pitchFamily="34" charset="0"/>
                          </a:rPr>
                          <m:t>!</m:t>
                        </m:r>
                      </m:num>
                      <m:den>
                        <m:r>
                          <a:rPr lang="en-AU" b="1" i="1">
                            <a:latin typeface="Cambria Math" panose="02040503050406030204" pitchFamily="18" charset="0"/>
                            <a:ea typeface="Calibri" panose="020F0502020204030204" pitchFamily="34" charset="0"/>
                          </a:rPr>
                          <m:t>𝒓</m:t>
                        </m:r>
                        <m:r>
                          <a:rPr lang="en-AU" b="1" i="1">
                            <a:latin typeface="Cambria Math" panose="02040503050406030204" pitchFamily="18" charset="0"/>
                            <a:ea typeface="Calibri" panose="020F0502020204030204" pitchFamily="34" charset="0"/>
                          </a:rPr>
                          <m:t>!</m:t>
                        </m:r>
                        <m:d>
                          <m:dPr>
                            <m:ctrlPr>
                              <a:rPr lang="en-AU" b="1" i="1">
                                <a:latin typeface="Cambria Math" panose="02040503050406030204" pitchFamily="18" charset="0"/>
                                <a:ea typeface="Calibri" panose="020F0502020204030204" pitchFamily="34" charset="0"/>
                              </a:rPr>
                            </m:ctrlPr>
                          </m:dPr>
                          <m:e>
                            <m:r>
                              <a:rPr lang="en-AU" b="1" i="1">
                                <a:latin typeface="Cambria Math" panose="02040503050406030204" pitchFamily="18" charset="0"/>
                                <a:ea typeface="Calibri" panose="020F0502020204030204" pitchFamily="34" charset="0"/>
                              </a:rPr>
                              <m:t>𝒏</m:t>
                            </m:r>
                            <m:r>
                              <a:rPr lang="en-AU" b="1" i="1">
                                <a:latin typeface="Cambria Math" panose="02040503050406030204" pitchFamily="18" charset="0"/>
                                <a:ea typeface="Calibri" panose="020F0502020204030204" pitchFamily="34" charset="0"/>
                              </a:rPr>
                              <m:t>−</m:t>
                            </m:r>
                            <m:r>
                              <a:rPr lang="en-AU" b="1" i="1">
                                <a:latin typeface="Cambria Math" panose="02040503050406030204" pitchFamily="18" charset="0"/>
                                <a:ea typeface="Calibri" panose="020F0502020204030204" pitchFamily="34" charset="0"/>
                              </a:rPr>
                              <m:t>𝒓</m:t>
                            </m:r>
                          </m:e>
                        </m:d>
                        <m:r>
                          <a:rPr lang="en-AU" b="1" i="1">
                            <a:latin typeface="Cambria Math" panose="02040503050406030204" pitchFamily="18" charset="0"/>
                            <a:ea typeface="Calibri" panose="020F0502020204030204" pitchFamily="34" charset="0"/>
                          </a:rPr>
                          <m:t>!</m:t>
                        </m:r>
                      </m:den>
                    </m:f>
                    <m:r>
                      <a:rPr lang="en-AU" b="1" i="1" smtClean="0">
                        <a:latin typeface="Cambria Math" panose="02040503050406030204" pitchFamily="18" charset="0"/>
                        <a:ea typeface="Calibri" panose="020F0502020204030204" pitchFamily="34" charset="0"/>
                      </a:rPr>
                      <m:t>=</m:t>
                    </m:r>
                    <m:f>
                      <m:fPr>
                        <m:ctrlPr>
                          <a:rPr lang="en-AU" b="1" i="1">
                            <a:latin typeface="Cambria Math" panose="02040503050406030204" pitchFamily="18" charset="0"/>
                            <a:ea typeface="Calibri" panose="020F0502020204030204" pitchFamily="34" charset="0"/>
                          </a:rPr>
                        </m:ctrlPr>
                      </m:fPr>
                      <m:num>
                        <m:r>
                          <a:rPr lang="en-AU" b="1" i="1">
                            <a:latin typeface="Cambria Math" panose="02040503050406030204" pitchFamily="18" charset="0"/>
                            <a:ea typeface="Calibri" panose="020F0502020204030204" pitchFamily="34" charset="0"/>
                          </a:rPr>
                          <m:t>(</m:t>
                        </m:r>
                        <m:r>
                          <a:rPr lang="en-AU" b="1" i="1">
                            <a:latin typeface="Cambria Math" panose="02040503050406030204" pitchFamily="18" charset="0"/>
                            <a:ea typeface="Calibri" panose="020F0502020204030204" pitchFamily="34" charset="0"/>
                          </a:rPr>
                          <m:t>𝒏</m:t>
                        </m:r>
                        <m:r>
                          <a:rPr lang="en-AU" b="1" i="1">
                            <a:latin typeface="Cambria Math" panose="02040503050406030204" pitchFamily="18" charset="0"/>
                            <a:ea typeface="Calibri" panose="020F0502020204030204" pitchFamily="34" charset="0"/>
                          </a:rPr>
                          <m:t>−</m:t>
                        </m:r>
                        <m:r>
                          <a:rPr lang="en-AU" b="1" i="1">
                            <a:latin typeface="Cambria Math" panose="02040503050406030204" pitchFamily="18" charset="0"/>
                            <a:ea typeface="Calibri" panose="020F0502020204030204" pitchFamily="34" charset="0"/>
                          </a:rPr>
                          <m:t>𝟏</m:t>
                        </m:r>
                        <m:r>
                          <a:rPr lang="en-AU" b="1" i="1">
                            <a:latin typeface="Cambria Math" panose="02040503050406030204" pitchFamily="18" charset="0"/>
                            <a:ea typeface="Calibri" panose="020F0502020204030204" pitchFamily="34" charset="0"/>
                          </a:rPr>
                          <m:t>)!</m:t>
                        </m:r>
                      </m:num>
                      <m:den>
                        <m:r>
                          <a:rPr lang="en-AU" b="1" i="1">
                            <a:latin typeface="Cambria Math" panose="02040503050406030204" pitchFamily="18" charset="0"/>
                            <a:ea typeface="Calibri" panose="020F0502020204030204" pitchFamily="34" charset="0"/>
                          </a:rPr>
                          <m:t>(</m:t>
                        </m:r>
                        <m:r>
                          <a:rPr lang="en-AU" b="1" i="1">
                            <a:latin typeface="Cambria Math" panose="02040503050406030204" pitchFamily="18" charset="0"/>
                            <a:ea typeface="Calibri" panose="020F0502020204030204" pitchFamily="34" charset="0"/>
                          </a:rPr>
                          <m:t>𝒓</m:t>
                        </m:r>
                        <m:r>
                          <a:rPr lang="en-AU" b="1" i="1">
                            <a:latin typeface="Cambria Math" panose="02040503050406030204" pitchFamily="18" charset="0"/>
                            <a:ea typeface="Calibri" panose="020F0502020204030204" pitchFamily="34" charset="0"/>
                          </a:rPr>
                          <m:t>−</m:t>
                        </m:r>
                        <m:r>
                          <a:rPr lang="en-AU" b="1" i="1">
                            <a:latin typeface="Cambria Math" panose="02040503050406030204" pitchFamily="18" charset="0"/>
                            <a:ea typeface="Calibri" panose="020F0502020204030204" pitchFamily="34" charset="0"/>
                          </a:rPr>
                          <m:t>𝟏</m:t>
                        </m:r>
                        <m:r>
                          <a:rPr lang="en-AU" b="1" i="1">
                            <a:latin typeface="Cambria Math" panose="02040503050406030204" pitchFamily="18" charset="0"/>
                            <a:ea typeface="Calibri" panose="020F0502020204030204" pitchFamily="34" charset="0"/>
                          </a:rPr>
                          <m:t>)!</m:t>
                        </m:r>
                        <m:d>
                          <m:dPr>
                            <m:ctrlPr>
                              <a:rPr lang="en-AU" b="1" i="1">
                                <a:latin typeface="Cambria Math" panose="02040503050406030204" pitchFamily="18" charset="0"/>
                                <a:ea typeface="Calibri" panose="020F0502020204030204" pitchFamily="34" charset="0"/>
                              </a:rPr>
                            </m:ctrlPr>
                          </m:dPr>
                          <m:e>
                            <m:r>
                              <a:rPr lang="en-AU" b="1" i="1">
                                <a:latin typeface="Cambria Math" panose="02040503050406030204" pitchFamily="18" charset="0"/>
                                <a:ea typeface="Calibri" panose="020F0502020204030204" pitchFamily="34" charset="0"/>
                              </a:rPr>
                              <m:t>𝒏</m:t>
                            </m:r>
                            <m:r>
                              <a:rPr lang="en-AU" b="1" i="1">
                                <a:latin typeface="Cambria Math" panose="02040503050406030204" pitchFamily="18" charset="0"/>
                                <a:ea typeface="Calibri" panose="020F0502020204030204" pitchFamily="34" charset="0"/>
                              </a:rPr>
                              <m:t>−</m:t>
                            </m:r>
                            <m:r>
                              <a:rPr lang="en-AU" b="1" i="1">
                                <a:latin typeface="Cambria Math" panose="02040503050406030204" pitchFamily="18" charset="0"/>
                                <a:ea typeface="Calibri" panose="020F0502020204030204" pitchFamily="34" charset="0"/>
                              </a:rPr>
                              <m:t>𝒓</m:t>
                            </m:r>
                          </m:e>
                        </m:d>
                        <m:r>
                          <a:rPr lang="en-AU" b="1" i="1">
                            <a:latin typeface="Cambria Math" panose="02040503050406030204" pitchFamily="18" charset="0"/>
                            <a:ea typeface="Calibri" panose="020F0502020204030204" pitchFamily="34" charset="0"/>
                          </a:rPr>
                          <m:t>!</m:t>
                        </m:r>
                      </m:den>
                    </m:f>
                    <m:r>
                      <a:rPr lang="en-AU" b="1" i="1" smtClean="0">
                        <a:latin typeface="Cambria Math" panose="02040503050406030204" pitchFamily="18" charset="0"/>
                        <a:ea typeface="Calibri" panose="020F0502020204030204" pitchFamily="34" charset="0"/>
                      </a:rPr>
                      <m:t>+</m:t>
                    </m:r>
                    <m:f>
                      <m:fPr>
                        <m:ctrlPr>
                          <a:rPr lang="en-AU" b="1" i="1">
                            <a:latin typeface="Cambria Math" panose="02040503050406030204" pitchFamily="18" charset="0"/>
                            <a:ea typeface="Calibri" panose="020F0502020204030204" pitchFamily="34" charset="0"/>
                          </a:rPr>
                        </m:ctrlPr>
                      </m:fPr>
                      <m:num>
                        <m:r>
                          <a:rPr lang="en-AU" b="1" i="1">
                            <a:latin typeface="Cambria Math" panose="02040503050406030204" pitchFamily="18" charset="0"/>
                            <a:ea typeface="Calibri" panose="020F0502020204030204" pitchFamily="34" charset="0"/>
                          </a:rPr>
                          <m:t>(</m:t>
                        </m:r>
                        <m:r>
                          <a:rPr lang="en-AU" b="1" i="1">
                            <a:latin typeface="Cambria Math" panose="02040503050406030204" pitchFamily="18" charset="0"/>
                            <a:ea typeface="Calibri" panose="020F0502020204030204" pitchFamily="34" charset="0"/>
                          </a:rPr>
                          <m:t>𝒏</m:t>
                        </m:r>
                        <m:r>
                          <a:rPr lang="en-AU" b="1" i="1">
                            <a:latin typeface="Cambria Math" panose="02040503050406030204" pitchFamily="18" charset="0"/>
                            <a:ea typeface="Calibri" panose="020F0502020204030204" pitchFamily="34" charset="0"/>
                          </a:rPr>
                          <m:t>−</m:t>
                        </m:r>
                        <m:r>
                          <a:rPr lang="en-AU" b="1" i="1">
                            <a:latin typeface="Cambria Math" panose="02040503050406030204" pitchFamily="18" charset="0"/>
                            <a:ea typeface="Calibri" panose="020F0502020204030204" pitchFamily="34" charset="0"/>
                          </a:rPr>
                          <m:t>𝟏</m:t>
                        </m:r>
                        <m:r>
                          <a:rPr lang="en-AU" b="1" i="1">
                            <a:latin typeface="Cambria Math" panose="02040503050406030204" pitchFamily="18" charset="0"/>
                            <a:ea typeface="Calibri" panose="020F0502020204030204" pitchFamily="34" charset="0"/>
                          </a:rPr>
                          <m:t>)!</m:t>
                        </m:r>
                      </m:num>
                      <m:den>
                        <m:r>
                          <a:rPr lang="en-AU" b="1" i="1">
                            <a:latin typeface="Cambria Math" panose="02040503050406030204" pitchFamily="18" charset="0"/>
                            <a:ea typeface="Calibri" panose="020F0502020204030204" pitchFamily="34" charset="0"/>
                          </a:rPr>
                          <m:t>𝒓</m:t>
                        </m:r>
                        <m:r>
                          <a:rPr lang="en-AU" b="1" i="1">
                            <a:latin typeface="Cambria Math" panose="02040503050406030204" pitchFamily="18" charset="0"/>
                            <a:ea typeface="Calibri" panose="020F0502020204030204" pitchFamily="34" charset="0"/>
                          </a:rPr>
                          <m:t>!</m:t>
                        </m:r>
                        <m:d>
                          <m:dPr>
                            <m:ctrlPr>
                              <a:rPr lang="en-AU" b="1" i="1">
                                <a:latin typeface="Cambria Math" panose="02040503050406030204" pitchFamily="18" charset="0"/>
                                <a:ea typeface="Calibri" panose="020F0502020204030204" pitchFamily="34" charset="0"/>
                              </a:rPr>
                            </m:ctrlPr>
                          </m:dPr>
                          <m:e>
                            <m:r>
                              <a:rPr lang="en-AU" b="1" i="1">
                                <a:latin typeface="Cambria Math" panose="02040503050406030204" pitchFamily="18" charset="0"/>
                                <a:ea typeface="Calibri" panose="020F0502020204030204" pitchFamily="34" charset="0"/>
                              </a:rPr>
                              <m:t>𝒏</m:t>
                            </m:r>
                            <m:r>
                              <a:rPr lang="en-AU" b="1" i="1">
                                <a:latin typeface="Cambria Math" panose="02040503050406030204" pitchFamily="18" charset="0"/>
                                <a:ea typeface="Calibri" panose="020F0502020204030204" pitchFamily="34" charset="0"/>
                              </a:rPr>
                              <m:t>−</m:t>
                            </m:r>
                            <m:r>
                              <a:rPr lang="en-AU" b="1" i="1">
                                <a:latin typeface="Cambria Math" panose="02040503050406030204" pitchFamily="18" charset="0"/>
                                <a:ea typeface="Calibri" panose="020F0502020204030204" pitchFamily="34" charset="0"/>
                              </a:rPr>
                              <m:t>𝟏</m:t>
                            </m:r>
                            <m:r>
                              <a:rPr lang="en-AU" b="1" i="1">
                                <a:latin typeface="Cambria Math" panose="02040503050406030204" pitchFamily="18" charset="0"/>
                                <a:ea typeface="Calibri" panose="020F0502020204030204" pitchFamily="34" charset="0"/>
                              </a:rPr>
                              <m:t>−</m:t>
                            </m:r>
                            <m:r>
                              <a:rPr lang="en-AU" b="1" i="1">
                                <a:latin typeface="Cambria Math" panose="02040503050406030204" pitchFamily="18" charset="0"/>
                                <a:ea typeface="Calibri" panose="020F0502020204030204" pitchFamily="34" charset="0"/>
                              </a:rPr>
                              <m:t>𝒓</m:t>
                            </m:r>
                          </m:e>
                        </m:d>
                        <m:r>
                          <a:rPr lang="en-AU" b="1" i="1">
                            <a:latin typeface="Cambria Math" panose="02040503050406030204" pitchFamily="18" charset="0"/>
                            <a:ea typeface="Calibri" panose="020F0502020204030204" pitchFamily="34" charset="0"/>
                          </a:rPr>
                          <m:t>!</m:t>
                        </m:r>
                      </m:den>
                    </m:f>
                  </m:oMath>
                </a14:m>
                <a:endParaRPr lang="en-AU" b="1" dirty="0">
                  <a:ea typeface="Calibri" panose="020F0502020204030204" pitchFamily="34" charset="0"/>
                </a:endParaRPr>
              </a:p>
              <a:p>
                <a:r>
                  <a:rPr lang="en-AU" sz="1800" b="1" dirty="0">
                    <a:ea typeface="Calibri" panose="020F0502020204030204" pitchFamily="34" charset="0"/>
                  </a:rPr>
                  <a:t>Step 1: Combine the right-hand side (RHS) fractions using the common denominator, </a:t>
                </a:r>
                <a14:m>
                  <m:oMath xmlns:m="http://schemas.openxmlformats.org/officeDocument/2006/math">
                    <m:r>
                      <a:rPr lang="en-AU" sz="1800" b="1" i="1" smtClean="0">
                        <a:latin typeface="Cambria Math" panose="02040503050406030204" pitchFamily="18" charset="0"/>
                        <a:ea typeface="Calibri" panose="020F0502020204030204" pitchFamily="34" charset="0"/>
                      </a:rPr>
                      <m:t>𝒓</m:t>
                    </m:r>
                    <m:r>
                      <a:rPr lang="en-AU" sz="1800" b="1" i="1" smtClean="0">
                        <a:latin typeface="Cambria Math" panose="02040503050406030204" pitchFamily="18" charset="0"/>
                        <a:ea typeface="Calibri" panose="020F0502020204030204" pitchFamily="34" charset="0"/>
                      </a:rPr>
                      <m:t>!</m:t>
                    </m:r>
                    <m:d>
                      <m:dPr>
                        <m:ctrlPr>
                          <a:rPr lang="en-AU" sz="1800" b="1" i="1" smtClean="0">
                            <a:latin typeface="Cambria Math" panose="02040503050406030204" pitchFamily="18" charset="0"/>
                            <a:ea typeface="Calibri" panose="020F0502020204030204" pitchFamily="34" charset="0"/>
                          </a:rPr>
                        </m:ctrlPr>
                      </m:dPr>
                      <m:e>
                        <m:r>
                          <a:rPr lang="en-AU" sz="1800" b="1" i="1" smtClean="0">
                            <a:latin typeface="Cambria Math" panose="02040503050406030204" pitchFamily="18" charset="0"/>
                            <a:ea typeface="Calibri" panose="020F0502020204030204" pitchFamily="34" charset="0"/>
                          </a:rPr>
                          <m:t>𝒏</m:t>
                        </m:r>
                        <m:r>
                          <a:rPr lang="en-AU" sz="1800" b="1" i="1" smtClean="0">
                            <a:latin typeface="Cambria Math" panose="02040503050406030204" pitchFamily="18" charset="0"/>
                            <a:ea typeface="Calibri" panose="020F0502020204030204" pitchFamily="34" charset="0"/>
                          </a:rPr>
                          <m:t>−</m:t>
                        </m:r>
                        <m:r>
                          <a:rPr lang="en-AU" sz="1800" b="1" i="1" smtClean="0">
                            <a:latin typeface="Cambria Math" panose="02040503050406030204" pitchFamily="18" charset="0"/>
                            <a:ea typeface="Calibri" panose="020F0502020204030204" pitchFamily="34" charset="0"/>
                          </a:rPr>
                          <m:t>𝒓</m:t>
                        </m:r>
                      </m:e>
                    </m:d>
                    <m:r>
                      <a:rPr lang="en-AU" sz="1800" b="1" i="1" smtClean="0">
                        <a:latin typeface="Cambria Math" panose="02040503050406030204" pitchFamily="18" charset="0"/>
                        <a:ea typeface="Calibri" panose="020F0502020204030204" pitchFamily="34" charset="0"/>
                      </a:rPr>
                      <m:t>!</m:t>
                    </m:r>
                  </m:oMath>
                </a14:m>
                <a:r>
                  <a:rPr lang="en-AU" sz="1800" b="1" dirty="0">
                    <a:ea typeface="Calibri" panose="020F0502020204030204" pitchFamily="34" charset="0"/>
                  </a:rPr>
                  <a:t> </a:t>
                </a:r>
              </a:p>
              <a:p>
                <a:pPr/>
                <a14:m>
                  <m:oMathPara xmlns:m="http://schemas.openxmlformats.org/officeDocument/2006/math">
                    <m:oMathParaPr>
                      <m:jc m:val="left"/>
                    </m:oMathParaPr>
                    <m:oMath xmlns:m="http://schemas.openxmlformats.org/officeDocument/2006/math">
                      <m:r>
                        <m:rPr>
                          <m:sty m:val="p"/>
                        </m:rPr>
                        <a:rPr lang="en-AU">
                          <a:latin typeface="Cambria Math" panose="02040503050406030204" pitchFamily="18" charset="0"/>
                        </a:rPr>
                        <m:t>RHS</m:t>
                      </m:r>
                      <m:r>
                        <m:rPr>
                          <m:aln/>
                        </m:rPr>
                        <a:rPr lang="en-AU" i="1">
                          <a:latin typeface="Cambria Math" panose="02040503050406030204" pitchFamily="18" charset="0"/>
                        </a:rPr>
                        <m:t>=</m:t>
                      </m:r>
                      <m:f>
                        <m:fPr>
                          <m:ctrlPr>
                            <a:rPr lang="en-AU" i="1">
                              <a:latin typeface="Cambria Math" panose="02040503050406030204" pitchFamily="18" charset="0"/>
                            </a:rPr>
                          </m:ctrlPr>
                        </m:fPr>
                        <m:num>
                          <m:d>
                            <m:dPr>
                              <m:ctrlPr>
                                <a:rPr lang="en-AU" i="1">
                                  <a:latin typeface="Cambria Math" panose="02040503050406030204" pitchFamily="18" charset="0"/>
                                </a:rPr>
                              </m:ctrlPr>
                            </m:dPr>
                            <m:e>
                              <m:r>
                                <a:rPr lang="en-AU" i="1">
                                  <a:latin typeface="Cambria Math" panose="02040503050406030204" pitchFamily="18" charset="0"/>
                                </a:rPr>
                                <m:t>𝑛</m:t>
                              </m:r>
                              <m:r>
                                <a:rPr lang="en-AU" i="1">
                                  <a:latin typeface="Cambria Math" panose="02040503050406030204" pitchFamily="18" charset="0"/>
                                </a:rPr>
                                <m:t>−1</m:t>
                              </m:r>
                            </m:e>
                          </m:d>
                          <m:r>
                            <a:rPr lang="en-AU" i="1">
                              <a:latin typeface="Cambria Math" panose="02040503050406030204" pitchFamily="18" charset="0"/>
                            </a:rPr>
                            <m:t>!</m:t>
                          </m:r>
                        </m:num>
                        <m:den>
                          <m:d>
                            <m:dPr>
                              <m:ctrlPr>
                                <a:rPr lang="en-AU" i="1">
                                  <a:latin typeface="Cambria Math" panose="02040503050406030204" pitchFamily="18" charset="0"/>
                                </a:rPr>
                              </m:ctrlPr>
                            </m:dPr>
                            <m:e>
                              <m:r>
                                <a:rPr lang="en-AU" i="1">
                                  <a:latin typeface="Cambria Math" panose="02040503050406030204" pitchFamily="18" charset="0"/>
                                </a:rPr>
                                <m:t>𝑟</m:t>
                              </m:r>
                              <m:r>
                                <a:rPr lang="en-AU" i="1">
                                  <a:latin typeface="Cambria Math" panose="02040503050406030204" pitchFamily="18" charset="0"/>
                                </a:rPr>
                                <m:t>−1</m:t>
                              </m:r>
                            </m:e>
                          </m:d>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𝑛</m:t>
                              </m:r>
                              <m:r>
                                <a:rPr lang="en-AU" i="1">
                                  <a:latin typeface="Cambria Math" panose="02040503050406030204" pitchFamily="18" charset="0"/>
                                </a:rPr>
                                <m:t>−</m:t>
                              </m:r>
                              <m:r>
                                <a:rPr lang="en-AU" i="1">
                                  <a:latin typeface="Cambria Math" panose="02040503050406030204" pitchFamily="18" charset="0"/>
                                </a:rPr>
                                <m:t>𝑟</m:t>
                              </m:r>
                            </m:e>
                          </m:d>
                          <m:r>
                            <a:rPr lang="en-AU" i="1">
                              <a:latin typeface="Cambria Math" panose="02040503050406030204" pitchFamily="18" charset="0"/>
                            </a:rPr>
                            <m:t>!</m:t>
                          </m:r>
                        </m:den>
                      </m:f>
                      <m:r>
                        <a:rPr lang="en-AU" i="1">
                          <a:latin typeface="Cambria Math" panose="02040503050406030204" pitchFamily="18" charset="0"/>
                        </a:rPr>
                        <m:t>+</m:t>
                      </m:r>
                      <m:f>
                        <m:fPr>
                          <m:ctrlPr>
                            <a:rPr lang="en-AU" i="1">
                              <a:latin typeface="Cambria Math" panose="02040503050406030204" pitchFamily="18" charset="0"/>
                            </a:rPr>
                          </m:ctrlPr>
                        </m:fPr>
                        <m:num>
                          <m:d>
                            <m:dPr>
                              <m:ctrlPr>
                                <a:rPr lang="en-AU" i="1">
                                  <a:latin typeface="Cambria Math" panose="02040503050406030204" pitchFamily="18" charset="0"/>
                                </a:rPr>
                              </m:ctrlPr>
                            </m:dPr>
                            <m:e>
                              <m:r>
                                <a:rPr lang="en-AU" i="1">
                                  <a:latin typeface="Cambria Math" panose="02040503050406030204" pitchFamily="18" charset="0"/>
                                </a:rPr>
                                <m:t>𝑛</m:t>
                              </m:r>
                              <m:r>
                                <a:rPr lang="en-AU" i="1">
                                  <a:latin typeface="Cambria Math" panose="02040503050406030204" pitchFamily="18" charset="0"/>
                                </a:rPr>
                                <m:t>−1</m:t>
                              </m:r>
                            </m:e>
                          </m:d>
                          <m:r>
                            <a:rPr lang="en-AU" i="1">
                              <a:latin typeface="Cambria Math" panose="02040503050406030204" pitchFamily="18" charset="0"/>
                            </a:rPr>
                            <m:t>!</m:t>
                          </m:r>
                        </m:num>
                        <m:den>
                          <m:r>
                            <a:rPr lang="en-AU" i="1">
                              <a:latin typeface="Cambria Math" panose="02040503050406030204" pitchFamily="18" charset="0"/>
                            </a:rPr>
                            <m:t>𝑟</m:t>
                          </m:r>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𝑛</m:t>
                              </m:r>
                              <m:r>
                                <a:rPr lang="en-AU" i="1">
                                  <a:latin typeface="Cambria Math" panose="02040503050406030204" pitchFamily="18" charset="0"/>
                                </a:rPr>
                                <m:t>−1−</m:t>
                              </m:r>
                              <m:r>
                                <a:rPr lang="en-AU" i="1">
                                  <a:latin typeface="Cambria Math" panose="02040503050406030204" pitchFamily="18" charset="0"/>
                                </a:rPr>
                                <m:t>𝑟</m:t>
                              </m:r>
                            </m:e>
                          </m:d>
                          <m:r>
                            <a:rPr lang="en-AU" i="1">
                              <a:latin typeface="Cambria Math" panose="02040503050406030204" pitchFamily="18" charset="0"/>
                            </a:rPr>
                            <m:t>!</m:t>
                          </m:r>
                        </m:den>
                      </m:f>
                    </m:oMath>
                    <m:oMath xmlns:m="http://schemas.openxmlformats.org/officeDocument/2006/math">
                      <m:r>
                        <m:rPr>
                          <m:aln/>
                        </m:rPr>
                        <a:rPr lang="en-AU" i="1">
                          <a:latin typeface="Cambria Math" panose="02040503050406030204" pitchFamily="18" charset="0"/>
                        </a:rPr>
                        <m:t>=</m:t>
                      </m:r>
                      <m:f>
                        <m:fPr>
                          <m:ctrlPr>
                            <a:rPr lang="en-AU" i="1">
                              <a:latin typeface="Cambria Math" panose="02040503050406030204" pitchFamily="18" charset="0"/>
                            </a:rPr>
                          </m:ctrlPr>
                        </m:fPr>
                        <m:num>
                          <m:d>
                            <m:dPr>
                              <m:ctrlPr>
                                <a:rPr lang="en-AU" i="1">
                                  <a:latin typeface="Cambria Math" panose="02040503050406030204" pitchFamily="18" charset="0"/>
                                </a:rPr>
                              </m:ctrlPr>
                            </m:dPr>
                            <m:e>
                              <m:r>
                                <a:rPr lang="en-AU" i="1">
                                  <a:latin typeface="Cambria Math" panose="02040503050406030204" pitchFamily="18" charset="0"/>
                                </a:rPr>
                                <m:t>𝑛</m:t>
                              </m:r>
                              <m:r>
                                <a:rPr lang="en-AU" i="1">
                                  <a:latin typeface="Cambria Math" panose="02040503050406030204" pitchFamily="18" charset="0"/>
                                </a:rPr>
                                <m:t>−1</m:t>
                              </m:r>
                            </m:e>
                          </m:d>
                          <m:r>
                            <a:rPr lang="en-AU" i="1">
                              <a:latin typeface="Cambria Math" panose="02040503050406030204" pitchFamily="18" charset="0"/>
                            </a:rPr>
                            <m:t>!×</m:t>
                          </m:r>
                          <m:r>
                            <a:rPr lang="en-AU" i="1">
                              <a:latin typeface="Cambria Math" panose="02040503050406030204" pitchFamily="18" charset="0"/>
                            </a:rPr>
                            <m:t>𝑟</m:t>
                          </m:r>
                        </m:num>
                        <m:den>
                          <m:r>
                            <a:rPr lang="en-AU" i="1">
                              <a:latin typeface="Cambria Math" panose="02040503050406030204" pitchFamily="18" charset="0"/>
                            </a:rPr>
                            <m:t>𝑟</m:t>
                          </m:r>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𝑛</m:t>
                              </m:r>
                              <m:r>
                                <a:rPr lang="en-AU" i="1">
                                  <a:latin typeface="Cambria Math" panose="02040503050406030204" pitchFamily="18" charset="0"/>
                                </a:rPr>
                                <m:t>−</m:t>
                              </m:r>
                              <m:r>
                                <a:rPr lang="en-AU" i="1">
                                  <a:latin typeface="Cambria Math" panose="02040503050406030204" pitchFamily="18" charset="0"/>
                                </a:rPr>
                                <m:t>𝑟</m:t>
                              </m:r>
                            </m:e>
                          </m:d>
                          <m:r>
                            <a:rPr lang="en-AU" i="1">
                              <a:latin typeface="Cambria Math" panose="02040503050406030204" pitchFamily="18" charset="0"/>
                            </a:rPr>
                            <m:t>!</m:t>
                          </m:r>
                        </m:den>
                      </m:f>
                      <m:r>
                        <a:rPr lang="en-AU" i="1">
                          <a:latin typeface="Cambria Math" panose="02040503050406030204" pitchFamily="18" charset="0"/>
                        </a:rPr>
                        <m:t>+</m:t>
                      </m:r>
                      <m:f>
                        <m:fPr>
                          <m:ctrlPr>
                            <a:rPr lang="en-AU" i="1">
                              <a:latin typeface="Cambria Math" panose="02040503050406030204" pitchFamily="18" charset="0"/>
                            </a:rPr>
                          </m:ctrlPr>
                        </m:fPr>
                        <m:num>
                          <m:d>
                            <m:dPr>
                              <m:ctrlPr>
                                <a:rPr lang="en-AU" i="1">
                                  <a:latin typeface="Cambria Math" panose="02040503050406030204" pitchFamily="18" charset="0"/>
                                </a:rPr>
                              </m:ctrlPr>
                            </m:dPr>
                            <m:e>
                              <m:r>
                                <a:rPr lang="en-AU" i="1">
                                  <a:latin typeface="Cambria Math" panose="02040503050406030204" pitchFamily="18" charset="0"/>
                                </a:rPr>
                                <m:t>𝑛</m:t>
                              </m:r>
                              <m:r>
                                <a:rPr lang="en-AU" i="1">
                                  <a:latin typeface="Cambria Math" panose="02040503050406030204" pitchFamily="18" charset="0"/>
                                </a:rPr>
                                <m:t>−1</m:t>
                              </m:r>
                            </m:e>
                          </m:d>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𝑛</m:t>
                              </m:r>
                              <m:r>
                                <a:rPr lang="en-AU" i="1">
                                  <a:latin typeface="Cambria Math" panose="02040503050406030204" pitchFamily="18" charset="0"/>
                                </a:rPr>
                                <m:t>−</m:t>
                              </m:r>
                              <m:r>
                                <a:rPr lang="en-AU" i="1">
                                  <a:latin typeface="Cambria Math" panose="02040503050406030204" pitchFamily="18" charset="0"/>
                                </a:rPr>
                                <m:t>𝑟</m:t>
                              </m:r>
                            </m:e>
                          </m:d>
                        </m:num>
                        <m:den>
                          <m:r>
                            <a:rPr lang="en-AU" i="1">
                              <a:latin typeface="Cambria Math" panose="02040503050406030204" pitchFamily="18" charset="0"/>
                            </a:rPr>
                            <m:t>𝑟</m:t>
                          </m:r>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𝑛</m:t>
                              </m:r>
                              <m:r>
                                <a:rPr lang="en-AU" i="1">
                                  <a:latin typeface="Cambria Math" panose="02040503050406030204" pitchFamily="18" charset="0"/>
                                </a:rPr>
                                <m:t>−</m:t>
                              </m:r>
                              <m:r>
                                <a:rPr lang="en-AU" i="1">
                                  <a:latin typeface="Cambria Math" panose="02040503050406030204" pitchFamily="18" charset="0"/>
                                </a:rPr>
                                <m:t>𝑟</m:t>
                              </m:r>
                            </m:e>
                          </m:d>
                          <m:r>
                            <a:rPr lang="en-AU" i="1">
                              <a:latin typeface="Cambria Math" panose="02040503050406030204" pitchFamily="18" charset="0"/>
                            </a:rPr>
                            <m:t>!</m:t>
                          </m:r>
                        </m:den>
                      </m:f>
                    </m:oMath>
                    <m:oMath xmlns:m="http://schemas.openxmlformats.org/officeDocument/2006/math">
                      <m:r>
                        <m:rPr>
                          <m:aln/>
                        </m:rPr>
                        <a:rPr lang="en-AU" i="1">
                          <a:latin typeface="Cambria Math" panose="02040503050406030204" pitchFamily="18" charset="0"/>
                        </a:rPr>
                        <m:t>=</m:t>
                      </m:r>
                      <m:f>
                        <m:fPr>
                          <m:ctrlPr>
                            <a:rPr lang="en-AU" i="1">
                              <a:latin typeface="Cambria Math" panose="02040503050406030204" pitchFamily="18" charset="0"/>
                            </a:rPr>
                          </m:ctrlPr>
                        </m:fPr>
                        <m:num>
                          <m:d>
                            <m:dPr>
                              <m:ctrlPr>
                                <a:rPr lang="en-AU" i="1">
                                  <a:latin typeface="Cambria Math" panose="02040503050406030204" pitchFamily="18" charset="0"/>
                                </a:rPr>
                              </m:ctrlPr>
                            </m:dPr>
                            <m:e>
                              <m:r>
                                <a:rPr lang="en-AU" i="1">
                                  <a:latin typeface="Cambria Math" panose="02040503050406030204" pitchFamily="18" charset="0"/>
                                </a:rPr>
                                <m:t>𝑛</m:t>
                              </m:r>
                              <m:r>
                                <a:rPr lang="en-AU" i="1">
                                  <a:latin typeface="Cambria Math" panose="02040503050406030204" pitchFamily="18" charset="0"/>
                                </a:rPr>
                                <m:t>−1</m:t>
                              </m:r>
                            </m:e>
                          </m:d>
                          <m:r>
                            <a:rPr lang="en-AU" i="1">
                              <a:latin typeface="Cambria Math" panose="02040503050406030204" pitchFamily="18" charset="0"/>
                            </a:rPr>
                            <m:t>!×</m:t>
                          </m:r>
                          <m:r>
                            <a:rPr lang="en-AU" i="1">
                              <a:latin typeface="Cambria Math" panose="02040503050406030204" pitchFamily="18" charset="0"/>
                            </a:rPr>
                            <m:t>𝑟</m:t>
                          </m:r>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𝑛</m:t>
                              </m:r>
                              <m:r>
                                <a:rPr lang="en-AU" i="1">
                                  <a:latin typeface="Cambria Math" panose="02040503050406030204" pitchFamily="18" charset="0"/>
                                </a:rPr>
                                <m:t>−1</m:t>
                              </m:r>
                            </m:e>
                          </m:d>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𝑛</m:t>
                              </m:r>
                              <m:r>
                                <a:rPr lang="en-AU" i="1">
                                  <a:latin typeface="Cambria Math" panose="02040503050406030204" pitchFamily="18" charset="0"/>
                                </a:rPr>
                                <m:t>−</m:t>
                              </m:r>
                              <m:r>
                                <a:rPr lang="en-AU" i="1">
                                  <a:latin typeface="Cambria Math" panose="02040503050406030204" pitchFamily="18" charset="0"/>
                                </a:rPr>
                                <m:t>𝑟</m:t>
                              </m:r>
                            </m:e>
                          </m:d>
                        </m:num>
                        <m:den>
                          <m:r>
                            <a:rPr lang="en-AU" i="1">
                              <a:latin typeface="Cambria Math" panose="02040503050406030204" pitchFamily="18" charset="0"/>
                            </a:rPr>
                            <m:t>𝑟</m:t>
                          </m:r>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𝑛</m:t>
                              </m:r>
                              <m:r>
                                <a:rPr lang="en-AU" i="1">
                                  <a:latin typeface="Cambria Math" panose="02040503050406030204" pitchFamily="18" charset="0"/>
                                </a:rPr>
                                <m:t>−</m:t>
                              </m:r>
                              <m:r>
                                <a:rPr lang="en-AU" i="1">
                                  <a:latin typeface="Cambria Math" panose="02040503050406030204" pitchFamily="18" charset="0"/>
                                </a:rPr>
                                <m:t>𝑟</m:t>
                              </m:r>
                            </m:e>
                          </m:d>
                          <m:r>
                            <a:rPr lang="en-AU" i="1">
                              <a:latin typeface="Cambria Math" panose="02040503050406030204" pitchFamily="18" charset="0"/>
                            </a:rPr>
                            <m:t>!</m:t>
                          </m:r>
                        </m:den>
                      </m:f>
                    </m:oMath>
                  </m:oMathPara>
                </a14:m>
                <a:endParaRPr lang="en-AU" sz="1800" dirty="0">
                  <a:ea typeface="Calibri" panose="020F0502020204030204" pitchFamily="34" charset="0"/>
                </a:endParaRPr>
              </a:p>
              <a:p>
                <a:endParaRPr lang="en-AU" sz="1800" dirty="0">
                  <a:ea typeface="Calibri" panose="020F0502020204030204" pitchFamily="34" charset="0"/>
                </a:endParaRPr>
              </a:p>
            </p:txBody>
          </p:sp>
        </mc:Choice>
        <mc:Fallback xmlns="">
          <p:sp>
            <p:nvSpPr>
              <p:cNvPr id="5" name="Text Placeholder 4">
                <a:extLst>
                  <a:ext uri="{FF2B5EF4-FFF2-40B4-BE49-F238E27FC236}">
                    <a16:creationId xmlns:a16="http://schemas.microsoft.com/office/drawing/2014/main" id="{3570C3B5-71EA-4957-B2DF-92CDD5C5063B}"/>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21"/>
                </a:stretch>
              </a:blipFill>
            </p:spPr>
            <p:txBody>
              <a:bodyPr/>
              <a:lstStyle/>
              <a:p>
                <a:r>
                  <a:rPr lang="en-AU">
                    <a:noFill/>
                  </a:rPr>
                  <a:t> </a:t>
                </a:r>
              </a:p>
            </p:txBody>
          </p:sp>
        </mc:Fallback>
      </mc:AlternateContent>
      <p:sp>
        <p:nvSpPr>
          <p:cNvPr id="8" name="Speech Bubble: Rectangle with Corners Rounded 7">
            <a:extLst>
              <a:ext uri="{FF2B5EF4-FFF2-40B4-BE49-F238E27FC236}">
                <a16:creationId xmlns:a16="http://schemas.microsoft.com/office/drawing/2014/main" id="{EB41E06E-CE0C-67B8-28EE-8E83DAA62F80}"/>
              </a:ext>
            </a:extLst>
          </p:cNvPr>
          <p:cNvSpPr/>
          <p:nvPr/>
        </p:nvSpPr>
        <p:spPr>
          <a:xfrm>
            <a:off x="5508316" y="5204200"/>
            <a:ext cx="3424989" cy="691802"/>
          </a:xfrm>
          <a:prstGeom prst="wedgeRoundRectCallout">
            <a:avLst>
              <a:gd name="adj1" fmla="val -95105"/>
              <a:gd name="adj2" fmla="val 3153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Why is this the common denominator?</a:t>
            </a:r>
          </a:p>
        </p:txBody>
      </p:sp>
    </p:spTree>
    <p:extLst>
      <p:ext uri="{BB962C8B-B14F-4D97-AF65-F5344CB8AC3E}">
        <p14:creationId xmlns:p14="http://schemas.microsoft.com/office/powerpoint/2010/main" val="180061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EA0F3-913B-C778-9EB5-8F2473663FB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A61CA1-8825-1824-58C0-C2F05A1C0DDF}"/>
              </a:ext>
            </a:extLst>
          </p:cNvPr>
          <p:cNvSpPr>
            <a:spLocks noGrp="1"/>
          </p:cNvSpPr>
          <p:nvPr>
            <p:ph type="sldNum" sz="quarter" idx="12"/>
          </p:nvPr>
        </p:nvSpPr>
        <p:spPr/>
        <p:txBody>
          <a:bodyPr/>
          <a:lstStyle/>
          <a:p>
            <a:fld id="{10A01DC5-1685-4615-8240-15192985C6A2}" type="slidenum">
              <a:rPr lang="en-AU" smtClean="0"/>
              <a:t>11</a:t>
            </a:fld>
            <a:endParaRPr lang="en-AU" dirty="0"/>
          </a:p>
        </p:txBody>
      </p:sp>
      <p:sp>
        <p:nvSpPr>
          <p:cNvPr id="3" name="Title 2">
            <a:extLst>
              <a:ext uri="{FF2B5EF4-FFF2-40B4-BE49-F238E27FC236}">
                <a16:creationId xmlns:a16="http://schemas.microsoft.com/office/drawing/2014/main" id="{39E0294E-542A-C3FA-A0E2-D9F2B8E644B8}"/>
              </a:ext>
            </a:extLst>
          </p:cNvPr>
          <p:cNvSpPr>
            <a:spLocks noGrp="1"/>
          </p:cNvSpPr>
          <p:nvPr>
            <p:ph type="title"/>
          </p:nvPr>
        </p:nvSpPr>
        <p:spPr/>
        <p:txBody>
          <a:bodyPr/>
          <a:lstStyle/>
          <a:p>
            <a:r>
              <a:rPr lang="en-AU" dirty="0"/>
              <a:t>Pascal’s identity (3)</a:t>
            </a:r>
            <a:br>
              <a:rPr lang="en-AU" dirty="0"/>
            </a:br>
            <a:endParaRPr lang="en-AU"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776F81F7-2339-EDCC-50AF-C0FE4EDACC29}"/>
                  </a:ext>
                </a:extLst>
              </p:cNvPr>
              <p:cNvSpPr>
                <a:spLocks noGrp="1"/>
              </p:cNvSpPr>
              <p:nvPr>
                <p:ph type="body" sz="quarter" idx="18"/>
              </p:nvPr>
            </p:nvSpPr>
            <p:spPr>
              <a:xfrm>
                <a:off x="285571" y="1081336"/>
                <a:ext cx="11483999" cy="310015"/>
              </a:xfrm>
            </p:spPr>
            <p:txBody>
              <a:bodyPr/>
              <a:lstStyle/>
              <a:p>
                <a:r>
                  <a:rPr lang="en-AU" sz="1800" dirty="0"/>
                  <a:t>Show </a:t>
                </a:r>
                <a14:m>
                  <m:oMath xmlns:m="http://schemas.openxmlformats.org/officeDocument/2006/math">
                    <m:f>
                      <m:fPr>
                        <m:ctrlPr>
                          <a:rPr lang="en-AU" i="1">
                            <a:latin typeface="Cambria Math" panose="02040503050406030204" pitchFamily="18" charset="0"/>
                            <a:ea typeface="Calibri" panose="020F0502020204030204" pitchFamily="34" charset="0"/>
                          </a:rPr>
                        </m:ctrlPr>
                      </m:fPr>
                      <m:num>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m:t>
                        </m:r>
                      </m:num>
                      <m:den>
                        <m:r>
                          <a:rPr lang="en-AU" i="1">
                            <a:latin typeface="Cambria Math" panose="02040503050406030204" pitchFamily="18" charset="0"/>
                            <a:ea typeface="Calibri" panose="020F0502020204030204" pitchFamily="34" charset="0"/>
                          </a:rPr>
                          <m:t>𝑟</m:t>
                        </m:r>
                        <m:r>
                          <a:rPr lang="en-AU" i="1">
                            <a:latin typeface="Cambria Math" panose="02040503050406030204" pitchFamily="18" charset="0"/>
                            <a:ea typeface="Calibri" panose="020F0502020204030204" pitchFamily="34" charset="0"/>
                          </a:rPr>
                          <m:t>!</m:t>
                        </m:r>
                        <m:d>
                          <m:dPr>
                            <m:ctrlPr>
                              <a:rPr lang="en-AU" i="1">
                                <a:latin typeface="Cambria Math" panose="02040503050406030204" pitchFamily="18" charset="0"/>
                                <a:ea typeface="Calibri" panose="020F0502020204030204" pitchFamily="34" charset="0"/>
                              </a:rPr>
                            </m:ctrlPr>
                          </m:dPr>
                          <m:e>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m:t>
                            </m:r>
                            <m:r>
                              <a:rPr lang="en-AU" i="1">
                                <a:latin typeface="Cambria Math" panose="02040503050406030204" pitchFamily="18" charset="0"/>
                                <a:ea typeface="Calibri" panose="020F0502020204030204" pitchFamily="34" charset="0"/>
                              </a:rPr>
                              <m:t>𝑟</m:t>
                            </m:r>
                          </m:e>
                        </m:d>
                        <m:r>
                          <a:rPr lang="en-AU" i="1">
                            <a:latin typeface="Cambria Math" panose="02040503050406030204" pitchFamily="18" charset="0"/>
                            <a:ea typeface="Calibri" panose="020F0502020204030204" pitchFamily="34" charset="0"/>
                          </a:rPr>
                          <m:t>!</m:t>
                        </m:r>
                      </m:den>
                    </m:f>
                    <m:r>
                      <a:rPr lang="en-AU" i="1">
                        <a:latin typeface="Cambria Math" panose="02040503050406030204" pitchFamily="18" charset="0"/>
                        <a:ea typeface="Calibri" panose="020F0502020204030204" pitchFamily="34" charset="0"/>
                      </a:rPr>
                      <m:t>=</m:t>
                    </m:r>
                    <m:f>
                      <m:fPr>
                        <m:ctrlPr>
                          <a:rPr lang="en-AU" i="1">
                            <a:latin typeface="Cambria Math" panose="02040503050406030204" pitchFamily="18" charset="0"/>
                            <a:ea typeface="Calibri" panose="020F0502020204030204" pitchFamily="34" charset="0"/>
                          </a:rPr>
                        </m:ctrlPr>
                      </m:fPr>
                      <m:num>
                        <m:r>
                          <a:rPr lang="en-AU" i="1">
                            <a:latin typeface="Cambria Math" panose="02040503050406030204" pitchFamily="18" charset="0"/>
                            <a:ea typeface="Calibri" panose="020F0502020204030204" pitchFamily="34" charset="0"/>
                          </a:rPr>
                          <m:t>(</m:t>
                        </m:r>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−1)!</m:t>
                        </m:r>
                      </m:num>
                      <m:den>
                        <m:r>
                          <a:rPr lang="en-AU" i="1">
                            <a:latin typeface="Cambria Math" panose="02040503050406030204" pitchFamily="18" charset="0"/>
                            <a:ea typeface="Calibri" panose="020F0502020204030204" pitchFamily="34" charset="0"/>
                          </a:rPr>
                          <m:t>(</m:t>
                        </m:r>
                        <m:r>
                          <a:rPr lang="en-AU" i="1">
                            <a:latin typeface="Cambria Math" panose="02040503050406030204" pitchFamily="18" charset="0"/>
                            <a:ea typeface="Calibri" panose="020F0502020204030204" pitchFamily="34" charset="0"/>
                          </a:rPr>
                          <m:t>𝑟</m:t>
                        </m:r>
                        <m:r>
                          <a:rPr lang="en-AU" i="1">
                            <a:latin typeface="Cambria Math" panose="02040503050406030204" pitchFamily="18" charset="0"/>
                            <a:ea typeface="Calibri" panose="020F0502020204030204" pitchFamily="34" charset="0"/>
                          </a:rPr>
                          <m:t>−1)!</m:t>
                        </m:r>
                        <m:d>
                          <m:dPr>
                            <m:ctrlPr>
                              <a:rPr lang="en-AU" i="1">
                                <a:latin typeface="Cambria Math" panose="02040503050406030204" pitchFamily="18" charset="0"/>
                                <a:ea typeface="Calibri" panose="020F0502020204030204" pitchFamily="34" charset="0"/>
                              </a:rPr>
                            </m:ctrlPr>
                          </m:dPr>
                          <m:e>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m:t>
                            </m:r>
                            <m:r>
                              <a:rPr lang="en-AU" i="1">
                                <a:latin typeface="Cambria Math" panose="02040503050406030204" pitchFamily="18" charset="0"/>
                                <a:ea typeface="Calibri" panose="020F0502020204030204" pitchFamily="34" charset="0"/>
                              </a:rPr>
                              <m:t>𝑟</m:t>
                            </m:r>
                          </m:e>
                        </m:d>
                        <m:r>
                          <a:rPr lang="en-AU" i="1">
                            <a:latin typeface="Cambria Math" panose="02040503050406030204" pitchFamily="18" charset="0"/>
                            <a:ea typeface="Calibri" panose="020F0502020204030204" pitchFamily="34" charset="0"/>
                          </a:rPr>
                          <m:t>!</m:t>
                        </m:r>
                      </m:den>
                    </m:f>
                    <m:r>
                      <a:rPr lang="en-AU" i="1">
                        <a:latin typeface="Cambria Math" panose="02040503050406030204" pitchFamily="18" charset="0"/>
                        <a:ea typeface="Calibri" panose="020F0502020204030204" pitchFamily="34" charset="0"/>
                      </a:rPr>
                      <m:t>+</m:t>
                    </m:r>
                    <m:f>
                      <m:fPr>
                        <m:ctrlPr>
                          <a:rPr lang="en-AU" i="1">
                            <a:latin typeface="Cambria Math" panose="02040503050406030204" pitchFamily="18" charset="0"/>
                            <a:ea typeface="Calibri" panose="020F0502020204030204" pitchFamily="34" charset="0"/>
                          </a:rPr>
                        </m:ctrlPr>
                      </m:fPr>
                      <m:num>
                        <m:r>
                          <a:rPr lang="en-AU" i="1">
                            <a:latin typeface="Cambria Math" panose="02040503050406030204" pitchFamily="18" charset="0"/>
                            <a:ea typeface="Calibri" panose="020F0502020204030204" pitchFamily="34" charset="0"/>
                          </a:rPr>
                          <m:t>(</m:t>
                        </m:r>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−1)!</m:t>
                        </m:r>
                      </m:num>
                      <m:den>
                        <m:r>
                          <a:rPr lang="en-AU" i="1">
                            <a:latin typeface="Cambria Math" panose="02040503050406030204" pitchFamily="18" charset="0"/>
                            <a:ea typeface="Calibri" panose="020F0502020204030204" pitchFamily="34" charset="0"/>
                          </a:rPr>
                          <m:t>𝑟</m:t>
                        </m:r>
                        <m:r>
                          <a:rPr lang="en-AU" i="1">
                            <a:latin typeface="Cambria Math" panose="02040503050406030204" pitchFamily="18" charset="0"/>
                            <a:ea typeface="Calibri" panose="020F0502020204030204" pitchFamily="34" charset="0"/>
                          </a:rPr>
                          <m:t>!</m:t>
                        </m:r>
                        <m:d>
                          <m:dPr>
                            <m:ctrlPr>
                              <a:rPr lang="en-AU" i="1">
                                <a:latin typeface="Cambria Math" panose="02040503050406030204" pitchFamily="18" charset="0"/>
                                <a:ea typeface="Calibri" panose="020F0502020204030204" pitchFamily="34" charset="0"/>
                              </a:rPr>
                            </m:ctrlPr>
                          </m:dPr>
                          <m:e>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−1−</m:t>
                            </m:r>
                            <m:r>
                              <a:rPr lang="en-AU" i="1">
                                <a:latin typeface="Cambria Math" panose="02040503050406030204" pitchFamily="18" charset="0"/>
                                <a:ea typeface="Calibri" panose="020F0502020204030204" pitchFamily="34" charset="0"/>
                              </a:rPr>
                              <m:t>𝑟</m:t>
                            </m:r>
                          </m:e>
                        </m:d>
                        <m:r>
                          <a:rPr lang="en-AU" i="1">
                            <a:latin typeface="Cambria Math" panose="02040503050406030204" pitchFamily="18" charset="0"/>
                            <a:ea typeface="Calibri" panose="020F0502020204030204" pitchFamily="34" charset="0"/>
                          </a:rPr>
                          <m:t>!</m:t>
                        </m:r>
                      </m:den>
                    </m:f>
                  </m:oMath>
                </a14:m>
                <a:endParaRPr lang="en-AU" dirty="0">
                  <a:ea typeface="Calibri" panose="020F0502020204030204" pitchFamily="34" charset="0"/>
                </a:endParaRPr>
              </a:p>
            </p:txBody>
          </p:sp>
        </mc:Choice>
        <mc:Fallback xmlns="">
          <p:sp>
            <p:nvSpPr>
              <p:cNvPr id="4" name="Text Placeholder 3">
                <a:extLst>
                  <a:ext uri="{FF2B5EF4-FFF2-40B4-BE49-F238E27FC236}">
                    <a16:creationId xmlns:a16="http://schemas.microsoft.com/office/drawing/2014/main" id="{776F81F7-2339-EDCC-50AF-C0FE4EDACC29}"/>
                  </a:ext>
                </a:extLst>
              </p:cNvPr>
              <p:cNvSpPr>
                <a:spLocks noGrp="1" noRot="1" noChangeAspect="1" noMove="1" noResize="1" noEditPoints="1" noAdjustHandles="1" noChangeArrowheads="1" noChangeShapeType="1" noTextEdit="1"/>
              </p:cNvSpPr>
              <p:nvPr>
                <p:ph type="body" sz="quarter" idx="18"/>
              </p:nvPr>
            </p:nvSpPr>
            <p:spPr>
              <a:xfrm>
                <a:off x="285571" y="1081336"/>
                <a:ext cx="11483999" cy="310015"/>
              </a:xfrm>
              <a:blipFill>
                <a:blip r:embed="rId2"/>
                <a:stretch>
                  <a:fillRect l="-1274" t="-49020" b="-980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16BE723-325F-88F0-FFDA-9CCF2F9D4E0D}"/>
                  </a:ext>
                </a:extLst>
              </p:cNvPr>
              <p:cNvSpPr>
                <a:spLocks noGrp="1"/>
              </p:cNvSpPr>
              <p:nvPr>
                <p:ph type="body" sz="quarter" idx="17"/>
              </p:nvPr>
            </p:nvSpPr>
            <p:spPr/>
            <p:txBody>
              <a:bodyPr/>
              <a:lstStyle/>
              <a:p>
                <a:r>
                  <a:rPr lang="en-AU" sz="1800" b="1" dirty="0">
                    <a:ea typeface="Calibri" panose="020F0502020204030204" pitchFamily="34" charset="0"/>
                  </a:rPr>
                  <a:t>Step 2: Factorise the RHS</a:t>
                </a:r>
              </a:p>
              <a:p>
                <a:r>
                  <a:rPr lang="en-AU" sz="1800" dirty="0">
                    <a:ea typeface="Calibri" panose="020F0502020204030204" pitchFamily="34" charset="0"/>
                  </a:rPr>
                  <a:t>From Step 1, </a:t>
                </a:r>
                <a:endParaRPr lang="en-AU" sz="1800" b="0" i="0"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AU" sz="1800" b="0" i="0" smtClean="0">
                          <a:latin typeface="Cambria Math" panose="02040503050406030204" pitchFamily="18" charset="0"/>
                        </a:rPr>
                        <m:t>RHS</m:t>
                      </m:r>
                      <m:r>
                        <m:rPr>
                          <m:aln/>
                        </m:rPr>
                        <a:rPr lang="en-AU" sz="1800" i="1">
                          <a:latin typeface="Cambria Math" panose="02040503050406030204" pitchFamily="18" charset="0"/>
                        </a:rPr>
                        <m:t>=</m:t>
                      </m:r>
                      <m:f>
                        <m:fPr>
                          <m:ctrlPr>
                            <a:rPr lang="en-AU" sz="1800" i="1">
                              <a:latin typeface="Cambria Math" panose="02040503050406030204" pitchFamily="18" charset="0"/>
                            </a:rPr>
                          </m:ctrlPr>
                        </m:fPr>
                        <m:num>
                          <m:d>
                            <m:dPr>
                              <m:ctrlPr>
                                <a:rPr lang="en-AU" sz="1800" i="1">
                                  <a:latin typeface="Cambria Math" panose="02040503050406030204" pitchFamily="18" charset="0"/>
                                </a:rPr>
                              </m:ctrlPr>
                            </m:dPr>
                            <m:e>
                              <m:r>
                                <a:rPr lang="en-AU" sz="1800" i="1">
                                  <a:latin typeface="Cambria Math" panose="02040503050406030204" pitchFamily="18" charset="0"/>
                                </a:rPr>
                                <m:t>𝑛</m:t>
                              </m:r>
                              <m:r>
                                <a:rPr lang="en-AU" sz="1800" i="1">
                                  <a:latin typeface="Cambria Math" panose="02040503050406030204" pitchFamily="18" charset="0"/>
                                </a:rPr>
                                <m:t>−1</m:t>
                              </m:r>
                            </m:e>
                          </m:d>
                          <m:r>
                            <a:rPr lang="en-AU" sz="1800" i="1">
                              <a:latin typeface="Cambria Math" panose="02040503050406030204" pitchFamily="18" charset="0"/>
                            </a:rPr>
                            <m:t>!×</m:t>
                          </m:r>
                          <m:r>
                            <a:rPr lang="en-AU" sz="1800" i="1">
                              <a:latin typeface="Cambria Math" panose="02040503050406030204" pitchFamily="18" charset="0"/>
                            </a:rPr>
                            <m:t>𝑟</m:t>
                          </m:r>
                          <m:r>
                            <a:rPr lang="en-AU" sz="1800" i="1">
                              <a:latin typeface="Cambria Math" panose="02040503050406030204" pitchFamily="18" charset="0"/>
                            </a:rPr>
                            <m:t>+</m:t>
                          </m:r>
                          <m:d>
                            <m:dPr>
                              <m:ctrlPr>
                                <a:rPr lang="en-AU" sz="1800" i="1">
                                  <a:latin typeface="Cambria Math" panose="02040503050406030204" pitchFamily="18" charset="0"/>
                                </a:rPr>
                              </m:ctrlPr>
                            </m:dPr>
                            <m:e>
                              <m:r>
                                <a:rPr lang="en-AU" sz="1800" i="1">
                                  <a:latin typeface="Cambria Math" panose="02040503050406030204" pitchFamily="18" charset="0"/>
                                </a:rPr>
                                <m:t>𝑛</m:t>
                              </m:r>
                              <m:r>
                                <a:rPr lang="en-AU" sz="1800" i="1">
                                  <a:latin typeface="Cambria Math" panose="02040503050406030204" pitchFamily="18" charset="0"/>
                                </a:rPr>
                                <m:t>−1</m:t>
                              </m:r>
                            </m:e>
                          </m:d>
                          <m:r>
                            <a:rPr lang="en-AU" sz="1800" i="1">
                              <a:latin typeface="Cambria Math" panose="02040503050406030204" pitchFamily="18" charset="0"/>
                            </a:rPr>
                            <m:t>!×</m:t>
                          </m:r>
                          <m:d>
                            <m:dPr>
                              <m:ctrlPr>
                                <a:rPr lang="en-AU" sz="1800" i="1">
                                  <a:latin typeface="Cambria Math" panose="02040503050406030204" pitchFamily="18" charset="0"/>
                                </a:rPr>
                              </m:ctrlPr>
                            </m:dPr>
                            <m:e>
                              <m:r>
                                <a:rPr lang="en-AU" sz="1800" i="1">
                                  <a:latin typeface="Cambria Math" panose="02040503050406030204" pitchFamily="18" charset="0"/>
                                </a:rPr>
                                <m:t>𝑛</m:t>
                              </m:r>
                              <m:r>
                                <a:rPr lang="en-AU" sz="1800" i="1">
                                  <a:latin typeface="Cambria Math" panose="02040503050406030204" pitchFamily="18" charset="0"/>
                                </a:rPr>
                                <m:t>−</m:t>
                              </m:r>
                              <m:r>
                                <a:rPr lang="en-AU" sz="1800" i="1">
                                  <a:latin typeface="Cambria Math" panose="02040503050406030204" pitchFamily="18" charset="0"/>
                                </a:rPr>
                                <m:t>𝑟</m:t>
                              </m:r>
                            </m:e>
                          </m:d>
                        </m:num>
                        <m:den>
                          <m:r>
                            <a:rPr lang="en-AU" sz="1800" i="1">
                              <a:latin typeface="Cambria Math" panose="02040503050406030204" pitchFamily="18" charset="0"/>
                            </a:rPr>
                            <m:t>𝑟</m:t>
                          </m:r>
                          <m:r>
                            <a:rPr lang="en-AU" sz="1800" i="1">
                              <a:latin typeface="Cambria Math" panose="02040503050406030204" pitchFamily="18" charset="0"/>
                            </a:rPr>
                            <m:t>!</m:t>
                          </m:r>
                          <m:d>
                            <m:dPr>
                              <m:ctrlPr>
                                <a:rPr lang="en-AU" sz="1800" i="1">
                                  <a:latin typeface="Cambria Math" panose="02040503050406030204" pitchFamily="18" charset="0"/>
                                </a:rPr>
                              </m:ctrlPr>
                            </m:dPr>
                            <m:e>
                              <m:r>
                                <a:rPr lang="en-AU" sz="1800" i="1">
                                  <a:latin typeface="Cambria Math" panose="02040503050406030204" pitchFamily="18" charset="0"/>
                                </a:rPr>
                                <m:t>𝑛</m:t>
                              </m:r>
                              <m:r>
                                <a:rPr lang="en-AU" sz="1800" i="1">
                                  <a:latin typeface="Cambria Math" panose="02040503050406030204" pitchFamily="18" charset="0"/>
                                </a:rPr>
                                <m:t>−</m:t>
                              </m:r>
                              <m:r>
                                <a:rPr lang="en-AU" sz="1800" i="1">
                                  <a:latin typeface="Cambria Math" panose="02040503050406030204" pitchFamily="18" charset="0"/>
                                </a:rPr>
                                <m:t>𝑟</m:t>
                              </m:r>
                            </m:e>
                          </m:d>
                          <m:r>
                            <a:rPr lang="en-AU" sz="1800" i="1">
                              <a:latin typeface="Cambria Math" panose="02040503050406030204" pitchFamily="18" charset="0"/>
                            </a:rPr>
                            <m:t>!</m:t>
                          </m:r>
                        </m:den>
                      </m:f>
                    </m:oMath>
                    <m:oMath xmlns:m="http://schemas.openxmlformats.org/officeDocument/2006/math">
                      <m:r>
                        <m:rPr>
                          <m:aln/>
                        </m:rPr>
                        <a:rPr lang="en-AU" i="1">
                          <a:latin typeface="Cambria Math" panose="02040503050406030204" pitchFamily="18" charset="0"/>
                        </a:rPr>
                        <m:t>=</m:t>
                      </m:r>
                      <m:f>
                        <m:fPr>
                          <m:ctrlPr>
                            <a:rPr lang="en-AU" i="1">
                              <a:latin typeface="Cambria Math" panose="02040503050406030204" pitchFamily="18" charset="0"/>
                            </a:rPr>
                          </m:ctrlPr>
                        </m:fPr>
                        <m:num>
                          <m:d>
                            <m:dPr>
                              <m:ctrlPr>
                                <a:rPr lang="en-AU" i="1">
                                  <a:latin typeface="Cambria Math" panose="02040503050406030204" pitchFamily="18" charset="0"/>
                                </a:rPr>
                              </m:ctrlPr>
                            </m:dPr>
                            <m:e>
                              <m:r>
                                <a:rPr lang="en-AU" i="1">
                                  <a:latin typeface="Cambria Math" panose="02040503050406030204" pitchFamily="18" charset="0"/>
                                </a:rPr>
                                <m:t>𝑛</m:t>
                              </m:r>
                              <m:r>
                                <a:rPr lang="en-AU" i="1">
                                  <a:latin typeface="Cambria Math" panose="02040503050406030204" pitchFamily="18" charset="0"/>
                                </a:rPr>
                                <m:t>−1</m:t>
                              </m:r>
                            </m:e>
                          </m:d>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𝑟</m:t>
                              </m:r>
                              <m:r>
                                <a:rPr lang="en-AU" i="1">
                                  <a:latin typeface="Cambria Math" panose="02040503050406030204" pitchFamily="18" charset="0"/>
                                </a:rPr>
                                <m:t>+</m:t>
                              </m:r>
                              <m:r>
                                <a:rPr lang="en-AU" i="1">
                                  <a:latin typeface="Cambria Math" panose="02040503050406030204" pitchFamily="18" charset="0"/>
                                </a:rPr>
                                <m:t>𝑛</m:t>
                              </m:r>
                              <m:r>
                                <a:rPr lang="en-AU" i="1">
                                  <a:latin typeface="Cambria Math" panose="02040503050406030204" pitchFamily="18" charset="0"/>
                                </a:rPr>
                                <m:t>−</m:t>
                              </m:r>
                              <m:r>
                                <a:rPr lang="en-AU" i="1">
                                  <a:latin typeface="Cambria Math" panose="02040503050406030204" pitchFamily="18" charset="0"/>
                                </a:rPr>
                                <m:t>𝑟</m:t>
                              </m:r>
                            </m:e>
                          </m:d>
                        </m:num>
                        <m:den>
                          <m:r>
                            <a:rPr lang="en-AU" i="1">
                              <a:latin typeface="Cambria Math" panose="02040503050406030204" pitchFamily="18" charset="0"/>
                            </a:rPr>
                            <m:t>𝑟</m:t>
                          </m:r>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𝑛</m:t>
                              </m:r>
                              <m:r>
                                <a:rPr lang="en-AU" i="1">
                                  <a:latin typeface="Cambria Math" panose="02040503050406030204" pitchFamily="18" charset="0"/>
                                </a:rPr>
                                <m:t>−</m:t>
                              </m:r>
                              <m:r>
                                <a:rPr lang="en-AU" i="1">
                                  <a:latin typeface="Cambria Math" panose="02040503050406030204" pitchFamily="18" charset="0"/>
                                </a:rPr>
                                <m:t>𝑟</m:t>
                              </m:r>
                            </m:e>
                          </m:d>
                          <m:r>
                            <a:rPr lang="en-AU" i="1">
                              <a:latin typeface="Cambria Math" panose="02040503050406030204" pitchFamily="18" charset="0"/>
                            </a:rPr>
                            <m:t>!</m:t>
                          </m:r>
                        </m:den>
                      </m:f>
                    </m:oMath>
                    <m:oMath xmlns:m="http://schemas.openxmlformats.org/officeDocument/2006/math">
                      <m:r>
                        <m:rPr>
                          <m:aln/>
                        </m:rPr>
                        <a:rPr lang="en-AU" i="1">
                          <a:latin typeface="Cambria Math" panose="02040503050406030204" pitchFamily="18" charset="0"/>
                        </a:rPr>
                        <m:t>=</m:t>
                      </m:r>
                      <m:f>
                        <m:fPr>
                          <m:ctrlPr>
                            <a:rPr lang="en-AU" i="1">
                              <a:latin typeface="Cambria Math" panose="02040503050406030204" pitchFamily="18" charset="0"/>
                            </a:rPr>
                          </m:ctrlPr>
                        </m:fPr>
                        <m:num>
                          <m:d>
                            <m:dPr>
                              <m:ctrlPr>
                                <a:rPr lang="en-AU" i="1">
                                  <a:latin typeface="Cambria Math" panose="02040503050406030204" pitchFamily="18" charset="0"/>
                                </a:rPr>
                              </m:ctrlPr>
                            </m:dPr>
                            <m:e>
                              <m:r>
                                <a:rPr lang="en-AU" i="1">
                                  <a:latin typeface="Cambria Math" panose="02040503050406030204" pitchFamily="18" charset="0"/>
                                </a:rPr>
                                <m:t>𝑛</m:t>
                              </m:r>
                              <m:r>
                                <a:rPr lang="en-AU" i="1">
                                  <a:latin typeface="Cambria Math" panose="02040503050406030204" pitchFamily="18" charset="0"/>
                                </a:rPr>
                                <m:t>−1</m:t>
                              </m:r>
                            </m:e>
                          </m:d>
                          <m:r>
                            <a:rPr lang="en-AU" i="1">
                              <a:latin typeface="Cambria Math" panose="02040503050406030204" pitchFamily="18" charset="0"/>
                            </a:rPr>
                            <m:t>!×</m:t>
                          </m:r>
                          <m:r>
                            <a:rPr lang="en-AU" i="1">
                              <a:latin typeface="Cambria Math" panose="02040503050406030204" pitchFamily="18" charset="0"/>
                            </a:rPr>
                            <m:t>𝑛</m:t>
                          </m:r>
                        </m:num>
                        <m:den>
                          <m:r>
                            <a:rPr lang="en-AU" i="1">
                              <a:latin typeface="Cambria Math" panose="02040503050406030204" pitchFamily="18" charset="0"/>
                            </a:rPr>
                            <m:t>𝑟</m:t>
                          </m:r>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𝑛</m:t>
                              </m:r>
                              <m:r>
                                <a:rPr lang="en-AU" i="1">
                                  <a:latin typeface="Cambria Math" panose="02040503050406030204" pitchFamily="18" charset="0"/>
                                </a:rPr>
                                <m:t>−</m:t>
                              </m:r>
                              <m:r>
                                <a:rPr lang="en-AU" i="1">
                                  <a:latin typeface="Cambria Math" panose="02040503050406030204" pitchFamily="18" charset="0"/>
                                </a:rPr>
                                <m:t>𝑟</m:t>
                              </m:r>
                            </m:e>
                          </m:d>
                          <m:r>
                            <a:rPr lang="en-AU" i="1">
                              <a:latin typeface="Cambria Math" panose="02040503050406030204" pitchFamily="18" charset="0"/>
                            </a:rPr>
                            <m:t>!</m:t>
                          </m:r>
                        </m:den>
                      </m:f>
                    </m:oMath>
                  </m:oMathPara>
                </a14:m>
                <a:endParaRPr lang="en-AU" sz="1800" dirty="0">
                  <a:ea typeface="Calibri" panose="020F0502020204030204" pitchFamily="34" charset="0"/>
                </a:endParaRPr>
              </a:p>
            </p:txBody>
          </p:sp>
        </mc:Choice>
        <mc:Fallback xmlns="">
          <p:sp>
            <p:nvSpPr>
              <p:cNvPr id="5" name="Text Placeholder 4">
                <a:extLst>
                  <a:ext uri="{FF2B5EF4-FFF2-40B4-BE49-F238E27FC236}">
                    <a16:creationId xmlns:a16="http://schemas.microsoft.com/office/drawing/2014/main" id="{016BE723-325F-88F0-FFDA-9CCF2F9D4E0D}"/>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21"/>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754BC811-9838-8FE2-D52F-808F26A1DD70}"/>
              </a:ext>
            </a:extLst>
          </p:cNvPr>
          <p:cNvSpPr/>
          <p:nvPr/>
        </p:nvSpPr>
        <p:spPr>
          <a:xfrm>
            <a:off x="4344944" y="4476894"/>
            <a:ext cx="3209654" cy="814020"/>
          </a:xfrm>
          <a:prstGeom prst="wedgeRoundRectCallout">
            <a:avLst>
              <a:gd name="adj1" fmla="val -96896"/>
              <a:gd name="adj2" fmla="val 321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What steps are involved in this factorisation?</a:t>
            </a:r>
          </a:p>
        </p:txBody>
      </p:sp>
    </p:spTree>
    <p:extLst>
      <p:ext uri="{BB962C8B-B14F-4D97-AF65-F5344CB8AC3E}">
        <p14:creationId xmlns:p14="http://schemas.microsoft.com/office/powerpoint/2010/main" val="138831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ADD48-26EB-72CE-0A78-8D173AC47D3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A7C6AF-C05A-164A-C36D-F4DB6DD1ECC8}"/>
              </a:ext>
            </a:extLst>
          </p:cNvPr>
          <p:cNvSpPr>
            <a:spLocks noGrp="1"/>
          </p:cNvSpPr>
          <p:nvPr>
            <p:ph type="sldNum" sz="quarter" idx="12"/>
          </p:nvPr>
        </p:nvSpPr>
        <p:spPr/>
        <p:txBody>
          <a:bodyPr/>
          <a:lstStyle/>
          <a:p>
            <a:fld id="{10A01DC5-1685-4615-8240-15192985C6A2}" type="slidenum">
              <a:rPr lang="en-AU" smtClean="0"/>
              <a:t>12</a:t>
            </a:fld>
            <a:endParaRPr lang="en-AU" dirty="0"/>
          </a:p>
        </p:txBody>
      </p:sp>
      <p:sp>
        <p:nvSpPr>
          <p:cNvPr id="3" name="Title 2">
            <a:extLst>
              <a:ext uri="{FF2B5EF4-FFF2-40B4-BE49-F238E27FC236}">
                <a16:creationId xmlns:a16="http://schemas.microsoft.com/office/drawing/2014/main" id="{78DBA3EC-9C69-37A0-E429-38332B6D9CFC}"/>
              </a:ext>
            </a:extLst>
          </p:cNvPr>
          <p:cNvSpPr>
            <a:spLocks noGrp="1"/>
          </p:cNvSpPr>
          <p:nvPr>
            <p:ph type="title"/>
          </p:nvPr>
        </p:nvSpPr>
        <p:spPr/>
        <p:txBody>
          <a:bodyPr/>
          <a:lstStyle/>
          <a:p>
            <a:r>
              <a:rPr lang="en-AU" dirty="0"/>
              <a:t>Pascal’s identity (4)</a:t>
            </a:r>
            <a:br>
              <a:rPr lang="en-AU" dirty="0"/>
            </a:br>
            <a:endParaRPr lang="en-AU"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9440A8D7-915D-670F-84A5-D61041357DE7}"/>
                  </a:ext>
                </a:extLst>
              </p:cNvPr>
              <p:cNvSpPr>
                <a:spLocks noGrp="1"/>
              </p:cNvSpPr>
              <p:nvPr>
                <p:ph type="body" sz="quarter" idx="18"/>
              </p:nvPr>
            </p:nvSpPr>
            <p:spPr>
              <a:xfrm>
                <a:off x="360001" y="1081336"/>
                <a:ext cx="11483999" cy="310015"/>
              </a:xfrm>
            </p:spPr>
            <p:txBody>
              <a:bodyPr/>
              <a:lstStyle/>
              <a:p>
                <a:r>
                  <a:rPr lang="en-AU" sz="1800" dirty="0"/>
                  <a:t>Show </a:t>
                </a:r>
                <a14:m>
                  <m:oMath xmlns:m="http://schemas.openxmlformats.org/officeDocument/2006/math">
                    <m:f>
                      <m:fPr>
                        <m:ctrlPr>
                          <a:rPr lang="en-AU" i="1">
                            <a:latin typeface="Cambria Math" panose="02040503050406030204" pitchFamily="18" charset="0"/>
                            <a:ea typeface="Calibri" panose="020F0502020204030204" pitchFamily="34" charset="0"/>
                          </a:rPr>
                        </m:ctrlPr>
                      </m:fPr>
                      <m:num>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m:t>
                        </m:r>
                      </m:num>
                      <m:den>
                        <m:r>
                          <a:rPr lang="en-AU" i="1">
                            <a:latin typeface="Cambria Math" panose="02040503050406030204" pitchFamily="18" charset="0"/>
                            <a:ea typeface="Calibri" panose="020F0502020204030204" pitchFamily="34" charset="0"/>
                          </a:rPr>
                          <m:t>𝑟</m:t>
                        </m:r>
                        <m:r>
                          <a:rPr lang="en-AU" i="1">
                            <a:latin typeface="Cambria Math" panose="02040503050406030204" pitchFamily="18" charset="0"/>
                            <a:ea typeface="Calibri" panose="020F0502020204030204" pitchFamily="34" charset="0"/>
                          </a:rPr>
                          <m:t>!</m:t>
                        </m:r>
                        <m:d>
                          <m:dPr>
                            <m:ctrlPr>
                              <a:rPr lang="en-AU" i="1">
                                <a:latin typeface="Cambria Math" panose="02040503050406030204" pitchFamily="18" charset="0"/>
                                <a:ea typeface="Calibri" panose="020F0502020204030204" pitchFamily="34" charset="0"/>
                              </a:rPr>
                            </m:ctrlPr>
                          </m:dPr>
                          <m:e>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m:t>
                            </m:r>
                            <m:r>
                              <a:rPr lang="en-AU" i="1">
                                <a:latin typeface="Cambria Math" panose="02040503050406030204" pitchFamily="18" charset="0"/>
                                <a:ea typeface="Calibri" panose="020F0502020204030204" pitchFamily="34" charset="0"/>
                              </a:rPr>
                              <m:t>𝑟</m:t>
                            </m:r>
                          </m:e>
                        </m:d>
                        <m:r>
                          <a:rPr lang="en-AU" i="1">
                            <a:latin typeface="Cambria Math" panose="02040503050406030204" pitchFamily="18" charset="0"/>
                            <a:ea typeface="Calibri" panose="020F0502020204030204" pitchFamily="34" charset="0"/>
                          </a:rPr>
                          <m:t>!</m:t>
                        </m:r>
                      </m:den>
                    </m:f>
                    <m:r>
                      <a:rPr lang="en-AU" i="1">
                        <a:latin typeface="Cambria Math" panose="02040503050406030204" pitchFamily="18" charset="0"/>
                        <a:ea typeface="Calibri" panose="020F0502020204030204" pitchFamily="34" charset="0"/>
                      </a:rPr>
                      <m:t>=</m:t>
                    </m:r>
                    <m:f>
                      <m:fPr>
                        <m:ctrlPr>
                          <a:rPr lang="en-AU" i="1">
                            <a:latin typeface="Cambria Math" panose="02040503050406030204" pitchFamily="18" charset="0"/>
                            <a:ea typeface="Calibri" panose="020F0502020204030204" pitchFamily="34" charset="0"/>
                          </a:rPr>
                        </m:ctrlPr>
                      </m:fPr>
                      <m:num>
                        <m:r>
                          <a:rPr lang="en-AU" i="1">
                            <a:latin typeface="Cambria Math" panose="02040503050406030204" pitchFamily="18" charset="0"/>
                            <a:ea typeface="Calibri" panose="020F0502020204030204" pitchFamily="34" charset="0"/>
                          </a:rPr>
                          <m:t>(</m:t>
                        </m:r>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−1)!</m:t>
                        </m:r>
                      </m:num>
                      <m:den>
                        <m:r>
                          <a:rPr lang="en-AU" i="1">
                            <a:latin typeface="Cambria Math" panose="02040503050406030204" pitchFamily="18" charset="0"/>
                            <a:ea typeface="Calibri" panose="020F0502020204030204" pitchFamily="34" charset="0"/>
                          </a:rPr>
                          <m:t>(</m:t>
                        </m:r>
                        <m:r>
                          <a:rPr lang="en-AU" i="1">
                            <a:latin typeface="Cambria Math" panose="02040503050406030204" pitchFamily="18" charset="0"/>
                            <a:ea typeface="Calibri" panose="020F0502020204030204" pitchFamily="34" charset="0"/>
                          </a:rPr>
                          <m:t>𝑟</m:t>
                        </m:r>
                        <m:r>
                          <a:rPr lang="en-AU" i="1">
                            <a:latin typeface="Cambria Math" panose="02040503050406030204" pitchFamily="18" charset="0"/>
                            <a:ea typeface="Calibri" panose="020F0502020204030204" pitchFamily="34" charset="0"/>
                          </a:rPr>
                          <m:t>−1)!</m:t>
                        </m:r>
                        <m:d>
                          <m:dPr>
                            <m:ctrlPr>
                              <a:rPr lang="en-AU" i="1">
                                <a:latin typeface="Cambria Math" panose="02040503050406030204" pitchFamily="18" charset="0"/>
                                <a:ea typeface="Calibri" panose="020F0502020204030204" pitchFamily="34" charset="0"/>
                              </a:rPr>
                            </m:ctrlPr>
                          </m:dPr>
                          <m:e>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m:t>
                            </m:r>
                            <m:r>
                              <a:rPr lang="en-AU" i="1">
                                <a:latin typeface="Cambria Math" panose="02040503050406030204" pitchFamily="18" charset="0"/>
                                <a:ea typeface="Calibri" panose="020F0502020204030204" pitchFamily="34" charset="0"/>
                              </a:rPr>
                              <m:t>𝑟</m:t>
                            </m:r>
                          </m:e>
                        </m:d>
                        <m:r>
                          <a:rPr lang="en-AU" i="1">
                            <a:latin typeface="Cambria Math" panose="02040503050406030204" pitchFamily="18" charset="0"/>
                            <a:ea typeface="Calibri" panose="020F0502020204030204" pitchFamily="34" charset="0"/>
                          </a:rPr>
                          <m:t>!</m:t>
                        </m:r>
                      </m:den>
                    </m:f>
                    <m:r>
                      <a:rPr lang="en-AU" i="1">
                        <a:latin typeface="Cambria Math" panose="02040503050406030204" pitchFamily="18" charset="0"/>
                        <a:ea typeface="Calibri" panose="020F0502020204030204" pitchFamily="34" charset="0"/>
                      </a:rPr>
                      <m:t>+</m:t>
                    </m:r>
                    <m:f>
                      <m:fPr>
                        <m:ctrlPr>
                          <a:rPr lang="en-AU" i="1">
                            <a:latin typeface="Cambria Math" panose="02040503050406030204" pitchFamily="18" charset="0"/>
                            <a:ea typeface="Calibri" panose="020F0502020204030204" pitchFamily="34" charset="0"/>
                          </a:rPr>
                        </m:ctrlPr>
                      </m:fPr>
                      <m:num>
                        <m:r>
                          <a:rPr lang="en-AU" i="1">
                            <a:latin typeface="Cambria Math" panose="02040503050406030204" pitchFamily="18" charset="0"/>
                            <a:ea typeface="Calibri" panose="020F0502020204030204" pitchFamily="34" charset="0"/>
                          </a:rPr>
                          <m:t>(</m:t>
                        </m:r>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−1)!</m:t>
                        </m:r>
                      </m:num>
                      <m:den>
                        <m:r>
                          <a:rPr lang="en-AU" i="1">
                            <a:latin typeface="Cambria Math" panose="02040503050406030204" pitchFamily="18" charset="0"/>
                            <a:ea typeface="Calibri" panose="020F0502020204030204" pitchFamily="34" charset="0"/>
                          </a:rPr>
                          <m:t>𝑟</m:t>
                        </m:r>
                        <m:r>
                          <a:rPr lang="en-AU" i="1">
                            <a:latin typeface="Cambria Math" panose="02040503050406030204" pitchFamily="18" charset="0"/>
                            <a:ea typeface="Calibri" panose="020F0502020204030204" pitchFamily="34" charset="0"/>
                          </a:rPr>
                          <m:t>!</m:t>
                        </m:r>
                        <m:d>
                          <m:dPr>
                            <m:ctrlPr>
                              <a:rPr lang="en-AU" i="1">
                                <a:latin typeface="Cambria Math" panose="02040503050406030204" pitchFamily="18" charset="0"/>
                                <a:ea typeface="Calibri" panose="020F0502020204030204" pitchFamily="34" charset="0"/>
                              </a:rPr>
                            </m:ctrlPr>
                          </m:dPr>
                          <m:e>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−1−</m:t>
                            </m:r>
                            <m:r>
                              <a:rPr lang="en-AU" i="1">
                                <a:latin typeface="Cambria Math" panose="02040503050406030204" pitchFamily="18" charset="0"/>
                                <a:ea typeface="Calibri" panose="020F0502020204030204" pitchFamily="34" charset="0"/>
                              </a:rPr>
                              <m:t>𝑟</m:t>
                            </m:r>
                          </m:e>
                        </m:d>
                        <m:r>
                          <a:rPr lang="en-AU" i="1">
                            <a:latin typeface="Cambria Math" panose="02040503050406030204" pitchFamily="18" charset="0"/>
                            <a:ea typeface="Calibri" panose="020F0502020204030204" pitchFamily="34" charset="0"/>
                          </a:rPr>
                          <m:t>!</m:t>
                        </m:r>
                      </m:den>
                    </m:f>
                  </m:oMath>
                </a14:m>
                <a:endParaRPr lang="en-AU" dirty="0">
                  <a:ea typeface="Calibri" panose="020F0502020204030204" pitchFamily="34" charset="0"/>
                </a:endParaRPr>
              </a:p>
            </p:txBody>
          </p:sp>
        </mc:Choice>
        <mc:Fallback xmlns="">
          <p:sp>
            <p:nvSpPr>
              <p:cNvPr id="4" name="Text Placeholder 3">
                <a:extLst>
                  <a:ext uri="{FF2B5EF4-FFF2-40B4-BE49-F238E27FC236}">
                    <a16:creationId xmlns:a16="http://schemas.microsoft.com/office/drawing/2014/main" id="{9440A8D7-915D-670F-84A5-D61041357DE7}"/>
                  </a:ext>
                </a:extLst>
              </p:cNvPr>
              <p:cNvSpPr>
                <a:spLocks noGrp="1" noRot="1" noChangeAspect="1" noMove="1" noResize="1" noEditPoints="1" noAdjustHandles="1" noChangeArrowheads="1" noChangeShapeType="1" noTextEdit="1"/>
              </p:cNvSpPr>
              <p:nvPr>
                <p:ph type="body" sz="quarter" idx="18"/>
              </p:nvPr>
            </p:nvSpPr>
            <p:spPr>
              <a:xfrm>
                <a:off x="360001" y="1081336"/>
                <a:ext cx="11483999" cy="310015"/>
              </a:xfrm>
              <a:blipFill>
                <a:blip r:embed="rId2"/>
                <a:stretch>
                  <a:fillRect l="-1221" t="-49020" b="-980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F316F09-9E99-4FCF-E837-ED28224D5BF3}"/>
                  </a:ext>
                </a:extLst>
              </p:cNvPr>
              <p:cNvSpPr>
                <a:spLocks noGrp="1"/>
              </p:cNvSpPr>
              <p:nvPr>
                <p:ph type="body" sz="quarter" idx="17"/>
              </p:nvPr>
            </p:nvSpPr>
            <p:spPr/>
            <p:txBody>
              <a:bodyPr/>
              <a:lstStyle/>
              <a:p>
                <a:r>
                  <a:rPr lang="en-AU" sz="1800" dirty="0">
                    <a:ea typeface="Calibri" panose="020F0502020204030204" pitchFamily="34" charset="0"/>
                  </a:rPr>
                  <a:t>Step 3: Simplify the RHS to equal the LHS</a:t>
                </a:r>
              </a:p>
              <a:p>
                <a:r>
                  <a:rPr lang="en-AU" sz="1800" dirty="0">
                    <a:ea typeface="Calibri" panose="020F0502020204030204" pitchFamily="34" charset="0"/>
                  </a:rPr>
                  <a:t>From Step 2, </a:t>
                </a:r>
                <a:endParaRPr lang="en-AU" sz="1800"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AU" sz="1800">
                          <a:latin typeface="Cambria Math" panose="02040503050406030204" pitchFamily="18" charset="0"/>
                        </a:rPr>
                        <m:t>RHS</m:t>
                      </m:r>
                      <m:r>
                        <m:rPr>
                          <m:aln/>
                        </m:rPr>
                        <a:rPr lang="en-AU" sz="1800" i="1">
                          <a:latin typeface="Cambria Math" panose="02040503050406030204" pitchFamily="18" charset="0"/>
                        </a:rPr>
                        <m:t>=</m:t>
                      </m:r>
                      <m:f>
                        <m:fPr>
                          <m:ctrlPr>
                            <a:rPr lang="en-AU" sz="1800" i="1">
                              <a:latin typeface="Cambria Math" panose="02040503050406030204" pitchFamily="18" charset="0"/>
                            </a:rPr>
                          </m:ctrlPr>
                        </m:fPr>
                        <m:num>
                          <m:d>
                            <m:dPr>
                              <m:ctrlPr>
                                <a:rPr lang="en-AU" sz="1800" i="1" smtClean="0">
                                  <a:latin typeface="Cambria Math" panose="02040503050406030204" pitchFamily="18" charset="0"/>
                                </a:rPr>
                              </m:ctrlPr>
                            </m:dPr>
                            <m:e>
                              <m:r>
                                <a:rPr lang="en-AU" sz="1800" i="1">
                                  <a:latin typeface="Cambria Math" panose="02040503050406030204" pitchFamily="18" charset="0"/>
                                </a:rPr>
                                <m:t>𝑛</m:t>
                              </m:r>
                              <m:r>
                                <a:rPr lang="en-AU" sz="1800" i="1">
                                  <a:latin typeface="Cambria Math" panose="02040503050406030204" pitchFamily="18" charset="0"/>
                                </a:rPr>
                                <m:t>−1</m:t>
                              </m:r>
                            </m:e>
                          </m:d>
                          <m:r>
                            <a:rPr lang="en-AU" sz="1800" i="1">
                              <a:latin typeface="Cambria Math" panose="02040503050406030204" pitchFamily="18" charset="0"/>
                            </a:rPr>
                            <m:t>!×</m:t>
                          </m:r>
                          <m:r>
                            <a:rPr lang="en-AU" sz="1800" i="1">
                              <a:latin typeface="Cambria Math" panose="02040503050406030204" pitchFamily="18" charset="0"/>
                            </a:rPr>
                            <m:t>𝑛</m:t>
                          </m:r>
                        </m:num>
                        <m:den>
                          <m:r>
                            <a:rPr lang="en-AU" sz="1800" i="1">
                              <a:latin typeface="Cambria Math" panose="02040503050406030204" pitchFamily="18" charset="0"/>
                            </a:rPr>
                            <m:t>𝑟</m:t>
                          </m:r>
                          <m:r>
                            <a:rPr lang="en-AU" sz="1800" i="1">
                              <a:latin typeface="Cambria Math" panose="02040503050406030204" pitchFamily="18" charset="0"/>
                            </a:rPr>
                            <m:t>!</m:t>
                          </m:r>
                          <m:d>
                            <m:dPr>
                              <m:ctrlPr>
                                <a:rPr lang="en-AU" sz="1800" i="1">
                                  <a:latin typeface="Cambria Math" panose="02040503050406030204" pitchFamily="18" charset="0"/>
                                </a:rPr>
                              </m:ctrlPr>
                            </m:dPr>
                            <m:e>
                              <m:r>
                                <a:rPr lang="en-AU" sz="1800" i="1">
                                  <a:latin typeface="Cambria Math" panose="02040503050406030204" pitchFamily="18" charset="0"/>
                                </a:rPr>
                                <m:t>𝑛</m:t>
                              </m:r>
                              <m:r>
                                <a:rPr lang="en-AU" sz="1800" i="1">
                                  <a:latin typeface="Cambria Math" panose="02040503050406030204" pitchFamily="18" charset="0"/>
                                </a:rPr>
                                <m:t>−</m:t>
                              </m:r>
                              <m:r>
                                <a:rPr lang="en-AU" sz="1800" i="1">
                                  <a:latin typeface="Cambria Math" panose="02040503050406030204" pitchFamily="18" charset="0"/>
                                </a:rPr>
                                <m:t>𝑟</m:t>
                              </m:r>
                            </m:e>
                          </m:d>
                          <m:r>
                            <a:rPr lang="en-AU" sz="1800" i="1">
                              <a:latin typeface="Cambria Math" panose="02040503050406030204" pitchFamily="18" charset="0"/>
                            </a:rPr>
                            <m:t>!</m:t>
                          </m:r>
                        </m:den>
                      </m:f>
                    </m:oMath>
                    <m:oMath xmlns:m="http://schemas.openxmlformats.org/officeDocument/2006/math">
                      <m:r>
                        <m:rPr>
                          <m:aln/>
                        </m:rPr>
                        <a:rPr lang="en-AU" sz="1800" i="1">
                          <a:latin typeface="Cambria Math" panose="02040503050406030204" pitchFamily="18" charset="0"/>
                        </a:rPr>
                        <m:t>=</m:t>
                      </m:r>
                      <m:r>
                        <a:rPr lang="en-AU" i="1">
                          <a:latin typeface="Cambria Math" panose="02040503050406030204" pitchFamily="18" charset="0"/>
                        </a:rPr>
                        <m:t> </m:t>
                      </m:r>
                      <m:f>
                        <m:fPr>
                          <m:ctrlPr>
                            <a:rPr lang="en-AU" i="1">
                              <a:latin typeface="Cambria Math" panose="02040503050406030204" pitchFamily="18" charset="0"/>
                            </a:rPr>
                          </m:ctrlPr>
                        </m:fPr>
                        <m:num>
                          <m:r>
                            <a:rPr lang="en-AU" i="1">
                              <a:latin typeface="Cambria Math" panose="02040503050406030204" pitchFamily="18" charset="0"/>
                            </a:rPr>
                            <m:t>𝑛</m:t>
                          </m:r>
                          <m:r>
                            <a:rPr lang="en-AU" i="1">
                              <a:latin typeface="Cambria Math" panose="02040503050406030204" pitchFamily="18" charset="0"/>
                            </a:rPr>
                            <m:t>!</m:t>
                          </m:r>
                        </m:num>
                        <m:den>
                          <m:r>
                            <a:rPr lang="en-AU" i="1">
                              <a:latin typeface="Cambria Math" panose="02040503050406030204" pitchFamily="18" charset="0"/>
                            </a:rPr>
                            <m:t>𝑟</m:t>
                          </m:r>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𝑛</m:t>
                              </m:r>
                              <m:r>
                                <a:rPr lang="en-AU" i="1">
                                  <a:latin typeface="Cambria Math" panose="02040503050406030204" pitchFamily="18" charset="0"/>
                                </a:rPr>
                                <m:t>−</m:t>
                              </m:r>
                              <m:r>
                                <a:rPr lang="en-AU" i="1">
                                  <a:latin typeface="Cambria Math" panose="02040503050406030204" pitchFamily="18" charset="0"/>
                                </a:rPr>
                                <m:t>𝑟</m:t>
                              </m:r>
                            </m:e>
                          </m:d>
                          <m:r>
                            <a:rPr lang="en-AU" i="1">
                              <a:latin typeface="Cambria Math" panose="02040503050406030204" pitchFamily="18" charset="0"/>
                            </a:rPr>
                            <m:t>!</m:t>
                          </m:r>
                        </m:den>
                      </m:f>
                    </m:oMath>
                    <m:oMath xmlns:m="http://schemas.openxmlformats.org/officeDocument/2006/math">
                      <m:r>
                        <m:rPr>
                          <m:aln/>
                        </m:rPr>
                        <a:rPr lang="en-AU" i="1">
                          <a:latin typeface="Cambria Math" panose="02040503050406030204" pitchFamily="18" charset="0"/>
                        </a:rPr>
                        <m:t>=</m:t>
                      </m:r>
                      <m:r>
                        <m:rPr>
                          <m:sty m:val="p"/>
                        </m:rPr>
                        <a:rPr lang="en-AU">
                          <a:latin typeface="Cambria Math" panose="02040503050406030204" pitchFamily="18" charset="0"/>
                        </a:rPr>
                        <m:t>LHS</m:t>
                      </m:r>
                    </m:oMath>
                  </m:oMathPara>
                </a14:m>
                <a:endParaRPr lang="en-AU" sz="1800" dirty="0">
                  <a:ea typeface="Calibri" panose="020F0502020204030204" pitchFamily="34" charset="0"/>
                </a:endParaRPr>
              </a:p>
            </p:txBody>
          </p:sp>
        </mc:Choice>
        <mc:Fallback xmlns="">
          <p:sp>
            <p:nvSpPr>
              <p:cNvPr id="5" name="Text Placeholder 4">
                <a:extLst>
                  <a:ext uri="{FF2B5EF4-FFF2-40B4-BE49-F238E27FC236}">
                    <a16:creationId xmlns:a16="http://schemas.microsoft.com/office/drawing/2014/main" id="{FF316F09-9E99-4FCF-E837-ED28224D5BF3}"/>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2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B3FE4D8F-347F-E3B6-4FCE-39BB5062D941}"/>
                  </a:ext>
                </a:extLst>
              </p:cNvPr>
              <p:cNvSpPr/>
              <p:nvPr/>
            </p:nvSpPr>
            <p:spPr>
              <a:xfrm>
                <a:off x="4399857" y="2838409"/>
                <a:ext cx="3974123" cy="950686"/>
              </a:xfrm>
              <a:prstGeom prst="wedgeRoundRectCallout">
                <a:avLst>
                  <a:gd name="adj1" fmla="val -99658"/>
                  <a:gd name="adj2" fmla="val 6484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Explain why </a:t>
                </a:r>
                <a14:m>
                  <m:oMath xmlns:m="http://schemas.openxmlformats.org/officeDocument/2006/math">
                    <m:d>
                      <m:dPr>
                        <m:ctrlPr>
                          <a:rPr lang="en-AU" sz="2000" i="1">
                            <a:latin typeface="Cambria Math" panose="02040503050406030204" pitchFamily="18" charset="0"/>
                          </a:rPr>
                        </m:ctrlPr>
                      </m:dPr>
                      <m:e>
                        <m:r>
                          <a:rPr lang="en-AU" sz="2000" i="1">
                            <a:latin typeface="Cambria Math" panose="02040503050406030204" pitchFamily="18" charset="0"/>
                          </a:rPr>
                          <m:t>𝑛</m:t>
                        </m:r>
                        <m:r>
                          <a:rPr lang="en-AU" sz="2000" i="1">
                            <a:latin typeface="Cambria Math" panose="02040503050406030204" pitchFamily="18" charset="0"/>
                          </a:rPr>
                          <m:t>−1</m:t>
                        </m:r>
                      </m:e>
                    </m:d>
                    <m:r>
                      <a:rPr lang="en-AU" sz="2000" i="1">
                        <a:latin typeface="Cambria Math" panose="02040503050406030204" pitchFamily="18" charset="0"/>
                      </a:rPr>
                      <m:t>!×</m:t>
                    </m:r>
                    <m:r>
                      <a:rPr lang="en-AU" sz="2000" i="1">
                        <a:latin typeface="Cambria Math" panose="02040503050406030204" pitchFamily="18" charset="0"/>
                      </a:rPr>
                      <m:t>𝑛</m:t>
                    </m:r>
                  </m:oMath>
                </a14:m>
                <a:r>
                  <a:rPr lang="en-AU" sz="2000" dirty="0"/>
                  <a:t> is simplified to </a:t>
                </a:r>
                <a14:m>
                  <m:oMath xmlns:m="http://schemas.openxmlformats.org/officeDocument/2006/math">
                    <m:r>
                      <a:rPr lang="en-AU" sz="2000" i="1">
                        <a:latin typeface="Cambria Math" panose="02040503050406030204" pitchFamily="18" charset="0"/>
                      </a:rPr>
                      <m:t>𝑛</m:t>
                    </m:r>
                    <m:r>
                      <a:rPr lang="en-AU" sz="2000" i="1">
                        <a:latin typeface="Cambria Math" panose="02040503050406030204" pitchFamily="18" charset="0"/>
                      </a:rPr>
                      <m:t>!</m:t>
                    </m:r>
                  </m:oMath>
                </a14:m>
                <a:r>
                  <a:rPr lang="en-AU" sz="2000" dirty="0"/>
                  <a:t> in the numerator.</a:t>
                </a:r>
              </a:p>
            </p:txBody>
          </p:sp>
        </mc:Choice>
        <mc:Fallback xmlns="">
          <p:sp>
            <p:nvSpPr>
              <p:cNvPr id="6" name="Speech Bubble: Rectangle with Corners Rounded 5">
                <a:extLst>
                  <a:ext uri="{FF2B5EF4-FFF2-40B4-BE49-F238E27FC236}">
                    <a16:creationId xmlns:a16="http://schemas.microsoft.com/office/drawing/2014/main" id="{B3FE4D8F-347F-E3B6-4FCE-39BB5062D941}"/>
                  </a:ext>
                </a:extLst>
              </p:cNvPr>
              <p:cNvSpPr>
                <a:spLocks noRot="1" noChangeAspect="1" noMove="1" noResize="1" noEditPoints="1" noAdjustHandles="1" noChangeArrowheads="1" noChangeShapeType="1" noTextEdit="1"/>
              </p:cNvSpPr>
              <p:nvPr/>
            </p:nvSpPr>
            <p:spPr>
              <a:xfrm>
                <a:off x="4399857" y="2838409"/>
                <a:ext cx="3974123" cy="950686"/>
              </a:xfrm>
              <a:prstGeom prst="wedgeRoundRectCallout">
                <a:avLst>
                  <a:gd name="adj1" fmla="val -99658"/>
                  <a:gd name="adj2" fmla="val 64844"/>
                  <a:gd name="adj3" fmla="val 16667"/>
                </a:avLst>
              </a:prstGeom>
              <a:blipFill>
                <a:blip r:embed="rId4"/>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198757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0E59A5-A215-7FBF-FE95-04677AD28BEA}"/>
              </a:ext>
            </a:extLst>
          </p:cNvPr>
          <p:cNvSpPr>
            <a:spLocks noGrp="1"/>
          </p:cNvSpPr>
          <p:nvPr>
            <p:ph type="sldNum" sz="quarter" idx="12"/>
          </p:nvPr>
        </p:nvSpPr>
        <p:spPr/>
        <p:txBody>
          <a:bodyPr/>
          <a:lstStyle/>
          <a:p>
            <a:fld id="{10A01DC5-1685-4615-8240-15192985C6A2}" type="slidenum">
              <a:rPr lang="en-AU" smtClean="0"/>
              <a:t>13</a:t>
            </a:fld>
            <a:endParaRPr lang="en-AU" dirty="0"/>
          </a:p>
        </p:txBody>
      </p:sp>
      <p:sp>
        <p:nvSpPr>
          <p:cNvPr id="3" name="Title 2">
            <a:extLst>
              <a:ext uri="{FF2B5EF4-FFF2-40B4-BE49-F238E27FC236}">
                <a16:creationId xmlns:a16="http://schemas.microsoft.com/office/drawing/2014/main" id="{47B7136F-3350-A148-8AA9-F10E329FC4C6}"/>
              </a:ext>
            </a:extLst>
          </p:cNvPr>
          <p:cNvSpPr>
            <a:spLocks noGrp="1"/>
          </p:cNvSpPr>
          <p:nvPr>
            <p:ph type="title"/>
          </p:nvPr>
        </p:nvSpPr>
        <p:spPr/>
        <p:txBody>
          <a:bodyPr/>
          <a:lstStyle/>
          <a:p>
            <a:r>
              <a:rPr lang="en-AU" dirty="0"/>
              <a:t>Applying identities (1)</a:t>
            </a:r>
          </a:p>
        </p:txBody>
      </p:sp>
      <p:sp>
        <p:nvSpPr>
          <p:cNvPr id="4" name="Text Placeholder 3">
            <a:extLst>
              <a:ext uri="{FF2B5EF4-FFF2-40B4-BE49-F238E27FC236}">
                <a16:creationId xmlns:a16="http://schemas.microsoft.com/office/drawing/2014/main" id="{AB865105-141B-A36A-81CC-638AD4A9C89C}"/>
              </a:ext>
            </a:extLst>
          </p:cNvPr>
          <p:cNvSpPr>
            <a:spLocks noGrp="1"/>
          </p:cNvSpPr>
          <p:nvPr>
            <p:ph type="body" sz="quarter" idx="18"/>
          </p:nvPr>
        </p:nvSpPr>
        <p:spPr/>
        <p:txBody>
          <a:bodyPr/>
          <a:lstStyle/>
          <a:p>
            <a:r>
              <a:rPr lang="en-AU" dirty="0"/>
              <a:t>Questions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1C548BA-D0DA-5501-3B4D-ECDADAFCB24A}"/>
                  </a:ext>
                </a:extLst>
              </p:cNvPr>
              <p:cNvSpPr>
                <a:spLocks noGrp="1"/>
              </p:cNvSpPr>
              <p:nvPr>
                <p:ph type="body" sz="quarter" idx="17"/>
              </p:nvPr>
            </p:nvSpPr>
            <p:spPr>
              <a:xfrm>
                <a:off x="360000" y="1567086"/>
                <a:ext cx="11483998" cy="4807835"/>
              </a:xfrm>
            </p:spPr>
            <p:txBody>
              <a:bodyPr/>
              <a:lstStyle/>
              <a:p>
                <a:pPr marL="457200" indent="-457200">
                  <a:buAutoNum type="arabicPeriod"/>
                </a:pPr>
                <a:r>
                  <a:rPr lang="en-AU" sz="2400" dirty="0">
                    <a:effectLst/>
                    <a:ea typeface="Calibri" panose="020F0502020204030204" pitchFamily="34" charset="0"/>
                  </a:rPr>
                  <a:t>If </a:t>
                </a:r>
                <a14:m>
                  <m:oMath xmlns:m="http://schemas.openxmlformats.org/officeDocument/2006/math">
                    <m:sSup>
                      <m:sSupPr>
                        <m:ctrlPr>
                          <a:rPr lang="en-AU" sz="2400" i="1">
                            <a:effectLst/>
                            <a:latin typeface="Cambria Math" panose="02040503050406030204" pitchFamily="18" charset="0"/>
                            <a:ea typeface="Calibri" panose="020F0502020204030204" pitchFamily="34" charset="0"/>
                          </a:rPr>
                        </m:ctrlPr>
                      </m:sSupPr>
                      <m:e>
                        <m:d>
                          <m:dPr>
                            <m:ctrlPr>
                              <a:rPr lang="en-AU" sz="2400" i="1">
                                <a:effectLst/>
                                <a:latin typeface="Cambria Math" panose="02040503050406030204" pitchFamily="18" charset="0"/>
                                <a:ea typeface="Calibri" panose="020F0502020204030204" pitchFamily="34" charset="0"/>
                              </a:rPr>
                            </m:ctrlPr>
                          </m:dPr>
                          <m:e>
                            <m:r>
                              <a:rPr lang="en-AU" sz="2400" b="0" i="1" smtClean="0">
                                <a:effectLst/>
                                <a:latin typeface="Cambria Math" panose="02040503050406030204" pitchFamily="18" charset="0"/>
                                <a:ea typeface="Calibri" panose="020F0502020204030204" pitchFamily="34" charset="0"/>
                              </a:rPr>
                              <m:t>1</m:t>
                            </m:r>
                            <m:r>
                              <a:rPr lang="en-AU" sz="2400" i="1">
                                <a:effectLst/>
                                <a:latin typeface="Cambria Math" panose="02040503050406030204" pitchFamily="18" charset="0"/>
                                <a:ea typeface="Calibri" panose="020F0502020204030204" pitchFamily="34" charset="0"/>
                              </a:rPr>
                              <m:t>+</m:t>
                            </m:r>
                            <m:r>
                              <a:rPr lang="en-AU" sz="2400" b="0" i="1" smtClean="0">
                                <a:effectLst/>
                                <a:latin typeface="Cambria Math" panose="02040503050406030204" pitchFamily="18" charset="0"/>
                                <a:ea typeface="Calibri" panose="020F0502020204030204" pitchFamily="34" charset="0"/>
                              </a:rPr>
                              <m:t>𝑥</m:t>
                            </m:r>
                          </m:e>
                        </m:d>
                      </m:e>
                      <m:sup>
                        <m:r>
                          <a:rPr lang="en-AU" sz="2400" i="1">
                            <a:effectLst/>
                            <a:latin typeface="Cambria Math" panose="02040503050406030204" pitchFamily="18" charset="0"/>
                            <a:ea typeface="Calibri" panose="020F0502020204030204" pitchFamily="34" charset="0"/>
                          </a:rPr>
                          <m:t>𝑛</m:t>
                        </m:r>
                      </m:sup>
                    </m:sSup>
                    <m:r>
                      <a:rPr lang="en-AU" sz="2400">
                        <a:effectLst/>
                        <a:latin typeface="Cambria Math" panose="02040503050406030204" pitchFamily="18" charset="0"/>
                        <a:ea typeface="Calibri" panose="020F0502020204030204" pitchFamily="34" charset="0"/>
                      </a:rPr>
                      <m:t>=</m:t>
                    </m:r>
                    <m:nary>
                      <m:naryPr>
                        <m:chr m:val="∑"/>
                        <m:limLoc m:val="undOvr"/>
                        <m:ctrlPr>
                          <a:rPr lang="en-AU" sz="2400" i="1">
                            <a:effectLst/>
                            <a:latin typeface="Cambria Math" panose="02040503050406030204" pitchFamily="18" charset="0"/>
                            <a:ea typeface="Calibri" panose="020F0502020204030204" pitchFamily="34" charset="0"/>
                          </a:rPr>
                        </m:ctrlPr>
                      </m:naryPr>
                      <m:sub>
                        <m:r>
                          <a:rPr lang="en-AU" sz="2400" i="1">
                            <a:effectLst/>
                            <a:latin typeface="Cambria Math" panose="02040503050406030204" pitchFamily="18" charset="0"/>
                            <a:ea typeface="Calibri" panose="020F0502020204030204" pitchFamily="34" charset="0"/>
                          </a:rPr>
                          <m:t>𝑟</m:t>
                        </m:r>
                        <m:r>
                          <a:rPr lang="en-AU" sz="2400">
                            <a:effectLst/>
                            <a:latin typeface="Cambria Math" panose="02040503050406030204" pitchFamily="18" charset="0"/>
                            <a:ea typeface="Calibri" panose="020F0502020204030204" pitchFamily="34" charset="0"/>
                          </a:rPr>
                          <m:t>=0</m:t>
                        </m:r>
                      </m:sub>
                      <m:sup>
                        <m:r>
                          <a:rPr lang="en-AU" sz="2400" i="1">
                            <a:effectLst/>
                            <a:latin typeface="Cambria Math" panose="02040503050406030204" pitchFamily="18" charset="0"/>
                            <a:ea typeface="Calibri" panose="020F0502020204030204" pitchFamily="34" charset="0"/>
                          </a:rPr>
                          <m:t>𝑛</m:t>
                        </m:r>
                      </m:sup>
                      <m:e>
                        <m:d>
                          <m:dPr>
                            <m:ctrlPr>
                              <a:rPr lang="en-AU" sz="2400" i="1">
                                <a:effectLst/>
                                <a:latin typeface="Cambria Math" panose="02040503050406030204" pitchFamily="18" charset="0"/>
                                <a:ea typeface="Calibri" panose="020F0502020204030204" pitchFamily="34" charset="0"/>
                              </a:rPr>
                            </m:ctrlPr>
                          </m:dPr>
                          <m:e>
                            <m:m>
                              <m:mPr>
                                <m:mcs>
                                  <m:mc>
                                    <m:mcPr>
                                      <m:count m:val="1"/>
                                      <m:mcJc m:val="center"/>
                                    </m:mcPr>
                                  </m:mc>
                                </m:mcs>
                                <m:ctrlPr>
                                  <a:rPr lang="en-AU" sz="2400" i="1">
                                    <a:effectLst/>
                                    <a:latin typeface="Cambria Math" panose="02040503050406030204" pitchFamily="18" charset="0"/>
                                    <a:ea typeface="Calibri" panose="020F0502020204030204" pitchFamily="34" charset="0"/>
                                  </a:rPr>
                                </m:ctrlPr>
                              </m:mPr>
                              <m:mr>
                                <m:e>
                                  <m:r>
                                    <a:rPr lang="en-AU" sz="2400" i="1">
                                      <a:effectLst/>
                                      <a:latin typeface="Cambria Math" panose="02040503050406030204" pitchFamily="18" charset="0"/>
                                      <a:ea typeface="Calibri" panose="020F0502020204030204" pitchFamily="34" charset="0"/>
                                    </a:rPr>
                                    <m:t>𝑛</m:t>
                                  </m:r>
                                </m:e>
                              </m:mr>
                              <m:mr>
                                <m:e>
                                  <m:r>
                                    <a:rPr lang="en-AU" sz="2400" i="1">
                                      <a:effectLst/>
                                      <a:latin typeface="Cambria Math" panose="02040503050406030204" pitchFamily="18" charset="0"/>
                                      <a:ea typeface="Calibri" panose="020F0502020204030204" pitchFamily="34" charset="0"/>
                                    </a:rPr>
                                    <m:t>𝑟</m:t>
                                  </m:r>
                                </m:e>
                              </m:mr>
                            </m:m>
                          </m:e>
                        </m:d>
                        <m:sSup>
                          <m:sSupPr>
                            <m:ctrlPr>
                              <a:rPr lang="en-AU" sz="2400" i="1">
                                <a:effectLst/>
                                <a:latin typeface="Cambria Math" panose="02040503050406030204" pitchFamily="18" charset="0"/>
                                <a:ea typeface="Calibri" panose="020F0502020204030204" pitchFamily="34" charset="0"/>
                              </a:rPr>
                            </m:ctrlPr>
                          </m:sSupPr>
                          <m:e>
                            <m:r>
                              <a:rPr lang="en-AU" sz="2400" i="1">
                                <a:effectLst/>
                                <a:latin typeface="Cambria Math" panose="02040503050406030204" pitchFamily="18" charset="0"/>
                                <a:ea typeface="Calibri" panose="020F0502020204030204" pitchFamily="34" charset="0"/>
                              </a:rPr>
                              <m:t>𝑥</m:t>
                            </m:r>
                          </m:e>
                          <m:sup>
                            <m:r>
                              <a:rPr lang="en-AU" sz="2400" i="1">
                                <a:effectLst/>
                                <a:latin typeface="Cambria Math" panose="02040503050406030204" pitchFamily="18" charset="0"/>
                                <a:ea typeface="Calibri" panose="020F0502020204030204" pitchFamily="34" charset="0"/>
                              </a:rPr>
                              <m:t>𝑟</m:t>
                            </m:r>
                          </m:sup>
                        </m:sSup>
                      </m:e>
                    </m:nary>
                  </m:oMath>
                </a14:m>
                <a:r>
                  <a:rPr lang="en-AU" sz="2400" dirty="0">
                    <a:effectLst/>
                    <a:ea typeface="Calibri" panose="020F0502020204030204" pitchFamily="34" charset="0"/>
                  </a:rPr>
                  <a:t> show that </a:t>
                </a:r>
                <a14:m>
                  <m:oMath xmlns:m="http://schemas.openxmlformats.org/officeDocument/2006/math">
                    <m:nary>
                      <m:naryPr>
                        <m:chr m:val="∑"/>
                        <m:limLoc m:val="undOvr"/>
                        <m:ctrlPr>
                          <a:rPr lang="en-AU" sz="2400" i="1">
                            <a:effectLst/>
                            <a:latin typeface="Cambria Math" panose="02040503050406030204" pitchFamily="18" charset="0"/>
                            <a:ea typeface="Calibri" panose="020F0502020204030204" pitchFamily="34" charset="0"/>
                          </a:rPr>
                        </m:ctrlPr>
                      </m:naryPr>
                      <m:sub>
                        <m:r>
                          <a:rPr lang="en-AU" sz="2400" i="1">
                            <a:effectLst/>
                            <a:latin typeface="Cambria Math" panose="02040503050406030204" pitchFamily="18" charset="0"/>
                            <a:ea typeface="Calibri" panose="020F0502020204030204" pitchFamily="34" charset="0"/>
                          </a:rPr>
                          <m:t>𝑟</m:t>
                        </m:r>
                        <m:r>
                          <a:rPr lang="en-AU" sz="2400">
                            <a:effectLst/>
                            <a:latin typeface="Cambria Math" panose="02040503050406030204" pitchFamily="18" charset="0"/>
                            <a:ea typeface="Calibri" panose="020F0502020204030204" pitchFamily="34" charset="0"/>
                          </a:rPr>
                          <m:t>=0</m:t>
                        </m:r>
                      </m:sub>
                      <m:sup>
                        <m:r>
                          <a:rPr lang="en-AU" sz="2400" i="1">
                            <a:effectLst/>
                            <a:latin typeface="Cambria Math" panose="02040503050406030204" pitchFamily="18" charset="0"/>
                            <a:ea typeface="Calibri" panose="020F0502020204030204" pitchFamily="34" charset="0"/>
                          </a:rPr>
                          <m:t>𝑛</m:t>
                        </m:r>
                      </m:sup>
                      <m:e>
                        <m:sSup>
                          <m:sSupPr>
                            <m:ctrlPr>
                              <a:rPr lang="en-AU" sz="2400" b="0" i="1" smtClean="0">
                                <a:effectLst/>
                                <a:latin typeface="Cambria Math" panose="02040503050406030204" pitchFamily="18" charset="0"/>
                                <a:ea typeface="Calibri" panose="020F0502020204030204" pitchFamily="34" charset="0"/>
                              </a:rPr>
                            </m:ctrlPr>
                          </m:sSupPr>
                          <m:e>
                            <m:r>
                              <a:rPr lang="en-AU" sz="2400" b="0" i="1" smtClean="0">
                                <a:effectLst/>
                                <a:latin typeface="Cambria Math" panose="02040503050406030204" pitchFamily="18" charset="0"/>
                                <a:ea typeface="Calibri" panose="020F0502020204030204" pitchFamily="34" charset="0"/>
                              </a:rPr>
                              <m:t>3</m:t>
                            </m:r>
                          </m:e>
                          <m:sup>
                            <m:r>
                              <a:rPr lang="en-AU" sz="2400" b="0" i="1" smtClean="0">
                                <a:effectLst/>
                                <a:latin typeface="Cambria Math" panose="02040503050406030204" pitchFamily="18" charset="0"/>
                                <a:ea typeface="Calibri" panose="020F0502020204030204" pitchFamily="34" charset="0"/>
                              </a:rPr>
                              <m:t>𝑟</m:t>
                            </m:r>
                          </m:sup>
                        </m:sSup>
                        <m:d>
                          <m:dPr>
                            <m:ctrlPr>
                              <a:rPr lang="en-AU" sz="2400" i="1">
                                <a:effectLst/>
                                <a:latin typeface="Cambria Math" panose="02040503050406030204" pitchFamily="18" charset="0"/>
                                <a:ea typeface="Calibri" panose="020F0502020204030204" pitchFamily="34" charset="0"/>
                              </a:rPr>
                            </m:ctrlPr>
                          </m:dPr>
                          <m:e>
                            <m:m>
                              <m:mPr>
                                <m:mcs>
                                  <m:mc>
                                    <m:mcPr>
                                      <m:count m:val="1"/>
                                      <m:mcJc m:val="center"/>
                                    </m:mcPr>
                                  </m:mc>
                                </m:mcs>
                                <m:ctrlPr>
                                  <a:rPr lang="en-AU" sz="2400" i="1">
                                    <a:effectLst/>
                                    <a:latin typeface="Cambria Math" panose="02040503050406030204" pitchFamily="18" charset="0"/>
                                    <a:ea typeface="Calibri" panose="020F0502020204030204" pitchFamily="34" charset="0"/>
                                  </a:rPr>
                                </m:ctrlPr>
                              </m:mPr>
                              <m:mr>
                                <m:e>
                                  <m:r>
                                    <a:rPr lang="en-AU" sz="2400" i="1">
                                      <a:effectLst/>
                                      <a:latin typeface="Cambria Math" panose="02040503050406030204" pitchFamily="18" charset="0"/>
                                      <a:ea typeface="Calibri" panose="020F0502020204030204" pitchFamily="34" charset="0"/>
                                    </a:rPr>
                                    <m:t>𝑛</m:t>
                                  </m:r>
                                </m:e>
                              </m:mr>
                              <m:mr>
                                <m:e>
                                  <m:r>
                                    <a:rPr lang="en-AU" sz="2400" i="1">
                                      <a:effectLst/>
                                      <a:latin typeface="Cambria Math" panose="02040503050406030204" pitchFamily="18" charset="0"/>
                                      <a:ea typeface="Calibri" panose="020F0502020204030204" pitchFamily="34" charset="0"/>
                                    </a:rPr>
                                    <m:t>𝑟</m:t>
                                  </m:r>
                                </m:e>
                              </m:mr>
                            </m:m>
                          </m:e>
                        </m:d>
                        <m:r>
                          <a:rPr lang="en-AU" sz="2400">
                            <a:effectLst/>
                            <a:latin typeface="Cambria Math" panose="02040503050406030204" pitchFamily="18" charset="0"/>
                            <a:ea typeface="Calibri" panose="020F0502020204030204" pitchFamily="34" charset="0"/>
                          </a:rPr>
                          <m:t>=</m:t>
                        </m:r>
                        <m:sSup>
                          <m:sSupPr>
                            <m:ctrlPr>
                              <a:rPr lang="en-AU" sz="2400" i="1">
                                <a:effectLst/>
                                <a:latin typeface="Cambria Math" panose="02040503050406030204" pitchFamily="18" charset="0"/>
                                <a:ea typeface="Calibri" panose="020F0502020204030204" pitchFamily="34" charset="0"/>
                              </a:rPr>
                            </m:ctrlPr>
                          </m:sSupPr>
                          <m:e>
                            <m:r>
                              <a:rPr lang="en-AU" sz="2400" b="0" i="0" smtClean="0">
                                <a:effectLst/>
                                <a:latin typeface="Cambria Math" panose="02040503050406030204" pitchFamily="18" charset="0"/>
                                <a:ea typeface="Calibri" panose="020F0502020204030204" pitchFamily="34" charset="0"/>
                              </a:rPr>
                              <m:t>4</m:t>
                            </m:r>
                          </m:e>
                          <m:sup>
                            <m:r>
                              <a:rPr lang="en-AU" sz="2400" i="1">
                                <a:effectLst/>
                                <a:latin typeface="Cambria Math" panose="02040503050406030204" pitchFamily="18" charset="0"/>
                                <a:ea typeface="Calibri" panose="020F0502020204030204" pitchFamily="34" charset="0"/>
                              </a:rPr>
                              <m:t>𝑛</m:t>
                            </m:r>
                          </m:sup>
                        </m:sSup>
                      </m:e>
                    </m:nary>
                  </m:oMath>
                </a14:m>
                <a:r>
                  <a:rPr lang="en-AU" sz="2400" dirty="0">
                    <a:effectLst/>
                    <a:ea typeface="Calibri" panose="020F0502020204030204" pitchFamily="34" charset="0"/>
                  </a:rPr>
                  <a:t> </a:t>
                </a:r>
              </a:p>
              <a:p>
                <a:pPr marL="457200" indent="-457200">
                  <a:buFont typeface="Arial" panose="020B0604020202020204" pitchFamily="34" charset="0"/>
                  <a:buAutoNum type="arabicPeriod"/>
                </a:pPr>
                <a:r>
                  <a:rPr lang="en-AU" sz="2400" dirty="0"/>
                  <a:t>Given that </a:t>
                </a:r>
                <a14:m>
                  <m:oMath xmlns:m="http://schemas.openxmlformats.org/officeDocument/2006/math">
                    <m:sSup>
                      <m:sSupPr>
                        <m:ctrlPr>
                          <a:rPr lang="en-AU" sz="2400" b="0" i="1" smtClean="0">
                            <a:latin typeface="Cambria Math" panose="02040503050406030204" pitchFamily="18" charset="0"/>
                            <a:ea typeface="Cambria Math" panose="02040503050406030204" pitchFamily="18" charset="0"/>
                          </a:rPr>
                        </m:ctrlPr>
                      </m:sSupPr>
                      <m:e>
                        <m:d>
                          <m:dPr>
                            <m:ctrlPr>
                              <a:rPr lang="en-AU" sz="2400" b="0" i="1" smtClean="0">
                                <a:latin typeface="Cambria Math" panose="02040503050406030204" pitchFamily="18" charset="0"/>
                                <a:ea typeface="Cambria Math" panose="02040503050406030204" pitchFamily="18" charset="0"/>
                              </a:rPr>
                            </m:ctrlPr>
                          </m:dPr>
                          <m:e>
                            <m:r>
                              <a:rPr lang="en-AU" sz="2400" b="0" i="1" smtClean="0">
                                <a:latin typeface="Cambria Math" panose="02040503050406030204" pitchFamily="18" charset="0"/>
                                <a:ea typeface="Cambria Math" panose="02040503050406030204" pitchFamily="18" charset="0"/>
                              </a:rPr>
                              <m:t>1+</m:t>
                            </m:r>
                            <m:r>
                              <a:rPr lang="en-AU" sz="2400" b="0" i="1" smtClean="0">
                                <a:latin typeface="Cambria Math" panose="02040503050406030204" pitchFamily="18" charset="0"/>
                                <a:ea typeface="Cambria Math" panose="02040503050406030204" pitchFamily="18" charset="0"/>
                              </a:rPr>
                              <m:t>𝑥</m:t>
                            </m:r>
                          </m:e>
                        </m:d>
                      </m:e>
                      <m:sup>
                        <m:r>
                          <a:rPr lang="en-AU" sz="2400" b="0" i="1" smtClean="0">
                            <a:latin typeface="Cambria Math" panose="02040503050406030204" pitchFamily="18" charset="0"/>
                            <a:ea typeface="Cambria Math" panose="02040503050406030204" pitchFamily="18" charset="0"/>
                          </a:rPr>
                          <m:t>𝑛</m:t>
                        </m:r>
                      </m:sup>
                    </m:sSup>
                    <m:r>
                      <a:rPr lang="en-AU" sz="2400" b="0" i="1" smtClean="0">
                        <a:latin typeface="Cambria Math" panose="02040503050406030204" pitchFamily="18" charset="0"/>
                        <a:ea typeface="Cambria Math" panose="02040503050406030204" pitchFamily="18" charset="0"/>
                      </a:rPr>
                      <m:t>=</m:t>
                    </m:r>
                    <m:d>
                      <m:dPr>
                        <m:ctrlPr>
                          <a:rPr lang="en-AU" sz="2400" i="1">
                            <a:latin typeface="Cambria Math" panose="02040503050406030204" pitchFamily="18" charset="0"/>
                            <a:ea typeface="Cambria Math" panose="02040503050406030204" pitchFamily="18" charset="0"/>
                          </a:rPr>
                        </m:ctrlPr>
                      </m:dPr>
                      <m:e>
                        <m:m>
                          <m:mPr>
                            <m:mcs>
                              <m:mc>
                                <m:mcPr>
                                  <m:count m:val="1"/>
                                  <m:mcJc m:val="center"/>
                                </m:mcPr>
                              </m:mc>
                            </m:mcs>
                            <m:ctrlPr>
                              <a:rPr lang="en-AU" sz="2400" i="1">
                                <a:latin typeface="Cambria Math" panose="02040503050406030204" pitchFamily="18" charset="0"/>
                                <a:ea typeface="Cambria Math" panose="02040503050406030204" pitchFamily="18" charset="0"/>
                              </a:rPr>
                            </m:ctrlPr>
                          </m:mPr>
                          <m:mr>
                            <m:e>
                              <m:r>
                                <a:rPr lang="en-AU" sz="2400" i="1">
                                  <a:latin typeface="Cambria Math" panose="02040503050406030204" pitchFamily="18" charset="0"/>
                                  <a:ea typeface="Cambria Math" panose="02040503050406030204" pitchFamily="18" charset="0"/>
                                </a:rPr>
                                <m:t>𝑛</m:t>
                              </m:r>
                            </m:e>
                          </m:mr>
                          <m:mr>
                            <m:e>
                              <m:r>
                                <a:rPr lang="en-AU" sz="2400" i="1">
                                  <a:latin typeface="Cambria Math" panose="02040503050406030204" pitchFamily="18" charset="0"/>
                                  <a:ea typeface="Cambria Math" panose="02040503050406030204" pitchFamily="18" charset="0"/>
                                </a:rPr>
                                <m:t>0</m:t>
                              </m:r>
                            </m:e>
                          </m:mr>
                        </m:m>
                      </m:e>
                    </m:d>
                    <m:r>
                      <a:rPr lang="en-AU" sz="2400" b="0" i="1" smtClean="0">
                        <a:latin typeface="Cambria Math" panose="02040503050406030204" pitchFamily="18" charset="0"/>
                        <a:ea typeface="Cambria Math" panose="02040503050406030204" pitchFamily="18" charset="0"/>
                      </a:rPr>
                      <m:t>+</m:t>
                    </m:r>
                    <m:d>
                      <m:dPr>
                        <m:ctrlPr>
                          <a:rPr lang="en-AU" sz="2400" i="1">
                            <a:latin typeface="Cambria Math" panose="02040503050406030204" pitchFamily="18" charset="0"/>
                            <a:ea typeface="Cambria Math" panose="02040503050406030204" pitchFamily="18" charset="0"/>
                          </a:rPr>
                        </m:ctrlPr>
                      </m:dPr>
                      <m:e>
                        <m:m>
                          <m:mPr>
                            <m:mcs>
                              <m:mc>
                                <m:mcPr>
                                  <m:count m:val="1"/>
                                  <m:mcJc m:val="center"/>
                                </m:mcPr>
                              </m:mc>
                            </m:mcs>
                            <m:ctrlPr>
                              <a:rPr lang="en-AU" sz="2400" i="1">
                                <a:latin typeface="Cambria Math" panose="02040503050406030204" pitchFamily="18" charset="0"/>
                                <a:ea typeface="Cambria Math" panose="02040503050406030204" pitchFamily="18" charset="0"/>
                              </a:rPr>
                            </m:ctrlPr>
                          </m:mPr>
                          <m:mr>
                            <m:e>
                              <m:r>
                                <a:rPr lang="en-AU" sz="2400" i="1">
                                  <a:latin typeface="Cambria Math" panose="02040503050406030204" pitchFamily="18" charset="0"/>
                                  <a:ea typeface="Cambria Math" panose="02040503050406030204" pitchFamily="18" charset="0"/>
                                </a:rPr>
                                <m:t>𝑛</m:t>
                              </m:r>
                            </m:e>
                          </m:mr>
                          <m:mr>
                            <m:e>
                              <m:r>
                                <a:rPr lang="en-AU" sz="2400" b="0" i="1" smtClean="0">
                                  <a:latin typeface="Cambria Math" panose="02040503050406030204" pitchFamily="18" charset="0"/>
                                  <a:ea typeface="Cambria Math" panose="02040503050406030204" pitchFamily="18" charset="0"/>
                                </a:rPr>
                                <m:t>1</m:t>
                              </m:r>
                            </m:e>
                          </m:mr>
                        </m:m>
                      </m:e>
                    </m:d>
                    <m:r>
                      <a:rPr lang="en-AU" sz="2400" b="0" i="1" smtClean="0">
                        <a:latin typeface="Cambria Math" panose="02040503050406030204" pitchFamily="18" charset="0"/>
                        <a:ea typeface="Cambria Math" panose="02040503050406030204" pitchFamily="18" charset="0"/>
                      </a:rPr>
                      <m:t>𝑥</m:t>
                    </m:r>
                    <m:r>
                      <a:rPr lang="en-AU" sz="2400" b="0" i="1" smtClean="0">
                        <a:latin typeface="Cambria Math" panose="02040503050406030204" pitchFamily="18" charset="0"/>
                        <a:ea typeface="Cambria Math" panose="02040503050406030204" pitchFamily="18" charset="0"/>
                      </a:rPr>
                      <m:t>+</m:t>
                    </m:r>
                    <m:d>
                      <m:dPr>
                        <m:ctrlPr>
                          <a:rPr lang="en-AU" sz="2400" i="1">
                            <a:latin typeface="Cambria Math" panose="02040503050406030204" pitchFamily="18" charset="0"/>
                            <a:ea typeface="Cambria Math" panose="02040503050406030204" pitchFamily="18" charset="0"/>
                          </a:rPr>
                        </m:ctrlPr>
                      </m:dPr>
                      <m:e>
                        <m:m>
                          <m:mPr>
                            <m:mcs>
                              <m:mc>
                                <m:mcPr>
                                  <m:count m:val="1"/>
                                  <m:mcJc m:val="center"/>
                                </m:mcPr>
                              </m:mc>
                            </m:mcs>
                            <m:ctrlPr>
                              <a:rPr lang="en-AU" sz="2400" i="1">
                                <a:latin typeface="Cambria Math" panose="02040503050406030204" pitchFamily="18" charset="0"/>
                                <a:ea typeface="Cambria Math" panose="02040503050406030204" pitchFamily="18" charset="0"/>
                              </a:rPr>
                            </m:ctrlPr>
                          </m:mPr>
                          <m:mr>
                            <m:e>
                              <m:r>
                                <a:rPr lang="en-AU" sz="2400" i="1">
                                  <a:latin typeface="Cambria Math" panose="02040503050406030204" pitchFamily="18" charset="0"/>
                                  <a:ea typeface="Cambria Math" panose="02040503050406030204" pitchFamily="18" charset="0"/>
                                </a:rPr>
                                <m:t>𝑛</m:t>
                              </m:r>
                            </m:e>
                          </m:mr>
                          <m:mr>
                            <m:e>
                              <m:r>
                                <a:rPr lang="en-AU" sz="2400" b="0" i="1" smtClean="0">
                                  <a:latin typeface="Cambria Math" panose="02040503050406030204" pitchFamily="18" charset="0"/>
                                  <a:ea typeface="Cambria Math" panose="02040503050406030204" pitchFamily="18" charset="0"/>
                                </a:rPr>
                                <m:t>2</m:t>
                              </m:r>
                            </m:e>
                          </m:mr>
                        </m:m>
                      </m:e>
                    </m:d>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𝑥</m:t>
                        </m:r>
                      </m:e>
                      <m:sup>
                        <m:r>
                          <a:rPr lang="en-AU" sz="2400" b="0" i="1" smtClean="0">
                            <a:latin typeface="Cambria Math" panose="02040503050406030204" pitchFamily="18" charset="0"/>
                            <a:ea typeface="Cambria Math" panose="02040503050406030204" pitchFamily="18" charset="0"/>
                          </a:rPr>
                          <m:t>2</m:t>
                        </m:r>
                      </m:sup>
                    </m:sSup>
                    <m:r>
                      <a:rPr lang="en-AU" sz="2400" b="0" i="1" smtClean="0">
                        <a:latin typeface="Cambria Math" panose="02040503050406030204" pitchFamily="18" charset="0"/>
                        <a:ea typeface="Cambria Math" panose="02040503050406030204" pitchFamily="18" charset="0"/>
                      </a:rPr>
                      <m:t>+…+</m:t>
                    </m:r>
                    <m:d>
                      <m:dPr>
                        <m:ctrlPr>
                          <a:rPr lang="en-AU" sz="2400" i="1">
                            <a:latin typeface="Cambria Math" panose="02040503050406030204" pitchFamily="18" charset="0"/>
                            <a:ea typeface="Cambria Math" panose="02040503050406030204" pitchFamily="18" charset="0"/>
                          </a:rPr>
                        </m:ctrlPr>
                      </m:dPr>
                      <m:e>
                        <m:m>
                          <m:mPr>
                            <m:mcs>
                              <m:mc>
                                <m:mcPr>
                                  <m:count m:val="1"/>
                                  <m:mcJc m:val="center"/>
                                </m:mcPr>
                              </m:mc>
                            </m:mcs>
                            <m:ctrlPr>
                              <a:rPr lang="en-AU" sz="2400" i="1">
                                <a:latin typeface="Cambria Math" panose="02040503050406030204" pitchFamily="18" charset="0"/>
                                <a:ea typeface="Cambria Math" panose="02040503050406030204" pitchFamily="18" charset="0"/>
                              </a:rPr>
                            </m:ctrlPr>
                          </m:mPr>
                          <m:mr>
                            <m:e>
                              <m:r>
                                <a:rPr lang="en-AU" sz="2400" i="1">
                                  <a:latin typeface="Cambria Math" panose="02040503050406030204" pitchFamily="18" charset="0"/>
                                  <a:ea typeface="Cambria Math" panose="02040503050406030204" pitchFamily="18" charset="0"/>
                                </a:rPr>
                                <m:t>𝑛</m:t>
                              </m:r>
                            </m:e>
                          </m:mr>
                          <m:mr>
                            <m:e>
                              <m:r>
                                <a:rPr lang="en-AU" sz="2400" b="0" i="1" smtClean="0">
                                  <a:latin typeface="Cambria Math" panose="02040503050406030204" pitchFamily="18" charset="0"/>
                                  <a:ea typeface="Cambria Math" panose="02040503050406030204" pitchFamily="18" charset="0"/>
                                </a:rPr>
                                <m:t>𝑛</m:t>
                              </m:r>
                            </m:e>
                          </m:mr>
                        </m:m>
                      </m:e>
                    </m:d>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𝑥</m:t>
                        </m:r>
                      </m:e>
                      <m:sup>
                        <m:r>
                          <a:rPr lang="en-AU" sz="2400" b="0" i="1" smtClean="0">
                            <a:latin typeface="Cambria Math" panose="02040503050406030204" pitchFamily="18" charset="0"/>
                            <a:ea typeface="Cambria Math" panose="02040503050406030204" pitchFamily="18" charset="0"/>
                          </a:rPr>
                          <m:t>𝑛</m:t>
                        </m:r>
                      </m:sup>
                    </m:sSup>
                  </m:oMath>
                </a14:m>
                <a:r>
                  <a:rPr lang="en-AU" sz="2400" dirty="0"/>
                  <a:t>, </a:t>
                </a:r>
                <a:br>
                  <a:rPr lang="en-AU" sz="2400" dirty="0"/>
                </a:br>
                <a:r>
                  <a:rPr lang="en-AU" sz="2400" dirty="0"/>
                  <a:t>prove that </a:t>
                </a:r>
                <a14:m>
                  <m:oMath xmlns:m="http://schemas.openxmlformats.org/officeDocument/2006/math">
                    <m:d>
                      <m:dPr>
                        <m:ctrlPr>
                          <a:rPr lang="en-AU" sz="2400" i="1">
                            <a:latin typeface="Cambria Math" panose="02040503050406030204" pitchFamily="18" charset="0"/>
                          </a:rPr>
                        </m:ctrlPr>
                      </m:dPr>
                      <m:e>
                        <m:m>
                          <m:mPr>
                            <m:mcs>
                              <m:mc>
                                <m:mcPr>
                                  <m:count m:val="1"/>
                                  <m:mcJc m:val="center"/>
                                </m:mcPr>
                              </m:mc>
                            </m:mcs>
                            <m:ctrlPr>
                              <a:rPr lang="en-AU" sz="2400" i="1">
                                <a:latin typeface="Cambria Math" panose="02040503050406030204" pitchFamily="18" charset="0"/>
                              </a:rPr>
                            </m:ctrlPr>
                          </m:mPr>
                          <m:mr>
                            <m:e>
                              <m:r>
                                <a:rPr lang="en-AU" sz="2400" i="1">
                                  <a:latin typeface="Cambria Math" panose="02040503050406030204" pitchFamily="18" charset="0"/>
                                </a:rPr>
                                <m:t>𝑛</m:t>
                              </m:r>
                            </m:e>
                          </m:mr>
                          <m:mr>
                            <m:e>
                              <m:r>
                                <a:rPr lang="en-AU" sz="2400" i="1">
                                  <a:latin typeface="Cambria Math" panose="02040503050406030204" pitchFamily="18" charset="0"/>
                                </a:rPr>
                                <m:t>0</m:t>
                              </m:r>
                            </m:e>
                          </m:mr>
                        </m:m>
                      </m:e>
                    </m:d>
                    <m:r>
                      <a:rPr lang="en-AU" sz="2400" i="1">
                        <a:latin typeface="Cambria Math" panose="02040503050406030204" pitchFamily="18" charset="0"/>
                      </a:rPr>
                      <m:t>+</m:t>
                    </m:r>
                    <m:r>
                      <a:rPr lang="en-AU" sz="2400" b="0" i="1" smtClean="0">
                        <a:latin typeface="Cambria Math" panose="02040503050406030204" pitchFamily="18" charset="0"/>
                      </a:rPr>
                      <m:t>2</m:t>
                    </m:r>
                    <m:d>
                      <m:dPr>
                        <m:ctrlPr>
                          <a:rPr lang="en-AU" sz="2400" i="1">
                            <a:latin typeface="Cambria Math" panose="02040503050406030204" pitchFamily="18" charset="0"/>
                          </a:rPr>
                        </m:ctrlPr>
                      </m:dPr>
                      <m:e>
                        <m:m>
                          <m:mPr>
                            <m:mcs>
                              <m:mc>
                                <m:mcPr>
                                  <m:count m:val="1"/>
                                  <m:mcJc m:val="center"/>
                                </m:mcPr>
                              </m:mc>
                            </m:mcs>
                            <m:ctrlPr>
                              <a:rPr lang="en-AU" sz="2400" i="1">
                                <a:latin typeface="Cambria Math" panose="02040503050406030204" pitchFamily="18" charset="0"/>
                              </a:rPr>
                            </m:ctrlPr>
                          </m:mPr>
                          <m:mr>
                            <m:e>
                              <m:r>
                                <a:rPr lang="en-AU" sz="2400" i="1">
                                  <a:latin typeface="Cambria Math" panose="02040503050406030204" pitchFamily="18" charset="0"/>
                                </a:rPr>
                                <m:t>𝑛</m:t>
                              </m:r>
                            </m:e>
                          </m:mr>
                          <m:mr>
                            <m:e>
                              <m:r>
                                <a:rPr lang="en-AU" sz="2400" i="1">
                                  <a:latin typeface="Cambria Math" panose="02040503050406030204" pitchFamily="18" charset="0"/>
                                </a:rPr>
                                <m:t>1</m:t>
                              </m:r>
                            </m:e>
                          </m:mr>
                        </m:m>
                      </m:e>
                    </m:d>
                    <m:r>
                      <a:rPr lang="en-AU" sz="2400" i="1">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2</m:t>
                        </m:r>
                      </m:e>
                      <m:sup>
                        <m:r>
                          <a:rPr lang="en-AU" sz="2400" b="0" i="1" smtClean="0">
                            <a:latin typeface="Cambria Math" panose="02040503050406030204" pitchFamily="18" charset="0"/>
                          </a:rPr>
                          <m:t>2</m:t>
                        </m:r>
                      </m:sup>
                    </m:sSup>
                    <m:d>
                      <m:dPr>
                        <m:ctrlPr>
                          <a:rPr lang="en-AU" sz="2400" i="1">
                            <a:latin typeface="Cambria Math" panose="02040503050406030204" pitchFamily="18" charset="0"/>
                          </a:rPr>
                        </m:ctrlPr>
                      </m:dPr>
                      <m:e>
                        <m:m>
                          <m:mPr>
                            <m:mcs>
                              <m:mc>
                                <m:mcPr>
                                  <m:count m:val="1"/>
                                  <m:mcJc m:val="center"/>
                                </m:mcPr>
                              </m:mc>
                            </m:mcs>
                            <m:ctrlPr>
                              <a:rPr lang="en-AU" sz="2400" i="1">
                                <a:latin typeface="Cambria Math" panose="02040503050406030204" pitchFamily="18" charset="0"/>
                              </a:rPr>
                            </m:ctrlPr>
                          </m:mPr>
                          <m:mr>
                            <m:e>
                              <m:r>
                                <a:rPr lang="en-AU" sz="2400" i="1">
                                  <a:latin typeface="Cambria Math" panose="02040503050406030204" pitchFamily="18" charset="0"/>
                                </a:rPr>
                                <m:t>𝑛</m:t>
                              </m:r>
                            </m:e>
                          </m:mr>
                          <m:mr>
                            <m:e>
                              <m:r>
                                <a:rPr lang="en-AU" sz="2400" i="1">
                                  <a:latin typeface="Cambria Math" panose="02040503050406030204" pitchFamily="18" charset="0"/>
                                </a:rPr>
                                <m:t>2</m:t>
                              </m:r>
                            </m:e>
                          </m:mr>
                        </m:m>
                      </m:e>
                    </m:d>
                    <m:r>
                      <a:rPr lang="en-AU" sz="2400" i="1">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2</m:t>
                        </m:r>
                      </m:e>
                      <m:sup>
                        <m:r>
                          <a:rPr lang="en-AU" sz="2400" b="0" i="1" smtClean="0">
                            <a:latin typeface="Cambria Math" panose="02040503050406030204" pitchFamily="18" charset="0"/>
                          </a:rPr>
                          <m:t>𝑛</m:t>
                        </m:r>
                      </m:sup>
                    </m:sSup>
                    <m:d>
                      <m:dPr>
                        <m:ctrlPr>
                          <a:rPr lang="en-AU" sz="2400" i="1">
                            <a:latin typeface="Cambria Math" panose="02040503050406030204" pitchFamily="18" charset="0"/>
                          </a:rPr>
                        </m:ctrlPr>
                      </m:dPr>
                      <m:e>
                        <m:m>
                          <m:mPr>
                            <m:mcs>
                              <m:mc>
                                <m:mcPr>
                                  <m:count m:val="1"/>
                                  <m:mcJc m:val="center"/>
                                </m:mcPr>
                              </m:mc>
                            </m:mcs>
                            <m:ctrlPr>
                              <a:rPr lang="en-AU" sz="2400" i="1">
                                <a:latin typeface="Cambria Math" panose="02040503050406030204" pitchFamily="18" charset="0"/>
                              </a:rPr>
                            </m:ctrlPr>
                          </m:mPr>
                          <m:mr>
                            <m:e>
                              <m:r>
                                <a:rPr lang="en-AU" sz="2400" i="1">
                                  <a:latin typeface="Cambria Math" panose="02040503050406030204" pitchFamily="18" charset="0"/>
                                </a:rPr>
                                <m:t>𝑛</m:t>
                              </m:r>
                            </m:e>
                          </m:mr>
                          <m:mr>
                            <m:e>
                              <m:r>
                                <a:rPr lang="en-AU" sz="2400" b="0" i="1" smtClean="0">
                                  <a:latin typeface="Cambria Math" panose="02040503050406030204" pitchFamily="18" charset="0"/>
                                </a:rPr>
                                <m:t>𝑛</m:t>
                              </m:r>
                            </m:e>
                          </m:mr>
                        </m:m>
                      </m:e>
                    </m:d>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3</m:t>
                        </m:r>
                      </m:e>
                      <m:sup>
                        <m:r>
                          <a:rPr lang="en-AU" sz="2400" b="0" i="1" smtClean="0">
                            <a:latin typeface="Cambria Math" panose="02040503050406030204" pitchFamily="18" charset="0"/>
                          </a:rPr>
                          <m:t>𝑛</m:t>
                        </m:r>
                      </m:sup>
                    </m:sSup>
                  </m:oMath>
                </a14:m>
                <a:endParaRPr lang="en-AU" sz="2400" dirty="0"/>
              </a:p>
              <a:p>
                <a:endParaRPr lang="en-AU" sz="2400" dirty="0">
                  <a:effectLst/>
                  <a:ea typeface="Calibri" panose="020F0502020204030204" pitchFamily="34" charset="0"/>
                </a:endParaRPr>
              </a:p>
            </p:txBody>
          </p:sp>
        </mc:Choice>
        <mc:Fallback xmlns="">
          <p:sp>
            <p:nvSpPr>
              <p:cNvPr id="5" name="Text Placeholder 4">
                <a:extLst>
                  <a:ext uri="{FF2B5EF4-FFF2-40B4-BE49-F238E27FC236}">
                    <a16:creationId xmlns:a16="http://schemas.microsoft.com/office/drawing/2014/main" id="{81C548BA-D0DA-5501-3B4D-ECDADAFCB24A}"/>
                  </a:ext>
                </a:extLst>
              </p:cNvPr>
              <p:cNvSpPr>
                <a:spLocks noGrp="1" noRot="1" noChangeAspect="1" noMove="1" noResize="1" noEditPoints="1" noAdjustHandles="1" noChangeArrowheads="1" noChangeShapeType="1" noTextEdit="1"/>
              </p:cNvSpPr>
              <p:nvPr>
                <p:ph type="body" sz="quarter" idx="17"/>
              </p:nvPr>
            </p:nvSpPr>
            <p:spPr>
              <a:xfrm>
                <a:off x="360000" y="1567086"/>
                <a:ext cx="11483998" cy="4807835"/>
              </a:xfrm>
              <a:blipFill>
                <a:blip r:embed="rId2"/>
                <a:stretch>
                  <a:fillRect l="-1486"/>
                </a:stretch>
              </a:blipFill>
            </p:spPr>
            <p:txBody>
              <a:bodyPr/>
              <a:lstStyle/>
              <a:p>
                <a:r>
                  <a:rPr lang="en-AU">
                    <a:noFill/>
                  </a:rPr>
                  <a:t> </a:t>
                </a:r>
              </a:p>
            </p:txBody>
          </p:sp>
        </mc:Fallback>
      </mc:AlternateContent>
    </p:spTree>
    <p:extLst>
      <p:ext uri="{BB962C8B-B14F-4D97-AF65-F5344CB8AC3E}">
        <p14:creationId xmlns:p14="http://schemas.microsoft.com/office/powerpoint/2010/main" val="310447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C734AC-85AF-C50E-50F8-5D28CBA4A03F}"/>
              </a:ext>
            </a:extLst>
          </p:cNvPr>
          <p:cNvSpPr>
            <a:spLocks noGrp="1"/>
          </p:cNvSpPr>
          <p:nvPr>
            <p:ph type="sldNum" sz="quarter" idx="12"/>
          </p:nvPr>
        </p:nvSpPr>
        <p:spPr/>
        <p:txBody>
          <a:bodyPr/>
          <a:lstStyle/>
          <a:p>
            <a:fld id="{10A01DC5-1685-4615-8240-15192985C6A2}" type="slidenum">
              <a:rPr lang="en-AU" smtClean="0"/>
              <a:t>14</a:t>
            </a:fld>
            <a:endParaRPr lang="en-AU" dirty="0"/>
          </a:p>
        </p:txBody>
      </p:sp>
      <p:sp>
        <p:nvSpPr>
          <p:cNvPr id="3" name="Title 2">
            <a:extLst>
              <a:ext uri="{FF2B5EF4-FFF2-40B4-BE49-F238E27FC236}">
                <a16:creationId xmlns:a16="http://schemas.microsoft.com/office/drawing/2014/main" id="{A98070E5-D70B-1A55-7444-03552ED925E6}"/>
              </a:ext>
            </a:extLst>
          </p:cNvPr>
          <p:cNvSpPr>
            <a:spLocks noGrp="1"/>
          </p:cNvSpPr>
          <p:nvPr>
            <p:ph type="title"/>
          </p:nvPr>
        </p:nvSpPr>
        <p:spPr/>
        <p:txBody>
          <a:bodyPr/>
          <a:lstStyle/>
          <a:p>
            <a:r>
              <a:rPr lang="en-AU" dirty="0"/>
              <a:t>Applying identities (2)</a:t>
            </a:r>
          </a:p>
        </p:txBody>
      </p:sp>
      <p:sp>
        <p:nvSpPr>
          <p:cNvPr id="4" name="Text Placeholder 3">
            <a:extLst>
              <a:ext uri="{FF2B5EF4-FFF2-40B4-BE49-F238E27FC236}">
                <a16:creationId xmlns:a16="http://schemas.microsoft.com/office/drawing/2014/main" id="{09BE8F6B-A798-0AB5-1015-AACF9901ABA0}"/>
              </a:ext>
            </a:extLst>
          </p:cNvPr>
          <p:cNvSpPr>
            <a:spLocks noGrp="1"/>
          </p:cNvSpPr>
          <p:nvPr>
            <p:ph type="body" sz="quarter" idx="18"/>
          </p:nvPr>
        </p:nvSpPr>
        <p:spPr/>
        <p:txBody>
          <a:bodyPr/>
          <a:lstStyle/>
          <a:p>
            <a:r>
              <a:rPr lang="en-AU" dirty="0"/>
              <a:t>Questions and solutions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DDD24DF-707F-9D5F-33DE-51E9E61E4B7D}"/>
                  </a:ext>
                </a:extLst>
              </p:cNvPr>
              <p:cNvSpPr>
                <a:spLocks noGrp="1"/>
              </p:cNvSpPr>
              <p:nvPr>
                <p:ph type="body" sz="quarter" idx="17"/>
              </p:nvPr>
            </p:nvSpPr>
            <p:spPr>
              <a:xfrm>
                <a:off x="6667500" y="1567086"/>
                <a:ext cx="5176500" cy="4807835"/>
              </a:xfrm>
            </p:spPr>
            <p:txBody>
              <a:bodyPr/>
              <a:lstStyle/>
              <a:p>
                <a:r>
                  <a:rPr lang="en-AU" dirty="0"/>
                  <a:t>1. Let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m:t>
                    </m:r>
                  </m:oMath>
                </a14:m>
                <a:endParaRPr lang="en-AU" dirty="0"/>
              </a:p>
              <a:p>
                <a:r>
                  <a:rPr lang="en-AU" dirty="0"/>
                  <a:t>Then </a:t>
                </a:r>
                <a14:m>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1+3</m:t>
                            </m:r>
                          </m:e>
                        </m:d>
                      </m:e>
                      <m:sup>
                        <m:r>
                          <a:rPr lang="en-AU" b="0" i="1" smtClean="0">
                            <a:latin typeface="Cambria Math" panose="02040503050406030204" pitchFamily="18" charset="0"/>
                          </a:rPr>
                          <m:t>𝑛</m:t>
                        </m:r>
                      </m:sup>
                    </m:sSup>
                    <m:r>
                      <a:rPr lang="en-AU" b="0" i="1" smtClean="0">
                        <a:latin typeface="Cambria Math" panose="02040503050406030204" pitchFamily="18" charset="0"/>
                      </a:rPr>
                      <m:t>=</m:t>
                    </m:r>
                    <m:nary>
                      <m:naryPr>
                        <m:chr m:val="∑"/>
                        <m:limLoc m:val="undOvr"/>
                        <m:ctrlPr>
                          <a:rPr lang="en-AU" i="1">
                            <a:latin typeface="Cambria Math" panose="02040503050406030204" pitchFamily="18" charset="0"/>
                            <a:ea typeface="Calibri" panose="020F0502020204030204" pitchFamily="34" charset="0"/>
                          </a:rPr>
                        </m:ctrlPr>
                      </m:naryPr>
                      <m:sub>
                        <m:r>
                          <a:rPr lang="en-AU" i="1">
                            <a:latin typeface="Cambria Math" panose="02040503050406030204" pitchFamily="18" charset="0"/>
                            <a:ea typeface="Calibri" panose="020F0502020204030204" pitchFamily="34" charset="0"/>
                          </a:rPr>
                          <m:t>𝑟</m:t>
                        </m:r>
                        <m:r>
                          <a:rPr lang="en-AU">
                            <a:latin typeface="Cambria Math" panose="02040503050406030204" pitchFamily="18" charset="0"/>
                            <a:ea typeface="Calibri" panose="020F0502020204030204" pitchFamily="34" charset="0"/>
                          </a:rPr>
                          <m:t>=0</m:t>
                        </m:r>
                      </m:sub>
                      <m:sup>
                        <m:r>
                          <a:rPr lang="en-AU" i="1">
                            <a:latin typeface="Cambria Math" panose="02040503050406030204" pitchFamily="18" charset="0"/>
                            <a:ea typeface="Calibri" panose="020F0502020204030204" pitchFamily="34" charset="0"/>
                          </a:rPr>
                          <m:t>𝑛</m:t>
                        </m:r>
                      </m:sup>
                      <m:e>
                        <m:d>
                          <m:dPr>
                            <m:ctrlPr>
                              <a:rPr lang="en-AU" i="1">
                                <a:latin typeface="Cambria Math" panose="02040503050406030204" pitchFamily="18" charset="0"/>
                                <a:ea typeface="Calibri" panose="020F0502020204030204" pitchFamily="34" charset="0"/>
                              </a:rPr>
                            </m:ctrlPr>
                          </m:dPr>
                          <m:e>
                            <m:m>
                              <m:mPr>
                                <m:mcs>
                                  <m:mc>
                                    <m:mcPr>
                                      <m:count m:val="1"/>
                                      <m:mcJc m:val="center"/>
                                    </m:mcPr>
                                  </m:mc>
                                </m:mcs>
                                <m:ctrlPr>
                                  <a:rPr lang="en-AU" i="1">
                                    <a:latin typeface="Cambria Math" panose="02040503050406030204" pitchFamily="18" charset="0"/>
                                    <a:ea typeface="Calibri" panose="020F0502020204030204" pitchFamily="34" charset="0"/>
                                  </a:rPr>
                                </m:ctrlPr>
                              </m:mPr>
                              <m:mr>
                                <m:e>
                                  <m:r>
                                    <a:rPr lang="en-AU" i="1">
                                      <a:latin typeface="Cambria Math" panose="02040503050406030204" pitchFamily="18" charset="0"/>
                                      <a:ea typeface="Calibri" panose="020F0502020204030204" pitchFamily="34" charset="0"/>
                                    </a:rPr>
                                    <m:t>𝑛</m:t>
                                  </m:r>
                                </m:e>
                              </m:mr>
                              <m:mr>
                                <m:e>
                                  <m:r>
                                    <a:rPr lang="en-AU" i="1">
                                      <a:latin typeface="Cambria Math" panose="02040503050406030204" pitchFamily="18" charset="0"/>
                                      <a:ea typeface="Calibri" panose="020F0502020204030204" pitchFamily="34" charset="0"/>
                                    </a:rPr>
                                    <m:t>𝑟</m:t>
                                  </m:r>
                                </m:e>
                              </m:mr>
                            </m:m>
                          </m:e>
                        </m:d>
                        <m:sSup>
                          <m:sSupPr>
                            <m:ctrlPr>
                              <a:rPr lang="en-AU" i="1">
                                <a:latin typeface="Cambria Math" panose="02040503050406030204" pitchFamily="18" charset="0"/>
                                <a:ea typeface="Calibri" panose="020F0502020204030204" pitchFamily="34" charset="0"/>
                              </a:rPr>
                            </m:ctrlPr>
                          </m:sSupPr>
                          <m:e>
                            <m:r>
                              <a:rPr lang="en-AU" b="0" i="1" smtClean="0">
                                <a:latin typeface="Cambria Math" panose="02040503050406030204" pitchFamily="18" charset="0"/>
                                <a:ea typeface="Calibri" panose="020F0502020204030204" pitchFamily="34" charset="0"/>
                              </a:rPr>
                              <m:t>3</m:t>
                            </m:r>
                          </m:e>
                          <m:sup>
                            <m:r>
                              <a:rPr lang="en-AU" i="1">
                                <a:latin typeface="Cambria Math" panose="02040503050406030204" pitchFamily="18" charset="0"/>
                                <a:ea typeface="Calibri" panose="020F0502020204030204" pitchFamily="34" charset="0"/>
                              </a:rPr>
                              <m:t>𝑟</m:t>
                            </m:r>
                          </m:sup>
                        </m:sSup>
                      </m:e>
                    </m:nary>
                  </m:oMath>
                </a14:m>
                <a:br>
                  <a:rPr lang="en-AU" dirty="0">
                    <a:ea typeface="Calibri" panose="020F0502020204030204" pitchFamily="34" charset="0"/>
                  </a:rPr>
                </a:br>
                <a:r>
                  <a:rPr lang="en-AU" dirty="0">
                    <a:ea typeface="Calibri" panose="020F0502020204030204" pitchFamily="34" charset="0"/>
                  </a:rPr>
                  <a:t>That is, </a:t>
                </a:r>
                <a14:m>
                  <m:oMath xmlns:m="http://schemas.openxmlformats.org/officeDocument/2006/math">
                    <m:sSup>
                      <m:sSupPr>
                        <m:ctrlPr>
                          <a:rPr lang="en-AU" b="0" i="1" smtClean="0">
                            <a:latin typeface="Cambria Math" panose="02040503050406030204" pitchFamily="18" charset="0"/>
                            <a:ea typeface="Calibri" panose="020F0502020204030204" pitchFamily="34" charset="0"/>
                          </a:rPr>
                        </m:ctrlPr>
                      </m:sSupPr>
                      <m:e>
                        <m:r>
                          <a:rPr lang="en-AU" b="0" i="1" smtClean="0">
                            <a:latin typeface="Cambria Math" panose="02040503050406030204" pitchFamily="18" charset="0"/>
                            <a:ea typeface="Calibri" panose="020F0502020204030204" pitchFamily="34" charset="0"/>
                          </a:rPr>
                          <m:t>4</m:t>
                        </m:r>
                      </m:e>
                      <m:sup>
                        <m:r>
                          <a:rPr lang="en-AU" b="0" i="1" smtClean="0">
                            <a:latin typeface="Cambria Math" panose="02040503050406030204" pitchFamily="18" charset="0"/>
                            <a:ea typeface="Calibri" panose="020F0502020204030204" pitchFamily="34" charset="0"/>
                          </a:rPr>
                          <m:t>𝑛</m:t>
                        </m:r>
                      </m:sup>
                    </m:sSup>
                    <m:r>
                      <a:rPr lang="en-AU" b="0" i="1" smtClean="0">
                        <a:latin typeface="Cambria Math" panose="02040503050406030204" pitchFamily="18" charset="0"/>
                        <a:ea typeface="Calibri" panose="020F0502020204030204" pitchFamily="34" charset="0"/>
                      </a:rPr>
                      <m:t>=</m:t>
                    </m:r>
                    <m:nary>
                      <m:naryPr>
                        <m:chr m:val="∑"/>
                        <m:limLoc m:val="undOvr"/>
                        <m:ctrlPr>
                          <a:rPr lang="en-AU" i="1">
                            <a:latin typeface="Cambria Math" panose="02040503050406030204" pitchFamily="18" charset="0"/>
                            <a:ea typeface="Calibri" panose="020F0502020204030204" pitchFamily="34" charset="0"/>
                          </a:rPr>
                        </m:ctrlPr>
                      </m:naryPr>
                      <m:sub>
                        <m:r>
                          <a:rPr lang="en-AU" i="1">
                            <a:latin typeface="Cambria Math" panose="02040503050406030204" pitchFamily="18" charset="0"/>
                            <a:ea typeface="Calibri" panose="020F0502020204030204" pitchFamily="34" charset="0"/>
                          </a:rPr>
                          <m:t>𝑟</m:t>
                        </m:r>
                        <m:r>
                          <a:rPr lang="en-AU">
                            <a:latin typeface="Cambria Math" panose="02040503050406030204" pitchFamily="18" charset="0"/>
                            <a:ea typeface="Calibri" panose="020F0502020204030204" pitchFamily="34" charset="0"/>
                          </a:rPr>
                          <m:t>=0</m:t>
                        </m:r>
                      </m:sub>
                      <m:sup>
                        <m:r>
                          <a:rPr lang="en-AU" i="1">
                            <a:latin typeface="Cambria Math" panose="02040503050406030204" pitchFamily="18" charset="0"/>
                            <a:ea typeface="Calibri" panose="020F0502020204030204" pitchFamily="34" charset="0"/>
                          </a:rPr>
                          <m:t>𝑛</m:t>
                        </m:r>
                      </m:sup>
                      <m:e>
                        <m:sSup>
                          <m:sSupPr>
                            <m:ctrlPr>
                              <a:rPr lang="en-AU" i="1">
                                <a:latin typeface="Cambria Math" panose="02040503050406030204" pitchFamily="18" charset="0"/>
                                <a:ea typeface="Calibri" panose="020F0502020204030204" pitchFamily="34" charset="0"/>
                              </a:rPr>
                            </m:ctrlPr>
                          </m:sSupPr>
                          <m:e>
                            <m:r>
                              <a:rPr lang="en-AU" b="0" i="1" smtClean="0">
                                <a:latin typeface="Cambria Math" panose="02040503050406030204" pitchFamily="18" charset="0"/>
                                <a:ea typeface="Calibri" panose="020F0502020204030204" pitchFamily="34" charset="0"/>
                              </a:rPr>
                              <m:t>3</m:t>
                            </m:r>
                          </m:e>
                          <m:sup>
                            <m:r>
                              <a:rPr lang="en-AU" i="1">
                                <a:latin typeface="Cambria Math" panose="02040503050406030204" pitchFamily="18" charset="0"/>
                                <a:ea typeface="Calibri" panose="020F0502020204030204" pitchFamily="34" charset="0"/>
                              </a:rPr>
                              <m:t>𝑟</m:t>
                            </m:r>
                          </m:sup>
                        </m:sSup>
                        <m:d>
                          <m:dPr>
                            <m:ctrlPr>
                              <a:rPr lang="en-AU" i="1">
                                <a:latin typeface="Cambria Math" panose="02040503050406030204" pitchFamily="18" charset="0"/>
                                <a:ea typeface="Calibri" panose="020F0502020204030204" pitchFamily="34" charset="0"/>
                              </a:rPr>
                            </m:ctrlPr>
                          </m:dPr>
                          <m:e>
                            <m:m>
                              <m:mPr>
                                <m:mcs>
                                  <m:mc>
                                    <m:mcPr>
                                      <m:count m:val="1"/>
                                      <m:mcJc m:val="center"/>
                                    </m:mcPr>
                                  </m:mc>
                                </m:mcs>
                                <m:ctrlPr>
                                  <a:rPr lang="en-AU" i="1">
                                    <a:latin typeface="Cambria Math" panose="02040503050406030204" pitchFamily="18" charset="0"/>
                                    <a:ea typeface="Calibri" panose="020F0502020204030204" pitchFamily="34" charset="0"/>
                                  </a:rPr>
                                </m:ctrlPr>
                              </m:mPr>
                              <m:mr>
                                <m:e>
                                  <m:r>
                                    <a:rPr lang="en-AU" i="1">
                                      <a:latin typeface="Cambria Math" panose="02040503050406030204" pitchFamily="18" charset="0"/>
                                      <a:ea typeface="Calibri" panose="020F0502020204030204" pitchFamily="34" charset="0"/>
                                    </a:rPr>
                                    <m:t>𝑛</m:t>
                                  </m:r>
                                </m:e>
                              </m:mr>
                              <m:mr>
                                <m:e>
                                  <m:r>
                                    <a:rPr lang="en-AU" i="1">
                                      <a:latin typeface="Cambria Math" panose="02040503050406030204" pitchFamily="18" charset="0"/>
                                      <a:ea typeface="Calibri" panose="020F0502020204030204" pitchFamily="34" charset="0"/>
                                    </a:rPr>
                                    <m:t>𝑟</m:t>
                                  </m:r>
                                </m:e>
                              </m:mr>
                            </m:m>
                          </m:e>
                        </m:d>
                      </m:e>
                    </m:nary>
                  </m:oMath>
                </a14:m>
                <a:br>
                  <a:rPr lang="en-AU" dirty="0">
                    <a:ea typeface="Calibri" panose="020F0502020204030204" pitchFamily="34" charset="0"/>
                  </a:rPr>
                </a:br>
                <a:endParaRPr lang="en-AU" dirty="0">
                  <a:ea typeface="Calibri" panose="020F0502020204030204" pitchFamily="34" charset="0"/>
                </a:endParaRPr>
              </a:p>
              <a:p>
                <a:r>
                  <a:rPr lang="en-AU" dirty="0">
                    <a:ea typeface="Calibri" panose="020F0502020204030204" pitchFamily="34" charset="0"/>
                  </a:rPr>
                  <a:t>2. Substitute </a:t>
                </a:r>
                <a14:m>
                  <m:oMath xmlns:m="http://schemas.openxmlformats.org/officeDocument/2006/math">
                    <m:r>
                      <a:rPr lang="en-AU" b="0" i="1" smtClean="0">
                        <a:latin typeface="Cambria Math" panose="02040503050406030204" pitchFamily="18" charset="0"/>
                        <a:ea typeface="Calibri" panose="020F0502020204030204" pitchFamily="34" charset="0"/>
                      </a:rPr>
                      <m:t>𝑥</m:t>
                    </m:r>
                    <m:r>
                      <a:rPr lang="en-AU" b="0" i="1" smtClean="0">
                        <a:latin typeface="Cambria Math" panose="02040503050406030204" pitchFamily="18" charset="0"/>
                        <a:ea typeface="Calibri" panose="020F0502020204030204" pitchFamily="34" charset="0"/>
                      </a:rPr>
                      <m:t>=2</m:t>
                    </m:r>
                  </m:oMath>
                </a14:m>
                <a:endParaRPr lang="en-AU" b="0" dirty="0">
                  <a:ea typeface="Calibri" panose="020F0502020204030204" pitchFamily="34" charset="0"/>
                </a:endParaRPr>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1+2</m:t>
                              </m:r>
                            </m:e>
                          </m:d>
                        </m:e>
                        <m:sup>
                          <m:r>
                            <a:rPr lang="en-AU" b="0" i="1" smtClean="0">
                              <a:latin typeface="Cambria Math" panose="02040503050406030204" pitchFamily="18" charset="0"/>
                            </a:rPr>
                            <m:t>𝑛</m:t>
                          </m:r>
                        </m:sup>
                      </m:sSup>
                      <m:r>
                        <m:rPr>
                          <m:aln/>
                        </m:rPr>
                        <a:rPr lang="en-AU" b="0" i="1" smtClean="0">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0</m:t>
                                </m:r>
                              </m:e>
                            </m:mr>
                          </m:m>
                        </m:e>
                      </m:d>
                      <m:r>
                        <a:rPr lang="en-AU" b="0" i="1" smtClean="0">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b="0" i="1" smtClean="0">
                                    <a:latin typeface="Cambria Math" panose="02040503050406030204" pitchFamily="18" charset="0"/>
                                  </a:rPr>
                                  <m:t>1</m:t>
                                </m:r>
                              </m:e>
                            </m:mr>
                          </m:m>
                        </m:e>
                      </m:d>
                      <m:r>
                        <a:rPr lang="en-AU" b="0" i="1" smtClean="0">
                          <a:latin typeface="Cambria Math" panose="02040503050406030204" pitchFamily="18" charset="0"/>
                        </a:rPr>
                        <m:t>2+</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b="0" i="1" smtClean="0">
                                    <a:latin typeface="Cambria Math" panose="02040503050406030204" pitchFamily="18" charset="0"/>
                                  </a:rPr>
                                  <m:t>2</m:t>
                                </m:r>
                              </m:e>
                            </m:mr>
                          </m:m>
                        </m:e>
                      </m:d>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2</m:t>
                          </m:r>
                        </m:sup>
                      </m:sSup>
                      <m:r>
                        <a:rPr lang="en-AU" b="0" i="1" smtClean="0">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b="0" i="1" smtClean="0">
                                    <a:latin typeface="Cambria Math" panose="02040503050406030204" pitchFamily="18" charset="0"/>
                                  </a:rPr>
                                  <m:t>𝑛</m:t>
                                </m:r>
                              </m:e>
                            </m:mr>
                          </m:m>
                        </m:e>
                      </m:d>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𝑛</m:t>
                          </m:r>
                        </m:sup>
                      </m:sSup>
                    </m:oMath>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e>
                        <m:sup>
                          <m:r>
                            <a:rPr lang="en-AU" b="0" i="1" smtClean="0">
                              <a:latin typeface="Cambria Math" panose="02040503050406030204" pitchFamily="18" charset="0"/>
                            </a:rPr>
                            <m:t>𝑛</m:t>
                          </m:r>
                        </m:sup>
                      </m:sSup>
                      <m:r>
                        <m:rPr>
                          <m:aln/>
                        </m:rP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0</m:t>
                                </m:r>
                              </m:e>
                            </m:mr>
                          </m:m>
                        </m:e>
                      </m:d>
                      <m:r>
                        <a:rPr lang="en-AU" i="1">
                          <a:latin typeface="Cambria Math" panose="02040503050406030204" pitchFamily="18" charset="0"/>
                        </a:rPr>
                        <m:t>+</m:t>
                      </m:r>
                      <m:r>
                        <a:rPr lang="en-AU" b="0" i="1" smtClean="0">
                          <a:latin typeface="Cambria Math" panose="02040503050406030204" pitchFamily="18" charset="0"/>
                        </a:rPr>
                        <m:t>2</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1</m:t>
                                </m:r>
                              </m:e>
                            </m:mr>
                          </m:m>
                        </m:e>
                      </m:d>
                      <m:r>
                        <a:rPr lang="en-AU" i="1">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2</m:t>
                          </m:r>
                        </m:sup>
                      </m:sSup>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2</m:t>
                                </m:r>
                              </m:e>
                            </m:mr>
                          </m:m>
                        </m:e>
                      </m:d>
                      <m:r>
                        <a:rPr lang="en-AU" i="1">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𝑛</m:t>
                          </m:r>
                        </m:sup>
                      </m:sSup>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𝑛</m:t>
                                </m:r>
                              </m:e>
                            </m:mr>
                          </m:m>
                        </m:e>
                      </m:d>
                    </m:oMath>
                  </m:oMathPara>
                </a14:m>
                <a:endParaRPr lang="en-AU" dirty="0"/>
              </a:p>
            </p:txBody>
          </p:sp>
        </mc:Choice>
        <mc:Fallback xmlns="">
          <p:sp>
            <p:nvSpPr>
              <p:cNvPr id="5" name="Text Placeholder 4">
                <a:extLst>
                  <a:ext uri="{FF2B5EF4-FFF2-40B4-BE49-F238E27FC236}">
                    <a16:creationId xmlns:a16="http://schemas.microsoft.com/office/drawing/2014/main" id="{CDDD24DF-707F-9D5F-33DE-51E9E61E4B7D}"/>
                  </a:ext>
                </a:extLst>
              </p:cNvPr>
              <p:cNvSpPr>
                <a:spLocks noGrp="1" noRot="1" noChangeAspect="1" noMove="1" noResize="1" noEditPoints="1" noAdjustHandles="1" noChangeArrowheads="1" noChangeShapeType="1" noTextEdit="1"/>
              </p:cNvSpPr>
              <p:nvPr>
                <p:ph type="body" sz="quarter" idx="17"/>
              </p:nvPr>
            </p:nvSpPr>
            <p:spPr>
              <a:xfrm>
                <a:off x="6667500" y="1567086"/>
                <a:ext cx="5176500" cy="4807835"/>
              </a:xfrm>
              <a:blipFill>
                <a:blip r:embed="rId3"/>
                <a:stretch>
                  <a:fillRect l="-306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EA5B5E2F-FEDC-DD69-4C82-DC9C26672F16}"/>
                  </a:ext>
                </a:extLst>
              </p:cNvPr>
              <p:cNvSpPr txBox="1">
                <a:spLocks/>
              </p:cNvSpPr>
              <p:nvPr/>
            </p:nvSpPr>
            <p:spPr>
              <a:xfrm>
                <a:off x="360000" y="1567086"/>
                <a:ext cx="573600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AU" dirty="0">
                    <a:ea typeface="Calibri" panose="020F0502020204030204" pitchFamily="34" charset="0"/>
                  </a:rPr>
                  <a:t>If </a:t>
                </a:r>
                <a14:m>
                  <m:oMath xmlns:m="http://schemas.openxmlformats.org/officeDocument/2006/math">
                    <m:sSup>
                      <m:sSupPr>
                        <m:ctrlPr>
                          <a:rPr lang="en-AU" i="1">
                            <a:latin typeface="Cambria Math" panose="02040503050406030204" pitchFamily="18" charset="0"/>
                            <a:ea typeface="Calibri" panose="020F0502020204030204" pitchFamily="34" charset="0"/>
                          </a:rPr>
                        </m:ctrlPr>
                      </m:sSupPr>
                      <m:e>
                        <m:d>
                          <m:dPr>
                            <m:ctrlPr>
                              <a:rPr lang="en-AU" i="1">
                                <a:latin typeface="Cambria Math" panose="02040503050406030204" pitchFamily="18" charset="0"/>
                                <a:ea typeface="Calibri" panose="020F0502020204030204" pitchFamily="34" charset="0"/>
                              </a:rPr>
                            </m:ctrlPr>
                          </m:dPr>
                          <m:e>
                            <m:r>
                              <a:rPr lang="en-AU" i="1" smtClean="0">
                                <a:latin typeface="Cambria Math" panose="02040503050406030204" pitchFamily="18" charset="0"/>
                                <a:ea typeface="Calibri" panose="020F0502020204030204" pitchFamily="34" charset="0"/>
                              </a:rPr>
                              <m:t>1</m:t>
                            </m:r>
                            <m:r>
                              <a:rPr lang="en-AU" i="1">
                                <a:latin typeface="Cambria Math" panose="02040503050406030204" pitchFamily="18" charset="0"/>
                                <a:ea typeface="Calibri" panose="020F0502020204030204" pitchFamily="34" charset="0"/>
                              </a:rPr>
                              <m:t>+</m:t>
                            </m:r>
                            <m:r>
                              <a:rPr lang="en-AU" i="1" smtClean="0">
                                <a:latin typeface="Cambria Math" panose="02040503050406030204" pitchFamily="18" charset="0"/>
                                <a:ea typeface="Calibri" panose="020F0502020204030204" pitchFamily="34" charset="0"/>
                              </a:rPr>
                              <m:t>𝑥</m:t>
                            </m:r>
                          </m:e>
                        </m:d>
                      </m:e>
                      <m:sup>
                        <m:r>
                          <a:rPr lang="en-AU" i="1">
                            <a:latin typeface="Cambria Math" panose="02040503050406030204" pitchFamily="18" charset="0"/>
                            <a:ea typeface="Calibri" panose="020F0502020204030204" pitchFamily="34" charset="0"/>
                          </a:rPr>
                          <m:t>𝑛</m:t>
                        </m:r>
                      </m:sup>
                    </m:sSup>
                    <m:r>
                      <a:rPr lang="en-AU">
                        <a:latin typeface="Cambria Math" panose="02040503050406030204" pitchFamily="18" charset="0"/>
                        <a:ea typeface="Calibri" panose="020F0502020204030204" pitchFamily="34" charset="0"/>
                      </a:rPr>
                      <m:t>=</m:t>
                    </m:r>
                    <m:nary>
                      <m:naryPr>
                        <m:chr m:val="∑"/>
                        <m:limLoc m:val="undOvr"/>
                        <m:ctrlPr>
                          <a:rPr lang="en-AU" i="1">
                            <a:latin typeface="Cambria Math" panose="02040503050406030204" pitchFamily="18" charset="0"/>
                            <a:ea typeface="Calibri" panose="020F0502020204030204" pitchFamily="34" charset="0"/>
                          </a:rPr>
                        </m:ctrlPr>
                      </m:naryPr>
                      <m:sub>
                        <m:r>
                          <a:rPr lang="en-AU" i="1">
                            <a:latin typeface="Cambria Math" panose="02040503050406030204" pitchFamily="18" charset="0"/>
                            <a:ea typeface="Calibri" panose="020F0502020204030204" pitchFamily="34" charset="0"/>
                          </a:rPr>
                          <m:t>𝑟</m:t>
                        </m:r>
                        <m:r>
                          <a:rPr lang="en-AU">
                            <a:latin typeface="Cambria Math" panose="02040503050406030204" pitchFamily="18" charset="0"/>
                            <a:ea typeface="Calibri" panose="020F0502020204030204" pitchFamily="34" charset="0"/>
                          </a:rPr>
                          <m:t>=0</m:t>
                        </m:r>
                      </m:sub>
                      <m:sup>
                        <m:r>
                          <a:rPr lang="en-AU" i="1">
                            <a:latin typeface="Cambria Math" panose="02040503050406030204" pitchFamily="18" charset="0"/>
                            <a:ea typeface="Calibri" panose="020F0502020204030204" pitchFamily="34" charset="0"/>
                          </a:rPr>
                          <m:t>𝑛</m:t>
                        </m:r>
                      </m:sup>
                      <m:e>
                        <m:d>
                          <m:dPr>
                            <m:ctrlPr>
                              <a:rPr lang="en-AU" i="1">
                                <a:latin typeface="Cambria Math" panose="02040503050406030204" pitchFamily="18" charset="0"/>
                                <a:ea typeface="Calibri" panose="020F0502020204030204" pitchFamily="34" charset="0"/>
                              </a:rPr>
                            </m:ctrlPr>
                          </m:dPr>
                          <m:e>
                            <m:m>
                              <m:mPr>
                                <m:mcs>
                                  <m:mc>
                                    <m:mcPr>
                                      <m:count m:val="1"/>
                                      <m:mcJc m:val="center"/>
                                    </m:mcPr>
                                  </m:mc>
                                </m:mcs>
                                <m:ctrlPr>
                                  <a:rPr lang="en-AU" i="1">
                                    <a:latin typeface="Cambria Math" panose="02040503050406030204" pitchFamily="18" charset="0"/>
                                    <a:ea typeface="Calibri" panose="020F0502020204030204" pitchFamily="34" charset="0"/>
                                  </a:rPr>
                                </m:ctrlPr>
                              </m:mPr>
                              <m:mr>
                                <m:e>
                                  <m:r>
                                    <a:rPr lang="en-AU" i="1">
                                      <a:latin typeface="Cambria Math" panose="02040503050406030204" pitchFamily="18" charset="0"/>
                                      <a:ea typeface="Calibri" panose="020F0502020204030204" pitchFamily="34" charset="0"/>
                                    </a:rPr>
                                    <m:t>𝑛</m:t>
                                  </m:r>
                                </m:e>
                              </m:mr>
                              <m:mr>
                                <m:e>
                                  <m:r>
                                    <a:rPr lang="en-AU" i="1">
                                      <a:latin typeface="Cambria Math" panose="02040503050406030204" pitchFamily="18" charset="0"/>
                                      <a:ea typeface="Calibri" panose="020F0502020204030204" pitchFamily="34" charset="0"/>
                                    </a:rPr>
                                    <m:t>𝑟</m:t>
                                  </m:r>
                                </m:e>
                              </m:mr>
                            </m:m>
                          </m:e>
                        </m:d>
                        <m:sSup>
                          <m:sSupPr>
                            <m:ctrlPr>
                              <a:rPr lang="en-AU" i="1">
                                <a:latin typeface="Cambria Math" panose="02040503050406030204" pitchFamily="18" charset="0"/>
                                <a:ea typeface="Calibri" panose="020F0502020204030204" pitchFamily="34" charset="0"/>
                              </a:rPr>
                            </m:ctrlPr>
                          </m:sSupPr>
                          <m:e>
                            <m:r>
                              <a:rPr lang="en-AU" i="1">
                                <a:latin typeface="Cambria Math" panose="02040503050406030204" pitchFamily="18" charset="0"/>
                                <a:ea typeface="Calibri" panose="020F0502020204030204" pitchFamily="34" charset="0"/>
                              </a:rPr>
                              <m:t>𝑥</m:t>
                            </m:r>
                          </m:e>
                          <m:sup>
                            <m:r>
                              <a:rPr lang="en-AU" i="1">
                                <a:latin typeface="Cambria Math" panose="02040503050406030204" pitchFamily="18" charset="0"/>
                                <a:ea typeface="Calibri" panose="020F0502020204030204" pitchFamily="34" charset="0"/>
                              </a:rPr>
                              <m:t>𝑟</m:t>
                            </m:r>
                          </m:sup>
                        </m:sSup>
                      </m:e>
                    </m:nary>
                  </m:oMath>
                </a14:m>
                <a:r>
                  <a:rPr lang="en-AU" dirty="0">
                    <a:ea typeface="Calibri" panose="020F0502020204030204" pitchFamily="34" charset="0"/>
                  </a:rPr>
                  <a:t> show that </a:t>
                </a:r>
                <a14:m>
                  <m:oMath xmlns:m="http://schemas.openxmlformats.org/officeDocument/2006/math">
                    <m:nary>
                      <m:naryPr>
                        <m:chr m:val="∑"/>
                        <m:limLoc m:val="undOvr"/>
                        <m:ctrlPr>
                          <a:rPr lang="en-AU" i="1">
                            <a:latin typeface="Cambria Math" panose="02040503050406030204" pitchFamily="18" charset="0"/>
                            <a:ea typeface="Calibri" panose="020F0502020204030204" pitchFamily="34" charset="0"/>
                          </a:rPr>
                        </m:ctrlPr>
                      </m:naryPr>
                      <m:sub>
                        <m:r>
                          <a:rPr lang="en-AU" i="1">
                            <a:latin typeface="Cambria Math" panose="02040503050406030204" pitchFamily="18" charset="0"/>
                            <a:ea typeface="Calibri" panose="020F0502020204030204" pitchFamily="34" charset="0"/>
                          </a:rPr>
                          <m:t>𝑟</m:t>
                        </m:r>
                        <m:r>
                          <a:rPr lang="en-AU">
                            <a:latin typeface="Cambria Math" panose="02040503050406030204" pitchFamily="18" charset="0"/>
                            <a:ea typeface="Calibri" panose="020F0502020204030204" pitchFamily="34" charset="0"/>
                          </a:rPr>
                          <m:t>=0</m:t>
                        </m:r>
                      </m:sub>
                      <m:sup>
                        <m:r>
                          <a:rPr lang="en-AU" i="1">
                            <a:latin typeface="Cambria Math" panose="02040503050406030204" pitchFamily="18" charset="0"/>
                            <a:ea typeface="Calibri" panose="020F0502020204030204" pitchFamily="34" charset="0"/>
                          </a:rPr>
                          <m:t>𝑛</m:t>
                        </m:r>
                      </m:sup>
                      <m:e>
                        <m:sSup>
                          <m:sSupPr>
                            <m:ctrlPr>
                              <a:rPr lang="en-AU" i="1" smtClean="0">
                                <a:latin typeface="Cambria Math" panose="02040503050406030204" pitchFamily="18" charset="0"/>
                                <a:ea typeface="Calibri" panose="020F0502020204030204" pitchFamily="34" charset="0"/>
                              </a:rPr>
                            </m:ctrlPr>
                          </m:sSupPr>
                          <m:e>
                            <m:r>
                              <a:rPr lang="en-AU" i="1" smtClean="0">
                                <a:latin typeface="Cambria Math" panose="02040503050406030204" pitchFamily="18" charset="0"/>
                                <a:ea typeface="Calibri" panose="020F0502020204030204" pitchFamily="34" charset="0"/>
                              </a:rPr>
                              <m:t>3</m:t>
                            </m:r>
                          </m:e>
                          <m:sup>
                            <m:r>
                              <a:rPr lang="en-AU" i="1" smtClean="0">
                                <a:latin typeface="Cambria Math" panose="02040503050406030204" pitchFamily="18" charset="0"/>
                                <a:ea typeface="Calibri" panose="020F0502020204030204" pitchFamily="34" charset="0"/>
                              </a:rPr>
                              <m:t>𝑟</m:t>
                            </m:r>
                          </m:sup>
                        </m:sSup>
                        <m:d>
                          <m:dPr>
                            <m:ctrlPr>
                              <a:rPr lang="en-AU" i="1">
                                <a:latin typeface="Cambria Math" panose="02040503050406030204" pitchFamily="18" charset="0"/>
                                <a:ea typeface="Calibri" panose="020F0502020204030204" pitchFamily="34" charset="0"/>
                              </a:rPr>
                            </m:ctrlPr>
                          </m:dPr>
                          <m:e>
                            <m:m>
                              <m:mPr>
                                <m:mcs>
                                  <m:mc>
                                    <m:mcPr>
                                      <m:count m:val="1"/>
                                      <m:mcJc m:val="center"/>
                                    </m:mcPr>
                                  </m:mc>
                                </m:mcs>
                                <m:ctrlPr>
                                  <a:rPr lang="en-AU" i="1">
                                    <a:latin typeface="Cambria Math" panose="02040503050406030204" pitchFamily="18" charset="0"/>
                                    <a:ea typeface="Calibri" panose="020F0502020204030204" pitchFamily="34" charset="0"/>
                                  </a:rPr>
                                </m:ctrlPr>
                              </m:mPr>
                              <m:mr>
                                <m:e>
                                  <m:r>
                                    <a:rPr lang="en-AU" i="1">
                                      <a:latin typeface="Cambria Math" panose="02040503050406030204" pitchFamily="18" charset="0"/>
                                      <a:ea typeface="Calibri" panose="020F0502020204030204" pitchFamily="34" charset="0"/>
                                    </a:rPr>
                                    <m:t>𝑛</m:t>
                                  </m:r>
                                </m:e>
                              </m:mr>
                              <m:mr>
                                <m:e>
                                  <m:r>
                                    <a:rPr lang="en-AU" i="1">
                                      <a:latin typeface="Cambria Math" panose="02040503050406030204" pitchFamily="18" charset="0"/>
                                      <a:ea typeface="Calibri" panose="020F0502020204030204" pitchFamily="34" charset="0"/>
                                    </a:rPr>
                                    <m:t>𝑟</m:t>
                                  </m:r>
                                </m:e>
                              </m:mr>
                            </m:m>
                          </m:e>
                        </m:d>
                        <m:r>
                          <a:rPr lang="en-AU">
                            <a:latin typeface="Cambria Math" panose="02040503050406030204" pitchFamily="18" charset="0"/>
                            <a:ea typeface="Calibri" panose="020F0502020204030204" pitchFamily="34" charset="0"/>
                          </a:rPr>
                          <m:t>=</m:t>
                        </m:r>
                        <m:sSup>
                          <m:sSupPr>
                            <m:ctrlPr>
                              <a:rPr lang="en-AU" i="1">
                                <a:latin typeface="Cambria Math" panose="02040503050406030204" pitchFamily="18" charset="0"/>
                                <a:ea typeface="Calibri" panose="020F0502020204030204" pitchFamily="34" charset="0"/>
                              </a:rPr>
                            </m:ctrlPr>
                          </m:sSupPr>
                          <m:e>
                            <m:r>
                              <a:rPr lang="en-AU" smtClean="0">
                                <a:latin typeface="Cambria Math" panose="02040503050406030204" pitchFamily="18" charset="0"/>
                                <a:ea typeface="Calibri" panose="020F0502020204030204" pitchFamily="34" charset="0"/>
                              </a:rPr>
                              <m:t>4</m:t>
                            </m:r>
                          </m:e>
                          <m:sup>
                            <m:r>
                              <a:rPr lang="en-AU" i="1">
                                <a:latin typeface="Cambria Math" panose="02040503050406030204" pitchFamily="18" charset="0"/>
                                <a:ea typeface="Calibri" panose="020F0502020204030204" pitchFamily="34" charset="0"/>
                              </a:rPr>
                              <m:t>𝑛</m:t>
                            </m:r>
                          </m:sup>
                        </m:sSup>
                      </m:e>
                    </m:nary>
                  </m:oMath>
                </a14:m>
                <a:r>
                  <a:rPr lang="en-AU" dirty="0">
                    <a:ea typeface="Calibri" panose="020F0502020204030204" pitchFamily="34" charset="0"/>
                  </a:rPr>
                  <a:t> </a:t>
                </a:r>
              </a:p>
              <a:p>
                <a:pPr marL="457200" indent="-457200">
                  <a:buFont typeface="Arial" panose="020B0604020202020204" pitchFamily="34" charset="0"/>
                  <a:buAutoNum type="arabicPeriod"/>
                </a:pPr>
                <a:r>
                  <a:rPr lang="en-AU" dirty="0"/>
                  <a:t>Given that </a:t>
                </a:r>
                <a:br>
                  <a:rPr lang="en-AU" dirty="0"/>
                </a:br>
                <a14:m>
                  <m:oMath xmlns:m="http://schemas.openxmlformats.org/officeDocument/2006/math">
                    <m:sSup>
                      <m:sSupPr>
                        <m:ctrlPr>
                          <a:rPr lang="en-AU" i="1" smtClean="0">
                            <a:latin typeface="Cambria Math" panose="02040503050406030204" pitchFamily="18" charset="0"/>
                            <a:ea typeface="Cambria Math" panose="02040503050406030204" pitchFamily="18" charset="0"/>
                          </a:rPr>
                        </m:ctrlPr>
                      </m:sSupPr>
                      <m:e>
                        <m:d>
                          <m:dPr>
                            <m:ctrlPr>
                              <a:rPr lang="en-AU" i="1" smtClean="0">
                                <a:latin typeface="Cambria Math" panose="02040503050406030204" pitchFamily="18" charset="0"/>
                                <a:ea typeface="Cambria Math" panose="02040503050406030204" pitchFamily="18" charset="0"/>
                              </a:rPr>
                            </m:ctrlPr>
                          </m:dPr>
                          <m:e>
                            <m:r>
                              <a:rPr lang="en-AU" i="1" smtClean="0">
                                <a:latin typeface="Cambria Math" panose="02040503050406030204" pitchFamily="18" charset="0"/>
                                <a:ea typeface="Cambria Math" panose="02040503050406030204" pitchFamily="18" charset="0"/>
                              </a:rPr>
                              <m:t>1+</m:t>
                            </m:r>
                            <m:r>
                              <a:rPr lang="en-AU" i="1" smtClean="0">
                                <a:latin typeface="Cambria Math" panose="02040503050406030204" pitchFamily="18" charset="0"/>
                                <a:ea typeface="Cambria Math" panose="02040503050406030204" pitchFamily="18" charset="0"/>
                              </a:rPr>
                              <m:t>𝑥</m:t>
                            </m:r>
                          </m:e>
                        </m:d>
                      </m:e>
                      <m:sup>
                        <m:r>
                          <a:rPr lang="en-AU" i="1" smtClean="0">
                            <a:latin typeface="Cambria Math" panose="02040503050406030204" pitchFamily="18" charset="0"/>
                            <a:ea typeface="Cambria Math" panose="02040503050406030204" pitchFamily="18" charset="0"/>
                          </a:rPr>
                          <m:t>𝑛</m:t>
                        </m:r>
                      </m:sup>
                    </m:sSup>
                    <m:r>
                      <a:rPr lang="en-AU" i="1" smtClean="0">
                        <a:latin typeface="Cambria Math" panose="02040503050406030204" pitchFamily="18" charset="0"/>
                        <a:ea typeface="Cambria Math" panose="02040503050406030204" pitchFamily="18" charset="0"/>
                      </a:rPr>
                      <m:t>=</m:t>
                    </m:r>
                    <m:d>
                      <m:dPr>
                        <m:ctrlPr>
                          <a:rPr lang="en-AU" i="1">
                            <a:latin typeface="Cambria Math" panose="02040503050406030204" pitchFamily="18" charset="0"/>
                            <a:ea typeface="Cambria Math" panose="02040503050406030204" pitchFamily="18" charset="0"/>
                          </a:rPr>
                        </m:ctrlPr>
                      </m:dPr>
                      <m:e>
                        <m:m>
                          <m:mPr>
                            <m:mcs>
                              <m:mc>
                                <m:mcPr>
                                  <m:count m:val="1"/>
                                  <m:mcJc m:val="center"/>
                                </m:mcPr>
                              </m:mc>
                            </m:mcs>
                            <m:ctrlPr>
                              <a:rPr lang="en-AU" i="1">
                                <a:latin typeface="Cambria Math" panose="02040503050406030204" pitchFamily="18" charset="0"/>
                                <a:ea typeface="Cambria Math" panose="02040503050406030204" pitchFamily="18" charset="0"/>
                              </a:rPr>
                            </m:ctrlPr>
                          </m:mPr>
                          <m:mr>
                            <m:e>
                              <m:r>
                                <a:rPr lang="en-AU" i="1">
                                  <a:latin typeface="Cambria Math" panose="02040503050406030204" pitchFamily="18" charset="0"/>
                                  <a:ea typeface="Cambria Math" panose="02040503050406030204" pitchFamily="18" charset="0"/>
                                </a:rPr>
                                <m:t>𝑛</m:t>
                              </m:r>
                            </m:e>
                          </m:mr>
                          <m:mr>
                            <m:e>
                              <m:r>
                                <a:rPr lang="en-AU" i="1">
                                  <a:latin typeface="Cambria Math" panose="02040503050406030204" pitchFamily="18" charset="0"/>
                                  <a:ea typeface="Cambria Math" panose="02040503050406030204" pitchFamily="18" charset="0"/>
                                </a:rPr>
                                <m:t>0</m:t>
                              </m:r>
                            </m:e>
                          </m:mr>
                        </m:m>
                      </m:e>
                    </m:d>
                    <m:r>
                      <a:rPr lang="en-AU" i="1" smtClean="0">
                        <a:latin typeface="Cambria Math" panose="02040503050406030204" pitchFamily="18" charset="0"/>
                        <a:ea typeface="Cambria Math" panose="02040503050406030204" pitchFamily="18" charset="0"/>
                      </a:rPr>
                      <m:t>+</m:t>
                    </m:r>
                    <m:d>
                      <m:dPr>
                        <m:ctrlPr>
                          <a:rPr lang="en-AU" i="1">
                            <a:latin typeface="Cambria Math" panose="02040503050406030204" pitchFamily="18" charset="0"/>
                            <a:ea typeface="Cambria Math" panose="02040503050406030204" pitchFamily="18" charset="0"/>
                          </a:rPr>
                        </m:ctrlPr>
                      </m:dPr>
                      <m:e>
                        <m:m>
                          <m:mPr>
                            <m:mcs>
                              <m:mc>
                                <m:mcPr>
                                  <m:count m:val="1"/>
                                  <m:mcJc m:val="center"/>
                                </m:mcPr>
                              </m:mc>
                            </m:mcs>
                            <m:ctrlPr>
                              <a:rPr lang="en-AU" i="1">
                                <a:latin typeface="Cambria Math" panose="02040503050406030204" pitchFamily="18" charset="0"/>
                                <a:ea typeface="Cambria Math" panose="02040503050406030204" pitchFamily="18" charset="0"/>
                              </a:rPr>
                            </m:ctrlPr>
                          </m:mPr>
                          <m:mr>
                            <m:e>
                              <m:r>
                                <a:rPr lang="en-AU" i="1">
                                  <a:latin typeface="Cambria Math" panose="02040503050406030204" pitchFamily="18" charset="0"/>
                                  <a:ea typeface="Cambria Math" panose="02040503050406030204" pitchFamily="18" charset="0"/>
                                </a:rPr>
                                <m:t>𝑛</m:t>
                              </m:r>
                            </m:e>
                          </m:mr>
                          <m:mr>
                            <m:e>
                              <m:r>
                                <a:rPr lang="en-AU" i="1" smtClean="0">
                                  <a:latin typeface="Cambria Math" panose="02040503050406030204" pitchFamily="18" charset="0"/>
                                  <a:ea typeface="Cambria Math" panose="02040503050406030204" pitchFamily="18" charset="0"/>
                                </a:rPr>
                                <m:t>1</m:t>
                              </m:r>
                            </m:e>
                          </m:mr>
                        </m:m>
                      </m:e>
                    </m:d>
                    <m:r>
                      <a:rPr lang="en-AU" i="1" smtClean="0">
                        <a:latin typeface="Cambria Math" panose="02040503050406030204" pitchFamily="18" charset="0"/>
                        <a:ea typeface="Cambria Math" panose="02040503050406030204" pitchFamily="18" charset="0"/>
                      </a:rPr>
                      <m:t>𝑥</m:t>
                    </m:r>
                    <m:r>
                      <a:rPr lang="en-AU" i="1" smtClean="0">
                        <a:latin typeface="Cambria Math" panose="02040503050406030204" pitchFamily="18" charset="0"/>
                        <a:ea typeface="Cambria Math" panose="02040503050406030204" pitchFamily="18" charset="0"/>
                      </a:rPr>
                      <m:t>+</m:t>
                    </m:r>
                    <m:d>
                      <m:dPr>
                        <m:ctrlPr>
                          <a:rPr lang="en-AU" i="1">
                            <a:latin typeface="Cambria Math" panose="02040503050406030204" pitchFamily="18" charset="0"/>
                            <a:ea typeface="Cambria Math" panose="02040503050406030204" pitchFamily="18" charset="0"/>
                          </a:rPr>
                        </m:ctrlPr>
                      </m:dPr>
                      <m:e>
                        <m:m>
                          <m:mPr>
                            <m:mcs>
                              <m:mc>
                                <m:mcPr>
                                  <m:count m:val="1"/>
                                  <m:mcJc m:val="center"/>
                                </m:mcPr>
                              </m:mc>
                            </m:mcs>
                            <m:ctrlPr>
                              <a:rPr lang="en-AU" i="1">
                                <a:latin typeface="Cambria Math" panose="02040503050406030204" pitchFamily="18" charset="0"/>
                                <a:ea typeface="Cambria Math" panose="02040503050406030204" pitchFamily="18" charset="0"/>
                              </a:rPr>
                            </m:ctrlPr>
                          </m:mPr>
                          <m:mr>
                            <m:e>
                              <m:r>
                                <a:rPr lang="en-AU" i="1">
                                  <a:latin typeface="Cambria Math" panose="02040503050406030204" pitchFamily="18" charset="0"/>
                                  <a:ea typeface="Cambria Math" panose="02040503050406030204" pitchFamily="18" charset="0"/>
                                </a:rPr>
                                <m:t>𝑛</m:t>
                              </m:r>
                            </m:e>
                          </m:mr>
                          <m:mr>
                            <m:e>
                              <m:r>
                                <a:rPr lang="en-AU" i="1" smtClean="0">
                                  <a:latin typeface="Cambria Math" panose="02040503050406030204" pitchFamily="18" charset="0"/>
                                  <a:ea typeface="Cambria Math" panose="02040503050406030204" pitchFamily="18" charset="0"/>
                                </a:rPr>
                                <m:t>2</m:t>
                              </m:r>
                            </m:e>
                          </m:mr>
                        </m:m>
                      </m:e>
                    </m:d>
                    <m:sSup>
                      <m:sSupPr>
                        <m:ctrlPr>
                          <a:rPr lang="en-AU" i="1" smtClean="0">
                            <a:latin typeface="Cambria Math" panose="02040503050406030204" pitchFamily="18" charset="0"/>
                            <a:ea typeface="Cambria Math" panose="02040503050406030204" pitchFamily="18" charset="0"/>
                          </a:rPr>
                        </m:ctrlPr>
                      </m:sSupPr>
                      <m:e>
                        <m:r>
                          <a:rPr lang="en-AU" i="1" smtClean="0">
                            <a:latin typeface="Cambria Math" panose="02040503050406030204" pitchFamily="18" charset="0"/>
                            <a:ea typeface="Cambria Math" panose="02040503050406030204" pitchFamily="18" charset="0"/>
                          </a:rPr>
                          <m:t>𝑥</m:t>
                        </m:r>
                      </m:e>
                      <m:sup>
                        <m:r>
                          <a:rPr lang="en-AU" i="1" smtClean="0">
                            <a:latin typeface="Cambria Math" panose="02040503050406030204" pitchFamily="18" charset="0"/>
                            <a:ea typeface="Cambria Math" panose="02040503050406030204" pitchFamily="18" charset="0"/>
                          </a:rPr>
                          <m:t>2</m:t>
                        </m:r>
                      </m:sup>
                    </m:sSup>
                    <m:r>
                      <a:rPr lang="en-AU" i="1" smtClean="0">
                        <a:latin typeface="Cambria Math" panose="02040503050406030204" pitchFamily="18" charset="0"/>
                        <a:ea typeface="Cambria Math" panose="02040503050406030204" pitchFamily="18" charset="0"/>
                      </a:rPr>
                      <m:t>+…+</m:t>
                    </m:r>
                    <m:d>
                      <m:dPr>
                        <m:ctrlPr>
                          <a:rPr lang="en-AU" i="1">
                            <a:latin typeface="Cambria Math" panose="02040503050406030204" pitchFamily="18" charset="0"/>
                            <a:ea typeface="Cambria Math" panose="02040503050406030204" pitchFamily="18" charset="0"/>
                          </a:rPr>
                        </m:ctrlPr>
                      </m:dPr>
                      <m:e>
                        <m:m>
                          <m:mPr>
                            <m:mcs>
                              <m:mc>
                                <m:mcPr>
                                  <m:count m:val="1"/>
                                  <m:mcJc m:val="center"/>
                                </m:mcPr>
                              </m:mc>
                            </m:mcs>
                            <m:ctrlPr>
                              <a:rPr lang="en-AU" i="1">
                                <a:latin typeface="Cambria Math" panose="02040503050406030204" pitchFamily="18" charset="0"/>
                                <a:ea typeface="Cambria Math" panose="02040503050406030204" pitchFamily="18" charset="0"/>
                              </a:rPr>
                            </m:ctrlPr>
                          </m:mPr>
                          <m:mr>
                            <m:e>
                              <m:r>
                                <a:rPr lang="en-AU" i="1">
                                  <a:latin typeface="Cambria Math" panose="02040503050406030204" pitchFamily="18" charset="0"/>
                                  <a:ea typeface="Cambria Math" panose="02040503050406030204" pitchFamily="18" charset="0"/>
                                </a:rPr>
                                <m:t>𝑛</m:t>
                              </m:r>
                            </m:e>
                          </m:mr>
                          <m:mr>
                            <m:e>
                              <m:r>
                                <a:rPr lang="en-AU" i="1" smtClean="0">
                                  <a:latin typeface="Cambria Math" panose="02040503050406030204" pitchFamily="18" charset="0"/>
                                  <a:ea typeface="Cambria Math" panose="02040503050406030204" pitchFamily="18" charset="0"/>
                                </a:rPr>
                                <m:t>𝑛</m:t>
                              </m:r>
                            </m:e>
                          </m:mr>
                        </m:m>
                      </m:e>
                    </m:d>
                    <m:sSup>
                      <m:sSupPr>
                        <m:ctrlPr>
                          <a:rPr lang="en-AU" i="1" smtClean="0">
                            <a:latin typeface="Cambria Math" panose="02040503050406030204" pitchFamily="18" charset="0"/>
                            <a:ea typeface="Cambria Math" panose="02040503050406030204" pitchFamily="18" charset="0"/>
                          </a:rPr>
                        </m:ctrlPr>
                      </m:sSupPr>
                      <m:e>
                        <m:r>
                          <a:rPr lang="en-AU" i="1" smtClean="0">
                            <a:latin typeface="Cambria Math" panose="02040503050406030204" pitchFamily="18" charset="0"/>
                            <a:ea typeface="Cambria Math" panose="02040503050406030204" pitchFamily="18" charset="0"/>
                          </a:rPr>
                          <m:t>𝑥</m:t>
                        </m:r>
                      </m:e>
                      <m:sup>
                        <m:r>
                          <a:rPr lang="en-AU" i="1" smtClean="0">
                            <a:latin typeface="Cambria Math" panose="02040503050406030204" pitchFamily="18" charset="0"/>
                            <a:ea typeface="Cambria Math" panose="02040503050406030204" pitchFamily="18" charset="0"/>
                          </a:rPr>
                          <m:t>𝑛</m:t>
                        </m:r>
                      </m:sup>
                    </m:sSup>
                  </m:oMath>
                </a14:m>
                <a:r>
                  <a:rPr lang="en-AU" dirty="0"/>
                  <a:t>, </a:t>
                </a:r>
                <a:br>
                  <a:rPr lang="en-AU" dirty="0"/>
                </a:br>
                <a:r>
                  <a:rPr lang="en-AU" dirty="0"/>
                  <a:t>show that </a:t>
                </a:r>
                <a:br>
                  <a:rPr lang="en-AU" dirty="0"/>
                </a:br>
                <a14:m>
                  <m:oMath xmlns:m="http://schemas.openxmlformats.org/officeDocument/2006/math">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0</m:t>
                              </m:r>
                            </m:e>
                          </m:mr>
                        </m:m>
                      </m:e>
                    </m:d>
                    <m:r>
                      <a:rPr lang="en-AU" i="1">
                        <a:latin typeface="Cambria Math" panose="02040503050406030204" pitchFamily="18" charset="0"/>
                      </a:rPr>
                      <m:t>+</m:t>
                    </m:r>
                    <m:r>
                      <a:rPr lang="en-AU" i="1" smtClean="0">
                        <a:latin typeface="Cambria Math" panose="02040503050406030204" pitchFamily="18" charset="0"/>
                      </a:rPr>
                      <m:t>2</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1</m:t>
                              </m:r>
                            </m:e>
                          </m:mr>
                        </m:m>
                      </m:e>
                    </m:d>
                    <m:r>
                      <a:rPr lang="en-AU" i="1">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2</m:t>
                        </m:r>
                      </m:e>
                      <m:sup>
                        <m:r>
                          <a:rPr lang="en-AU" i="1" smtClean="0">
                            <a:latin typeface="Cambria Math" panose="02040503050406030204" pitchFamily="18" charset="0"/>
                          </a:rPr>
                          <m:t>2</m:t>
                        </m:r>
                      </m:sup>
                    </m:sSup>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2</m:t>
                              </m:r>
                            </m:e>
                          </m:mr>
                        </m:m>
                      </m:e>
                    </m:d>
                    <m:r>
                      <a:rPr lang="en-AU" i="1">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2</m:t>
                        </m:r>
                      </m:e>
                      <m:sup>
                        <m:r>
                          <a:rPr lang="en-AU" i="1" smtClean="0">
                            <a:latin typeface="Cambria Math" panose="02040503050406030204" pitchFamily="18" charset="0"/>
                          </a:rPr>
                          <m:t>𝑛</m:t>
                        </m:r>
                      </m:sup>
                    </m:sSup>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smtClean="0">
                                  <a:latin typeface="Cambria Math" panose="02040503050406030204" pitchFamily="18" charset="0"/>
                                </a:rPr>
                                <m:t>𝑛</m:t>
                              </m:r>
                            </m:e>
                          </m:mr>
                        </m:m>
                      </m:e>
                    </m:d>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3</m:t>
                        </m:r>
                      </m:e>
                      <m:sup>
                        <m:r>
                          <a:rPr lang="en-AU" i="1" smtClean="0">
                            <a:latin typeface="Cambria Math" panose="02040503050406030204" pitchFamily="18" charset="0"/>
                          </a:rPr>
                          <m:t>𝑛</m:t>
                        </m:r>
                      </m:sup>
                    </m:sSup>
                  </m:oMath>
                </a14:m>
                <a:endParaRPr lang="en-AU" dirty="0"/>
              </a:p>
              <a:p>
                <a:endParaRPr lang="en-AU" sz="2400" dirty="0">
                  <a:ea typeface="Calibri" panose="020F0502020204030204" pitchFamily="34" charset="0"/>
                </a:endParaRPr>
              </a:p>
            </p:txBody>
          </p:sp>
        </mc:Choice>
        <mc:Fallback xmlns="">
          <p:sp>
            <p:nvSpPr>
              <p:cNvPr id="6" name="Text Placeholder 4">
                <a:extLst>
                  <a:ext uri="{FF2B5EF4-FFF2-40B4-BE49-F238E27FC236}">
                    <a16:creationId xmlns:a16="http://schemas.microsoft.com/office/drawing/2014/main" id="{EA5B5E2F-FEDC-DD69-4C82-DC9C26672F16}"/>
                  </a:ext>
                </a:extLst>
              </p:cNvPr>
              <p:cNvSpPr txBox="1">
                <a:spLocks noRot="1" noChangeAspect="1" noMove="1" noResize="1" noEditPoints="1" noAdjustHandles="1" noChangeArrowheads="1" noChangeShapeType="1" noTextEdit="1"/>
              </p:cNvSpPr>
              <p:nvPr/>
            </p:nvSpPr>
            <p:spPr>
              <a:xfrm>
                <a:off x="360000" y="1567086"/>
                <a:ext cx="5736000" cy="4807835"/>
              </a:xfrm>
              <a:prstGeom prst="rect">
                <a:avLst/>
              </a:prstGeom>
              <a:blipFill>
                <a:blip r:embed="rId4"/>
                <a:stretch>
                  <a:fillRect l="-2550" r="-2019"/>
                </a:stretch>
              </a:blipFill>
            </p:spPr>
            <p:txBody>
              <a:bodyPr/>
              <a:lstStyle/>
              <a:p>
                <a:r>
                  <a:rPr lang="en-AU">
                    <a:noFill/>
                  </a:rPr>
                  <a:t> </a:t>
                </a:r>
              </a:p>
            </p:txBody>
          </p:sp>
        </mc:Fallback>
      </mc:AlternateContent>
      <p:cxnSp>
        <p:nvCxnSpPr>
          <p:cNvPr id="8" name="Straight Connector 7">
            <a:extLst>
              <a:ext uri="{FF2B5EF4-FFF2-40B4-BE49-F238E27FC236}">
                <a16:creationId xmlns:a16="http://schemas.microsoft.com/office/drawing/2014/main" id="{161F1F67-90D2-B0AE-B44A-E5906FAA754C}"/>
              </a:ext>
              <a:ext uri="{C183D7F6-B498-43B3-948B-1728B52AA6E4}">
                <adec:decorative xmlns:adec="http://schemas.microsoft.com/office/drawing/2017/decorative" val="1"/>
              </a:ext>
            </a:extLst>
          </p:cNvPr>
          <p:cNvCxnSpPr>
            <a:cxnSpLocks/>
          </p:cNvCxnSpPr>
          <p:nvPr/>
        </p:nvCxnSpPr>
        <p:spPr>
          <a:xfrm flipH="1">
            <a:off x="6235700" y="1292535"/>
            <a:ext cx="5999" cy="50823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37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3B98F-200F-FC95-B3A2-01BE487ABE4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3FC74B0-E023-95EE-9595-891E7DB87824}"/>
              </a:ext>
            </a:extLst>
          </p:cNvPr>
          <p:cNvSpPr>
            <a:spLocks noGrp="1"/>
          </p:cNvSpPr>
          <p:nvPr>
            <p:ph type="ctrTitle"/>
          </p:nvPr>
        </p:nvSpPr>
        <p:spPr/>
        <p:txBody>
          <a:bodyPr/>
          <a:lstStyle/>
          <a:p>
            <a:r>
              <a:rPr lang="en-AU" dirty="0">
                <a:latin typeface="+mj-lt"/>
              </a:rPr>
              <a:t>Releasing responsibility	</a:t>
            </a:r>
          </a:p>
        </p:txBody>
      </p:sp>
    </p:spTree>
    <p:extLst>
      <p:ext uri="{BB962C8B-B14F-4D97-AF65-F5344CB8AC3E}">
        <p14:creationId xmlns:p14="http://schemas.microsoft.com/office/powerpoint/2010/main" val="248374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2758A8-451B-4300-23D4-2155832A6424}"/>
              </a:ext>
            </a:extLst>
          </p:cNvPr>
          <p:cNvSpPr>
            <a:spLocks noGrp="1"/>
          </p:cNvSpPr>
          <p:nvPr>
            <p:ph type="sldNum" sz="quarter" idx="12"/>
          </p:nvPr>
        </p:nvSpPr>
        <p:spPr/>
        <p:txBody>
          <a:bodyPr/>
          <a:lstStyle/>
          <a:p>
            <a:fld id="{10A01DC5-1685-4615-8240-15192985C6A2}" type="slidenum">
              <a:rPr lang="en-AU" smtClean="0"/>
              <a:t>16</a:t>
            </a:fld>
            <a:endParaRPr lang="en-AU" dirty="0"/>
          </a:p>
        </p:txBody>
      </p:sp>
      <p:sp>
        <p:nvSpPr>
          <p:cNvPr id="3" name="Title 2">
            <a:extLst>
              <a:ext uri="{FF2B5EF4-FFF2-40B4-BE49-F238E27FC236}">
                <a16:creationId xmlns:a16="http://schemas.microsoft.com/office/drawing/2014/main" id="{A89034C5-FB14-0E58-B561-07209C6ACF64}"/>
              </a:ext>
            </a:extLst>
          </p:cNvPr>
          <p:cNvSpPr>
            <a:spLocks noGrp="1"/>
          </p:cNvSpPr>
          <p:nvPr>
            <p:ph type="title"/>
          </p:nvPr>
        </p:nvSpPr>
        <p:spPr/>
        <p:txBody>
          <a:bodyPr/>
          <a:lstStyle/>
          <a:p>
            <a:r>
              <a:rPr lang="en-AU" dirty="0"/>
              <a:t>Proving further identities (1)</a:t>
            </a:r>
          </a:p>
        </p:txBody>
      </p:sp>
      <p:sp>
        <p:nvSpPr>
          <p:cNvPr id="4" name="Text Placeholder 3">
            <a:extLst>
              <a:ext uri="{FF2B5EF4-FFF2-40B4-BE49-F238E27FC236}">
                <a16:creationId xmlns:a16="http://schemas.microsoft.com/office/drawing/2014/main" id="{61212EE3-1579-A11A-A727-3D55FD0FFBF6}"/>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0882F5F-9B72-DBE3-DE0F-C3159CA464EE}"/>
                  </a:ext>
                </a:extLst>
              </p:cNvPr>
              <p:cNvSpPr>
                <a:spLocks noGrp="1"/>
              </p:cNvSpPr>
              <p:nvPr>
                <p:ph type="body" sz="quarter" idx="17"/>
              </p:nvPr>
            </p:nvSpPr>
            <p:spPr/>
            <p:txBody>
              <a:bodyPr/>
              <a:lstStyle/>
              <a:p>
                <a:r>
                  <a:rPr lang="en-AU" sz="2400" dirty="0">
                    <a:effectLst/>
                    <a:ea typeface="Calibri" panose="020F0502020204030204" pitchFamily="34" charset="0"/>
                  </a:rPr>
                  <a:t>Prove the sum of the coefficients in the expansion of </a:t>
                </a:r>
                <a14:m>
                  <m:oMath xmlns:m="http://schemas.openxmlformats.org/officeDocument/2006/math">
                    <m:sSup>
                      <m:sSupPr>
                        <m:ctrlPr>
                          <a:rPr lang="en-AU" sz="2400" i="1">
                            <a:effectLst/>
                            <a:latin typeface="Cambria Math" panose="02040503050406030204" pitchFamily="18" charset="0"/>
                            <a:ea typeface="Calibri" panose="020F0502020204030204" pitchFamily="34" charset="0"/>
                          </a:rPr>
                        </m:ctrlPr>
                      </m:sSupPr>
                      <m:e>
                        <m:d>
                          <m:dPr>
                            <m:ctrlPr>
                              <a:rPr lang="en-AU" sz="2400" i="1">
                                <a:effectLst/>
                                <a:latin typeface="Cambria Math" panose="02040503050406030204" pitchFamily="18" charset="0"/>
                                <a:ea typeface="Calibri" panose="020F0502020204030204" pitchFamily="34" charset="0"/>
                              </a:rPr>
                            </m:ctrlPr>
                          </m:dPr>
                          <m:e>
                            <m:r>
                              <a:rPr lang="en-AU" sz="2400" i="1">
                                <a:effectLst/>
                                <a:latin typeface="Cambria Math" panose="02040503050406030204" pitchFamily="18" charset="0"/>
                                <a:ea typeface="Calibri" panose="020F0502020204030204" pitchFamily="34" charset="0"/>
                              </a:rPr>
                              <m:t>𝑥</m:t>
                            </m:r>
                            <m:r>
                              <a:rPr lang="en-AU" sz="2400" i="1">
                                <a:effectLst/>
                                <a:latin typeface="Cambria Math" panose="02040503050406030204" pitchFamily="18" charset="0"/>
                                <a:ea typeface="Calibri" panose="020F0502020204030204" pitchFamily="34" charset="0"/>
                              </a:rPr>
                              <m:t>+1</m:t>
                            </m:r>
                          </m:e>
                        </m:d>
                      </m:e>
                      <m:sup>
                        <m:r>
                          <a:rPr lang="en-AU" sz="2400" i="1">
                            <a:effectLst/>
                            <a:latin typeface="Cambria Math" panose="02040503050406030204" pitchFamily="18" charset="0"/>
                            <a:ea typeface="Calibri" panose="020F0502020204030204" pitchFamily="34" charset="0"/>
                          </a:rPr>
                          <m:t>𝑛</m:t>
                        </m:r>
                      </m:sup>
                    </m:sSup>
                  </m:oMath>
                </a14:m>
                <a:r>
                  <a:rPr lang="en-AU" sz="2400" dirty="0">
                    <a:effectLst/>
                    <a:ea typeface="Yu Mincho" panose="02020400000000000000" pitchFamily="18" charset="-128"/>
                  </a:rPr>
                  <a:t> is equal to </a:t>
                </a:r>
                <a14:m>
                  <m:oMath xmlns:m="http://schemas.openxmlformats.org/officeDocument/2006/math">
                    <m:sSup>
                      <m:sSupPr>
                        <m:ctrlPr>
                          <a:rPr lang="en-AU" sz="2400" i="1">
                            <a:effectLst/>
                            <a:latin typeface="Cambria Math" panose="02040503050406030204" pitchFamily="18" charset="0"/>
                            <a:ea typeface="Yu Mincho" panose="02020400000000000000" pitchFamily="18" charset="-128"/>
                          </a:rPr>
                        </m:ctrlPr>
                      </m:sSupPr>
                      <m:e>
                        <m:r>
                          <a:rPr lang="en-AU" sz="2400" i="1">
                            <a:effectLst/>
                            <a:latin typeface="Cambria Math" panose="02040503050406030204" pitchFamily="18" charset="0"/>
                            <a:ea typeface="Yu Mincho" panose="02020400000000000000" pitchFamily="18" charset="-128"/>
                          </a:rPr>
                          <m:t>2</m:t>
                        </m:r>
                      </m:e>
                      <m:sup>
                        <m:r>
                          <a:rPr lang="en-AU" sz="2400" i="1">
                            <a:effectLst/>
                            <a:latin typeface="Cambria Math" panose="02040503050406030204" pitchFamily="18" charset="0"/>
                            <a:ea typeface="Yu Mincho" panose="02020400000000000000" pitchFamily="18" charset="-128"/>
                          </a:rPr>
                          <m:t>𝑛</m:t>
                        </m:r>
                      </m:sup>
                    </m:sSup>
                  </m:oMath>
                </a14:m>
                <a:r>
                  <a:rPr lang="en-AU" sz="2400" dirty="0">
                    <a:effectLst/>
                    <a:ea typeface="Yu Mincho" panose="02020400000000000000" pitchFamily="18" charset="-128"/>
                  </a:rPr>
                  <a:t>. </a:t>
                </a:r>
              </a:p>
              <a:p>
                <a:r>
                  <a:rPr lang="en-AU" b="1" dirty="0"/>
                  <a:t>Expand: </a:t>
                </a:r>
                <a14:m>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e>
                      <m:sup>
                        <m:r>
                          <a:rPr lang="en-AU" i="1">
                            <a:latin typeface="Cambria Math" panose="02040503050406030204" pitchFamily="18" charset="0"/>
                          </a:rPr>
                          <m:t>𝑛</m:t>
                        </m:r>
                      </m:sup>
                    </m:sSup>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0</m:t>
                              </m:r>
                            </m:e>
                          </m:mr>
                        </m:m>
                      </m:e>
                    </m:d>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𝑛</m:t>
                        </m:r>
                      </m:sup>
                    </m:sSup>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1</m:t>
                              </m:r>
                            </m:e>
                          </m:mr>
                        </m:m>
                      </m:e>
                    </m:d>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𝑛</m:t>
                        </m:r>
                        <m:r>
                          <a:rPr lang="en-AU" i="1">
                            <a:latin typeface="Cambria Math" panose="02040503050406030204" pitchFamily="18" charset="0"/>
                          </a:rPr>
                          <m:t>−1</m:t>
                        </m:r>
                      </m:sup>
                    </m:sSup>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2</m:t>
                              </m:r>
                            </m:e>
                          </m:mr>
                        </m:m>
                      </m:e>
                    </m:d>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𝑛</m:t>
                        </m:r>
                        <m:r>
                          <a:rPr lang="en-AU" i="1">
                            <a:latin typeface="Cambria Math" panose="02040503050406030204" pitchFamily="18" charset="0"/>
                          </a:rPr>
                          <m:t>−2</m:t>
                        </m:r>
                      </m:sup>
                    </m:sSup>
                    <m:r>
                      <a:rPr lang="en-AU" i="1">
                        <a:latin typeface="Cambria Math" panose="02040503050406030204" pitchFamily="18" charset="0"/>
                      </a:rPr>
                      <m:t>+. . . +</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𝑛</m:t>
                              </m:r>
                            </m:e>
                          </m:mr>
                        </m:m>
                      </m:e>
                    </m:d>
                  </m:oMath>
                </a14:m>
                <a:endParaRPr lang="en-AU" dirty="0"/>
              </a:p>
              <a:p>
                <a:r>
                  <a:rPr lang="en-AU" b="1" dirty="0"/>
                  <a:t>Choose value: </a:t>
                </a:r>
                <a:r>
                  <a:rPr lang="en-AU" dirty="0"/>
                  <a:t>Let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=1</m:t>
                    </m:r>
                  </m:oMath>
                </a14:m>
                <a:endParaRPr lang="en-AU" dirty="0"/>
              </a:p>
              <a:p>
                <a:r>
                  <a:rPr lang="en-AU" b="1" dirty="0"/>
                  <a:t>Substitute:</a:t>
                </a:r>
                <a:endParaRPr lang="en-AU" dirty="0"/>
              </a:p>
              <a:p>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1+1</m:t>
                              </m:r>
                            </m:e>
                          </m:d>
                        </m:e>
                        <m:sup>
                          <m:r>
                            <a:rPr lang="en-AU" i="1">
                              <a:latin typeface="Cambria Math" panose="02040503050406030204" pitchFamily="18" charset="0"/>
                            </a:rPr>
                            <m:t>𝑛</m:t>
                          </m:r>
                        </m:sup>
                      </m:sSup>
                      <m:r>
                        <m:rPr>
                          <m:aln/>
                        </m:rP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0</m:t>
                                </m:r>
                              </m:e>
                            </m:mr>
                          </m:m>
                        </m:e>
                      </m:d>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e>
                          </m:d>
                        </m:e>
                        <m:sup>
                          <m:r>
                            <a:rPr lang="en-AU" i="1">
                              <a:latin typeface="Cambria Math" panose="02040503050406030204" pitchFamily="18" charset="0"/>
                            </a:rPr>
                            <m:t>𝑛</m:t>
                          </m:r>
                        </m:sup>
                      </m:sSup>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1</m:t>
                                </m:r>
                              </m:e>
                            </m:mr>
                          </m:m>
                        </m:e>
                      </m:d>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e>
                          </m:d>
                        </m:e>
                        <m:sup>
                          <m:r>
                            <a:rPr lang="en-AU" i="1">
                              <a:latin typeface="Cambria Math" panose="02040503050406030204" pitchFamily="18" charset="0"/>
                            </a:rPr>
                            <m:t>𝑛</m:t>
                          </m:r>
                          <m:r>
                            <a:rPr lang="en-AU" i="1">
                              <a:latin typeface="Cambria Math" panose="02040503050406030204" pitchFamily="18" charset="0"/>
                            </a:rPr>
                            <m:t>−1</m:t>
                          </m:r>
                        </m:sup>
                      </m:sSup>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2</m:t>
                                </m:r>
                              </m:e>
                            </m:mr>
                          </m:m>
                        </m:e>
                      </m:d>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e>
                          </m:d>
                        </m:e>
                        <m:sup>
                          <m:r>
                            <a:rPr lang="en-AU" i="1">
                              <a:latin typeface="Cambria Math" panose="02040503050406030204" pitchFamily="18" charset="0"/>
                            </a:rPr>
                            <m:t>𝑛</m:t>
                          </m:r>
                          <m:r>
                            <a:rPr lang="en-AU" i="1">
                              <a:latin typeface="Cambria Math" panose="02040503050406030204" pitchFamily="18" charset="0"/>
                            </a:rPr>
                            <m:t>−2</m:t>
                          </m:r>
                        </m:sup>
                      </m:sSup>
                      <m:r>
                        <a:rPr lang="en-AU" i="1">
                          <a:latin typeface="Cambria Math" panose="02040503050406030204" pitchFamily="18" charset="0"/>
                        </a:rPr>
                        <m:t>+. . . +</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𝑛</m:t>
                                </m:r>
                              </m:e>
                            </m:mr>
                          </m:m>
                        </m:e>
                      </m:d>
                    </m:oMath>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2</m:t>
                          </m:r>
                        </m:e>
                        <m:sup>
                          <m:r>
                            <a:rPr lang="en-AU" i="1">
                              <a:latin typeface="Cambria Math" panose="02040503050406030204" pitchFamily="18" charset="0"/>
                            </a:rPr>
                            <m:t>𝑛</m:t>
                          </m:r>
                        </m:sup>
                      </m:sSup>
                      <m:r>
                        <m:rPr>
                          <m:aln/>
                        </m:rPr>
                        <a:rPr lang="en-AU" i="1">
                          <a:latin typeface="Cambria Math" panose="02040503050406030204" pitchFamily="18" charset="0"/>
                        </a:rPr>
                        <m:t>=</m:t>
                      </m:r>
                      <m:r>
                        <a:rPr lang="en-AU" i="1">
                          <a:latin typeface="Cambria Math" panose="02040503050406030204" pitchFamily="18" charset="0"/>
                        </a:rPr>
                        <m:t> </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0</m:t>
                                </m:r>
                              </m:e>
                            </m:mr>
                          </m:m>
                        </m:e>
                      </m:d>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1</m:t>
                                </m:r>
                              </m:e>
                            </m:mr>
                          </m:m>
                        </m:e>
                      </m:d>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2</m:t>
                                </m:r>
                              </m:e>
                            </m:mr>
                          </m:m>
                        </m:e>
                      </m:d>
                      <m:r>
                        <a:rPr lang="en-AU" i="1">
                          <a:latin typeface="Cambria Math" panose="02040503050406030204" pitchFamily="18" charset="0"/>
                        </a:rPr>
                        <m:t>+. . . +</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𝑛</m:t>
                                </m:r>
                              </m:e>
                            </m:mr>
                          </m:m>
                        </m:e>
                      </m:d>
                    </m:oMath>
                  </m:oMathPara>
                </a14:m>
                <a:endParaRPr lang="en-AU" dirty="0"/>
              </a:p>
              <a:p>
                <a:endParaRPr lang="en-AU" sz="2400" dirty="0">
                  <a:effectLst/>
                  <a:ea typeface="Calibri" panose="020F0502020204030204" pitchFamily="34" charset="0"/>
                </a:endParaRPr>
              </a:p>
              <a:p>
                <a:endParaRPr lang="en-AU" sz="2400" dirty="0">
                  <a:effectLst/>
                  <a:ea typeface="Calibri" panose="020F0502020204030204" pitchFamily="34" charset="0"/>
                </a:endParaRPr>
              </a:p>
            </p:txBody>
          </p:sp>
        </mc:Choice>
        <mc:Fallback xmlns="">
          <p:sp>
            <p:nvSpPr>
              <p:cNvPr id="5" name="Text Placeholder 4">
                <a:extLst>
                  <a:ext uri="{FF2B5EF4-FFF2-40B4-BE49-F238E27FC236}">
                    <a16:creationId xmlns:a16="http://schemas.microsoft.com/office/drawing/2014/main" id="{E0882F5F-9B72-DBE3-DE0F-C3159CA464EE}"/>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592"/>
                </a:stretch>
              </a:blipFill>
            </p:spPr>
            <p:txBody>
              <a:bodyPr/>
              <a:lstStyle/>
              <a:p>
                <a:r>
                  <a:rPr lang="en-AU">
                    <a:noFill/>
                  </a:rPr>
                  <a:t> </a:t>
                </a:r>
              </a:p>
            </p:txBody>
          </p:sp>
        </mc:Fallback>
      </mc:AlternateContent>
      <p:sp>
        <p:nvSpPr>
          <p:cNvPr id="10" name="Speech Bubble: Rectangle with Corners Rounded 9">
            <a:extLst>
              <a:ext uri="{FF2B5EF4-FFF2-40B4-BE49-F238E27FC236}">
                <a16:creationId xmlns:a16="http://schemas.microsoft.com/office/drawing/2014/main" id="{D26F4290-D9B4-D1CF-4455-7AFC960C1B2D}"/>
              </a:ext>
            </a:extLst>
          </p:cNvPr>
          <p:cNvSpPr/>
          <p:nvPr/>
        </p:nvSpPr>
        <p:spPr>
          <a:xfrm>
            <a:off x="8767011" y="334112"/>
            <a:ext cx="3288631" cy="802105"/>
          </a:xfrm>
          <a:prstGeom prst="wedgeRoundRectCallout">
            <a:avLst>
              <a:gd name="adj1" fmla="val 11010"/>
              <a:gd name="adj2" fmla="val 1125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What identity is this from Pascal’s triangle?</a:t>
            </a:r>
          </a:p>
        </p:txBody>
      </p:sp>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04FD90E7-E521-A27E-5566-8C57AD2CF383}"/>
                  </a:ext>
                </a:extLst>
              </p:cNvPr>
              <p:cNvSpPr/>
              <p:nvPr/>
            </p:nvSpPr>
            <p:spPr>
              <a:xfrm>
                <a:off x="3962401" y="3178066"/>
                <a:ext cx="3288631" cy="575788"/>
              </a:xfrm>
              <a:prstGeom prst="wedgeRoundRectCallout">
                <a:avLst>
                  <a:gd name="adj1" fmla="val -67527"/>
                  <a:gd name="adj2" fmla="val -255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Why does the solution require the substitution of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=1</m:t>
                    </m:r>
                  </m:oMath>
                </a14:m>
                <a:r>
                  <a:rPr lang="en-AU" sz="1800" dirty="0"/>
                  <a:t>? </a:t>
                </a:r>
              </a:p>
            </p:txBody>
          </p:sp>
        </mc:Choice>
        <mc:Fallback xmlns="">
          <p:sp>
            <p:nvSpPr>
              <p:cNvPr id="6" name="Speech Bubble: Rectangle with Corners Rounded 5">
                <a:extLst>
                  <a:ext uri="{FF2B5EF4-FFF2-40B4-BE49-F238E27FC236}">
                    <a16:creationId xmlns:a16="http://schemas.microsoft.com/office/drawing/2014/main" id="{04FD90E7-E521-A27E-5566-8C57AD2CF383}"/>
                  </a:ext>
                </a:extLst>
              </p:cNvPr>
              <p:cNvSpPr>
                <a:spLocks noRot="1" noChangeAspect="1" noMove="1" noResize="1" noEditPoints="1" noAdjustHandles="1" noChangeArrowheads="1" noChangeShapeType="1" noTextEdit="1"/>
              </p:cNvSpPr>
              <p:nvPr/>
            </p:nvSpPr>
            <p:spPr>
              <a:xfrm>
                <a:off x="3962401" y="3178066"/>
                <a:ext cx="3288631" cy="575788"/>
              </a:xfrm>
              <a:prstGeom prst="wedgeRoundRectCallout">
                <a:avLst>
                  <a:gd name="adj1" fmla="val -67527"/>
                  <a:gd name="adj2" fmla="val -25500"/>
                  <a:gd name="adj3" fmla="val 16667"/>
                </a:avLst>
              </a:prstGeom>
              <a:blipFill>
                <a:blip r:embed="rId4"/>
                <a:stretch>
                  <a:fillRect t="-9278" r="-1711" b="-20619"/>
                </a:stretch>
              </a:blipFill>
            </p:spPr>
            <p:txBody>
              <a:bodyPr/>
              <a:lstStyle/>
              <a:p>
                <a:r>
                  <a:rPr lang="en-AU">
                    <a:noFill/>
                  </a:rPr>
                  <a:t> </a:t>
                </a:r>
              </a:p>
            </p:txBody>
          </p:sp>
        </mc:Fallback>
      </mc:AlternateContent>
    </p:spTree>
    <p:extLst>
      <p:ext uri="{BB962C8B-B14F-4D97-AF65-F5344CB8AC3E}">
        <p14:creationId xmlns:p14="http://schemas.microsoft.com/office/powerpoint/2010/main" val="88320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558B6-EA44-6C07-BAAC-1CA4EFB5F37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AC2E19-EE49-AF0E-64C4-2F9142C0DFBA}"/>
              </a:ext>
            </a:extLst>
          </p:cNvPr>
          <p:cNvSpPr>
            <a:spLocks noGrp="1"/>
          </p:cNvSpPr>
          <p:nvPr>
            <p:ph type="sldNum" sz="quarter" idx="12"/>
          </p:nvPr>
        </p:nvSpPr>
        <p:spPr/>
        <p:txBody>
          <a:bodyPr/>
          <a:lstStyle/>
          <a:p>
            <a:fld id="{10A01DC5-1685-4615-8240-15192985C6A2}" type="slidenum">
              <a:rPr lang="en-AU" smtClean="0"/>
              <a:t>17</a:t>
            </a:fld>
            <a:endParaRPr lang="en-AU" dirty="0"/>
          </a:p>
        </p:txBody>
      </p:sp>
      <p:sp>
        <p:nvSpPr>
          <p:cNvPr id="3" name="Title 2">
            <a:extLst>
              <a:ext uri="{FF2B5EF4-FFF2-40B4-BE49-F238E27FC236}">
                <a16:creationId xmlns:a16="http://schemas.microsoft.com/office/drawing/2014/main" id="{30C2CA7A-31FC-501D-B818-24240EB55047}"/>
              </a:ext>
            </a:extLst>
          </p:cNvPr>
          <p:cNvSpPr>
            <a:spLocks noGrp="1"/>
          </p:cNvSpPr>
          <p:nvPr>
            <p:ph type="title"/>
          </p:nvPr>
        </p:nvSpPr>
        <p:spPr/>
        <p:txBody>
          <a:bodyPr/>
          <a:lstStyle/>
          <a:p>
            <a:r>
              <a:rPr lang="en-AU" dirty="0"/>
              <a:t>Proving further identities (2)</a:t>
            </a:r>
          </a:p>
        </p:txBody>
      </p:sp>
      <p:sp>
        <p:nvSpPr>
          <p:cNvPr id="4" name="Text Placeholder 3">
            <a:extLst>
              <a:ext uri="{FF2B5EF4-FFF2-40B4-BE49-F238E27FC236}">
                <a16:creationId xmlns:a16="http://schemas.microsoft.com/office/drawing/2014/main" id="{471FFC91-2C67-9084-1BD7-1ABBE0444EE3}"/>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4E21F49-D68E-46BF-14C5-538779019C73}"/>
                  </a:ext>
                </a:extLst>
              </p:cNvPr>
              <p:cNvSpPr>
                <a:spLocks noGrp="1"/>
              </p:cNvSpPr>
              <p:nvPr>
                <p:ph type="body" sz="quarter" idx="17"/>
              </p:nvPr>
            </p:nvSpPr>
            <p:spPr/>
            <p:txBody>
              <a:bodyPr/>
              <a:lstStyle/>
              <a:p>
                <a:r>
                  <a:rPr lang="en-AU" sz="2400" dirty="0"/>
                  <a:t>If </a:t>
                </a:r>
                <a14:m>
                  <m:oMath xmlns:m="http://schemas.openxmlformats.org/officeDocument/2006/math">
                    <m:sSup>
                      <m:sSupPr>
                        <m:ctrlPr>
                          <a:rPr lang="en-AU" sz="2400" i="1">
                            <a:latin typeface="Cambria Math" panose="02040503050406030204" pitchFamily="18" charset="0"/>
                          </a:rPr>
                        </m:ctrlPr>
                      </m:sSupPr>
                      <m:e>
                        <m:d>
                          <m:dPr>
                            <m:ctrlPr>
                              <a:rPr lang="en-AU" sz="2400" i="1">
                                <a:latin typeface="Cambria Math" panose="02040503050406030204" pitchFamily="18" charset="0"/>
                              </a:rPr>
                            </m:ctrlPr>
                          </m:dPr>
                          <m:e>
                            <m:r>
                              <a:rPr lang="en-AU" sz="2400" i="1">
                                <a:latin typeface="Cambria Math" panose="02040503050406030204" pitchFamily="18" charset="0"/>
                              </a:rPr>
                              <m:t>𝑥</m:t>
                            </m:r>
                            <m:r>
                              <a:rPr lang="en-AU" sz="2400" i="1">
                                <a:latin typeface="Cambria Math" panose="02040503050406030204" pitchFamily="18" charset="0"/>
                              </a:rPr>
                              <m:t>+1</m:t>
                            </m:r>
                          </m:e>
                        </m:d>
                      </m:e>
                      <m:sup>
                        <m:r>
                          <a:rPr lang="en-AU" sz="2400" i="1">
                            <a:latin typeface="Cambria Math" panose="02040503050406030204" pitchFamily="18" charset="0"/>
                          </a:rPr>
                          <m:t>𝑛</m:t>
                        </m:r>
                      </m:sup>
                    </m:sSup>
                    <m:r>
                      <a:rPr lang="en-AU" sz="2400">
                        <a:latin typeface="Cambria Math" panose="02040503050406030204" pitchFamily="18" charset="0"/>
                      </a:rPr>
                      <m:t>=</m:t>
                    </m:r>
                    <m:nary>
                      <m:naryPr>
                        <m:chr m:val="∑"/>
                        <m:limLoc m:val="undOvr"/>
                        <m:ctrlPr>
                          <a:rPr lang="en-AU" sz="2400" i="1">
                            <a:latin typeface="Cambria Math" panose="02040503050406030204" pitchFamily="18" charset="0"/>
                          </a:rPr>
                        </m:ctrlPr>
                      </m:naryPr>
                      <m:sub>
                        <m:r>
                          <a:rPr lang="en-AU" sz="2400" i="1">
                            <a:latin typeface="Cambria Math" panose="02040503050406030204" pitchFamily="18" charset="0"/>
                          </a:rPr>
                          <m:t>𝑟</m:t>
                        </m:r>
                        <m:r>
                          <a:rPr lang="en-AU" sz="2400">
                            <a:latin typeface="Cambria Math" panose="02040503050406030204" pitchFamily="18" charset="0"/>
                          </a:rPr>
                          <m:t>=0</m:t>
                        </m:r>
                      </m:sub>
                      <m:sup>
                        <m:r>
                          <a:rPr lang="en-AU" sz="2400" i="1">
                            <a:latin typeface="Cambria Math" panose="02040503050406030204" pitchFamily="18" charset="0"/>
                          </a:rPr>
                          <m:t>𝑛</m:t>
                        </m:r>
                      </m:sup>
                      <m:e>
                        <m:d>
                          <m:dPr>
                            <m:ctrlPr>
                              <a:rPr lang="en-AU" sz="2400" i="1">
                                <a:latin typeface="Cambria Math" panose="02040503050406030204" pitchFamily="18" charset="0"/>
                              </a:rPr>
                            </m:ctrlPr>
                          </m:dPr>
                          <m:e>
                            <m:m>
                              <m:mPr>
                                <m:mcs>
                                  <m:mc>
                                    <m:mcPr>
                                      <m:count m:val="1"/>
                                      <m:mcJc m:val="center"/>
                                    </m:mcPr>
                                  </m:mc>
                                </m:mcs>
                                <m:ctrlPr>
                                  <a:rPr lang="en-AU" sz="2400" i="1">
                                    <a:latin typeface="Cambria Math" panose="02040503050406030204" pitchFamily="18" charset="0"/>
                                  </a:rPr>
                                </m:ctrlPr>
                              </m:mPr>
                              <m:mr>
                                <m:e>
                                  <m:r>
                                    <a:rPr lang="en-AU" sz="2400" i="1">
                                      <a:latin typeface="Cambria Math" panose="02040503050406030204" pitchFamily="18" charset="0"/>
                                    </a:rPr>
                                    <m:t>𝑛</m:t>
                                  </m:r>
                                </m:e>
                              </m:mr>
                              <m:mr>
                                <m:e>
                                  <m:r>
                                    <a:rPr lang="en-AU" sz="2400" i="1">
                                      <a:latin typeface="Cambria Math" panose="02040503050406030204" pitchFamily="18" charset="0"/>
                                    </a:rPr>
                                    <m:t>𝑟</m:t>
                                  </m:r>
                                </m:e>
                              </m:mr>
                            </m:m>
                          </m:e>
                        </m:d>
                        <m:sSup>
                          <m:sSupPr>
                            <m:ctrlPr>
                              <a:rPr lang="en-AU" sz="2400" i="1">
                                <a:latin typeface="Cambria Math" panose="02040503050406030204" pitchFamily="18" charset="0"/>
                              </a:rPr>
                            </m:ctrlPr>
                          </m:sSupPr>
                          <m:e>
                            <m:r>
                              <a:rPr lang="en-AU" sz="2400" i="1">
                                <a:latin typeface="Cambria Math" panose="02040503050406030204" pitchFamily="18" charset="0"/>
                              </a:rPr>
                              <m:t>𝑥</m:t>
                            </m:r>
                          </m:e>
                          <m:sup>
                            <m:r>
                              <a:rPr lang="en-AU" sz="2400" i="1">
                                <a:latin typeface="Cambria Math" panose="02040503050406030204" pitchFamily="18" charset="0"/>
                              </a:rPr>
                              <m:t>𝑟</m:t>
                            </m:r>
                          </m:sup>
                        </m:sSup>
                      </m:e>
                    </m:nary>
                  </m:oMath>
                </a14:m>
                <a:r>
                  <a:rPr lang="en-AU" sz="2400" dirty="0"/>
                  <a:t> show that </a:t>
                </a:r>
                <a14:m>
                  <m:oMath xmlns:m="http://schemas.openxmlformats.org/officeDocument/2006/math">
                    <m:nary>
                      <m:naryPr>
                        <m:chr m:val="∑"/>
                        <m:limLoc m:val="undOvr"/>
                        <m:ctrlPr>
                          <a:rPr lang="en-AU" sz="2400" i="1">
                            <a:latin typeface="Cambria Math" panose="02040503050406030204" pitchFamily="18" charset="0"/>
                          </a:rPr>
                        </m:ctrlPr>
                      </m:naryPr>
                      <m:sub>
                        <m:r>
                          <a:rPr lang="en-AU" sz="2400" i="1">
                            <a:latin typeface="Cambria Math" panose="02040503050406030204" pitchFamily="18" charset="0"/>
                          </a:rPr>
                          <m:t>𝑟</m:t>
                        </m:r>
                        <m:r>
                          <a:rPr lang="en-AU" sz="2400">
                            <a:latin typeface="Cambria Math" panose="02040503050406030204" pitchFamily="18" charset="0"/>
                          </a:rPr>
                          <m:t>=0</m:t>
                        </m:r>
                      </m:sub>
                      <m:sup>
                        <m:r>
                          <a:rPr lang="en-AU" sz="2400" i="1">
                            <a:latin typeface="Cambria Math" panose="02040503050406030204" pitchFamily="18" charset="0"/>
                          </a:rPr>
                          <m:t>𝑛</m:t>
                        </m:r>
                      </m:sup>
                      <m:e>
                        <m:d>
                          <m:dPr>
                            <m:ctrlPr>
                              <a:rPr lang="en-AU" sz="2400" i="1">
                                <a:latin typeface="Cambria Math" panose="02040503050406030204" pitchFamily="18" charset="0"/>
                              </a:rPr>
                            </m:ctrlPr>
                          </m:dPr>
                          <m:e>
                            <m:m>
                              <m:mPr>
                                <m:mcs>
                                  <m:mc>
                                    <m:mcPr>
                                      <m:count m:val="1"/>
                                      <m:mcJc m:val="center"/>
                                    </m:mcPr>
                                  </m:mc>
                                </m:mcs>
                                <m:ctrlPr>
                                  <a:rPr lang="en-AU" sz="2400" i="1">
                                    <a:latin typeface="Cambria Math" panose="02040503050406030204" pitchFamily="18" charset="0"/>
                                  </a:rPr>
                                </m:ctrlPr>
                              </m:mPr>
                              <m:mr>
                                <m:e>
                                  <m:r>
                                    <a:rPr lang="en-AU" sz="2400" i="1">
                                      <a:latin typeface="Cambria Math" panose="02040503050406030204" pitchFamily="18" charset="0"/>
                                    </a:rPr>
                                    <m:t>𝑛</m:t>
                                  </m:r>
                                </m:e>
                              </m:mr>
                              <m:mr>
                                <m:e>
                                  <m:r>
                                    <a:rPr lang="en-AU" sz="2400" i="1">
                                      <a:latin typeface="Cambria Math" panose="02040503050406030204" pitchFamily="18" charset="0"/>
                                    </a:rPr>
                                    <m:t>𝑟</m:t>
                                  </m:r>
                                </m:e>
                              </m:mr>
                            </m:m>
                          </m:e>
                        </m:d>
                        <m:r>
                          <a:rPr lang="en-AU" sz="2400">
                            <a:latin typeface="Cambria Math" panose="02040503050406030204" pitchFamily="18" charset="0"/>
                          </a:rPr>
                          <m:t>=</m:t>
                        </m:r>
                        <m:sSup>
                          <m:sSupPr>
                            <m:ctrlPr>
                              <a:rPr lang="en-AU" sz="2400" i="1">
                                <a:latin typeface="Cambria Math" panose="02040503050406030204" pitchFamily="18" charset="0"/>
                              </a:rPr>
                            </m:ctrlPr>
                          </m:sSupPr>
                          <m:e>
                            <m:r>
                              <a:rPr lang="en-AU" sz="2400">
                                <a:latin typeface="Cambria Math" panose="02040503050406030204" pitchFamily="18" charset="0"/>
                              </a:rPr>
                              <m:t>2</m:t>
                            </m:r>
                          </m:e>
                          <m:sup>
                            <m:r>
                              <a:rPr lang="en-AU" sz="2400" i="1">
                                <a:latin typeface="Cambria Math" panose="02040503050406030204" pitchFamily="18" charset="0"/>
                              </a:rPr>
                              <m:t>𝑛</m:t>
                            </m:r>
                          </m:sup>
                        </m:sSup>
                      </m:e>
                    </m:nary>
                  </m:oMath>
                </a14:m>
                <a:r>
                  <a:rPr lang="en-AU" sz="2400" dirty="0"/>
                  <a:t> </a:t>
                </a:r>
              </a:p>
              <a:p>
                <a:r>
                  <a:rPr lang="en-AU" b="1" dirty="0"/>
                  <a:t>Choose value: </a:t>
                </a:r>
                <a:r>
                  <a:rPr lang="en-AU" dirty="0"/>
                  <a:t>Let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=1</m:t>
                    </m:r>
                  </m:oMath>
                </a14:m>
                <a:endParaRPr lang="en-AU" dirty="0"/>
              </a:p>
              <a:p>
                <a:r>
                  <a:rPr lang="en-AU" b="1" dirty="0"/>
                  <a:t>Substitute: </a:t>
                </a:r>
                <a:endParaRPr lang="en-AU" dirty="0"/>
              </a:p>
              <a:p>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1+1</m:t>
                              </m:r>
                            </m:e>
                          </m:d>
                        </m:e>
                        <m:sup>
                          <m:r>
                            <a:rPr lang="en-AU" i="1">
                              <a:latin typeface="Cambria Math" panose="02040503050406030204" pitchFamily="18" charset="0"/>
                            </a:rPr>
                            <m:t>𝑛</m:t>
                          </m:r>
                        </m:sup>
                      </m:sSup>
                      <m:r>
                        <m:rPr>
                          <m:aln/>
                        </m:rPr>
                        <a:rPr lang="en-AU" i="1">
                          <a:latin typeface="Cambria Math" panose="02040503050406030204" pitchFamily="18" charset="0"/>
                        </a:rPr>
                        <m:t>=</m:t>
                      </m:r>
                      <m:nary>
                        <m:naryPr>
                          <m:chr m:val="∑"/>
                          <m:limLoc m:val="undOvr"/>
                          <m:ctrlPr>
                            <a:rPr lang="en-AU" i="1">
                              <a:latin typeface="Cambria Math" panose="02040503050406030204" pitchFamily="18" charset="0"/>
                            </a:rPr>
                          </m:ctrlPr>
                        </m:naryPr>
                        <m:sub>
                          <m:r>
                            <a:rPr lang="en-AU" i="1">
                              <a:latin typeface="Cambria Math" panose="02040503050406030204" pitchFamily="18" charset="0"/>
                            </a:rPr>
                            <m:t>𝑟</m:t>
                          </m:r>
                          <m:r>
                            <a:rPr lang="en-AU">
                              <a:latin typeface="Cambria Math" panose="02040503050406030204" pitchFamily="18" charset="0"/>
                            </a:rPr>
                            <m:t>=0</m:t>
                          </m:r>
                        </m:sub>
                        <m:sup>
                          <m:r>
                            <a:rPr lang="en-AU" i="1">
                              <a:latin typeface="Cambria Math" panose="02040503050406030204" pitchFamily="18" charset="0"/>
                            </a:rPr>
                            <m:t>𝑛</m:t>
                          </m:r>
                        </m:sup>
                        <m:e>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𝑟</m:t>
                                    </m:r>
                                  </m:e>
                                </m:mr>
                              </m:m>
                            </m:e>
                          </m:d>
                        </m:e>
                      </m:nary>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m:t>
                          </m:r>
                        </m:e>
                        <m:sup>
                          <m:r>
                            <a:rPr lang="en-AU" b="0" i="1" smtClean="0">
                              <a:latin typeface="Cambria Math" panose="02040503050406030204" pitchFamily="18" charset="0"/>
                            </a:rPr>
                            <m:t>𝑟</m:t>
                          </m:r>
                        </m:sup>
                      </m:sSup>
                      <m:r>
                        <a:rPr lang="en-AU" b="0" i="1" smtClean="0">
                          <a:latin typeface="Cambria Math" panose="02040503050406030204" pitchFamily="18" charset="0"/>
                        </a:rPr>
                        <m:t>)</m:t>
                      </m:r>
                    </m:oMath>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2</m:t>
                          </m:r>
                        </m:e>
                        <m:sup>
                          <m:r>
                            <a:rPr lang="en-AU" i="1">
                              <a:latin typeface="Cambria Math" panose="02040503050406030204" pitchFamily="18" charset="0"/>
                            </a:rPr>
                            <m:t>𝑛</m:t>
                          </m:r>
                        </m:sup>
                      </m:sSup>
                      <m:r>
                        <m:rPr>
                          <m:aln/>
                        </m:rPr>
                        <a:rPr lang="en-AU" i="1">
                          <a:latin typeface="Cambria Math" panose="02040503050406030204" pitchFamily="18" charset="0"/>
                        </a:rPr>
                        <m:t>=</m:t>
                      </m:r>
                      <m:nary>
                        <m:naryPr>
                          <m:chr m:val="∑"/>
                          <m:limLoc m:val="undOvr"/>
                          <m:ctrlPr>
                            <a:rPr lang="en-AU" i="1">
                              <a:latin typeface="Cambria Math" panose="02040503050406030204" pitchFamily="18" charset="0"/>
                            </a:rPr>
                          </m:ctrlPr>
                        </m:naryPr>
                        <m:sub>
                          <m:r>
                            <a:rPr lang="en-AU" i="1">
                              <a:latin typeface="Cambria Math" panose="02040503050406030204" pitchFamily="18" charset="0"/>
                            </a:rPr>
                            <m:t>𝑟</m:t>
                          </m:r>
                          <m:r>
                            <a:rPr lang="en-AU">
                              <a:latin typeface="Cambria Math" panose="02040503050406030204" pitchFamily="18" charset="0"/>
                            </a:rPr>
                            <m:t>=0</m:t>
                          </m:r>
                        </m:sub>
                        <m:sup>
                          <m:r>
                            <a:rPr lang="en-AU" i="1">
                              <a:latin typeface="Cambria Math" panose="02040503050406030204" pitchFamily="18" charset="0"/>
                            </a:rPr>
                            <m:t>𝑛</m:t>
                          </m:r>
                        </m:sup>
                        <m:e>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𝑟</m:t>
                                    </m:r>
                                  </m:e>
                                </m:mr>
                              </m:m>
                            </m:e>
                          </m:d>
                        </m:e>
                      </m:nary>
                    </m:oMath>
                  </m:oMathPara>
                </a14:m>
                <a:endParaRPr lang="en-AU" dirty="0"/>
              </a:p>
            </p:txBody>
          </p:sp>
        </mc:Choice>
        <mc:Fallback xmlns="">
          <p:sp>
            <p:nvSpPr>
              <p:cNvPr id="5" name="Text Placeholder 4">
                <a:extLst>
                  <a:ext uri="{FF2B5EF4-FFF2-40B4-BE49-F238E27FC236}">
                    <a16:creationId xmlns:a16="http://schemas.microsoft.com/office/drawing/2014/main" id="{E4E21F49-D68E-46BF-14C5-538779019C73}"/>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592"/>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F74222EA-83D0-86A8-E148-F36527CEA9DA}"/>
              </a:ext>
            </a:extLst>
          </p:cNvPr>
          <p:cNvSpPr/>
          <p:nvPr/>
        </p:nvSpPr>
        <p:spPr>
          <a:xfrm>
            <a:off x="5055128" y="3971003"/>
            <a:ext cx="3288631" cy="802105"/>
          </a:xfrm>
          <a:prstGeom prst="wedgeRoundRectCallout">
            <a:avLst>
              <a:gd name="adj1" fmla="val -109434"/>
              <a:gd name="adj2" fmla="val 16972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Could you show this by first expanding?</a:t>
            </a:r>
          </a:p>
        </p:txBody>
      </p:sp>
      <p:sp>
        <p:nvSpPr>
          <p:cNvPr id="6" name="Speech Bubble: Rectangle with Corners Rounded 5">
            <a:extLst>
              <a:ext uri="{FF2B5EF4-FFF2-40B4-BE49-F238E27FC236}">
                <a16:creationId xmlns:a16="http://schemas.microsoft.com/office/drawing/2014/main" id="{C47BA060-4F3C-6D87-A19B-561A06E707C9}"/>
              </a:ext>
            </a:extLst>
          </p:cNvPr>
          <p:cNvSpPr/>
          <p:nvPr/>
        </p:nvSpPr>
        <p:spPr>
          <a:xfrm>
            <a:off x="8029074" y="434238"/>
            <a:ext cx="3288631" cy="802105"/>
          </a:xfrm>
          <a:prstGeom prst="wedgeRoundRectCallout">
            <a:avLst>
              <a:gd name="adj1" fmla="val -75331"/>
              <a:gd name="adj2" fmla="val 1425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How is this question similar to the previous question?</a:t>
            </a:r>
          </a:p>
        </p:txBody>
      </p:sp>
    </p:spTree>
    <p:extLst>
      <p:ext uri="{BB962C8B-B14F-4D97-AF65-F5344CB8AC3E}">
        <p14:creationId xmlns:p14="http://schemas.microsoft.com/office/powerpoint/2010/main" val="304023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DE757-DA4F-5D15-DB75-D53603DF4D9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7CE82A-F7A3-D650-1C9D-BAAC2659B89E}"/>
              </a:ext>
            </a:extLst>
          </p:cNvPr>
          <p:cNvSpPr>
            <a:spLocks noGrp="1"/>
          </p:cNvSpPr>
          <p:nvPr>
            <p:ph type="sldNum" sz="quarter" idx="12"/>
          </p:nvPr>
        </p:nvSpPr>
        <p:spPr/>
        <p:txBody>
          <a:bodyPr/>
          <a:lstStyle/>
          <a:p>
            <a:fld id="{10A01DC5-1685-4615-8240-15192985C6A2}" type="slidenum">
              <a:rPr lang="en-AU" smtClean="0"/>
              <a:t>18</a:t>
            </a:fld>
            <a:endParaRPr lang="en-AU" dirty="0"/>
          </a:p>
        </p:txBody>
      </p:sp>
      <p:sp>
        <p:nvSpPr>
          <p:cNvPr id="3" name="Title 2">
            <a:extLst>
              <a:ext uri="{FF2B5EF4-FFF2-40B4-BE49-F238E27FC236}">
                <a16:creationId xmlns:a16="http://schemas.microsoft.com/office/drawing/2014/main" id="{5CEA9033-7626-477F-4570-B0166D0E2062}"/>
              </a:ext>
            </a:extLst>
          </p:cNvPr>
          <p:cNvSpPr>
            <a:spLocks noGrp="1"/>
          </p:cNvSpPr>
          <p:nvPr>
            <p:ph type="title"/>
          </p:nvPr>
        </p:nvSpPr>
        <p:spPr/>
        <p:txBody>
          <a:bodyPr/>
          <a:lstStyle/>
          <a:p>
            <a:r>
              <a:rPr lang="en-AU" dirty="0"/>
              <a:t>Proving further identities (3)</a:t>
            </a:r>
          </a:p>
        </p:txBody>
      </p:sp>
      <p:sp>
        <p:nvSpPr>
          <p:cNvPr id="4" name="Text Placeholder 3">
            <a:extLst>
              <a:ext uri="{FF2B5EF4-FFF2-40B4-BE49-F238E27FC236}">
                <a16:creationId xmlns:a16="http://schemas.microsoft.com/office/drawing/2014/main" id="{0644B1F4-53B4-D9A4-EA4C-9CD9D60F9B1F}"/>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8F12F8E-04DA-1BB1-CC65-62AB1E61B6B7}"/>
                  </a:ext>
                </a:extLst>
              </p:cNvPr>
              <p:cNvSpPr>
                <a:spLocks noGrp="1"/>
              </p:cNvSpPr>
              <p:nvPr>
                <p:ph type="body" sz="quarter" idx="17"/>
              </p:nvPr>
            </p:nvSpPr>
            <p:spPr>
              <a:xfrm>
                <a:off x="360000" y="1567086"/>
                <a:ext cx="11484000" cy="5436387"/>
              </a:xfrm>
            </p:spPr>
            <p:txBody>
              <a:bodyPr/>
              <a:lstStyle/>
              <a:p>
                <a:r>
                  <a:rPr lang="en-AU" sz="2400" dirty="0">
                    <a:effectLst/>
                    <a:ea typeface="Calibri" panose="020F0502020204030204" pitchFamily="34" charset="0"/>
                  </a:rPr>
                  <a:t>If </a:t>
                </a:r>
                <a14:m>
                  <m:oMath xmlns:m="http://schemas.openxmlformats.org/officeDocument/2006/math">
                    <m:sSup>
                      <m:sSupPr>
                        <m:ctrlPr>
                          <a:rPr lang="en-AU" sz="2400" i="1">
                            <a:effectLst/>
                            <a:latin typeface="Cambria Math" panose="02040503050406030204" pitchFamily="18" charset="0"/>
                          </a:rPr>
                        </m:ctrlPr>
                      </m:sSupPr>
                      <m:e>
                        <m:d>
                          <m:dPr>
                            <m:ctrlPr>
                              <a:rPr lang="en-AU" sz="2400" i="1">
                                <a:effectLst/>
                                <a:latin typeface="Cambria Math" panose="02040503050406030204" pitchFamily="18" charset="0"/>
                              </a:rPr>
                            </m:ctrlPr>
                          </m:dPr>
                          <m:e>
                            <m:r>
                              <a:rPr lang="en-AU" sz="2400" i="1">
                                <a:effectLst/>
                                <a:latin typeface="Cambria Math" panose="02040503050406030204" pitchFamily="18" charset="0"/>
                                <a:ea typeface="Calibri" panose="020F0502020204030204" pitchFamily="34" charset="0"/>
                              </a:rPr>
                              <m:t>𝑥</m:t>
                            </m:r>
                            <m:r>
                              <a:rPr lang="en-AU" sz="2400" i="1">
                                <a:effectLst/>
                                <a:latin typeface="Cambria Math" panose="02040503050406030204" pitchFamily="18" charset="0"/>
                                <a:ea typeface="Calibri" panose="020F0502020204030204" pitchFamily="34" charset="0"/>
                              </a:rPr>
                              <m:t>+1</m:t>
                            </m:r>
                          </m:e>
                        </m:d>
                      </m:e>
                      <m:sup>
                        <m:r>
                          <a:rPr lang="en-AU" sz="2400" i="1">
                            <a:effectLst/>
                            <a:latin typeface="Cambria Math" panose="02040503050406030204" pitchFamily="18" charset="0"/>
                            <a:ea typeface="Calibri" panose="020F0502020204030204" pitchFamily="34" charset="0"/>
                          </a:rPr>
                          <m:t>𝑛</m:t>
                        </m:r>
                      </m:sup>
                    </m:sSup>
                    <m:r>
                      <a:rPr lang="en-AU" sz="2400">
                        <a:effectLst/>
                        <a:latin typeface="Cambria Math" panose="02040503050406030204" pitchFamily="18" charset="0"/>
                        <a:ea typeface="Calibri" panose="020F0502020204030204" pitchFamily="34" charset="0"/>
                      </a:rPr>
                      <m:t>=</m:t>
                    </m:r>
                    <m:nary>
                      <m:naryPr>
                        <m:chr m:val="∑"/>
                        <m:limLoc m:val="undOvr"/>
                        <m:ctrlPr>
                          <a:rPr lang="en-AU" sz="2400" i="1">
                            <a:effectLst/>
                            <a:latin typeface="Cambria Math" panose="02040503050406030204" pitchFamily="18" charset="0"/>
                          </a:rPr>
                        </m:ctrlPr>
                      </m:naryPr>
                      <m:sub>
                        <m:r>
                          <a:rPr lang="en-AU" sz="2400" i="1">
                            <a:effectLst/>
                            <a:latin typeface="Cambria Math" panose="02040503050406030204" pitchFamily="18" charset="0"/>
                            <a:ea typeface="Calibri" panose="020F0502020204030204" pitchFamily="34" charset="0"/>
                          </a:rPr>
                          <m:t>𝑟</m:t>
                        </m:r>
                        <m:r>
                          <a:rPr lang="en-AU" sz="2400">
                            <a:effectLst/>
                            <a:latin typeface="Cambria Math" panose="02040503050406030204" pitchFamily="18" charset="0"/>
                            <a:ea typeface="Calibri" panose="020F0502020204030204" pitchFamily="34" charset="0"/>
                          </a:rPr>
                          <m:t>=0</m:t>
                        </m:r>
                      </m:sub>
                      <m:sup>
                        <m:r>
                          <a:rPr lang="en-AU" sz="2400" i="1">
                            <a:effectLst/>
                            <a:latin typeface="Cambria Math" panose="02040503050406030204" pitchFamily="18" charset="0"/>
                            <a:ea typeface="Calibri" panose="020F0502020204030204" pitchFamily="34" charset="0"/>
                          </a:rPr>
                          <m:t>𝑛</m:t>
                        </m:r>
                      </m:sup>
                      <m:e>
                        <m:d>
                          <m:dPr>
                            <m:ctrlPr>
                              <a:rPr lang="en-AU" sz="2400" i="1">
                                <a:effectLst/>
                                <a:latin typeface="Cambria Math" panose="02040503050406030204" pitchFamily="18" charset="0"/>
                              </a:rPr>
                            </m:ctrlPr>
                          </m:dPr>
                          <m:e>
                            <m:m>
                              <m:mPr>
                                <m:mcs>
                                  <m:mc>
                                    <m:mcPr>
                                      <m:count m:val="1"/>
                                      <m:mcJc m:val="center"/>
                                    </m:mcPr>
                                  </m:mc>
                                </m:mcs>
                                <m:ctrlPr>
                                  <a:rPr lang="en-AU" sz="2400" i="1">
                                    <a:effectLst/>
                                    <a:latin typeface="Cambria Math" panose="02040503050406030204" pitchFamily="18" charset="0"/>
                                  </a:rPr>
                                </m:ctrlPr>
                              </m:mPr>
                              <m:mr>
                                <m:e>
                                  <m:r>
                                    <a:rPr lang="en-AU" sz="2400" i="1">
                                      <a:effectLst/>
                                      <a:latin typeface="Cambria Math" panose="02040503050406030204" pitchFamily="18" charset="0"/>
                                      <a:ea typeface="Calibri" panose="020F0502020204030204" pitchFamily="34" charset="0"/>
                                    </a:rPr>
                                    <m:t>𝑛</m:t>
                                  </m:r>
                                </m:e>
                              </m:mr>
                              <m:mr>
                                <m:e>
                                  <m:r>
                                    <a:rPr lang="en-AU" sz="2400" i="1">
                                      <a:effectLst/>
                                      <a:latin typeface="Cambria Math" panose="02040503050406030204" pitchFamily="18" charset="0"/>
                                      <a:ea typeface="Calibri" panose="020F0502020204030204" pitchFamily="34" charset="0"/>
                                    </a:rPr>
                                    <m:t>𝑟</m:t>
                                  </m:r>
                                </m:e>
                              </m:mr>
                            </m:m>
                          </m:e>
                        </m:d>
                        <m:sSup>
                          <m:sSupPr>
                            <m:ctrlPr>
                              <a:rPr lang="en-AU" sz="2400" i="1">
                                <a:effectLst/>
                                <a:latin typeface="Cambria Math" panose="02040503050406030204" pitchFamily="18" charset="0"/>
                              </a:rPr>
                            </m:ctrlPr>
                          </m:sSupPr>
                          <m:e>
                            <m:r>
                              <a:rPr lang="en-AU" sz="2400" i="1">
                                <a:effectLst/>
                                <a:latin typeface="Cambria Math" panose="02040503050406030204" pitchFamily="18" charset="0"/>
                                <a:ea typeface="Calibri" panose="020F0502020204030204" pitchFamily="34" charset="0"/>
                              </a:rPr>
                              <m:t>𝑥</m:t>
                            </m:r>
                          </m:e>
                          <m:sup>
                            <m:r>
                              <a:rPr lang="en-AU" sz="2400" i="1">
                                <a:effectLst/>
                                <a:latin typeface="Cambria Math" panose="02040503050406030204" pitchFamily="18" charset="0"/>
                                <a:ea typeface="Calibri" panose="020F0502020204030204" pitchFamily="34" charset="0"/>
                              </a:rPr>
                              <m:t>𝑟</m:t>
                            </m:r>
                          </m:sup>
                        </m:sSup>
                      </m:e>
                    </m:nary>
                  </m:oMath>
                </a14:m>
                <a:r>
                  <a:rPr lang="en-AU" sz="2400" dirty="0">
                    <a:effectLst/>
                    <a:ea typeface="Calibri" panose="020F0502020204030204" pitchFamily="34" charset="0"/>
                  </a:rPr>
                  <a:t> show that </a:t>
                </a:r>
                <a14:m>
                  <m:oMath xmlns:m="http://schemas.openxmlformats.org/officeDocument/2006/math">
                    <m:nary>
                      <m:naryPr>
                        <m:chr m:val="∑"/>
                        <m:limLoc m:val="undOvr"/>
                        <m:ctrlPr>
                          <a:rPr lang="en-AU" sz="2400" i="1">
                            <a:effectLst/>
                            <a:latin typeface="Cambria Math" panose="02040503050406030204" pitchFamily="18" charset="0"/>
                          </a:rPr>
                        </m:ctrlPr>
                      </m:naryPr>
                      <m:sub>
                        <m:r>
                          <a:rPr lang="en-AU" sz="2400" i="1">
                            <a:effectLst/>
                            <a:latin typeface="Cambria Math" panose="02040503050406030204" pitchFamily="18" charset="0"/>
                            <a:ea typeface="Calibri" panose="020F0502020204030204" pitchFamily="34" charset="0"/>
                          </a:rPr>
                          <m:t>𝑟</m:t>
                        </m:r>
                        <m:r>
                          <a:rPr lang="en-AU" sz="2400">
                            <a:effectLst/>
                            <a:latin typeface="Cambria Math" panose="02040503050406030204" pitchFamily="18" charset="0"/>
                            <a:ea typeface="Calibri" panose="020F0502020204030204" pitchFamily="34" charset="0"/>
                          </a:rPr>
                          <m:t>=1</m:t>
                        </m:r>
                      </m:sub>
                      <m:sup>
                        <m:r>
                          <a:rPr lang="en-AU" sz="2400" i="1">
                            <a:effectLst/>
                            <a:latin typeface="Cambria Math" panose="02040503050406030204" pitchFamily="18" charset="0"/>
                            <a:ea typeface="Calibri" panose="020F0502020204030204" pitchFamily="34" charset="0"/>
                          </a:rPr>
                          <m:t>𝑛</m:t>
                        </m:r>
                      </m:sup>
                      <m:e>
                        <m:d>
                          <m:dPr>
                            <m:ctrlPr>
                              <a:rPr lang="en-AU" sz="2400" i="1">
                                <a:effectLst/>
                                <a:latin typeface="Cambria Math" panose="02040503050406030204" pitchFamily="18" charset="0"/>
                              </a:rPr>
                            </m:ctrlPr>
                          </m:dPr>
                          <m:e>
                            <m:m>
                              <m:mPr>
                                <m:mcs>
                                  <m:mc>
                                    <m:mcPr>
                                      <m:count m:val="1"/>
                                      <m:mcJc m:val="center"/>
                                    </m:mcPr>
                                  </m:mc>
                                </m:mcs>
                                <m:ctrlPr>
                                  <a:rPr lang="en-AU" sz="2400" i="1">
                                    <a:effectLst/>
                                    <a:latin typeface="Cambria Math" panose="02040503050406030204" pitchFamily="18" charset="0"/>
                                  </a:rPr>
                                </m:ctrlPr>
                              </m:mPr>
                              <m:mr>
                                <m:e>
                                  <m:r>
                                    <a:rPr lang="en-AU" sz="2400" i="1">
                                      <a:effectLst/>
                                      <a:latin typeface="Cambria Math" panose="02040503050406030204" pitchFamily="18" charset="0"/>
                                      <a:ea typeface="Calibri" panose="020F0502020204030204" pitchFamily="34" charset="0"/>
                                    </a:rPr>
                                    <m:t>𝑛</m:t>
                                  </m:r>
                                </m:e>
                              </m:mr>
                              <m:mr>
                                <m:e>
                                  <m:r>
                                    <a:rPr lang="en-AU" sz="2400" i="1">
                                      <a:effectLst/>
                                      <a:latin typeface="Cambria Math" panose="02040503050406030204" pitchFamily="18" charset="0"/>
                                      <a:ea typeface="Calibri" panose="020F0502020204030204" pitchFamily="34" charset="0"/>
                                    </a:rPr>
                                    <m:t>𝑟</m:t>
                                  </m:r>
                                </m:e>
                              </m:mr>
                            </m:m>
                          </m:e>
                        </m:d>
                        <m:r>
                          <a:rPr lang="en-AU" sz="2400">
                            <a:effectLst/>
                            <a:latin typeface="Cambria Math" panose="02040503050406030204" pitchFamily="18" charset="0"/>
                            <a:ea typeface="Calibri" panose="020F0502020204030204" pitchFamily="34" charset="0"/>
                          </a:rPr>
                          <m:t>=</m:t>
                        </m:r>
                        <m:sSup>
                          <m:sSupPr>
                            <m:ctrlPr>
                              <a:rPr lang="en-AU" sz="2400" i="1">
                                <a:effectLst/>
                                <a:latin typeface="Cambria Math" panose="02040503050406030204" pitchFamily="18" charset="0"/>
                              </a:rPr>
                            </m:ctrlPr>
                          </m:sSupPr>
                          <m:e>
                            <m:r>
                              <a:rPr lang="en-AU" sz="2400">
                                <a:effectLst/>
                                <a:latin typeface="Cambria Math" panose="02040503050406030204" pitchFamily="18" charset="0"/>
                                <a:ea typeface="Calibri" panose="020F0502020204030204" pitchFamily="34" charset="0"/>
                              </a:rPr>
                              <m:t>2</m:t>
                            </m:r>
                          </m:e>
                          <m:sup>
                            <m:r>
                              <a:rPr lang="en-AU" sz="2400" i="1">
                                <a:effectLst/>
                                <a:latin typeface="Cambria Math" panose="02040503050406030204" pitchFamily="18" charset="0"/>
                                <a:ea typeface="Calibri" panose="020F0502020204030204" pitchFamily="34" charset="0"/>
                              </a:rPr>
                              <m:t>𝑛</m:t>
                            </m:r>
                          </m:sup>
                        </m:sSup>
                        <m:r>
                          <a:rPr lang="en-AU" sz="2400" i="1">
                            <a:effectLst/>
                            <a:latin typeface="Cambria Math" panose="02040503050406030204" pitchFamily="18" charset="0"/>
                            <a:ea typeface="Calibri" panose="020F0502020204030204" pitchFamily="34" charset="0"/>
                          </a:rPr>
                          <m:t>−1</m:t>
                        </m:r>
                      </m:e>
                    </m:nary>
                  </m:oMath>
                </a14:m>
                <a:r>
                  <a:rPr lang="en-AU" sz="2400" dirty="0">
                    <a:effectLst/>
                    <a:ea typeface="Calibri" panose="020F0502020204030204" pitchFamily="34" charset="0"/>
                  </a:rPr>
                  <a:t> </a:t>
                </a:r>
              </a:p>
              <a:p>
                <a:r>
                  <a:rPr lang="en-AU" b="1" dirty="0"/>
                  <a:t>Expand: </a:t>
                </a:r>
                <a14:m>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e>
                      <m:sup>
                        <m:r>
                          <a:rPr lang="en-AU" i="1">
                            <a:latin typeface="Cambria Math" panose="02040503050406030204" pitchFamily="18" charset="0"/>
                          </a:rPr>
                          <m:t>𝑛</m:t>
                        </m:r>
                      </m:sup>
                    </m:sSup>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0</m:t>
                              </m:r>
                            </m:e>
                          </m:mr>
                        </m:m>
                      </m:e>
                    </m:d>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𝑛</m:t>
                        </m:r>
                      </m:sup>
                    </m:sSup>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1</m:t>
                              </m:r>
                            </m:e>
                          </m:mr>
                        </m:m>
                      </m:e>
                    </m:d>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𝑛</m:t>
                        </m:r>
                        <m:r>
                          <a:rPr lang="en-AU" i="1">
                            <a:latin typeface="Cambria Math" panose="02040503050406030204" pitchFamily="18" charset="0"/>
                          </a:rPr>
                          <m:t>−1</m:t>
                        </m:r>
                      </m:sup>
                    </m:sSup>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2</m:t>
                              </m:r>
                            </m:e>
                          </m:mr>
                        </m:m>
                      </m:e>
                    </m:d>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𝑛</m:t>
                        </m:r>
                        <m:r>
                          <a:rPr lang="en-AU" i="1">
                            <a:latin typeface="Cambria Math" panose="02040503050406030204" pitchFamily="18" charset="0"/>
                          </a:rPr>
                          <m:t>−2</m:t>
                        </m:r>
                      </m:sup>
                    </m:sSup>
                    <m:r>
                      <a:rPr lang="en-AU" i="1">
                        <a:latin typeface="Cambria Math" panose="02040503050406030204" pitchFamily="18" charset="0"/>
                      </a:rPr>
                      <m:t>+. . . +</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𝑛</m:t>
                              </m:r>
                            </m:e>
                          </m:mr>
                        </m:m>
                      </m:e>
                    </m:d>
                  </m:oMath>
                </a14:m>
                <a:endParaRPr lang="en-AU" dirty="0"/>
              </a:p>
              <a:p>
                <a:r>
                  <a:rPr lang="en-AU" b="1" dirty="0"/>
                  <a:t>Choose value: </a:t>
                </a:r>
                <a:r>
                  <a:rPr lang="en-AU" dirty="0"/>
                  <a:t>Let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=1</m:t>
                    </m:r>
                  </m:oMath>
                </a14:m>
                <a:endParaRPr lang="en-AU" dirty="0"/>
              </a:p>
              <a:p>
                <a:r>
                  <a:rPr lang="en-AU" b="1" dirty="0"/>
                  <a:t>Substitute:</a:t>
                </a:r>
                <a:endParaRPr lang="en-AU" dirty="0"/>
              </a:p>
              <a:p>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1+1</m:t>
                              </m:r>
                            </m:e>
                          </m:d>
                        </m:e>
                        <m:sup>
                          <m:r>
                            <a:rPr lang="en-AU" i="1">
                              <a:latin typeface="Cambria Math" panose="02040503050406030204" pitchFamily="18" charset="0"/>
                            </a:rPr>
                            <m:t>𝑛</m:t>
                          </m:r>
                        </m:sup>
                      </m:sSup>
                      <m:r>
                        <m:rPr>
                          <m:aln/>
                        </m:rP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0</m:t>
                                </m:r>
                              </m:e>
                            </m:mr>
                          </m:m>
                        </m:e>
                      </m:d>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e>
                          </m:d>
                        </m:e>
                        <m:sup>
                          <m:r>
                            <a:rPr lang="en-AU" i="1">
                              <a:latin typeface="Cambria Math" panose="02040503050406030204" pitchFamily="18" charset="0"/>
                            </a:rPr>
                            <m:t>𝑛</m:t>
                          </m:r>
                        </m:sup>
                      </m:sSup>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1</m:t>
                                </m:r>
                              </m:e>
                            </m:mr>
                          </m:m>
                        </m:e>
                      </m:d>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e>
                          </m:d>
                        </m:e>
                        <m:sup>
                          <m:r>
                            <a:rPr lang="en-AU" i="1">
                              <a:latin typeface="Cambria Math" panose="02040503050406030204" pitchFamily="18" charset="0"/>
                            </a:rPr>
                            <m:t>𝑛</m:t>
                          </m:r>
                          <m:r>
                            <a:rPr lang="en-AU" i="1">
                              <a:latin typeface="Cambria Math" panose="02040503050406030204" pitchFamily="18" charset="0"/>
                            </a:rPr>
                            <m:t>−1</m:t>
                          </m:r>
                        </m:sup>
                      </m:sSup>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2</m:t>
                                </m:r>
                              </m:e>
                            </m:mr>
                          </m:m>
                        </m:e>
                      </m:d>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e>
                          </m:d>
                        </m:e>
                        <m:sup>
                          <m:r>
                            <a:rPr lang="en-AU" i="1">
                              <a:latin typeface="Cambria Math" panose="02040503050406030204" pitchFamily="18" charset="0"/>
                            </a:rPr>
                            <m:t>𝑛</m:t>
                          </m:r>
                          <m:r>
                            <a:rPr lang="en-AU" i="1">
                              <a:latin typeface="Cambria Math" panose="02040503050406030204" pitchFamily="18" charset="0"/>
                            </a:rPr>
                            <m:t>−2</m:t>
                          </m:r>
                        </m:sup>
                      </m:sSup>
                      <m:r>
                        <a:rPr lang="en-AU" i="1">
                          <a:latin typeface="Cambria Math" panose="02040503050406030204" pitchFamily="18" charset="0"/>
                        </a:rPr>
                        <m:t>+. . . +</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𝑛</m:t>
                                </m:r>
                              </m:e>
                            </m:mr>
                          </m:m>
                        </m:e>
                      </m:d>
                    </m:oMath>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2</m:t>
                          </m:r>
                        </m:e>
                        <m:sup>
                          <m:r>
                            <a:rPr lang="en-AU" i="1">
                              <a:latin typeface="Cambria Math" panose="02040503050406030204" pitchFamily="18" charset="0"/>
                            </a:rPr>
                            <m:t>𝑛</m:t>
                          </m:r>
                        </m:sup>
                      </m:sSup>
                      <m:r>
                        <m:rPr>
                          <m:aln/>
                        </m:rPr>
                        <a:rPr lang="en-AU" i="1">
                          <a:latin typeface="Cambria Math" panose="02040503050406030204" pitchFamily="18" charset="0"/>
                        </a:rPr>
                        <m:t>=</m:t>
                      </m:r>
                      <m:r>
                        <a:rPr lang="en-AU" i="1">
                          <a:latin typeface="Cambria Math" panose="02040503050406030204" pitchFamily="18" charset="0"/>
                        </a:rPr>
                        <m:t> </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0</m:t>
                                </m:r>
                              </m:e>
                            </m:mr>
                          </m:m>
                        </m:e>
                      </m:d>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1</m:t>
                                </m:r>
                              </m:e>
                            </m:mr>
                          </m:m>
                        </m:e>
                      </m:d>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2</m:t>
                                </m:r>
                              </m:e>
                            </m:mr>
                          </m:m>
                        </m:e>
                      </m:d>
                      <m:r>
                        <a:rPr lang="en-AU" i="1">
                          <a:latin typeface="Cambria Math" panose="02040503050406030204" pitchFamily="18" charset="0"/>
                        </a:rPr>
                        <m:t>+. . . +</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𝑛</m:t>
                                </m:r>
                              </m:e>
                            </m:mr>
                          </m:m>
                        </m:e>
                      </m:d>
                    </m:oMath>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2</m:t>
                          </m:r>
                        </m:e>
                        <m:sup>
                          <m:r>
                            <a:rPr lang="en-AU" i="1">
                              <a:latin typeface="Cambria Math" panose="02040503050406030204" pitchFamily="18" charset="0"/>
                            </a:rPr>
                            <m:t>𝑛</m:t>
                          </m:r>
                        </m:sup>
                      </m:sSup>
                      <m:r>
                        <m:rPr>
                          <m:aln/>
                        </m:rPr>
                        <a:rPr lang="en-AU" i="1">
                          <a:latin typeface="Cambria Math" panose="02040503050406030204" pitchFamily="18" charset="0"/>
                        </a:rPr>
                        <m:t>=</m:t>
                      </m:r>
                      <m:r>
                        <a:rPr lang="en-AU" i="1">
                          <a:latin typeface="Cambria Math" panose="02040503050406030204" pitchFamily="18" charset="0"/>
                        </a:rPr>
                        <m:t>1+</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1</m:t>
                                </m:r>
                              </m:e>
                            </m:mr>
                          </m:m>
                        </m:e>
                      </m:d>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2</m:t>
                                </m:r>
                              </m:e>
                            </m:mr>
                          </m:m>
                        </m:e>
                      </m:d>
                      <m:r>
                        <a:rPr lang="en-AU" i="1">
                          <a:latin typeface="Cambria Math" panose="02040503050406030204" pitchFamily="18" charset="0"/>
                        </a:rPr>
                        <m:t>+. . . +</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𝑛</m:t>
                                </m:r>
                              </m:e>
                            </m:mr>
                          </m:m>
                        </m:e>
                      </m:d>
                    </m:oMath>
                  </m:oMathPara>
                </a14:m>
                <a:br>
                  <a:rPr lang="en-AU" dirty="0"/>
                </a:br>
                <a:endParaRPr lang="en-AU" dirty="0"/>
              </a:p>
              <a:p>
                <a:endParaRPr lang="en-AU" sz="2400" dirty="0">
                  <a:effectLst/>
                  <a:ea typeface="Calibri" panose="020F0502020204030204" pitchFamily="34" charset="0"/>
                </a:endParaRPr>
              </a:p>
            </p:txBody>
          </p:sp>
        </mc:Choice>
        <mc:Fallback xmlns="">
          <p:sp>
            <p:nvSpPr>
              <p:cNvPr id="5" name="Text Placeholder 4">
                <a:extLst>
                  <a:ext uri="{FF2B5EF4-FFF2-40B4-BE49-F238E27FC236}">
                    <a16:creationId xmlns:a16="http://schemas.microsoft.com/office/drawing/2014/main" id="{78F12F8E-04DA-1BB1-CC65-62AB1E61B6B7}"/>
                  </a:ext>
                </a:extLst>
              </p:cNvPr>
              <p:cNvSpPr>
                <a:spLocks noGrp="1" noRot="1" noChangeAspect="1" noMove="1" noResize="1" noEditPoints="1" noAdjustHandles="1" noChangeArrowheads="1" noChangeShapeType="1" noTextEdit="1"/>
              </p:cNvSpPr>
              <p:nvPr>
                <p:ph type="body" sz="quarter" idx="17"/>
              </p:nvPr>
            </p:nvSpPr>
            <p:spPr>
              <a:xfrm>
                <a:off x="360000" y="1567086"/>
                <a:ext cx="11484000" cy="5436387"/>
              </a:xfrm>
              <a:blipFill>
                <a:blip r:embed="rId2"/>
                <a:stretch>
                  <a:fillRect l="-159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44CAC009-7E49-07E6-AA87-F9E3048F59F8}"/>
                  </a:ext>
                </a:extLst>
              </p:cNvPr>
              <p:cNvSpPr/>
              <p:nvPr/>
            </p:nvSpPr>
            <p:spPr>
              <a:xfrm>
                <a:off x="8397896" y="2419300"/>
                <a:ext cx="3288631" cy="802105"/>
              </a:xfrm>
              <a:prstGeom prst="wedgeRoundRectCallout">
                <a:avLst>
                  <a:gd name="adj1" fmla="val -134267"/>
                  <a:gd name="adj2" fmla="val -5940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What is the significance of </a:t>
                </a:r>
                <a14:m>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=1</m:t>
                    </m:r>
                  </m:oMath>
                </a14:m>
                <a:r>
                  <a:rPr lang="en-AU" sz="1800" dirty="0"/>
                  <a:t> in the sum?</a:t>
                </a:r>
              </a:p>
            </p:txBody>
          </p:sp>
        </mc:Choice>
        <mc:Fallback xmlns="">
          <p:sp>
            <p:nvSpPr>
              <p:cNvPr id="8" name="Speech Bubble: Rectangle with Corners Rounded 7">
                <a:extLst>
                  <a:ext uri="{FF2B5EF4-FFF2-40B4-BE49-F238E27FC236}">
                    <a16:creationId xmlns:a16="http://schemas.microsoft.com/office/drawing/2014/main" id="{44CAC009-7E49-07E6-AA87-F9E3048F59F8}"/>
                  </a:ext>
                </a:extLst>
              </p:cNvPr>
              <p:cNvSpPr>
                <a:spLocks noRot="1" noChangeAspect="1" noMove="1" noResize="1" noEditPoints="1" noAdjustHandles="1" noChangeArrowheads="1" noChangeShapeType="1" noTextEdit="1"/>
              </p:cNvSpPr>
              <p:nvPr/>
            </p:nvSpPr>
            <p:spPr>
              <a:xfrm>
                <a:off x="8397896" y="2419300"/>
                <a:ext cx="3288631" cy="802105"/>
              </a:xfrm>
              <a:prstGeom prst="wedgeRoundRectCallout">
                <a:avLst>
                  <a:gd name="adj1" fmla="val -134267"/>
                  <a:gd name="adj2" fmla="val -59409"/>
                  <a:gd name="adj3" fmla="val 16667"/>
                </a:avLst>
              </a:prstGeom>
              <a:blipFill>
                <a:blip r:embed="rId3"/>
                <a:stretch>
                  <a:fillRect b="-137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AC15FF4-DC7D-817D-00A6-1A3A5D794809}"/>
                  </a:ext>
                </a:extLst>
              </p:cNvPr>
              <p:cNvSpPr txBox="1"/>
              <p:nvPr/>
            </p:nvSpPr>
            <p:spPr>
              <a:xfrm>
                <a:off x="7335981" y="4379535"/>
                <a:ext cx="4156363" cy="1995385"/>
              </a:xfrm>
              <a:prstGeom prst="rect">
                <a:avLst/>
              </a:prstGeom>
              <a:noFill/>
              <a:ln>
                <a:noFill/>
              </a:ln>
            </p:spPr>
            <p:txBody>
              <a:bodyPr wrap="none" lIns="0" tIns="0" rIns="0" bIns="0" rtlCol="0">
                <a:noAutofit/>
              </a:bodyPr>
              <a:lstStyle/>
              <a:p>
                <a:r>
                  <a:rPr lang="en-AU" sz="1800" b="1" dirty="0"/>
                  <a:t>Convert back into sigma notation: </a:t>
                </a:r>
                <a:endParaRPr lang="en-AU" sz="18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p>
                        <m:sSupPr>
                          <m:ctrlPr>
                            <a:rPr lang="en-AU" sz="1800" i="1">
                              <a:latin typeface="Cambria Math" panose="02040503050406030204" pitchFamily="18" charset="0"/>
                            </a:rPr>
                          </m:ctrlPr>
                        </m:sSupPr>
                        <m:e>
                          <m:r>
                            <a:rPr lang="en-AU" sz="1800" i="1">
                              <a:latin typeface="Cambria Math" panose="02040503050406030204" pitchFamily="18" charset="0"/>
                            </a:rPr>
                            <m:t>2</m:t>
                          </m:r>
                        </m:e>
                        <m:sup>
                          <m:r>
                            <a:rPr lang="en-AU" sz="1800" i="1">
                              <a:latin typeface="Cambria Math" panose="02040503050406030204" pitchFamily="18" charset="0"/>
                            </a:rPr>
                            <m:t>𝑛</m:t>
                          </m:r>
                        </m:sup>
                      </m:sSup>
                      <m:r>
                        <m:rPr>
                          <m:aln/>
                        </m:rPr>
                        <a:rPr lang="en-AU" sz="1800" i="1">
                          <a:latin typeface="Cambria Math" panose="02040503050406030204" pitchFamily="18" charset="0"/>
                        </a:rPr>
                        <m:t>=</m:t>
                      </m:r>
                      <m:r>
                        <a:rPr lang="en-AU" sz="1800" i="1">
                          <a:latin typeface="Cambria Math" panose="02040503050406030204" pitchFamily="18" charset="0"/>
                        </a:rPr>
                        <m:t>1+</m:t>
                      </m:r>
                      <m:nary>
                        <m:naryPr>
                          <m:chr m:val="∑"/>
                          <m:limLoc m:val="undOvr"/>
                          <m:ctrlPr>
                            <a:rPr lang="en-AU" sz="1800" i="1">
                              <a:latin typeface="Cambria Math" panose="02040503050406030204" pitchFamily="18" charset="0"/>
                            </a:rPr>
                          </m:ctrlPr>
                        </m:naryPr>
                        <m:sub>
                          <m:r>
                            <a:rPr lang="en-AU" sz="1800" i="1">
                              <a:latin typeface="Cambria Math" panose="02040503050406030204" pitchFamily="18" charset="0"/>
                            </a:rPr>
                            <m:t>𝑟</m:t>
                          </m:r>
                          <m:r>
                            <a:rPr lang="en-AU" sz="1800">
                              <a:latin typeface="Cambria Math" panose="02040503050406030204" pitchFamily="18" charset="0"/>
                            </a:rPr>
                            <m:t>=1</m:t>
                          </m:r>
                        </m:sub>
                        <m:sup>
                          <m:r>
                            <a:rPr lang="en-AU" sz="1800" i="1">
                              <a:latin typeface="Cambria Math" panose="02040503050406030204" pitchFamily="18" charset="0"/>
                            </a:rPr>
                            <m:t>𝑛</m:t>
                          </m:r>
                        </m:sup>
                        <m:e>
                          <m:d>
                            <m:dPr>
                              <m:ctrlPr>
                                <a:rPr lang="en-AU" sz="1800" i="1">
                                  <a:latin typeface="Cambria Math" panose="02040503050406030204" pitchFamily="18" charset="0"/>
                                </a:rPr>
                              </m:ctrlPr>
                            </m:dPr>
                            <m:e>
                              <m:m>
                                <m:mPr>
                                  <m:mcs>
                                    <m:mc>
                                      <m:mcPr>
                                        <m:count m:val="1"/>
                                        <m:mcJc m:val="center"/>
                                      </m:mcPr>
                                    </m:mc>
                                  </m:mcs>
                                  <m:ctrlPr>
                                    <a:rPr lang="en-AU" sz="1800" i="1">
                                      <a:latin typeface="Cambria Math" panose="02040503050406030204" pitchFamily="18" charset="0"/>
                                    </a:rPr>
                                  </m:ctrlPr>
                                </m:mPr>
                                <m:mr>
                                  <m:e>
                                    <m:r>
                                      <a:rPr lang="en-AU" sz="1800" i="1">
                                        <a:latin typeface="Cambria Math" panose="02040503050406030204" pitchFamily="18" charset="0"/>
                                      </a:rPr>
                                      <m:t>𝑛</m:t>
                                    </m:r>
                                  </m:e>
                                </m:mr>
                                <m:mr>
                                  <m:e>
                                    <m:r>
                                      <a:rPr lang="en-AU" sz="1800" i="1">
                                        <a:latin typeface="Cambria Math" panose="02040503050406030204" pitchFamily="18" charset="0"/>
                                      </a:rPr>
                                      <m:t>𝑟</m:t>
                                    </m:r>
                                  </m:e>
                                </m:mr>
                              </m:m>
                            </m:e>
                          </m:d>
                        </m:e>
                      </m:nary>
                    </m:oMath>
                    <m:oMath xmlns:m="http://schemas.openxmlformats.org/officeDocument/2006/math">
                      <m:sSup>
                        <m:sSupPr>
                          <m:ctrlPr>
                            <a:rPr lang="en-AU" sz="1800" i="1">
                              <a:latin typeface="Cambria Math" panose="02040503050406030204" pitchFamily="18" charset="0"/>
                            </a:rPr>
                          </m:ctrlPr>
                        </m:sSupPr>
                        <m:e>
                          <m:r>
                            <a:rPr lang="en-AU" sz="1800" i="1">
                              <a:latin typeface="Cambria Math" panose="02040503050406030204" pitchFamily="18" charset="0"/>
                            </a:rPr>
                            <m:t>2</m:t>
                          </m:r>
                        </m:e>
                        <m:sup>
                          <m:r>
                            <a:rPr lang="en-AU" sz="1800" i="1">
                              <a:latin typeface="Cambria Math" panose="02040503050406030204" pitchFamily="18" charset="0"/>
                            </a:rPr>
                            <m:t>𝑛</m:t>
                          </m:r>
                        </m:sup>
                      </m:sSup>
                      <m:r>
                        <a:rPr lang="en-AU" sz="1800" i="1">
                          <a:latin typeface="Cambria Math" panose="02040503050406030204" pitchFamily="18" charset="0"/>
                        </a:rPr>
                        <m:t>−1=</m:t>
                      </m:r>
                      <m:nary>
                        <m:naryPr>
                          <m:chr m:val="∑"/>
                          <m:limLoc m:val="undOvr"/>
                          <m:ctrlPr>
                            <a:rPr lang="en-AU" sz="1800" i="1">
                              <a:latin typeface="Cambria Math" panose="02040503050406030204" pitchFamily="18" charset="0"/>
                            </a:rPr>
                          </m:ctrlPr>
                        </m:naryPr>
                        <m:sub>
                          <m:r>
                            <a:rPr lang="en-AU" sz="1800" i="1">
                              <a:latin typeface="Cambria Math" panose="02040503050406030204" pitchFamily="18" charset="0"/>
                            </a:rPr>
                            <m:t>𝑟</m:t>
                          </m:r>
                          <m:r>
                            <a:rPr lang="en-AU" sz="1800">
                              <a:latin typeface="Cambria Math" panose="02040503050406030204" pitchFamily="18" charset="0"/>
                            </a:rPr>
                            <m:t>=1</m:t>
                          </m:r>
                        </m:sub>
                        <m:sup>
                          <m:r>
                            <a:rPr lang="en-AU" sz="1800" i="1">
                              <a:latin typeface="Cambria Math" panose="02040503050406030204" pitchFamily="18" charset="0"/>
                            </a:rPr>
                            <m:t>𝑛</m:t>
                          </m:r>
                        </m:sup>
                        <m:e>
                          <m:d>
                            <m:dPr>
                              <m:ctrlPr>
                                <a:rPr lang="en-AU" sz="1800" i="1">
                                  <a:latin typeface="Cambria Math" panose="02040503050406030204" pitchFamily="18" charset="0"/>
                                </a:rPr>
                              </m:ctrlPr>
                            </m:dPr>
                            <m:e>
                              <m:m>
                                <m:mPr>
                                  <m:mcs>
                                    <m:mc>
                                      <m:mcPr>
                                        <m:count m:val="1"/>
                                        <m:mcJc m:val="center"/>
                                      </m:mcPr>
                                    </m:mc>
                                  </m:mcs>
                                  <m:ctrlPr>
                                    <a:rPr lang="en-AU" sz="1800" i="1">
                                      <a:latin typeface="Cambria Math" panose="02040503050406030204" pitchFamily="18" charset="0"/>
                                    </a:rPr>
                                  </m:ctrlPr>
                                </m:mPr>
                                <m:mr>
                                  <m:e>
                                    <m:r>
                                      <a:rPr lang="en-AU" sz="1800" i="1">
                                        <a:latin typeface="Cambria Math" panose="02040503050406030204" pitchFamily="18" charset="0"/>
                                      </a:rPr>
                                      <m:t>𝑛</m:t>
                                    </m:r>
                                  </m:e>
                                </m:mr>
                                <m:mr>
                                  <m:e>
                                    <m:r>
                                      <a:rPr lang="en-AU" sz="1800" i="1">
                                        <a:latin typeface="Cambria Math" panose="02040503050406030204" pitchFamily="18" charset="0"/>
                                      </a:rPr>
                                      <m:t>𝑟</m:t>
                                    </m:r>
                                  </m:e>
                                </m:mr>
                              </m:m>
                            </m:e>
                          </m:d>
                        </m:e>
                      </m:nary>
                    </m:oMath>
                  </m:oMathPara>
                </a14:m>
                <a:endParaRPr lang="en-AU" sz="1800" dirty="0"/>
              </a:p>
            </p:txBody>
          </p:sp>
        </mc:Choice>
        <mc:Fallback xmlns="">
          <p:sp>
            <p:nvSpPr>
              <p:cNvPr id="6" name="TextBox 5">
                <a:extLst>
                  <a:ext uri="{FF2B5EF4-FFF2-40B4-BE49-F238E27FC236}">
                    <a16:creationId xmlns:a16="http://schemas.microsoft.com/office/drawing/2014/main" id="{4AC15FF4-DC7D-817D-00A6-1A3A5D794809}"/>
                  </a:ext>
                </a:extLst>
              </p:cNvPr>
              <p:cNvSpPr txBox="1">
                <a:spLocks noRot="1" noChangeAspect="1" noMove="1" noResize="1" noEditPoints="1" noAdjustHandles="1" noChangeArrowheads="1" noChangeShapeType="1" noTextEdit="1"/>
              </p:cNvSpPr>
              <p:nvPr/>
            </p:nvSpPr>
            <p:spPr>
              <a:xfrm>
                <a:off x="7335981" y="4379535"/>
                <a:ext cx="4156363" cy="1995385"/>
              </a:xfrm>
              <a:prstGeom prst="rect">
                <a:avLst/>
              </a:prstGeom>
              <a:blipFill>
                <a:blip r:embed="rId4"/>
                <a:stretch>
                  <a:fillRect l="-3372" t="-3963"/>
                </a:stretch>
              </a:blipFill>
              <a:ln>
                <a:noFill/>
              </a:ln>
            </p:spPr>
            <p:txBody>
              <a:bodyPr/>
              <a:lstStyle/>
              <a:p>
                <a:r>
                  <a:rPr lang="en-AU">
                    <a:noFill/>
                  </a:rPr>
                  <a:t> </a:t>
                </a:r>
              </a:p>
            </p:txBody>
          </p:sp>
        </mc:Fallback>
      </mc:AlternateContent>
      <p:cxnSp>
        <p:nvCxnSpPr>
          <p:cNvPr id="10" name="Straight Connector 9">
            <a:extLst>
              <a:ext uri="{FF2B5EF4-FFF2-40B4-BE49-F238E27FC236}">
                <a16:creationId xmlns:a16="http://schemas.microsoft.com/office/drawing/2014/main" id="{2D478CBB-DA4A-66C4-9CA4-CED722483516}"/>
              </a:ext>
              <a:ext uri="{C183D7F6-B498-43B3-948B-1728B52AA6E4}">
                <adec:decorative xmlns:adec="http://schemas.microsoft.com/office/drawing/2017/decorative" val="1"/>
              </a:ext>
            </a:extLst>
          </p:cNvPr>
          <p:cNvCxnSpPr>
            <a:cxnSpLocks/>
          </p:cNvCxnSpPr>
          <p:nvPr/>
        </p:nvCxnSpPr>
        <p:spPr>
          <a:xfrm>
            <a:off x="6899564" y="4090485"/>
            <a:ext cx="0" cy="2605515"/>
          </a:xfrm>
          <a:prstGeom prst="line">
            <a:avLst/>
          </a:prstGeom>
        </p:spPr>
        <p:style>
          <a:lnRef idx="1">
            <a:schemeClr val="accent1"/>
          </a:lnRef>
          <a:fillRef idx="0">
            <a:schemeClr val="accent1"/>
          </a:fillRef>
          <a:effectRef idx="0">
            <a:schemeClr val="accent1"/>
          </a:effectRef>
          <a:fontRef idx="minor">
            <a:schemeClr val="tx1"/>
          </a:fontRef>
        </p:style>
      </p:cxnSp>
      <p:sp>
        <p:nvSpPr>
          <p:cNvPr id="7" name="Speech Bubble: Rectangle with Corners Rounded 6">
            <a:extLst>
              <a:ext uri="{FF2B5EF4-FFF2-40B4-BE49-F238E27FC236}">
                <a16:creationId xmlns:a16="http://schemas.microsoft.com/office/drawing/2014/main" id="{6F659C5A-2D4E-2554-AF84-F97CA777AA21}"/>
              </a:ext>
            </a:extLst>
          </p:cNvPr>
          <p:cNvSpPr/>
          <p:nvPr/>
        </p:nvSpPr>
        <p:spPr>
          <a:xfrm>
            <a:off x="8397896" y="3608795"/>
            <a:ext cx="3288631" cy="590945"/>
          </a:xfrm>
          <a:prstGeom prst="wedgeRoundRectCallout">
            <a:avLst>
              <a:gd name="adj1" fmla="val -57193"/>
              <a:gd name="adj2" fmla="val 811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Why is the solution converted back into sigma notation?</a:t>
            </a:r>
          </a:p>
        </p:txBody>
      </p:sp>
    </p:spTree>
    <p:extLst>
      <p:ext uri="{BB962C8B-B14F-4D97-AF65-F5344CB8AC3E}">
        <p14:creationId xmlns:p14="http://schemas.microsoft.com/office/powerpoint/2010/main" val="272867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13E7A4-9346-F164-28C9-B7C1D7505E42}"/>
              </a:ext>
            </a:extLst>
          </p:cNvPr>
          <p:cNvSpPr>
            <a:spLocks noGrp="1"/>
          </p:cNvSpPr>
          <p:nvPr>
            <p:ph type="sldNum" sz="quarter" idx="12"/>
          </p:nvPr>
        </p:nvSpPr>
        <p:spPr/>
        <p:txBody>
          <a:bodyPr/>
          <a:lstStyle/>
          <a:p>
            <a:fld id="{10A01DC5-1685-4615-8240-15192985C6A2}" type="slidenum">
              <a:rPr lang="en-AU" smtClean="0"/>
              <a:t>19</a:t>
            </a:fld>
            <a:endParaRPr lang="en-AU" dirty="0"/>
          </a:p>
        </p:txBody>
      </p:sp>
      <p:sp>
        <p:nvSpPr>
          <p:cNvPr id="3" name="Title 2">
            <a:extLst>
              <a:ext uri="{FF2B5EF4-FFF2-40B4-BE49-F238E27FC236}">
                <a16:creationId xmlns:a16="http://schemas.microsoft.com/office/drawing/2014/main" id="{74E808DA-1D31-0F5E-316D-7FD75B3B2B31}"/>
              </a:ext>
            </a:extLst>
          </p:cNvPr>
          <p:cNvSpPr>
            <a:spLocks noGrp="1"/>
          </p:cNvSpPr>
          <p:nvPr>
            <p:ph type="title"/>
          </p:nvPr>
        </p:nvSpPr>
        <p:spPr/>
        <p:txBody>
          <a:bodyPr/>
          <a:lstStyle/>
          <a:p>
            <a:r>
              <a:rPr lang="en-AU" dirty="0"/>
              <a:t>Proving further identities (4)</a:t>
            </a:r>
          </a:p>
        </p:txBody>
      </p:sp>
      <p:sp>
        <p:nvSpPr>
          <p:cNvPr id="4" name="Text Placeholder 3">
            <a:extLst>
              <a:ext uri="{FF2B5EF4-FFF2-40B4-BE49-F238E27FC236}">
                <a16:creationId xmlns:a16="http://schemas.microsoft.com/office/drawing/2014/main" id="{89A1A309-101E-282F-5CC7-3E826CCEA56F}"/>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C07B8BE-5E57-0EBF-A611-0397AE2825A2}"/>
                  </a:ext>
                </a:extLst>
              </p:cNvPr>
              <p:cNvSpPr>
                <a:spLocks noGrp="1"/>
              </p:cNvSpPr>
              <p:nvPr>
                <p:ph type="body" sz="quarter" idx="17"/>
              </p:nvPr>
            </p:nvSpPr>
            <p:spPr/>
            <p:txBody>
              <a:bodyPr/>
              <a:lstStyle/>
              <a:p>
                <a:pPr>
                  <a:lnSpc>
                    <a:spcPct val="150000"/>
                  </a:lnSpc>
                  <a:spcBef>
                    <a:spcPts val="1200"/>
                  </a:spcBef>
                  <a:spcAft>
                    <a:spcPts val="600"/>
                  </a:spcAft>
                </a:pPr>
                <a:r>
                  <a:rPr lang="en-AU" sz="2400" dirty="0">
                    <a:effectLst/>
                    <a:ea typeface="Calibri" panose="020F0502020204030204" pitchFamily="34" charset="0"/>
                  </a:rPr>
                  <a:t>By expanding both sides of the identity </a:t>
                </a:r>
                <a14:m>
                  <m:oMath xmlns:m="http://schemas.openxmlformats.org/officeDocument/2006/math">
                    <m:sSup>
                      <m:sSupPr>
                        <m:ctrlPr>
                          <a:rPr lang="en-AU" sz="2400" i="1">
                            <a:effectLst/>
                            <a:latin typeface="Cambria Math" panose="02040503050406030204" pitchFamily="18" charset="0"/>
                            <a:ea typeface="Calibri" panose="020F0502020204030204" pitchFamily="34" charset="0"/>
                          </a:rPr>
                        </m:ctrlPr>
                      </m:sSupPr>
                      <m:e>
                        <m:d>
                          <m:dPr>
                            <m:ctrlPr>
                              <a:rPr lang="en-AU" sz="2400" i="1">
                                <a:effectLst/>
                                <a:latin typeface="Cambria Math" panose="02040503050406030204" pitchFamily="18" charset="0"/>
                                <a:ea typeface="Calibri" panose="020F0502020204030204" pitchFamily="34" charset="0"/>
                              </a:rPr>
                            </m:ctrlPr>
                          </m:dPr>
                          <m:e>
                            <m:r>
                              <a:rPr lang="en-AU" sz="2400" i="1">
                                <a:effectLst/>
                                <a:latin typeface="Cambria Math" panose="02040503050406030204" pitchFamily="18" charset="0"/>
                                <a:ea typeface="Calibri" panose="020F0502020204030204" pitchFamily="34" charset="0"/>
                              </a:rPr>
                              <m:t>1+</m:t>
                            </m:r>
                            <m:r>
                              <a:rPr lang="en-AU" sz="2400" i="1">
                                <a:effectLst/>
                                <a:latin typeface="Cambria Math" panose="02040503050406030204" pitchFamily="18" charset="0"/>
                                <a:ea typeface="Calibri" panose="020F0502020204030204" pitchFamily="34" charset="0"/>
                              </a:rPr>
                              <m:t>𝑥</m:t>
                            </m:r>
                          </m:e>
                        </m:d>
                      </m:e>
                      <m:sup>
                        <m:r>
                          <a:rPr lang="en-AU" sz="2400" i="1">
                            <a:effectLst/>
                            <a:latin typeface="Cambria Math" panose="02040503050406030204" pitchFamily="18" charset="0"/>
                            <a:ea typeface="Calibri" panose="020F0502020204030204" pitchFamily="34" charset="0"/>
                          </a:rPr>
                          <m:t>𝑚</m:t>
                        </m:r>
                        <m:r>
                          <a:rPr lang="en-AU" sz="2400" i="1">
                            <a:effectLst/>
                            <a:latin typeface="Cambria Math" panose="02040503050406030204" pitchFamily="18" charset="0"/>
                            <a:ea typeface="Calibri" panose="020F0502020204030204" pitchFamily="34" charset="0"/>
                          </a:rPr>
                          <m:t>+</m:t>
                        </m:r>
                        <m:r>
                          <a:rPr lang="en-AU" sz="2400" i="1">
                            <a:effectLst/>
                            <a:latin typeface="Cambria Math" panose="02040503050406030204" pitchFamily="18" charset="0"/>
                            <a:ea typeface="Calibri" panose="020F0502020204030204" pitchFamily="34" charset="0"/>
                          </a:rPr>
                          <m:t>𝑛</m:t>
                        </m:r>
                      </m:sup>
                    </m:sSup>
                    <m:r>
                      <a:rPr lang="en-AU" sz="2400" i="1">
                        <a:effectLst/>
                        <a:latin typeface="Cambria Math" panose="02040503050406030204" pitchFamily="18" charset="0"/>
                        <a:ea typeface="Calibri" panose="020F0502020204030204" pitchFamily="34" charset="0"/>
                      </a:rPr>
                      <m:t>=</m:t>
                    </m:r>
                    <m:sSup>
                      <m:sSupPr>
                        <m:ctrlPr>
                          <a:rPr lang="en-AU" sz="2400" i="1">
                            <a:effectLst/>
                            <a:latin typeface="Cambria Math" panose="02040503050406030204" pitchFamily="18" charset="0"/>
                            <a:ea typeface="Calibri" panose="020F0502020204030204" pitchFamily="34" charset="0"/>
                          </a:rPr>
                        </m:ctrlPr>
                      </m:sSupPr>
                      <m:e>
                        <m:d>
                          <m:dPr>
                            <m:ctrlPr>
                              <a:rPr lang="en-AU" sz="2400" i="1">
                                <a:effectLst/>
                                <a:latin typeface="Cambria Math" panose="02040503050406030204" pitchFamily="18" charset="0"/>
                                <a:ea typeface="Calibri" panose="020F0502020204030204" pitchFamily="34" charset="0"/>
                              </a:rPr>
                            </m:ctrlPr>
                          </m:dPr>
                          <m:e>
                            <m:r>
                              <a:rPr lang="en-AU" sz="2400" i="1">
                                <a:effectLst/>
                                <a:latin typeface="Cambria Math" panose="02040503050406030204" pitchFamily="18" charset="0"/>
                                <a:ea typeface="Calibri" panose="020F0502020204030204" pitchFamily="34" charset="0"/>
                              </a:rPr>
                              <m:t>1+</m:t>
                            </m:r>
                            <m:r>
                              <a:rPr lang="en-AU" sz="2400" i="1">
                                <a:effectLst/>
                                <a:latin typeface="Cambria Math" panose="02040503050406030204" pitchFamily="18" charset="0"/>
                                <a:ea typeface="Calibri" panose="020F0502020204030204" pitchFamily="34" charset="0"/>
                              </a:rPr>
                              <m:t>𝑥</m:t>
                            </m:r>
                          </m:e>
                        </m:d>
                      </m:e>
                      <m:sup>
                        <m:r>
                          <a:rPr lang="en-AU" sz="2400" i="1">
                            <a:effectLst/>
                            <a:latin typeface="Cambria Math" panose="02040503050406030204" pitchFamily="18" charset="0"/>
                            <a:ea typeface="Calibri" panose="020F0502020204030204" pitchFamily="34" charset="0"/>
                          </a:rPr>
                          <m:t>𝑚</m:t>
                        </m:r>
                      </m:sup>
                    </m:sSup>
                    <m:sSup>
                      <m:sSupPr>
                        <m:ctrlPr>
                          <a:rPr lang="en-AU" sz="2400" i="1">
                            <a:effectLst/>
                            <a:latin typeface="Cambria Math" panose="02040503050406030204" pitchFamily="18" charset="0"/>
                            <a:ea typeface="Calibri" panose="020F0502020204030204" pitchFamily="34" charset="0"/>
                          </a:rPr>
                        </m:ctrlPr>
                      </m:sSupPr>
                      <m:e>
                        <m:d>
                          <m:dPr>
                            <m:ctrlPr>
                              <a:rPr lang="en-AU" sz="2400" i="1">
                                <a:effectLst/>
                                <a:latin typeface="Cambria Math" panose="02040503050406030204" pitchFamily="18" charset="0"/>
                                <a:ea typeface="Calibri" panose="020F0502020204030204" pitchFamily="34" charset="0"/>
                              </a:rPr>
                            </m:ctrlPr>
                          </m:dPr>
                          <m:e>
                            <m:r>
                              <a:rPr lang="en-AU" sz="2400" i="1">
                                <a:effectLst/>
                                <a:latin typeface="Cambria Math" panose="02040503050406030204" pitchFamily="18" charset="0"/>
                                <a:ea typeface="Calibri" panose="020F0502020204030204" pitchFamily="34" charset="0"/>
                              </a:rPr>
                              <m:t>1+</m:t>
                            </m:r>
                            <m:r>
                              <a:rPr lang="en-AU" sz="2400" i="1">
                                <a:effectLst/>
                                <a:latin typeface="Cambria Math" panose="02040503050406030204" pitchFamily="18" charset="0"/>
                                <a:ea typeface="Calibri" panose="020F0502020204030204" pitchFamily="34" charset="0"/>
                              </a:rPr>
                              <m:t>𝑥</m:t>
                            </m:r>
                          </m:e>
                        </m:d>
                      </m:e>
                      <m:sup>
                        <m:r>
                          <a:rPr lang="en-AU" sz="2400" i="1">
                            <a:effectLst/>
                            <a:latin typeface="Cambria Math" panose="02040503050406030204" pitchFamily="18" charset="0"/>
                            <a:ea typeface="Calibri" panose="020F0502020204030204" pitchFamily="34" charset="0"/>
                          </a:rPr>
                          <m:t>𝑛</m:t>
                        </m:r>
                      </m:sup>
                    </m:sSup>
                  </m:oMath>
                </a14:m>
                <a:r>
                  <a:rPr lang="en-AU" sz="2400" dirty="0">
                    <a:effectLst/>
                    <a:ea typeface="Calibri" panose="020F0502020204030204" pitchFamily="34" charset="0"/>
                  </a:rPr>
                  <a:t>, </a:t>
                </a:r>
              </a:p>
              <a:p>
                <a:pPr>
                  <a:lnSpc>
                    <a:spcPct val="150000"/>
                  </a:lnSpc>
                  <a:spcBef>
                    <a:spcPts val="1200"/>
                  </a:spcBef>
                  <a:spcAft>
                    <a:spcPts val="600"/>
                  </a:spcAft>
                </a:pPr>
                <a:r>
                  <a:rPr lang="en-AU" sz="2400" dirty="0">
                    <a:effectLst/>
                    <a:ea typeface="Calibri" panose="020F0502020204030204" pitchFamily="34" charset="0"/>
                  </a:rPr>
                  <a:t>prove that </a:t>
                </a:r>
                <a14:m>
                  <m:oMath xmlns:m="http://schemas.openxmlformats.org/officeDocument/2006/math">
                    <m:d>
                      <m:dPr>
                        <m:ctrlPr>
                          <a:rPr lang="en-AU" sz="2400" i="1">
                            <a:effectLst/>
                            <a:latin typeface="Cambria Math" panose="02040503050406030204" pitchFamily="18" charset="0"/>
                            <a:ea typeface="Calibri" panose="020F0502020204030204" pitchFamily="34" charset="0"/>
                          </a:rPr>
                        </m:ctrlPr>
                      </m:dPr>
                      <m:e>
                        <m:m>
                          <m:mPr>
                            <m:mcs>
                              <m:mc>
                                <m:mcPr>
                                  <m:count m:val="1"/>
                                  <m:mcJc m:val="center"/>
                                </m:mcPr>
                              </m:mc>
                            </m:mcs>
                            <m:ctrlPr>
                              <a:rPr lang="en-AU" sz="2400" i="1">
                                <a:effectLst/>
                                <a:latin typeface="Cambria Math" panose="02040503050406030204" pitchFamily="18" charset="0"/>
                                <a:ea typeface="Calibri" panose="020F0502020204030204" pitchFamily="34" charset="0"/>
                              </a:rPr>
                            </m:ctrlPr>
                          </m:mPr>
                          <m:mr>
                            <m:e>
                              <m:r>
                                <a:rPr lang="en-AU" sz="2400" i="1">
                                  <a:effectLst/>
                                  <a:latin typeface="Cambria Math" panose="02040503050406030204" pitchFamily="18" charset="0"/>
                                  <a:ea typeface="Calibri" panose="020F0502020204030204" pitchFamily="34" charset="0"/>
                                </a:rPr>
                                <m:t>𝑚</m:t>
                              </m:r>
                              <m:r>
                                <a:rPr lang="en-AU" sz="2400" i="1">
                                  <a:effectLst/>
                                  <a:latin typeface="Cambria Math" panose="02040503050406030204" pitchFamily="18" charset="0"/>
                                  <a:ea typeface="Calibri" panose="020F0502020204030204" pitchFamily="34" charset="0"/>
                                </a:rPr>
                                <m:t>+</m:t>
                              </m:r>
                              <m:r>
                                <a:rPr lang="en-AU" sz="2400" i="1">
                                  <a:effectLst/>
                                  <a:latin typeface="Cambria Math" panose="02040503050406030204" pitchFamily="18" charset="0"/>
                                  <a:ea typeface="Calibri" panose="020F0502020204030204" pitchFamily="34" charset="0"/>
                                </a:rPr>
                                <m:t>𝑛</m:t>
                              </m:r>
                            </m:e>
                          </m:mr>
                          <m:mr>
                            <m:e>
                              <m:r>
                                <a:rPr lang="en-AU" sz="2400" i="1">
                                  <a:effectLst/>
                                  <a:latin typeface="Cambria Math" panose="02040503050406030204" pitchFamily="18" charset="0"/>
                                  <a:ea typeface="Calibri" panose="020F0502020204030204" pitchFamily="34" charset="0"/>
                                </a:rPr>
                                <m:t>3</m:t>
                              </m:r>
                            </m:e>
                          </m:mr>
                        </m:m>
                      </m:e>
                    </m:d>
                    <m:r>
                      <a:rPr lang="en-AU" sz="2400" i="1">
                        <a:effectLst/>
                        <a:latin typeface="Cambria Math" panose="02040503050406030204" pitchFamily="18" charset="0"/>
                        <a:ea typeface="Calibri" panose="020F0502020204030204" pitchFamily="34" charset="0"/>
                      </a:rPr>
                      <m:t>=</m:t>
                    </m:r>
                    <m:d>
                      <m:dPr>
                        <m:ctrlPr>
                          <a:rPr lang="en-AU" sz="2400" i="1">
                            <a:effectLst/>
                            <a:latin typeface="Cambria Math" panose="02040503050406030204" pitchFamily="18" charset="0"/>
                            <a:ea typeface="Calibri" panose="020F0502020204030204" pitchFamily="34" charset="0"/>
                          </a:rPr>
                        </m:ctrlPr>
                      </m:dPr>
                      <m:e>
                        <m:m>
                          <m:mPr>
                            <m:mcs>
                              <m:mc>
                                <m:mcPr>
                                  <m:count m:val="1"/>
                                  <m:mcJc m:val="center"/>
                                </m:mcPr>
                              </m:mc>
                            </m:mcs>
                            <m:ctrlPr>
                              <a:rPr lang="en-AU" sz="2400" i="1">
                                <a:effectLst/>
                                <a:latin typeface="Cambria Math" panose="02040503050406030204" pitchFamily="18" charset="0"/>
                                <a:ea typeface="Calibri" panose="020F0502020204030204" pitchFamily="34" charset="0"/>
                              </a:rPr>
                            </m:ctrlPr>
                          </m:mPr>
                          <m:mr>
                            <m:e>
                              <m:r>
                                <a:rPr lang="en-AU" sz="2400" i="1">
                                  <a:effectLst/>
                                  <a:latin typeface="Cambria Math" panose="02040503050406030204" pitchFamily="18" charset="0"/>
                                  <a:ea typeface="Calibri" panose="020F0502020204030204" pitchFamily="34" charset="0"/>
                                </a:rPr>
                                <m:t>𝑚</m:t>
                              </m:r>
                            </m:e>
                          </m:mr>
                          <m:mr>
                            <m:e>
                              <m:r>
                                <a:rPr lang="en-AU" sz="2400" i="1">
                                  <a:effectLst/>
                                  <a:latin typeface="Cambria Math" panose="02040503050406030204" pitchFamily="18" charset="0"/>
                                  <a:ea typeface="Calibri" panose="020F0502020204030204" pitchFamily="34" charset="0"/>
                                </a:rPr>
                                <m:t>3</m:t>
                              </m:r>
                            </m:e>
                          </m:mr>
                        </m:m>
                      </m:e>
                    </m:d>
                    <m:r>
                      <a:rPr lang="en-AU" sz="2400" i="1">
                        <a:effectLst/>
                        <a:latin typeface="Cambria Math" panose="02040503050406030204" pitchFamily="18" charset="0"/>
                        <a:ea typeface="Calibri" panose="020F0502020204030204" pitchFamily="34" charset="0"/>
                      </a:rPr>
                      <m:t>+</m:t>
                    </m:r>
                    <m:d>
                      <m:dPr>
                        <m:ctrlPr>
                          <a:rPr lang="en-AU" sz="2400" i="1">
                            <a:effectLst/>
                            <a:latin typeface="Cambria Math" panose="02040503050406030204" pitchFamily="18" charset="0"/>
                            <a:ea typeface="Calibri" panose="020F0502020204030204" pitchFamily="34" charset="0"/>
                          </a:rPr>
                        </m:ctrlPr>
                      </m:dPr>
                      <m:e>
                        <m:m>
                          <m:mPr>
                            <m:mcs>
                              <m:mc>
                                <m:mcPr>
                                  <m:count m:val="1"/>
                                  <m:mcJc m:val="center"/>
                                </m:mcPr>
                              </m:mc>
                            </m:mcs>
                            <m:ctrlPr>
                              <a:rPr lang="en-AU" sz="2400" i="1">
                                <a:effectLst/>
                                <a:latin typeface="Cambria Math" panose="02040503050406030204" pitchFamily="18" charset="0"/>
                                <a:ea typeface="Calibri" panose="020F0502020204030204" pitchFamily="34" charset="0"/>
                              </a:rPr>
                            </m:ctrlPr>
                          </m:mPr>
                          <m:mr>
                            <m:e>
                              <m:r>
                                <a:rPr lang="en-AU" sz="2400" i="1">
                                  <a:effectLst/>
                                  <a:latin typeface="Cambria Math" panose="02040503050406030204" pitchFamily="18" charset="0"/>
                                  <a:ea typeface="Calibri" panose="020F0502020204030204" pitchFamily="34" charset="0"/>
                                </a:rPr>
                                <m:t>𝑚</m:t>
                              </m:r>
                            </m:e>
                          </m:mr>
                          <m:mr>
                            <m:e>
                              <m:r>
                                <a:rPr lang="en-AU" sz="2400" i="1">
                                  <a:effectLst/>
                                  <a:latin typeface="Cambria Math" panose="02040503050406030204" pitchFamily="18" charset="0"/>
                                  <a:ea typeface="Calibri" panose="020F0502020204030204" pitchFamily="34" charset="0"/>
                                </a:rPr>
                                <m:t>2</m:t>
                              </m:r>
                            </m:e>
                          </m:mr>
                        </m:m>
                      </m:e>
                    </m:d>
                    <m:d>
                      <m:dPr>
                        <m:ctrlPr>
                          <a:rPr lang="en-AU" sz="2400" i="1">
                            <a:effectLst/>
                            <a:latin typeface="Cambria Math" panose="02040503050406030204" pitchFamily="18" charset="0"/>
                            <a:ea typeface="Calibri" panose="020F0502020204030204" pitchFamily="34" charset="0"/>
                          </a:rPr>
                        </m:ctrlPr>
                      </m:dPr>
                      <m:e>
                        <m:m>
                          <m:mPr>
                            <m:mcs>
                              <m:mc>
                                <m:mcPr>
                                  <m:count m:val="1"/>
                                  <m:mcJc m:val="center"/>
                                </m:mcPr>
                              </m:mc>
                            </m:mcs>
                            <m:ctrlPr>
                              <a:rPr lang="en-AU" sz="2400" i="1">
                                <a:effectLst/>
                                <a:latin typeface="Cambria Math" panose="02040503050406030204" pitchFamily="18" charset="0"/>
                                <a:ea typeface="Calibri" panose="020F0502020204030204" pitchFamily="34" charset="0"/>
                              </a:rPr>
                            </m:ctrlPr>
                          </m:mPr>
                          <m:mr>
                            <m:e>
                              <m:r>
                                <a:rPr lang="en-AU" sz="2400" i="1">
                                  <a:effectLst/>
                                  <a:latin typeface="Cambria Math" panose="02040503050406030204" pitchFamily="18" charset="0"/>
                                  <a:ea typeface="Calibri" panose="020F0502020204030204" pitchFamily="34" charset="0"/>
                                </a:rPr>
                                <m:t>𝑛</m:t>
                              </m:r>
                            </m:e>
                          </m:mr>
                          <m:mr>
                            <m:e>
                              <m:r>
                                <a:rPr lang="en-AU" sz="2400" i="1">
                                  <a:effectLst/>
                                  <a:latin typeface="Cambria Math" panose="02040503050406030204" pitchFamily="18" charset="0"/>
                                  <a:ea typeface="Calibri" panose="020F0502020204030204" pitchFamily="34" charset="0"/>
                                </a:rPr>
                                <m:t>1</m:t>
                              </m:r>
                            </m:e>
                          </m:mr>
                        </m:m>
                      </m:e>
                    </m:d>
                    <m:r>
                      <a:rPr lang="en-AU" sz="2400" i="1">
                        <a:effectLst/>
                        <a:latin typeface="Cambria Math" panose="02040503050406030204" pitchFamily="18" charset="0"/>
                        <a:ea typeface="Calibri" panose="020F0502020204030204" pitchFamily="34" charset="0"/>
                      </a:rPr>
                      <m:t>+</m:t>
                    </m:r>
                    <m:d>
                      <m:dPr>
                        <m:ctrlPr>
                          <a:rPr lang="en-AU" sz="2400" i="1">
                            <a:effectLst/>
                            <a:latin typeface="Cambria Math" panose="02040503050406030204" pitchFamily="18" charset="0"/>
                            <a:ea typeface="Calibri" panose="020F0502020204030204" pitchFamily="34" charset="0"/>
                          </a:rPr>
                        </m:ctrlPr>
                      </m:dPr>
                      <m:e>
                        <m:m>
                          <m:mPr>
                            <m:mcs>
                              <m:mc>
                                <m:mcPr>
                                  <m:count m:val="1"/>
                                  <m:mcJc m:val="center"/>
                                </m:mcPr>
                              </m:mc>
                            </m:mcs>
                            <m:ctrlPr>
                              <a:rPr lang="en-AU" sz="2400" i="1">
                                <a:effectLst/>
                                <a:latin typeface="Cambria Math" panose="02040503050406030204" pitchFamily="18" charset="0"/>
                                <a:ea typeface="Calibri" panose="020F0502020204030204" pitchFamily="34" charset="0"/>
                              </a:rPr>
                            </m:ctrlPr>
                          </m:mPr>
                          <m:mr>
                            <m:e>
                              <m:r>
                                <a:rPr lang="en-AU" sz="2400" i="1">
                                  <a:effectLst/>
                                  <a:latin typeface="Cambria Math" panose="02040503050406030204" pitchFamily="18" charset="0"/>
                                  <a:ea typeface="Calibri" panose="020F0502020204030204" pitchFamily="34" charset="0"/>
                                </a:rPr>
                                <m:t>𝑚</m:t>
                              </m:r>
                            </m:e>
                          </m:mr>
                          <m:mr>
                            <m:e>
                              <m:r>
                                <a:rPr lang="en-AU" sz="2400" i="1">
                                  <a:effectLst/>
                                  <a:latin typeface="Cambria Math" panose="02040503050406030204" pitchFamily="18" charset="0"/>
                                  <a:ea typeface="Calibri" panose="020F0502020204030204" pitchFamily="34" charset="0"/>
                                </a:rPr>
                                <m:t>1</m:t>
                              </m:r>
                            </m:e>
                          </m:mr>
                        </m:m>
                      </m:e>
                    </m:d>
                    <m:d>
                      <m:dPr>
                        <m:ctrlPr>
                          <a:rPr lang="en-AU" sz="2400" i="1">
                            <a:effectLst/>
                            <a:latin typeface="Cambria Math" panose="02040503050406030204" pitchFamily="18" charset="0"/>
                            <a:ea typeface="Calibri" panose="020F0502020204030204" pitchFamily="34" charset="0"/>
                          </a:rPr>
                        </m:ctrlPr>
                      </m:dPr>
                      <m:e>
                        <m:m>
                          <m:mPr>
                            <m:mcs>
                              <m:mc>
                                <m:mcPr>
                                  <m:count m:val="1"/>
                                  <m:mcJc m:val="center"/>
                                </m:mcPr>
                              </m:mc>
                            </m:mcs>
                            <m:ctrlPr>
                              <a:rPr lang="en-AU" sz="2400" i="1">
                                <a:effectLst/>
                                <a:latin typeface="Cambria Math" panose="02040503050406030204" pitchFamily="18" charset="0"/>
                                <a:ea typeface="Calibri" panose="020F0502020204030204" pitchFamily="34" charset="0"/>
                              </a:rPr>
                            </m:ctrlPr>
                          </m:mPr>
                          <m:mr>
                            <m:e>
                              <m:r>
                                <a:rPr lang="en-AU" sz="2400" i="1">
                                  <a:effectLst/>
                                  <a:latin typeface="Cambria Math" panose="02040503050406030204" pitchFamily="18" charset="0"/>
                                  <a:ea typeface="Calibri" panose="020F0502020204030204" pitchFamily="34" charset="0"/>
                                </a:rPr>
                                <m:t>𝑛</m:t>
                              </m:r>
                            </m:e>
                          </m:mr>
                          <m:mr>
                            <m:e>
                              <m:r>
                                <a:rPr lang="en-AU" sz="2400" i="1">
                                  <a:effectLst/>
                                  <a:latin typeface="Cambria Math" panose="02040503050406030204" pitchFamily="18" charset="0"/>
                                  <a:ea typeface="Calibri" panose="020F0502020204030204" pitchFamily="34" charset="0"/>
                                </a:rPr>
                                <m:t>2</m:t>
                              </m:r>
                            </m:e>
                          </m:mr>
                        </m:m>
                      </m:e>
                    </m:d>
                    <m:r>
                      <a:rPr lang="en-AU" sz="2400" i="1">
                        <a:effectLst/>
                        <a:latin typeface="Cambria Math" panose="02040503050406030204" pitchFamily="18" charset="0"/>
                        <a:ea typeface="Calibri" panose="020F0502020204030204" pitchFamily="34" charset="0"/>
                      </a:rPr>
                      <m:t>+</m:t>
                    </m:r>
                    <m:d>
                      <m:dPr>
                        <m:ctrlPr>
                          <a:rPr lang="en-AU" sz="2400" i="1">
                            <a:effectLst/>
                            <a:latin typeface="Cambria Math" panose="02040503050406030204" pitchFamily="18" charset="0"/>
                            <a:ea typeface="Calibri" panose="020F0502020204030204" pitchFamily="34" charset="0"/>
                          </a:rPr>
                        </m:ctrlPr>
                      </m:dPr>
                      <m:e>
                        <m:m>
                          <m:mPr>
                            <m:mcs>
                              <m:mc>
                                <m:mcPr>
                                  <m:count m:val="1"/>
                                  <m:mcJc m:val="center"/>
                                </m:mcPr>
                              </m:mc>
                            </m:mcs>
                            <m:ctrlPr>
                              <a:rPr lang="en-AU" sz="2400" i="1">
                                <a:effectLst/>
                                <a:latin typeface="Cambria Math" panose="02040503050406030204" pitchFamily="18" charset="0"/>
                                <a:ea typeface="Calibri" panose="020F0502020204030204" pitchFamily="34" charset="0"/>
                              </a:rPr>
                            </m:ctrlPr>
                          </m:mPr>
                          <m:mr>
                            <m:e>
                              <m:r>
                                <a:rPr lang="en-AU" sz="2400" i="1">
                                  <a:effectLst/>
                                  <a:latin typeface="Cambria Math" panose="02040503050406030204" pitchFamily="18" charset="0"/>
                                  <a:ea typeface="Calibri" panose="020F0502020204030204" pitchFamily="34" charset="0"/>
                                </a:rPr>
                                <m:t>𝑛</m:t>
                              </m:r>
                            </m:e>
                          </m:mr>
                          <m:mr>
                            <m:e>
                              <m:r>
                                <a:rPr lang="en-AU" sz="2400" i="1">
                                  <a:effectLst/>
                                  <a:latin typeface="Cambria Math" panose="02040503050406030204" pitchFamily="18" charset="0"/>
                                  <a:ea typeface="Calibri" panose="020F0502020204030204" pitchFamily="34" charset="0"/>
                                </a:rPr>
                                <m:t>3</m:t>
                              </m:r>
                            </m:e>
                          </m:mr>
                        </m:m>
                      </m:e>
                    </m:d>
                  </m:oMath>
                </a14:m>
                <a:endParaRPr lang="en-AU" sz="2400" dirty="0">
                  <a:effectLst/>
                  <a:ea typeface="Calibri" panose="020F0502020204030204" pitchFamily="34" charset="0"/>
                </a:endParaRPr>
              </a:p>
            </p:txBody>
          </p:sp>
        </mc:Choice>
        <mc:Fallback xmlns="">
          <p:sp>
            <p:nvSpPr>
              <p:cNvPr id="5" name="Text Placeholder 4">
                <a:extLst>
                  <a:ext uri="{FF2B5EF4-FFF2-40B4-BE49-F238E27FC236}">
                    <a16:creationId xmlns:a16="http://schemas.microsoft.com/office/drawing/2014/main" id="{EC07B8BE-5E57-0EBF-A611-0397AE2825A2}"/>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59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12A49DF5-1B75-CDA1-9560-5D6330EF5C12}"/>
                  </a:ext>
                </a:extLst>
              </p:cNvPr>
              <p:cNvSpPr/>
              <p:nvPr/>
            </p:nvSpPr>
            <p:spPr>
              <a:xfrm>
                <a:off x="3466043" y="4320949"/>
                <a:ext cx="3977495" cy="969965"/>
              </a:xfrm>
              <a:prstGeom prst="wedgeRoundRectCallout">
                <a:avLst>
                  <a:gd name="adj1" fmla="val -71404"/>
                  <a:gd name="adj2" fmla="val -1498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How d</a:t>
                </a:r>
                <a14:m>
                  <m:oMath xmlns:m="http://schemas.openxmlformats.org/officeDocument/2006/math">
                    <m:r>
                      <m:rPr>
                        <m:sty m:val="p"/>
                      </m:rPr>
                      <a:rPr lang="en-AU" sz="1800" b="0" i="0" dirty="0" smtClean="0">
                        <a:latin typeface="Cambria Math" panose="02040503050406030204" pitchFamily="18" charset="0"/>
                      </a:rPr>
                      <m:t>oes</m:t>
                    </m:r>
                  </m:oMath>
                </a14:m>
                <a:r>
                  <a:rPr lang="en-AU" sz="1800" dirty="0"/>
                  <a:t> </a:t>
                </a:r>
                <a14:m>
                  <m:oMath xmlns:m="http://schemas.openxmlformats.org/officeDocument/2006/math">
                    <m:d>
                      <m:dPr>
                        <m:ctrlPr>
                          <a:rPr lang="en-AU" sz="1800" i="1">
                            <a:latin typeface="Cambria Math" panose="02040503050406030204" pitchFamily="18" charset="0"/>
                            <a:ea typeface="Calibri" panose="020F0502020204030204" pitchFamily="34" charset="0"/>
                          </a:rPr>
                        </m:ctrlPr>
                      </m:dPr>
                      <m:e>
                        <m:m>
                          <m:mPr>
                            <m:mcs>
                              <m:mc>
                                <m:mcPr>
                                  <m:count m:val="1"/>
                                  <m:mcJc m:val="center"/>
                                </m:mcPr>
                              </m:mc>
                            </m:mcs>
                            <m:ctrlPr>
                              <a:rPr lang="en-AU" sz="1800" i="1">
                                <a:latin typeface="Cambria Math" panose="02040503050406030204" pitchFamily="18" charset="0"/>
                                <a:ea typeface="Calibri" panose="020F0502020204030204" pitchFamily="34" charset="0"/>
                              </a:rPr>
                            </m:ctrlPr>
                          </m:mPr>
                          <m:mr>
                            <m:e>
                              <m:r>
                                <a:rPr lang="en-AU" sz="1800" i="1">
                                  <a:latin typeface="Cambria Math" panose="02040503050406030204" pitchFamily="18" charset="0"/>
                                  <a:ea typeface="Calibri" panose="020F0502020204030204" pitchFamily="34" charset="0"/>
                                </a:rPr>
                                <m:t>𝑚</m:t>
                              </m:r>
                              <m:r>
                                <a:rPr lang="en-AU" sz="1800" i="1">
                                  <a:latin typeface="Cambria Math" panose="02040503050406030204" pitchFamily="18" charset="0"/>
                                  <a:ea typeface="Calibri" panose="020F0502020204030204" pitchFamily="34" charset="0"/>
                                </a:rPr>
                                <m:t>+</m:t>
                              </m:r>
                              <m:r>
                                <a:rPr lang="en-AU" sz="1800" i="1">
                                  <a:latin typeface="Cambria Math" panose="02040503050406030204" pitchFamily="18" charset="0"/>
                                  <a:ea typeface="Calibri" panose="020F0502020204030204" pitchFamily="34" charset="0"/>
                                </a:rPr>
                                <m:t>𝑛</m:t>
                              </m:r>
                            </m:e>
                          </m:mr>
                          <m:mr>
                            <m:e>
                              <m:r>
                                <a:rPr lang="en-AU" sz="1800" i="1">
                                  <a:latin typeface="Cambria Math" panose="02040503050406030204" pitchFamily="18" charset="0"/>
                                  <a:ea typeface="Calibri" panose="020F0502020204030204" pitchFamily="34" charset="0"/>
                                </a:rPr>
                                <m:t>3</m:t>
                              </m:r>
                            </m:e>
                          </m:mr>
                        </m:m>
                      </m:e>
                    </m:d>
                  </m:oMath>
                </a14:m>
                <a:r>
                  <a:rPr lang="en-AU" sz="1800" dirty="0"/>
                  <a:t> help us interpret what the question is asking?</a:t>
                </a:r>
              </a:p>
            </p:txBody>
          </p:sp>
        </mc:Choice>
        <mc:Fallback xmlns="">
          <p:sp>
            <p:nvSpPr>
              <p:cNvPr id="9" name="Speech Bubble: Rectangle with Corners Rounded 8">
                <a:extLst>
                  <a:ext uri="{FF2B5EF4-FFF2-40B4-BE49-F238E27FC236}">
                    <a16:creationId xmlns:a16="http://schemas.microsoft.com/office/drawing/2014/main" id="{12A49DF5-1B75-CDA1-9560-5D6330EF5C12}"/>
                  </a:ext>
                </a:extLst>
              </p:cNvPr>
              <p:cNvSpPr>
                <a:spLocks noRot="1" noChangeAspect="1" noMove="1" noResize="1" noEditPoints="1" noAdjustHandles="1" noChangeArrowheads="1" noChangeShapeType="1" noTextEdit="1"/>
              </p:cNvSpPr>
              <p:nvPr/>
            </p:nvSpPr>
            <p:spPr>
              <a:xfrm>
                <a:off x="3466043" y="4320949"/>
                <a:ext cx="3977495" cy="969965"/>
              </a:xfrm>
              <a:prstGeom prst="wedgeRoundRectCallout">
                <a:avLst>
                  <a:gd name="adj1" fmla="val -71404"/>
                  <a:gd name="adj2" fmla="val -149848"/>
                  <a:gd name="adj3" fmla="val 16667"/>
                </a:avLst>
              </a:prstGeom>
              <a:blipFill>
                <a:blip r:embed="rId3"/>
                <a:stretch>
                  <a:fillRect b="-619"/>
                </a:stretch>
              </a:blipFill>
            </p:spPr>
            <p:txBody>
              <a:bodyPr/>
              <a:lstStyle/>
              <a:p>
                <a:r>
                  <a:rPr lang="en-AU">
                    <a:noFill/>
                  </a:rPr>
                  <a:t> </a:t>
                </a:r>
              </a:p>
            </p:txBody>
          </p:sp>
        </mc:Fallback>
      </mc:AlternateContent>
    </p:spTree>
    <p:extLst>
      <p:ext uri="{BB962C8B-B14F-4D97-AF65-F5344CB8AC3E}">
        <p14:creationId xmlns:p14="http://schemas.microsoft.com/office/powerpoint/2010/main" val="291152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9A6FD-846C-7F2B-AD02-1767CEF4BB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3E5D2D-61C3-AB42-88BA-43B0213C5942}"/>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C700339-E1C0-0F44-3C78-DFEA92F9AD6B}"/>
                  </a:ext>
                </a:extLst>
              </p:cNvPr>
              <p:cNvSpPr txBox="1"/>
              <p:nvPr/>
            </p:nvSpPr>
            <p:spPr>
              <a:xfrm>
                <a:off x="359998" y="1569783"/>
                <a:ext cx="11303000" cy="504240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mj-lt"/>
                    <a:ea typeface="+mn-ea"/>
                    <a:cs typeface="Arial" panose="020B0604020202020204" pitchFamily="34" charset="0"/>
                  </a:rPr>
                  <a:t>Learning intentions</a:t>
                </a:r>
                <a:endParaRPr kumimoji="0" lang="en-AU" sz="2000" b="1" i="0" u="none" strike="noStrike" kern="1200" cap="none" spc="0" normalizeH="0" baseline="0" noProof="0" dirty="0">
                  <a:ln>
                    <a:noFill/>
                  </a:ln>
                  <a:solidFill>
                    <a:srgbClr val="002664"/>
                  </a:solidFill>
                  <a:effectLst/>
                  <a:uLnTx/>
                  <a:uFillTx/>
                  <a:latin typeface="+mj-lt"/>
                  <a:ea typeface="+mn-lt"/>
                  <a:cs typeface="Arial" panose="020B0604020202020204" pitchFamily="34" charset="0"/>
                </a:endParaRPr>
              </a:p>
              <a:p>
                <a:pPr marL="285750" indent="-285750">
                  <a:lnSpc>
                    <a:spcPct val="150000"/>
                  </a:lnSpc>
                  <a:spcBef>
                    <a:spcPts val="600"/>
                  </a:spcBef>
                  <a:spcAft>
                    <a:spcPts val="600"/>
                  </a:spcAft>
                  <a:buFont typeface="Arial" panose="020B0604020202020204" pitchFamily="34" charset="0"/>
                  <a:buChar char="•"/>
                  <a:tabLst>
                    <a:tab pos="228600" algn="l"/>
                  </a:tabLst>
                  <a:defRPr/>
                </a:pPr>
                <a:r>
                  <a:rPr lang="en-AU" sz="1800" dirty="0">
                    <a:effectLst/>
                    <a:ea typeface="Calibri" panose="020F0502020204030204" pitchFamily="34" charset="0"/>
                  </a:rPr>
                  <a:t>To be able to apply identities involving binomial coefficients to solve problems related to the binomial theorem.</a:t>
                </a:r>
                <a:endParaRPr kumimoji="0" lang="en-AU" sz="1800" b="0" i="0" u="none" strike="noStrike" kern="1200" cap="none" spc="0" normalizeH="0" baseline="0" noProof="0" dirty="0">
                  <a:ln>
                    <a:noFill/>
                  </a:ln>
                  <a:solidFill>
                    <a:srgbClr val="22272B"/>
                  </a:solidFill>
                  <a:effectLst/>
                  <a:uLnTx/>
                  <a:uFillTx/>
                  <a:ea typeface="Calibri" panose="020F0502020204030204" pitchFamily="34" charset="0"/>
                  <a:cs typeface="+mn-cs"/>
                </a:endParaRP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mj-lt"/>
                    <a:ea typeface="+mn-ea"/>
                    <a:cs typeface="Arial" panose="020B0604020202020204" pitchFamily="34" charset="0"/>
                  </a:rPr>
                  <a:t>Success criteria</a:t>
                </a:r>
                <a:endParaRPr kumimoji="0" lang="en-US" sz="2000" b="0" i="0" u="none" strike="noStrike" kern="1200" cap="none" spc="0" normalizeH="0" baseline="0" noProof="0" dirty="0">
                  <a:ln>
                    <a:noFill/>
                  </a:ln>
                  <a:solidFill>
                    <a:srgbClr val="002664"/>
                  </a:solidFill>
                  <a:effectLst/>
                  <a:uLnTx/>
                  <a:uFillTx/>
                  <a:latin typeface="+mj-lt"/>
                  <a:ea typeface="+mn-ea"/>
                  <a:cs typeface="Arial" panose="020B0604020202020204" pitchFamily="34" charset="0"/>
                </a:endParaRPr>
              </a:p>
              <a:p>
                <a:pPr marL="285750" indent="-285750">
                  <a:lnSpc>
                    <a:spcPct val="150000"/>
                  </a:lnSpc>
                  <a:spcBef>
                    <a:spcPts val="600"/>
                  </a:spcBef>
                  <a:spcAft>
                    <a:spcPts val="600"/>
                  </a:spcAft>
                  <a:buFont typeface="Arial" panose="020B0604020202020204" pitchFamily="34" charset="0"/>
                  <a:buChar char="•"/>
                </a:pPr>
                <a:r>
                  <a:rPr lang="en-AU" sz="1800" dirty="0"/>
                  <a:t>I can interpret and rewrite expressions using sigma notation and binomial expansions.</a:t>
                </a:r>
              </a:p>
              <a:p>
                <a:pPr marL="285750" indent="-285750">
                  <a:lnSpc>
                    <a:spcPct val="150000"/>
                  </a:lnSpc>
                  <a:spcBef>
                    <a:spcPts val="600"/>
                  </a:spcBef>
                  <a:spcAft>
                    <a:spcPts val="600"/>
                  </a:spcAft>
                  <a:buFont typeface="Arial" panose="020B0604020202020204" pitchFamily="34" charset="0"/>
                  <a:buChar char="•"/>
                </a:pPr>
                <a:r>
                  <a:rPr lang="en-AU" sz="1800" dirty="0"/>
                  <a:t>I can prove algebraic identities and evaluate binomial sums using substitution, expansion and coefficient reasoning.</a:t>
                </a:r>
              </a:p>
              <a:p>
                <a:pPr marL="285750" indent="-285750">
                  <a:lnSpc>
                    <a:spcPct val="150000"/>
                  </a:lnSpc>
                  <a:spcBef>
                    <a:spcPts val="600"/>
                  </a:spcBef>
                  <a:spcAft>
                    <a:spcPts val="600"/>
                  </a:spcAft>
                  <a:buFont typeface="Arial" panose="020B0604020202020204" pitchFamily="34" charset="0"/>
                  <a:buChar char="•"/>
                </a:pPr>
                <a:r>
                  <a:rPr lang="en-AU" sz="1800" dirty="0"/>
                  <a:t>I can rearrange and simplify binomial expansions to prove the equivalence of coefficients.</a:t>
                </a:r>
              </a:p>
              <a:p>
                <a:pPr marL="285750" indent="-285750">
                  <a:lnSpc>
                    <a:spcPct val="150000"/>
                  </a:lnSpc>
                  <a:spcBef>
                    <a:spcPts val="600"/>
                  </a:spcBef>
                  <a:spcAft>
                    <a:spcPts val="600"/>
                  </a:spcAft>
                  <a:buFont typeface="Arial" panose="020B0604020202020204" pitchFamily="34" charset="0"/>
                  <a:buChar char="•"/>
                </a:pPr>
                <a:r>
                  <a:rPr lang="en-AU" sz="1800" dirty="0"/>
                  <a:t>I can provide both an algebraic proof and a combinatorial argument for the identity</a:t>
                </a:r>
                <a:br>
                  <a:rPr lang="en-AU" sz="1800" dirty="0"/>
                </a:br>
                <a:r>
                  <a:rPr lang="en-AU" sz="1800" i="1" baseline="30000" dirty="0"/>
                  <a:t>n</a:t>
                </a:r>
                <a:r>
                  <a:rPr lang="en-AU" sz="1800" i="1" dirty="0"/>
                  <a:t>C</a:t>
                </a:r>
                <a:r>
                  <a:rPr lang="en-AU" sz="1800" i="1" baseline="-25000" dirty="0"/>
                  <a:t>r</a:t>
                </a:r>
                <a:r>
                  <a:rPr lang="en-AU" sz="1800" dirty="0"/>
                  <a:t> </a:t>
                </a:r>
                <a14:m>
                  <m:oMath xmlns:m="http://schemas.openxmlformats.org/officeDocument/2006/math">
                    <m:r>
                      <a:rPr lang="en-AU" sz="1800" i="1">
                        <a:latin typeface="Cambria Math" panose="02040503050406030204" pitchFamily="18" charset="0"/>
                      </a:rPr>
                      <m:t>=</m:t>
                    </m:r>
                  </m:oMath>
                </a14:m>
                <a:r>
                  <a:rPr lang="en-AU" sz="1800" dirty="0"/>
                  <a:t>  </a:t>
                </a:r>
                <a:r>
                  <a:rPr lang="en-AU" sz="1800" i="1" baseline="30000" dirty="0"/>
                  <a:t>n-1</a:t>
                </a:r>
                <a:r>
                  <a:rPr lang="en-AU" sz="1800" i="1" dirty="0"/>
                  <a:t>C</a:t>
                </a:r>
                <a:r>
                  <a:rPr lang="en-AU" sz="1800" i="1" baseline="-25000" dirty="0"/>
                  <a:t>r-1</a:t>
                </a:r>
                <a:r>
                  <a:rPr lang="en-AU" sz="1800" dirty="0"/>
                  <a:t> </a:t>
                </a:r>
                <a14:m>
                  <m:oMath xmlns:m="http://schemas.openxmlformats.org/officeDocument/2006/math">
                    <m:r>
                      <a:rPr lang="en-AU" sz="1800" i="1">
                        <a:latin typeface="Cambria Math" panose="02040503050406030204" pitchFamily="18" charset="0"/>
                      </a:rPr>
                      <m:t>+</m:t>
                    </m:r>
                  </m:oMath>
                </a14:m>
                <a:r>
                  <a:rPr lang="en-AU" sz="1800" i="1" baseline="30000" dirty="0"/>
                  <a:t>n-1</a:t>
                </a:r>
                <a:r>
                  <a:rPr lang="en-AU" sz="1800" i="1" dirty="0"/>
                  <a:t>C</a:t>
                </a:r>
                <a:r>
                  <a:rPr lang="en-AU" sz="1800" i="1" baseline="-25000" dirty="0"/>
                  <a:t>r</a:t>
                </a:r>
                <a:r>
                  <a:rPr lang="en-AU" sz="1800" dirty="0"/>
                  <a:t>.</a:t>
                </a:r>
              </a:p>
            </p:txBody>
          </p:sp>
        </mc:Choice>
        <mc:Fallback xmlns="">
          <p:sp>
            <p:nvSpPr>
              <p:cNvPr id="3" name="TextBox 2">
                <a:extLst>
                  <a:ext uri="{FF2B5EF4-FFF2-40B4-BE49-F238E27FC236}">
                    <a16:creationId xmlns:a16="http://schemas.microsoft.com/office/drawing/2014/main" id="{0C700339-E1C0-0F44-3C78-DFEA92F9AD6B}"/>
                  </a:ext>
                </a:extLst>
              </p:cNvPr>
              <p:cNvSpPr txBox="1">
                <a:spLocks noRot="1" noChangeAspect="1" noMove="1" noResize="1" noEditPoints="1" noAdjustHandles="1" noChangeArrowheads="1" noChangeShapeType="1" noTextEdit="1"/>
              </p:cNvSpPr>
              <p:nvPr/>
            </p:nvSpPr>
            <p:spPr>
              <a:xfrm>
                <a:off x="359998" y="1569783"/>
                <a:ext cx="11303000" cy="5042406"/>
              </a:xfrm>
              <a:prstGeom prst="rect">
                <a:avLst/>
              </a:prstGeom>
              <a:blipFill>
                <a:blip r:embed="rId3"/>
                <a:stretch>
                  <a:fillRect l="-1348" b="-1935"/>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4AB5785-3807-A26A-A7D1-FFC90F160F2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167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F5556-5A2D-F718-E3D3-C5A6C033925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A3CF6B-E637-0AB7-5146-ED25EC80BF85}"/>
              </a:ext>
            </a:extLst>
          </p:cNvPr>
          <p:cNvSpPr>
            <a:spLocks noGrp="1"/>
          </p:cNvSpPr>
          <p:nvPr>
            <p:ph type="sldNum" sz="quarter" idx="12"/>
          </p:nvPr>
        </p:nvSpPr>
        <p:spPr/>
        <p:txBody>
          <a:bodyPr/>
          <a:lstStyle/>
          <a:p>
            <a:fld id="{10A01DC5-1685-4615-8240-15192985C6A2}" type="slidenum">
              <a:rPr lang="en-AU" smtClean="0"/>
              <a:t>20</a:t>
            </a:fld>
            <a:endParaRPr lang="en-AU" dirty="0"/>
          </a:p>
        </p:txBody>
      </p:sp>
      <p:sp>
        <p:nvSpPr>
          <p:cNvPr id="3" name="Title 2">
            <a:extLst>
              <a:ext uri="{FF2B5EF4-FFF2-40B4-BE49-F238E27FC236}">
                <a16:creationId xmlns:a16="http://schemas.microsoft.com/office/drawing/2014/main" id="{5283B255-57DF-142D-773F-E37A1BEC00C5}"/>
              </a:ext>
            </a:extLst>
          </p:cNvPr>
          <p:cNvSpPr>
            <a:spLocks noGrp="1"/>
          </p:cNvSpPr>
          <p:nvPr>
            <p:ph type="title"/>
          </p:nvPr>
        </p:nvSpPr>
        <p:spPr/>
        <p:txBody>
          <a:bodyPr/>
          <a:lstStyle/>
          <a:p>
            <a:r>
              <a:rPr lang="en-AU" dirty="0"/>
              <a:t>Proving further identities (5)</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6108B5C1-FC7C-0A56-4ADD-BDF989E2A621}"/>
                  </a:ext>
                </a:extLst>
              </p:cNvPr>
              <p:cNvSpPr>
                <a:spLocks noGrp="1"/>
              </p:cNvSpPr>
              <p:nvPr>
                <p:ph type="body" sz="quarter" idx="18"/>
              </p:nvPr>
            </p:nvSpPr>
            <p:spPr>
              <a:xfrm>
                <a:off x="360000" y="1081336"/>
                <a:ext cx="11483999" cy="310015"/>
              </a:xfrm>
            </p:spPr>
            <p:txBody>
              <a:bodyPr/>
              <a:lstStyle/>
              <a:p>
                <a:r>
                  <a:rPr lang="en-AU" dirty="0">
                    <a:ea typeface="Calibri" panose="020F0502020204030204" pitchFamily="34" charset="0"/>
                  </a:rPr>
                  <a:t>Prove that </a:t>
                </a:r>
                <a14:m>
                  <m:oMath xmlns:m="http://schemas.openxmlformats.org/officeDocument/2006/math">
                    <m:d>
                      <m:dPr>
                        <m:ctrlPr>
                          <a:rPr lang="en-AU" i="1">
                            <a:latin typeface="Cambria Math" panose="02040503050406030204" pitchFamily="18" charset="0"/>
                            <a:ea typeface="Calibri" panose="020F0502020204030204" pitchFamily="34" charset="0"/>
                          </a:rPr>
                        </m:ctrlPr>
                      </m:dPr>
                      <m:e>
                        <m:m>
                          <m:mPr>
                            <m:mcs>
                              <m:mc>
                                <m:mcPr>
                                  <m:count m:val="1"/>
                                  <m:mcJc m:val="center"/>
                                </m:mcPr>
                              </m:mc>
                            </m:mcs>
                            <m:ctrlPr>
                              <a:rPr lang="en-AU" i="1">
                                <a:latin typeface="Cambria Math" panose="02040503050406030204" pitchFamily="18" charset="0"/>
                                <a:ea typeface="Calibri" panose="020F0502020204030204" pitchFamily="34" charset="0"/>
                              </a:rPr>
                            </m:ctrlPr>
                          </m:mPr>
                          <m:mr>
                            <m:e>
                              <m:r>
                                <a:rPr lang="en-AU" i="1">
                                  <a:latin typeface="Cambria Math" panose="02040503050406030204" pitchFamily="18" charset="0"/>
                                  <a:ea typeface="Calibri" panose="020F0502020204030204" pitchFamily="34" charset="0"/>
                                </a:rPr>
                                <m:t>𝑚</m:t>
                              </m:r>
                              <m:r>
                                <a:rPr lang="en-AU" i="1">
                                  <a:latin typeface="Cambria Math" panose="02040503050406030204" pitchFamily="18" charset="0"/>
                                  <a:ea typeface="Calibri" panose="020F0502020204030204" pitchFamily="34" charset="0"/>
                                </a:rPr>
                                <m:t>+</m:t>
                              </m:r>
                              <m:r>
                                <a:rPr lang="en-AU" i="1">
                                  <a:latin typeface="Cambria Math" panose="02040503050406030204" pitchFamily="18" charset="0"/>
                                  <a:ea typeface="Calibri" panose="020F0502020204030204" pitchFamily="34" charset="0"/>
                                </a:rPr>
                                <m:t>𝑛</m:t>
                              </m:r>
                            </m:e>
                          </m:mr>
                          <m:mr>
                            <m:e>
                              <m:r>
                                <a:rPr lang="en-AU" i="1">
                                  <a:latin typeface="Cambria Math" panose="02040503050406030204" pitchFamily="18" charset="0"/>
                                  <a:ea typeface="Calibri" panose="020F0502020204030204" pitchFamily="34" charset="0"/>
                                </a:rPr>
                                <m:t>3</m:t>
                              </m:r>
                            </m:e>
                          </m:mr>
                        </m:m>
                      </m:e>
                    </m:d>
                    <m:r>
                      <a:rPr lang="en-AU" i="1">
                        <a:latin typeface="Cambria Math" panose="02040503050406030204" pitchFamily="18" charset="0"/>
                        <a:ea typeface="Calibri" panose="020F0502020204030204" pitchFamily="34" charset="0"/>
                      </a:rPr>
                      <m:t>=</m:t>
                    </m:r>
                    <m:d>
                      <m:dPr>
                        <m:ctrlPr>
                          <a:rPr lang="en-AU" i="1">
                            <a:latin typeface="Cambria Math" panose="02040503050406030204" pitchFamily="18" charset="0"/>
                            <a:ea typeface="Calibri" panose="020F0502020204030204" pitchFamily="34" charset="0"/>
                          </a:rPr>
                        </m:ctrlPr>
                      </m:dPr>
                      <m:e>
                        <m:m>
                          <m:mPr>
                            <m:mcs>
                              <m:mc>
                                <m:mcPr>
                                  <m:count m:val="1"/>
                                  <m:mcJc m:val="center"/>
                                </m:mcPr>
                              </m:mc>
                            </m:mcs>
                            <m:ctrlPr>
                              <a:rPr lang="en-AU" i="1">
                                <a:latin typeface="Cambria Math" panose="02040503050406030204" pitchFamily="18" charset="0"/>
                                <a:ea typeface="Calibri" panose="020F0502020204030204" pitchFamily="34" charset="0"/>
                              </a:rPr>
                            </m:ctrlPr>
                          </m:mPr>
                          <m:mr>
                            <m:e>
                              <m:r>
                                <a:rPr lang="en-AU" i="1">
                                  <a:latin typeface="Cambria Math" panose="02040503050406030204" pitchFamily="18" charset="0"/>
                                  <a:ea typeface="Calibri" panose="020F0502020204030204" pitchFamily="34" charset="0"/>
                                </a:rPr>
                                <m:t>𝑚</m:t>
                              </m:r>
                            </m:e>
                          </m:mr>
                          <m:mr>
                            <m:e>
                              <m:r>
                                <a:rPr lang="en-AU" i="1">
                                  <a:latin typeface="Cambria Math" panose="02040503050406030204" pitchFamily="18" charset="0"/>
                                  <a:ea typeface="Calibri" panose="020F0502020204030204" pitchFamily="34" charset="0"/>
                                </a:rPr>
                                <m:t>3</m:t>
                              </m:r>
                            </m:e>
                          </m:mr>
                        </m:m>
                      </m:e>
                    </m:d>
                    <m:r>
                      <a:rPr lang="en-AU" i="1">
                        <a:latin typeface="Cambria Math" panose="02040503050406030204" pitchFamily="18" charset="0"/>
                        <a:ea typeface="Calibri" panose="020F0502020204030204" pitchFamily="34" charset="0"/>
                      </a:rPr>
                      <m:t>+</m:t>
                    </m:r>
                    <m:d>
                      <m:dPr>
                        <m:ctrlPr>
                          <a:rPr lang="en-AU" i="1">
                            <a:latin typeface="Cambria Math" panose="02040503050406030204" pitchFamily="18" charset="0"/>
                            <a:ea typeface="Calibri" panose="020F0502020204030204" pitchFamily="34" charset="0"/>
                          </a:rPr>
                        </m:ctrlPr>
                      </m:dPr>
                      <m:e>
                        <m:m>
                          <m:mPr>
                            <m:mcs>
                              <m:mc>
                                <m:mcPr>
                                  <m:count m:val="1"/>
                                  <m:mcJc m:val="center"/>
                                </m:mcPr>
                              </m:mc>
                            </m:mcs>
                            <m:ctrlPr>
                              <a:rPr lang="en-AU" i="1">
                                <a:latin typeface="Cambria Math" panose="02040503050406030204" pitchFamily="18" charset="0"/>
                                <a:ea typeface="Calibri" panose="020F0502020204030204" pitchFamily="34" charset="0"/>
                              </a:rPr>
                            </m:ctrlPr>
                          </m:mPr>
                          <m:mr>
                            <m:e>
                              <m:r>
                                <a:rPr lang="en-AU" i="1">
                                  <a:latin typeface="Cambria Math" panose="02040503050406030204" pitchFamily="18" charset="0"/>
                                  <a:ea typeface="Calibri" panose="020F0502020204030204" pitchFamily="34" charset="0"/>
                                </a:rPr>
                                <m:t>𝑚</m:t>
                              </m:r>
                            </m:e>
                          </m:mr>
                          <m:mr>
                            <m:e>
                              <m:r>
                                <a:rPr lang="en-AU" i="1">
                                  <a:latin typeface="Cambria Math" panose="02040503050406030204" pitchFamily="18" charset="0"/>
                                  <a:ea typeface="Calibri" panose="020F0502020204030204" pitchFamily="34" charset="0"/>
                                </a:rPr>
                                <m:t>2</m:t>
                              </m:r>
                            </m:e>
                          </m:mr>
                        </m:m>
                      </m:e>
                    </m:d>
                    <m:d>
                      <m:dPr>
                        <m:ctrlPr>
                          <a:rPr lang="en-AU" i="1">
                            <a:latin typeface="Cambria Math" panose="02040503050406030204" pitchFamily="18" charset="0"/>
                            <a:ea typeface="Calibri" panose="020F0502020204030204" pitchFamily="34" charset="0"/>
                          </a:rPr>
                        </m:ctrlPr>
                      </m:dPr>
                      <m:e>
                        <m:m>
                          <m:mPr>
                            <m:mcs>
                              <m:mc>
                                <m:mcPr>
                                  <m:count m:val="1"/>
                                  <m:mcJc m:val="center"/>
                                </m:mcPr>
                              </m:mc>
                            </m:mcs>
                            <m:ctrlPr>
                              <a:rPr lang="en-AU" i="1">
                                <a:latin typeface="Cambria Math" panose="02040503050406030204" pitchFamily="18" charset="0"/>
                                <a:ea typeface="Calibri" panose="020F0502020204030204" pitchFamily="34" charset="0"/>
                              </a:rPr>
                            </m:ctrlPr>
                          </m:mPr>
                          <m:mr>
                            <m:e>
                              <m:r>
                                <a:rPr lang="en-AU" i="1">
                                  <a:latin typeface="Cambria Math" panose="02040503050406030204" pitchFamily="18" charset="0"/>
                                  <a:ea typeface="Calibri" panose="020F0502020204030204" pitchFamily="34" charset="0"/>
                                </a:rPr>
                                <m:t>𝑛</m:t>
                              </m:r>
                            </m:e>
                          </m:mr>
                          <m:mr>
                            <m:e>
                              <m:r>
                                <a:rPr lang="en-AU" i="1">
                                  <a:latin typeface="Cambria Math" panose="02040503050406030204" pitchFamily="18" charset="0"/>
                                  <a:ea typeface="Calibri" panose="020F0502020204030204" pitchFamily="34" charset="0"/>
                                </a:rPr>
                                <m:t>1</m:t>
                              </m:r>
                            </m:e>
                          </m:mr>
                        </m:m>
                      </m:e>
                    </m:d>
                    <m:r>
                      <a:rPr lang="en-AU" i="1">
                        <a:latin typeface="Cambria Math" panose="02040503050406030204" pitchFamily="18" charset="0"/>
                        <a:ea typeface="Calibri" panose="020F0502020204030204" pitchFamily="34" charset="0"/>
                      </a:rPr>
                      <m:t>+</m:t>
                    </m:r>
                    <m:d>
                      <m:dPr>
                        <m:ctrlPr>
                          <a:rPr lang="en-AU" i="1">
                            <a:latin typeface="Cambria Math" panose="02040503050406030204" pitchFamily="18" charset="0"/>
                            <a:ea typeface="Calibri" panose="020F0502020204030204" pitchFamily="34" charset="0"/>
                          </a:rPr>
                        </m:ctrlPr>
                      </m:dPr>
                      <m:e>
                        <m:m>
                          <m:mPr>
                            <m:mcs>
                              <m:mc>
                                <m:mcPr>
                                  <m:count m:val="1"/>
                                  <m:mcJc m:val="center"/>
                                </m:mcPr>
                              </m:mc>
                            </m:mcs>
                            <m:ctrlPr>
                              <a:rPr lang="en-AU" i="1">
                                <a:latin typeface="Cambria Math" panose="02040503050406030204" pitchFamily="18" charset="0"/>
                                <a:ea typeface="Calibri" panose="020F0502020204030204" pitchFamily="34" charset="0"/>
                              </a:rPr>
                            </m:ctrlPr>
                          </m:mPr>
                          <m:mr>
                            <m:e>
                              <m:r>
                                <a:rPr lang="en-AU" i="1">
                                  <a:latin typeface="Cambria Math" panose="02040503050406030204" pitchFamily="18" charset="0"/>
                                  <a:ea typeface="Calibri" panose="020F0502020204030204" pitchFamily="34" charset="0"/>
                                </a:rPr>
                                <m:t>𝑚</m:t>
                              </m:r>
                            </m:e>
                          </m:mr>
                          <m:mr>
                            <m:e>
                              <m:r>
                                <a:rPr lang="en-AU" i="1">
                                  <a:latin typeface="Cambria Math" panose="02040503050406030204" pitchFamily="18" charset="0"/>
                                  <a:ea typeface="Calibri" panose="020F0502020204030204" pitchFamily="34" charset="0"/>
                                </a:rPr>
                                <m:t>1</m:t>
                              </m:r>
                            </m:e>
                          </m:mr>
                        </m:m>
                      </m:e>
                    </m:d>
                    <m:d>
                      <m:dPr>
                        <m:ctrlPr>
                          <a:rPr lang="en-AU" i="1">
                            <a:latin typeface="Cambria Math" panose="02040503050406030204" pitchFamily="18" charset="0"/>
                            <a:ea typeface="Calibri" panose="020F0502020204030204" pitchFamily="34" charset="0"/>
                          </a:rPr>
                        </m:ctrlPr>
                      </m:dPr>
                      <m:e>
                        <m:m>
                          <m:mPr>
                            <m:mcs>
                              <m:mc>
                                <m:mcPr>
                                  <m:count m:val="1"/>
                                  <m:mcJc m:val="center"/>
                                </m:mcPr>
                              </m:mc>
                            </m:mcs>
                            <m:ctrlPr>
                              <a:rPr lang="en-AU" i="1">
                                <a:latin typeface="Cambria Math" panose="02040503050406030204" pitchFamily="18" charset="0"/>
                                <a:ea typeface="Calibri" panose="020F0502020204030204" pitchFamily="34" charset="0"/>
                              </a:rPr>
                            </m:ctrlPr>
                          </m:mPr>
                          <m:mr>
                            <m:e>
                              <m:r>
                                <a:rPr lang="en-AU" i="1">
                                  <a:latin typeface="Cambria Math" panose="02040503050406030204" pitchFamily="18" charset="0"/>
                                  <a:ea typeface="Calibri" panose="020F0502020204030204" pitchFamily="34" charset="0"/>
                                </a:rPr>
                                <m:t>𝑛</m:t>
                              </m:r>
                            </m:e>
                          </m:mr>
                          <m:mr>
                            <m:e>
                              <m:r>
                                <a:rPr lang="en-AU" i="1">
                                  <a:latin typeface="Cambria Math" panose="02040503050406030204" pitchFamily="18" charset="0"/>
                                  <a:ea typeface="Calibri" panose="020F0502020204030204" pitchFamily="34" charset="0"/>
                                </a:rPr>
                                <m:t>2</m:t>
                              </m:r>
                            </m:e>
                          </m:mr>
                        </m:m>
                      </m:e>
                    </m:d>
                    <m:r>
                      <a:rPr lang="en-AU" i="1">
                        <a:latin typeface="Cambria Math" panose="02040503050406030204" pitchFamily="18" charset="0"/>
                        <a:ea typeface="Calibri" panose="020F0502020204030204" pitchFamily="34" charset="0"/>
                      </a:rPr>
                      <m:t>+</m:t>
                    </m:r>
                    <m:d>
                      <m:dPr>
                        <m:ctrlPr>
                          <a:rPr lang="en-AU" i="1">
                            <a:latin typeface="Cambria Math" panose="02040503050406030204" pitchFamily="18" charset="0"/>
                            <a:ea typeface="Calibri" panose="020F0502020204030204" pitchFamily="34" charset="0"/>
                          </a:rPr>
                        </m:ctrlPr>
                      </m:dPr>
                      <m:e>
                        <m:m>
                          <m:mPr>
                            <m:mcs>
                              <m:mc>
                                <m:mcPr>
                                  <m:count m:val="1"/>
                                  <m:mcJc m:val="center"/>
                                </m:mcPr>
                              </m:mc>
                            </m:mcs>
                            <m:ctrlPr>
                              <a:rPr lang="en-AU" i="1">
                                <a:latin typeface="Cambria Math" panose="02040503050406030204" pitchFamily="18" charset="0"/>
                                <a:ea typeface="Calibri" panose="020F0502020204030204" pitchFamily="34" charset="0"/>
                              </a:rPr>
                            </m:ctrlPr>
                          </m:mPr>
                          <m:mr>
                            <m:e>
                              <m:r>
                                <a:rPr lang="en-AU" i="1">
                                  <a:latin typeface="Cambria Math" panose="02040503050406030204" pitchFamily="18" charset="0"/>
                                  <a:ea typeface="Calibri" panose="020F0502020204030204" pitchFamily="34" charset="0"/>
                                </a:rPr>
                                <m:t>𝑛</m:t>
                              </m:r>
                            </m:e>
                          </m:mr>
                          <m:mr>
                            <m:e>
                              <m:r>
                                <a:rPr lang="en-AU" i="1">
                                  <a:latin typeface="Cambria Math" panose="02040503050406030204" pitchFamily="18" charset="0"/>
                                  <a:ea typeface="Calibri" panose="020F0502020204030204" pitchFamily="34" charset="0"/>
                                </a:rPr>
                                <m:t>3</m:t>
                              </m:r>
                            </m:e>
                          </m:mr>
                        </m:m>
                      </m:e>
                    </m:d>
                  </m:oMath>
                </a14:m>
                <a:endParaRPr lang="en-AU" dirty="0">
                  <a:ea typeface="Calibri" panose="020F0502020204030204" pitchFamily="34" charset="0"/>
                </a:endParaRPr>
              </a:p>
            </p:txBody>
          </p:sp>
        </mc:Choice>
        <mc:Fallback xmlns="">
          <p:sp>
            <p:nvSpPr>
              <p:cNvPr id="4" name="Text Placeholder 3">
                <a:extLst>
                  <a:ext uri="{FF2B5EF4-FFF2-40B4-BE49-F238E27FC236}">
                    <a16:creationId xmlns:a16="http://schemas.microsoft.com/office/drawing/2014/main" id="{6108B5C1-FC7C-0A56-4ADD-BDF989E2A621}"/>
                  </a:ext>
                </a:extLst>
              </p:cNvPr>
              <p:cNvSpPr>
                <a:spLocks noGrp="1" noRot="1" noChangeAspect="1" noMove="1" noResize="1" noEditPoints="1" noAdjustHandles="1" noChangeArrowheads="1" noChangeShapeType="1" noTextEdit="1"/>
              </p:cNvSpPr>
              <p:nvPr>
                <p:ph type="body" sz="quarter" idx="18"/>
              </p:nvPr>
            </p:nvSpPr>
            <p:spPr>
              <a:xfrm>
                <a:off x="360000" y="1081336"/>
                <a:ext cx="11483999" cy="310015"/>
              </a:xfrm>
              <a:blipFill>
                <a:blip r:embed="rId2"/>
                <a:stretch>
                  <a:fillRect l="-1327" t="-52941" b="-1960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2961389-7583-521D-A731-B39891CF296A}"/>
                  </a:ext>
                </a:extLst>
              </p:cNvPr>
              <p:cNvSpPr>
                <a:spLocks noGrp="1"/>
              </p:cNvSpPr>
              <p:nvPr>
                <p:ph type="body" sz="quarter" idx="17"/>
              </p:nvPr>
            </p:nvSpPr>
            <p:spPr/>
            <p:txBody>
              <a:bodyPr/>
              <a:lstStyle/>
              <a:p>
                <a:r>
                  <a:rPr lang="en-AU" b="1" dirty="0"/>
                  <a:t>Expand</a:t>
                </a:r>
                <a:r>
                  <a:rPr lang="en-AU" dirty="0"/>
                  <a:t> </a:t>
                </a:r>
                <a14:m>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r>
                              <a:rPr lang="en-AU" i="1">
                                <a:latin typeface="Cambria Math" panose="02040503050406030204" pitchFamily="18" charset="0"/>
                              </a:rPr>
                              <m:t>𝑥</m:t>
                            </m:r>
                          </m:e>
                        </m:d>
                      </m:e>
                      <m:sup>
                        <m:r>
                          <a:rPr lang="en-AU" i="1">
                            <a:latin typeface="Cambria Math" panose="02040503050406030204" pitchFamily="18" charset="0"/>
                          </a:rPr>
                          <m:t>𝑚</m:t>
                        </m:r>
                        <m:r>
                          <a:rPr lang="en-AU" i="1">
                            <a:latin typeface="Cambria Math" panose="02040503050406030204" pitchFamily="18" charset="0"/>
                          </a:rPr>
                          <m:t>+</m:t>
                        </m:r>
                        <m:r>
                          <a:rPr lang="en-AU" i="1">
                            <a:latin typeface="Cambria Math" panose="02040503050406030204" pitchFamily="18" charset="0"/>
                          </a:rPr>
                          <m:t>𝑛</m:t>
                        </m:r>
                      </m:sup>
                    </m:sSup>
                  </m:oMath>
                </a14:m>
                <a:r>
                  <a:rPr lang="en-AU" dirty="0"/>
                  <a:t> to find </a:t>
                </a:r>
                <a14:m>
                  <m:oMath xmlns:m="http://schemas.openxmlformats.org/officeDocument/2006/math">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𝑚</m:t>
                              </m:r>
                              <m:r>
                                <a:rPr lang="en-AU" i="1">
                                  <a:latin typeface="Cambria Math" panose="02040503050406030204" pitchFamily="18" charset="0"/>
                                </a:rPr>
                                <m:t>+</m:t>
                              </m:r>
                              <m:r>
                                <a:rPr lang="en-AU" i="1">
                                  <a:latin typeface="Cambria Math" panose="02040503050406030204" pitchFamily="18" charset="0"/>
                                </a:rPr>
                                <m:t>𝑛</m:t>
                              </m:r>
                            </m:e>
                          </m:mr>
                          <m:mr>
                            <m:e>
                              <m:r>
                                <a:rPr lang="en-AU" i="1">
                                  <a:latin typeface="Cambria Math" panose="02040503050406030204" pitchFamily="18" charset="0"/>
                                </a:rPr>
                                <m:t>3</m:t>
                              </m:r>
                            </m:e>
                          </m:mr>
                        </m:m>
                      </m:e>
                    </m:d>
                  </m:oMath>
                </a14:m>
                <a:endParaRPr lang="en-AU" dirty="0"/>
              </a:p>
              <a:p>
                <a:pPr/>
                <a14:m>
                  <m:oMathPara xmlns:m="http://schemas.openxmlformats.org/officeDocument/2006/math">
                    <m:oMathParaPr>
                      <m:jc m:val="centerGroup"/>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r>
                                <a:rPr lang="en-AU" i="1">
                                  <a:latin typeface="Cambria Math" panose="02040503050406030204" pitchFamily="18" charset="0"/>
                                </a:rPr>
                                <m:t>𝑥</m:t>
                              </m:r>
                            </m:e>
                          </m:d>
                        </m:e>
                        <m:sup>
                          <m:r>
                            <a:rPr lang="en-AU" i="1">
                              <a:latin typeface="Cambria Math" panose="02040503050406030204" pitchFamily="18" charset="0"/>
                            </a:rPr>
                            <m:t>𝑚</m:t>
                          </m:r>
                          <m:r>
                            <a:rPr lang="en-AU" i="1">
                              <a:latin typeface="Cambria Math" panose="02040503050406030204" pitchFamily="18" charset="0"/>
                            </a:rPr>
                            <m:t>+</m:t>
                          </m:r>
                          <m:r>
                            <a:rPr lang="en-AU" i="1">
                              <a:latin typeface="Cambria Math" panose="02040503050406030204" pitchFamily="18" charset="0"/>
                            </a:rPr>
                            <m:t>𝑛</m:t>
                          </m:r>
                        </m:sup>
                      </m:sSup>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𝑚</m:t>
                                </m:r>
                                <m:r>
                                  <a:rPr lang="en-AU" i="1">
                                    <a:latin typeface="Cambria Math" panose="02040503050406030204" pitchFamily="18" charset="0"/>
                                  </a:rPr>
                                  <m:t>+</m:t>
                                </m:r>
                                <m:r>
                                  <a:rPr lang="en-AU" i="1">
                                    <a:latin typeface="Cambria Math" panose="02040503050406030204" pitchFamily="18" charset="0"/>
                                  </a:rPr>
                                  <m:t>𝑛</m:t>
                                </m:r>
                              </m:e>
                            </m:mr>
                            <m:mr>
                              <m:e>
                                <m:r>
                                  <a:rPr lang="en-AU" i="1">
                                    <a:latin typeface="Cambria Math" panose="02040503050406030204" pitchFamily="18" charset="0"/>
                                  </a:rPr>
                                  <m:t>0</m:t>
                                </m:r>
                              </m:e>
                            </m:mr>
                          </m:m>
                        </m:e>
                      </m:d>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𝑚</m:t>
                                </m:r>
                                <m:r>
                                  <a:rPr lang="en-AU" i="1">
                                    <a:latin typeface="Cambria Math" panose="02040503050406030204" pitchFamily="18" charset="0"/>
                                  </a:rPr>
                                  <m:t>+</m:t>
                                </m:r>
                                <m:r>
                                  <a:rPr lang="en-AU" i="1">
                                    <a:latin typeface="Cambria Math" panose="02040503050406030204" pitchFamily="18" charset="0"/>
                                  </a:rPr>
                                  <m:t>𝑛</m:t>
                                </m:r>
                              </m:e>
                            </m:mr>
                            <m:mr>
                              <m:e>
                                <m:r>
                                  <a:rPr lang="en-AU" i="1">
                                    <a:latin typeface="Cambria Math" panose="02040503050406030204" pitchFamily="18" charset="0"/>
                                  </a:rPr>
                                  <m:t>1</m:t>
                                </m:r>
                              </m:e>
                            </m:mr>
                          </m:m>
                        </m:e>
                      </m:d>
                      <m:r>
                        <a:rPr lang="en-AU" i="1">
                          <a:latin typeface="Cambria Math" panose="02040503050406030204" pitchFamily="18" charset="0"/>
                        </a:rPr>
                        <m:t>𝑥</m:t>
                      </m:r>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𝑚</m:t>
                                </m:r>
                                <m:r>
                                  <a:rPr lang="en-AU" i="1">
                                    <a:latin typeface="Cambria Math" panose="02040503050406030204" pitchFamily="18" charset="0"/>
                                  </a:rPr>
                                  <m:t>+</m:t>
                                </m:r>
                                <m:r>
                                  <a:rPr lang="en-AU" i="1">
                                    <a:latin typeface="Cambria Math" panose="02040503050406030204" pitchFamily="18" charset="0"/>
                                  </a:rPr>
                                  <m:t>𝑛</m:t>
                                </m:r>
                              </m:e>
                            </m:mr>
                            <m:mr>
                              <m:e>
                                <m:r>
                                  <a:rPr lang="en-AU" i="1">
                                    <a:latin typeface="Cambria Math" panose="02040503050406030204" pitchFamily="18" charset="0"/>
                                  </a:rPr>
                                  <m:t>2</m:t>
                                </m:r>
                              </m:e>
                            </m:mr>
                          </m:m>
                        </m:e>
                      </m:d>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d>
                        <m:dPr>
                          <m:ctrlPr>
                            <a:rPr lang="en-AU" i="1" smtClean="0">
                              <a:solidFill>
                                <a:srgbClr val="C00000"/>
                              </a:solidFill>
                              <a:latin typeface="Cambria Math" panose="02040503050406030204" pitchFamily="18" charset="0"/>
                            </a:rPr>
                          </m:ctrlPr>
                        </m:dPr>
                        <m:e>
                          <m:m>
                            <m:mPr>
                              <m:mcs>
                                <m:mc>
                                  <m:mcPr>
                                    <m:count m:val="1"/>
                                    <m:mcJc m:val="center"/>
                                  </m:mcPr>
                                </m:mc>
                              </m:mcs>
                              <m:ctrlPr>
                                <a:rPr lang="en-AU" i="1">
                                  <a:solidFill>
                                    <a:srgbClr val="C00000"/>
                                  </a:solidFill>
                                  <a:latin typeface="Cambria Math" panose="02040503050406030204" pitchFamily="18" charset="0"/>
                                </a:rPr>
                              </m:ctrlPr>
                            </m:mPr>
                            <m:mr>
                              <m:e>
                                <m:r>
                                  <a:rPr lang="en-AU" i="1">
                                    <a:solidFill>
                                      <a:srgbClr val="C00000"/>
                                    </a:solidFill>
                                    <a:latin typeface="Cambria Math" panose="02040503050406030204" pitchFamily="18" charset="0"/>
                                  </a:rPr>
                                  <m:t>𝑚</m:t>
                                </m:r>
                                <m:r>
                                  <a:rPr lang="en-AU" i="1">
                                    <a:solidFill>
                                      <a:srgbClr val="C00000"/>
                                    </a:solidFill>
                                    <a:latin typeface="Cambria Math" panose="02040503050406030204" pitchFamily="18" charset="0"/>
                                  </a:rPr>
                                  <m:t>+</m:t>
                                </m:r>
                                <m:r>
                                  <a:rPr lang="en-AU" i="1">
                                    <a:solidFill>
                                      <a:srgbClr val="C00000"/>
                                    </a:solidFill>
                                    <a:latin typeface="Cambria Math" panose="02040503050406030204" pitchFamily="18" charset="0"/>
                                  </a:rPr>
                                  <m:t>𝑛</m:t>
                                </m:r>
                              </m:e>
                            </m:mr>
                            <m:mr>
                              <m:e>
                                <m:r>
                                  <a:rPr lang="en-AU" i="1">
                                    <a:solidFill>
                                      <a:srgbClr val="C00000"/>
                                    </a:solidFill>
                                    <a:latin typeface="Cambria Math" panose="02040503050406030204" pitchFamily="18" charset="0"/>
                                  </a:rPr>
                                  <m:t>3</m:t>
                                </m:r>
                              </m:e>
                            </m:mr>
                          </m:m>
                        </m:e>
                      </m:d>
                      <m:sSup>
                        <m:sSupPr>
                          <m:ctrlPr>
                            <a:rPr lang="en-AU" i="1">
                              <a:solidFill>
                                <a:srgbClr val="C00000"/>
                              </a:solidFill>
                              <a:latin typeface="Cambria Math" panose="02040503050406030204" pitchFamily="18" charset="0"/>
                            </a:rPr>
                          </m:ctrlPr>
                        </m:sSupPr>
                        <m:e>
                          <m:r>
                            <a:rPr lang="en-AU" i="1">
                              <a:solidFill>
                                <a:srgbClr val="C00000"/>
                              </a:solidFill>
                              <a:latin typeface="Cambria Math" panose="02040503050406030204" pitchFamily="18" charset="0"/>
                            </a:rPr>
                            <m:t>𝑥</m:t>
                          </m:r>
                        </m:e>
                        <m:sup>
                          <m:r>
                            <a:rPr lang="en-AU" i="1">
                              <a:solidFill>
                                <a:srgbClr val="C00000"/>
                              </a:solidFill>
                              <a:latin typeface="Cambria Math" panose="02040503050406030204" pitchFamily="18" charset="0"/>
                            </a:rPr>
                            <m:t>3</m:t>
                          </m:r>
                        </m:sup>
                      </m:sSup>
                      <m:r>
                        <a:rPr lang="en-AU" i="1">
                          <a:latin typeface="Cambria Math" panose="02040503050406030204" pitchFamily="18" charset="0"/>
                        </a:rPr>
                        <m:t>+…</m:t>
                      </m:r>
                    </m:oMath>
                  </m:oMathPara>
                </a14:m>
                <a:endParaRPr lang="en-AU" dirty="0"/>
              </a:p>
              <a:p>
                <a:r>
                  <a:rPr lang="en-AU" b="1" dirty="0"/>
                  <a:t>Expand</a:t>
                </a:r>
                <a:r>
                  <a:rPr lang="en-AU" dirty="0"/>
                  <a:t> </a:t>
                </a:r>
                <a14:m>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r>
                              <a:rPr lang="en-AU" i="1">
                                <a:latin typeface="Cambria Math" panose="02040503050406030204" pitchFamily="18" charset="0"/>
                              </a:rPr>
                              <m:t>𝑥</m:t>
                            </m:r>
                          </m:e>
                        </m:d>
                      </m:e>
                      <m:sup>
                        <m:r>
                          <a:rPr lang="en-AU" i="1">
                            <a:latin typeface="Cambria Math" panose="02040503050406030204" pitchFamily="18" charset="0"/>
                          </a:rPr>
                          <m:t>𝑚</m:t>
                        </m:r>
                      </m:sup>
                    </m:sSup>
                  </m:oMath>
                </a14:m>
                <a:r>
                  <a:rPr lang="en-AU" dirty="0"/>
                  <a:t>, include terms in proof.</a:t>
                </a:r>
              </a:p>
              <a:p>
                <a:pPr/>
                <a14:m>
                  <m:oMathPara xmlns:m="http://schemas.openxmlformats.org/officeDocument/2006/math">
                    <m:oMathParaPr>
                      <m:jc m:val="centerGroup"/>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r>
                                <a:rPr lang="en-AU" i="1">
                                  <a:latin typeface="Cambria Math" panose="02040503050406030204" pitchFamily="18" charset="0"/>
                                </a:rPr>
                                <m:t>𝑥</m:t>
                              </m:r>
                            </m:e>
                          </m:d>
                        </m:e>
                        <m:sup>
                          <m:r>
                            <a:rPr lang="en-AU" i="1">
                              <a:latin typeface="Cambria Math" panose="02040503050406030204" pitchFamily="18" charset="0"/>
                            </a:rPr>
                            <m:t>𝑚</m:t>
                          </m:r>
                        </m:sup>
                      </m:sSup>
                      <m:r>
                        <a:rPr lang="en-AU" i="1">
                          <a:latin typeface="Cambria Math" panose="02040503050406030204" pitchFamily="18" charset="0"/>
                        </a:rPr>
                        <m:t>=1+</m:t>
                      </m:r>
                      <m:d>
                        <m:dPr>
                          <m:ctrlPr>
                            <a:rPr lang="en-AU" i="1" smtClean="0">
                              <a:solidFill>
                                <a:srgbClr val="002060"/>
                              </a:solidFill>
                              <a:latin typeface="Cambria Math" panose="02040503050406030204" pitchFamily="18" charset="0"/>
                            </a:rPr>
                          </m:ctrlPr>
                        </m:dPr>
                        <m:e>
                          <m:m>
                            <m:mPr>
                              <m:mcs>
                                <m:mc>
                                  <m:mcPr>
                                    <m:count m:val="1"/>
                                    <m:mcJc m:val="center"/>
                                  </m:mcPr>
                                </m:mc>
                              </m:mcs>
                              <m:ctrlPr>
                                <a:rPr lang="en-AU" i="1">
                                  <a:solidFill>
                                    <a:srgbClr val="002060"/>
                                  </a:solidFill>
                                  <a:latin typeface="Cambria Math" panose="02040503050406030204" pitchFamily="18" charset="0"/>
                                </a:rPr>
                              </m:ctrlPr>
                            </m:mPr>
                            <m:mr>
                              <m:e>
                                <m:r>
                                  <a:rPr lang="en-AU" i="1">
                                    <a:solidFill>
                                      <a:srgbClr val="002060"/>
                                    </a:solidFill>
                                    <a:latin typeface="Cambria Math" panose="02040503050406030204" pitchFamily="18" charset="0"/>
                                  </a:rPr>
                                  <m:t>𝑚</m:t>
                                </m:r>
                              </m:e>
                            </m:mr>
                            <m:mr>
                              <m:e>
                                <m:r>
                                  <a:rPr lang="en-AU" i="1">
                                    <a:solidFill>
                                      <a:srgbClr val="002060"/>
                                    </a:solidFill>
                                    <a:latin typeface="Cambria Math" panose="02040503050406030204" pitchFamily="18" charset="0"/>
                                  </a:rPr>
                                  <m:t>1</m:t>
                                </m:r>
                              </m:e>
                            </m:mr>
                          </m:m>
                        </m:e>
                      </m:d>
                      <m:r>
                        <a:rPr lang="en-AU" i="1">
                          <a:solidFill>
                            <a:srgbClr val="002060"/>
                          </a:solidFill>
                          <a:latin typeface="Cambria Math" panose="02040503050406030204" pitchFamily="18" charset="0"/>
                        </a:rPr>
                        <m:t>𝑥</m:t>
                      </m:r>
                      <m:r>
                        <a:rPr lang="en-AU" i="1">
                          <a:latin typeface="Cambria Math" panose="02040503050406030204" pitchFamily="18" charset="0"/>
                        </a:rPr>
                        <m:t>+</m:t>
                      </m:r>
                      <m:d>
                        <m:dPr>
                          <m:ctrlPr>
                            <a:rPr lang="en-AU" i="1" smtClean="0">
                              <a:solidFill>
                                <a:srgbClr val="002060"/>
                              </a:solidFill>
                              <a:latin typeface="Cambria Math" panose="02040503050406030204" pitchFamily="18" charset="0"/>
                            </a:rPr>
                          </m:ctrlPr>
                        </m:dPr>
                        <m:e>
                          <m:m>
                            <m:mPr>
                              <m:mcs>
                                <m:mc>
                                  <m:mcPr>
                                    <m:count m:val="1"/>
                                    <m:mcJc m:val="center"/>
                                  </m:mcPr>
                                </m:mc>
                              </m:mcs>
                              <m:ctrlPr>
                                <a:rPr lang="en-AU" i="1">
                                  <a:solidFill>
                                    <a:srgbClr val="002060"/>
                                  </a:solidFill>
                                  <a:latin typeface="Cambria Math" panose="02040503050406030204" pitchFamily="18" charset="0"/>
                                </a:rPr>
                              </m:ctrlPr>
                            </m:mPr>
                            <m:mr>
                              <m:e>
                                <m:r>
                                  <a:rPr lang="en-AU" i="1">
                                    <a:solidFill>
                                      <a:srgbClr val="002060"/>
                                    </a:solidFill>
                                    <a:latin typeface="Cambria Math" panose="02040503050406030204" pitchFamily="18" charset="0"/>
                                  </a:rPr>
                                  <m:t>𝑚</m:t>
                                </m:r>
                              </m:e>
                            </m:mr>
                            <m:mr>
                              <m:e>
                                <m:r>
                                  <a:rPr lang="en-AU" i="1">
                                    <a:solidFill>
                                      <a:srgbClr val="002060"/>
                                    </a:solidFill>
                                    <a:latin typeface="Cambria Math" panose="02040503050406030204" pitchFamily="18" charset="0"/>
                                  </a:rPr>
                                  <m:t>2</m:t>
                                </m:r>
                              </m:e>
                            </m:mr>
                          </m:m>
                        </m:e>
                      </m:d>
                      <m:sSup>
                        <m:sSupPr>
                          <m:ctrlPr>
                            <a:rPr lang="en-AU" i="1">
                              <a:solidFill>
                                <a:srgbClr val="002060"/>
                              </a:solidFill>
                              <a:latin typeface="Cambria Math" panose="02040503050406030204" pitchFamily="18" charset="0"/>
                            </a:rPr>
                          </m:ctrlPr>
                        </m:sSupPr>
                        <m:e>
                          <m:r>
                            <a:rPr lang="en-AU" i="1">
                              <a:solidFill>
                                <a:srgbClr val="002060"/>
                              </a:solidFill>
                              <a:latin typeface="Cambria Math" panose="02040503050406030204" pitchFamily="18" charset="0"/>
                            </a:rPr>
                            <m:t>𝑥</m:t>
                          </m:r>
                        </m:e>
                        <m:sup>
                          <m:r>
                            <a:rPr lang="en-AU" i="1">
                              <a:solidFill>
                                <a:srgbClr val="002060"/>
                              </a:solidFill>
                              <a:latin typeface="Cambria Math" panose="02040503050406030204" pitchFamily="18" charset="0"/>
                            </a:rPr>
                            <m:t>2</m:t>
                          </m:r>
                        </m:sup>
                      </m:sSup>
                      <m:r>
                        <a:rPr lang="en-AU" i="1">
                          <a:latin typeface="Cambria Math" panose="02040503050406030204" pitchFamily="18" charset="0"/>
                        </a:rPr>
                        <m:t>+</m:t>
                      </m:r>
                      <m:d>
                        <m:dPr>
                          <m:ctrlPr>
                            <a:rPr lang="en-AU" i="1" smtClean="0">
                              <a:solidFill>
                                <a:srgbClr val="002060"/>
                              </a:solidFill>
                              <a:latin typeface="Cambria Math" panose="02040503050406030204" pitchFamily="18" charset="0"/>
                            </a:rPr>
                          </m:ctrlPr>
                        </m:dPr>
                        <m:e>
                          <m:m>
                            <m:mPr>
                              <m:mcs>
                                <m:mc>
                                  <m:mcPr>
                                    <m:count m:val="1"/>
                                    <m:mcJc m:val="center"/>
                                  </m:mcPr>
                                </m:mc>
                              </m:mcs>
                              <m:ctrlPr>
                                <a:rPr lang="en-AU" i="1">
                                  <a:solidFill>
                                    <a:srgbClr val="002060"/>
                                  </a:solidFill>
                                  <a:latin typeface="Cambria Math" panose="02040503050406030204" pitchFamily="18" charset="0"/>
                                </a:rPr>
                              </m:ctrlPr>
                            </m:mPr>
                            <m:mr>
                              <m:e>
                                <m:r>
                                  <a:rPr lang="en-AU" i="1">
                                    <a:solidFill>
                                      <a:srgbClr val="002060"/>
                                    </a:solidFill>
                                    <a:latin typeface="Cambria Math" panose="02040503050406030204" pitchFamily="18" charset="0"/>
                                  </a:rPr>
                                  <m:t>𝑚</m:t>
                                </m:r>
                              </m:e>
                            </m:mr>
                            <m:mr>
                              <m:e>
                                <m:r>
                                  <a:rPr lang="en-AU" i="1">
                                    <a:solidFill>
                                      <a:srgbClr val="002060"/>
                                    </a:solidFill>
                                    <a:latin typeface="Cambria Math" panose="02040503050406030204" pitchFamily="18" charset="0"/>
                                  </a:rPr>
                                  <m:t>3</m:t>
                                </m:r>
                              </m:e>
                            </m:mr>
                          </m:m>
                        </m:e>
                      </m:d>
                      <m:sSup>
                        <m:sSupPr>
                          <m:ctrlPr>
                            <a:rPr lang="en-AU" i="1">
                              <a:solidFill>
                                <a:srgbClr val="002060"/>
                              </a:solidFill>
                              <a:latin typeface="Cambria Math" panose="02040503050406030204" pitchFamily="18" charset="0"/>
                            </a:rPr>
                          </m:ctrlPr>
                        </m:sSupPr>
                        <m:e>
                          <m:r>
                            <a:rPr lang="en-AU" i="1">
                              <a:solidFill>
                                <a:srgbClr val="002060"/>
                              </a:solidFill>
                              <a:latin typeface="Cambria Math" panose="02040503050406030204" pitchFamily="18" charset="0"/>
                            </a:rPr>
                            <m:t>𝑥</m:t>
                          </m:r>
                        </m:e>
                        <m:sup>
                          <m:r>
                            <a:rPr lang="en-AU" i="1">
                              <a:solidFill>
                                <a:srgbClr val="002060"/>
                              </a:solidFill>
                              <a:latin typeface="Cambria Math" panose="02040503050406030204" pitchFamily="18" charset="0"/>
                            </a:rPr>
                            <m:t>3</m:t>
                          </m:r>
                        </m:sup>
                      </m:sSup>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𝑚</m:t>
                                </m:r>
                              </m:e>
                            </m:mr>
                            <m:mr>
                              <m:e>
                                <m:r>
                                  <a:rPr lang="en-AU" i="1">
                                    <a:latin typeface="Cambria Math" panose="02040503050406030204" pitchFamily="18" charset="0"/>
                                  </a:rPr>
                                  <m:t>𝑚</m:t>
                                </m:r>
                              </m:e>
                            </m:mr>
                          </m:m>
                        </m:e>
                      </m:d>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𝑚</m:t>
                          </m:r>
                        </m:sup>
                      </m:sSup>
                    </m:oMath>
                  </m:oMathPara>
                </a14:m>
                <a:endParaRPr lang="en-AU" dirty="0"/>
              </a:p>
              <a:p>
                <a:r>
                  <a:rPr lang="en-AU" b="1" dirty="0"/>
                  <a:t>Expand</a:t>
                </a:r>
                <a:r>
                  <a:rPr lang="en-AU" dirty="0"/>
                  <a:t> </a:t>
                </a:r>
                <a14:m>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r>
                              <a:rPr lang="en-AU" i="1">
                                <a:latin typeface="Cambria Math" panose="02040503050406030204" pitchFamily="18" charset="0"/>
                              </a:rPr>
                              <m:t>𝑥</m:t>
                            </m:r>
                          </m:e>
                        </m:d>
                      </m:e>
                      <m:sup>
                        <m:r>
                          <a:rPr lang="en-AU" i="1">
                            <a:latin typeface="Cambria Math" panose="02040503050406030204" pitchFamily="18" charset="0"/>
                          </a:rPr>
                          <m:t>𝑛</m:t>
                        </m:r>
                      </m:sup>
                    </m:sSup>
                  </m:oMath>
                </a14:m>
                <a:r>
                  <a:rPr lang="en-AU" dirty="0"/>
                  <a:t>, include terms in proof.</a:t>
                </a:r>
              </a:p>
              <a:p>
                <a:pPr/>
                <a14:m>
                  <m:oMathPara xmlns:m="http://schemas.openxmlformats.org/officeDocument/2006/math">
                    <m:oMathParaPr>
                      <m:jc m:val="centerGroup"/>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r>
                                <a:rPr lang="en-AU" i="1">
                                  <a:latin typeface="Cambria Math" panose="02040503050406030204" pitchFamily="18" charset="0"/>
                                </a:rPr>
                                <m:t>𝑥</m:t>
                              </m:r>
                            </m:e>
                          </m:d>
                        </m:e>
                        <m:sup>
                          <m:r>
                            <a:rPr lang="en-AU" i="1">
                              <a:latin typeface="Cambria Math" panose="02040503050406030204" pitchFamily="18" charset="0"/>
                            </a:rPr>
                            <m:t>𝑛</m:t>
                          </m:r>
                        </m:sup>
                      </m:sSup>
                      <m:r>
                        <a:rPr lang="en-AU" i="1">
                          <a:latin typeface="Cambria Math" panose="02040503050406030204" pitchFamily="18" charset="0"/>
                        </a:rPr>
                        <m:t>=1+</m:t>
                      </m:r>
                      <m:d>
                        <m:dPr>
                          <m:ctrlPr>
                            <a:rPr lang="en-AU" i="1" smtClean="0">
                              <a:solidFill>
                                <a:srgbClr val="00B050"/>
                              </a:solidFill>
                              <a:latin typeface="Cambria Math" panose="02040503050406030204" pitchFamily="18" charset="0"/>
                            </a:rPr>
                          </m:ctrlPr>
                        </m:dPr>
                        <m:e>
                          <m:m>
                            <m:mPr>
                              <m:mcs>
                                <m:mc>
                                  <m:mcPr>
                                    <m:count m:val="1"/>
                                    <m:mcJc m:val="center"/>
                                  </m:mcPr>
                                </m:mc>
                              </m:mcs>
                              <m:ctrlPr>
                                <a:rPr lang="en-AU" i="1">
                                  <a:solidFill>
                                    <a:srgbClr val="00B050"/>
                                  </a:solidFill>
                                  <a:latin typeface="Cambria Math" panose="02040503050406030204" pitchFamily="18" charset="0"/>
                                </a:rPr>
                              </m:ctrlPr>
                            </m:mPr>
                            <m:mr>
                              <m:e>
                                <m:r>
                                  <a:rPr lang="en-AU" i="1">
                                    <a:solidFill>
                                      <a:srgbClr val="00B050"/>
                                    </a:solidFill>
                                    <a:latin typeface="Cambria Math" panose="02040503050406030204" pitchFamily="18" charset="0"/>
                                  </a:rPr>
                                  <m:t>𝑛</m:t>
                                </m:r>
                              </m:e>
                            </m:mr>
                            <m:mr>
                              <m:e>
                                <m:r>
                                  <a:rPr lang="en-AU" i="1">
                                    <a:solidFill>
                                      <a:srgbClr val="00B050"/>
                                    </a:solidFill>
                                    <a:latin typeface="Cambria Math" panose="02040503050406030204" pitchFamily="18" charset="0"/>
                                  </a:rPr>
                                  <m:t>1</m:t>
                                </m:r>
                              </m:e>
                            </m:mr>
                          </m:m>
                        </m:e>
                      </m:d>
                      <m:r>
                        <a:rPr lang="en-AU" i="1">
                          <a:latin typeface="Cambria Math" panose="02040503050406030204" pitchFamily="18" charset="0"/>
                        </a:rPr>
                        <m:t>𝑥</m:t>
                      </m:r>
                      <m:r>
                        <a:rPr lang="en-AU" i="1">
                          <a:latin typeface="Cambria Math" panose="02040503050406030204" pitchFamily="18" charset="0"/>
                        </a:rPr>
                        <m:t>+</m:t>
                      </m:r>
                      <m:d>
                        <m:dPr>
                          <m:ctrlPr>
                            <a:rPr lang="en-AU" i="1" smtClean="0">
                              <a:solidFill>
                                <a:srgbClr val="00B050"/>
                              </a:solidFill>
                              <a:latin typeface="Cambria Math" panose="02040503050406030204" pitchFamily="18" charset="0"/>
                            </a:rPr>
                          </m:ctrlPr>
                        </m:dPr>
                        <m:e>
                          <m:m>
                            <m:mPr>
                              <m:mcs>
                                <m:mc>
                                  <m:mcPr>
                                    <m:count m:val="1"/>
                                    <m:mcJc m:val="center"/>
                                  </m:mcPr>
                                </m:mc>
                              </m:mcs>
                              <m:ctrlPr>
                                <a:rPr lang="en-AU" i="1">
                                  <a:solidFill>
                                    <a:srgbClr val="00B050"/>
                                  </a:solidFill>
                                  <a:latin typeface="Cambria Math" panose="02040503050406030204" pitchFamily="18" charset="0"/>
                                </a:rPr>
                              </m:ctrlPr>
                            </m:mPr>
                            <m:mr>
                              <m:e>
                                <m:r>
                                  <a:rPr lang="en-AU" i="1">
                                    <a:solidFill>
                                      <a:srgbClr val="00B050"/>
                                    </a:solidFill>
                                    <a:latin typeface="Cambria Math" panose="02040503050406030204" pitchFamily="18" charset="0"/>
                                  </a:rPr>
                                  <m:t>𝑛</m:t>
                                </m:r>
                              </m:e>
                            </m:mr>
                            <m:mr>
                              <m:e>
                                <m:r>
                                  <a:rPr lang="en-AU" i="1">
                                    <a:solidFill>
                                      <a:srgbClr val="00B050"/>
                                    </a:solidFill>
                                    <a:latin typeface="Cambria Math" panose="02040503050406030204" pitchFamily="18" charset="0"/>
                                  </a:rPr>
                                  <m:t>2</m:t>
                                </m:r>
                              </m:e>
                            </m:mr>
                          </m:m>
                        </m:e>
                      </m:d>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d>
                        <m:dPr>
                          <m:ctrlPr>
                            <a:rPr lang="en-AU" i="1" smtClean="0">
                              <a:solidFill>
                                <a:srgbClr val="00B050"/>
                              </a:solidFill>
                              <a:latin typeface="Cambria Math" panose="02040503050406030204" pitchFamily="18" charset="0"/>
                            </a:rPr>
                          </m:ctrlPr>
                        </m:dPr>
                        <m:e>
                          <m:m>
                            <m:mPr>
                              <m:mcs>
                                <m:mc>
                                  <m:mcPr>
                                    <m:count m:val="1"/>
                                    <m:mcJc m:val="center"/>
                                  </m:mcPr>
                                </m:mc>
                              </m:mcs>
                              <m:ctrlPr>
                                <a:rPr lang="en-AU" i="1">
                                  <a:solidFill>
                                    <a:srgbClr val="00B050"/>
                                  </a:solidFill>
                                  <a:latin typeface="Cambria Math" panose="02040503050406030204" pitchFamily="18" charset="0"/>
                                </a:rPr>
                              </m:ctrlPr>
                            </m:mPr>
                            <m:mr>
                              <m:e>
                                <m:r>
                                  <a:rPr lang="en-AU" i="1">
                                    <a:solidFill>
                                      <a:srgbClr val="00B050"/>
                                    </a:solidFill>
                                    <a:latin typeface="Cambria Math" panose="02040503050406030204" pitchFamily="18" charset="0"/>
                                  </a:rPr>
                                  <m:t>𝑛</m:t>
                                </m:r>
                              </m:e>
                            </m:mr>
                            <m:mr>
                              <m:e>
                                <m:r>
                                  <a:rPr lang="en-AU" i="1">
                                    <a:solidFill>
                                      <a:srgbClr val="00B050"/>
                                    </a:solidFill>
                                    <a:latin typeface="Cambria Math" panose="02040503050406030204" pitchFamily="18" charset="0"/>
                                  </a:rPr>
                                  <m:t>3</m:t>
                                </m:r>
                              </m:e>
                            </m:mr>
                          </m:m>
                        </m:e>
                      </m:d>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3</m:t>
                          </m:r>
                        </m:sup>
                      </m:sSup>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𝑛</m:t>
                                </m:r>
                              </m:e>
                            </m:mr>
                          </m:m>
                        </m:e>
                      </m:d>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𝑛</m:t>
                          </m:r>
                        </m:sup>
                      </m:sSup>
                    </m:oMath>
                  </m:oMathPara>
                </a14:m>
                <a:endParaRPr lang="en-AU" dirty="0"/>
              </a:p>
              <a:p>
                <a:pPr>
                  <a:lnSpc>
                    <a:spcPct val="150000"/>
                  </a:lnSpc>
                  <a:spcBef>
                    <a:spcPts val="1200"/>
                  </a:spcBef>
                  <a:spcAft>
                    <a:spcPts val="600"/>
                  </a:spcAft>
                </a:pPr>
                <a:endParaRPr lang="en-AU" sz="2400" dirty="0">
                  <a:effectLst/>
                  <a:ea typeface="Calibri" panose="020F0502020204030204" pitchFamily="34" charset="0"/>
                </a:endParaRPr>
              </a:p>
            </p:txBody>
          </p:sp>
        </mc:Choice>
        <mc:Fallback xmlns="">
          <p:sp>
            <p:nvSpPr>
              <p:cNvPr id="5" name="Text Placeholder 4">
                <a:extLst>
                  <a:ext uri="{FF2B5EF4-FFF2-40B4-BE49-F238E27FC236}">
                    <a16:creationId xmlns:a16="http://schemas.microsoft.com/office/drawing/2014/main" id="{12961389-7583-521D-A731-B39891CF296A}"/>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657443F3-30DF-CC47-5883-39ACBAA58466}"/>
              </a:ext>
            </a:extLst>
          </p:cNvPr>
          <p:cNvSpPr/>
          <p:nvPr/>
        </p:nvSpPr>
        <p:spPr>
          <a:xfrm>
            <a:off x="9998276" y="4547849"/>
            <a:ext cx="1833724" cy="1827072"/>
          </a:xfrm>
          <a:prstGeom prst="wedgeRoundRectCallout">
            <a:avLst>
              <a:gd name="adj1" fmla="val -95452"/>
              <a:gd name="adj2" fmla="val 26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How do we know which terms to show in the expansions?</a:t>
            </a:r>
          </a:p>
        </p:txBody>
      </p:sp>
      <p:sp>
        <p:nvSpPr>
          <p:cNvPr id="7" name="Speech Bubble: Rectangle with Corners Rounded 6">
            <a:extLst>
              <a:ext uri="{FF2B5EF4-FFF2-40B4-BE49-F238E27FC236}">
                <a16:creationId xmlns:a16="http://schemas.microsoft.com/office/drawing/2014/main" id="{5E24B219-916E-6AF5-AA60-F854C2841DC3}"/>
              </a:ext>
            </a:extLst>
          </p:cNvPr>
          <p:cNvSpPr/>
          <p:nvPr/>
        </p:nvSpPr>
        <p:spPr>
          <a:xfrm>
            <a:off x="9496926" y="3144252"/>
            <a:ext cx="2323074" cy="742111"/>
          </a:xfrm>
          <a:prstGeom prst="wedgeRoundRectCallout">
            <a:avLst>
              <a:gd name="adj1" fmla="val -113406"/>
              <a:gd name="adj2" fmla="val 932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What is represented by “…”?</a:t>
            </a:r>
          </a:p>
        </p:txBody>
      </p:sp>
    </p:spTree>
    <p:extLst>
      <p:ext uri="{BB962C8B-B14F-4D97-AF65-F5344CB8AC3E}">
        <p14:creationId xmlns:p14="http://schemas.microsoft.com/office/powerpoint/2010/main" val="245003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B294C-E868-C514-D6CA-1E0A7B7EB9D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EC2AE9-0C26-C993-2A28-431082DF8D8C}"/>
              </a:ext>
            </a:extLst>
          </p:cNvPr>
          <p:cNvSpPr>
            <a:spLocks noGrp="1"/>
          </p:cNvSpPr>
          <p:nvPr>
            <p:ph type="sldNum" sz="quarter" idx="12"/>
          </p:nvPr>
        </p:nvSpPr>
        <p:spPr/>
        <p:txBody>
          <a:bodyPr/>
          <a:lstStyle/>
          <a:p>
            <a:fld id="{10A01DC5-1685-4615-8240-15192985C6A2}" type="slidenum">
              <a:rPr lang="en-AU" smtClean="0"/>
              <a:t>21</a:t>
            </a:fld>
            <a:endParaRPr lang="en-AU" dirty="0"/>
          </a:p>
        </p:txBody>
      </p:sp>
      <p:sp>
        <p:nvSpPr>
          <p:cNvPr id="3" name="Title 2">
            <a:extLst>
              <a:ext uri="{FF2B5EF4-FFF2-40B4-BE49-F238E27FC236}">
                <a16:creationId xmlns:a16="http://schemas.microsoft.com/office/drawing/2014/main" id="{E577C0D4-7217-BF80-2A64-3CE232F31CF1}"/>
              </a:ext>
            </a:extLst>
          </p:cNvPr>
          <p:cNvSpPr>
            <a:spLocks noGrp="1"/>
          </p:cNvSpPr>
          <p:nvPr>
            <p:ph type="title"/>
          </p:nvPr>
        </p:nvSpPr>
        <p:spPr/>
        <p:txBody>
          <a:bodyPr/>
          <a:lstStyle/>
          <a:p>
            <a:r>
              <a:rPr lang="en-AU" dirty="0"/>
              <a:t>Proving further identities (6)</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1F5DE598-5DE0-6FED-29FC-7AA9268286D3}"/>
                  </a:ext>
                </a:extLst>
              </p:cNvPr>
              <p:cNvSpPr>
                <a:spLocks noGrp="1"/>
              </p:cNvSpPr>
              <p:nvPr>
                <p:ph type="body" sz="quarter" idx="18"/>
              </p:nvPr>
            </p:nvSpPr>
            <p:spPr>
              <a:xfrm>
                <a:off x="360000" y="1115992"/>
                <a:ext cx="11483999" cy="310015"/>
              </a:xfrm>
            </p:spPr>
            <p:txBody>
              <a:bodyPr/>
              <a:lstStyle/>
              <a:p>
                <a:r>
                  <a:rPr lang="en-AU" dirty="0">
                    <a:ea typeface="Calibri" panose="020F0502020204030204" pitchFamily="34" charset="0"/>
                  </a:rPr>
                  <a:t>Prove that </a:t>
                </a:r>
                <a14:m>
                  <m:oMath xmlns:m="http://schemas.openxmlformats.org/officeDocument/2006/math">
                    <m:d>
                      <m:dPr>
                        <m:ctrlPr>
                          <a:rPr lang="en-AU" i="1">
                            <a:latin typeface="Cambria Math" panose="02040503050406030204" pitchFamily="18" charset="0"/>
                            <a:ea typeface="Calibri" panose="020F0502020204030204" pitchFamily="34" charset="0"/>
                          </a:rPr>
                        </m:ctrlPr>
                      </m:dPr>
                      <m:e>
                        <m:m>
                          <m:mPr>
                            <m:mcs>
                              <m:mc>
                                <m:mcPr>
                                  <m:count m:val="1"/>
                                  <m:mcJc m:val="center"/>
                                </m:mcPr>
                              </m:mc>
                            </m:mcs>
                            <m:ctrlPr>
                              <a:rPr lang="en-AU" i="1">
                                <a:latin typeface="Cambria Math" panose="02040503050406030204" pitchFamily="18" charset="0"/>
                                <a:ea typeface="Calibri" panose="020F0502020204030204" pitchFamily="34" charset="0"/>
                              </a:rPr>
                            </m:ctrlPr>
                          </m:mPr>
                          <m:mr>
                            <m:e>
                              <m:r>
                                <a:rPr lang="en-AU" i="1">
                                  <a:latin typeface="Cambria Math" panose="02040503050406030204" pitchFamily="18" charset="0"/>
                                  <a:ea typeface="Calibri" panose="020F0502020204030204" pitchFamily="34" charset="0"/>
                                </a:rPr>
                                <m:t>𝑚</m:t>
                              </m:r>
                              <m:r>
                                <a:rPr lang="en-AU" i="1">
                                  <a:latin typeface="Cambria Math" panose="02040503050406030204" pitchFamily="18" charset="0"/>
                                  <a:ea typeface="Calibri" panose="020F0502020204030204" pitchFamily="34" charset="0"/>
                                </a:rPr>
                                <m:t>+</m:t>
                              </m:r>
                              <m:r>
                                <a:rPr lang="en-AU" i="1">
                                  <a:latin typeface="Cambria Math" panose="02040503050406030204" pitchFamily="18" charset="0"/>
                                  <a:ea typeface="Calibri" panose="020F0502020204030204" pitchFamily="34" charset="0"/>
                                </a:rPr>
                                <m:t>𝑛</m:t>
                              </m:r>
                            </m:e>
                          </m:mr>
                          <m:mr>
                            <m:e>
                              <m:r>
                                <a:rPr lang="en-AU" i="1">
                                  <a:latin typeface="Cambria Math" panose="02040503050406030204" pitchFamily="18" charset="0"/>
                                  <a:ea typeface="Calibri" panose="020F0502020204030204" pitchFamily="34" charset="0"/>
                                </a:rPr>
                                <m:t>3</m:t>
                              </m:r>
                            </m:e>
                          </m:mr>
                        </m:m>
                      </m:e>
                    </m:d>
                    <m:r>
                      <a:rPr lang="en-AU" i="1">
                        <a:latin typeface="Cambria Math" panose="02040503050406030204" pitchFamily="18" charset="0"/>
                        <a:ea typeface="Calibri" panose="020F0502020204030204" pitchFamily="34" charset="0"/>
                      </a:rPr>
                      <m:t>=</m:t>
                    </m:r>
                    <m:d>
                      <m:dPr>
                        <m:ctrlPr>
                          <a:rPr lang="en-AU" i="1">
                            <a:latin typeface="Cambria Math" panose="02040503050406030204" pitchFamily="18" charset="0"/>
                            <a:ea typeface="Calibri" panose="020F0502020204030204" pitchFamily="34" charset="0"/>
                          </a:rPr>
                        </m:ctrlPr>
                      </m:dPr>
                      <m:e>
                        <m:m>
                          <m:mPr>
                            <m:mcs>
                              <m:mc>
                                <m:mcPr>
                                  <m:count m:val="1"/>
                                  <m:mcJc m:val="center"/>
                                </m:mcPr>
                              </m:mc>
                            </m:mcs>
                            <m:ctrlPr>
                              <a:rPr lang="en-AU" i="1">
                                <a:latin typeface="Cambria Math" panose="02040503050406030204" pitchFamily="18" charset="0"/>
                                <a:ea typeface="Calibri" panose="020F0502020204030204" pitchFamily="34" charset="0"/>
                              </a:rPr>
                            </m:ctrlPr>
                          </m:mPr>
                          <m:mr>
                            <m:e>
                              <m:r>
                                <a:rPr lang="en-AU" i="1">
                                  <a:latin typeface="Cambria Math" panose="02040503050406030204" pitchFamily="18" charset="0"/>
                                  <a:ea typeface="Calibri" panose="020F0502020204030204" pitchFamily="34" charset="0"/>
                                </a:rPr>
                                <m:t>𝑚</m:t>
                              </m:r>
                            </m:e>
                          </m:mr>
                          <m:mr>
                            <m:e>
                              <m:r>
                                <a:rPr lang="en-AU" i="1">
                                  <a:latin typeface="Cambria Math" panose="02040503050406030204" pitchFamily="18" charset="0"/>
                                  <a:ea typeface="Calibri" panose="020F0502020204030204" pitchFamily="34" charset="0"/>
                                </a:rPr>
                                <m:t>3</m:t>
                              </m:r>
                            </m:e>
                          </m:mr>
                        </m:m>
                      </m:e>
                    </m:d>
                    <m:r>
                      <a:rPr lang="en-AU" i="1">
                        <a:latin typeface="Cambria Math" panose="02040503050406030204" pitchFamily="18" charset="0"/>
                        <a:ea typeface="Calibri" panose="020F0502020204030204" pitchFamily="34" charset="0"/>
                      </a:rPr>
                      <m:t>+</m:t>
                    </m:r>
                    <m:d>
                      <m:dPr>
                        <m:ctrlPr>
                          <a:rPr lang="en-AU" i="1">
                            <a:latin typeface="Cambria Math" panose="02040503050406030204" pitchFamily="18" charset="0"/>
                            <a:ea typeface="Calibri" panose="020F0502020204030204" pitchFamily="34" charset="0"/>
                          </a:rPr>
                        </m:ctrlPr>
                      </m:dPr>
                      <m:e>
                        <m:m>
                          <m:mPr>
                            <m:mcs>
                              <m:mc>
                                <m:mcPr>
                                  <m:count m:val="1"/>
                                  <m:mcJc m:val="center"/>
                                </m:mcPr>
                              </m:mc>
                            </m:mcs>
                            <m:ctrlPr>
                              <a:rPr lang="en-AU" i="1">
                                <a:latin typeface="Cambria Math" panose="02040503050406030204" pitchFamily="18" charset="0"/>
                                <a:ea typeface="Calibri" panose="020F0502020204030204" pitchFamily="34" charset="0"/>
                              </a:rPr>
                            </m:ctrlPr>
                          </m:mPr>
                          <m:mr>
                            <m:e>
                              <m:r>
                                <a:rPr lang="en-AU" i="1">
                                  <a:latin typeface="Cambria Math" panose="02040503050406030204" pitchFamily="18" charset="0"/>
                                  <a:ea typeface="Calibri" panose="020F0502020204030204" pitchFamily="34" charset="0"/>
                                </a:rPr>
                                <m:t>𝑚</m:t>
                              </m:r>
                            </m:e>
                          </m:mr>
                          <m:mr>
                            <m:e>
                              <m:r>
                                <a:rPr lang="en-AU" i="1">
                                  <a:latin typeface="Cambria Math" panose="02040503050406030204" pitchFamily="18" charset="0"/>
                                  <a:ea typeface="Calibri" panose="020F0502020204030204" pitchFamily="34" charset="0"/>
                                </a:rPr>
                                <m:t>2</m:t>
                              </m:r>
                            </m:e>
                          </m:mr>
                        </m:m>
                      </m:e>
                    </m:d>
                    <m:d>
                      <m:dPr>
                        <m:ctrlPr>
                          <a:rPr lang="en-AU" i="1">
                            <a:latin typeface="Cambria Math" panose="02040503050406030204" pitchFamily="18" charset="0"/>
                            <a:ea typeface="Calibri" panose="020F0502020204030204" pitchFamily="34" charset="0"/>
                          </a:rPr>
                        </m:ctrlPr>
                      </m:dPr>
                      <m:e>
                        <m:m>
                          <m:mPr>
                            <m:mcs>
                              <m:mc>
                                <m:mcPr>
                                  <m:count m:val="1"/>
                                  <m:mcJc m:val="center"/>
                                </m:mcPr>
                              </m:mc>
                            </m:mcs>
                            <m:ctrlPr>
                              <a:rPr lang="en-AU" i="1">
                                <a:latin typeface="Cambria Math" panose="02040503050406030204" pitchFamily="18" charset="0"/>
                                <a:ea typeface="Calibri" panose="020F0502020204030204" pitchFamily="34" charset="0"/>
                              </a:rPr>
                            </m:ctrlPr>
                          </m:mPr>
                          <m:mr>
                            <m:e>
                              <m:r>
                                <a:rPr lang="en-AU" i="1">
                                  <a:latin typeface="Cambria Math" panose="02040503050406030204" pitchFamily="18" charset="0"/>
                                  <a:ea typeface="Calibri" panose="020F0502020204030204" pitchFamily="34" charset="0"/>
                                </a:rPr>
                                <m:t>𝑛</m:t>
                              </m:r>
                            </m:e>
                          </m:mr>
                          <m:mr>
                            <m:e>
                              <m:r>
                                <a:rPr lang="en-AU" i="1">
                                  <a:latin typeface="Cambria Math" panose="02040503050406030204" pitchFamily="18" charset="0"/>
                                  <a:ea typeface="Calibri" panose="020F0502020204030204" pitchFamily="34" charset="0"/>
                                </a:rPr>
                                <m:t>1</m:t>
                              </m:r>
                            </m:e>
                          </m:mr>
                        </m:m>
                      </m:e>
                    </m:d>
                    <m:r>
                      <a:rPr lang="en-AU" i="1">
                        <a:latin typeface="Cambria Math" panose="02040503050406030204" pitchFamily="18" charset="0"/>
                        <a:ea typeface="Calibri" panose="020F0502020204030204" pitchFamily="34" charset="0"/>
                      </a:rPr>
                      <m:t>+</m:t>
                    </m:r>
                    <m:d>
                      <m:dPr>
                        <m:ctrlPr>
                          <a:rPr lang="en-AU" i="1">
                            <a:latin typeface="Cambria Math" panose="02040503050406030204" pitchFamily="18" charset="0"/>
                            <a:ea typeface="Calibri" panose="020F0502020204030204" pitchFamily="34" charset="0"/>
                          </a:rPr>
                        </m:ctrlPr>
                      </m:dPr>
                      <m:e>
                        <m:m>
                          <m:mPr>
                            <m:mcs>
                              <m:mc>
                                <m:mcPr>
                                  <m:count m:val="1"/>
                                  <m:mcJc m:val="center"/>
                                </m:mcPr>
                              </m:mc>
                            </m:mcs>
                            <m:ctrlPr>
                              <a:rPr lang="en-AU" i="1">
                                <a:latin typeface="Cambria Math" panose="02040503050406030204" pitchFamily="18" charset="0"/>
                                <a:ea typeface="Calibri" panose="020F0502020204030204" pitchFamily="34" charset="0"/>
                              </a:rPr>
                            </m:ctrlPr>
                          </m:mPr>
                          <m:mr>
                            <m:e>
                              <m:r>
                                <a:rPr lang="en-AU" i="1">
                                  <a:latin typeface="Cambria Math" panose="02040503050406030204" pitchFamily="18" charset="0"/>
                                  <a:ea typeface="Calibri" panose="020F0502020204030204" pitchFamily="34" charset="0"/>
                                </a:rPr>
                                <m:t>𝑚</m:t>
                              </m:r>
                            </m:e>
                          </m:mr>
                          <m:mr>
                            <m:e>
                              <m:r>
                                <a:rPr lang="en-AU" i="1">
                                  <a:latin typeface="Cambria Math" panose="02040503050406030204" pitchFamily="18" charset="0"/>
                                  <a:ea typeface="Calibri" panose="020F0502020204030204" pitchFamily="34" charset="0"/>
                                </a:rPr>
                                <m:t>1</m:t>
                              </m:r>
                            </m:e>
                          </m:mr>
                        </m:m>
                      </m:e>
                    </m:d>
                    <m:d>
                      <m:dPr>
                        <m:ctrlPr>
                          <a:rPr lang="en-AU" i="1">
                            <a:latin typeface="Cambria Math" panose="02040503050406030204" pitchFamily="18" charset="0"/>
                            <a:ea typeface="Calibri" panose="020F0502020204030204" pitchFamily="34" charset="0"/>
                          </a:rPr>
                        </m:ctrlPr>
                      </m:dPr>
                      <m:e>
                        <m:m>
                          <m:mPr>
                            <m:mcs>
                              <m:mc>
                                <m:mcPr>
                                  <m:count m:val="1"/>
                                  <m:mcJc m:val="center"/>
                                </m:mcPr>
                              </m:mc>
                            </m:mcs>
                            <m:ctrlPr>
                              <a:rPr lang="en-AU" i="1">
                                <a:latin typeface="Cambria Math" panose="02040503050406030204" pitchFamily="18" charset="0"/>
                                <a:ea typeface="Calibri" panose="020F0502020204030204" pitchFamily="34" charset="0"/>
                              </a:rPr>
                            </m:ctrlPr>
                          </m:mPr>
                          <m:mr>
                            <m:e>
                              <m:r>
                                <a:rPr lang="en-AU" i="1">
                                  <a:latin typeface="Cambria Math" panose="02040503050406030204" pitchFamily="18" charset="0"/>
                                  <a:ea typeface="Calibri" panose="020F0502020204030204" pitchFamily="34" charset="0"/>
                                </a:rPr>
                                <m:t>𝑛</m:t>
                              </m:r>
                            </m:e>
                          </m:mr>
                          <m:mr>
                            <m:e>
                              <m:r>
                                <a:rPr lang="en-AU" i="1">
                                  <a:latin typeface="Cambria Math" panose="02040503050406030204" pitchFamily="18" charset="0"/>
                                  <a:ea typeface="Calibri" panose="020F0502020204030204" pitchFamily="34" charset="0"/>
                                </a:rPr>
                                <m:t>2</m:t>
                              </m:r>
                            </m:e>
                          </m:mr>
                        </m:m>
                      </m:e>
                    </m:d>
                    <m:r>
                      <a:rPr lang="en-AU" i="1">
                        <a:latin typeface="Cambria Math" panose="02040503050406030204" pitchFamily="18" charset="0"/>
                        <a:ea typeface="Calibri" panose="020F0502020204030204" pitchFamily="34" charset="0"/>
                      </a:rPr>
                      <m:t>+</m:t>
                    </m:r>
                    <m:d>
                      <m:dPr>
                        <m:ctrlPr>
                          <a:rPr lang="en-AU" i="1">
                            <a:latin typeface="Cambria Math" panose="02040503050406030204" pitchFamily="18" charset="0"/>
                            <a:ea typeface="Calibri" panose="020F0502020204030204" pitchFamily="34" charset="0"/>
                          </a:rPr>
                        </m:ctrlPr>
                      </m:dPr>
                      <m:e>
                        <m:m>
                          <m:mPr>
                            <m:mcs>
                              <m:mc>
                                <m:mcPr>
                                  <m:count m:val="1"/>
                                  <m:mcJc m:val="center"/>
                                </m:mcPr>
                              </m:mc>
                            </m:mcs>
                            <m:ctrlPr>
                              <a:rPr lang="en-AU" i="1">
                                <a:latin typeface="Cambria Math" panose="02040503050406030204" pitchFamily="18" charset="0"/>
                                <a:ea typeface="Calibri" panose="020F0502020204030204" pitchFamily="34" charset="0"/>
                              </a:rPr>
                            </m:ctrlPr>
                          </m:mPr>
                          <m:mr>
                            <m:e>
                              <m:r>
                                <a:rPr lang="en-AU" i="1">
                                  <a:latin typeface="Cambria Math" panose="02040503050406030204" pitchFamily="18" charset="0"/>
                                  <a:ea typeface="Calibri" panose="020F0502020204030204" pitchFamily="34" charset="0"/>
                                </a:rPr>
                                <m:t>𝑛</m:t>
                              </m:r>
                            </m:e>
                          </m:mr>
                          <m:mr>
                            <m:e>
                              <m:r>
                                <a:rPr lang="en-AU" i="1">
                                  <a:latin typeface="Cambria Math" panose="02040503050406030204" pitchFamily="18" charset="0"/>
                                  <a:ea typeface="Calibri" panose="020F0502020204030204" pitchFamily="34" charset="0"/>
                                </a:rPr>
                                <m:t>3</m:t>
                              </m:r>
                            </m:e>
                          </m:mr>
                        </m:m>
                      </m:e>
                    </m:d>
                  </m:oMath>
                </a14:m>
                <a:endParaRPr lang="en-AU" dirty="0">
                  <a:ea typeface="Calibri" panose="020F0502020204030204" pitchFamily="34" charset="0"/>
                </a:endParaRPr>
              </a:p>
            </p:txBody>
          </p:sp>
        </mc:Choice>
        <mc:Fallback xmlns="">
          <p:sp>
            <p:nvSpPr>
              <p:cNvPr id="4" name="Text Placeholder 3">
                <a:extLst>
                  <a:ext uri="{FF2B5EF4-FFF2-40B4-BE49-F238E27FC236}">
                    <a16:creationId xmlns:a16="http://schemas.microsoft.com/office/drawing/2014/main" id="{1F5DE598-5DE0-6FED-29FC-7AA9268286D3}"/>
                  </a:ext>
                </a:extLst>
              </p:cNvPr>
              <p:cNvSpPr>
                <a:spLocks noGrp="1" noRot="1" noChangeAspect="1" noMove="1" noResize="1" noEditPoints="1" noAdjustHandles="1" noChangeArrowheads="1" noChangeShapeType="1" noTextEdit="1"/>
              </p:cNvSpPr>
              <p:nvPr>
                <p:ph type="body" sz="quarter" idx="18"/>
              </p:nvPr>
            </p:nvSpPr>
            <p:spPr>
              <a:xfrm>
                <a:off x="360000" y="1115992"/>
                <a:ext cx="11483999" cy="310015"/>
              </a:xfrm>
              <a:blipFill>
                <a:blip r:embed="rId2"/>
                <a:stretch>
                  <a:fillRect l="-1327" t="-52941" b="-1960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89E1AA8-2639-6B1C-A067-EC3CE433F104}"/>
                  </a:ext>
                </a:extLst>
              </p:cNvPr>
              <p:cNvSpPr>
                <a:spLocks noGrp="1"/>
              </p:cNvSpPr>
              <p:nvPr>
                <p:ph type="body" sz="quarter" idx="17"/>
              </p:nvPr>
            </p:nvSpPr>
            <p:spPr/>
            <p:txBody>
              <a:bodyPr/>
              <a:lstStyle/>
              <a:p>
                <a:r>
                  <a:rPr lang="en-AU" b="1" dirty="0"/>
                  <a:t>Multiply terms</a:t>
                </a:r>
                <a:r>
                  <a:rPr lang="en-AU" dirty="0"/>
                  <a:t> to form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3</m:t>
                        </m:r>
                      </m:sup>
                    </m:sSup>
                  </m:oMath>
                </a14:m>
                <a:endParaRPr lang="en-AU" dirty="0"/>
              </a:p>
              <a:p>
                <a:pPr/>
                <a14:m>
                  <m:oMathPara xmlns:m="http://schemas.openxmlformats.org/officeDocument/2006/math">
                    <m:oMathParaPr>
                      <m:jc m:val="centerGroup"/>
                    </m:oMathParaPr>
                    <m:oMath xmlns:m="http://schemas.openxmlformats.org/officeDocument/2006/math">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𝑚</m:t>
                                </m:r>
                              </m:e>
                            </m:mr>
                            <m:mr>
                              <m:e>
                                <m:r>
                                  <a:rPr lang="en-AU" i="1">
                                    <a:latin typeface="Cambria Math" panose="02040503050406030204" pitchFamily="18" charset="0"/>
                                  </a:rPr>
                                  <m:t>3</m:t>
                                </m:r>
                              </m:e>
                            </m:mr>
                          </m:m>
                        </m:e>
                      </m:d>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3</m:t>
                          </m:r>
                        </m:sup>
                      </m:sSup>
                      <m:r>
                        <a:rPr lang="en-AU" i="1">
                          <a:latin typeface="Cambria Math" panose="02040503050406030204" pitchFamily="18" charset="0"/>
                        </a:rPr>
                        <m:t>×1</m:t>
                      </m:r>
                    </m:oMath>
                    <m:oMath xmlns:m="http://schemas.openxmlformats.org/officeDocument/2006/math">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𝑚</m:t>
                                </m:r>
                              </m:e>
                            </m:mr>
                            <m:mr>
                              <m:e>
                                <m:r>
                                  <a:rPr lang="en-AU" i="1">
                                    <a:latin typeface="Cambria Math" panose="02040503050406030204" pitchFamily="18" charset="0"/>
                                  </a:rPr>
                                  <m:t>2</m:t>
                                </m:r>
                              </m:e>
                            </m:mr>
                          </m:m>
                        </m:e>
                      </m:d>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1</m:t>
                                </m:r>
                              </m:e>
                            </m:mr>
                          </m:m>
                        </m:e>
                      </m:d>
                      <m:r>
                        <a:rPr lang="en-AU" i="1">
                          <a:latin typeface="Cambria Math" panose="02040503050406030204" pitchFamily="18" charset="0"/>
                        </a:rPr>
                        <m:t>𝑥</m:t>
                      </m:r>
                    </m:oMath>
                    <m:oMath xmlns:m="http://schemas.openxmlformats.org/officeDocument/2006/math">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𝑚</m:t>
                                </m:r>
                              </m:e>
                            </m:mr>
                            <m:mr>
                              <m:e>
                                <m:r>
                                  <a:rPr lang="en-AU" i="1">
                                    <a:latin typeface="Cambria Math" panose="02040503050406030204" pitchFamily="18" charset="0"/>
                                  </a:rPr>
                                  <m:t>1</m:t>
                                </m:r>
                              </m:e>
                            </m:mr>
                          </m:m>
                        </m:e>
                      </m:d>
                      <m:r>
                        <a:rPr lang="en-AU" i="1">
                          <a:latin typeface="Cambria Math" panose="02040503050406030204" pitchFamily="18" charset="0"/>
                        </a:rPr>
                        <m:t>𝑥</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2</m:t>
                                </m:r>
                              </m:e>
                            </m:mr>
                          </m:m>
                        </m:e>
                      </m:d>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oMath>
                    <m:oMath xmlns:m="http://schemas.openxmlformats.org/officeDocument/2006/math">
                      <m:r>
                        <a:rPr lang="en-AU" i="1">
                          <a:latin typeface="Cambria Math" panose="02040503050406030204" pitchFamily="18" charset="0"/>
                        </a:rPr>
                        <m:t>1×</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i="1">
                                    <a:latin typeface="Cambria Math" panose="02040503050406030204" pitchFamily="18" charset="0"/>
                                  </a:rPr>
                                  <m:t>3</m:t>
                                </m:r>
                              </m:e>
                            </m:mr>
                          </m:m>
                        </m:e>
                      </m:d>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3</m:t>
                          </m:r>
                        </m:sup>
                      </m:sSup>
                    </m:oMath>
                  </m:oMathPara>
                </a14:m>
                <a:endParaRPr lang="en-AU" dirty="0"/>
              </a:p>
              <a:p>
                <a:r>
                  <a:rPr lang="en-AU" b="1" dirty="0"/>
                  <a:t>Equate coefficients</a:t>
                </a:r>
                <a:r>
                  <a:rPr lang="en-AU" dirty="0"/>
                  <a:t> of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3</m:t>
                        </m:r>
                      </m:sup>
                    </m:sSup>
                  </m:oMath>
                </a14:m>
                <a:r>
                  <a:rPr lang="en-AU" dirty="0"/>
                  <a:t> on both sides</a:t>
                </a:r>
              </a:p>
              <a:p>
                <a:pPr/>
                <a14:m>
                  <m:oMathPara xmlns:m="http://schemas.openxmlformats.org/officeDocument/2006/math">
                    <m:oMathParaPr>
                      <m:jc m:val="centerGroup"/>
                    </m:oMathParaPr>
                    <m:oMath xmlns:m="http://schemas.openxmlformats.org/officeDocument/2006/math">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𝑚</m:t>
                                </m:r>
                                <m:r>
                                  <a:rPr lang="en-AU">
                                    <a:latin typeface="Cambria Math" panose="02040503050406030204" pitchFamily="18" charset="0"/>
                                  </a:rPr>
                                  <m:t>+</m:t>
                                </m:r>
                                <m:r>
                                  <a:rPr lang="en-AU" i="1">
                                    <a:latin typeface="Cambria Math" panose="02040503050406030204" pitchFamily="18" charset="0"/>
                                  </a:rPr>
                                  <m:t>𝑛</m:t>
                                </m:r>
                              </m:e>
                            </m:mr>
                            <m:mr>
                              <m:e>
                                <m:r>
                                  <a:rPr lang="en-AU">
                                    <a:latin typeface="Cambria Math" panose="02040503050406030204" pitchFamily="18" charset="0"/>
                                  </a:rPr>
                                  <m:t>3</m:t>
                                </m:r>
                              </m:e>
                            </m:mr>
                          </m:m>
                        </m:e>
                      </m:d>
                      <m:r>
                        <a:rPr lang="en-AU">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𝑚</m:t>
                                </m:r>
                              </m:e>
                            </m:mr>
                            <m:mr>
                              <m:e>
                                <m:r>
                                  <a:rPr lang="en-AU">
                                    <a:latin typeface="Cambria Math" panose="02040503050406030204" pitchFamily="18" charset="0"/>
                                  </a:rPr>
                                  <m:t>3</m:t>
                                </m:r>
                              </m:e>
                            </m:mr>
                          </m:m>
                        </m:e>
                      </m:d>
                      <m:r>
                        <a:rPr lang="en-AU">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𝑚</m:t>
                                </m:r>
                              </m:e>
                            </m:mr>
                            <m:mr>
                              <m:e>
                                <m:r>
                                  <a:rPr lang="en-AU">
                                    <a:latin typeface="Cambria Math" panose="02040503050406030204" pitchFamily="18" charset="0"/>
                                  </a:rPr>
                                  <m:t>2</m:t>
                                </m:r>
                              </m:e>
                            </m:mr>
                          </m:m>
                        </m:e>
                      </m:d>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a:latin typeface="Cambria Math" panose="02040503050406030204" pitchFamily="18" charset="0"/>
                                  </a:rPr>
                                  <m:t>1</m:t>
                                </m:r>
                              </m:e>
                            </m:mr>
                          </m:m>
                        </m:e>
                      </m:d>
                      <m:r>
                        <a:rPr lang="en-AU">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𝑚</m:t>
                                </m:r>
                              </m:e>
                            </m:mr>
                            <m:mr>
                              <m:e>
                                <m:r>
                                  <a:rPr lang="en-AU">
                                    <a:latin typeface="Cambria Math" panose="02040503050406030204" pitchFamily="18" charset="0"/>
                                  </a:rPr>
                                  <m:t>1</m:t>
                                </m:r>
                              </m:e>
                            </m:mr>
                          </m:m>
                        </m:e>
                      </m:d>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a:latin typeface="Cambria Math" panose="02040503050406030204" pitchFamily="18" charset="0"/>
                                  </a:rPr>
                                  <m:t>2</m:t>
                                </m:r>
                              </m:e>
                            </m:mr>
                          </m:m>
                        </m:e>
                      </m:d>
                      <m:r>
                        <a:rPr lang="en-AU">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a:rPr lang="en-AU" i="1">
                                    <a:latin typeface="Cambria Math" panose="02040503050406030204" pitchFamily="18" charset="0"/>
                                  </a:rPr>
                                  <m:t>𝑛</m:t>
                                </m:r>
                              </m:e>
                            </m:mr>
                            <m:mr>
                              <m:e>
                                <m:r>
                                  <a:rPr lang="en-AU">
                                    <a:latin typeface="Cambria Math" panose="02040503050406030204" pitchFamily="18" charset="0"/>
                                  </a:rPr>
                                  <m:t>3</m:t>
                                </m:r>
                              </m:e>
                            </m:mr>
                          </m:m>
                        </m:e>
                      </m:d>
                    </m:oMath>
                  </m:oMathPara>
                </a14:m>
                <a:endParaRPr lang="en-AU" dirty="0"/>
              </a:p>
              <a:p>
                <a:pPr>
                  <a:lnSpc>
                    <a:spcPct val="150000"/>
                  </a:lnSpc>
                  <a:spcBef>
                    <a:spcPts val="1200"/>
                  </a:spcBef>
                  <a:spcAft>
                    <a:spcPts val="600"/>
                  </a:spcAft>
                </a:pPr>
                <a:endParaRPr lang="en-AU" sz="2400" dirty="0">
                  <a:effectLst/>
                  <a:ea typeface="Calibri" panose="020F0502020204030204" pitchFamily="34" charset="0"/>
                </a:endParaRPr>
              </a:p>
            </p:txBody>
          </p:sp>
        </mc:Choice>
        <mc:Fallback xmlns="">
          <p:sp>
            <p:nvSpPr>
              <p:cNvPr id="5" name="Text Placeholder 4">
                <a:extLst>
                  <a:ext uri="{FF2B5EF4-FFF2-40B4-BE49-F238E27FC236}">
                    <a16:creationId xmlns:a16="http://schemas.microsoft.com/office/drawing/2014/main" id="{689E1AA8-2639-6B1C-A067-EC3CE433F104}"/>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Tree>
    <p:extLst>
      <p:ext uri="{BB962C8B-B14F-4D97-AF65-F5344CB8AC3E}">
        <p14:creationId xmlns:p14="http://schemas.microsoft.com/office/powerpoint/2010/main" val="97138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US" u="sng" dirty="0">
                <a:solidFill>
                  <a:srgbClr val="2F5496"/>
                </a:solidFill>
                <a:effectLst/>
                <a:latin typeface="Arial" panose="020B0604020202020204" pitchFamily="34" charset="0"/>
                <a:ea typeface="Arial" panose="020B0604020202020204" pitchFamily="34" charset="0"/>
                <a:hlinkClick r:id="rId6"/>
              </a:rPr>
              <a:t>Mathematics Extension 1 11–12 Syllabus</a:t>
            </a:r>
            <a:r>
              <a:rPr lang="en-AU" dirty="0">
                <a:solidFill>
                  <a:srgbClr val="000000"/>
                </a:solidFill>
                <a:effectLst/>
                <a:latin typeface="Arial" panose="020B0604020202020204" pitchFamily="34" charset="0"/>
                <a:ea typeface="Arial" panose="020B060402020202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dirty="0"/>
          </a:p>
        </p:txBody>
      </p:sp>
    </p:spTree>
    <p:extLst>
      <p:ext uri="{BB962C8B-B14F-4D97-AF65-F5344CB8AC3E}">
        <p14:creationId xmlns:p14="http://schemas.microsoft.com/office/powerpoint/2010/main" val="27015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817D4-7D3F-8991-98B1-264350DEC8F6}"/>
              </a:ext>
            </a:extLst>
          </p:cNvPr>
          <p:cNvSpPr>
            <a:spLocks noGrp="1"/>
          </p:cNvSpPr>
          <p:nvPr>
            <p:ph type="ctrTitle"/>
          </p:nvPr>
        </p:nvSpPr>
        <p:spPr/>
        <p:txBody>
          <a:bodyPr/>
          <a:lstStyle/>
          <a:p>
            <a:r>
              <a:rPr lang="en-AU" dirty="0"/>
              <a:t>Retrieval practice</a:t>
            </a:r>
          </a:p>
        </p:txBody>
      </p:sp>
    </p:spTree>
    <p:extLst>
      <p:ext uri="{BB962C8B-B14F-4D97-AF65-F5344CB8AC3E}">
        <p14:creationId xmlns:p14="http://schemas.microsoft.com/office/powerpoint/2010/main" val="62519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17E82A-DCE7-9B0B-23D9-4235EF0E7F7B}"/>
              </a:ext>
            </a:extLst>
          </p:cNvPr>
          <p:cNvSpPr>
            <a:spLocks noGrp="1"/>
          </p:cNvSpPr>
          <p:nvPr>
            <p:ph type="sldNum" sz="quarter" idx="12"/>
          </p:nvPr>
        </p:nvSpPr>
        <p:spPr/>
        <p:txBody>
          <a:bodyPr/>
          <a:lstStyle/>
          <a:p>
            <a:fld id="{10A01DC5-1685-4615-8240-15192985C6A2}" type="slidenum">
              <a:rPr lang="en-AU" smtClean="0"/>
              <a:t>4</a:t>
            </a:fld>
            <a:endParaRPr lang="en-AU" dirty="0"/>
          </a:p>
        </p:txBody>
      </p:sp>
      <p:sp>
        <p:nvSpPr>
          <p:cNvPr id="3" name="Title 2">
            <a:extLst>
              <a:ext uri="{FF2B5EF4-FFF2-40B4-BE49-F238E27FC236}">
                <a16:creationId xmlns:a16="http://schemas.microsoft.com/office/drawing/2014/main" id="{F3E150DB-65A1-F250-CF86-40CE888F187F}"/>
              </a:ext>
            </a:extLst>
          </p:cNvPr>
          <p:cNvSpPr>
            <a:spLocks noGrp="1"/>
          </p:cNvSpPr>
          <p:nvPr>
            <p:ph type="title"/>
          </p:nvPr>
        </p:nvSpPr>
        <p:spPr/>
        <p:txBody>
          <a:bodyPr/>
          <a:lstStyle/>
          <a:p>
            <a:r>
              <a:rPr lang="en-AU" dirty="0"/>
              <a:t>Factorials</a:t>
            </a:r>
          </a:p>
        </p:txBody>
      </p:sp>
      <p:sp>
        <p:nvSpPr>
          <p:cNvPr id="4" name="Text Placeholder 3">
            <a:extLst>
              <a:ext uri="{FF2B5EF4-FFF2-40B4-BE49-F238E27FC236}">
                <a16:creationId xmlns:a16="http://schemas.microsoft.com/office/drawing/2014/main" id="{F095BE69-74E4-FEBF-3C1B-2BDC0050BED0}"/>
              </a:ext>
            </a:extLst>
          </p:cNvPr>
          <p:cNvSpPr>
            <a:spLocks noGrp="1"/>
          </p:cNvSpPr>
          <p:nvPr>
            <p:ph type="body" sz="quarter" idx="18"/>
          </p:nvPr>
        </p:nvSpPr>
        <p:spPr/>
        <p:txBody>
          <a:bodyPr/>
          <a:lstStyle/>
          <a:p>
            <a:r>
              <a:rPr lang="en-AU" dirty="0"/>
              <a:t>Questions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E86B36A-E80B-F2EE-7571-B8A27A251376}"/>
                  </a:ext>
                </a:extLst>
              </p:cNvPr>
              <p:cNvSpPr>
                <a:spLocks noGrp="1"/>
              </p:cNvSpPr>
              <p:nvPr>
                <p:ph type="body" sz="quarter" idx="17"/>
              </p:nvPr>
            </p:nvSpPr>
            <p:spPr>
              <a:xfrm>
                <a:off x="360000" y="1608794"/>
                <a:ext cx="11484000" cy="4766127"/>
              </a:xfrm>
            </p:spPr>
            <p:txBody>
              <a:bodyPr/>
              <a:lstStyle/>
              <a:p>
                <a:pPr marL="457200" indent="-457200">
                  <a:buFont typeface="+mj-lt"/>
                  <a:buAutoNum type="arabicPeriod"/>
                </a:pPr>
                <a:r>
                  <a:rPr lang="en-AU" dirty="0"/>
                  <a:t>Write </a:t>
                </a:r>
                <a14:m>
                  <m:oMath xmlns:m="http://schemas.openxmlformats.org/officeDocument/2006/math">
                    <m:r>
                      <a:rPr lang="en-AU" i="1" dirty="0" smtClean="0">
                        <a:latin typeface="Cambria Math" panose="02040503050406030204" pitchFamily="18" charset="0"/>
                      </a:rPr>
                      <m:t>6!</m:t>
                    </m:r>
                  </m:oMath>
                </a14:m>
                <a:r>
                  <a:rPr lang="en-AU" dirty="0"/>
                  <a:t> in terms of </a:t>
                </a:r>
                <a14:m>
                  <m:oMath xmlns:m="http://schemas.openxmlformats.org/officeDocument/2006/math">
                    <m:r>
                      <a:rPr lang="en-AU" i="1" dirty="0">
                        <a:latin typeface="Cambria Math" panose="02040503050406030204" pitchFamily="18" charset="0"/>
                      </a:rPr>
                      <m:t>5</m:t>
                    </m:r>
                    <m:r>
                      <a:rPr lang="en-AU" i="1" dirty="0" smtClean="0">
                        <a:latin typeface="Cambria Math" panose="02040503050406030204" pitchFamily="18" charset="0"/>
                      </a:rPr>
                      <m:t>!</m:t>
                    </m:r>
                  </m:oMath>
                </a14:m>
                <a:endParaRPr lang="en-AU" dirty="0"/>
              </a:p>
              <a:p>
                <a:pPr marL="457200" indent="-457200">
                  <a:buFont typeface="+mj-lt"/>
                  <a:buAutoNum type="arabicPeriod"/>
                </a:pPr>
                <a:r>
                  <a:rPr lang="en-AU" dirty="0"/>
                  <a:t>What do you need to do to </a:t>
                </a:r>
                <a14:m>
                  <m:oMath xmlns:m="http://schemas.openxmlformats.org/officeDocument/2006/math">
                    <m:r>
                      <a:rPr lang="en-AU" b="0" i="1" smtClean="0">
                        <a:latin typeface="Cambria Math" panose="02040503050406030204" pitchFamily="18" charset="0"/>
                      </a:rPr>
                      <m:t>5!</m:t>
                    </m:r>
                  </m:oMath>
                </a14:m>
                <a:r>
                  <a:rPr lang="en-AU" dirty="0"/>
                  <a:t> to turn it into </a:t>
                </a:r>
                <a14:m>
                  <m:oMath xmlns:m="http://schemas.openxmlformats.org/officeDocument/2006/math">
                    <m:r>
                      <a:rPr lang="en-AU" b="0" i="1" smtClean="0">
                        <a:latin typeface="Cambria Math" panose="02040503050406030204" pitchFamily="18" charset="0"/>
                      </a:rPr>
                      <m:t>6!</m:t>
                    </m:r>
                  </m:oMath>
                </a14:m>
                <a:r>
                  <a:rPr lang="en-AU" dirty="0"/>
                  <a:t>?</a:t>
                </a:r>
              </a:p>
              <a:p>
                <a:pPr marL="457200" indent="-457200">
                  <a:buFont typeface="+mj-lt"/>
                  <a:buAutoNum type="arabicPeriod"/>
                </a:pPr>
                <a:r>
                  <a:rPr lang="en-AU" dirty="0"/>
                  <a:t>What do you need to do to </a:t>
                </a:r>
                <a14:m>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𝑟</m:t>
                        </m:r>
                        <m:r>
                          <a:rPr lang="en-AU" b="0" i="1" smtClean="0">
                            <a:latin typeface="Cambria Math" panose="02040503050406030204" pitchFamily="18" charset="0"/>
                          </a:rPr>
                          <m:t>−1</m:t>
                        </m:r>
                      </m:e>
                    </m:d>
                    <m:r>
                      <a:rPr lang="en-AU" b="0" i="1" smtClean="0">
                        <a:latin typeface="Cambria Math" panose="02040503050406030204" pitchFamily="18" charset="0"/>
                      </a:rPr>
                      <m:t>!</m:t>
                    </m:r>
                  </m:oMath>
                </a14:m>
                <a:r>
                  <a:rPr lang="en-AU" dirty="0"/>
                  <a:t> to turn it into </a:t>
                </a:r>
                <a14:m>
                  <m:oMath xmlns:m="http://schemas.openxmlformats.org/officeDocument/2006/math">
                    <m:r>
                      <a:rPr lang="en-AU" b="0" i="1" smtClean="0">
                        <a:latin typeface="Cambria Math" panose="02040503050406030204" pitchFamily="18" charset="0"/>
                      </a:rPr>
                      <m:t>𝑟</m:t>
                    </m:r>
                    <m:r>
                      <a:rPr lang="en-AU" b="0" i="1" smtClean="0">
                        <a:latin typeface="Cambria Math" panose="02040503050406030204" pitchFamily="18" charset="0"/>
                      </a:rPr>
                      <m:t>!</m:t>
                    </m:r>
                  </m:oMath>
                </a14:m>
                <a:r>
                  <a:rPr lang="en-AU" dirty="0"/>
                  <a:t> </a:t>
                </a:r>
              </a:p>
              <a:p>
                <a:pPr marL="457200" indent="-457200">
                  <a:buFont typeface="+mj-lt"/>
                  <a:buAutoNum type="arabicPeriod"/>
                </a:pPr>
                <a:r>
                  <a:rPr lang="en-AU" dirty="0"/>
                  <a:t>Convert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4!</m:t>
                        </m:r>
                      </m:num>
                      <m:den>
                        <m:r>
                          <a:rPr lang="en-AU" i="1">
                            <a:latin typeface="Cambria Math" panose="02040503050406030204" pitchFamily="18" charset="0"/>
                          </a:rPr>
                          <m:t>2!×2!</m:t>
                        </m:r>
                      </m:den>
                    </m:f>
                    <m:r>
                      <a:rPr lang="en-AU" i="1">
                        <a:latin typeface="Cambria Math" panose="02040503050406030204" pitchFamily="18" charset="0"/>
                      </a:rPr>
                      <m:t> </m:t>
                    </m:r>
                  </m:oMath>
                </a14:m>
                <a:r>
                  <a:rPr lang="en-AU" dirty="0"/>
                  <a:t>so the denominator is </a:t>
                </a:r>
                <a14:m>
                  <m:oMath xmlns:m="http://schemas.openxmlformats.org/officeDocument/2006/math">
                    <m:r>
                      <a:rPr lang="en-AU" b="0" i="1" smtClean="0">
                        <a:latin typeface="Cambria Math" panose="02040503050406030204" pitchFamily="18" charset="0"/>
                      </a:rPr>
                      <m:t>3!×2!</m:t>
                    </m:r>
                  </m:oMath>
                </a14:m>
                <a:r>
                  <a:rPr lang="en-AU" dirty="0"/>
                  <a:t>, keeping your answer in factorial form.  </a:t>
                </a:r>
              </a:p>
              <a:p>
                <a:pPr marL="457200" indent="-457200">
                  <a:buFont typeface="+mj-lt"/>
                  <a:buAutoNum type="arabicPeriod"/>
                </a:pPr>
                <a:r>
                  <a:rPr lang="en-AU" dirty="0"/>
                  <a:t>Simplify the expression </a:t>
                </a:r>
                <a14:m>
                  <m:oMath xmlns:m="http://schemas.openxmlformats.org/officeDocument/2006/math">
                    <m:f>
                      <m:fPr>
                        <m:ctrlPr>
                          <a:rPr lang="en-AU" b="0" i="1" smtClean="0">
                            <a:latin typeface="Cambria Math" panose="02040503050406030204" pitchFamily="18" charset="0"/>
                          </a:rPr>
                        </m:ctrlPr>
                      </m:fPr>
                      <m:num>
                        <m:r>
                          <a:rPr lang="en-AU" b="0" i="0" smtClean="0">
                            <a:latin typeface="Cambria Math" panose="02040503050406030204" pitchFamily="18" charset="0"/>
                          </a:rPr>
                          <m:t>4!</m:t>
                        </m:r>
                      </m:num>
                      <m:den>
                        <m:r>
                          <a:rPr lang="en-AU" b="0" i="1" smtClean="0">
                            <a:latin typeface="Cambria Math" panose="02040503050406030204" pitchFamily="18" charset="0"/>
                          </a:rPr>
                          <m:t>3!</m:t>
                        </m:r>
                      </m:den>
                    </m:f>
                    <m:r>
                      <a:rPr lang="en-AU" b="0" i="0"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4!</m:t>
                        </m:r>
                      </m:num>
                      <m:den>
                        <m:r>
                          <a:rPr lang="en-AU" i="1">
                            <a:latin typeface="Cambria Math" panose="02040503050406030204" pitchFamily="18" charset="0"/>
                          </a:rPr>
                          <m:t>2!×2!</m:t>
                        </m:r>
                      </m:den>
                    </m:f>
                  </m:oMath>
                </a14:m>
                <a:r>
                  <a:rPr lang="en-AU" dirty="0"/>
                  <a:t> to a single fraction, leaving your answer in factorial form. </a:t>
                </a:r>
              </a:p>
              <a:p>
                <a:endParaRPr lang="en-AU" dirty="0"/>
              </a:p>
              <a:p>
                <a:endParaRPr lang="en-AU" dirty="0"/>
              </a:p>
            </p:txBody>
          </p:sp>
        </mc:Choice>
        <mc:Fallback xmlns="">
          <p:sp>
            <p:nvSpPr>
              <p:cNvPr id="5" name="Text Placeholder 4">
                <a:extLst>
                  <a:ext uri="{FF2B5EF4-FFF2-40B4-BE49-F238E27FC236}">
                    <a16:creationId xmlns:a16="http://schemas.microsoft.com/office/drawing/2014/main" id="{6E86B36A-E80B-F2EE-7571-B8A27A251376}"/>
                  </a:ext>
                </a:extLst>
              </p:cNvPr>
              <p:cNvSpPr>
                <a:spLocks noGrp="1" noRot="1" noChangeAspect="1" noMove="1" noResize="1" noEditPoints="1" noAdjustHandles="1" noChangeArrowheads="1" noChangeShapeType="1" noTextEdit="1"/>
              </p:cNvSpPr>
              <p:nvPr>
                <p:ph type="body" sz="quarter" idx="17"/>
              </p:nvPr>
            </p:nvSpPr>
            <p:spPr>
              <a:xfrm>
                <a:off x="360000" y="1608794"/>
                <a:ext cx="11484000" cy="4766127"/>
              </a:xfrm>
              <a:blipFill>
                <a:blip r:embed="rId2"/>
                <a:stretch>
                  <a:fillRect l="-127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E951FE0-99B0-4146-E904-05FA43309F37}"/>
                  </a:ext>
                </a:extLst>
              </p:cNvPr>
              <p:cNvSpPr txBox="1"/>
              <p:nvPr/>
            </p:nvSpPr>
            <p:spPr>
              <a:xfrm>
                <a:off x="3233828" y="360000"/>
                <a:ext cx="5332657" cy="510778"/>
              </a:xfrm>
              <a:prstGeom prst="round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268288"/>
                <a14:m>
                  <m:oMathPara xmlns:m="http://schemas.openxmlformats.org/officeDocument/2006/math">
                    <m:oMathParaPr>
                      <m:jc m:val="left"/>
                    </m:oMathParaPr>
                    <m:oMath xmlns:m="http://schemas.openxmlformats.org/officeDocument/2006/math">
                      <m:r>
                        <a:rPr lang="en-AU" b="0" i="1" smtClean="0">
                          <a:solidFill>
                            <a:schemeClr val="tx1"/>
                          </a:solidFill>
                          <a:latin typeface="Cambria Math" panose="02040503050406030204" pitchFamily="18" charset="0"/>
                        </a:rPr>
                        <m:t>𝑛</m:t>
                      </m:r>
                      <m: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𝑛</m:t>
                      </m:r>
                      <m:r>
                        <a:rPr lang="en-AU" b="0" i="1" smtClean="0">
                          <a:solidFill>
                            <a:schemeClr val="tx1"/>
                          </a:solidFill>
                          <a:latin typeface="Cambria Math" panose="02040503050406030204" pitchFamily="18" charset="0"/>
                        </a:rPr>
                        <m:t>×</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𝑛</m:t>
                          </m:r>
                          <m:r>
                            <a:rPr lang="en-AU" b="0" i="1" smtClean="0">
                              <a:solidFill>
                                <a:schemeClr val="tx1"/>
                              </a:solidFill>
                              <a:latin typeface="Cambria Math" panose="02040503050406030204" pitchFamily="18" charset="0"/>
                            </a:rPr>
                            <m:t>−1</m:t>
                          </m:r>
                        </m:e>
                      </m:d>
                      <m:r>
                        <a:rPr lang="en-AU" b="0" i="1" smtClean="0">
                          <a:solidFill>
                            <a:schemeClr val="tx1"/>
                          </a:solidFill>
                          <a:latin typeface="Cambria Math" panose="02040503050406030204" pitchFamily="18" charset="0"/>
                        </a:rPr>
                        <m:t>×</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𝑛</m:t>
                          </m:r>
                          <m:r>
                            <a:rPr lang="en-AU" b="0" i="1" smtClean="0">
                              <a:solidFill>
                                <a:schemeClr val="tx1"/>
                              </a:solidFill>
                              <a:latin typeface="Cambria Math" panose="02040503050406030204" pitchFamily="18" charset="0"/>
                            </a:rPr>
                            <m:t>−2</m:t>
                          </m:r>
                        </m:e>
                      </m:d>
                      <m:r>
                        <a:rPr lang="en-AU" b="0" i="1" smtClean="0">
                          <a:solidFill>
                            <a:schemeClr val="tx1"/>
                          </a:solidFill>
                          <a:latin typeface="Cambria Math" panose="02040503050406030204" pitchFamily="18" charset="0"/>
                        </a:rPr>
                        <m:t>×…×1</m:t>
                      </m:r>
                    </m:oMath>
                  </m:oMathPara>
                </a14:m>
                <a:endParaRPr lang="en-AU" dirty="0">
                  <a:solidFill>
                    <a:schemeClr val="tx1"/>
                  </a:solidFill>
                </a:endParaRPr>
              </a:p>
            </p:txBody>
          </p:sp>
        </mc:Choice>
        <mc:Fallback xmlns="">
          <p:sp>
            <p:nvSpPr>
              <p:cNvPr id="9" name="TextBox 8">
                <a:extLst>
                  <a:ext uri="{FF2B5EF4-FFF2-40B4-BE49-F238E27FC236}">
                    <a16:creationId xmlns:a16="http://schemas.microsoft.com/office/drawing/2014/main" id="{3E951FE0-99B0-4146-E904-05FA43309F37}"/>
                  </a:ext>
                </a:extLst>
              </p:cNvPr>
              <p:cNvSpPr txBox="1">
                <a:spLocks noRot="1" noChangeAspect="1" noMove="1" noResize="1" noEditPoints="1" noAdjustHandles="1" noChangeArrowheads="1" noChangeShapeType="1" noTextEdit="1"/>
              </p:cNvSpPr>
              <p:nvPr/>
            </p:nvSpPr>
            <p:spPr>
              <a:xfrm>
                <a:off x="3233828" y="360000"/>
                <a:ext cx="5332657" cy="510778"/>
              </a:xfrm>
              <a:prstGeom prst="roundRect">
                <a:avLst/>
              </a:prstGeom>
              <a:blipFill>
                <a:blip r:embed="rId3"/>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349614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14EFC-7519-CC1D-1902-7BA190F8F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0A591-83CB-BE7A-0ED9-4DD3535B2347}"/>
              </a:ext>
            </a:extLst>
          </p:cNvPr>
          <p:cNvSpPr>
            <a:spLocks noGrp="1"/>
          </p:cNvSpPr>
          <p:nvPr>
            <p:ph type="ctrTitle"/>
          </p:nvPr>
        </p:nvSpPr>
        <p:spPr/>
        <p:txBody>
          <a:bodyPr/>
          <a:lstStyle/>
          <a:p>
            <a:r>
              <a:rPr lang="en-AU" dirty="0"/>
              <a:t>Activating prior learning</a:t>
            </a:r>
          </a:p>
        </p:txBody>
      </p:sp>
    </p:spTree>
    <p:extLst>
      <p:ext uri="{BB962C8B-B14F-4D97-AF65-F5344CB8AC3E}">
        <p14:creationId xmlns:p14="http://schemas.microsoft.com/office/powerpoint/2010/main" val="341320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1721D-BCDB-D604-D1A3-01871758C20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FE8D5D-C1FC-1B40-4F20-798C723D423E}"/>
              </a:ext>
            </a:extLst>
          </p:cNvPr>
          <p:cNvSpPr>
            <a:spLocks noGrp="1"/>
          </p:cNvSpPr>
          <p:nvPr>
            <p:ph type="sldNum" sz="quarter" idx="12"/>
          </p:nvPr>
        </p:nvSpPr>
        <p:spPr/>
        <p:txBody>
          <a:bodyPr/>
          <a:lstStyle/>
          <a:p>
            <a:fld id="{10A01DC5-1685-4615-8240-15192985C6A2}" type="slidenum">
              <a:rPr lang="en-AU" smtClean="0"/>
              <a:t>6</a:t>
            </a:fld>
            <a:endParaRPr lang="en-AU" dirty="0"/>
          </a:p>
        </p:txBody>
      </p:sp>
      <p:sp>
        <p:nvSpPr>
          <p:cNvPr id="3" name="Title 2">
            <a:extLst>
              <a:ext uri="{FF2B5EF4-FFF2-40B4-BE49-F238E27FC236}">
                <a16:creationId xmlns:a16="http://schemas.microsoft.com/office/drawing/2014/main" id="{72B20082-AEE6-92ED-625F-D3401CF2192C}"/>
              </a:ext>
            </a:extLst>
          </p:cNvPr>
          <p:cNvSpPr>
            <a:spLocks noGrp="1"/>
          </p:cNvSpPr>
          <p:nvPr>
            <p:ph type="title"/>
          </p:nvPr>
        </p:nvSpPr>
        <p:spPr/>
        <p:txBody>
          <a:bodyPr/>
          <a:lstStyle/>
          <a:p>
            <a:r>
              <a:rPr lang="en-AU" dirty="0"/>
              <a:t>Identities</a:t>
            </a:r>
          </a:p>
        </p:txBody>
      </p:sp>
      <p:sp>
        <p:nvSpPr>
          <p:cNvPr id="4" name="Text Placeholder 3">
            <a:extLst>
              <a:ext uri="{FF2B5EF4-FFF2-40B4-BE49-F238E27FC236}">
                <a16:creationId xmlns:a16="http://schemas.microsoft.com/office/drawing/2014/main" id="{D224728D-8EF8-1DF1-B43F-AB9986E20FF8}"/>
              </a:ext>
            </a:extLst>
          </p:cNvPr>
          <p:cNvSpPr>
            <a:spLocks noGrp="1"/>
          </p:cNvSpPr>
          <p:nvPr>
            <p:ph type="body" sz="quarter" idx="18"/>
          </p:nvPr>
        </p:nvSpPr>
        <p:spPr/>
        <p:txBody>
          <a:bodyPr/>
          <a:lstStyle/>
          <a:p>
            <a:r>
              <a:rPr lang="en-AU" dirty="0"/>
              <a:t>Questions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335A483-ACE1-0B6D-324F-076669DB2E4A}"/>
                  </a:ext>
                </a:extLst>
              </p:cNvPr>
              <p:cNvSpPr>
                <a:spLocks noGrp="1"/>
              </p:cNvSpPr>
              <p:nvPr>
                <p:ph type="body" sz="quarter" idx="17"/>
              </p:nvPr>
            </p:nvSpPr>
            <p:spPr>
              <a:xfrm>
                <a:off x="360000" y="1608794"/>
                <a:ext cx="5527453" cy="4766127"/>
              </a:xfrm>
            </p:spPr>
            <p:txBody>
              <a:bodyPr/>
              <a:lstStyle/>
              <a:p>
                <a:pPr marL="457200" indent="-457200">
                  <a:buFont typeface="+mj-lt"/>
                  <a:buAutoNum type="arabicPeriod"/>
                </a:pPr>
                <a:r>
                  <a:rPr lang="en-AU" dirty="0"/>
                  <a:t>Use the formula </a:t>
                </a:r>
                <a:r>
                  <a:rPr lang="en-AU" i="1" baseline="30000" dirty="0">
                    <a:latin typeface="Cambria Math" panose="02040503050406030204" pitchFamily="18" charset="0"/>
                    <a:ea typeface="Calibri" panose="020F0502020204030204" pitchFamily="34" charset="0"/>
                  </a:rPr>
                  <a:t>n</a:t>
                </a:r>
                <a:r>
                  <a:rPr lang="en-AU" i="1" dirty="0">
                    <a:latin typeface="Cambria Math" panose="02040503050406030204" pitchFamily="18" charset="0"/>
                    <a:ea typeface="Calibri" panose="020F0502020204030204" pitchFamily="34" charset="0"/>
                  </a:rPr>
                  <a:t>C</a:t>
                </a:r>
                <a:r>
                  <a:rPr lang="en-AU" i="1" baseline="-25000" dirty="0">
                    <a:latin typeface="Cambria Math" panose="02040503050406030204" pitchFamily="18" charset="0"/>
                    <a:ea typeface="Calibri" panose="020F0502020204030204" pitchFamily="34" charset="0"/>
                  </a:rPr>
                  <a:t>r</a:t>
                </a:r>
                <a:r>
                  <a:rPr lang="en-AU" dirty="0">
                    <a:ea typeface="Calibri" panose="020F0502020204030204" pitchFamily="34" charset="0"/>
                  </a:rPr>
                  <a:t> </a:t>
                </a:r>
                <a14:m>
                  <m:oMath xmlns:m="http://schemas.openxmlformats.org/officeDocument/2006/math">
                    <m:r>
                      <a:rPr lang="en-AU" i="1">
                        <a:latin typeface="Cambria Math" panose="02040503050406030204" pitchFamily="18" charset="0"/>
                        <a:ea typeface="Calibri" panose="020F0502020204030204" pitchFamily="34" charset="0"/>
                      </a:rPr>
                      <m:t>=</m:t>
                    </m:r>
                  </m:oMath>
                </a14:m>
                <a:r>
                  <a:rPr lang="en-AU" dirty="0">
                    <a:ea typeface="Calibri" panose="020F0502020204030204" pitchFamily="34" charset="0"/>
                  </a:rPr>
                  <a:t>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m:t>
                        </m:r>
                      </m:num>
                      <m:den>
                        <m:r>
                          <a:rPr lang="en-AU" i="1">
                            <a:latin typeface="Cambria Math" panose="02040503050406030204" pitchFamily="18" charset="0"/>
                            <a:ea typeface="Calibri" panose="020F0502020204030204" pitchFamily="34" charset="0"/>
                          </a:rPr>
                          <m:t>𝑟</m:t>
                        </m:r>
                        <m:r>
                          <a:rPr lang="en-AU" i="1">
                            <a:latin typeface="Cambria Math" panose="02040503050406030204" pitchFamily="18" charset="0"/>
                            <a:ea typeface="Calibri" panose="020F0502020204030204" pitchFamily="34" charset="0"/>
                          </a:rPr>
                          <m:t>!</m:t>
                        </m:r>
                        <m:d>
                          <m:dPr>
                            <m:ctrlPr>
                              <a:rPr lang="en-AU" i="1">
                                <a:latin typeface="Cambria Math" panose="02040503050406030204" pitchFamily="18" charset="0"/>
                              </a:rPr>
                            </m:ctrlPr>
                          </m:dPr>
                          <m:e>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m:t>
                            </m:r>
                            <m:r>
                              <a:rPr lang="en-AU" i="1">
                                <a:latin typeface="Cambria Math" panose="02040503050406030204" pitchFamily="18" charset="0"/>
                                <a:ea typeface="Calibri" panose="020F0502020204030204" pitchFamily="34" charset="0"/>
                              </a:rPr>
                              <m:t>𝑟</m:t>
                            </m:r>
                          </m:e>
                        </m:d>
                        <m:r>
                          <a:rPr lang="en-AU" i="1">
                            <a:latin typeface="Cambria Math" panose="02040503050406030204" pitchFamily="18" charset="0"/>
                            <a:ea typeface="Calibri" panose="020F0502020204030204" pitchFamily="34" charset="0"/>
                          </a:rPr>
                          <m:t>!</m:t>
                        </m:r>
                      </m:den>
                    </m:f>
                  </m:oMath>
                </a14:m>
                <a:r>
                  <a:rPr lang="en-AU" dirty="0"/>
                  <a:t> to show that: </a:t>
                </a:r>
              </a:p>
              <a:p>
                <a:pPr marL="457200" indent="-457200">
                  <a:buAutoNum type="alphaLcParenR"/>
                </a:pPr>
                <a:r>
                  <a:rPr lang="en-AU" i="1" baseline="30000" dirty="0"/>
                  <a:t>n</a:t>
                </a:r>
                <a:r>
                  <a:rPr lang="en-AU" i="1" dirty="0"/>
                  <a:t>C</a:t>
                </a:r>
                <a:r>
                  <a:rPr lang="en-AU" i="1" baseline="-25000" dirty="0"/>
                  <a:t>0</a:t>
                </a:r>
                <a:r>
                  <a:rPr lang="en-AU" i="1" dirty="0"/>
                  <a:t> </a:t>
                </a:r>
                <a14:m>
                  <m:oMath xmlns:m="http://schemas.openxmlformats.org/officeDocument/2006/math">
                    <m:r>
                      <a:rPr lang="en-AU" b="0" i="1" smtClean="0">
                        <a:latin typeface="Cambria Math" panose="02040503050406030204" pitchFamily="18" charset="0"/>
                      </a:rPr>
                      <m:t>=1</m:t>
                    </m:r>
                  </m:oMath>
                </a14:m>
                <a:endParaRPr lang="en-AU" dirty="0"/>
              </a:p>
              <a:p>
                <a:pPr marL="457200" indent="-457200">
                  <a:buAutoNum type="alphaLcParenR"/>
                </a:pPr>
                <a:endParaRPr lang="en-AU" dirty="0"/>
              </a:p>
              <a:p>
                <a:pPr marL="457200" indent="-457200">
                  <a:buFont typeface="Arial" panose="020B0604020202020204" pitchFamily="34" charset="0"/>
                  <a:buAutoNum type="alphaLcParenR"/>
                </a:pPr>
                <a:r>
                  <a:rPr lang="en-AU" i="1" baseline="30000" dirty="0"/>
                  <a:t>n</a:t>
                </a:r>
                <a:r>
                  <a:rPr lang="en-AU" i="1" dirty="0"/>
                  <a:t>C</a:t>
                </a:r>
                <a:r>
                  <a:rPr lang="en-AU" i="1" baseline="-25000" dirty="0"/>
                  <a:t>n</a:t>
                </a:r>
                <a:r>
                  <a:rPr lang="en-AU" i="1" dirty="0"/>
                  <a:t> </a:t>
                </a:r>
                <a14:m>
                  <m:oMath xmlns:m="http://schemas.openxmlformats.org/officeDocument/2006/math">
                    <m:r>
                      <a:rPr lang="en-AU" i="1">
                        <a:latin typeface="Cambria Math" panose="02040503050406030204" pitchFamily="18" charset="0"/>
                      </a:rPr>
                      <m:t>=1</m:t>
                    </m:r>
                  </m:oMath>
                </a14:m>
                <a:endParaRPr lang="en-AU" dirty="0"/>
              </a:p>
              <a:p>
                <a:pPr marL="457200" indent="-457200">
                  <a:buFont typeface="Arial" panose="020B0604020202020204" pitchFamily="34" charset="0"/>
                  <a:buAutoNum type="alphaLcParenR"/>
                </a:pPr>
                <a:endParaRPr lang="en-AU" dirty="0"/>
              </a:p>
              <a:p>
                <a:pPr marL="457200" indent="-457200">
                  <a:buFont typeface="Arial" panose="020B0604020202020204" pitchFamily="34" charset="0"/>
                  <a:buAutoNum type="alphaLcParenR"/>
                </a:pPr>
                <a:r>
                  <a:rPr lang="en-AU" i="1" baseline="30000" dirty="0"/>
                  <a:t>n</a:t>
                </a:r>
                <a:r>
                  <a:rPr lang="en-AU" i="1" dirty="0"/>
                  <a:t>C</a:t>
                </a:r>
                <a:r>
                  <a:rPr lang="en-AU" i="1" baseline="-25000" dirty="0"/>
                  <a:t>r</a:t>
                </a:r>
                <a:r>
                  <a:rPr lang="en-AU" dirty="0"/>
                  <a:t> </a:t>
                </a:r>
                <a14:m>
                  <m:oMath xmlns:m="http://schemas.openxmlformats.org/officeDocument/2006/math">
                    <m:r>
                      <a:rPr lang="en-AU" b="0" i="1" smtClean="0">
                        <a:latin typeface="Cambria Math" panose="02040503050406030204" pitchFamily="18" charset="0"/>
                      </a:rPr>
                      <m:t>=</m:t>
                    </m:r>
                    <m:r>
                      <m:rPr>
                        <m:nor/>
                      </m:rPr>
                      <a:rPr lang="en-AU" i="1" baseline="30000"/>
                      <m:t>n</m:t>
                    </m:r>
                    <m:r>
                      <m:rPr>
                        <m:nor/>
                      </m:rPr>
                      <a:rPr lang="en-AU" i="1"/>
                      <m:t>C</m:t>
                    </m:r>
                    <m:r>
                      <m:rPr>
                        <m:nor/>
                      </m:rPr>
                      <a:rPr lang="en-AU" b="0" i="1" baseline="-25000" smtClean="0"/>
                      <m:t>n</m:t>
                    </m:r>
                    <m:r>
                      <m:rPr>
                        <m:nor/>
                      </m:rPr>
                      <a:rPr lang="en-AU" b="0" i="1" baseline="-25000" smtClean="0"/>
                      <m:t>−</m:t>
                    </m:r>
                    <m:r>
                      <m:rPr>
                        <m:nor/>
                      </m:rPr>
                      <a:rPr lang="en-AU" b="0" i="1" baseline="-25000" smtClean="0"/>
                      <m:t>r</m:t>
                    </m:r>
                    <m:r>
                      <m:rPr>
                        <m:nor/>
                      </m:rPr>
                      <a:rPr lang="en-AU"/>
                      <m:t> </m:t>
                    </m:r>
                  </m:oMath>
                </a14:m>
                <a:endParaRPr lang="en-AU" dirty="0"/>
              </a:p>
              <a:p>
                <a:endParaRPr lang="en-AU" dirty="0"/>
              </a:p>
              <a:p>
                <a:endParaRPr lang="en-AU" dirty="0"/>
              </a:p>
            </p:txBody>
          </p:sp>
        </mc:Choice>
        <mc:Fallback xmlns="">
          <p:sp>
            <p:nvSpPr>
              <p:cNvPr id="5" name="Text Placeholder 4">
                <a:extLst>
                  <a:ext uri="{FF2B5EF4-FFF2-40B4-BE49-F238E27FC236}">
                    <a16:creationId xmlns:a16="http://schemas.microsoft.com/office/drawing/2014/main" id="{8335A483-ACE1-0B6D-324F-076669DB2E4A}"/>
                  </a:ext>
                </a:extLst>
              </p:cNvPr>
              <p:cNvSpPr>
                <a:spLocks noGrp="1" noRot="1" noChangeAspect="1" noMove="1" noResize="1" noEditPoints="1" noAdjustHandles="1" noChangeArrowheads="1" noChangeShapeType="1" noTextEdit="1"/>
              </p:cNvSpPr>
              <p:nvPr>
                <p:ph type="body" sz="quarter" idx="17"/>
              </p:nvPr>
            </p:nvSpPr>
            <p:spPr>
              <a:xfrm>
                <a:off x="360000" y="1608794"/>
                <a:ext cx="5527453" cy="4766127"/>
              </a:xfrm>
              <a:blipFill>
                <a:blip r:embed="rId2"/>
                <a:stretch>
                  <a:fillRect l="-264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3991EB-3D3B-4D76-8D16-064178D7EBAB}"/>
                  </a:ext>
                </a:extLst>
              </p:cNvPr>
              <p:cNvSpPr txBox="1"/>
              <p:nvPr/>
            </p:nvSpPr>
            <p:spPr>
              <a:xfrm>
                <a:off x="9120654" y="249837"/>
                <a:ext cx="2363346" cy="732683"/>
              </a:xfrm>
              <a:prstGeom prst="round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179388"/>
                <a:r>
                  <a:rPr lang="en-AU" sz="2400" i="1" baseline="30000" dirty="0">
                    <a:solidFill>
                      <a:schemeClr val="tx1"/>
                    </a:solidFill>
                    <a:effectLst/>
                    <a:latin typeface="Cambria Math" panose="02040503050406030204" pitchFamily="18" charset="0"/>
                    <a:ea typeface="Calibri" panose="020F0502020204030204" pitchFamily="34" charset="0"/>
                    <a:cs typeface="Arial" panose="020B0604020202020204" pitchFamily="34" charset="0"/>
                  </a:rPr>
                  <a:t>n</a:t>
                </a:r>
                <a:r>
                  <a:rPr lang="en-AU" sz="2400" i="1" dirty="0">
                    <a:solidFill>
                      <a:schemeClr val="tx1"/>
                    </a:solidFill>
                    <a:effectLst/>
                    <a:latin typeface="Cambria Math" panose="02040503050406030204" pitchFamily="18" charset="0"/>
                    <a:ea typeface="Calibri" panose="020F0502020204030204" pitchFamily="34" charset="0"/>
                    <a:cs typeface="Arial" panose="020B0604020202020204" pitchFamily="34" charset="0"/>
                  </a:rPr>
                  <a:t>C</a:t>
                </a:r>
                <a:r>
                  <a:rPr lang="en-AU" sz="2400" i="1" baseline="-25000" dirty="0">
                    <a:solidFill>
                      <a:schemeClr val="tx1"/>
                    </a:solidFill>
                    <a:effectLst/>
                    <a:latin typeface="Cambria Math" panose="02040503050406030204" pitchFamily="18" charset="0"/>
                    <a:ea typeface="Calibri" panose="020F0502020204030204" pitchFamily="34" charset="0"/>
                    <a:cs typeface="Arial" panose="020B0604020202020204" pitchFamily="34" charset="0"/>
                  </a:rPr>
                  <a:t>r</a:t>
                </a:r>
                <a:r>
                  <a:rPr lang="en-AU" sz="2400" dirty="0">
                    <a:solidFill>
                      <a:schemeClr val="tx1"/>
                    </a:solidFill>
                    <a:effectLst/>
                    <a:latin typeface="Arial" panose="020B0604020202020204" pitchFamily="34" charset="0"/>
                    <a:ea typeface="Calibri" panose="020F0502020204030204" pitchFamily="34" charset="0"/>
                  </a:rPr>
                  <a:t> </a:t>
                </a:r>
                <a14:m>
                  <m:oMath xmlns:m="http://schemas.openxmlformats.org/officeDocument/2006/math">
                    <m:r>
                      <a:rPr lang="en-AU" sz="2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AU" sz="2400" dirty="0">
                    <a:solidFill>
                      <a:schemeClr val="tx1"/>
                    </a:solidFill>
                    <a:effectLst/>
                    <a:latin typeface="Arial" panose="020B0604020202020204" pitchFamily="34" charset="0"/>
                    <a:ea typeface="Calibri" panose="020F0502020204030204" pitchFamily="34" charset="0"/>
                  </a:rPr>
                  <a:t> </a:t>
                </a:r>
                <a14:m>
                  <m:oMath xmlns:m="http://schemas.openxmlformats.org/officeDocument/2006/math">
                    <m:f>
                      <m:fPr>
                        <m:ctrlPr>
                          <a:rPr lang="en-AU" i="1">
                            <a:solidFill>
                              <a:schemeClr val="tx1"/>
                            </a:solidFill>
                            <a:effectLst/>
                            <a:latin typeface="Cambria Math" panose="02040503050406030204" pitchFamily="18" charset="0"/>
                          </a:rPr>
                        </m:ctrlPr>
                      </m:fPr>
                      <m:num>
                        <m:r>
                          <a:rPr lang="en-AU" sz="2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𝑛</m:t>
                        </m:r>
                        <m:r>
                          <a:rPr lang="en-AU" sz="2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num>
                      <m:den>
                        <m:r>
                          <a:rPr lang="en-AU" sz="2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𝑟</m:t>
                        </m:r>
                        <m:r>
                          <a:rPr lang="en-AU" sz="2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d>
                          <m:dPr>
                            <m:ctrlPr>
                              <a:rPr lang="en-AU" i="1">
                                <a:solidFill>
                                  <a:schemeClr val="tx1"/>
                                </a:solidFill>
                                <a:effectLst/>
                                <a:latin typeface="Cambria Math" panose="02040503050406030204" pitchFamily="18" charset="0"/>
                              </a:rPr>
                            </m:ctrlPr>
                          </m:dPr>
                          <m:e>
                            <m:r>
                              <a:rPr lang="en-AU" sz="2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𝑛</m:t>
                            </m:r>
                            <m:r>
                              <a:rPr lang="en-AU" sz="2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AU" sz="2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𝑟</m:t>
                            </m:r>
                          </m:e>
                        </m:d>
                        <m:r>
                          <a:rPr lang="en-AU" sz="2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den>
                    </m:f>
                  </m:oMath>
                </a14:m>
                <a:r>
                  <a:rPr lang="en-AU" sz="2400" dirty="0">
                    <a:solidFill>
                      <a:schemeClr val="tx1"/>
                    </a:solidFill>
                    <a:effectLst/>
                    <a:latin typeface="Arial" panose="020B0604020202020204" pitchFamily="34" charset="0"/>
                    <a:ea typeface="Yu Mincho" panose="02020400000000000000" pitchFamily="18" charset="-128"/>
                  </a:rPr>
                  <a:t>, </a:t>
                </a:r>
                <a:endParaRPr lang="en-AU" dirty="0">
                  <a:solidFill>
                    <a:schemeClr val="tx1"/>
                  </a:solidFill>
                </a:endParaRPr>
              </a:p>
            </p:txBody>
          </p:sp>
        </mc:Choice>
        <mc:Fallback xmlns="">
          <p:sp>
            <p:nvSpPr>
              <p:cNvPr id="7" name="TextBox 6">
                <a:extLst>
                  <a:ext uri="{FF2B5EF4-FFF2-40B4-BE49-F238E27FC236}">
                    <a16:creationId xmlns:a16="http://schemas.microsoft.com/office/drawing/2014/main" id="{053991EB-3D3B-4D76-8D16-064178D7EBAB}"/>
                  </a:ext>
                </a:extLst>
              </p:cNvPr>
              <p:cNvSpPr txBox="1">
                <a:spLocks noRot="1" noChangeAspect="1" noMove="1" noResize="1" noEditPoints="1" noAdjustHandles="1" noChangeArrowheads="1" noChangeShapeType="1" noTextEdit="1"/>
              </p:cNvSpPr>
              <p:nvPr/>
            </p:nvSpPr>
            <p:spPr>
              <a:xfrm>
                <a:off x="9120654" y="249837"/>
                <a:ext cx="2363346" cy="732683"/>
              </a:xfrm>
              <a:prstGeom prst="round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6CA549C-3493-040A-A341-1AED1156C109}"/>
                  </a:ext>
                </a:extLst>
              </p:cNvPr>
              <p:cNvSpPr txBox="1"/>
              <p:nvPr/>
            </p:nvSpPr>
            <p:spPr>
              <a:xfrm>
                <a:off x="3233828" y="360000"/>
                <a:ext cx="5332657" cy="510778"/>
              </a:xfrm>
              <a:prstGeom prst="round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268288"/>
                <a14:m>
                  <m:oMathPara xmlns:m="http://schemas.openxmlformats.org/officeDocument/2006/math">
                    <m:oMathParaPr>
                      <m:jc m:val="left"/>
                    </m:oMathParaPr>
                    <m:oMath xmlns:m="http://schemas.openxmlformats.org/officeDocument/2006/math">
                      <m:r>
                        <a:rPr lang="en-AU" b="0" i="1" smtClean="0">
                          <a:solidFill>
                            <a:schemeClr val="tx1"/>
                          </a:solidFill>
                          <a:latin typeface="Cambria Math" panose="02040503050406030204" pitchFamily="18" charset="0"/>
                        </a:rPr>
                        <m:t>𝑛</m:t>
                      </m:r>
                      <m: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𝑛</m:t>
                      </m:r>
                      <m:r>
                        <a:rPr lang="en-AU" b="0" i="1" smtClean="0">
                          <a:solidFill>
                            <a:schemeClr val="tx1"/>
                          </a:solidFill>
                          <a:latin typeface="Cambria Math" panose="02040503050406030204" pitchFamily="18" charset="0"/>
                        </a:rPr>
                        <m:t>×</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𝑛</m:t>
                          </m:r>
                          <m:r>
                            <a:rPr lang="en-AU" b="0" i="1" smtClean="0">
                              <a:solidFill>
                                <a:schemeClr val="tx1"/>
                              </a:solidFill>
                              <a:latin typeface="Cambria Math" panose="02040503050406030204" pitchFamily="18" charset="0"/>
                            </a:rPr>
                            <m:t>−1</m:t>
                          </m:r>
                        </m:e>
                      </m:d>
                      <m:r>
                        <a:rPr lang="en-AU" b="0" i="1" smtClean="0">
                          <a:solidFill>
                            <a:schemeClr val="tx1"/>
                          </a:solidFill>
                          <a:latin typeface="Cambria Math" panose="02040503050406030204" pitchFamily="18" charset="0"/>
                        </a:rPr>
                        <m:t>×</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𝑛</m:t>
                          </m:r>
                          <m:r>
                            <a:rPr lang="en-AU" b="0" i="1" smtClean="0">
                              <a:solidFill>
                                <a:schemeClr val="tx1"/>
                              </a:solidFill>
                              <a:latin typeface="Cambria Math" panose="02040503050406030204" pitchFamily="18" charset="0"/>
                            </a:rPr>
                            <m:t>−2</m:t>
                          </m:r>
                        </m:e>
                      </m:d>
                      <m:r>
                        <a:rPr lang="en-AU" b="0" i="1" smtClean="0">
                          <a:solidFill>
                            <a:schemeClr val="tx1"/>
                          </a:solidFill>
                          <a:latin typeface="Cambria Math" panose="02040503050406030204" pitchFamily="18" charset="0"/>
                        </a:rPr>
                        <m:t>×…×1</m:t>
                      </m:r>
                    </m:oMath>
                  </m:oMathPara>
                </a14:m>
                <a:endParaRPr lang="en-AU" dirty="0">
                  <a:solidFill>
                    <a:schemeClr val="tx1"/>
                  </a:solidFill>
                </a:endParaRPr>
              </a:p>
            </p:txBody>
          </p:sp>
        </mc:Choice>
        <mc:Fallback xmlns="">
          <p:sp>
            <p:nvSpPr>
              <p:cNvPr id="9" name="TextBox 8">
                <a:extLst>
                  <a:ext uri="{FF2B5EF4-FFF2-40B4-BE49-F238E27FC236}">
                    <a16:creationId xmlns:a16="http://schemas.microsoft.com/office/drawing/2014/main" id="{46CA549C-3493-040A-A341-1AED1156C109}"/>
                  </a:ext>
                </a:extLst>
              </p:cNvPr>
              <p:cNvSpPr txBox="1">
                <a:spLocks noRot="1" noChangeAspect="1" noMove="1" noResize="1" noEditPoints="1" noAdjustHandles="1" noChangeArrowheads="1" noChangeShapeType="1" noTextEdit="1"/>
              </p:cNvSpPr>
              <p:nvPr/>
            </p:nvSpPr>
            <p:spPr>
              <a:xfrm>
                <a:off x="3233828" y="360000"/>
                <a:ext cx="5332657" cy="510778"/>
              </a:xfrm>
              <a:prstGeom prst="round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DCDA27AC-4D58-C28D-E57F-5EA371C15EFD}"/>
                  </a:ext>
                </a:extLst>
              </p:cNvPr>
              <p:cNvSpPr txBox="1">
                <a:spLocks/>
              </p:cNvSpPr>
              <p:nvPr/>
            </p:nvSpPr>
            <p:spPr>
              <a:xfrm>
                <a:off x="5802758" y="1608793"/>
                <a:ext cx="5527453" cy="476612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i="1" baseline="30000" dirty="0"/>
              </a:p>
              <a:p>
                <a:pPr marL="457200" indent="-457200">
                  <a:buFont typeface="Arial" panose="020B0604020202020204" pitchFamily="34" charset="0"/>
                  <a:buAutoNum type="alphaLcParenR"/>
                </a:pPr>
                <a:r>
                  <a:rPr lang="en-AU" i="1" baseline="30000" dirty="0"/>
                  <a:t>n</a:t>
                </a:r>
                <a:r>
                  <a:rPr lang="en-AU" i="1" dirty="0"/>
                  <a:t>C</a:t>
                </a:r>
                <a:r>
                  <a:rPr lang="en-AU" i="1" baseline="-25000" dirty="0"/>
                  <a:t>0</a:t>
                </a:r>
                <a:r>
                  <a:rPr lang="en-AU" i="1" dirty="0"/>
                  <a:t> </a:t>
                </a:r>
                <a14:m>
                  <m:oMath xmlns:m="http://schemas.openxmlformats.org/officeDocument/2006/math">
                    <m:r>
                      <a:rPr lang="en-AU" i="1"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m:t>
                        </m:r>
                      </m:num>
                      <m:den>
                        <m:r>
                          <a:rPr lang="en-AU" b="0" i="1" smtClean="0">
                            <a:latin typeface="Cambria Math" panose="02040503050406030204" pitchFamily="18" charset="0"/>
                            <a:ea typeface="Calibri" panose="020F0502020204030204" pitchFamily="34" charset="0"/>
                          </a:rPr>
                          <m:t>0</m:t>
                        </m:r>
                        <m:r>
                          <a:rPr lang="en-AU" i="1">
                            <a:latin typeface="Cambria Math" panose="02040503050406030204" pitchFamily="18" charset="0"/>
                            <a:ea typeface="Calibri" panose="020F0502020204030204" pitchFamily="34" charset="0"/>
                          </a:rPr>
                          <m:t>!</m:t>
                        </m:r>
                        <m:d>
                          <m:dPr>
                            <m:ctrlPr>
                              <a:rPr lang="en-AU" i="1">
                                <a:latin typeface="Cambria Math" panose="02040503050406030204" pitchFamily="18" charset="0"/>
                              </a:rPr>
                            </m:ctrlPr>
                          </m:dPr>
                          <m:e>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−0</m:t>
                            </m:r>
                          </m:e>
                        </m:d>
                        <m:r>
                          <a:rPr lang="en-AU" i="1">
                            <a:latin typeface="Cambria Math" panose="02040503050406030204" pitchFamily="18" charset="0"/>
                            <a:ea typeface="Calibri" panose="020F0502020204030204" pitchFamily="34" charset="0"/>
                          </a:rPr>
                          <m:t>!</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m:t>
                        </m:r>
                      </m:num>
                      <m:den>
                        <m:r>
                          <a:rPr lang="en-AU" b="0" i="1" smtClean="0">
                            <a:latin typeface="Cambria Math" panose="02040503050406030204" pitchFamily="18" charset="0"/>
                            <a:ea typeface="Calibri" panose="020F0502020204030204" pitchFamily="34" charset="0"/>
                          </a:rPr>
                          <m:t>1</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𝑛</m:t>
                        </m:r>
                        <m:r>
                          <a:rPr lang="en-AU" i="1">
                            <a:latin typeface="Cambria Math" panose="02040503050406030204" pitchFamily="18" charset="0"/>
                            <a:ea typeface="Calibri" panose="020F0502020204030204" pitchFamily="34" charset="0"/>
                          </a:rPr>
                          <m:t>!</m:t>
                        </m:r>
                      </m:den>
                    </m:f>
                    <m:r>
                      <a:rPr lang="en-AU" b="0" i="1" smtClean="0">
                        <a:latin typeface="Cambria Math" panose="02040503050406030204" pitchFamily="18" charset="0"/>
                        <a:ea typeface="Calibri" panose="020F0502020204030204" pitchFamily="34" charset="0"/>
                      </a:rPr>
                      <m:t>=1</m:t>
                    </m:r>
                  </m:oMath>
                </a14:m>
                <a:endParaRPr lang="en-AU" dirty="0"/>
              </a:p>
              <a:p>
                <a:pPr marL="457200" indent="-457200">
                  <a:buFont typeface="Arial" panose="020B0604020202020204" pitchFamily="34" charset="0"/>
                  <a:buAutoNum type="alphaLcParenR"/>
                </a:pPr>
                <a:endParaRPr lang="en-AU" dirty="0"/>
              </a:p>
              <a:p>
                <a:pPr marL="457200" indent="-457200">
                  <a:buFont typeface="Arial" panose="020B0604020202020204" pitchFamily="34" charset="0"/>
                  <a:buAutoNum type="alphaLcParenR"/>
                </a:pPr>
                <a:r>
                  <a:rPr lang="en-AU" i="1" baseline="30000" dirty="0"/>
                  <a:t>n</a:t>
                </a:r>
                <a:r>
                  <a:rPr lang="en-AU" i="1" dirty="0"/>
                  <a:t>C</a:t>
                </a:r>
                <a:r>
                  <a:rPr lang="en-AU" i="1" baseline="-25000" dirty="0"/>
                  <a:t>n</a:t>
                </a:r>
                <a:r>
                  <a:rPr lang="en-AU" i="1" dirty="0"/>
                  <a:t> </a:t>
                </a:r>
                <a14:m>
                  <m:oMath xmlns:m="http://schemas.openxmlformats.org/officeDocument/2006/math">
                    <m:r>
                      <a:rPr lang="en-AU" i="1">
                        <a:latin typeface="Cambria Math" panose="02040503050406030204" pitchFamily="18" charset="0"/>
                        <a:ea typeface="Calibri" panose="020F0502020204030204" pitchFamily="34" charset="0"/>
                      </a:rPr>
                      <m:t>=</m:t>
                    </m:r>
                    <m:r>
                      <m:rPr>
                        <m:nor/>
                      </m:rPr>
                      <a:rPr lang="en-AU" dirty="0">
                        <a:ea typeface="Calibri" panose="020F0502020204030204" pitchFamily="34" charset="0"/>
                      </a:rPr>
                      <m:t> </m:t>
                    </m:r>
                    <m:f>
                      <m:fPr>
                        <m:ctrlPr>
                          <a:rPr lang="en-AU" i="1">
                            <a:latin typeface="Cambria Math" panose="02040503050406030204" pitchFamily="18" charset="0"/>
                          </a:rPr>
                        </m:ctrlPr>
                      </m:fPr>
                      <m:num>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m:t>
                        </m:r>
                      </m:num>
                      <m:den>
                        <m:r>
                          <a:rPr lang="en-AU" b="0" i="1" smtClean="0">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m:t>
                        </m:r>
                        <m:d>
                          <m:dPr>
                            <m:ctrlPr>
                              <a:rPr lang="en-AU" i="1">
                                <a:latin typeface="Cambria Math" panose="02040503050406030204" pitchFamily="18" charset="0"/>
                              </a:rPr>
                            </m:ctrlPr>
                          </m:dPr>
                          <m:e>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m:t>
                            </m:r>
                            <m:r>
                              <a:rPr lang="en-AU" b="0" i="1" smtClean="0">
                                <a:latin typeface="Cambria Math" panose="02040503050406030204" pitchFamily="18" charset="0"/>
                                <a:ea typeface="Calibri" panose="020F0502020204030204" pitchFamily="34" charset="0"/>
                              </a:rPr>
                              <m:t>𝑛</m:t>
                            </m:r>
                          </m:e>
                        </m:d>
                        <m:r>
                          <a:rPr lang="en-AU" i="1">
                            <a:latin typeface="Cambria Math" panose="02040503050406030204" pitchFamily="18" charset="0"/>
                            <a:ea typeface="Calibri" panose="020F0502020204030204" pitchFamily="34" charset="0"/>
                          </a:rPr>
                          <m:t>!</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m:t>
                        </m:r>
                      </m:num>
                      <m:den>
                        <m:r>
                          <a:rPr lang="en-AU" b="0" i="1" smtClean="0">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m:t>
                        </m:r>
                        <m:r>
                          <a:rPr lang="en-AU" b="0" i="1" smtClean="0">
                            <a:latin typeface="Cambria Math" panose="02040503050406030204" pitchFamily="18" charset="0"/>
                            <a:ea typeface="Calibri" panose="020F0502020204030204" pitchFamily="34" charset="0"/>
                          </a:rPr>
                          <m:t>0</m:t>
                        </m:r>
                        <m:r>
                          <a:rPr lang="en-AU" i="1">
                            <a:latin typeface="Cambria Math" panose="02040503050406030204" pitchFamily="18" charset="0"/>
                            <a:ea typeface="Calibri" panose="020F0502020204030204" pitchFamily="34" charset="0"/>
                          </a:rPr>
                          <m:t>!</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m:t>
                        </m:r>
                      </m:num>
                      <m:den>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!×1</m:t>
                        </m:r>
                      </m:den>
                    </m:f>
                    <m:r>
                      <a:rPr lang="en-AU" b="0" i="1" smtClean="0">
                        <a:latin typeface="Cambria Math" panose="02040503050406030204" pitchFamily="18" charset="0"/>
                        <a:ea typeface="Calibri" panose="020F0502020204030204" pitchFamily="34" charset="0"/>
                      </a:rPr>
                      <m:t>=1</m:t>
                    </m:r>
                  </m:oMath>
                </a14:m>
                <a:endParaRPr lang="en-AU" dirty="0"/>
              </a:p>
              <a:p>
                <a:pPr marL="457200" indent="-457200">
                  <a:buFont typeface="Arial" panose="020B0604020202020204" pitchFamily="34" charset="0"/>
                  <a:buAutoNum type="alphaLcParenR"/>
                </a:pPr>
                <a:endParaRPr lang="en-AU" dirty="0"/>
              </a:p>
              <a:p>
                <a:pPr marL="457200" indent="-457200">
                  <a:buFont typeface="Arial" panose="020B0604020202020204" pitchFamily="34" charset="0"/>
                  <a:buAutoNum type="alphaLcParenR"/>
                </a:pPr>
                <a:r>
                  <a:rPr lang="en-AU" dirty="0"/>
                  <a:t> </a:t>
                </a:r>
                <a:r>
                  <a:rPr lang="en-AU" i="1" baseline="30000" dirty="0">
                    <a:latin typeface="Cambria Math" panose="02040503050406030204" pitchFamily="18" charset="0"/>
                    <a:ea typeface="Calibri" panose="020F0502020204030204" pitchFamily="34" charset="0"/>
                  </a:rPr>
                  <a:t>n</a:t>
                </a:r>
                <a:r>
                  <a:rPr lang="en-AU" i="1" dirty="0">
                    <a:latin typeface="Cambria Math" panose="02040503050406030204" pitchFamily="18" charset="0"/>
                    <a:ea typeface="Calibri" panose="020F0502020204030204" pitchFamily="34" charset="0"/>
                  </a:rPr>
                  <a:t>C</a:t>
                </a:r>
                <a:r>
                  <a:rPr lang="en-AU" i="1" baseline="-25000" dirty="0">
                    <a:latin typeface="Cambria Math" panose="02040503050406030204" pitchFamily="18" charset="0"/>
                    <a:ea typeface="Calibri" panose="020F0502020204030204" pitchFamily="34" charset="0"/>
                  </a:rPr>
                  <a:t>n-r</a:t>
                </a:r>
                <a:r>
                  <a:rPr lang="en-AU" dirty="0">
                    <a:ea typeface="Calibri" panose="020F0502020204030204" pitchFamily="34" charset="0"/>
                  </a:rPr>
                  <a:t> </a:t>
                </a:r>
                <a14:m>
                  <m:oMath xmlns:m="http://schemas.openxmlformats.org/officeDocument/2006/math">
                    <m:r>
                      <a:rPr lang="en-AU" i="1">
                        <a:latin typeface="Cambria Math" panose="02040503050406030204" pitchFamily="18" charset="0"/>
                        <a:ea typeface="Calibri" panose="020F0502020204030204" pitchFamily="34" charset="0"/>
                      </a:rPr>
                      <m:t>=</m:t>
                    </m:r>
                  </m:oMath>
                </a14:m>
                <a:r>
                  <a:rPr lang="en-AU" dirty="0">
                    <a:ea typeface="Calibri" panose="020F0502020204030204" pitchFamily="34" charset="0"/>
                  </a:rPr>
                  <a:t>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m:t>
                        </m:r>
                      </m:num>
                      <m:den>
                        <m:r>
                          <a:rPr lang="en-AU" b="0" i="1" smtClean="0">
                            <a:latin typeface="Cambria Math" panose="02040503050406030204" pitchFamily="18" charset="0"/>
                            <a:ea typeface="Calibri" panose="020F0502020204030204" pitchFamily="34" charset="0"/>
                          </a:rPr>
                          <m:t>(</m:t>
                        </m:r>
                        <m:r>
                          <a:rPr lang="en-AU" b="0" i="1" smtClean="0">
                            <a:latin typeface="Cambria Math" panose="02040503050406030204" pitchFamily="18" charset="0"/>
                            <a:ea typeface="Calibri" panose="020F0502020204030204" pitchFamily="34" charset="0"/>
                          </a:rPr>
                          <m:t>𝑛</m:t>
                        </m:r>
                        <m:r>
                          <a:rPr lang="en-AU" b="0" i="1" smtClean="0">
                            <a:latin typeface="Cambria Math" panose="02040503050406030204" pitchFamily="18" charset="0"/>
                            <a:ea typeface="Calibri" panose="020F0502020204030204" pitchFamily="34" charset="0"/>
                          </a:rPr>
                          <m:t>−</m:t>
                        </m:r>
                        <m:r>
                          <a:rPr lang="en-AU" i="1">
                            <a:latin typeface="Cambria Math" panose="02040503050406030204" pitchFamily="18" charset="0"/>
                            <a:ea typeface="Calibri" panose="020F0502020204030204" pitchFamily="34" charset="0"/>
                          </a:rPr>
                          <m:t>𝑟</m:t>
                        </m:r>
                        <m:r>
                          <a:rPr lang="en-AU" b="0" i="1" smtClean="0">
                            <a:latin typeface="Cambria Math" panose="02040503050406030204" pitchFamily="18" charset="0"/>
                            <a:ea typeface="Calibri" panose="020F0502020204030204" pitchFamily="34" charset="0"/>
                          </a:rPr>
                          <m:t>)</m:t>
                        </m:r>
                        <m:r>
                          <a:rPr lang="en-AU" i="1">
                            <a:latin typeface="Cambria Math" panose="02040503050406030204" pitchFamily="18" charset="0"/>
                            <a:ea typeface="Calibri" panose="020F0502020204030204" pitchFamily="34" charset="0"/>
                          </a:rPr>
                          <m:t>!</m:t>
                        </m:r>
                        <m:d>
                          <m:dPr>
                            <m:ctrlPr>
                              <a:rPr lang="en-AU" i="1">
                                <a:latin typeface="Cambria Math" panose="02040503050406030204" pitchFamily="18" charset="0"/>
                              </a:rPr>
                            </m:ctrlPr>
                          </m:dPr>
                          <m:e>
                            <m:r>
                              <a:rPr lang="en-AU" i="1">
                                <a:latin typeface="Cambria Math" panose="02040503050406030204" pitchFamily="18" charset="0"/>
                                <a:ea typeface="Calibri" panose="020F0502020204030204" pitchFamily="34" charset="0"/>
                              </a:rPr>
                              <m:t>𝑛</m:t>
                            </m:r>
                            <m:r>
                              <a:rPr lang="en-AU" b="0" i="1" smtClean="0">
                                <a:latin typeface="Cambria Math" panose="02040503050406030204" pitchFamily="18" charset="0"/>
                                <a:ea typeface="Calibri" panose="020F0502020204030204" pitchFamily="34" charset="0"/>
                              </a:rPr>
                              <m:t>−</m:t>
                            </m:r>
                            <m:r>
                              <a:rPr lang="en-AU" b="0" i="1" smtClean="0">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m:t>
                            </m:r>
                            <m:r>
                              <a:rPr lang="en-AU" i="1">
                                <a:latin typeface="Cambria Math" panose="02040503050406030204" pitchFamily="18" charset="0"/>
                                <a:ea typeface="Calibri" panose="020F0502020204030204" pitchFamily="34" charset="0"/>
                              </a:rPr>
                              <m:t>𝑟</m:t>
                            </m:r>
                          </m:e>
                        </m:d>
                        <m:r>
                          <a:rPr lang="en-AU" i="1">
                            <a:latin typeface="Cambria Math" panose="02040503050406030204" pitchFamily="18" charset="0"/>
                            <a:ea typeface="Calibri" panose="020F0502020204030204" pitchFamily="34" charset="0"/>
                          </a:rPr>
                          <m:t>!</m:t>
                        </m:r>
                      </m:den>
                    </m:f>
                    <m:r>
                      <a:rPr lang="en-AU" b="0" i="1" smtClean="0">
                        <a:latin typeface="Cambria Math" panose="02040503050406030204" pitchFamily="18" charset="0"/>
                        <a:ea typeface="Calibri" panose="020F0502020204030204" pitchFamily="34" charset="0"/>
                      </a:rPr>
                      <m:t>=</m:t>
                    </m:r>
                    <m:f>
                      <m:fPr>
                        <m:ctrlPr>
                          <a:rPr lang="en-AU" i="1">
                            <a:latin typeface="Cambria Math" panose="02040503050406030204" pitchFamily="18" charset="0"/>
                          </a:rPr>
                        </m:ctrlPr>
                      </m:fPr>
                      <m:num>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m:t>
                        </m:r>
                      </m:num>
                      <m:den>
                        <m:d>
                          <m:dPr>
                            <m:ctrlPr>
                              <a:rPr lang="en-AU" i="1">
                                <a:latin typeface="Cambria Math" panose="02040503050406030204" pitchFamily="18" charset="0"/>
                              </a:rPr>
                            </m:ctrlPr>
                          </m:dPr>
                          <m:e>
                            <m:r>
                              <a:rPr lang="en-AU" i="1">
                                <a:latin typeface="Cambria Math" panose="02040503050406030204" pitchFamily="18" charset="0"/>
                                <a:ea typeface="Calibri" panose="020F0502020204030204" pitchFamily="34" charset="0"/>
                              </a:rPr>
                              <m:t>𝑛</m:t>
                            </m:r>
                            <m:r>
                              <a:rPr lang="en-AU" i="1">
                                <a:latin typeface="Cambria Math" panose="02040503050406030204" pitchFamily="18" charset="0"/>
                                <a:ea typeface="Calibri" panose="020F0502020204030204" pitchFamily="34" charset="0"/>
                              </a:rPr>
                              <m:t>−</m:t>
                            </m:r>
                            <m:r>
                              <a:rPr lang="en-AU" i="1">
                                <a:latin typeface="Cambria Math" panose="02040503050406030204" pitchFamily="18" charset="0"/>
                                <a:ea typeface="Calibri" panose="020F0502020204030204" pitchFamily="34" charset="0"/>
                              </a:rPr>
                              <m:t>𝑟</m:t>
                            </m:r>
                          </m:e>
                        </m:d>
                        <m:r>
                          <a:rPr lang="en-AU" i="1">
                            <a:latin typeface="Cambria Math" panose="02040503050406030204" pitchFamily="18" charset="0"/>
                            <a:ea typeface="Calibri" panose="020F0502020204030204" pitchFamily="34" charset="0"/>
                          </a:rPr>
                          <m:t>!</m:t>
                        </m:r>
                        <m:r>
                          <a:rPr lang="en-AU" b="0" i="1" smtClean="0">
                            <a:latin typeface="Cambria Math" panose="02040503050406030204" pitchFamily="18" charset="0"/>
                            <a:ea typeface="Calibri" panose="020F0502020204030204" pitchFamily="34" charset="0"/>
                          </a:rPr>
                          <m:t>𝑛</m:t>
                        </m:r>
                        <m:r>
                          <a:rPr lang="en-AU" b="0" i="1" smtClean="0">
                            <a:latin typeface="Cambria Math" panose="02040503050406030204" pitchFamily="18" charset="0"/>
                            <a:ea typeface="Calibri" panose="020F0502020204030204" pitchFamily="34" charset="0"/>
                          </a:rPr>
                          <m:t>!</m:t>
                        </m:r>
                      </m:den>
                    </m:f>
                    <m:r>
                      <a:rPr lang="en-AU" b="0" i="1" smtClean="0">
                        <a:latin typeface="Cambria Math" panose="02040503050406030204" pitchFamily="18" charset="0"/>
                        <a:ea typeface="Calibri" panose="020F0502020204030204" pitchFamily="34" charset="0"/>
                      </a:rPr>
                      <m:t>=</m:t>
                    </m:r>
                  </m:oMath>
                </a14:m>
                <a:r>
                  <a:rPr lang="en-AU" i="1" baseline="30000" dirty="0">
                    <a:latin typeface="Cambria Math" panose="02040503050406030204" pitchFamily="18" charset="0"/>
                    <a:ea typeface="Calibri" panose="020F0502020204030204" pitchFamily="34" charset="0"/>
                  </a:rPr>
                  <a:t> n</a:t>
                </a:r>
                <a:r>
                  <a:rPr lang="en-AU" i="1" dirty="0">
                    <a:latin typeface="Cambria Math" panose="02040503050406030204" pitchFamily="18" charset="0"/>
                    <a:ea typeface="Calibri" panose="020F0502020204030204" pitchFamily="34" charset="0"/>
                  </a:rPr>
                  <a:t>C</a:t>
                </a:r>
                <a:r>
                  <a:rPr lang="en-AU" i="1" baseline="-25000" dirty="0">
                    <a:latin typeface="Cambria Math" panose="02040503050406030204" pitchFamily="18" charset="0"/>
                    <a:ea typeface="Calibri" panose="020F0502020204030204" pitchFamily="34" charset="0"/>
                  </a:rPr>
                  <a:t>r</a:t>
                </a:r>
                <a:r>
                  <a:rPr lang="en-AU" dirty="0">
                    <a:ea typeface="Calibri" panose="020F0502020204030204" pitchFamily="34" charset="0"/>
                  </a:rPr>
                  <a:t> </a:t>
                </a:r>
                <a:endParaRPr lang="en-AU" dirty="0"/>
              </a:p>
              <a:p>
                <a:endParaRPr lang="en-AU" dirty="0"/>
              </a:p>
              <a:p>
                <a:endParaRPr lang="en-AU" dirty="0"/>
              </a:p>
            </p:txBody>
          </p:sp>
        </mc:Choice>
        <mc:Fallback xmlns="">
          <p:sp>
            <p:nvSpPr>
              <p:cNvPr id="6" name="Text Placeholder 4">
                <a:extLst>
                  <a:ext uri="{FF2B5EF4-FFF2-40B4-BE49-F238E27FC236}">
                    <a16:creationId xmlns:a16="http://schemas.microsoft.com/office/drawing/2014/main" id="{DCDA27AC-4D58-C28D-E57F-5EA371C15EFD}"/>
                  </a:ext>
                </a:extLst>
              </p:cNvPr>
              <p:cNvSpPr txBox="1">
                <a:spLocks noRot="1" noChangeAspect="1" noMove="1" noResize="1" noEditPoints="1" noAdjustHandles="1" noChangeArrowheads="1" noChangeShapeType="1" noTextEdit="1"/>
              </p:cNvSpPr>
              <p:nvPr/>
            </p:nvSpPr>
            <p:spPr>
              <a:xfrm>
                <a:off x="5802758" y="1608793"/>
                <a:ext cx="5527453" cy="4766127"/>
              </a:xfrm>
              <a:prstGeom prst="rect">
                <a:avLst/>
              </a:prstGeom>
              <a:blipFill>
                <a:blip r:embed="rId5"/>
                <a:stretch>
                  <a:fillRect l="-2646"/>
                </a:stretch>
              </a:blipFill>
            </p:spPr>
            <p:txBody>
              <a:bodyPr/>
              <a:lstStyle/>
              <a:p>
                <a:r>
                  <a:rPr lang="en-AU">
                    <a:noFill/>
                  </a:rPr>
                  <a:t> </a:t>
                </a:r>
              </a:p>
            </p:txBody>
          </p:sp>
        </mc:Fallback>
      </mc:AlternateContent>
    </p:spTree>
    <p:extLst>
      <p:ext uri="{BB962C8B-B14F-4D97-AF65-F5344CB8AC3E}">
        <p14:creationId xmlns:p14="http://schemas.microsoft.com/office/powerpoint/2010/main" val="392290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F383C-D724-8D77-AA7F-AF9783AC762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0BEA103-BF49-F685-DF28-A4AD2C208D08}"/>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48228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6DC6D-48A0-C7C9-BB98-882FB3D7098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1E0FF9-2AC3-237B-A0CD-5F39CC52C3C4}"/>
              </a:ext>
            </a:extLst>
          </p:cNvPr>
          <p:cNvSpPr>
            <a:spLocks noGrp="1"/>
          </p:cNvSpPr>
          <p:nvPr>
            <p:ph type="sldNum" sz="quarter" idx="12"/>
          </p:nvPr>
        </p:nvSpPr>
        <p:spPr/>
        <p:txBody>
          <a:bodyPr/>
          <a:lstStyle/>
          <a:p>
            <a:fld id="{10A01DC5-1685-4615-8240-15192985C6A2}" type="slidenum">
              <a:rPr lang="en-AU" smtClean="0"/>
              <a:t>8</a:t>
            </a:fld>
            <a:endParaRPr lang="en-AU" dirty="0"/>
          </a:p>
        </p:txBody>
      </p:sp>
      <p:sp>
        <p:nvSpPr>
          <p:cNvPr id="3" name="Title 2">
            <a:extLst>
              <a:ext uri="{FF2B5EF4-FFF2-40B4-BE49-F238E27FC236}">
                <a16:creationId xmlns:a16="http://schemas.microsoft.com/office/drawing/2014/main" id="{B4192D3B-D647-D5C8-7D2F-FEE8DF1FD079}"/>
              </a:ext>
            </a:extLst>
          </p:cNvPr>
          <p:cNvSpPr>
            <a:spLocks noGrp="1"/>
          </p:cNvSpPr>
          <p:nvPr>
            <p:ph type="title"/>
          </p:nvPr>
        </p:nvSpPr>
        <p:spPr/>
        <p:txBody>
          <a:bodyPr/>
          <a:lstStyle/>
          <a:p>
            <a:r>
              <a:rPr lang="en-AU" dirty="0"/>
              <a:t>Patterns in Pascal’s triangle</a:t>
            </a:r>
          </a:p>
        </p:txBody>
      </p:sp>
      <p:sp>
        <p:nvSpPr>
          <p:cNvPr id="4" name="Text Placeholder 3">
            <a:extLst>
              <a:ext uri="{FF2B5EF4-FFF2-40B4-BE49-F238E27FC236}">
                <a16:creationId xmlns:a16="http://schemas.microsoft.com/office/drawing/2014/main" id="{670E5237-18EC-739F-70A1-77A023E82BFE}"/>
              </a:ext>
            </a:extLst>
          </p:cNvPr>
          <p:cNvSpPr>
            <a:spLocks noGrp="1"/>
          </p:cNvSpPr>
          <p:nvPr>
            <p:ph type="body" sz="quarter" idx="18"/>
          </p:nvPr>
        </p:nvSpPr>
        <p:spPr/>
        <p:txBody>
          <a:bodyPr/>
          <a:lstStyle/>
          <a:p>
            <a:r>
              <a:rPr lang="en-AU" dirty="0"/>
              <a:t>Pascal’s identity</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7A7D517-6946-A1DF-39BC-9109EA662983}"/>
                  </a:ext>
                </a:extLst>
              </p:cNvPr>
              <p:cNvSpPr>
                <a:spLocks noGrp="1"/>
              </p:cNvSpPr>
              <p:nvPr>
                <p:ph type="body" sz="quarter" idx="17"/>
              </p:nvPr>
            </p:nvSpPr>
            <p:spPr>
              <a:xfrm>
                <a:off x="6096000" y="1369454"/>
                <a:ext cx="5748000" cy="5326546"/>
              </a:xfrm>
            </p:spPr>
            <p:txBody>
              <a:bodyPr/>
              <a:lstStyle/>
              <a:p>
                <a:r>
                  <a:rPr lang="en-AU" sz="2400" i="1" baseline="30000" dirty="0">
                    <a:latin typeface="Cambria Math" panose="02040503050406030204" pitchFamily="18" charset="0"/>
                    <a:ea typeface="Cambria Math" panose="02040503050406030204" pitchFamily="18" charset="0"/>
                  </a:rPr>
                  <a:t>n</a:t>
                </a:r>
                <a:r>
                  <a:rPr lang="en-AU" sz="2400" i="1" dirty="0">
                    <a:latin typeface="Cambria Math" panose="02040503050406030204" pitchFamily="18" charset="0"/>
                    <a:ea typeface="Cambria Math" panose="02040503050406030204" pitchFamily="18" charset="0"/>
                  </a:rPr>
                  <a:t>C</a:t>
                </a:r>
                <a:r>
                  <a:rPr lang="en-AU" sz="2400" i="1" baseline="-25000" dirty="0">
                    <a:latin typeface="Cambria Math" panose="02040503050406030204" pitchFamily="18" charset="0"/>
                    <a:ea typeface="Cambria Math" panose="02040503050406030204" pitchFamily="18" charset="0"/>
                  </a:rPr>
                  <a:t>r</a:t>
                </a:r>
                <a:r>
                  <a:rPr lang="en-AU" sz="2400" i="1" dirty="0">
                    <a:latin typeface="Cambria Math" panose="02040503050406030204" pitchFamily="18" charset="0"/>
                    <a:ea typeface="Cambria Math" panose="02040503050406030204" pitchFamily="18" charset="0"/>
                  </a:rPr>
                  <a:t> </a:t>
                </a:r>
                <a14:m>
                  <m:oMath xmlns:m="http://schemas.openxmlformats.org/officeDocument/2006/math">
                    <m:r>
                      <a:rPr lang="en-AU" sz="2400" i="1" dirty="0" smtClean="0">
                        <a:latin typeface="Cambria Math" panose="02040503050406030204" pitchFamily="18" charset="0"/>
                        <a:ea typeface="Cambria Math" panose="02040503050406030204" pitchFamily="18" charset="0"/>
                      </a:rPr>
                      <m:t>=</m:t>
                    </m:r>
                  </m:oMath>
                </a14:m>
                <a:r>
                  <a:rPr lang="en-AU" sz="2400" i="1" dirty="0">
                    <a:latin typeface="Cambria Math" panose="02040503050406030204" pitchFamily="18" charset="0"/>
                    <a:ea typeface="Cambria Math" panose="02040503050406030204" pitchFamily="18" charset="0"/>
                  </a:rPr>
                  <a:t> </a:t>
                </a:r>
                <a:r>
                  <a:rPr lang="en-AU" sz="2400" i="1" baseline="30000" dirty="0">
                    <a:latin typeface="Cambria Math" panose="02040503050406030204" pitchFamily="18" charset="0"/>
                    <a:ea typeface="Cambria Math" panose="02040503050406030204" pitchFamily="18" charset="0"/>
                  </a:rPr>
                  <a:t>n-1</a:t>
                </a:r>
                <a:r>
                  <a:rPr lang="en-AU" sz="2400" i="1" dirty="0">
                    <a:latin typeface="Cambria Math" panose="02040503050406030204" pitchFamily="18" charset="0"/>
                    <a:ea typeface="Cambria Math" panose="02040503050406030204" pitchFamily="18" charset="0"/>
                  </a:rPr>
                  <a:t>C</a:t>
                </a:r>
                <a:r>
                  <a:rPr lang="en-AU" sz="2400" i="1" baseline="-25000" dirty="0">
                    <a:latin typeface="Cambria Math" panose="02040503050406030204" pitchFamily="18" charset="0"/>
                    <a:ea typeface="Cambria Math" panose="02040503050406030204" pitchFamily="18" charset="0"/>
                  </a:rPr>
                  <a:t>r-1</a:t>
                </a:r>
                <a:r>
                  <a:rPr lang="en-AU" sz="2400" i="1" dirty="0">
                    <a:latin typeface="Cambria Math" panose="02040503050406030204" pitchFamily="18" charset="0"/>
                    <a:ea typeface="Cambria Math" panose="02040503050406030204" pitchFamily="18" charset="0"/>
                  </a:rPr>
                  <a:t> </a:t>
                </a:r>
                <a14:m>
                  <m:oMath xmlns:m="http://schemas.openxmlformats.org/officeDocument/2006/math">
                    <m:r>
                      <a:rPr lang="en-AU" sz="2400" i="1" dirty="0" smtClean="0">
                        <a:latin typeface="Cambria Math" panose="02040503050406030204" pitchFamily="18" charset="0"/>
                        <a:ea typeface="Cambria Math" panose="02040503050406030204" pitchFamily="18" charset="0"/>
                      </a:rPr>
                      <m:t>+</m:t>
                    </m:r>
                  </m:oMath>
                </a14:m>
                <a:r>
                  <a:rPr lang="en-AU" sz="2400" i="1" dirty="0">
                    <a:latin typeface="Cambria Math" panose="02040503050406030204" pitchFamily="18" charset="0"/>
                    <a:ea typeface="Cambria Math" panose="02040503050406030204" pitchFamily="18" charset="0"/>
                  </a:rPr>
                  <a:t> </a:t>
                </a:r>
                <a:r>
                  <a:rPr lang="en-AU" sz="2400" i="1" baseline="30000" dirty="0">
                    <a:latin typeface="Cambria Math" panose="02040503050406030204" pitchFamily="18" charset="0"/>
                    <a:ea typeface="Cambria Math" panose="02040503050406030204" pitchFamily="18" charset="0"/>
                  </a:rPr>
                  <a:t>n-1</a:t>
                </a:r>
                <a:r>
                  <a:rPr lang="en-AU" sz="2400" i="1" dirty="0">
                    <a:latin typeface="Cambria Math" panose="02040503050406030204" pitchFamily="18" charset="0"/>
                    <a:ea typeface="Cambria Math" panose="02040503050406030204" pitchFamily="18" charset="0"/>
                  </a:rPr>
                  <a:t>C</a:t>
                </a:r>
                <a:r>
                  <a:rPr lang="en-AU" sz="2400" i="1" baseline="-25000" dirty="0">
                    <a:latin typeface="Cambria Math" panose="02040503050406030204" pitchFamily="18" charset="0"/>
                    <a:ea typeface="Cambria Math" panose="02040503050406030204" pitchFamily="18" charset="0"/>
                  </a:rPr>
                  <a:t>r  </a:t>
                </a:r>
                <a:r>
                  <a:rPr lang="en-AU" sz="2400" b="0" i="0" dirty="0">
                    <a:effectLst/>
                    <a:ea typeface="Calibri" panose="020F0502020204030204" pitchFamily="34" charset="0"/>
                  </a:rPr>
                  <a:t>for </a:t>
                </a:r>
                <a14:m>
                  <m:oMath xmlns:m="http://schemas.openxmlformats.org/officeDocument/2006/math">
                    <m:r>
                      <a:rPr lang="en-AU" sz="2400" b="0" i="1">
                        <a:effectLst/>
                        <a:latin typeface="Cambria Math" panose="02040503050406030204" pitchFamily="18" charset="0"/>
                        <a:ea typeface="Cambria Math" panose="02040503050406030204" pitchFamily="18" charset="0"/>
                      </a:rPr>
                      <m:t>1≤</m:t>
                    </m:r>
                    <m:r>
                      <a:rPr lang="en-AU" sz="2400" b="0" i="1">
                        <a:effectLst/>
                        <a:latin typeface="Cambria Math" panose="02040503050406030204" pitchFamily="18" charset="0"/>
                        <a:ea typeface="Cambria Math" panose="02040503050406030204" pitchFamily="18" charset="0"/>
                      </a:rPr>
                      <m:t>𝑟</m:t>
                    </m:r>
                    <m:r>
                      <a:rPr lang="en-AU" sz="2400" b="0" i="1">
                        <a:effectLst/>
                        <a:latin typeface="Cambria Math" panose="02040503050406030204" pitchFamily="18" charset="0"/>
                        <a:ea typeface="Cambria Math" panose="02040503050406030204" pitchFamily="18" charset="0"/>
                      </a:rPr>
                      <m:t>≤</m:t>
                    </m:r>
                    <m:r>
                      <a:rPr lang="en-AU" sz="2400" b="0" i="1">
                        <a:effectLst/>
                        <a:latin typeface="Cambria Math" panose="02040503050406030204" pitchFamily="18" charset="0"/>
                        <a:ea typeface="Cambria Math" panose="02040503050406030204" pitchFamily="18" charset="0"/>
                      </a:rPr>
                      <m:t>𝑛</m:t>
                    </m:r>
                    <m:r>
                      <a:rPr lang="en-AU" sz="2400" b="0" i="1">
                        <a:effectLst/>
                        <a:latin typeface="Cambria Math" panose="02040503050406030204" pitchFamily="18" charset="0"/>
                        <a:ea typeface="Cambria Math" panose="02040503050406030204" pitchFamily="18" charset="0"/>
                      </a:rPr>
                      <m:t>−1</m:t>
                    </m:r>
                  </m:oMath>
                </a14:m>
                <a:endParaRPr lang="en-AU" sz="2400" i="1" dirty="0">
                  <a:latin typeface="Cambria Math" panose="02040503050406030204" pitchFamily="18" charset="0"/>
                  <a:ea typeface="Cambria Math" panose="02040503050406030204" pitchFamily="18" charset="0"/>
                </a:endParaRPr>
              </a:p>
              <a:p>
                <a:endParaRPr lang="en-AU" sz="2400" dirty="0">
                  <a:latin typeface="+mn-lt"/>
                  <a:ea typeface="Cambria Math" panose="02040503050406030204" pitchFamily="18" charset="0"/>
                </a:endParaRPr>
              </a:p>
              <a:p>
                <a:r>
                  <a:rPr lang="en-AU" sz="2400" dirty="0">
                    <a:latin typeface="+mn-lt"/>
                    <a:ea typeface="Cambria Math" panose="02040503050406030204" pitchFamily="18" charset="0"/>
                  </a:rPr>
                  <a:t>Example: </a:t>
                </a:r>
                <a:r>
                  <a:rPr lang="en-AU" sz="2400" i="1" baseline="30000" dirty="0">
                    <a:latin typeface="Cambria Math" panose="02040503050406030204" pitchFamily="18" charset="0"/>
                    <a:ea typeface="Cambria Math" panose="02040503050406030204" pitchFamily="18" charset="0"/>
                  </a:rPr>
                  <a:t>5</a:t>
                </a:r>
                <a:r>
                  <a:rPr lang="en-AU" sz="2400" i="1" dirty="0">
                    <a:latin typeface="Cambria Math" panose="02040503050406030204" pitchFamily="18" charset="0"/>
                    <a:ea typeface="Cambria Math" panose="02040503050406030204" pitchFamily="18" charset="0"/>
                  </a:rPr>
                  <a:t>C</a:t>
                </a:r>
                <a:r>
                  <a:rPr lang="en-AU" sz="2400" i="1" baseline="-25000" dirty="0">
                    <a:latin typeface="Cambria Math" panose="02040503050406030204" pitchFamily="18" charset="0"/>
                    <a:ea typeface="Cambria Math" panose="02040503050406030204" pitchFamily="18" charset="0"/>
                  </a:rPr>
                  <a:t>2</a:t>
                </a:r>
                <a:r>
                  <a:rPr lang="en-AU" sz="2400" i="1" dirty="0">
                    <a:latin typeface="Cambria Math" panose="02040503050406030204" pitchFamily="18" charset="0"/>
                    <a:ea typeface="Cambria Math" panose="02040503050406030204" pitchFamily="18" charset="0"/>
                  </a:rPr>
                  <a:t> </a:t>
                </a:r>
                <a14:m>
                  <m:oMath xmlns:m="http://schemas.openxmlformats.org/officeDocument/2006/math">
                    <m:r>
                      <a:rPr lang="en-AU" sz="2400" i="1" dirty="0">
                        <a:latin typeface="Cambria Math" panose="02040503050406030204" pitchFamily="18" charset="0"/>
                        <a:ea typeface="Cambria Math" panose="02040503050406030204" pitchFamily="18" charset="0"/>
                      </a:rPr>
                      <m:t>=</m:t>
                    </m:r>
                  </m:oMath>
                </a14:m>
                <a:r>
                  <a:rPr lang="en-AU" sz="2400" i="1" dirty="0">
                    <a:latin typeface="Cambria Math" panose="02040503050406030204" pitchFamily="18" charset="0"/>
                    <a:ea typeface="Cambria Math" panose="02040503050406030204" pitchFamily="18" charset="0"/>
                  </a:rPr>
                  <a:t> </a:t>
                </a:r>
                <a:r>
                  <a:rPr lang="en-AU" sz="2400" i="1" baseline="30000" dirty="0">
                    <a:latin typeface="Cambria Math" panose="02040503050406030204" pitchFamily="18" charset="0"/>
                    <a:ea typeface="Cambria Math" panose="02040503050406030204" pitchFamily="18" charset="0"/>
                  </a:rPr>
                  <a:t>4</a:t>
                </a:r>
                <a:r>
                  <a:rPr lang="en-AU" sz="2400" i="1" dirty="0">
                    <a:latin typeface="Cambria Math" panose="02040503050406030204" pitchFamily="18" charset="0"/>
                    <a:ea typeface="Cambria Math" panose="02040503050406030204" pitchFamily="18" charset="0"/>
                  </a:rPr>
                  <a:t>C</a:t>
                </a:r>
                <a:r>
                  <a:rPr lang="en-AU" sz="2400" i="1" baseline="-25000" dirty="0">
                    <a:latin typeface="Cambria Math" panose="02040503050406030204" pitchFamily="18" charset="0"/>
                    <a:ea typeface="Cambria Math" panose="02040503050406030204" pitchFamily="18" charset="0"/>
                  </a:rPr>
                  <a:t>1</a:t>
                </a:r>
                <a:r>
                  <a:rPr lang="en-AU" sz="2400" i="1" dirty="0">
                    <a:latin typeface="Cambria Math" panose="02040503050406030204" pitchFamily="18" charset="0"/>
                    <a:ea typeface="Cambria Math" panose="02040503050406030204" pitchFamily="18" charset="0"/>
                  </a:rPr>
                  <a:t> </a:t>
                </a:r>
                <a14:m>
                  <m:oMath xmlns:m="http://schemas.openxmlformats.org/officeDocument/2006/math">
                    <m:r>
                      <a:rPr lang="en-AU" sz="2400" i="1" dirty="0">
                        <a:latin typeface="Cambria Math" panose="02040503050406030204" pitchFamily="18" charset="0"/>
                        <a:ea typeface="Cambria Math" panose="02040503050406030204" pitchFamily="18" charset="0"/>
                      </a:rPr>
                      <m:t>+</m:t>
                    </m:r>
                  </m:oMath>
                </a14:m>
                <a:r>
                  <a:rPr lang="en-AU" sz="2400" i="1" dirty="0">
                    <a:latin typeface="Cambria Math" panose="02040503050406030204" pitchFamily="18" charset="0"/>
                    <a:ea typeface="Cambria Math" panose="02040503050406030204" pitchFamily="18" charset="0"/>
                  </a:rPr>
                  <a:t> </a:t>
                </a:r>
                <a:r>
                  <a:rPr lang="en-AU" sz="2400" i="1" baseline="30000" dirty="0">
                    <a:latin typeface="Cambria Math" panose="02040503050406030204" pitchFamily="18" charset="0"/>
                    <a:ea typeface="Cambria Math" panose="02040503050406030204" pitchFamily="18" charset="0"/>
                  </a:rPr>
                  <a:t>4</a:t>
                </a:r>
                <a:r>
                  <a:rPr lang="en-AU" sz="2400" i="1" dirty="0">
                    <a:latin typeface="Cambria Math" panose="02040503050406030204" pitchFamily="18" charset="0"/>
                    <a:ea typeface="Cambria Math" panose="02040503050406030204" pitchFamily="18" charset="0"/>
                  </a:rPr>
                  <a:t>C</a:t>
                </a:r>
                <a:r>
                  <a:rPr lang="en-AU" sz="2400" i="1" baseline="-25000" dirty="0">
                    <a:latin typeface="Cambria Math" panose="02040503050406030204" pitchFamily="18" charset="0"/>
                    <a:ea typeface="Cambria Math" panose="02040503050406030204" pitchFamily="18" charset="0"/>
                  </a:rPr>
                  <a:t>2</a:t>
                </a:r>
              </a:p>
            </p:txBody>
          </p:sp>
        </mc:Choice>
        <mc:Fallback xmlns="">
          <p:sp>
            <p:nvSpPr>
              <p:cNvPr id="5" name="Text Placeholder 4">
                <a:extLst>
                  <a:ext uri="{FF2B5EF4-FFF2-40B4-BE49-F238E27FC236}">
                    <a16:creationId xmlns:a16="http://schemas.microsoft.com/office/drawing/2014/main" id="{37A7D517-6946-A1DF-39BC-9109EA662983}"/>
                  </a:ext>
                </a:extLst>
              </p:cNvPr>
              <p:cNvSpPr>
                <a:spLocks noGrp="1" noRot="1" noChangeAspect="1" noMove="1" noResize="1" noEditPoints="1" noAdjustHandles="1" noChangeArrowheads="1" noChangeShapeType="1" noTextEdit="1"/>
              </p:cNvSpPr>
              <p:nvPr>
                <p:ph type="body" sz="quarter" idx="17"/>
              </p:nvPr>
            </p:nvSpPr>
            <p:spPr>
              <a:xfrm>
                <a:off x="6096000" y="1369454"/>
                <a:ext cx="5748000" cy="5326546"/>
              </a:xfrm>
              <a:blipFill>
                <a:blip r:embed="rId2"/>
                <a:stretch>
                  <a:fillRect l="-3181"/>
                </a:stretch>
              </a:blipFill>
            </p:spPr>
            <p:txBody>
              <a:bodyPr/>
              <a:lstStyle/>
              <a:p>
                <a:r>
                  <a:rPr lang="en-AU">
                    <a:noFill/>
                  </a:rPr>
                  <a:t> </a:t>
                </a:r>
              </a:p>
            </p:txBody>
          </p:sp>
        </mc:Fallback>
      </mc:AlternateContent>
      <p:pic>
        <p:nvPicPr>
          <p:cNvPr id="7" name="Picture 6" descr="First 6 rows of Pascal's triangle recorded using combination notation. Rows from n equals zero to n equals 5. Positions from r equals zero to r equals 5. Each entry in the triangle represents the combination for choose r items from n. 4C1, 4C2 and 5C2 are outlined.">
            <a:extLst>
              <a:ext uri="{FF2B5EF4-FFF2-40B4-BE49-F238E27FC236}">
                <a16:creationId xmlns:a16="http://schemas.microsoft.com/office/drawing/2014/main" id="{3450EA18-D080-859D-D87E-F399686EF993}"/>
              </a:ext>
            </a:extLst>
          </p:cNvPr>
          <p:cNvPicPr>
            <a:picLocks noChangeAspect="1"/>
          </p:cNvPicPr>
          <p:nvPr/>
        </p:nvPicPr>
        <p:blipFill>
          <a:blip r:embed="rId3"/>
          <a:stretch>
            <a:fillRect/>
          </a:stretch>
        </p:blipFill>
        <p:spPr>
          <a:xfrm>
            <a:off x="348000" y="1369454"/>
            <a:ext cx="5550475" cy="4962574"/>
          </a:xfrm>
          <a:prstGeom prst="rect">
            <a:avLst/>
          </a:prstGeom>
        </p:spPr>
      </p:pic>
    </p:spTree>
    <p:extLst>
      <p:ext uri="{BB962C8B-B14F-4D97-AF65-F5344CB8AC3E}">
        <p14:creationId xmlns:p14="http://schemas.microsoft.com/office/powerpoint/2010/main" val="293579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1C3CA-B31C-99DC-4BB5-AD462EF6250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A5F675-357B-D871-7688-011C592809CE}"/>
              </a:ext>
            </a:extLst>
          </p:cNvPr>
          <p:cNvSpPr>
            <a:spLocks noGrp="1"/>
          </p:cNvSpPr>
          <p:nvPr>
            <p:ph type="sldNum" sz="quarter" idx="12"/>
          </p:nvPr>
        </p:nvSpPr>
        <p:spPr/>
        <p:txBody>
          <a:bodyPr/>
          <a:lstStyle/>
          <a:p>
            <a:fld id="{10A01DC5-1685-4615-8240-15192985C6A2}" type="slidenum">
              <a:rPr lang="en-AU" smtClean="0"/>
              <a:t>9</a:t>
            </a:fld>
            <a:endParaRPr lang="en-AU" dirty="0"/>
          </a:p>
        </p:txBody>
      </p:sp>
      <p:sp>
        <p:nvSpPr>
          <p:cNvPr id="3" name="Title 2">
            <a:extLst>
              <a:ext uri="{FF2B5EF4-FFF2-40B4-BE49-F238E27FC236}">
                <a16:creationId xmlns:a16="http://schemas.microsoft.com/office/drawing/2014/main" id="{99D7DA04-904B-B620-4FAE-6C54A1D460F9}"/>
              </a:ext>
            </a:extLst>
          </p:cNvPr>
          <p:cNvSpPr>
            <a:spLocks noGrp="1"/>
          </p:cNvSpPr>
          <p:nvPr>
            <p:ph type="title"/>
          </p:nvPr>
        </p:nvSpPr>
        <p:spPr/>
        <p:txBody>
          <a:bodyPr/>
          <a:lstStyle/>
          <a:p>
            <a:r>
              <a:rPr lang="en-AU" dirty="0"/>
              <a:t>Pascal’s identity (1)</a:t>
            </a:r>
            <a:br>
              <a:rPr lang="en-AU" dirty="0"/>
            </a:br>
            <a:endParaRPr lang="en-AU" dirty="0"/>
          </a:p>
        </p:txBody>
      </p:sp>
      <p:sp>
        <p:nvSpPr>
          <p:cNvPr id="4" name="Text Placeholder 3">
            <a:extLst>
              <a:ext uri="{FF2B5EF4-FFF2-40B4-BE49-F238E27FC236}">
                <a16:creationId xmlns:a16="http://schemas.microsoft.com/office/drawing/2014/main" id="{8E3E456E-A771-0092-4F93-0F94169B1198}"/>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EEADF00-C121-015F-4FC5-0A2C648DD73B}"/>
                  </a:ext>
                </a:extLst>
              </p:cNvPr>
              <p:cNvSpPr>
                <a:spLocks noGrp="1"/>
              </p:cNvSpPr>
              <p:nvPr>
                <p:ph type="body" sz="quarter" idx="17"/>
              </p:nvPr>
            </p:nvSpPr>
            <p:spPr/>
            <p:txBody>
              <a:bodyPr/>
              <a:lstStyle/>
              <a:p>
                <a:pPr marL="342900" indent="-342900">
                  <a:buFont typeface="Arial" panose="020B0604020202020204" pitchFamily="34" charset="0"/>
                  <a:buChar char="•"/>
                </a:pPr>
                <a:r>
                  <a:rPr lang="en-AU" i="1" baseline="30000" dirty="0">
                    <a:latin typeface="Cambria Math" panose="02040503050406030204" pitchFamily="18" charset="0"/>
                    <a:ea typeface="Cambria Math" panose="02040503050406030204" pitchFamily="18" charset="0"/>
                  </a:rPr>
                  <a:t>n</a:t>
                </a:r>
                <a:r>
                  <a:rPr lang="en-AU" i="1" dirty="0">
                    <a:latin typeface="Cambria Math" panose="02040503050406030204" pitchFamily="18" charset="0"/>
                    <a:ea typeface="Cambria Math" panose="02040503050406030204" pitchFamily="18" charset="0"/>
                  </a:rPr>
                  <a:t>C</a:t>
                </a:r>
                <a:r>
                  <a:rPr lang="en-AU" i="1" baseline="-25000" dirty="0">
                    <a:latin typeface="Cambria Math" panose="02040503050406030204" pitchFamily="18" charset="0"/>
                    <a:ea typeface="Cambria Math" panose="02040503050406030204" pitchFamily="18" charset="0"/>
                  </a:rPr>
                  <a:t>r</a:t>
                </a:r>
                <a:r>
                  <a:rPr lang="en-AU" dirty="0">
                    <a:latin typeface="Cambria Math" panose="02040503050406030204" pitchFamily="18" charset="0"/>
                    <a:ea typeface="Cambria Math" panose="02040503050406030204" pitchFamily="18" charset="0"/>
                  </a:rPr>
                  <a:t> </a:t>
                </a:r>
                <a14:m>
                  <m:oMath xmlns:m="http://schemas.openxmlformats.org/officeDocument/2006/math">
                    <m:r>
                      <a:rPr lang="en-AU" i="1">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𝑛</m:t>
                        </m:r>
                        <m:r>
                          <a:rPr lang="en-AU" i="1">
                            <a:latin typeface="Cambria Math" panose="02040503050406030204" pitchFamily="18" charset="0"/>
                            <a:ea typeface="Cambria Math" panose="02040503050406030204" pitchFamily="18" charset="0"/>
                          </a:rPr>
                          <m:t>!</m:t>
                        </m:r>
                      </m:num>
                      <m:den>
                        <m:r>
                          <a:rPr lang="en-AU" i="1">
                            <a:latin typeface="Cambria Math" panose="02040503050406030204" pitchFamily="18" charset="0"/>
                            <a:ea typeface="Cambria Math" panose="02040503050406030204" pitchFamily="18" charset="0"/>
                          </a:rPr>
                          <m:t>𝑟</m:t>
                        </m:r>
                        <m:r>
                          <a:rPr lang="en-AU" i="1">
                            <a:latin typeface="Cambria Math" panose="02040503050406030204" pitchFamily="18" charset="0"/>
                            <a:ea typeface="Cambria Math" panose="02040503050406030204" pitchFamily="18" charset="0"/>
                          </a:rPr>
                          <m:t>!</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𝑛</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𝑟</m:t>
                            </m:r>
                          </m:e>
                        </m:d>
                        <m:r>
                          <a:rPr lang="en-AU" i="1">
                            <a:latin typeface="Cambria Math" panose="02040503050406030204" pitchFamily="18" charset="0"/>
                            <a:ea typeface="Cambria Math" panose="02040503050406030204" pitchFamily="18" charset="0"/>
                          </a:rPr>
                          <m:t>!</m:t>
                        </m:r>
                      </m:den>
                    </m:f>
                  </m:oMath>
                </a14:m>
                <a:endParaRPr lang="en-AU" dirty="0">
                  <a:effectLst/>
                  <a:latin typeface="Cambria Math" panose="02040503050406030204" pitchFamily="18" charset="0"/>
                  <a:ea typeface="Cambria Math" panose="02040503050406030204" pitchFamily="18" charset="0"/>
                </a:endParaRPr>
              </a:p>
              <a:p>
                <a:pPr marL="342900" indent="-342900">
                  <a:buFont typeface="Arial" panose="020B0604020202020204" pitchFamily="34" charset="0"/>
                  <a:buChar char="•"/>
                </a:pPr>
                <a:r>
                  <a:rPr lang="en-AU" i="1" baseline="30000" dirty="0">
                    <a:latin typeface="Cambria Math" panose="02040503050406030204" pitchFamily="18" charset="0"/>
                    <a:ea typeface="Cambria Math" panose="02040503050406030204" pitchFamily="18" charset="0"/>
                  </a:rPr>
                  <a:t>n-1</a:t>
                </a:r>
                <a:r>
                  <a:rPr lang="en-AU" i="1" dirty="0">
                    <a:latin typeface="Cambria Math" panose="02040503050406030204" pitchFamily="18" charset="0"/>
                    <a:ea typeface="Cambria Math" panose="02040503050406030204" pitchFamily="18" charset="0"/>
                  </a:rPr>
                  <a:t>C</a:t>
                </a:r>
                <a:r>
                  <a:rPr lang="en-AU" i="1" baseline="-25000" dirty="0">
                    <a:latin typeface="Cambria Math" panose="02040503050406030204" pitchFamily="18" charset="0"/>
                    <a:ea typeface="Cambria Math" panose="02040503050406030204" pitchFamily="18" charset="0"/>
                  </a:rPr>
                  <a:t>r-1</a:t>
                </a:r>
                <a:r>
                  <a:rPr lang="en-AU" dirty="0">
                    <a:latin typeface="Cambria Math" panose="02040503050406030204" pitchFamily="18" charset="0"/>
                    <a:ea typeface="Cambria Math" panose="02040503050406030204" pitchFamily="18" charset="0"/>
                  </a:rPr>
                  <a:t> </a:t>
                </a:r>
                <a14:m>
                  <m:oMath xmlns:m="http://schemas.openxmlformats.org/officeDocument/2006/math">
                    <m:r>
                      <a:rPr lang="en-AU" i="1" smtClean="0">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𝑛</m:t>
                        </m:r>
                        <m:r>
                          <a:rPr lang="en-AU" b="0" i="1" smtClean="0">
                            <a:latin typeface="Cambria Math" panose="02040503050406030204" pitchFamily="18" charset="0"/>
                            <a:ea typeface="Cambria Math" panose="02040503050406030204" pitchFamily="18" charset="0"/>
                          </a:rPr>
                          <m:t>−1)</m:t>
                        </m:r>
                        <m:r>
                          <a:rPr lang="en-AU" i="1">
                            <a:latin typeface="Cambria Math" panose="02040503050406030204" pitchFamily="18" charset="0"/>
                            <a:ea typeface="Cambria Math" panose="02040503050406030204" pitchFamily="18" charset="0"/>
                          </a:rPr>
                          <m:t>!</m:t>
                        </m:r>
                      </m:num>
                      <m:den>
                        <m:r>
                          <a:rPr lang="en-AU" b="0" i="1" smtClean="0">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𝑟</m:t>
                        </m:r>
                        <m:r>
                          <a:rPr lang="en-AU" b="0" i="1" smtClean="0">
                            <a:latin typeface="Cambria Math" panose="02040503050406030204" pitchFamily="18" charset="0"/>
                            <a:ea typeface="Cambria Math" panose="02040503050406030204" pitchFamily="18" charset="0"/>
                          </a:rPr>
                          <m:t>−1)</m:t>
                        </m:r>
                        <m:r>
                          <a:rPr lang="en-AU" i="1">
                            <a:latin typeface="Cambria Math" panose="02040503050406030204" pitchFamily="18" charset="0"/>
                            <a:ea typeface="Cambria Math" panose="02040503050406030204" pitchFamily="18" charset="0"/>
                          </a:rPr>
                          <m:t>!</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𝑛</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𝑟</m:t>
                            </m:r>
                          </m:e>
                        </m:d>
                        <m:r>
                          <a:rPr lang="en-AU" i="1">
                            <a:latin typeface="Cambria Math" panose="02040503050406030204" pitchFamily="18" charset="0"/>
                            <a:ea typeface="Cambria Math" panose="02040503050406030204" pitchFamily="18" charset="0"/>
                          </a:rPr>
                          <m:t>!</m:t>
                        </m:r>
                      </m:den>
                    </m:f>
                    <m:r>
                      <a:rPr lang="en-AU" i="1">
                        <a:latin typeface="Cambria Math" panose="02040503050406030204" pitchFamily="18" charset="0"/>
                        <a:ea typeface="Cambria Math" panose="02040503050406030204" pitchFamily="18" charset="0"/>
                      </a:rPr>
                      <m:t> </m:t>
                    </m:r>
                  </m:oMath>
                </a14:m>
                <a:endParaRPr lang="en-AU" dirty="0">
                  <a:latin typeface="Cambria Math" panose="02040503050406030204" pitchFamily="18" charset="0"/>
                  <a:ea typeface="Cambria Math" panose="02040503050406030204" pitchFamily="18" charset="0"/>
                </a:endParaRPr>
              </a:p>
              <a:p>
                <a:pPr marL="342900" indent="-342900">
                  <a:buFont typeface="Arial" panose="020B0604020202020204" pitchFamily="34" charset="0"/>
                  <a:buChar char="•"/>
                </a:pPr>
                <a:r>
                  <a:rPr lang="en-AU" i="1" baseline="30000" dirty="0">
                    <a:latin typeface="Cambria Math" panose="02040503050406030204" pitchFamily="18" charset="0"/>
                    <a:ea typeface="Cambria Math" panose="02040503050406030204" pitchFamily="18" charset="0"/>
                  </a:rPr>
                  <a:t>n-1</a:t>
                </a:r>
                <a:r>
                  <a:rPr lang="en-AU" i="1" dirty="0">
                    <a:latin typeface="Cambria Math" panose="02040503050406030204" pitchFamily="18" charset="0"/>
                    <a:ea typeface="Cambria Math" panose="02040503050406030204" pitchFamily="18" charset="0"/>
                  </a:rPr>
                  <a:t>C</a:t>
                </a:r>
                <a:r>
                  <a:rPr lang="en-AU" i="1" baseline="-25000" dirty="0">
                    <a:latin typeface="Cambria Math" panose="02040503050406030204" pitchFamily="18" charset="0"/>
                    <a:ea typeface="Cambria Math" panose="02040503050406030204" pitchFamily="18" charset="0"/>
                  </a:rPr>
                  <a:t>r</a:t>
                </a:r>
                <a:r>
                  <a:rPr lang="en-AU" dirty="0">
                    <a:latin typeface="Cambria Math" panose="02040503050406030204" pitchFamily="18" charset="0"/>
                    <a:ea typeface="Cambria Math" panose="02040503050406030204" pitchFamily="18" charset="0"/>
                  </a:rPr>
                  <a:t> </a:t>
                </a:r>
                <a14:m>
                  <m:oMath xmlns:m="http://schemas.openxmlformats.org/officeDocument/2006/math">
                    <m:r>
                      <a:rPr lang="en-AU" i="1" smtClean="0">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𝑛</m:t>
                        </m:r>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𝑟</m:t>
                        </m:r>
                        <m:r>
                          <a:rPr lang="en-AU" i="1">
                            <a:latin typeface="Cambria Math" panose="02040503050406030204" pitchFamily="18" charset="0"/>
                            <a:ea typeface="Cambria Math" panose="02040503050406030204" pitchFamily="18" charset="0"/>
                          </a:rPr>
                          <m:t>!</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𝑛</m:t>
                            </m:r>
                            <m:r>
                              <a:rPr lang="en-AU" i="1">
                                <a:latin typeface="Cambria Math" panose="02040503050406030204" pitchFamily="18" charset="0"/>
                                <a:ea typeface="Cambria Math" panose="02040503050406030204" pitchFamily="18" charset="0"/>
                              </a:rPr>
                              <m:t>−1−</m:t>
                            </m:r>
                            <m:r>
                              <a:rPr lang="en-AU" i="1">
                                <a:latin typeface="Cambria Math" panose="02040503050406030204" pitchFamily="18" charset="0"/>
                                <a:ea typeface="Cambria Math" panose="02040503050406030204" pitchFamily="18" charset="0"/>
                              </a:rPr>
                              <m:t>𝑟</m:t>
                            </m:r>
                          </m:e>
                        </m:d>
                        <m:r>
                          <a:rPr lang="en-AU" i="1">
                            <a:latin typeface="Cambria Math" panose="02040503050406030204" pitchFamily="18" charset="0"/>
                            <a:ea typeface="Cambria Math" panose="02040503050406030204" pitchFamily="18" charset="0"/>
                          </a:rPr>
                          <m:t>!</m:t>
                        </m:r>
                      </m:den>
                    </m:f>
                  </m:oMath>
                </a14:m>
                <a:r>
                  <a:rPr lang="en-AU" dirty="0">
                    <a:latin typeface="Cambria Math" panose="02040503050406030204" pitchFamily="18" charset="0"/>
                    <a:ea typeface="Cambria Math" panose="02040503050406030204" pitchFamily="18" charset="0"/>
                  </a:rPr>
                  <a:t> </a:t>
                </a:r>
              </a:p>
              <a:p>
                <a:r>
                  <a:rPr lang="en-AU" dirty="0">
                    <a:latin typeface="+mn-lt"/>
                    <a:ea typeface="Cambria Math" panose="02040503050406030204" pitchFamily="18" charset="0"/>
                  </a:rPr>
                  <a:t>Since</a:t>
                </a:r>
                <a:r>
                  <a:rPr lang="en-AU" dirty="0">
                    <a:latin typeface="Cambria Math" panose="02040503050406030204" pitchFamily="18" charset="0"/>
                    <a:ea typeface="Cambria Math" panose="02040503050406030204" pitchFamily="18" charset="0"/>
                  </a:rPr>
                  <a:t> </a:t>
                </a:r>
                <a:r>
                  <a:rPr lang="en-AU" i="1" baseline="30000" dirty="0">
                    <a:latin typeface="Cambria Math" panose="02040503050406030204" pitchFamily="18" charset="0"/>
                    <a:ea typeface="Cambria Math" panose="02040503050406030204" pitchFamily="18" charset="0"/>
                  </a:rPr>
                  <a:t>n</a:t>
                </a:r>
                <a:r>
                  <a:rPr lang="en-AU" i="1" dirty="0">
                    <a:latin typeface="Cambria Math" panose="02040503050406030204" pitchFamily="18" charset="0"/>
                    <a:ea typeface="Cambria Math" panose="02040503050406030204" pitchFamily="18" charset="0"/>
                  </a:rPr>
                  <a:t>C</a:t>
                </a:r>
                <a:r>
                  <a:rPr lang="en-AU" i="1" baseline="-25000" dirty="0">
                    <a:latin typeface="Cambria Math" panose="02040503050406030204" pitchFamily="18" charset="0"/>
                    <a:ea typeface="Cambria Math" panose="02040503050406030204" pitchFamily="18" charset="0"/>
                  </a:rPr>
                  <a:t>r</a:t>
                </a:r>
                <a:r>
                  <a:rPr lang="en-AU" dirty="0">
                    <a:latin typeface="Cambria Math" panose="02040503050406030204" pitchFamily="18" charset="0"/>
                    <a:ea typeface="Cambria Math" panose="02040503050406030204" pitchFamily="18" charset="0"/>
                  </a:rPr>
                  <a:t> </a:t>
                </a:r>
                <a14:m>
                  <m:oMath xmlns:m="http://schemas.openxmlformats.org/officeDocument/2006/math">
                    <m:r>
                      <a:rPr lang="en-AU" i="1" dirty="0">
                        <a:latin typeface="Cambria Math" panose="02040503050406030204" pitchFamily="18" charset="0"/>
                        <a:ea typeface="Cambria Math" panose="02040503050406030204" pitchFamily="18" charset="0"/>
                      </a:rPr>
                      <m:t>=</m:t>
                    </m:r>
                  </m:oMath>
                </a14:m>
                <a:r>
                  <a:rPr lang="en-AU" dirty="0">
                    <a:latin typeface="Cambria Math" panose="02040503050406030204" pitchFamily="18" charset="0"/>
                    <a:ea typeface="Cambria Math" panose="02040503050406030204" pitchFamily="18" charset="0"/>
                  </a:rPr>
                  <a:t> </a:t>
                </a:r>
                <a:r>
                  <a:rPr lang="en-AU" i="1" baseline="30000" dirty="0">
                    <a:latin typeface="Cambria Math" panose="02040503050406030204" pitchFamily="18" charset="0"/>
                    <a:ea typeface="Cambria Math" panose="02040503050406030204" pitchFamily="18" charset="0"/>
                  </a:rPr>
                  <a:t>n-1</a:t>
                </a:r>
                <a:r>
                  <a:rPr lang="en-AU" i="1" dirty="0">
                    <a:latin typeface="Cambria Math" panose="02040503050406030204" pitchFamily="18" charset="0"/>
                    <a:ea typeface="Cambria Math" panose="02040503050406030204" pitchFamily="18" charset="0"/>
                  </a:rPr>
                  <a:t>C</a:t>
                </a:r>
                <a:r>
                  <a:rPr lang="en-AU" i="1" baseline="-25000" dirty="0">
                    <a:latin typeface="Cambria Math" panose="02040503050406030204" pitchFamily="18" charset="0"/>
                    <a:ea typeface="Cambria Math" panose="02040503050406030204" pitchFamily="18" charset="0"/>
                  </a:rPr>
                  <a:t>r-1</a:t>
                </a:r>
                <a:r>
                  <a:rPr lang="en-AU" dirty="0">
                    <a:latin typeface="Cambria Math" panose="02040503050406030204" pitchFamily="18" charset="0"/>
                    <a:ea typeface="Cambria Math" panose="02040503050406030204" pitchFamily="18" charset="0"/>
                  </a:rPr>
                  <a:t> </a:t>
                </a:r>
                <a14:m>
                  <m:oMath xmlns:m="http://schemas.openxmlformats.org/officeDocument/2006/math">
                    <m:r>
                      <a:rPr lang="en-AU" i="1" dirty="0">
                        <a:latin typeface="Cambria Math" panose="02040503050406030204" pitchFamily="18" charset="0"/>
                        <a:ea typeface="Cambria Math" panose="02040503050406030204" pitchFamily="18" charset="0"/>
                      </a:rPr>
                      <m:t>+</m:t>
                    </m:r>
                  </m:oMath>
                </a14:m>
                <a:r>
                  <a:rPr lang="en-AU" dirty="0">
                    <a:latin typeface="Cambria Math" panose="02040503050406030204" pitchFamily="18" charset="0"/>
                    <a:ea typeface="Cambria Math" panose="02040503050406030204" pitchFamily="18" charset="0"/>
                  </a:rPr>
                  <a:t> </a:t>
                </a:r>
                <a:r>
                  <a:rPr lang="en-AU" i="1" baseline="30000" dirty="0">
                    <a:latin typeface="Cambria Math" panose="02040503050406030204" pitchFamily="18" charset="0"/>
                    <a:ea typeface="Cambria Math" panose="02040503050406030204" pitchFamily="18" charset="0"/>
                  </a:rPr>
                  <a:t>n-1</a:t>
                </a:r>
                <a:r>
                  <a:rPr lang="en-AU" i="1" dirty="0">
                    <a:latin typeface="Cambria Math" panose="02040503050406030204" pitchFamily="18" charset="0"/>
                    <a:ea typeface="Cambria Math" panose="02040503050406030204" pitchFamily="18" charset="0"/>
                  </a:rPr>
                  <a:t>C</a:t>
                </a:r>
                <a:r>
                  <a:rPr lang="en-AU" i="1" baseline="-25000" dirty="0">
                    <a:latin typeface="Cambria Math" panose="02040503050406030204" pitchFamily="18" charset="0"/>
                    <a:ea typeface="Cambria Math" panose="02040503050406030204" pitchFamily="18" charset="0"/>
                  </a:rPr>
                  <a:t>r  </a:t>
                </a:r>
                <a:r>
                  <a:rPr lang="en-AU" dirty="0">
                    <a:ea typeface="Calibri" panose="020F0502020204030204" pitchFamily="34" charset="0"/>
                  </a:rPr>
                  <a:t>for </a:t>
                </a:r>
                <a14:m>
                  <m:oMath xmlns:m="http://schemas.openxmlformats.org/officeDocument/2006/math">
                    <m:r>
                      <a:rPr lang="en-AU" i="1">
                        <a:latin typeface="Cambria Math" panose="02040503050406030204" pitchFamily="18" charset="0"/>
                        <a:ea typeface="Cambria Math" panose="02040503050406030204" pitchFamily="18" charset="0"/>
                      </a:rPr>
                      <m:t>1≤</m:t>
                    </m:r>
                    <m:r>
                      <a:rPr lang="en-AU" i="1">
                        <a:latin typeface="Cambria Math" panose="02040503050406030204" pitchFamily="18" charset="0"/>
                        <a:ea typeface="Cambria Math" panose="02040503050406030204" pitchFamily="18" charset="0"/>
                      </a:rPr>
                      <m:t>𝑟</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𝑛</m:t>
                    </m:r>
                    <m:r>
                      <a:rPr lang="en-AU" i="1">
                        <a:latin typeface="Cambria Math" panose="02040503050406030204" pitchFamily="18" charset="0"/>
                        <a:ea typeface="Cambria Math" panose="02040503050406030204" pitchFamily="18" charset="0"/>
                      </a:rPr>
                      <m:t>−1</m:t>
                    </m:r>
                  </m:oMath>
                </a14:m>
                <a:endParaRPr lang="en-AU"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ea typeface="Cambria Math" panose="02040503050406030204" pitchFamily="18" charset="0"/>
                        </a:rPr>
                        <m:t>∴</m:t>
                      </m:r>
                      <m:f>
                        <m:fPr>
                          <m:ctrlPr>
                            <a:rPr lang="en-AU" i="1" smtClean="0">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𝑛</m:t>
                          </m:r>
                          <m:r>
                            <a:rPr lang="en-AU" i="1">
                              <a:latin typeface="Cambria Math" panose="02040503050406030204" pitchFamily="18" charset="0"/>
                              <a:ea typeface="Cambria Math" panose="02040503050406030204" pitchFamily="18" charset="0"/>
                            </a:rPr>
                            <m:t>!</m:t>
                          </m:r>
                        </m:num>
                        <m:den>
                          <m:r>
                            <a:rPr lang="en-AU" i="1">
                              <a:latin typeface="Cambria Math" panose="02040503050406030204" pitchFamily="18" charset="0"/>
                              <a:ea typeface="Cambria Math" panose="02040503050406030204" pitchFamily="18" charset="0"/>
                            </a:rPr>
                            <m:t>𝑟</m:t>
                          </m:r>
                          <m:r>
                            <a:rPr lang="en-AU" i="1">
                              <a:latin typeface="Cambria Math" panose="02040503050406030204" pitchFamily="18" charset="0"/>
                              <a:ea typeface="Cambria Math" panose="02040503050406030204" pitchFamily="18" charset="0"/>
                            </a:rPr>
                            <m:t>!</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𝑛</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𝑟</m:t>
                              </m:r>
                            </m:e>
                          </m:d>
                          <m:r>
                            <a:rPr lang="en-AU" i="1">
                              <a:latin typeface="Cambria Math" panose="02040503050406030204" pitchFamily="18" charset="0"/>
                              <a:ea typeface="Cambria Math" panose="02040503050406030204" pitchFamily="18" charset="0"/>
                            </a:rPr>
                            <m:t>!</m:t>
                          </m:r>
                        </m:den>
                      </m:f>
                      <m:r>
                        <a:rPr lang="en-AU" b="0" i="1" smtClean="0">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𝑛</m:t>
                          </m:r>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𝑟</m:t>
                          </m:r>
                          <m:r>
                            <a:rPr lang="en-AU" i="1">
                              <a:latin typeface="Cambria Math" panose="02040503050406030204" pitchFamily="18" charset="0"/>
                              <a:ea typeface="Cambria Math" panose="02040503050406030204" pitchFamily="18" charset="0"/>
                            </a:rPr>
                            <m:t>−1)!</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𝑛</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𝑟</m:t>
                              </m:r>
                            </m:e>
                          </m:d>
                          <m:r>
                            <a:rPr lang="en-AU" i="1">
                              <a:latin typeface="Cambria Math" panose="02040503050406030204" pitchFamily="18" charset="0"/>
                              <a:ea typeface="Cambria Math" panose="02040503050406030204" pitchFamily="18" charset="0"/>
                            </a:rPr>
                            <m:t>!</m:t>
                          </m:r>
                        </m:den>
                      </m:f>
                      <m:r>
                        <a:rPr lang="en-AU" b="0" i="1" smtClean="0">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𝑛</m:t>
                          </m:r>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𝑟</m:t>
                          </m:r>
                          <m:r>
                            <a:rPr lang="en-AU" i="1">
                              <a:latin typeface="Cambria Math" panose="02040503050406030204" pitchFamily="18" charset="0"/>
                              <a:ea typeface="Cambria Math" panose="02040503050406030204" pitchFamily="18" charset="0"/>
                            </a:rPr>
                            <m:t>!</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𝑛</m:t>
                              </m:r>
                              <m:r>
                                <a:rPr lang="en-AU" i="1">
                                  <a:latin typeface="Cambria Math" panose="02040503050406030204" pitchFamily="18" charset="0"/>
                                  <a:ea typeface="Cambria Math" panose="02040503050406030204" pitchFamily="18" charset="0"/>
                                </a:rPr>
                                <m:t>−1−</m:t>
                              </m:r>
                              <m:r>
                                <a:rPr lang="en-AU" i="1">
                                  <a:latin typeface="Cambria Math" panose="02040503050406030204" pitchFamily="18" charset="0"/>
                                  <a:ea typeface="Cambria Math" panose="02040503050406030204" pitchFamily="18" charset="0"/>
                                </a:rPr>
                                <m:t>𝑟</m:t>
                              </m:r>
                            </m:e>
                          </m:d>
                          <m:r>
                            <a:rPr lang="en-AU" i="1">
                              <a:latin typeface="Cambria Math" panose="02040503050406030204" pitchFamily="18" charset="0"/>
                              <a:ea typeface="Cambria Math" panose="02040503050406030204" pitchFamily="18" charset="0"/>
                            </a:rPr>
                            <m:t>!</m:t>
                          </m:r>
                        </m:den>
                      </m:f>
                    </m:oMath>
                  </m:oMathPara>
                </a14:m>
                <a:endParaRPr lang="en-AU" dirty="0">
                  <a:latin typeface="Cambria Math" panose="02040503050406030204" pitchFamily="18" charset="0"/>
                  <a:ea typeface="Cambria Math" panose="02040503050406030204" pitchFamily="18" charset="0"/>
                </a:endParaRPr>
              </a:p>
            </p:txBody>
          </p:sp>
        </mc:Choice>
        <mc:Fallback xmlns="">
          <p:sp>
            <p:nvSpPr>
              <p:cNvPr id="5" name="Text Placeholder 4">
                <a:extLst>
                  <a:ext uri="{FF2B5EF4-FFF2-40B4-BE49-F238E27FC236}">
                    <a16:creationId xmlns:a16="http://schemas.microsoft.com/office/drawing/2014/main" id="{3EEADF00-C121-015F-4FC5-0A2C648DD73B}"/>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FF1CEE7B-CA03-B4A1-D6D1-36C470D41BE9}"/>
              </a:ext>
            </a:extLst>
          </p:cNvPr>
          <p:cNvSpPr/>
          <p:nvPr/>
        </p:nvSpPr>
        <p:spPr>
          <a:xfrm>
            <a:off x="4414510" y="2681037"/>
            <a:ext cx="4970122" cy="565484"/>
          </a:xfrm>
          <a:prstGeom prst="wedgeRoundRectCallout">
            <a:avLst>
              <a:gd name="adj1" fmla="val -79202"/>
              <a:gd name="adj2" fmla="val 27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How has this denominator been derived?</a:t>
            </a:r>
          </a:p>
        </p:txBody>
      </p:sp>
      <p:sp>
        <p:nvSpPr>
          <p:cNvPr id="6" name="Speech Bubble: Rectangle with Corners Rounded 5">
            <a:extLst>
              <a:ext uri="{FF2B5EF4-FFF2-40B4-BE49-F238E27FC236}">
                <a16:creationId xmlns:a16="http://schemas.microsoft.com/office/drawing/2014/main" id="{BD9CA824-58E4-C05A-7387-E15F7E8F90F8}"/>
              </a:ext>
            </a:extLst>
          </p:cNvPr>
          <p:cNvSpPr/>
          <p:nvPr/>
        </p:nvSpPr>
        <p:spPr>
          <a:xfrm>
            <a:off x="6072884" y="3688260"/>
            <a:ext cx="5759116" cy="565485"/>
          </a:xfrm>
          <a:prstGeom prst="wedgeRoundRectCallout">
            <a:avLst>
              <a:gd name="adj1" fmla="val -84614"/>
              <a:gd name="adj2" fmla="val 5366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Why is the identity limited to these boundaries?</a:t>
            </a:r>
          </a:p>
        </p:txBody>
      </p:sp>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8D112586-0346-18C6-41FA-A69B1EA54779}"/>
                  </a:ext>
                </a:extLst>
              </p:cNvPr>
              <p:cNvSpPr/>
              <p:nvPr/>
            </p:nvSpPr>
            <p:spPr>
              <a:xfrm>
                <a:off x="6299457" y="5719198"/>
                <a:ext cx="4970122" cy="565484"/>
              </a:xfrm>
              <a:prstGeom prst="wedgeRoundRectCallout">
                <a:avLst>
                  <a:gd name="adj1" fmla="val -79202"/>
                  <a:gd name="adj2" fmla="val 27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Use this to prove</a:t>
                </a:r>
                <a:r>
                  <a:rPr lang="en-AU" sz="2000" dirty="0">
                    <a:ea typeface="Cambria Math" panose="02040503050406030204" pitchFamily="18" charset="0"/>
                  </a:rPr>
                  <a:t> </a:t>
                </a:r>
                <a:r>
                  <a:rPr lang="en-AU" sz="2000" i="1" baseline="30000" dirty="0">
                    <a:latin typeface="Cambria Math" panose="02040503050406030204" pitchFamily="18" charset="0"/>
                    <a:ea typeface="Cambria Math" panose="02040503050406030204" pitchFamily="18" charset="0"/>
                  </a:rPr>
                  <a:t>5</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2</a:t>
                </a:r>
                <a:r>
                  <a:rPr lang="en-AU" sz="2000" i="1" dirty="0">
                    <a:latin typeface="Cambria Math" panose="02040503050406030204" pitchFamily="18" charset="0"/>
                    <a:ea typeface="Cambria Math" panose="02040503050406030204" pitchFamily="18" charset="0"/>
                  </a:rPr>
                  <a:t> </a:t>
                </a:r>
                <a14:m>
                  <m:oMath xmlns:m="http://schemas.openxmlformats.org/officeDocument/2006/math">
                    <m:r>
                      <a:rPr lang="en-AU" sz="2000" i="1" dirty="0">
                        <a:latin typeface="Cambria Math" panose="02040503050406030204" pitchFamily="18" charset="0"/>
                        <a:ea typeface="Cambria Math" panose="02040503050406030204" pitchFamily="18" charset="0"/>
                      </a:rPr>
                      <m:t>=</m:t>
                    </m:r>
                  </m:oMath>
                </a14:m>
                <a:r>
                  <a:rPr lang="en-AU" sz="2000" i="1" dirty="0">
                    <a:latin typeface="Cambria Math" panose="02040503050406030204" pitchFamily="18" charset="0"/>
                    <a:ea typeface="Cambria Math" panose="02040503050406030204" pitchFamily="18" charset="0"/>
                  </a:rPr>
                  <a:t> </a:t>
                </a:r>
                <a:r>
                  <a:rPr lang="en-AU" sz="2000" i="1" baseline="30000" dirty="0">
                    <a:latin typeface="Cambria Math" panose="02040503050406030204" pitchFamily="18" charset="0"/>
                    <a:ea typeface="Cambria Math" panose="02040503050406030204" pitchFamily="18" charset="0"/>
                  </a:rPr>
                  <a:t>4</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1</a:t>
                </a:r>
                <a:r>
                  <a:rPr lang="en-AU" sz="2000" i="1" dirty="0">
                    <a:latin typeface="Cambria Math" panose="02040503050406030204" pitchFamily="18" charset="0"/>
                    <a:ea typeface="Cambria Math" panose="02040503050406030204" pitchFamily="18" charset="0"/>
                  </a:rPr>
                  <a:t> </a:t>
                </a:r>
                <a14:m>
                  <m:oMath xmlns:m="http://schemas.openxmlformats.org/officeDocument/2006/math">
                    <m:r>
                      <a:rPr lang="en-AU" sz="2000" i="1" dirty="0">
                        <a:latin typeface="Cambria Math" panose="02040503050406030204" pitchFamily="18" charset="0"/>
                        <a:ea typeface="Cambria Math" panose="02040503050406030204" pitchFamily="18" charset="0"/>
                      </a:rPr>
                      <m:t>+</m:t>
                    </m:r>
                  </m:oMath>
                </a14:m>
                <a:r>
                  <a:rPr lang="en-AU" sz="2000" i="1" dirty="0">
                    <a:latin typeface="Cambria Math" panose="02040503050406030204" pitchFamily="18" charset="0"/>
                    <a:ea typeface="Cambria Math" panose="02040503050406030204" pitchFamily="18" charset="0"/>
                  </a:rPr>
                  <a:t> </a:t>
                </a:r>
                <a:r>
                  <a:rPr lang="en-AU" sz="2000" i="1" baseline="30000" dirty="0">
                    <a:latin typeface="Cambria Math" panose="02040503050406030204" pitchFamily="18" charset="0"/>
                    <a:ea typeface="Cambria Math" panose="02040503050406030204" pitchFamily="18" charset="0"/>
                  </a:rPr>
                  <a:t>4</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2</a:t>
                </a:r>
                <a:r>
                  <a:rPr lang="en-AU" dirty="0"/>
                  <a:t>.</a:t>
                </a:r>
                <a:endParaRPr lang="en-AU" sz="2000" i="1" baseline="30000" dirty="0">
                  <a:latin typeface="Cambria Math" panose="02040503050406030204" pitchFamily="18" charset="0"/>
                  <a:ea typeface="Cambria Math" panose="02040503050406030204" pitchFamily="18" charset="0"/>
                </a:endParaRPr>
              </a:p>
            </p:txBody>
          </p:sp>
        </mc:Choice>
        <mc:Fallback xmlns="">
          <p:sp>
            <p:nvSpPr>
              <p:cNvPr id="9" name="Speech Bubble: Rectangle with Corners Rounded 8">
                <a:extLst>
                  <a:ext uri="{FF2B5EF4-FFF2-40B4-BE49-F238E27FC236}">
                    <a16:creationId xmlns:a16="http://schemas.microsoft.com/office/drawing/2014/main" id="{8D112586-0346-18C6-41FA-A69B1EA54779}"/>
                  </a:ext>
                </a:extLst>
              </p:cNvPr>
              <p:cNvSpPr>
                <a:spLocks noRot="1" noChangeAspect="1" noMove="1" noResize="1" noEditPoints="1" noAdjustHandles="1" noChangeArrowheads="1" noChangeShapeType="1" noTextEdit="1"/>
              </p:cNvSpPr>
              <p:nvPr/>
            </p:nvSpPr>
            <p:spPr>
              <a:xfrm>
                <a:off x="6299457" y="5719198"/>
                <a:ext cx="4970122" cy="565484"/>
              </a:xfrm>
              <a:prstGeom prst="wedgeRoundRectCallout">
                <a:avLst>
                  <a:gd name="adj1" fmla="val -79202"/>
                  <a:gd name="adj2" fmla="val 2781"/>
                  <a:gd name="adj3" fmla="val 16667"/>
                </a:avLst>
              </a:prstGeom>
              <a:blipFill>
                <a:blip r:embed="rId3"/>
                <a:stretch>
                  <a:fillRect b="-14737"/>
                </a:stretch>
              </a:blipFill>
            </p:spPr>
            <p:txBody>
              <a:bodyPr/>
              <a:lstStyle/>
              <a:p>
                <a:r>
                  <a:rPr lang="en-AU">
                    <a:noFill/>
                  </a:rPr>
                  <a:t> </a:t>
                </a:r>
              </a:p>
            </p:txBody>
          </p:sp>
        </mc:Fallback>
      </mc:AlternateContent>
    </p:spTree>
    <p:extLst>
      <p:ext uri="{BB962C8B-B14F-4D97-AF65-F5344CB8AC3E}">
        <p14:creationId xmlns:p14="http://schemas.microsoft.com/office/powerpoint/2010/main" val="147893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1711</Words>
  <Application>Microsoft Office PowerPoint</Application>
  <PresentationFormat>Widescreen</PresentationFormat>
  <Paragraphs>173</Paragraphs>
  <Slides>23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Yu Mincho</vt:lpstr>
      <vt:lpstr>Arial</vt:lpstr>
      <vt:lpstr>Calibri</vt:lpstr>
      <vt:lpstr>Public Sans</vt:lpstr>
      <vt:lpstr>Cambria Math</vt:lpstr>
      <vt:lpstr>Times New Roman</vt:lpstr>
      <vt:lpstr>NSWG Corporate</vt:lpstr>
      <vt:lpstr>Further proofs</vt:lpstr>
      <vt:lpstr>Learning intentions and success criteria</vt:lpstr>
      <vt:lpstr>Retrieval practice</vt:lpstr>
      <vt:lpstr>Factorials</vt:lpstr>
      <vt:lpstr>Activating prior learning</vt:lpstr>
      <vt:lpstr>Identities</vt:lpstr>
      <vt:lpstr>Connecting learning</vt:lpstr>
      <vt:lpstr>Patterns in Pascal’s triangle</vt:lpstr>
      <vt:lpstr>Pascal’s identity (1) </vt:lpstr>
      <vt:lpstr>Pascal’s identity (2) </vt:lpstr>
      <vt:lpstr>Pascal’s identity (3) </vt:lpstr>
      <vt:lpstr>Pascal’s identity (4) </vt:lpstr>
      <vt:lpstr>Applying identities (1)</vt:lpstr>
      <vt:lpstr>Applying identities (2)</vt:lpstr>
      <vt:lpstr>Releasing responsibility </vt:lpstr>
      <vt:lpstr>Proving further identities (1)</vt:lpstr>
      <vt:lpstr>Proving further identities (2)</vt:lpstr>
      <vt:lpstr>Proving further identities (3)</vt:lpstr>
      <vt:lpstr>Proving further identities (4)</vt:lpstr>
      <vt:lpstr>Proving further identities (5)</vt:lpstr>
      <vt:lpstr>Proving further identities (6)</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Further proofs</dc:title>
  <dc:creator>NSW Department of Education</dc:creator>
  <cp:lastModifiedBy/>
  <cp:revision>1</cp:revision>
  <dcterms:created xsi:type="dcterms:W3CDTF">2025-08-19T00:03:45Z</dcterms:created>
  <dcterms:modified xsi:type="dcterms:W3CDTF">2025-08-19T00:04:01Z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2025-08-19T00:03:57Z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8c00bf6f-18fc-4917-93b5-7fff8307419b</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