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7"/>
  </p:notesMasterIdLst>
  <p:handoutMasterIdLst>
    <p:handoutMasterId r:id="rId18"/>
  </p:handoutMasterIdLst>
  <p:sldIdLst>
    <p:sldId id="26505" r:id="rId2"/>
    <p:sldId id="26557" r:id="rId3"/>
    <p:sldId id="26509" r:id="rId4"/>
    <p:sldId id="26568" r:id="rId5"/>
    <p:sldId id="26571" r:id="rId6"/>
    <p:sldId id="26572" r:id="rId7"/>
    <p:sldId id="26564" r:id="rId8"/>
    <p:sldId id="26556" r:id="rId9"/>
    <p:sldId id="26566" r:id="rId10"/>
    <p:sldId id="26561" r:id="rId11"/>
    <p:sldId id="26563" r:id="rId12"/>
    <p:sldId id="26569" r:id="rId13"/>
    <p:sldId id="26570" r:id="rId14"/>
    <p:sldId id="26555"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
      <p:font typeface="Yu Mincho" panose="02020400000000000000" pitchFamily="18" charset="-128"/>
      <p:regular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64BB47"/>
    <a:srgbClr val="B51458"/>
    <a:srgbClr val="00ACC2"/>
    <a:srgbClr val="60C6A4"/>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A0BEE-0DD2-474A-A57C-F77C148D433A}" v="240" dt="2025-07-22T06:27:05.076"/>
    <p1510:client id="{81BA2A9A-A69B-4561-BB47-22400ED4676B}" v="1" dt="2025-07-22T23:09:39.30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212D-EBCF-72B5-48DA-19340ED4B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E5F7-FB62-8593-D773-7CBC38246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D7D67-26DC-BF30-5E88-033CE1E338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8FD9003-7B95-598C-A22B-DAAAB26D386F}"/>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69424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64E76-63B5-B7DC-6A6E-5DFB79089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3B9EC-E399-BBA3-AD72-A81112B16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42B10-7492-ECDC-6341-523A1C05026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C9EB475-C41F-163D-EAA2-CB46DF8806B5}"/>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6713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82679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3F3A-9694-E744-4852-5EECBFC9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5766C-BAA2-2296-A78B-59A131667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39860-9C6E-F2B8-ACA6-1E7FA9FC91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49E63B-C7B2-0FF4-28CF-E1D8F987D1DB}"/>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70075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6931-F24F-2E88-4680-37A0259AB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DC02D-CCFB-1A48-B258-5DA19CC31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3B7D5-7B43-C86B-CF60-374727C6029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97E2B8E-5090-3B40-1B30-9F1EC2474FFD}"/>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108823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0.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1.png"/><Relationship Id="rId4" Type="http://schemas.openxmlformats.org/officeDocument/2006/relationships/image" Target="../media/image2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Comparing coefficients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The binomial theorem</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D1897-0615-A75F-D83A-ECA46BAB48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C0C58-2E9E-F6C5-724B-0F9FB36F1724}"/>
              </a:ext>
            </a:extLst>
          </p:cNvPr>
          <p:cNvSpPr>
            <a:spLocks noGrp="1"/>
          </p:cNvSpPr>
          <p:nvPr>
            <p:ph type="sldNum" sz="quarter" idx="12"/>
          </p:nvPr>
        </p:nvSpPr>
        <p:spPr/>
        <p:txBody>
          <a:bodyPr/>
          <a:lstStyle/>
          <a:p>
            <a:fld id="{10A01DC5-1685-4615-8240-15192985C6A2}" type="slidenum">
              <a:rPr lang="en-AU" smtClean="0"/>
              <a:t>10</a:t>
            </a:fld>
            <a:endParaRPr lang="en-AU"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04962AE6-4581-1C44-8263-C70B3D6E26EE}"/>
                  </a:ext>
                </a:extLst>
              </p:cNvPr>
              <p:cNvSpPr>
                <a:spLocks noGrp="1"/>
              </p:cNvSpPr>
              <p:nvPr>
                <p:ph type="title"/>
              </p:nvPr>
            </p:nvSpPr>
            <p:spPr/>
            <p:txBody>
              <a:bodyPr/>
              <a:lstStyle/>
              <a:p>
                <a:r>
                  <a:rPr lang="en-AU" dirty="0"/>
                  <a:t>Find the 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t> in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smtClean="0">
                            <a:latin typeface="Cambria Math" panose="02040503050406030204" pitchFamily="18" charset="0"/>
                          </a:rPr>
                          <m:t>5</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i="1">
                            <a:latin typeface="Cambria Math" panose="02040503050406030204" pitchFamily="18" charset="0"/>
                          </a:rPr>
                          <m:t>3</m:t>
                        </m:r>
                      </m:sup>
                    </m:sSup>
                  </m:oMath>
                </a14:m>
                <a:endParaRPr lang="en-AU" dirty="0"/>
              </a:p>
            </p:txBody>
          </p:sp>
        </mc:Choice>
        <mc:Fallback xmlns="">
          <p:sp>
            <p:nvSpPr>
              <p:cNvPr id="3" name="Title 2">
                <a:extLst>
                  <a:ext uri="{FF2B5EF4-FFF2-40B4-BE49-F238E27FC236}">
                    <a16:creationId xmlns:a16="http://schemas.microsoft.com/office/drawing/2014/main" id="{04962AE6-4581-1C44-8263-C70B3D6E26EE}"/>
                  </a:ext>
                </a:extLst>
              </p:cNvPr>
              <p:cNvSpPr>
                <a:spLocks noGrp="1" noRot="1" noChangeAspect="1" noMove="1" noResize="1" noEditPoints="1" noAdjustHandles="1" noChangeArrowheads="1" noChangeShapeType="1" noTextEdit="1"/>
              </p:cNvSpPr>
              <p:nvPr>
                <p:ph type="title"/>
              </p:nvPr>
            </p:nvSpPr>
            <p:spPr>
              <a:blipFill>
                <a:blip r:embed="rId3"/>
                <a:stretch>
                  <a:fillRect l="-2389" t="-34444" b="-4222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7ECF1F84-BBAE-8272-FAF3-1B07822F8F73}"/>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909A38-04E2-2EAF-3D9C-6633519A0DD2}"/>
                  </a:ext>
                </a:extLst>
              </p:cNvPr>
              <p:cNvSpPr txBox="1"/>
              <p:nvPr/>
            </p:nvSpPr>
            <p:spPr>
              <a:xfrm>
                <a:off x="418332" y="1292535"/>
                <a:ext cx="11065668" cy="5223465"/>
              </a:xfrm>
              <a:prstGeom prst="rect">
                <a:avLst/>
              </a:prstGeom>
              <a:noFill/>
            </p:spPr>
            <p:txBody>
              <a:bodyPr wrap="square" lIns="0" tIns="0" rIns="0" bIns="0" rtlCol="0">
                <a:noAutofit/>
              </a:bodyPr>
              <a:lstStyle/>
              <a:p>
                <a:pPr algn="l">
                  <a:lnSpc>
                    <a:spcPct val="2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5</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𝟏𝟎</m:t>
                      </m:r>
                      <m:sSup>
                        <m:sSupPr>
                          <m:ctrlPr>
                            <a:rPr lang="en-AU" b="1" i="1" smtClean="0">
                              <a:solidFill>
                                <a:srgbClr val="7030A0"/>
                              </a:solidFill>
                              <a:latin typeface="Cambria Math" panose="02040503050406030204" pitchFamily="18" charset="0"/>
                            </a:rPr>
                          </m:ctrlPr>
                        </m:sSupPr>
                        <m:e>
                          <m:r>
                            <a:rPr lang="en-AU" b="1" i="1" smtClean="0">
                              <a:solidFill>
                                <a:srgbClr val="7030A0"/>
                              </a:solidFill>
                              <a:latin typeface="Cambria Math" panose="02040503050406030204" pitchFamily="18" charset="0"/>
                            </a:rPr>
                            <m:t>𝒙</m:t>
                          </m:r>
                        </m:e>
                        <m:sup>
                          <m:r>
                            <a:rPr lang="en-AU" b="1" i="1" smtClean="0">
                              <a:solidFill>
                                <a:srgbClr val="7030A0"/>
                              </a:solidFill>
                              <a:latin typeface="Cambria Math" panose="02040503050406030204" pitchFamily="18" charset="0"/>
                            </a:rPr>
                            <m:t>𝟑</m:t>
                          </m:r>
                        </m:sup>
                      </m:sSup>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𝟏𝟎</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𝟐</m:t>
                          </m:r>
                        </m:sup>
                      </m:sSup>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𝟓</m:t>
                      </m:r>
                      <m:r>
                        <a:rPr lang="en-AU" b="1" i="1" smtClean="0">
                          <a:solidFill>
                            <a:srgbClr val="B51458"/>
                          </a:solidFill>
                          <a:latin typeface="Cambria Math" panose="02040503050406030204" pitchFamily="18" charset="0"/>
                        </a:rPr>
                        <m:t>𝒙</m:t>
                      </m:r>
                      <m:r>
                        <a:rPr lang="en-AU" b="1" i="1" smtClean="0">
                          <a:solidFill>
                            <a:srgbClr val="00ACC2"/>
                          </a:solidFill>
                          <a:latin typeface="Cambria Math" panose="02040503050406030204" pitchFamily="18" charset="0"/>
                        </a:rPr>
                        <m:t>+</m:t>
                      </m:r>
                      <m:r>
                        <a:rPr lang="en-AU" b="1" i="1" smtClean="0">
                          <a:solidFill>
                            <a:srgbClr val="00ACC2"/>
                          </a:solidFill>
                          <a:latin typeface="Cambria Math" panose="02040503050406030204" pitchFamily="18" charset="0"/>
                        </a:rPr>
                        <m:t>𝟏</m:t>
                      </m:r>
                    </m:oMath>
                  </m:oMathPara>
                </a14:m>
                <a:endParaRPr lang="en-AU" b="1" dirty="0"/>
              </a:p>
              <a:p>
                <a:pPr algn="l">
                  <a:lnSpc>
                    <a:spcPct val="2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sSup>
                        <m:sSupPr>
                          <m:ctrlPr>
                            <a:rPr lang="en-AU" b="1" i="1" smtClean="0">
                              <a:solidFill>
                                <a:srgbClr val="00ACC2"/>
                              </a:solidFill>
                              <a:latin typeface="Cambria Math" panose="02040503050406030204" pitchFamily="18" charset="0"/>
                            </a:rPr>
                          </m:ctrlPr>
                        </m:sSupPr>
                        <m:e>
                          <m:r>
                            <a:rPr lang="en-AU" b="1" i="1" smtClean="0">
                              <a:solidFill>
                                <a:srgbClr val="00ACC2"/>
                              </a:solidFill>
                              <a:latin typeface="Cambria Math" panose="02040503050406030204" pitchFamily="18" charset="0"/>
                            </a:rPr>
                            <m:t>𝒙</m:t>
                          </m:r>
                        </m:e>
                        <m:sup>
                          <m:r>
                            <a:rPr lang="en-AU" b="1" i="1" smtClean="0">
                              <a:solidFill>
                                <a:srgbClr val="00ACC2"/>
                              </a:solidFill>
                              <a:latin typeface="Cambria Math" panose="02040503050406030204" pitchFamily="18" charset="0"/>
                            </a:rPr>
                            <m:t>𝟑</m:t>
                          </m:r>
                        </m:sup>
                      </m:sSup>
                      <m:r>
                        <a:rPr lang="en-AU" b="1" i="1" smtClean="0">
                          <a:solidFill>
                            <a:srgbClr val="B51458"/>
                          </a:solidFill>
                          <a:latin typeface="Cambria Math" panose="02040503050406030204" pitchFamily="18" charset="0"/>
                        </a:rPr>
                        <m:t>−</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𝟑</m:t>
                          </m:r>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𝟐</m:t>
                          </m:r>
                        </m:sup>
                      </m:sSup>
                      <m:r>
                        <a:rPr lang="en-AU" b="1" i="1" smtClean="0">
                          <a:solidFill>
                            <a:srgbClr val="B51458"/>
                          </a:solidFill>
                          <a:latin typeface="Cambria Math" panose="02040503050406030204" pitchFamily="18" charset="0"/>
                        </a:rPr>
                        <m:t>+</m:t>
                      </m:r>
                      <m:r>
                        <a:rPr lang="en-AU" b="1" i="1" smtClean="0">
                          <a:solidFill>
                            <a:srgbClr val="64BB47"/>
                          </a:solidFill>
                          <a:latin typeface="Cambria Math" panose="02040503050406030204" pitchFamily="18" charset="0"/>
                        </a:rPr>
                        <m:t>𝟑</m:t>
                      </m:r>
                      <m:r>
                        <a:rPr lang="en-AU" b="1" i="1" smtClean="0">
                          <a:solidFill>
                            <a:srgbClr val="64BB47"/>
                          </a:solidFill>
                          <a:latin typeface="Cambria Math" panose="02040503050406030204" pitchFamily="18" charset="0"/>
                        </a:rPr>
                        <m:t>𝒙</m:t>
                      </m:r>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m:t>
                      </m:r>
                    </m:oMath>
                  </m:oMathPara>
                </a14:m>
                <a:endParaRPr lang="en-AU" b="1" dirty="0">
                  <a:solidFill>
                    <a:srgbClr val="7030A0"/>
                  </a:solidFill>
                </a:endParaRPr>
              </a:p>
              <a:p>
                <a:pPr algn="l">
                  <a:lnSpc>
                    <a:spcPct val="200000"/>
                  </a:lnSpc>
                </a:pPr>
                <a:r>
                  <a:rPr lang="en-AU" dirty="0"/>
                  <a:t>Match terms which multiply to give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endParaRPr lang="en-AU" dirty="0"/>
              </a:p>
              <a:p>
                <a:pPr marL="1700213" algn="l">
                  <a:lnSpc>
                    <a:spcPct val="150000"/>
                  </a:lnSpc>
                </a:pPr>
                <a14:m>
                  <m:oMathPara xmlns:m="http://schemas.openxmlformats.org/officeDocument/2006/math">
                    <m:oMathParaPr>
                      <m:jc m:val="left"/>
                    </m:oMathParaPr>
                    <m:oMath xmlns:m="http://schemas.openxmlformats.org/officeDocument/2006/math">
                      <m:sSup>
                        <m:sSupPr>
                          <m:ctrlPr>
                            <a:rPr lang="en-AU" b="1" i="1" smtClean="0">
                              <a:solidFill>
                                <a:srgbClr val="00ACC2"/>
                              </a:solidFill>
                              <a:latin typeface="Cambria Math" panose="02040503050406030204" pitchFamily="18" charset="0"/>
                            </a:rPr>
                          </m:ctrlPr>
                        </m:sSupPr>
                        <m:e>
                          <m:r>
                            <a:rPr lang="en-AU" b="1" i="1" smtClean="0">
                              <a:solidFill>
                                <a:srgbClr val="00ACC2"/>
                              </a:solidFill>
                              <a:latin typeface="Cambria Math" panose="02040503050406030204" pitchFamily="18" charset="0"/>
                            </a:rPr>
                            <m:t>𝒙</m:t>
                          </m:r>
                        </m:e>
                        <m:sup>
                          <m:r>
                            <a:rPr lang="en-AU" b="1" i="1" smtClean="0">
                              <a:solidFill>
                                <a:srgbClr val="00ACC2"/>
                              </a:solidFill>
                              <a:latin typeface="Cambria Math" panose="02040503050406030204" pitchFamily="18" charset="0"/>
                            </a:rPr>
                            <m:t>𝟑</m:t>
                          </m:r>
                        </m:sup>
                      </m:sSup>
                      <m:r>
                        <a:rPr lang="en-AU" b="1" i="1" smtClean="0">
                          <a:solidFill>
                            <a:srgbClr val="00ACC2"/>
                          </a:solidFill>
                          <a:latin typeface="Cambria Math" panose="02040503050406030204" pitchFamily="18" charset="0"/>
                        </a:rPr>
                        <m:t>×</m:t>
                      </m:r>
                      <m:r>
                        <a:rPr lang="en-AU" b="1" i="1" smtClean="0">
                          <a:solidFill>
                            <a:srgbClr val="00ACC2"/>
                          </a:solidFill>
                          <a:latin typeface="Cambria Math" panose="02040503050406030204" pitchFamily="18" charset="0"/>
                        </a:rPr>
                        <m:t>𝟏</m:t>
                      </m:r>
                      <m:r>
                        <a:rPr lang="en-AU" b="1" i="1" smtClean="0">
                          <a:solidFill>
                            <a:srgbClr val="00ACC2"/>
                          </a:solidFill>
                          <a:latin typeface="Cambria Math" panose="02040503050406030204" pitchFamily="18" charset="0"/>
                        </a:rPr>
                        <m:t>=</m:t>
                      </m:r>
                      <m:sSup>
                        <m:sSupPr>
                          <m:ctrlPr>
                            <a:rPr lang="en-AU" b="1" i="1" smtClean="0">
                              <a:solidFill>
                                <a:srgbClr val="00ACC2"/>
                              </a:solidFill>
                              <a:latin typeface="Cambria Math" panose="02040503050406030204" pitchFamily="18" charset="0"/>
                            </a:rPr>
                          </m:ctrlPr>
                        </m:sSupPr>
                        <m:e>
                          <m:r>
                            <a:rPr lang="en-AU" b="1" i="1" smtClean="0">
                              <a:solidFill>
                                <a:srgbClr val="00ACC2"/>
                              </a:solidFill>
                              <a:latin typeface="Cambria Math" panose="02040503050406030204" pitchFamily="18" charset="0"/>
                            </a:rPr>
                            <m:t>𝒙</m:t>
                          </m:r>
                        </m:e>
                        <m:sup>
                          <m:r>
                            <a:rPr lang="en-AU" b="1" i="1" smtClean="0">
                              <a:solidFill>
                                <a:srgbClr val="00ACC2"/>
                              </a:solidFill>
                              <a:latin typeface="Cambria Math" panose="02040503050406030204" pitchFamily="18" charset="0"/>
                            </a:rPr>
                            <m:t>𝟑</m:t>
                          </m:r>
                        </m:sup>
                      </m:sSup>
                    </m:oMath>
                  </m:oMathPara>
                </a14:m>
                <a:endParaRPr lang="en-AU" b="1" dirty="0"/>
              </a:p>
              <a:p>
                <a:pPr marL="1700213" algn="l">
                  <a:lnSpc>
                    <a:spcPct val="150000"/>
                  </a:lnSpc>
                </a:pPr>
                <a14:m>
                  <m:oMathPara xmlns:m="http://schemas.openxmlformats.org/officeDocument/2006/math">
                    <m:oMathParaPr>
                      <m:jc m:val="left"/>
                    </m:oMathParaPr>
                    <m:oMath xmlns:m="http://schemas.openxmlformats.org/officeDocument/2006/math">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𝟑</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𝟐</m:t>
                          </m:r>
                        </m:sup>
                      </m:sSup>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𝟓</m:t>
                      </m:r>
                      <m:r>
                        <a:rPr lang="en-AU" b="1" i="1" smtClean="0">
                          <a:solidFill>
                            <a:srgbClr val="B51458"/>
                          </a:solidFill>
                          <a:latin typeface="Cambria Math" panose="02040503050406030204" pitchFamily="18" charset="0"/>
                        </a:rPr>
                        <m:t>𝒙</m:t>
                      </m:r>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𝟏𝟓</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𝟑</m:t>
                          </m:r>
                        </m:sup>
                      </m:sSup>
                    </m:oMath>
                  </m:oMathPara>
                </a14:m>
                <a:endParaRPr lang="en-AU" b="1" dirty="0"/>
              </a:p>
              <a:p>
                <a:pPr marL="1700213" algn="l">
                  <a:lnSpc>
                    <a:spcPct val="150000"/>
                  </a:lnSpc>
                </a:pPr>
                <a14:m>
                  <m:oMathPara xmlns:m="http://schemas.openxmlformats.org/officeDocument/2006/math">
                    <m:oMathParaPr>
                      <m:jc m:val="left"/>
                    </m:oMathParaPr>
                    <m:oMath xmlns:m="http://schemas.openxmlformats.org/officeDocument/2006/math">
                      <m:r>
                        <a:rPr lang="en-AU" b="1" i="1" smtClean="0">
                          <a:solidFill>
                            <a:srgbClr val="64BB47"/>
                          </a:solidFill>
                          <a:latin typeface="Cambria Math" panose="02040503050406030204" pitchFamily="18" charset="0"/>
                        </a:rPr>
                        <m:t>𝟑</m:t>
                      </m:r>
                      <m:r>
                        <a:rPr lang="en-AU" b="1" i="1" smtClean="0">
                          <a:solidFill>
                            <a:srgbClr val="64BB47"/>
                          </a:solidFill>
                          <a:latin typeface="Cambria Math" panose="02040503050406030204" pitchFamily="18" charset="0"/>
                        </a:rPr>
                        <m:t>𝒙</m:t>
                      </m:r>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𝟏𝟎</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𝟐</m:t>
                          </m:r>
                        </m:sup>
                      </m:sSup>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𝟑𝟎</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𝟑</m:t>
                          </m:r>
                        </m:sup>
                      </m:sSup>
                    </m:oMath>
                  </m:oMathPara>
                </a14:m>
                <a:endParaRPr lang="en-AU" b="1" dirty="0"/>
              </a:p>
              <a:p>
                <a:pPr marL="1700213" algn="l">
                  <a:lnSpc>
                    <a:spcPct val="150000"/>
                  </a:lnSpc>
                </a:pPr>
                <a14:m>
                  <m:oMathPara xmlns:m="http://schemas.openxmlformats.org/officeDocument/2006/math">
                    <m:oMathParaPr>
                      <m:jc m:val="left"/>
                    </m:oMathParaPr>
                    <m:oMath xmlns:m="http://schemas.openxmlformats.org/officeDocument/2006/math">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m:t>
                      </m:r>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𝟏𝟎</m:t>
                      </m:r>
                      <m:sSup>
                        <m:sSupPr>
                          <m:ctrlPr>
                            <a:rPr lang="en-AU" b="1" i="1" smtClean="0">
                              <a:solidFill>
                                <a:srgbClr val="7030A0"/>
                              </a:solidFill>
                              <a:latin typeface="Cambria Math" panose="02040503050406030204" pitchFamily="18" charset="0"/>
                            </a:rPr>
                          </m:ctrlPr>
                        </m:sSupPr>
                        <m:e>
                          <m:r>
                            <a:rPr lang="en-AU" b="1" i="1" smtClean="0">
                              <a:solidFill>
                                <a:srgbClr val="7030A0"/>
                              </a:solidFill>
                              <a:latin typeface="Cambria Math" panose="02040503050406030204" pitchFamily="18" charset="0"/>
                            </a:rPr>
                            <m:t>𝒙</m:t>
                          </m:r>
                        </m:e>
                        <m:sup>
                          <m:r>
                            <a:rPr lang="en-AU" b="1" i="1" smtClean="0">
                              <a:solidFill>
                                <a:srgbClr val="7030A0"/>
                              </a:solidFill>
                              <a:latin typeface="Cambria Math" panose="02040503050406030204" pitchFamily="18" charset="0"/>
                            </a:rPr>
                            <m:t>𝟑</m:t>
                          </m:r>
                        </m:sup>
                      </m:sSup>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𝟏𝟎</m:t>
                      </m:r>
                      <m:sSup>
                        <m:sSupPr>
                          <m:ctrlPr>
                            <a:rPr lang="en-AU" b="1" i="1" smtClean="0">
                              <a:solidFill>
                                <a:srgbClr val="7030A0"/>
                              </a:solidFill>
                              <a:latin typeface="Cambria Math" panose="02040503050406030204" pitchFamily="18" charset="0"/>
                            </a:rPr>
                          </m:ctrlPr>
                        </m:sSupPr>
                        <m:e>
                          <m:r>
                            <a:rPr lang="en-AU" b="1" i="1" smtClean="0">
                              <a:solidFill>
                                <a:srgbClr val="7030A0"/>
                              </a:solidFill>
                              <a:latin typeface="Cambria Math" panose="02040503050406030204" pitchFamily="18" charset="0"/>
                            </a:rPr>
                            <m:t>𝒙</m:t>
                          </m:r>
                        </m:e>
                        <m:sup>
                          <m:r>
                            <a:rPr lang="en-AU" b="1" i="1" smtClean="0">
                              <a:solidFill>
                                <a:srgbClr val="7030A0"/>
                              </a:solidFill>
                              <a:latin typeface="Cambria Math" panose="02040503050406030204" pitchFamily="18" charset="0"/>
                            </a:rPr>
                            <m:t>𝟑</m:t>
                          </m:r>
                        </m:sup>
                      </m:sSup>
                    </m:oMath>
                  </m:oMathPara>
                </a14:m>
                <a:endParaRPr lang="en-AU" b="1" dirty="0">
                  <a:solidFill>
                    <a:srgbClr val="7030A0"/>
                  </a:solidFill>
                </a:endParaRPr>
              </a:p>
              <a:p>
                <a:pPr algn="l"/>
                <a:endParaRPr lang="en-AU" dirty="0"/>
              </a:p>
              <a:p>
                <a:pPr algn="l"/>
                <a:r>
                  <a:rPr lang="en-AU" dirty="0"/>
                  <a:t>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=1−15+30−10=6</m:t>
                    </m:r>
                  </m:oMath>
                </a14:m>
                <a:endParaRPr lang="en-AU" dirty="0"/>
              </a:p>
            </p:txBody>
          </p:sp>
        </mc:Choice>
        <mc:Fallback xmlns="">
          <p:sp>
            <p:nvSpPr>
              <p:cNvPr id="5" name="TextBox 4">
                <a:extLst>
                  <a:ext uri="{FF2B5EF4-FFF2-40B4-BE49-F238E27FC236}">
                    <a16:creationId xmlns:a16="http://schemas.microsoft.com/office/drawing/2014/main" id="{50909A38-04E2-2EAF-3D9C-6633519A0DD2}"/>
                  </a:ext>
                </a:extLst>
              </p:cNvPr>
              <p:cNvSpPr txBox="1">
                <a:spLocks noRot="1" noChangeAspect="1" noMove="1" noResize="1" noEditPoints="1" noAdjustHandles="1" noChangeArrowheads="1" noChangeShapeType="1" noTextEdit="1"/>
              </p:cNvSpPr>
              <p:nvPr/>
            </p:nvSpPr>
            <p:spPr>
              <a:xfrm>
                <a:off x="418332" y="1292535"/>
                <a:ext cx="11065668" cy="5223465"/>
              </a:xfrm>
              <a:prstGeom prst="rect">
                <a:avLst/>
              </a:prstGeom>
              <a:blipFill>
                <a:blip r:embed="rId4"/>
                <a:stretch>
                  <a:fillRect l="-1708" b="-3267"/>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1CDF3F2D-7FF5-D8DD-5ED8-0EA3FB877466}"/>
              </a:ext>
            </a:extLst>
          </p:cNvPr>
          <p:cNvSpPr/>
          <p:nvPr/>
        </p:nvSpPr>
        <p:spPr>
          <a:xfrm>
            <a:off x="8275518" y="1590443"/>
            <a:ext cx="3039028" cy="1358596"/>
          </a:xfrm>
          <a:prstGeom prst="wedgeRoundRectCallout">
            <a:avLst>
              <a:gd name="adj1" fmla="val -119870"/>
              <a:gd name="adj2" fmla="val -204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are colours paired from the 2 equations and not within the one equation?</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A15FE7F-8C79-9BCD-C0E9-5755832F35C6}"/>
                  </a:ext>
                </a:extLst>
              </p:cNvPr>
              <p:cNvSpPr/>
              <p:nvPr/>
            </p:nvSpPr>
            <p:spPr>
              <a:xfrm>
                <a:off x="7842495" y="4020815"/>
                <a:ext cx="2880923" cy="1358597"/>
              </a:xfrm>
              <a:prstGeom prst="wedgeRoundRectCallout">
                <a:avLst>
                  <a:gd name="adj1" fmla="val -119870"/>
                  <a:gd name="adj2" fmla="val -204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Which pairs would you match if you were finding the coefficient of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4</m:t>
                        </m:r>
                      </m:sup>
                    </m:sSup>
                  </m:oMath>
                </a14:m>
                <a:r>
                  <a:rPr lang="en-AU" sz="1800" dirty="0"/>
                  <a:t>?</a:t>
                </a:r>
              </a:p>
            </p:txBody>
          </p:sp>
        </mc:Choice>
        <mc:Fallback xmlns="">
          <p:sp>
            <p:nvSpPr>
              <p:cNvPr id="7" name="Speech Bubble: Rectangle with Corners Rounded 6">
                <a:extLst>
                  <a:ext uri="{FF2B5EF4-FFF2-40B4-BE49-F238E27FC236}">
                    <a16:creationId xmlns:a16="http://schemas.microsoft.com/office/drawing/2014/main" id="{9A15FE7F-8C79-9BCD-C0E9-5755832F35C6}"/>
                  </a:ext>
                </a:extLst>
              </p:cNvPr>
              <p:cNvSpPr>
                <a:spLocks noRot="1" noChangeAspect="1" noMove="1" noResize="1" noEditPoints="1" noAdjustHandles="1" noChangeArrowheads="1" noChangeShapeType="1" noTextEdit="1"/>
              </p:cNvSpPr>
              <p:nvPr/>
            </p:nvSpPr>
            <p:spPr>
              <a:xfrm>
                <a:off x="7842495" y="4020815"/>
                <a:ext cx="2880923" cy="1358597"/>
              </a:xfrm>
              <a:prstGeom prst="wedgeRoundRectCallout">
                <a:avLst>
                  <a:gd name="adj1" fmla="val -119870"/>
                  <a:gd name="adj2" fmla="val -20464"/>
                  <a:gd name="adj3" fmla="val 16667"/>
                </a:avLst>
              </a:prstGeom>
              <a:blipFill>
                <a:blip r:embed="rId5"/>
                <a:stretch>
                  <a:fillRect r="-369"/>
                </a:stretch>
              </a:blipFill>
            </p:spPr>
            <p:txBody>
              <a:bodyPr/>
              <a:lstStyle/>
              <a:p>
                <a:r>
                  <a:rPr lang="en-US">
                    <a:noFill/>
                  </a:rPr>
                  <a:t> </a:t>
                </a:r>
              </a:p>
            </p:txBody>
          </p:sp>
        </mc:Fallback>
      </mc:AlternateContent>
    </p:spTree>
    <p:extLst>
      <p:ext uri="{BB962C8B-B14F-4D97-AF65-F5344CB8AC3E}">
        <p14:creationId xmlns:p14="http://schemas.microsoft.com/office/powerpoint/2010/main" val="22800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C239C-B927-2899-650F-D31AA40007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38BDC-37F0-A9F0-6470-26F6906A5301}"/>
              </a:ext>
            </a:extLst>
          </p:cNvPr>
          <p:cNvSpPr>
            <a:spLocks noGrp="1"/>
          </p:cNvSpPr>
          <p:nvPr>
            <p:ph type="sldNum" sz="quarter" idx="12"/>
          </p:nvPr>
        </p:nvSpPr>
        <p:spPr/>
        <p:txBody>
          <a:bodyPr/>
          <a:lstStyle/>
          <a:p>
            <a:fld id="{10A01DC5-1685-4615-8240-15192985C6A2}" type="slidenum">
              <a:rPr lang="en-AU" smtClean="0"/>
              <a:t>11</a:t>
            </a:fld>
            <a:endParaRPr lang="en-AU"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803C7F20-F466-2AEF-B6A2-95012ABB7EF9}"/>
                  </a:ext>
                </a:extLst>
              </p:cNvPr>
              <p:cNvSpPr>
                <a:spLocks noGrp="1"/>
              </p:cNvSpPr>
              <p:nvPr>
                <p:ph type="title"/>
              </p:nvPr>
            </p:nvSpPr>
            <p:spPr/>
            <p:txBody>
              <a:bodyPr/>
              <a:lstStyle/>
              <a:p>
                <a:r>
                  <a:rPr lang="en-AU" dirty="0"/>
                  <a:t>Find the 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oMath>
                </a14:m>
                <a:r>
                  <a:rPr lang="en-AU" dirty="0"/>
                  <a:t> in </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e>
                      <m:sup>
                        <m:r>
                          <a:rPr lang="en-AU" b="0" i="1" smtClean="0">
                            <a:latin typeface="Cambria Math" panose="02040503050406030204" pitchFamily="18" charset="0"/>
                          </a:rPr>
                          <m:t>4</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−1</m:t>
                            </m:r>
                          </m:e>
                        </m:d>
                      </m:e>
                      <m:sup>
                        <m:r>
                          <a:rPr lang="en-AU" i="1">
                            <a:latin typeface="Cambria Math" panose="02040503050406030204" pitchFamily="18" charset="0"/>
                          </a:rPr>
                          <m:t>3</m:t>
                        </m:r>
                      </m:sup>
                    </m:sSup>
                  </m:oMath>
                </a14:m>
                <a:endParaRPr lang="en-AU" dirty="0"/>
              </a:p>
            </p:txBody>
          </p:sp>
        </mc:Choice>
        <mc:Fallback xmlns="">
          <p:sp>
            <p:nvSpPr>
              <p:cNvPr id="3" name="Title 2">
                <a:extLst>
                  <a:ext uri="{FF2B5EF4-FFF2-40B4-BE49-F238E27FC236}">
                    <a16:creationId xmlns:a16="http://schemas.microsoft.com/office/drawing/2014/main" id="{803C7F20-F466-2AEF-B6A2-95012ABB7EF9}"/>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CCC94AC7-A7D3-7102-09DB-F654581799F7}"/>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06EC17-45EC-5B4C-B421-117B03F51C4D}"/>
                  </a:ext>
                </a:extLst>
              </p:cNvPr>
              <p:cNvSpPr txBox="1"/>
              <p:nvPr/>
            </p:nvSpPr>
            <p:spPr>
              <a:xfrm>
                <a:off x="418332" y="1292535"/>
                <a:ext cx="11065668" cy="5223465"/>
              </a:xfrm>
              <a:prstGeom prst="rect">
                <a:avLst/>
              </a:prstGeom>
              <a:noFill/>
            </p:spPr>
            <p:txBody>
              <a:bodyPr wrap="square" lIns="0" tIns="0" rIns="0" bIns="0" rtlCol="0">
                <a:noAutofit/>
              </a:bodyPr>
              <a:lstStyle/>
              <a:p>
                <a:pPr algn="l">
                  <a:lnSpc>
                    <a:spcPct val="2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4</m:t>
                          </m:r>
                        </m:sup>
                      </m:sSup>
                      <m:r>
                        <a:rPr lang="en-AU" b="0" i="1" smtClean="0">
                          <a:latin typeface="Cambria Math" panose="02040503050406030204" pitchFamily="18" charset="0"/>
                        </a:rPr>
                        <m:t>=</m:t>
                      </m:r>
                      <m:sSup>
                        <m:sSupPr>
                          <m:ctrlPr>
                            <a:rPr lang="en-AU" b="1" i="1" smtClean="0">
                              <a:solidFill>
                                <a:srgbClr val="7030A0"/>
                              </a:solidFill>
                              <a:latin typeface="Cambria Math" panose="02040503050406030204" pitchFamily="18" charset="0"/>
                            </a:rPr>
                          </m:ctrlPr>
                        </m:sSupPr>
                        <m:e>
                          <m:r>
                            <a:rPr lang="en-AU" b="1" i="1" smtClean="0">
                              <a:solidFill>
                                <a:srgbClr val="7030A0"/>
                              </a:solidFill>
                              <a:latin typeface="Cambria Math" panose="02040503050406030204" pitchFamily="18" charset="0"/>
                            </a:rPr>
                            <m:t>𝒙</m:t>
                          </m:r>
                        </m:e>
                        <m:sup>
                          <m:r>
                            <a:rPr lang="en-AU" b="1" i="1" smtClean="0">
                              <a:solidFill>
                                <a:srgbClr val="7030A0"/>
                              </a:solidFill>
                              <a:latin typeface="Cambria Math" panose="02040503050406030204" pitchFamily="18" charset="0"/>
                            </a:rPr>
                            <m:t>𝟒</m:t>
                          </m:r>
                        </m:sup>
                      </m:sSup>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𝟒</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𝟑</m:t>
                          </m:r>
                        </m:sup>
                      </m:sSup>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𝟔</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𝟐</m:t>
                          </m:r>
                        </m:sup>
                      </m:sSup>
                      <m:r>
                        <a:rPr lang="en-AU" b="1" i="1" smtClean="0">
                          <a:solidFill>
                            <a:srgbClr val="00ACC2"/>
                          </a:solidFill>
                          <a:latin typeface="Cambria Math" panose="02040503050406030204" pitchFamily="18" charset="0"/>
                        </a:rPr>
                        <m:t>+</m:t>
                      </m:r>
                      <m:r>
                        <a:rPr lang="en-AU" b="1" i="1" smtClean="0">
                          <a:solidFill>
                            <a:srgbClr val="00ACC2"/>
                          </a:solidFill>
                          <a:latin typeface="Cambria Math" panose="02040503050406030204" pitchFamily="18" charset="0"/>
                        </a:rPr>
                        <m:t>𝟒</m:t>
                      </m:r>
                      <m:r>
                        <a:rPr lang="en-AU" b="1" i="1" smtClean="0">
                          <a:solidFill>
                            <a:srgbClr val="00ACC2"/>
                          </a:solidFill>
                          <a:latin typeface="Cambria Math" panose="02040503050406030204" pitchFamily="18" charset="0"/>
                        </a:rPr>
                        <m:t>𝒙</m:t>
                      </m:r>
                      <m:r>
                        <a:rPr lang="en-AU" b="0" i="1" smtClean="0">
                          <a:solidFill>
                            <a:schemeClr val="tx1"/>
                          </a:solidFill>
                          <a:latin typeface="Cambria Math" panose="02040503050406030204" pitchFamily="18" charset="0"/>
                        </a:rPr>
                        <m:t>+1</m:t>
                      </m:r>
                    </m:oMath>
                  </m:oMathPara>
                </a14:m>
                <a:endParaRPr lang="en-AU" b="0" dirty="0">
                  <a:solidFill>
                    <a:schemeClr val="tx1"/>
                  </a:solidFill>
                </a:endParaRPr>
              </a:p>
              <a:p>
                <a:pPr algn="l">
                  <a:lnSpc>
                    <a:spcPct val="20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sSup>
                        <m:sSupPr>
                          <m:ctrlPr>
                            <a:rPr lang="en-AU" b="1" i="1" smtClean="0">
                              <a:solidFill>
                                <a:srgbClr val="00ACC2"/>
                              </a:solidFill>
                              <a:latin typeface="Cambria Math" panose="02040503050406030204" pitchFamily="18" charset="0"/>
                            </a:rPr>
                          </m:ctrlPr>
                        </m:sSupPr>
                        <m:e>
                          <m:r>
                            <a:rPr lang="en-AU" b="1" i="1" smtClean="0">
                              <a:solidFill>
                                <a:srgbClr val="00ACC2"/>
                              </a:solidFill>
                              <a:latin typeface="Cambria Math" panose="02040503050406030204" pitchFamily="18" charset="0"/>
                            </a:rPr>
                            <m:t>𝒙</m:t>
                          </m:r>
                        </m:e>
                        <m:sup>
                          <m:r>
                            <a:rPr lang="en-AU" b="1" i="1" smtClean="0">
                              <a:solidFill>
                                <a:srgbClr val="00ACC2"/>
                              </a:solidFill>
                              <a:latin typeface="Cambria Math" panose="02040503050406030204" pitchFamily="18" charset="0"/>
                            </a:rPr>
                            <m:t>𝟑</m:t>
                          </m:r>
                        </m:sup>
                      </m:sSup>
                      <m:r>
                        <a:rPr lang="en-AU" b="1" i="1" smtClean="0">
                          <a:solidFill>
                            <a:srgbClr val="B51458"/>
                          </a:solidFill>
                          <a:latin typeface="Cambria Math" panose="02040503050406030204" pitchFamily="18" charset="0"/>
                        </a:rPr>
                        <m:t>−</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𝟑</m:t>
                          </m:r>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𝟐</m:t>
                          </m:r>
                        </m:sup>
                      </m:sSup>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𝟑</m:t>
                      </m:r>
                      <m:r>
                        <a:rPr lang="en-AU" b="1" i="1" smtClean="0">
                          <a:solidFill>
                            <a:srgbClr val="64BB47"/>
                          </a:solidFill>
                          <a:latin typeface="Cambria Math" panose="02040503050406030204" pitchFamily="18" charset="0"/>
                        </a:rPr>
                        <m:t>𝒙</m:t>
                      </m:r>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m:t>
                      </m:r>
                    </m:oMath>
                  </m:oMathPara>
                </a14:m>
                <a:endParaRPr lang="en-AU" b="1" dirty="0">
                  <a:solidFill>
                    <a:srgbClr val="7030A0"/>
                  </a:solidFill>
                </a:endParaRPr>
              </a:p>
              <a:p>
                <a:pPr algn="l">
                  <a:lnSpc>
                    <a:spcPct val="200000"/>
                  </a:lnSpc>
                </a:pPr>
                <a:r>
                  <a:rPr lang="en-AU" dirty="0"/>
                  <a:t>Match terms which multiply to give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oMath>
                </a14:m>
                <a:endParaRPr lang="en-AU" dirty="0"/>
              </a:p>
              <a:p>
                <a:pPr marL="1700213" algn="l">
                  <a:lnSpc>
                    <a:spcPct val="150000"/>
                  </a:lnSpc>
                </a:pPr>
                <a14:m>
                  <m:oMathPara xmlns:m="http://schemas.openxmlformats.org/officeDocument/2006/math">
                    <m:oMathParaPr>
                      <m:jc m:val="left"/>
                    </m:oMathParaPr>
                    <m:oMath xmlns:m="http://schemas.openxmlformats.org/officeDocument/2006/math">
                      <m:sSup>
                        <m:sSupPr>
                          <m:ctrlPr>
                            <a:rPr lang="en-AU" b="1" i="1" smtClean="0">
                              <a:solidFill>
                                <a:srgbClr val="7030A0"/>
                              </a:solidFill>
                              <a:latin typeface="Cambria Math" panose="02040503050406030204" pitchFamily="18" charset="0"/>
                            </a:rPr>
                          </m:ctrlPr>
                        </m:sSupPr>
                        <m:e>
                          <m:r>
                            <a:rPr lang="en-AU" b="1" i="1" smtClean="0">
                              <a:solidFill>
                                <a:srgbClr val="7030A0"/>
                              </a:solidFill>
                              <a:latin typeface="Cambria Math" panose="02040503050406030204" pitchFamily="18" charset="0"/>
                            </a:rPr>
                            <m:t>𝒙</m:t>
                          </m:r>
                        </m:e>
                        <m:sup>
                          <m:r>
                            <a:rPr lang="en-AU" b="1" i="1" smtClean="0">
                              <a:solidFill>
                                <a:srgbClr val="7030A0"/>
                              </a:solidFill>
                              <a:latin typeface="Cambria Math" panose="02040503050406030204" pitchFamily="18" charset="0"/>
                            </a:rPr>
                            <m:t>𝟒</m:t>
                          </m:r>
                        </m:sup>
                      </m:sSup>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𝟏</m:t>
                      </m:r>
                      <m:r>
                        <a:rPr lang="en-AU" b="1" i="1" smtClean="0">
                          <a:solidFill>
                            <a:srgbClr val="7030A0"/>
                          </a:solidFill>
                          <a:latin typeface="Cambria Math" panose="02040503050406030204" pitchFamily="18" charset="0"/>
                        </a:rPr>
                        <m:t>=</m:t>
                      </m:r>
                      <m:sSup>
                        <m:sSupPr>
                          <m:ctrlPr>
                            <a:rPr lang="en-AU" b="1" i="1" smtClean="0">
                              <a:solidFill>
                                <a:srgbClr val="7030A0"/>
                              </a:solidFill>
                              <a:latin typeface="Cambria Math" panose="02040503050406030204" pitchFamily="18" charset="0"/>
                            </a:rPr>
                          </m:ctrlPr>
                        </m:sSupPr>
                        <m:e>
                          <m:r>
                            <a:rPr lang="en-AU" b="1" i="1" smtClean="0">
                              <a:solidFill>
                                <a:srgbClr val="7030A0"/>
                              </a:solidFill>
                              <a:latin typeface="Cambria Math" panose="02040503050406030204" pitchFamily="18" charset="0"/>
                            </a:rPr>
                            <m:t>−</m:t>
                          </m:r>
                          <m:r>
                            <a:rPr lang="en-AU" b="1" i="1" smtClean="0">
                              <a:solidFill>
                                <a:srgbClr val="7030A0"/>
                              </a:solidFill>
                              <a:latin typeface="Cambria Math" panose="02040503050406030204" pitchFamily="18" charset="0"/>
                            </a:rPr>
                            <m:t>𝒙</m:t>
                          </m:r>
                        </m:e>
                        <m:sup>
                          <m:r>
                            <a:rPr lang="en-AU" b="1" i="1" smtClean="0">
                              <a:solidFill>
                                <a:srgbClr val="7030A0"/>
                              </a:solidFill>
                              <a:latin typeface="Cambria Math" panose="02040503050406030204" pitchFamily="18" charset="0"/>
                            </a:rPr>
                            <m:t>𝟒</m:t>
                          </m:r>
                        </m:sup>
                      </m:sSup>
                    </m:oMath>
                  </m:oMathPara>
                </a14:m>
                <a:endParaRPr lang="en-AU" b="1" dirty="0"/>
              </a:p>
              <a:p>
                <a:pPr marL="1700213" algn="l">
                  <a:lnSpc>
                    <a:spcPct val="150000"/>
                  </a:lnSpc>
                </a:pPr>
                <a14:m>
                  <m:oMathPara xmlns:m="http://schemas.openxmlformats.org/officeDocument/2006/math">
                    <m:oMathParaPr>
                      <m:jc m:val="left"/>
                    </m:oMathParaPr>
                    <m:oMath xmlns:m="http://schemas.openxmlformats.org/officeDocument/2006/math">
                      <m:r>
                        <a:rPr lang="en-AU" b="1" i="1" smtClean="0">
                          <a:solidFill>
                            <a:srgbClr val="64BB47"/>
                          </a:solidFill>
                          <a:latin typeface="Cambria Math" panose="02040503050406030204" pitchFamily="18" charset="0"/>
                        </a:rPr>
                        <m:t>𝟒</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𝟑</m:t>
                          </m:r>
                        </m:sup>
                      </m:sSup>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𝟑</m:t>
                      </m:r>
                      <m:r>
                        <a:rPr lang="en-AU" b="1" i="1" smtClean="0">
                          <a:solidFill>
                            <a:srgbClr val="64BB47"/>
                          </a:solidFill>
                          <a:latin typeface="Cambria Math" panose="02040503050406030204" pitchFamily="18" charset="0"/>
                        </a:rPr>
                        <m:t>𝒙</m:t>
                      </m:r>
                      <m:r>
                        <a:rPr lang="en-AU" b="1" i="1" smtClean="0">
                          <a:solidFill>
                            <a:srgbClr val="64BB47"/>
                          </a:solidFill>
                          <a:latin typeface="Cambria Math" panose="02040503050406030204" pitchFamily="18" charset="0"/>
                        </a:rPr>
                        <m:t>=</m:t>
                      </m:r>
                      <m:r>
                        <a:rPr lang="en-AU" b="1" i="1" smtClean="0">
                          <a:solidFill>
                            <a:srgbClr val="64BB47"/>
                          </a:solidFill>
                          <a:latin typeface="Cambria Math" panose="02040503050406030204" pitchFamily="18" charset="0"/>
                        </a:rPr>
                        <m:t>𝟏𝟐</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𝟒</m:t>
                          </m:r>
                        </m:sup>
                      </m:sSup>
                    </m:oMath>
                  </m:oMathPara>
                </a14:m>
                <a:endParaRPr lang="en-AU" b="1" dirty="0">
                  <a:solidFill>
                    <a:srgbClr val="64BB47"/>
                  </a:solidFill>
                </a:endParaRPr>
              </a:p>
              <a:p>
                <a:pPr marL="1700213">
                  <a:lnSpc>
                    <a:spcPct val="150000"/>
                  </a:lnSpc>
                </a:pPr>
                <a14:m>
                  <m:oMathPara xmlns:m="http://schemas.openxmlformats.org/officeDocument/2006/math">
                    <m:oMathParaPr>
                      <m:jc m:val="left"/>
                    </m:oMathParaPr>
                    <m:oMath xmlns:m="http://schemas.openxmlformats.org/officeDocument/2006/math">
                      <m:r>
                        <a:rPr lang="en-AU" b="1" i="1">
                          <a:solidFill>
                            <a:srgbClr val="B51458"/>
                          </a:solidFill>
                          <a:latin typeface="Cambria Math" panose="02040503050406030204" pitchFamily="18" charset="0"/>
                        </a:rPr>
                        <m:t>𝟔</m:t>
                      </m:r>
                      <m:sSup>
                        <m:sSupPr>
                          <m:ctrlPr>
                            <a:rPr lang="en-AU" b="1" i="1">
                              <a:solidFill>
                                <a:srgbClr val="B51458"/>
                              </a:solidFill>
                              <a:latin typeface="Cambria Math" panose="02040503050406030204" pitchFamily="18" charset="0"/>
                            </a:rPr>
                          </m:ctrlPr>
                        </m:sSupPr>
                        <m:e>
                          <m:r>
                            <a:rPr lang="en-AU" b="1" i="1">
                              <a:solidFill>
                                <a:srgbClr val="B51458"/>
                              </a:solidFill>
                              <a:latin typeface="Cambria Math" panose="02040503050406030204" pitchFamily="18" charset="0"/>
                            </a:rPr>
                            <m:t>𝒙</m:t>
                          </m:r>
                        </m:e>
                        <m:sup>
                          <m:r>
                            <a:rPr lang="en-AU" b="1" i="1">
                              <a:solidFill>
                                <a:srgbClr val="B51458"/>
                              </a:solidFill>
                              <a:latin typeface="Cambria Math" panose="02040503050406030204" pitchFamily="18" charset="0"/>
                            </a:rPr>
                            <m:t>𝟐</m:t>
                          </m:r>
                        </m:sup>
                      </m:sSup>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𝟑</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𝟐</m:t>
                          </m:r>
                        </m:sup>
                      </m:sSup>
                      <m:r>
                        <a:rPr lang="en-AU" b="1" i="1" smtClean="0">
                          <a:solidFill>
                            <a:srgbClr val="B51458"/>
                          </a:solidFill>
                          <a:latin typeface="Cambria Math" panose="02040503050406030204" pitchFamily="18" charset="0"/>
                        </a:rPr>
                        <m:t>=−</m:t>
                      </m:r>
                      <m:r>
                        <a:rPr lang="en-AU" b="1" i="1" smtClean="0">
                          <a:solidFill>
                            <a:srgbClr val="B51458"/>
                          </a:solidFill>
                          <a:latin typeface="Cambria Math" panose="02040503050406030204" pitchFamily="18" charset="0"/>
                        </a:rPr>
                        <m:t>𝟏𝟖</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𝟒</m:t>
                          </m:r>
                        </m:sup>
                      </m:sSup>
                    </m:oMath>
                  </m:oMathPara>
                </a14:m>
                <a:endParaRPr lang="en-AU" b="1" dirty="0">
                  <a:solidFill>
                    <a:srgbClr val="B51458"/>
                  </a:solidFill>
                </a:endParaRPr>
              </a:p>
              <a:p>
                <a:pPr marL="1700213" algn="l">
                  <a:lnSpc>
                    <a:spcPct val="150000"/>
                  </a:lnSpc>
                </a:pPr>
                <a14:m>
                  <m:oMathPara xmlns:m="http://schemas.openxmlformats.org/officeDocument/2006/math">
                    <m:oMathParaPr>
                      <m:jc m:val="left"/>
                    </m:oMathParaPr>
                    <m:oMath xmlns:m="http://schemas.openxmlformats.org/officeDocument/2006/math">
                      <m:r>
                        <a:rPr lang="en-AU" b="1" i="1" smtClean="0">
                          <a:solidFill>
                            <a:srgbClr val="00ACC2"/>
                          </a:solidFill>
                          <a:latin typeface="Cambria Math" panose="02040503050406030204" pitchFamily="18" charset="0"/>
                        </a:rPr>
                        <m:t>𝟒</m:t>
                      </m:r>
                      <m:r>
                        <a:rPr lang="en-AU" b="1" i="1" smtClean="0">
                          <a:solidFill>
                            <a:srgbClr val="00ACC2"/>
                          </a:solidFill>
                          <a:latin typeface="Cambria Math" panose="02040503050406030204" pitchFamily="18" charset="0"/>
                        </a:rPr>
                        <m:t>𝒙</m:t>
                      </m:r>
                      <m:r>
                        <a:rPr lang="en-AU" b="1" i="1" smtClean="0">
                          <a:solidFill>
                            <a:srgbClr val="00ACC2"/>
                          </a:solidFill>
                          <a:latin typeface="Cambria Math" panose="02040503050406030204" pitchFamily="18" charset="0"/>
                        </a:rPr>
                        <m:t>×</m:t>
                      </m:r>
                      <m:sSup>
                        <m:sSupPr>
                          <m:ctrlPr>
                            <a:rPr lang="en-AU" b="1" i="1" smtClean="0">
                              <a:solidFill>
                                <a:srgbClr val="00ACC2"/>
                              </a:solidFill>
                              <a:latin typeface="Cambria Math" panose="02040503050406030204" pitchFamily="18" charset="0"/>
                            </a:rPr>
                          </m:ctrlPr>
                        </m:sSupPr>
                        <m:e>
                          <m:r>
                            <a:rPr lang="en-AU" b="1" i="1" smtClean="0">
                              <a:solidFill>
                                <a:srgbClr val="00ACC2"/>
                              </a:solidFill>
                              <a:latin typeface="Cambria Math" panose="02040503050406030204" pitchFamily="18" charset="0"/>
                            </a:rPr>
                            <m:t>𝒙</m:t>
                          </m:r>
                        </m:e>
                        <m:sup>
                          <m:r>
                            <a:rPr lang="en-AU" b="1" i="1" smtClean="0">
                              <a:solidFill>
                                <a:srgbClr val="00ACC2"/>
                              </a:solidFill>
                              <a:latin typeface="Cambria Math" panose="02040503050406030204" pitchFamily="18" charset="0"/>
                            </a:rPr>
                            <m:t>𝟑</m:t>
                          </m:r>
                        </m:sup>
                      </m:sSup>
                      <m:r>
                        <a:rPr lang="en-AU" b="1" i="1" smtClean="0">
                          <a:solidFill>
                            <a:srgbClr val="00ACC2"/>
                          </a:solidFill>
                          <a:latin typeface="Cambria Math" panose="02040503050406030204" pitchFamily="18" charset="0"/>
                        </a:rPr>
                        <m:t>=</m:t>
                      </m:r>
                      <m:r>
                        <a:rPr lang="en-AU" b="1" i="1" smtClean="0">
                          <a:solidFill>
                            <a:srgbClr val="00ACC2"/>
                          </a:solidFill>
                          <a:latin typeface="Cambria Math" panose="02040503050406030204" pitchFamily="18" charset="0"/>
                        </a:rPr>
                        <m:t>𝟒</m:t>
                      </m:r>
                      <m:sSup>
                        <m:sSupPr>
                          <m:ctrlPr>
                            <a:rPr lang="en-AU" b="1" i="1" smtClean="0">
                              <a:solidFill>
                                <a:srgbClr val="00ACC2"/>
                              </a:solidFill>
                              <a:latin typeface="Cambria Math" panose="02040503050406030204" pitchFamily="18" charset="0"/>
                            </a:rPr>
                          </m:ctrlPr>
                        </m:sSupPr>
                        <m:e>
                          <m:r>
                            <a:rPr lang="en-AU" b="1" i="1" smtClean="0">
                              <a:solidFill>
                                <a:srgbClr val="00ACC2"/>
                              </a:solidFill>
                              <a:latin typeface="Cambria Math" panose="02040503050406030204" pitchFamily="18" charset="0"/>
                            </a:rPr>
                            <m:t>𝒙</m:t>
                          </m:r>
                        </m:e>
                        <m:sup>
                          <m:r>
                            <a:rPr lang="en-AU" b="1" i="1" smtClean="0">
                              <a:solidFill>
                                <a:srgbClr val="00ACC2"/>
                              </a:solidFill>
                              <a:latin typeface="Cambria Math" panose="02040503050406030204" pitchFamily="18" charset="0"/>
                            </a:rPr>
                            <m:t>𝟑</m:t>
                          </m:r>
                        </m:sup>
                      </m:sSup>
                    </m:oMath>
                  </m:oMathPara>
                </a14:m>
                <a:endParaRPr lang="en-AU" b="1" dirty="0">
                  <a:solidFill>
                    <a:srgbClr val="00ACC2"/>
                  </a:solidFill>
                </a:endParaRPr>
              </a:p>
              <a:p>
                <a:pPr algn="l"/>
                <a:endParaRPr lang="en-AU" dirty="0"/>
              </a:p>
              <a:p>
                <a:pPr algn="l"/>
                <a:r>
                  <a:rPr lang="en-AU" dirty="0"/>
                  <a:t>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r>
                      <a:rPr lang="en-AU" b="0" i="1" smtClean="0">
                        <a:latin typeface="Cambria Math" panose="02040503050406030204" pitchFamily="18" charset="0"/>
                      </a:rPr>
                      <m:t>=−1+12−18+4=−3</m:t>
                    </m:r>
                  </m:oMath>
                </a14:m>
                <a:endParaRPr lang="en-AU" dirty="0"/>
              </a:p>
            </p:txBody>
          </p:sp>
        </mc:Choice>
        <mc:Fallback xmlns="">
          <p:sp>
            <p:nvSpPr>
              <p:cNvPr id="5" name="TextBox 4">
                <a:extLst>
                  <a:ext uri="{FF2B5EF4-FFF2-40B4-BE49-F238E27FC236}">
                    <a16:creationId xmlns:a16="http://schemas.microsoft.com/office/drawing/2014/main" id="{3906EC17-45EC-5B4C-B421-117B03F51C4D}"/>
                  </a:ext>
                </a:extLst>
              </p:cNvPr>
              <p:cNvSpPr txBox="1">
                <a:spLocks noRot="1" noChangeAspect="1" noMove="1" noResize="1" noEditPoints="1" noAdjustHandles="1" noChangeArrowheads="1" noChangeShapeType="1" noTextEdit="1"/>
              </p:cNvSpPr>
              <p:nvPr/>
            </p:nvSpPr>
            <p:spPr>
              <a:xfrm>
                <a:off x="418332" y="1292535"/>
                <a:ext cx="11065668" cy="5223465"/>
              </a:xfrm>
              <a:prstGeom prst="rect">
                <a:avLst/>
              </a:prstGeom>
              <a:blipFill>
                <a:blip r:embed="rId3"/>
                <a:stretch>
                  <a:fillRect l="-1708" b="-3267"/>
                </a:stretch>
              </a:blipFill>
            </p:spPr>
            <p:txBody>
              <a:bodyPr/>
              <a:lstStyle/>
              <a:p>
                <a:r>
                  <a:rPr lang="en-US">
                    <a:noFill/>
                  </a:rPr>
                  <a:t> </a:t>
                </a:r>
              </a:p>
            </p:txBody>
          </p:sp>
        </mc:Fallback>
      </mc:AlternateContent>
    </p:spTree>
    <p:extLst>
      <p:ext uri="{BB962C8B-B14F-4D97-AF65-F5344CB8AC3E}">
        <p14:creationId xmlns:p14="http://schemas.microsoft.com/office/powerpoint/2010/main" val="56372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85FC-4AFD-4C1F-3D89-73240082A62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654126E-004F-301E-9F5A-6F087D5B9919}"/>
              </a:ext>
            </a:extLst>
          </p:cNvPr>
          <p:cNvSpPr>
            <a:spLocks noGrp="1"/>
          </p:cNvSpPr>
          <p:nvPr>
            <p:ph type="ctrTitle"/>
          </p:nvPr>
        </p:nvSpPr>
        <p:spPr/>
        <p:txBody>
          <a:bodyPr/>
          <a:lstStyle/>
          <a:p>
            <a:r>
              <a:rPr lang="en-AU" dirty="0">
                <a:latin typeface="+mj-lt"/>
              </a:rPr>
              <a:t>Independent practice	</a:t>
            </a:r>
          </a:p>
        </p:txBody>
      </p:sp>
    </p:spTree>
    <p:extLst>
      <p:ext uri="{BB962C8B-B14F-4D97-AF65-F5344CB8AC3E}">
        <p14:creationId xmlns:p14="http://schemas.microsoft.com/office/powerpoint/2010/main" val="11489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E03E-911A-A24E-DC3E-A2BE52CC26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F8EBA-5DCA-CE8F-CF12-6ABBB15A62D3}"/>
              </a:ext>
            </a:extLst>
          </p:cNvPr>
          <p:cNvSpPr>
            <a:spLocks noGrp="1"/>
          </p:cNvSpPr>
          <p:nvPr>
            <p:ph type="sldNum" sz="quarter" idx="12"/>
          </p:nvPr>
        </p:nvSpPr>
        <p:spPr/>
        <p:txBody>
          <a:bodyPr/>
          <a:lstStyle/>
          <a:p>
            <a:fld id="{10A01DC5-1685-4615-8240-15192985C6A2}" type="slidenum">
              <a:rPr lang="en-AU" smtClean="0"/>
              <a:t>13</a:t>
            </a:fld>
            <a:endParaRPr lang="en-AU" dirty="0"/>
          </a:p>
        </p:txBody>
      </p:sp>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E87AEBA-6A95-3642-D897-86E80F22AC2F}"/>
                  </a:ext>
                </a:extLst>
              </p:cNvPr>
              <p:cNvSpPr>
                <a:spLocks noGrp="1"/>
              </p:cNvSpPr>
              <p:nvPr>
                <p:ph type="title"/>
              </p:nvPr>
            </p:nvSpPr>
            <p:spPr/>
            <p:txBody>
              <a:bodyPr/>
              <a:lstStyle/>
              <a:p>
                <a:r>
                  <a:rPr lang="en-AU" dirty="0"/>
                  <a:t>The coefficient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𝑘</m:t>
                        </m:r>
                      </m:sup>
                    </m:sSup>
                  </m:oMath>
                </a14:m>
                <a:r>
                  <a:rPr lang="en-AU" dirty="0"/>
                  <a:t> in</a:t>
                </a:r>
                <a14:m>
                  <m:oMath xmlns:m="http://schemas.openxmlformats.org/officeDocument/2006/math">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𝑚</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𝑛</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𝑚</m:t>
                        </m:r>
                        <m:r>
                          <a:rPr lang="en-AU" i="1">
                            <a:latin typeface="Cambria Math" panose="02040503050406030204" pitchFamily="18" charset="0"/>
                          </a:rPr>
                          <m:t>+</m:t>
                        </m:r>
                        <m:r>
                          <a:rPr lang="en-AU" i="1">
                            <a:latin typeface="Cambria Math" panose="02040503050406030204" pitchFamily="18" charset="0"/>
                          </a:rPr>
                          <m:t>𝑛</m:t>
                        </m:r>
                      </m:sup>
                    </m:sSup>
                  </m:oMath>
                </a14:m>
                <a:endParaRPr lang="en-AU" dirty="0"/>
              </a:p>
            </p:txBody>
          </p:sp>
        </mc:Choice>
        <mc:Fallback xmlns="">
          <p:sp>
            <p:nvSpPr>
              <p:cNvPr id="3" name="Title 2">
                <a:extLst>
                  <a:ext uri="{FF2B5EF4-FFF2-40B4-BE49-F238E27FC236}">
                    <a16:creationId xmlns:a16="http://schemas.microsoft.com/office/drawing/2014/main" id="{AE87AEBA-6A95-3642-D897-86E80F22AC2F}"/>
                  </a:ext>
                </a:extLst>
              </p:cNvPr>
              <p:cNvSpPr>
                <a:spLocks noGrp="1" noRot="1" noChangeAspect="1" noMove="1" noResize="1" noEditPoints="1" noAdjustHandles="1" noChangeArrowheads="1" noChangeShapeType="1" noTextEdit="1"/>
              </p:cNvSpPr>
              <p:nvPr>
                <p:ph type="title"/>
              </p:nvPr>
            </p:nvSpPr>
            <p:spPr>
              <a:blipFill>
                <a:blip r:embed="rId3"/>
                <a:stretch>
                  <a:fillRect l="-2389" t="-34444" b="-4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4FC2D1-641D-3FCC-7464-6CBDAC944267}"/>
                  </a:ext>
                </a:extLst>
              </p:cNvPr>
              <p:cNvSpPr txBox="1"/>
              <p:nvPr/>
            </p:nvSpPr>
            <p:spPr>
              <a:xfrm>
                <a:off x="418332" y="1292535"/>
                <a:ext cx="11065668" cy="5223465"/>
              </a:xfrm>
              <a:prstGeom prst="rect">
                <a:avLst/>
              </a:prstGeom>
              <a:noFill/>
            </p:spPr>
            <p:txBody>
              <a:bodyPr wrap="square" lIns="0" tIns="0" rIns="0" bIns="0" rtlCol="0">
                <a:noAutofit/>
              </a:bodyPr>
              <a:lstStyle/>
              <a:p>
                <a:pPr>
                  <a:lnSpc>
                    <a:spcPct val="200000"/>
                  </a:lnSpc>
                </a:pPr>
                <a14:m>
                  <m:oMath xmlns:m="http://schemas.openxmlformats.org/officeDocument/2006/math">
                    <m:sSup>
                      <m:sSupPr>
                        <m:ctrlPr>
                          <a:rPr lang="en-AU" sz="2000" b="0" i="1" smtClean="0">
                            <a:latin typeface="Cambria Math" panose="02040503050406030204" pitchFamily="18" charset="0"/>
                          </a:rPr>
                        </m:ctrlPr>
                      </m:sSupPr>
                      <m:e>
                        <m:d>
                          <m:dPr>
                            <m:ctrlPr>
                              <a:rPr lang="en-AU" sz="2000" b="0" i="1" smtClean="0">
                                <a:latin typeface="Cambria Math" panose="02040503050406030204" pitchFamily="18" charset="0"/>
                              </a:rPr>
                            </m:ctrlPr>
                          </m:dPr>
                          <m:e>
                            <m:r>
                              <a:rPr lang="en-AU" sz="2000" b="0" i="1" smtClean="0">
                                <a:latin typeface="Cambria Math" panose="02040503050406030204" pitchFamily="18" charset="0"/>
                              </a:rPr>
                              <m:t>1+</m:t>
                            </m:r>
                            <m:r>
                              <a:rPr lang="en-AU" sz="2000" b="0" i="1" smtClean="0">
                                <a:latin typeface="Cambria Math" panose="02040503050406030204" pitchFamily="18" charset="0"/>
                              </a:rPr>
                              <m:t>𝑥</m:t>
                            </m:r>
                          </m:e>
                        </m:d>
                      </m:e>
                      <m:sup>
                        <m:r>
                          <a:rPr lang="en-AU" sz="2000" b="0" i="1" smtClean="0">
                            <a:latin typeface="Cambria Math" panose="02040503050406030204" pitchFamily="18" charset="0"/>
                          </a:rPr>
                          <m:t>𝑚</m:t>
                        </m:r>
                      </m:sup>
                    </m:sSup>
                    <m:r>
                      <a:rPr lang="en-AU" sz="2000" b="0" i="1" smtClean="0">
                        <a:latin typeface="Cambria Math" panose="02040503050406030204" pitchFamily="18" charset="0"/>
                      </a:rPr>
                      <m:t>=</m:t>
                    </m:r>
                  </m:oMath>
                </a14:m>
                <a:r>
                  <a:rPr lang="en-AU" sz="2000" dirty="0"/>
                  <a:t> </a:t>
                </a:r>
                <a14:m>
                  <m:oMath xmlns:m="http://schemas.openxmlformats.org/officeDocument/2006/math">
                    <m:d>
                      <m:dPr>
                        <m:ctrlPr>
                          <a:rPr lang="en-AU" sz="2000" i="1" smtClean="0">
                            <a:solidFill>
                              <a:srgbClr val="00B050"/>
                            </a:solidFill>
                            <a:latin typeface="Cambria Math" panose="02040503050406030204" pitchFamily="18" charset="0"/>
                          </a:rPr>
                        </m:ctrlPr>
                      </m:dPr>
                      <m:e>
                        <m:m>
                          <m:mPr>
                            <m:mcs>
                              <m:mc>
                                <m:mcPr>
                                  <m:count m:val="1"/>
                                  <m:mcJc m:val="center"/>
                                </m:mcPr>
                              </m:mc>
                            </m:mcs>
                            <m:ctrlPr>
                              <a:rPr lang="en-AU" sz="2000" i="1">
                                <a:solidFill>
                                  <a:srgbClr val="00B050"/>
                                </a:solidFill>
                                <a:latin typeface="Cambria Math" panose="02040503050406030204" pitchFamily="18" charset="0"/>
                              </a:rPr>
                            </m:ctrlPr>
                          </m:mPr>
                          <m:mr>
                            <m:e>
                              <m:r>
                                <a:rPr lang="en-AU" sz="2000" i="1">
                                  <a:solidFill>
                                    <a:srgbClr val="00B050"/>
                                  </a:solidFill>
                                  <a:latin typeface="Cambria Math" panose="02040503050406030204" pitchFamily="18" charset="0"/>
                                </a:rPr>
                                <m:t>𝑚</m:t>
                              </m:r>
                            </m:e>
                          </m:mr>
                          <m:mr>
                            <m:e>
                              <m:r>
                                <a:rPr lang="en-AU" sz="2000" i="1">
                                  <a:solidFill>
                                    <a:srgbClr val="00B050"/>
                                  </a:solidFill>
                                  <a:latin typeface="Cambria Math" panose="02040503050406030204" pitchFamily="18" charset="0"/>
                                </a:rPr>
                                <m:t>0</m:t>
                              </m:r>
                            </m:e>
                          </m:mr>
                        </m:m>
                      </m:e>
                    </m:d>
                    <m:r>
                      <a:rPr lang="en-AU" sz="2000" i="1">
                        <a:latin typeface="Cambria Math" panose="02040503050406030204" pitchFamily="18" charset="0"/>
                      </a:rPr>
                      <m:t>+</m:t>
                    </m:r>
                    <m:d>
                      <m:dPr>
                        <m:ctrlPr>
                          <a:rPr lang="en-AU" sz="2000" i="1" smtClean="0">
                            <a:solidFill>
                              <a:schemeClr val="accent2"/>
                            </a:solidFill>
                            <a:latin typeface="Cambria Math" panose="02040503050406030204" pitchFamily="18" charset="0"/>
                          </a:rPr>
                        </m:ctrlPr>
                      </m:dPr>
                      <m:e>
                        <m:m>
                          <m:mPr>
                            <m:mcs>
                              <m:mc>
                                <m:mcPr>
                                  <m:count m:val="1"/>
                                  <m:mcJc m:val="center"/>
                                </m:mcPr>
                              </m:mc>
                            </m:mcs>
                            <m:ctrlPr>
                              <a:rPr lang="en-AU" sz="2000" i="1">
                                <a:solidFill>
                                  <a:schemeClr val="accent2"/>
                                </a:solidFill>
                                <a:latin typeface="Cambria Math" panose="02040503050406030204" pitchFamily="18" charset="0"/>
                              </a:rPr>
                            </m:ctrlPr>
                          </m:mPr>
                          <m:mr>
                            <m:e>
                              <m:r>
                                <a:rPr lang="en-AU" sz="2000" i="1">
                                  <a:solidFill>
                                    <a:schemeClr val="accent2"/>
                                  </a:solidFill>
                                  <a:latin typeface="Cambria Math" panose="02040503050406030204" pitchFamily="18" charset="0"/>
                                </a:rPr>
                                <m:t>𝑚</m:t>
                              </m:r>
                            </m:e>
                          </m:mr>
                          <m:mr>
                            <m:e>
                              <m:r>
                                <a:rPr lang="en-AU" sz="2000" i="1">
                                  <a:solidFill>
                                    <a:schemeClr val="accent2"/>
                                  </a:solidFill>
                                  <a:latin typeface="Cambria Math" panose="02040503050406030204" pitchFamily="18" charset="0"/>
                                </a:rPr>
                                <m:t>1</m:t>
                              </m:r>
                            </m:e>
                          </m:mr>
                        </m:m>
                      </m:e>
                    </m:d>
                    <m:r>
                      <a:rPr lang="en-AU" sz="2000" b="0" i="1" smtClean="0">
                        <a:solidFill>
                          <a:schemeClr val="accent2"/>
                        </a:solidFill>
                        <a:latin typeface="Cambria Math" panose="02040503050406030204" pitchFamily="18" charset="0"/>
                      </a:rPr>
                      <m:t>𝑥</m:t>
                    </m:r>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e>
                          </m:mr>
                          <m:mr>
                            <m:e>
                              <m:r>
                                <a:rPr lang="en-AU" sz="2000" b="0" i="1" smtClean="0">
                                  <a:latin typeface="Cambria Math" panose="02040503050406030204" pitchFamily="18" charset="0"/>
                                </a:rPr>
                                <m:t>2</m:t>
                              </m:r>
                            </m:e>
                          </m:mr>
                        </m:m>
                      </m:e>
                    </m:d>
                    <m:sSup>
                      <m:sSupPr>
                        <m:ctrlPr>
                          <a:rPr lang="en-AU" sz="2000" b="0" i="1" smtClean="0">
                            <a:latin typeface="Cambria Math" panose="02040503050406030204" pitchFamily="18" charset="0"/>
                          </a:rPr>
                        </m:ctrlPr>
                      </m:sSupPr>
                      <m:e>
                        <m:r>
                          <a:rPr lang="en-AU" sz="2000" i="1">
                            <a:latin typeface="Cambria Math" panose="02040503050406030204" pitchFamily="18" charset="0"/>
                          </a:rPr>
                          <m:t>𝑥</m:t>
                        </m:r>
                      </m:e>
                      <m:sup>
                        <m:r>
                          <a:rPr lang="en-AU" sz="2000" b="0" i="1" smtClean="0">
                            <a:latin typeface="Cambria Math" panose="02040503050406030204" pitchFamily="18" charset="0"/>
                          </a:rPr>
                          <m:t>2</m:t>
                        </m:r>
                      </m:sup>
                    </m:sSup>
                    <m:r>
                      <a:rPr lang="en-AU" sz="2000" i="1">
                        <a:latin typeface="Cambria Math" panose="02040503050406030204" pitchFamily="18" charset="0"/>
                      </a:rPr>
                      <m:t>…+</m:t>
                    </m:r>
                    <m:d>
                      <m:dPr>
                        <m:ctrlPr>
                          <a:rPr lang="en-AU" sz="2000" i="1" smtClean="0">
                            <a:solidFill>
                              <a:schemeClr val="tx2"/>
                            </a:solidFill>
                            <a:latin typeface="Cambria Math" panose="02040503050406030204" pitchFamily="18" charset="0"/>
                          </a:rPr>
                        </m:ctrlPr>
                      </m:dPr>
                      <m:e>
                        <m:m>
                          <m:mPr>
                            <m:mcs>
                              <m:mc>
                                <m:mcPr>
                                  <m:count m:val="1"/>
                                  <m:mcJc m:val="center"/>
                                </m:mcPr>
                              </m:mc>
                            </m:mcs>
                            <m:ctrlPr>
                              <a:rPr lang="en-AU" sz="2000" i="1">
                                <a:solidFill>
                                  <a:schemeClr val="tx2"/>
                                </a:solidFill>
                                <a:latin typeface="Cambria Math" panose="02040503050406030204" pitchFamily="18" charset="0"/>
                              </a:rPr>
                            </m:ctrlPr>
                          </m:mPr>
                          <m:mr>
                            <m:e>
                              <m:r>
                                <a:rPr lang="en-AU" sz="2000" i="1">
                                  <a:solidFill>
                                    <a:schemeClr val="tx2"/>
                                  </a:solidFill>
                                  <a:latin typeface="Cambria Math" panose="02040503050406030204" pitchFamily="18" charset="0"/>
                                </a:rPr>
                                <m:t>𝑚</m:t>
                              </m:r>
                            </m:e>
                          </m:mr>
                          <m:mr>
                            <m:e>
                              <m:r>
                                <a:rPr lang="en-AU" sz="2000" i="1">
                                  <a:solidFill>
                                    <a:schemeClr val="tx2"/>
                                  </a:solidFill>
                                  <a:latin typeface="Cambria Math" panose="02040503050406030204" pitchFamily="18" charset="0"/>
                                </a:rPr>
                                <m:t>𝑘</m:t>
                              </m:r>
                              <m:r>
                                <a:rPr lang="en-AU" sz="2000" b="0" i="1" smtClean="0">
                                  <a:solidFill>
                                    <a:schemeClr val="tx2"/>
                                  </a:solidFill>
                                  <a:latin typeface="Cambria Math" panose="02040503050406030204" pitchFamily="18" charset="0"/>
                                </a:rPr>
                                <m:t>−1</m:t>
                              </m:r>
                            </m:e>
                          </m:mr>
                        </m:m>
                      </m:e>
                    </m:d>
                    <m:sSup>
                      <m:sSupPr>
                        <m:ctrlPr>
                          <a:rPr lang="en-AU" sz="2000" i="1">
                            <a:solidFill>
                              <a:schemeClr val="tx2"/>
                            </a:solidFill>
                            <a:latin typeface="Cambria Math" panose="02040503050406030204" pitchFamily="18" charset="0"/>
                          </a:rPr>
                        </m:ctrlPr>
                      </m:sSupPr>
                      <m:e>
                        <m:r>
                          <a:rPr lang="en-AU" sz="2000" i="1">
                            <a:solidFill>
                              <a:schemeClr val="tx2"/>
                            </a:solidFill>
                            <a:latin typeface="Cambria Math" panose="02040503050406030204" pitchFamily="18" charset="0"/>
                          </a:rPr>
                          <m:t>𝑥</m:t>
                        </m:r>
                      </m:e>
                      <m:sup>
                        <m:r>
                          <a:rPr lang="en-AU" sz="2000" i="1">
                            <a:solidFill>
                              <a:schemeClr val="tx2"/>
                            </a:solidFill>
                            <a:latin typeface="Cambria Math" panose="02040503050406030204" pitchFamily="18" charset="0"/>
                          </a:rPr>
                          <m:t>𝑘</m:t>
                        </m:r>
                        <m:r>
                          <a:rPr lang="en-AU" sz="2000" b="0" i="1" smtClean="0">
                            <a:solidFill>
                              <a:schemeClr val="tx2"/>
                            </a:solidFill>
                            <a:latin typeface="Cambria Math" panose="02040503050406030204" pitchFamily="18" charset="0"/>
                          </a:rPr>
                          <m:t>−1</m:t>
                        </m:r>
                      </m:sup>
                    </m:sSup>
                    <m:r>
                      <a:rPr lang="en-AU" sz="2000" b="0" i="1" smtClean="0">
                        <a:latin typeface="Cambria Math" panose="02040503050406030204" pitchFamily="18" charset="0"/>
                      </a:rPr>
                      <m:t>+</m:t>
                    </m:r>
                    <m:d>
                      <m:dPr>
                        <m:ctrlPr>
                          <a:rPr lang="en-AU" sz="2000" i="1" smtClean="0">
                            <a:solidFill>
                              <a:srgbClr val="7030A0"/>
                            </a:solidFill>
                            <a:latin typeface="Cambria Math" panose="02040503050406030204" pitchFamily="18" charset="0"/>
                          </a:rPr>
                        </m:ctrlPr>
                      </m:dPr>
                      <m:e>
                        <m:m>
                          <m:mPr>
                            <m:mcs>
                              <m:mc>
                                <m:mcPr>
                                  <m:count m:val="1"/>
                                  <m:mcJc m:val="center"/>
                                </m:mcPr>
                              </m:mc>
                            </m:mcs>
                            <m:ctrlPr>
                              <a:rPr lang="en-AU" sz="2000" i="1">
                                <a:solidFill>
                                  <a:srgbClr val="7030A0"/>
                                </a:solidFill>
                                <a:latin typeface="Cambria Math" panose="02040503050406030204" pitchFamily="18" charset="0"/>
                              </a:rPr>
                            </m:ctrlPr>
                          </m:mPr>
                          <m:mr>
                            <m:e>
                              <m:r>
                                <a:rPr lang="en-AU" sz="2000" i="1">
                                  <a:solidFill>
                                    <a:srgbClr val="7030A0"/>
                                  </a:solidFill>
                                  <a:latin typeface="Cambria Math" panose="02040503050406030204" pitchFamily="18" charset="0"/>
                                </a:rPr>
                                <m:t>𝑚</m:t>
                              </m:r>
                            </m:e>
                          </m:mr>
                          <m:mr>
                            <m:e>
                              <m:r>
                                <a:rPr lang="en-AU" sz="2000" i="1">
                                  <a:solidFill>
                                    <a:srgbClr val="7030A0"/>
                                  </a:solidFill>
                                  <a:latin typeface="Cambria Math" panose="02040503050406030204" pitchFamily="18" charset="0"/>
                                </a:rPr>
                                <m:t>𝑘</m:t>
                              </m:r>
                            </m:e>
                          </m:mr>
                        </m:m>
                      </m:e>
                    </m:d>
                    <m:sSup>
                      <m:sSupPr>
                        <m:ctrlPr>
                          <a:rPr lang="en-AU" sz="2000" b="0" i="1" smtClean="0">
                            <a:solidFill>
                              <a:srgbClr val="7030A0"/>
                            </a:solidFill>
                            <a:latin typeface="Cambria Math" panose="02040503050406030204" pitchFamily="18" charset="0"/>
                          </a:rPr>
                        </m:ctrlPr>
                      </m:sSupPr>
                      <m:e>
                        <m:r>
                          <a:rPr lang="en-AU" sz="2000" b="0" i="1" smtClean="0">
                            <a:solidFill>
                              <a:srgbClr val="7030A0"/>
                            </a:solidFill>
                            <a:latin typeface="Cambria Math" panose="02040503050406030204" pitchFamily="18" charset="0"/>
                          </a:rPr>
                          <m:t>𝑥</m:t>
                        </m:r>
                      </m:e>
                      <m:sup>
                        <m:r>
                          <a:rPr lang="en-AU" sz="2000" b="0" i="1" smtClean="0">
                            <a:solidFill>
                              <a:srgbClr val="7030A0"/>
                            </a:solidFill>
                            <a:latin typeface="Cambria Math" panose="02040503050406030204" pitchFamily="18" charset="0"/>
                          </a:rPr>
                          <m:t>𝑘</m:t>
                        </m:r>
                      </m:sup>
                    </m:sSup>
                    <m:r>
                      <a:rPr lang="en-AU" sz="2000" b="0" i="1" smtClean="0">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e>
                          </m:mr>
                          <m:mr>
                            <m:e>
                              <m:r>
                                <a:rPr lang="en-AU" sz="2000" b="0" i="1" smtClean="0">
                                  <a:latin typeface="Cambria Math" panose="02040503050406030204" pitchFamily="18" charset="0"/>
                                </a:rPr>
                                <m:t>𝑚</m:t>
                              </m:r>
                            </m:e>
                          </m:mr>
                        </m:m>
                      </m:e>
                    </m:d>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b="0" i="1" smtClean="0">
                            <a:latin typeface="Cambria Math" panose="02040503050406030204" pitchFamily="18" charset="0"/>
                          </a:rPr>
                          <m:t>𝑚</m:t>
                        </m:r>
                      </m:sup>
                    </m:sSup>
                  </m:oMath>
                </a14:m>
                <a:endParaRPr lang="en-AU" sz="2000" b="0" dirty="0">
                  <a:solidFill>
                    <a:schemeClr val="tx1"/>
                  </a:solidFill>
                </a:endParaRPr>
              </a:p>
              <a:p>
                <a:pPr>
                  <a:lnSpc>
                    <a:spcPct val="200000"/>
                  </a:lnSpc>
                </a:pPr>
                <a14:m>
                  <m:oMathPara xmlns:m="http://schemas.openxmlformats.org/officeDocument/2006/math">
                    <m:oMathParaPr>
                      <m:jc m:val="left"/>
                    </m:oMathParaPr>
                    <m:oMath xmlns:m="http://schemas.openxmlformats.org/officeDocument/2006/math">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b="0" i="1" smtClean="0">
                              <a:latin typeface="Cambria Math" panose="02040503050406030204" pitchFamily="18" charset="0"/>
                            </a:rPr>
                            <m:t>𝑛</m:t>
                          </m:r>
                        </m:sup>
                      </m:sSup>
                      <m:r>
                        <a:rPr lang="en-AU" sz="2000" i="1">
                          <a:latin typeface="Cambria Math" panose="02040503050406030204" pitchFamily="18" charset="0"/>
                        </a:rPr>
                        <m:t>=</m:t>
                      </m:r>
                      <m:r>
                        <m:rPr>
                          <m:nor/>
                        </m:rPr>
                        <a:rPr lang="en-AU" sz="2000" dirty="0"/>
                        <m:t> </m:t>
                      </m:r>
                      <m:d>
                        <m:dPr>
                          <m:ctrlPr>
                            <a:rPr lang="en-AU" sz="2000" i="1" smtClean="0">
                              <a:solidFill>
                                <a:srgbClr val="7030A0"/>
                              </a:solidFill>
                              <a:latin typeface="Cambria Math" panose="02040503050406030204" pitchFamily="18" charset="0"/>
                            </a:rPr>
                          </m:ctrlPr>
                        </m:dPr>
                        <m:e>
                          <m:m>
                            <m:mPr>
                              <m:mcs>
                                <m:mc>
                                  <m:mcPr>
                                    <m:count m:val="1"/>
                                    <m:mcJc m:val="center"/>
                                  </m:mcPr>
                                </m:mc>
                              </m:mcs>
                              <m:ctrlPr>
                                <a:rPr lang="en-AU" sz="2000" i="1">
                                  <a:solidFill>
                                    <a:srgbClr val="7030A0"/>
                                  </a:solidFill>
                                  <a:latin typeface="Cambria Math" panose="02040503050406030204" pitchFamily="18" charset="0"/>
                                </a:rPr>
                              </m:ctrlPr>
                            </m:mPr>
                            <m:mr>
                              <m:e>
                                <m:r>
                                  <m:rPr>
                                    <m:brk m:alnAt="7"/>
                                  </m:rPr>
                                  <a:rPr lang="en-AU" sz="2000" b="0" i="1" smtClean="0">
                                    <a:solidFill>
                                      <a:srgbClr val="7030A0"/>
                                    </a:solidFill>
                                    <a:latin typeface="Cambria Math" panose="02040503050406030204" pitchFamily="18" charset="0"/>
                                  </a:rPr>
                                  <m:t>𝑛</m:t>
                                </m:r>
                              </m:e>
                            </m:mr>
                            <m:mr>
                              <m:e>
                                <m:r>
                                  <a:rPr lang="en-AU" sz="2000" i="1">
                                    <a:solidFill>
                                      <a:srgbClr val="7030A0"/>
                                    </a:solidFill>
                                    <a:latin typeface="Cambria Math" panose="02040503050406030204" pitchFamily="18" charset="0"/>
                                  </a:rPr>
                                  <m:t>0</m:t>
                                </m:r>
                              </m:e>
                            </m:mr>
                          </m:m>
                        </m:e>
                      </m:d>
                      <m:r>
                        <a:rPr lang="en-AU" sz="2000" i="1">
                          <a:latin typeface="Cambria Math" panose="02040503050406030204" pitchFamily="18" charset="0"/>
                        </a:rPr>
                        <m:t>+</m:t>
                      </m:r>
                      <m:d>
                        <m:dPr>
                          <m:ctrlPr>
                            <a:rPr lang="en-AU" sz="2000" i="1" smtClean="0">
                              <a:solidFill>
                                <a:schemeClr val="tx2"/>
                              </a:solidFill>
                              <a:latin typeface="Cambria Math" panose="02040503050406030204" pitchFamily="18" charset="0"/>
                            </a:rPr>
                          </m:ctrlPr>
                        </m:dPr>
                        <m:e>
                          <m:m>
                            <m:mPr>
                              <m:mcs>
                                <m:mc>
                                  <m:mcPr>
                                    <m:count m:val="1"/>
                                    <m:mcJc m:val="center"/>
                                  </m:mcPr>
                                </m:mc>
                              </m:mcs>
                              <m:ctrlPr>
                                <a:rPr lang="en-AU" sz="2000" i="1">
                                  <a:solidFill>
                                    <a:schemeClr val="tx2"/>
                                  </a:solidFill>
                                  <a:latin typeface="Cambria Math" panose="02040503050406030204" pitchFamily="18" charset="0"/>
                                </a:rPr>
                              </m:ctrlPr>
                            </m:mPr>
                            <m:mr>
                              <m:e>
                                <m:r>
                                  <m:rPr>
                                    <m:brk m:alnAt="7"/>
                                  </m:rPr>
                                  <a:rPr lang="en-AU" sz="2000" b="0" i="1" smtClean="0">
                                    <a:solidFill>
                                      <a:schemeClr val="tx2"/>
                                    </a:solidFill>
                                    <a:latin typeface="Cambria Math" panose="02040503050406030204" pitchFamily="18" charset="0"/>
                                  </a:rPr>
                                  <m:t>𝑛</m:t>
                                </m:r>
                              </m:e>
                            </m:mr>
                            <m:mr>
                              <m:e>
                                <m:r>
                                  <a:rPr lang="en-AU" sz="2000" i="1">
                                    <a:solidFill>
                                      <a:schemeClr val="tx2"/>
                                    </a:solidFill>
                                    <a:latin typeface="Cambria Math" panose="02040503050406030204" pitchFamily="18" charset="0"/>
                                  </a:rPr>
                                  <m:t>1</m:t>
                                </m:r>
                              </m:e>
                            </m:mr>
                          </m:m>
                        </m:e>
                      </m:d>
                      <m:r>
                        <a:rPr lang="en-AU" sz="2000" i="1">
                          <a:solidFill>
                            <a:schemeClr val="tx2"/>
                          </a:solidFill>
                          <a:latin typeface="Cambria Math" panose="02040503050406030204" pitchFamily="18" charset="0"/>
                        </a:rPr>
                        <m:t>𝑥</m:t>
                      </m:r>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m:rPr>
                                    <m:brk m:alnAt="7"/>
                                  </m:rPr>
                                  <a:rPr lang="en-AU" sz="2000" b="0" i="1" smtClean="0">
                                    <a:latin typeface="Cambria Math" panose="02040503050406030204" pitchFamily="18" charset="0"/>
                                  </a:rPr>
                                  <m:t>𝑛</m:t>
                                </m:r>
                              </m:e>
                            </m:mr>
                            <m:mr>
                              <m:e>
                                <m:r>
                                  <a:rPr lang="en-AU" sz="2000" i="1">
                                    <a:latin typeface="Cambria Math" panose="02040503050406030204" pitchFamily="18" charset="0"/>
                                  </a:rPr>
                                  <m:t>2</m:t>
                                </m:r>
                              </m:e>
                            </m:mr>
                          </m:m>
                        </m:e>
                      </m:d>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d>
                        <m:dPr>
                          <m:ctrlPr>
                            <a:rPr lang="en-AU" sz="2000" i="1" smtClean="0">
                              <a:solidFill>
                                <a:schemeClr val="accent2"/>
                              </a:solidFill>
                              <a:latin typeface="Cambria Math" panose="02040503050406030204" pitchFamily="18" charset="0"/>
                            </a:rPr>
                          </m:ctrlPr>
                        </m:dPr>
                        <m:e>
                          <m:m>
                            <m:mPr>
                              <m:mcs>
                                <m:mc>
                                  <m:mcPr>
                                    <m:count m:val="1"/>
                                    <m:mcJc m:val="center"/>
                                  </m:mcPr>
                                </m:mc>
                              </m:mcs>
                              <m:ctrlPr>
                                <a:rPr lang="en-AU" sz="2000" i="1">
                                  <a:solidFill>
                                    <a:schemeClr val="accent2"/>
                                  </a:solidFill>
                                  <a:latin typeface="Cambria Math" panose="02040503050406030204" pitchFamily="18" charset="0"/>
                                </a:rPr>
                              </m:ctrlPr>
                            </m:mPr>
                            <m:mr>
                              <m:e>
                                <m:r>
                                  <m:rPr>
                                    <m:brk m:alnAt="7"/>
                                  </m:rPr>
                                  <a:rPr lang="en-AU" sz="2000" b="0" i="1" smtClean="0">
                                    <a:solidFill>
                                      <a:schemeClr val="accent2"/>
                                    </a:solidFill>
                                    <a:latin typeface="Cambria Math" panose="02040503050406030204" pitchFamily="18" charset="0"/>
                                  </a:rPr>
                                  <m:t>𝑛</m:t>
                                </m:r>
                              </m:e>
                            </m:mr>
                            <m:mr>
                              <m:e>
                                <m:r>
                                  <a:rPr lang="en-AU" sz="2000" i="1">
                                    <a:solidFill>
                                      <a:schemeClr val="accent2"/>
                                    </a:solidFill>
                                    <a:latin typeface="Cambria Math" panose="02040503050406030204" pitchFamily="18" charset="0"/>
                                  </a:rPr>
                                  <m:t>𝑘</m:t>
                                </m:r>
                                <m:r>
                                  <a:rPr lang="en-AU" sz="2000" i="1">
                                    <a:solidFill>
                                      <a:schemeClr val="accent2"/>
                                    </a:solidFill>
                                    <a:latin typeface="Cambria Math" panose="02040503050406030204" pitchFamily="18" charset="0"/>
                                  </a:rPr>
                                  <m:t>−1</m:t>
                                </m:r>
                              </m:e>
                            </m:mr>
                          </m:m>
                        </m:e>
                      </m:d>
                      <m:sSup>
                        <m:sSupPr>
                          <m:ctrlPr>
                            <a:rPr lang="en-AU" sz="2000" i="1">
                              <a:solidFill>
                                <a:schemeClr val="accent2"/>
                              </a:solidFill>
                              <a:latin typeface="Cambria Math" panose="02040503050406030204" pitchFamily="18" charset="0"/>
                            </a:rPr>
                          </m:ctrlPr>
                        </m:sSupPr>
                        <m:e>
                          <m:r>
                            <a:rPr lang="en-AU" sz="2000" i="1">
                              <a:solidFill>
                                <a:schemeClr val="accent2"/>
                              </a:solidFill>
                              <a:latin typeface="Cambria Math" panose="02040503050406030204" pitchFamily="18" charset="0"/>
                            </a:rPr>
                            <m:t>𝑥</m:t>
                          </m:r>
                        </m:e>
                        <m:sup>
                          <m:r>
                            <a:rPr lang="en-AU" sz="2000" i="1">
                              <a:solidFill>
                                <a:schemeClr val="accent2"/>
                              </a:solidFill>
                              <a:latin typeface="Cambria Math" panose="02040503050406030204" pitchFamily="18" charset="0"/>
                            </a:rPr>
                            <m:t>𝑘</m:t>
                          </m:r>
                          <m:r>
                            <a:rPr lang="en-AU" sz="2000" i="1">
                              <a:solidFill>
                                <a:schemeClr val="accent2"/>
                              </a:solidFill>
                              <a:latin typeface="Cambria Math" panose="02040503050406030204" pitchFamily="18" charset="0"/>
                            </a:rPr>
                            <m:t>−1</m:t>
                          </m:r>
                        </m:sup>
                      </m:sSup>
                      <m:r>
                        <a:rPr lang="en-AU" sz="2000" i="1">
                          <a:latin typeface="Cambria Math" panose="02040503050406030204" pitchFamily="18" charset="0"/>
                        </a:rPr>
                        <m:t>+</m:t>
                      </m:r>
                      <m:d>
                        <m:dPr>
                          <m:ctrlPr>
                            <a:rPr lang="en-AU" sz="2000" i="1" smtClean="0">
                              <a:solidFill>
                                <a:srgbClr val="00B050"/>
                              </a:solidFill>
                              <a:latin typeface="Cambria Math" panose="02040503050406030204" pitchFamily="18" charset="0"/>
                            </a:rPr>
                          </m:ctrlPr>
                        </m:dPr>
                        <m:e>
                          <m:m>
                            <m:mPr>
                              <m:mcs>
                                <m:mc>
                                  <m:mcPr>
                                    <m:count m:val="1"/>
                                    <m:mcJc m:val="center"/>
                                  </m:mcPr>
                                </m:mc>
                              </m:mcs>
                              <m:ctrlPr>
                                <a:rPr lang="en-AU" sz="2000" i="1">
                                  <a:solidFill>
                                    <a:srgbClr val="00B050"/>
                                  </a:solidFill>
                                  <a:latin typeface="Cambria Math" panose="02040503050406030204" pitchFamily="18" charset="0"/>
                                </a:rPr>
                              </m:ctrlPr>
                            </m:mPr>
                            <m:mr>
                              <m:e>
                                <m:r>
                                  <m:rPr>
                                    <m:brk m:alnAt="7"/>
                                  </m:rPr>
                                  <a:rPr lang="en-AU" sz="2000" b="0" i="1" smtClean="0">
                                    <a:solidFill>
                                      <a:srgbClr val="00B050"/>
                                    </a:solidFill>
                                    <a:latin typeface="Cambria Math" panose="02040503050406030204" pitchFamily="18" charset="0"/>
                                  </a:rPr>
                                  <m:t>𝑛</m:t>
                                </m:r>
                              </m:e>
                            </m:mr>
                            <m:mr>
                              <m:e>
                                <m:r>
                                  <a:rPr lang="en-AU" sz="2000" i="1">
                                    <a:solidFill>
                                      <a:srgbClr val="00B050"/>
                                    </a:solidFill>
                                    <a:latin typeface="Cambria Math" panose="02040503050406030204" pitchFamily="18" charset="0"/>
                                  </a:rPr>
                                  <m:t>𝑘</m:t>
                                </m:r>
                              </m:e>
                            </m:mr>
                          </m:m>
                        </m:e>
                      </m:d>
                      <m:sSup>
                        <m:sSupPr>
                          <m:ctrlPr>
                            <a:rPr lang="en-AU" sz="2000" i="1">
                              <a:solidFill>
                                <a:srgbClr val="00B050"/>
                              </a:solidFill>
                              <a:latin typeface="Cambria Math" panose="02040503050406030204" pitchFamily="18" charset="0"/>
                            </a:rPr>
                          </m:ctrlPr>
                        </m:sSupPr>
                        <m:e>
                          <m:r>
                            <a:rPr lang="en-AU" sz="2000" i="1">
                              <a:solidFill>
                                <a:srgbClr val="00B050"/>
                              </a:solidFill>
                              <a:latin typeface="Cambria Math" panose="02040503050406030204" pitchFamily="18" charset="0"/>
                            </a:rPr>
                            <m:t>𝑥</m:t>
                          </m:r>
                        </m:e>
                        <m:sup>
                          <m:r>
                            <a:rPr lang="en-AU" sz="2000" i="1">
                              <a:solidFill>
                                <a:srgbClr val="00B050"/>
                              </a:solidFill>
                              <a:latin typeface="Cambria Math" panose="02040503050406030204" pitchFamily="18" charset="0"/>
                            </a:rPr>
                            <m:t>𝑘</m:t>
                          </m:r>
                        </m:sup>
                      </m:sSup>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m:rPr>
                                    <m:brk m:alnAt="7"/>
                                  </m:rPr>
                                  <a:rPr lang="en-AU" sz="2000" b="0" i="1" smtClean="0">
                                    <a:latin typeface="Cambria Math" panose="02040503050406030204" pitchFamily="18" charset="0"/>
                                  </a:rPr>
                                  <m:t>𝑛</m:t>
                                </m:r>
                              </m:e>
                            </m:mr>
                            <m:mr>
                              <m:e>
                                <m:r>
                                  <a:rPr lang="en-AU" sz="2000" b="0" i="1" smtClean="0">
                                    <a:latin typeface="Cambria Math" panose="02040503050406030204" pitchFamily="18" charset="0"/>
                                  </a:rPr>
                                  <m:t>𝑛</m:t>
                                </m:r>
                              </m:e>
                            </m:mr>
                          </m:m>
                        </m:e>
                      </m:d>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b="0" i="1" smtClean="0">
                              <a:latin typeface="Cambria Math" panose="02040503050406030204" pitchFamily="18" charset="0"/>
                            </a:rPr>
                            <m:t>𝑛</m:t>
                          </m:r>
                        </m:sup>
                      </m:sSup>
                    </m:oMath>
                  </m:oMathPara>
                </a14:m>
                <a:endParaRPr lang="en-AU" sz="2000" dirty="0"/>
              </a:p>
              <a:p>
                <a:pPr>
                  <a:lnSpc>
                    <a:spcPct val="200000"/>
                  </a:lnSpc>
                </a:pPr>
                <a14:m>
                  <m:oMath xmlns:m="http://schemas.openxmlformats.org/officeDocument/2006/math">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b="0" i="1" smtClean="0">
                            <a:latin typeface="Cambria Math" panose="02040503050406030204" pitchFamily="18" charset="0"/>
                          </a:rPr>
                          <m:t>𝑚</m:t>
                        </m:r>
                        <m:r>
                          <a:rPr lang="en-AU" sz="2000" b="0" i="1" smtClean="0">
                            <a:latin typeface="Cambria Math" panose="02040503050406030204" pitchFamily="18" charset="0"/>
                          </a:rPr>
                          <m:t>+</m:t>
                        </m:r>
                        <m:r>
                          <a:rPr lang="en-AU" sz="2000" i="1">
                            <a:latin typeface="Cambria Math" panose="02040503050406030204" pitchFamily="18" charset="0"/>
                          </a:rPr>
                          <m:t>𝑛</m:t>
                        </m:r>
                      </m:sup>
                    </m:sSup>
                    <m:r>
                      <a:rPr lang="en-AU" sz="2000" i="1">
                        <a:latin typeface="Cambria Math" panose="02040503050406030204" pitchFamily="18" charset="0"/>
                      </a:rPr>
                      <m:t>=</m:t>
                    </m:r>
                  </m:oMath>
                </a14:m>
                <a:r>
                  <a:rPr lang="en-AU" sz="2000" dirty="0"/>
                  <a:t> </a:t>
                </a:r>
                <a14:m>
                  <m:oMath xmlns:m="http://schemas.openxmlformats.org/officeDocument/2006/math">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r>
                                <a:rPr lang="en-AU" sz="2000" b="0" i="1" smtClean="0">
                                  <a:latin typeface="Cambria Math" panose="02040503050406030204" pitchFamily="18" charset="0"/>
                                </a:rPr>
                                <m:t>+</m:t>
                              </m:r>
                              <m:r>
                                <a:rPr lang="en-AU" sz="2000" b="0" i="1" smtClean="0">
                                  <a:latin typeface="Cambria Math" panose="02040503050406030204" pitchFamily="18" charset="0"/>
                                </a:rPr>
                                <m:t>𝑛</m:t>
                              </m:r>
                            </m:e>
                          </m:mr>
                          <m:mr>
                            <m:e>
                              <m:r>
                                <a:rPr lang="en-AU" sz="2000" i="1">
                                  <a:latin typeface="Cambria Math" panose="02040503050406030204" pitchFamily="18" charset="0"/>
                                </a:rPr>
                                <m:t>0</m:t>
                              </m:r>
                            </m:e>
                          </m:mr>
                        </m:m>
                      </m:e>
                    </m:d>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r>
                                <a:rPr lang="en-AU" sz="2000" b="0" i="1" smtClean="0">
                                  <a:latin typeface="Cambria Math" panose="02040503050406030204" pitchFamily="18" charset="0"/>
                                </a:rPr>
                                <m:t>+</m:t>
                              </m:r>
                              <m:r>
                                <a:rPr lang="en-AU" sz="2000" b="0" i="1" smtClean="0">
                                  <a:latin typeface="Cambria Math" panose="02040503050406030204" pitchFamily="18" charset="0"/>
                                </a:rPr>
                                <m:t>𝑛</m:t>
                              </m:r>
                            </m:e>
                          </m:mr>
                          <m:mr>
                            <m:e>
                              <m:r>
                                <a:rPr lang="en-AU" sz="2000" i="1">
                                  <a:latin typeface="Cambria Math" panose="02040503050406030204" pitchFamily="18" charset="0"/>
                                </a:rPr>
                                <m:t>1</m:t>
                              </m:r>
                            </m:e>
                          </m:mr>
                        </m:m>
                      </m:e>
                    </m:d>
                    <m:r>
                      <a:rPr lang="en-AU" sz="2000" i="1">
                        <a:latin typeface="Cambria Math" panose="02040503050406030204" pitchFamily="18" charset="0"/>
                      </a:rPr>
                      <m:t>𝑥</m:t>
                    </m:r>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r>
                                <a:rPr lang="en-AU" sz="2000" b="0" i="1" smtClean="0">
                                  <a:latin typeface="Cambria Math" panose="02040503050406030204" pitchFamily="18" charset="0"/>
                                </a:rPr>
                                <m:t>+</m:t>
                              </m:r>
                              <m:r>
                                <a:rPr lang="en-AU" sz="2000" b="0" i="1" smtClean="0">
                                  <a:latin typeface="Cambria Math" panose="02040503050406030204" pitchFamily="18" charset="0"/>
                                </a:rPr>
                                <m:t>𝑛</m:t>
                              </m:r>
                            </m:e>
                          </m:mr>
                          <m:mr>
                            <m:e>
                              <m:r>
                                <a:rPr lang="en-AU" sz="2000" i="1">
                                  <a:latin typeface="Cambria Math" panose="02040503050406030204" pitchFamily="18" charset="0"/>
                                </a:rPr>
                                <m:t>𝑘</m:t>
                              </m:r>
                            </m:e>
                          </m:mr>
                        </m:m>
                      </m:e>
                    </m:d>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𝑘</m:t>
                        </m:r>
                      </m:sup>
                    </m:sSup>
                    <m:r>
                      <a:rPr lang="en-AU" sz="2000" i="1">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r>
                                <a:rPr lang="en-AU" sz="2000" b="0" i="1" smtClean="0">
                                  <a:latin typeface="Cambria Math" panose="02040503050406030204" pitchFamily="18" charset="0"/>
                                </a:rPr>
                                <m:t>+</m:t>
                              </m:r>
                              <m:r>
                                <a:rPr lang="en-AU" sz="2000" b="0" i="1" smtClean="0">
                                  <a:latin typeface="Cambria Math" panose="02040503050406030204" pitchFamily="18" charset="0"/>
                                </a:rPr>
                                <m:t>𝑛</m:t>
                              </m:r>
                            </m:e>
                          </m:mr>
                          <m:mr>
                            <m:e>
                              <m:r>
                                <a:rPr lang="en-AU" sz="2000" i="1">
                                  <a:latin typeface="Cambria Math" panose="02040503050406030204" pitchFamily="18" charset="0"/>
                                </a:rPr>
                                <m:t>𝑚</m:t>
                              </m:r>
                              <m:r>
                                <a:rPr lang="en-AU" sz="2000" b="0" i="1" smtClean="0">
                                  <a:latin typeface="Cambria Math" panose="02040503050406030204" pitchFamily="18" charset="0"/>
                                </a:rPr>
                                <m:t>+</m:t>
                              </m:r>
                              <m:r>
                                <a:rPr lang="en-AU" sz="2000" b="0" i="1" smtClean="0">
                                  <a:latin typeface="Cambria Math" panose="02040503050406030204" pitchFamily="18" charset="0"/>
                                </a:rPr>
                                <m:t>𝑛</m:t>
                              </m:r>
                            </m:e>
                          </m:mr>
                        </m:m>
                      </m:e>
                    </m:d>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𝑚</m:t>
                        </m:r>
                        <m:r>
                          <a:rPr lang="en-AU" sz="2000" b="0" i="1" smtClean="0">
                            <a:latin typeface="Cambria Math" panose="02040503050406030204" pitchFamily="18" charset="0"/>
                          </a:rPr>
                          <m:t>+</m:t>
                        </m:r>
                        <m:r>
                          <a:rPr lang="en-AU" sz="2000" b="0" i="1" smtClean="0">
                            <a:latin typeface="Cambria Math" panose="02040503050406030204" pitchFamily="18" charset="0"/>
                          </a:rPr>
                          <m:t>𝑛</m:t>
                        </m:r>
                      </m:sup>
                    </m:sSup>
                  </m:oMath>
                </a14:m>
                <a:endParaRPr lang="en-AU" dirty="0"/>
              </a:p>
              <a:p>
                <a:pPr>
                  <a:lnSpc>
                    <a:spcPct val="200000"/>
                  </a:lnSpc>
                </a:pPr>
                <a:r>
                  <a:rPr lang="en-AU" dirty="0"/>
                  <a:t>Match terms which multiply to give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𝑘</m:t>
                        </m:r>
                      </m:sup>
                    </m:sSup>
                  </m:oMath>
                </a14:m>
                <a:endParaRPr lang="en-AU" dirty="0"/>
              </a:p>
              <a:p>
                <a:pPr marL="1700213">
                  <a:lnSpc>
                    <a:spcPct val="150000"/>
                  </a:lnSpc>
                </a:pPr>
                <a14:m>
                  <m:oMathPara xmlns:m="http://schemas.openxmlformats.org/officeDocument/2006/math">
                    <m:oMathParaPr>
                      <m:jc m:val="center"/>
                    </m:oMathParaPr>
                    <m:oMath xmlns:m="http://schemas.openxmlformats.org/officeDocument/2006/math">
                      <m:d>
                        <m:dPr>
                          <m:ctrlPr>
                            <a:rPr lang="en-AU" sz="2000" i="1" smtClean="0">
                              <a:solidFill>
                                <a:srgbClr val="64BB47"/>
                              </a:solidFill>
                              <a:latin typeface="Cambria Math" panose="02040503050406030204" pitchFamily="18" charset="0"/>
                            </a:rPr>
                          </m:ctrlPr>
                        </m:dPr>
                        <m:e>
                          <m:m>
                            <m:mPr>
                              <m:mcs>
                                <m:mc>
                                  <m:mcPr>
                                    <m:count m:val="1"/>
                                    <m:mcJc m:val="center"/>
                                  </m:mcPr>
                                </m:mc>
                              </m:mcs>
                              <m:ctrlPr>
                                <a:rPr lang="en-AU" sz="2000" i="1">
                                  <a:solidFill>
                                    <a:srgbClr val="64BB47"/>
                                  </a:solidFill>
                                  <a:latin typeface="Cambria Math" panose="02040503050406030204" pitchFamily="18" charset="0"/>
                                </a:rPr>
                              </m:ctrlPr>
                            </m:mPr>
                            <m:mr>
                              <m:e>
                                <m:r>
                                  <a:rPr lang="en-AU" sz="2000" i="1">
                                    <a:solidFill>
                                      <a:srgbClr val="64BB47"/>
                                    </a:solidFill>
                                    <a:latin typeface="Cambria Math" panose="02040503050406030204" pitchFamily="18" charset="0"/>
                                  </a:rPr>
                                  <m:t>𝑚</m:t>
                                </m:r>
                              </m:e>
                            </m:mr>
                            <m:mr>
                              <m:e>
                                <m:r>
                                  <a:rPr lang="en-AU" sz="2000" i="1">
                                    <a:solidFill>
                                      <a:srgbClr val="64BB47"/>
                                    </a:solidFill>
                                    <a:latin typeface="Cambria Math" panose="02040503050406030204" pitchFamily="18" charset="0"/>
                                  </a:rPr>
                                  <m:t>0</m:t>
                                </m:r>
                              </m:e>
                            </m:mr>
                          </m:m>
                        </m:e>
                      </m:d>
                      <m:r>
                        <a:rPr lang="en-AU" sz="2000" i="1">
                          <a:latin typeface="Cambria Math" panose="02040503050406030204" pitchFamily="18" charset="0"/>
                        </a:rPr>
                        <m:t>×</m:t>
                      </m:r>
                      <m:d>
                        <m:dPr>
                          <m:ctrlPr>
                            <a:rPr lang="en-AU" sz="2000" i="1" smtClean="0">
                              <a:solidFill>
                                <a:srgbClr val="64BB47"/>
                              </a:solidFill>
                              <a:latin typeface="Cambria Math" panose="02040503050406030204" pitchFamily="18" charset="0"/>
                            </a:rPr>
                          </m:ctrlPr>
                        </m:dPr>
                        <m:e>
                          <m:m>
                            <m:mPr>
                              <m:mcs>
                                <m:mc>
                                  <m:mcPr>
                                    <m:count m:val="1"/>
                                    <m:mcJc m:val="center"/>
                                  </m:mcPr>
                                </m:mc>
                              </m:mcs>
                              <m:ctrlPr>
                                <a:rPr lang="en-AU" sz="2000" i="1">
                                  <a:solidFill>
                                    <a:srgbClr val="64BB47"/>
                                  </a:solidFill>
                                  <a:latin typeface="Cambria Math" panose="02040503050406030204" pitchFamily="18" charset="0"/>
                                </a:rPr>
                              </m:ctrlPr>
                            </m:mPr>
                            <m:mr>
                              <m:e>
                                <m:r>
                                  <a:rPr lang="en-AU" sz="2000" i="1">
                                    <a:solidFill>
                                      <a:srgbClr val="64BB47"/>
                                    </a:solidFill>
                                    <a:latin typeface="Cambria Math" panose="02040503050406030204" pitchFamily="18" charset="0"/>
                                  </a:rPr>
                                  <m:t>𝑛</m:t>
                                </m:r>
                              </m:e>
                            </m:mr>
                            <m:mr>
                              <m:e>
                                <m:r>
                                  <a:rPr lang="en-AU" sz="2000" i="1">
                                    <a:solidFill>
                                      <a:srgbClr val="64BB47"/>
                                    </a:solidFill>
                                    <a:latin typeface="Cambria Math" panose="02040503050406030204" pitchFamily="18" charset="0"/>
                                  </a:rPr>
                                  <m:t>𝑘</m:t>
                                </m:r>
                              </m:e>
                            </m:mr>
                          </m:m>
                        </m:e>
                      </m:d>
                      <m:r>
                        <a:rPr lang="en-AU" sz="2000" i="1">
                          <a:latin typeface="Cambria Math" panose="02040503050406030204" pitchFamily="18" charset="0"/>
                        </a:rPr>
                        <m:t>+</m:t>
                      </m:r>
                      <m:d>
                        <m:dPr>
                          <m:ctrlPr>
                            <a:rPr lang="en-AU" sz="2000" i="1" smtClean="0">
                              <a:solidFill>
                                <a:srgbClr val="146CFD"/>
                              </a:solidFill>
                              <a:latin typeface="Cambria Math" panose="02040503050406030204" pitchFamily="18" charset="0"/>
                            </a:rPr>
                          </m:ctrlPr>
                        </m:dPr>
                        <m:e>
                          <m:m>
                            <m:mPr>
                              <m:mcs>
                                <m:mc>
                                  <m:mcPr>
                                    <m:count m:val="1"/>
                                    <m:mcJc m:val="center"/>
                                  </m:mcPr>
                                </m:mc>
                              </m:mcs>
                              <m:ctrlPr>
                                <a:rPr lang="en-AU" sz="2000" i="1">
                                  <a:solidFill>
                                    <a:srgbClr val="146CFD"/>
                                  </a:solidFill>
                                  <a:latin typeface="Cambria Math" panose="02040503050406030204" pitchFamily="18" charset="0"/>
                                </a:rPr>
                              </m:ctrlPr>
                            </m:mPr>
                            <m:mr>
                              <m:e>
                                <m:r>
                                  <a:rPr lang="en-AU" sz="2000" i="1">
                                    <a:solidFill>
                                      <a:srgbClr val="146CFD"/>
                                    </a:solidFill>
                                    <a:latin typeface="Cambria Math" panose="02040503050406030204" pitchFamily="18" charset="0"/>
                                  </a:rPr>
                                  <m:t>𝑚</m:t>
                                </m:r>
                              </m:e>
                            </m:mr>
                            <m:mr>
                              <m:e>
                                <m:r>
                                  <a:rPr lang="en-AU" sz="2000" i="1">
                                    <a:solidFill>
                                      <a:srgbClr val="146CFD"/>
                                    </a:solidFill>
                                    <a:latin typeface="Cambria Math" panose="02040503050406030204" pitchFamily="18" charset="0"/>
                                  </a:rPr>
                                  <m:t>1</m:t>
                                </m:r>
                              </m:e>
                            </m:mr>
                          </m:m>
                        </m:e>
                      </m:d>
                      <m:r>
                        <a:rPr lang="en-AU" sz="2000" i="1">
                          <a:latin typeface="Cambria Math" panose="02040503050406030204" pitchFamily="18" charset="0"/>
                        </a:rPr>
                        <m:t>×</m:t>
                      </m:r>
                      <m:d>
                        <m:dPr>
                          <m:ctrlPr>
                            <a:rPr lang="en-AU" sz="2000" i="1" smtClean="0">
                              <a:solidFill>
                                <a:srgbClr val="146CFD"/>
                              </a:solidFill>
                              <a:latin typeface="Cambria Math" panose="02040503050406030204" pitchFamily="18" charset="0"/>
                            </a:rPr>
                          </m:ctrlPr>
                        </m:dPr>
                        <m:e>
                          <m:m>
                            <m:mPr>
                              <m:mcs>
                                <m:mc>
                                  <m:mcPr>
                                    <m:count m:val="1"/>
                                    <m:mcJc m:val="center"/>
                                  </m:mcPr>
                                </m:mc>
                              </m:mcs>
                              <m:ctrlPr>
                                <a:rPr lang="en-AU" sz="2000" i="1">
                                  <a:solidFill>
                                    <a:srgbClr val="146CFD"/>
                                  </a:solidFill>
                                  <a:latin typeface="Cambria Math" panose="02040503050406030204" pitchFamily="18" charset="0"/>
                                </a:rPr>
                              </m:ctrlPr>
                            </m:mPr>
                            <m:mr>
                              <m:e>
                                <m:r>
                                  <a:rPr lang="en-AU" sz="2000" i="1">
                                    <a:solidFill>
                                      <a:srgbClr val="146CFD"/>
                                    </a:solidFill>
                                    <a:latin typeface="Cambria Math" panose="02040503050406030204" pitchFamily="18" charset="0"/>
                                  </a:rPr>
                                  <m:t>𝑛</m:t>
                                </m:r>
                              </m:e>
                            </m:mr>
                            <m:mr>
                              <m:e>
                                <m:r>
                                  <a:rPr lang="en-AU" sz="2000" i="1">
                                    <a:solidFill>
                                      <a:srgbClr val="146CFD"/>
                                    </a:solidFill>
                                    <a:latin typeface="Cambria Math" panose="02040503050406030204" pitchFamily="18" charset="0"/>
                                  </a:rPr>
                                  <m:t>𝑘</m:t>
                                </m:r>
                                <m:r>
                                  <a:rPr lang="en-AU" sz="2000" i="1">
                                    <a:solidFill>
                                      <a:srgbClr val="146CFD"/>
                                    </a:solidFill>
                                    <a:latin typeface="Cambria Math" panose="02040503050406030204" pitchFamily="18" charset="0"/>
                                  </a:rPr>
                                  <m:t>−1</m:t>
                                </m:r>
                              </m:e>
                            </m:mr>
                          </m:m>
                        </m:e>
                      </m:d>
                      <m:r>
                        <a:rPr lang="en-AU" sz="2000" i="1">
                          <a:latin typeface="Cambria Math" panose="02040503050406030204" pitchFamily="18" charset="0"/>
                        </a:rPr>
                        <m:t>+…+</m:t>
                      </m:r>
                      <m:d>
                        <m:dPr>
                          <m:ctrlPr>
                            <a:rPr lang="en-AU" sz="2000" i="1" smtClean="0">
                              <a:solidFill>
                                <a:schemeClr val="tx2"/>
                              </a:solidFill>
                              <a:latin typeface="Cambria Math" panose="02040503050406030204" pitchFamily="18" charset="0"/>
                            </a:rPr>
                          </m:ctrlPr>
                        </m:dPr>
                        <m:e>
                          <m:m>
                            <m:mPr>
                              <m:mcs>
                                <m:mc>
                                  <m:mcPr>
                                    <m:count m:val="1"/>
                                    <m:mcJc m:val="center"/>
                                  </m:mcPr>
                                </m:mc>
                              </m:mcs>
                              <m:ctrlPr>
                                <a:rPr lang="en-AU" sz="2000" i="1">
                                  <a:solidFill>
                                    <a:schemeClr val="tx2"/>
                                  </a:solidFill>
                                  <a:latin typeface="Cambria Math" panose="02040503050406030204" pitchFamily="18" charset="0"/>
                                </a:rPr>
                              </m:ctrlPr>
                            </m:mPr>
                            <m:mr>
                              <m:e>
                                <m:r>
                                  <a:rPr lang="en-AU" sz="2000" i="1">
                                    <a:solidFill>
                                      <a:schemeClr val="tx2"/>
                                    </a:solidFill>
                                    <a:latin typeface="Cambria Math" panose="02040503050406030204" pitchFamily="18" charset="0"/>
                                  </a:rPr>
                                  <m:t>𝑚</m:t>
                                </m:r>
                              </m:e>
                            </m:mr>
                            <m:mr>
                              <m:e>
                                <m:r>
                                  <a:rPr lang="en-AU" sz="2000" i="1">
                                    <a:solidFill>
                                      <a:schemeClr val="tx2"/>
                                    </a:solidFill>
                                    <a:latin typeface="Cambria Math" panose="02040503050406030204" pitchFamily="18" charset="0"/>
                                  </a:rPr>
                                  <m:t>𝑘</m:t>
                                </m:r>
                                <m:r>
                                  <a:rPr lang="en-AU" sz="2000" b="0" i="1" smtClean="0">
                                    <a:solidFill>
                                      <a:schemeClr val="tx2"/>
                                    </a:solidFill>
                                    <a:latin typeface="Cambria Math" panose="02040503050406030204" pitchFamily="18" charset="0"/>
                                  </a:rPr>
                                  <m:t>−1</m:t>
                                </m:r>
                              </m:e>
                            </m:mr>
                          </m:m>
                        </m:e>
                      </m:d>
                      <m:d>
                        <m:dPr>
                          <m:ctrlPr>
                            <a:rPr lang="en-AU" sz="2000" i="1">
                              <a:solidFill>
                                <a:schemeClr val="tx2"/>
                              </a:solidFill>
                              <a:latin typeface="Cambria Math" panose="02040503050406030204" pitchFamily="18" charset="0"/>
                            </a:rPr>
                          </m:ctrlPr>
                        </m:dPr>
                        <m:e>
                          <m:m>
                            <m:mPr>
                              <m:mcs>
                                <m:mc>
                                  <m:mcPr>
                                    <m:count m:val="1"/>
                                    <m:mcJc m:val="center"/>
                                  </m:mcPr>
                                </m:mc>
                              </m:mcs>
                              <m:ctrlPr>
                                <a:rPr lang="en-AU" sz="2000" i="1">
                                  <a:solidFill>
                                    <a:schemeClr val="tx2"/>
                                  </a:solidFill>
                                  <a:latin typeface="Cambria Math" panose="02040503050406030204" pitchFamily="18" charset="0"/>
                                </a:rPr>
                              </m:ctrlPr>
                            </m:mPr>
                            <m:mr>
                              <m:e>
                                <m:r>
                                  <m:rPr>
                                    <m:brk m:alnAt="7"/>
                                  </m:rPr>
                                  <a:rPr lang="en-AU" sz="2000" b="0" i="1" smtClean="0">
                                    <a:solidFill>
                                      <a:schemeClr val="tx2"/>
                                    </a:solidFill>
                                    <a:latin typeface="Cambria Math" panose="02040503050406030204" pitchFamily="18" charset="0"/>
                                  </a:rPr>
                                  <m:t>𝑛</m:t>
                                </m:r>
                              </m:e>
                            </m:mr>
                            <m:mr>
                              <m:e>
                                <m:r>
                                  <a:rPr lang="en-AU" sz="2000" b="0" i="1" smtClean="0">
                                    <a:solidFill>
                                      <a:schemeClr val="tx2"/>
                                    </a:solidFill>
                                    <a:latin typeface="Cambria Math" panose="02040503050406030204" pitchFamily="18" charset="0"/>
                                  </a:rPr>
                                  <m:t>1</m:t>
                                </m:r>
                              </m:e>
                            </m:mr>
                          </m:m>
                        </m:e>
                      </m:d>
                      <m:r>
                        <a:rPr lang="en-AU" sz="2000" b="0" i="1" smtClean="0">
                          <a:latin typeface="Cambria Math" panose="02040503050406030204" pitchFamily="18" charset="0"/>
                        </a:rPr>
                        <m:t>+</m:t>
                      </m:r>
                      <m:d>
                        <m:dPr>
                          <m:ctrlPr>
                            <a:rPr lang="en-AU" sz="2000" i="1" smtClean="0">
                              <a:solidFill>
                                <a:srgbClr val="7030A0"/>
                              </a:solidFill>
                              <a:latin typeface="Cambria Math" panose="02040503050406030204" pitchFamily="18" charset="0"/>
                            </a:rPr>
                          </m:ctrlPr>
                        </m:dPr>
                        <m:e>
                          <m:m>
                            <m:mPr>
                              <m:mcs>
                                <m:mc>
                                  <m:mcPr>
                                    <m:count m:val="1"/>
                                    <m:mcJc m:val="center"/>
                                  </m:mcPr>
                                </m:mc>
                              </m:mcs>
                              <m:ctrlPr>
                                <a:rPr lang="en-AU" sz="2000" i="1">
                                  <a:solidFill>
                                    <a:srgbClr val="7030A0"/>
                                  </a:solidFill>
                                  <a:latin typeface="Cambria Math" panose="02040503050406030204" pitchFamily="18" charset="0"/>
                                </a:rPr>
                              </m:ctrlPr>
                            </m:mPr>
                            <m:mr>
                              <m:e>
                                <m:r>
                                  <a:rPr lang="en-AU" sz="2000" i="1">
                                    <a:solidFill>
                                      <a:srgbClr val="7030A0"/>
                                    </a:solidFill>
                                    <a:latin typeface="Cambria Math" panose="02040503050406030204" pitchFamily="18" charset="0"/>
                                  </a:rPr>
                                  <m:t>𝑚</m:t>
                                </m:r>
                              </m:e>
                            </m:mr>
                            <m:mr>
                              <m:e>
                                <m:r>
                                  <a:rPr lang="en-AU" sz="2000" i="1">
                                    <a:solidFill>
                                      <a:srgbClr val="7030A0"/>
                                    </a:solidFill>
                                    <a:latin typeface="Cambria Math" panose="02040503050406030204" pitchFamily="18" charset="0"/>
                                  </a:rPr>
                                  <m:t>𝑘</m:t>
                                </m:r>
                              </m:e>
                            </m:mr>
                          </m:m>
                        </m:e>
                      </m:d>
                      <m:r>
                        <a:rPr lang="en-AU" sz="2000" i="1">
                          <a:solidFill>
                            <a:srgbClr val="7030A0"/>
                          </a:solidFill>
                          <a:latin typeface="Cambria Math" panose="02040503050406030204" pitchFamily="18" charset="0"/>
                        </a:rPr>
                        <m:t>×</m:t>
                      </m:r>
                      <m:d>
                        <m:dPr>
                          <m:ctrlPr>
                            <a:rPr lang="en-AU" sz="2000" i="1">
                              <a:solidFill>
                                <a:srgbClr val="7030A0"/>
                              </a:solidFill>
                              <a:latin typeface="Cambria Math" panose="02040503050406030204" pitchFamily="18" charset="0"/>
                            </a:rPr>
                          </m:ctrlPr>
                        </m:dPr>
                        <m:e>
                          <m:m>
                            <m:mPr>
                              <m:mcs>
                                <m:mc>
                                  <m:mcPr>
                                    <m:count m:val="1"/>
                                    <m:mcJc m:val="center"/>
                                  </m:mcPr>
                                </m:mc>
                              </m:mcs>
                              <m:ctrlPr>
                                <a:rPr lang="en-AU" sz="2000" i="1">
                                  <a:solidFill>
                                    <a:srgbClr val="7030A0"/>
                                  </a:solidFill>
                                  <a:latin typeface="Cambria Math" panose="02040503050406030204" pitchFamily="18" charset="0"/>
                                </a:rPr>
                              </m:ctrlPr>
                            </m:mPr>
                            <m:mr>
                              <m:e>
                                <m:r>
                                  <a:rPr lang="en-AU" sz="2000" i="1">
                                    <a:solidFill>
                                      <a:srgbClr val="7030A0"/>
                                    </a:solidFill>
                                    <a:latin typeface="Cambria Math" panose="02040503050406030204" pitchFamily="18" charset="0"/>
                                  </a:rPr>
                                  <m:t>𝑛</m:t>
                                </m:r>
                              </m:e>
                            </m:mr>
                            <m:mr>
                              <m:e>
                                <m:r>
                                  <a:rPr lang="en-AU" sz="2000" i="1">
                                    <a:solidFill>
                                      <a:srgbClr val="7030A0"/>
                                    </a:solidFill>
                                    <a:latin typeface="Cambria Math" panose="02040503050406030204" pitchFamily="18" charset="0"/>
                                  </a:rPr>
                                  <m:t>0</m:t>
                                </m:r>
                              </m:e>
                            </m:mr>
                          </m:m>
                        </m:e>
                      </m:d>
                      <m:r>
                        <a:rPr lang="en-AU" sz="2000" b="0" i="1" smtClean="0">
                          <a:latin typeface="Cambria Math" panose="02040503050406030204" pitchFamily="18" charset="0"/>
                        </a:rPr>
                        <m:t>=</m:t>
                      </m:r>
                      <m:d>
                        <m:dPr>
                          <m:ctrlPr>
                            <a:rPr lang="en-AU" sz="2000" i="1">
                              <a:latin typeface="Cambria Math" panose="02040503050406030204" pitchFamily="18" charset="0"/>
                            </a:rPr>
                          </m:ctrlPr>
                        </m:dPr>
                        <m:e>
                          <m:m>
                            <m:mPr>
                              <m:mcs>
                                <m:mc>
                                  <m:mcPr>
                                    <m:count m:val="1"/>
                                    <m:mcJc m:val="center"/>
                                  </m:mcPr>
                                </m:mc>
                              </m:mcs>
                              <m:ctrlPr>
                                <a:rPr lang="en-AU" sz="2000" i="1">
                                  <a:latin typeface="Cambria Math" panose="02040503050406030204" pitchFamily="18" charset="0"/>
                                </a:rPr>
                              </m:ctrlPr>
                            </m:mPr>
                            <m:mr>
                              <m:e>
                                <m:r>
                                  <a:rPr lang="en-AU" sz="2000" i="1">
                                    <a:latin typeface="Cambria Math" panose="02040503050406030204" pitchFamily="18" charset="0"/>
                                  </a:rPr>
                                  <m:t>𝑚</m:t>
                                </m:r>
                                <m:r>
                                  <a:rPr lang="en-AU" sz="2000" i="1">
                                    <a:latin typeface="Cambria Math" panose="02040503050406030204" pitchFamily="18" charset="0"/>
                                  </a:rPr>
                                  <m:t>+</m:t>
                                </m:r>
                                <m:r>
                                  <a:rPr lang="en-AU" sz="2000" i="1">
                                    <a:latin typeface="Cambria Math" panose="02040503050406030204" pitchFamily="18" charset="0"/>
                                  </a:rPr>
                                  <m:t>𝑛</m:t>
                                </m:r>
                              </m:e>
                            </m:mr>
                            <m:mr>
                              <m:e>
                                <m:r>
                                  <a:rPr lang="en-AU" sz="2000" i="1">
                                    <a:latin typeface="Cambria Math" panose="02040503050406030204" pitchFamily="18" charset="0"/>
                                  </a:rPr>
                                  <m:t>𝑘</m:t>
                                </m:r>
                              </m:e>
                            </m:mr>
                          </m:m>
                        </m:e>
                      </m:d>
                    </m:oMath>
                  </m:oMathPara>
                </a14:m>
                <a:endParaRPr lang="en-AU" b="1" dirty="0">
                  <a:solidFill>
                    <a:srgbClr val="00ACC2"/>
                  </a:solidFill>
                </a:endParaRPr>
              </a:p>
              <a:p>
                <a:pPr algn="l"/>
                <a:endParaRPr lang="en-AU" dirty="0"/>
              </a:p>
            </p:txBody>
          </p:sp>
        </mc:Choice>
        <mc:Fallback xmlns="">
          <p:sp>
            <p:nvSpPr>
              <p:cNvPr id="5" name="TextBox 4">
                <a:extLst>
                  <a:ext uri="{FF2B5EF4-FFF2-40B4-BE49-F238E27FC236}">
                    <a16:creationId xmlns:a16="http://schemas.microsoft.com/office/drawing/2014/main" id="{E74FC2D1-641D-3FCC-7464-6CBDAC944267}"/>
                  </a:ext>
                </a:extLst>
              </p:cNvPr>
              <p:cNvSpPr txBox="1">
                <a:spLocks noRot="1" noChangeAspect="1" noMove="1" noResize="1" noEditPoints="1" noAdjustHandles="1" noChangeArrowheads="1" noChangeShapeType="1" noTextEdit="1"/>
              </p:cNvSpPr>
              <p:nvPr/>
            </p:nvSpPr>
            <p:spPr>
              <a:xfrm>
                <a:off x="418332" y="1292535"/>
                <a:ext cx="11065668" cy="5223465"/>
              </a:xfrm>
              <a:prstGeom prst="rect">
                <a:avLst/>
              </a:prstGeom>
              <a:blipFill>
                <a:blip r:embed="rId5"/>
                <a:stretch>
                  <a:fillRect l="-1708"/>
                </a:stretch>
              </a:blipFill>
            </p:spPr>
            <p:txBody>
              <a:bodyPr/>
              <a:lstStyle/>
              <a:p>
                <a:r>
                  <a:rPr lang="en-AU">
                    <a:noFill/>
                  </a:rPr>
                  <a:t> </a:t>
                </a:r>
              </a:p>
            </p:txBody>
          </p:sp>
        </mc:Fallback>
      </mc:AlternateContent>
      <p:sp>
        <p:nvSpPr>
          <p:cNvPr id="7" name="Text Placeholder 6">
            <a:extLst>
              <a:ext uri="{FF2B5EF4-FFF2-40B4-BE49-F238E27FC236}">
                <a16:creationId xmlns:a16="http://schemas.microsoft.com/office/drawing/2014/main" id="{13A2036C-0CF7-4C6C-875C-DD1673699C44}"/>
              </a:ext>
            </a:extLst>
          </p:cNvPr>
          <p:cNvSpPr>
            <a:spLocks noGrp="1"/>
          </p:cNvSpPr>
          <p:nvPr>
            <p:ph type="body" sz="quarter" idx="18"/>
          </p:nvPr>
        </p:nvSpPr>
        <p:spPr/>
        <p:txBody>
          <a:bodyPr/>
          <a:lstStyle/>
          <a:p>
            <a:endParaRPr lang="en-AU" dirty="0"/>
          </a:p>
        </p:txBody>
      </p:sp>
    </p:spTree>
    <p:extLst>
      <p:ext uri="{BB962C8B-B14F-4D97-AF65-F5344CB8AC3E}">
        <p14:creationId xmlns:p14="http://schemas.microsoft.com/office/powerpoint/2010/main" val="191756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spcBef>
                <a:spcPts val="1200"/>
              </a:spcBef>
              <a:spcAft>
                <a:spcPts val="600"/>
              </a:spcAft>
            </a:pPr>
            <a:r>
              <a:rPr lang="en-AU" dirty="0">
                <a:ea typeface="Calibri" panose="020F0502020204030204" pitchFamily="34" charset="0"/>
              </a:rPr>
              <a:t>NSW Education Standards Authority (NESA) (2008) ‘Mathematics Extension 1 HSC exam paper 2008’, HSC Exam Papers</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0C700339-E1C0-0F44-3C78-DFEA92F9AD6B}"/>
              </a:ext>
            </a:extLst>
          </p:cNvPr>
          <p:cNvSpPr txBox="1"/>
          <p:nvPr/>
        </p:nvSpPr>
        <p:spPr>
          <a:xfrm>
            <a:off x="444500" y="1659054"/>
            <a:ext cx="11303000" cy="44404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a:t>
            </a:r>
            <a:endParaRPr kumimoji="0" lang="en-AU" sz="18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To understand how to prove identities involving binomial coefficients by comparing coefficients in binomial expansions.</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18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pPr>
            <a:r>
              <a:rPr lang="en-AU" sz="1600" dirty="0">
                <a:latin typeface="Arial" panose="020B0604020202020204" pitchFamily="34" charset="0"/>
                <a:ea typeface="Calibri" panose="020F0502020204030204" pitchFamily="34" charset="0"/>
              </a:rPr>
              <a:t>I can</a:t>
            </a:r>
            <a:r>
              <a:rPr lang="en-AU" sz="1600" dirty="0">
                <a:effectLst/>
                <a:latin typeface="Arial" panose="020B0604020202020204" pitchFamily="34" charset="0"/>
                <a:ea typeface="Calibri" panose="020F0502020204030204" pitchFamily="34" charset="0"/>
              </a:rPr>
              <a:t> </a:t>
            </a:r>
            <a:r>
              <a:rPr lang="en-AU" sz="1600" dirty="0">
                <a:latin typeface="Arial" panose="020B0604020202020204" pitchFamily="34" charset="0"/>
                <a:ea typeface="Calibri" panose="020F0502020204030204" pitchFamily="34" charset="0"/>
              </a:rPr>
              <a:t>multiply terms from different binomial expansions</a:t>
            </a:r>
            <a:r>
              <a:rPr lang="en-AU" sz="1600" dirty="0">
                <a:effectLst/>
                <a:latin typeface="Arial" panose="020B0604020202020204" pitchFamily="34" charset="0"/>
                <a:ea typeface="Calibri" panose="020F0502020204030204" pitchFamily="34" charset="0"/>
              </a:rPr>
              <a:t>.</a:t>
            </a:r>
          </a:p>
          <a:p>
            <a:pPr marL="342900" lvl="0" indent="-342900">
              <a:lnSpc>
                <a:spcPct val="150000"/>
              </a:lnSpc>
              <a:spcBef>
                <a:spcPts val="1200"/>
              </a:spcBef>
              <a:spcAft>
                <a:spcPts val="600"/>
              </a:spcAft>
              <a:buSzPts val="1100"/>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I can match and add terms from 2 expansions to get a specific coefficient.  </a:t>
            </a:r>
          </a:p>
          <a:p>
            <a:pPr marL="342900" lvl="0" indent="-342900">
              <a:lnSpc>
                <a:spcPct val="150000"/>
              </a:lnSpc>
              <a:spcBef>
                <a:spcPts val="1200"/>
              </a:spcBef>
              <a:spcAft>
                <a:spcPts val="600"/>
              </a:spcAft>
              <a:buSzPts val="1100"/>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I can explain the relationship between the terms of binomial expansions and combinations.</a:t>
            </a:r>
          </a:p>
          <a:p>
            <a:pPr lvl="0">
              <a:lnSpc>
                <a:spcPct val="150000"/>
              </a:lnSpc>
              <a:spcBef>
                <a:spcPts val="1200"/>
              </a:spcBef>
              <a:spcAft>
                <a:spcPts val="600"/>
              </a:spcAft>
              <a:buSzPts val="1100"/>
            </a:pPr>
            <a:b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F383C-D724-8D77-AA7F-AF9783AC762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0BEA103-BF49-F685-DF28-A4AD2C208D08}"/>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822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DAE99-A7D2-CB7D-5521-AB361499DB27}"/>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3" name="Title 2">
            <a:extLst>
              <a:ext uri="{FF2B5EF4-FFF2-40B4-BE49-F238E27FC236}">
                <a16:creationId xmlns:a16="http://schemas.microsoft.com/office/drawing/2014/main" id="{839E0DE5-C63F-E272-5752-709F5E1EED8F}"/>
              </a:ext>
            </a:extLst>
          </p:cNvPr>
          <p:cNvSpPr>
            <a:spLocks noGrp="1"/>
          </p:cNvSpPr>
          <p:nvPr>
            <p:ph type="title"/>
          </p:nvPr>
        </p:nvSpPr>
        <p:spPr/>
        <p:txBody>
          <a:bodyPr/>
          <a:lstStyle/>
          <a:p>
            <a:r>
              <a:rPr lang="en-AU" dirty="0"/>
              <a:t>Matching cards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B35C6B0-2AAD-6EC8-EE68-D6BCF0DA8C6C}"/>
                  </a:ext>
                </a:extLst>
              </p:cNvPr>
              <p:cNvSpPr>
                <a:spLocks noGrp="1"/>
              </p:cNvSpPr>
              <p:nvPr>
                <p:ph type="body" sz="quarter" idx="18"/>
              </p:nvPr>
            </p:nvSpPr>
            <p:spPr/>
            <p:txBody>
              <a:bodyPr/>
              <a:lstStyle/>
              <a:p>
                <a:r>
                  <a:rPr lang="en-AU" dirty="0"/>
                  <a:t>Can you find the coefficient of </a:t>
                </a:r>
                <a14:m>
                  <m:oMath xmlns:m="http://schemas.openxmlformats.org/officeDocument/2006/math">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4</m:t>
                        </m:r>
                      </m:sup>
                    </m:sSup>
                    <m:r>
                      <a:rPr lang="en-AU" b="0" i="1" dirty="0" smtClean="0">
                        <a:latin typeface="Cambria Math" panose="02040503050406030204" pitchFamily="18" charset="0"/>
                      </a:rPr>
                      <m:t>?</m:t>
                    </m:r>
                  </m:oMath>
                </a14:m>
                <a:endParaRPr lang="en-AU" dirty="0"/>
              </a:p>
            </p:txBody>
          </p:sp>
        </mc:Choice>
        <mc:Fallback xmlns="">
          <p:sp>
            <p:nvSpPr>
              <p:cNvPr id="4" name="Text Placeholder 3">
                <a:extLst>
                  <a:ext uri="{FF2B5EF4-FFF2-40B4-BE49-F238E27FC236}">
                    <a16:creationId xmlns:a16="http://schemas.microsoft.com/office/drawing/2014/main" id="{4B35C6B0-2AAD-6EC8-EE68-D6BCF0DA8C6C}"/>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AD3A00-F74B-2EBC-D25E-E41C3D8830CA}"/>
                  </a:ext>
                </a:extLst>
              </p:cNvPr>
              <p:cNvSpPr txBox="1"/>
              <p:nvPr/>
            </p:nvSpPr>
            <p:spPr>
              <a:xfrm>
                <a:off x="1141453" y="1523666"/>
                <a:ext cx="1260000" cy="900000"/>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1800" b="1" i="1">
                          <a:effectLst/>
                          <a:latin typeface="Cambria Math" panose="02040503050406030204" pitchFamily="18" charset="0"/>
                          <a:ea typeface="Calibri" panose="020F0502020204030204" pitchFamily="34" charset="0"/>
                          <a:cs typeface="Arial" panose="020B0604020202020204" pitchFamily="34" charset="0"/>
                        </a:rPr>
                        <m:t>𝟏</m:t>
                      </m:r>
                    </m:oMath>
                  </m:oMathPara>
                </a14:m>
                <a:endParaRPr lang="en-AU" sz="1800" dirty="0"/>
              </a:p>
            </p:txBody>
          </p:sp>
        </mc:Choice>
        <mc:Fallback xmlns="">
          <p:sp>
            <p:nvSpPr>
              <p:cNvPr id="7" name="TextBox 6">
                <a:extLst>
                  <a:ext uri="{FF2B5EF4-FFF2-40B4-BE49-F238E27FC236}">
                    <a16:creationId xmlns:a16="http://schemas.microsoft.com/office/drawing/2014/main" id="{55AD3A00-F74B-2EBC-D25E-E41C3D8830CA}"/>
                  </a:ext>
                </a:extLst>
              </p:cNvPr>
              <p:cNvSpPr txBox="1">
                <a:spLocks noRot="1" noChangeAspect="1" noMove="1" noResize="1" noEditPoints="1" noAdjustHandles="1" noChangeArrowheads="1" noChangeShapeType="1" noTextEdit="1"/>
              </p:cNvSpPr>
              <p:nvPr/>
            </p:nvSpPr>
            <p:spPr>
              <a:xfrm>
                <a:off x="1141453" y="1523666"/>
                <a:ext cx="1260000" cy="9000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9719D2-6CF1-D87D-3E98-2A0C3B8014A0}"/>
                  </a:ext>
                </a:extLst>
              </p:cNvPr>
              <p:cNvSpPr txBox="1"/>
              <p:nvPr/>
            </p:nvSpPr>
            <p:spPr>
              <a:xfrm>
                <a:off x="2988726" y="1523666"/>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non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1800" b="1" i="1">
                          <a:effectLst/>
                          <a:latin typeface="Cambria Math" panose="02040503050406030204" pitchFamily="18" charset="0"/>
                          <a:ea typeface="Calibri" panose="020F0502020204030204" pitchFamily="34" charset="0"/>
                          <a:cs typeface="Arial" panose="020B0604020202020204" pitchFamily="34" charset="0"/>
                        </a:rPr>
                        <m:t>𝟒</m:t>
                      </m:r>
                      <m:r>
                        <a:rPr lang="en-AU" sz="1800" b="1" i="1">
                          <a:effectLst/>
                          <a:latin typeface="Cambria Math" panose="02040503050406030204" pitchFamily="18" charset="0"/>
                          <a:ea typeface="Calibri" panose="020F0502020204030204" pitchFamily="34" charset="0"/>
                          <a:cs typeface="Arial" panose="020B0604020202020204" pitchFamily="34" charset="0"/>
                        </a:rPr>
                        <m:t>𝒙</m:t>
                      </m:r>
                    </m:oMath>
                  </m:oMathPara>
                </a14:m>
                <a:endParaRPr lang="en-AU" sz="1800" dirty="0"/>
              </a:p>
            </p:txBody>
          </p:sp>
        </mc:Choice>
        <mc:Fallback xmlns="">
          <p:sp>
            <p:nvSpPr>
              <p:cNvPr id="8" name="TextBox 7">
                <a:extLst>
                  <a:ext uri="{FF2B5EF4-FFF2-40B4-BE49-F238E27FC236}">
                    <a16:creationId xmlns:a16="http://schemas.microsoft.com/office/drawing/2014/main" id="{F99719D2-6CF1-D87D-3E98-2A0C3B8014A0}"/>
                  </a:ext>
                </a:extLst>
              </p:cNvPr>
              <p:cNvSpPr txBox="1">
                <a:spLocks noRot="1" noChangeAspect="1" noMove="1" noResize="1" noEditPoints="1" noAdjustHandles="1" noChangeArrowheads="1" noChangeShapeType="1" noTextEdit="1"/>
              </p:cNvSpPr>
              <p:nvPr/>
            </p:nvSpPr>
            <p:spPr>
              <a:xfrm>
                <a:off x="2988726" y="1523666"/>
                <a:ext cx="1260000" cy="90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90FD2A-9886-132A-0521-3310696C7178}"/>
                  </a:ext>
                </a:extLst>
              </p:cNvPr>
              <p:cNvSpPr txBox="1"/>
              <p:nvPr/>
            </p:nvSpPr>
            <p:spPr>
              <a:xfrm>
                <a:off x="4836000" y="1523833"/>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nSpc>
                    <a:spcPct val="150000"/>
                  </a:lnSpc>
                  <a:buNone/>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𝟔</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1800" dirty="0"/>
              </a:p>
            </p:txBody>
          </p:sp>
        </mc:Choice>
        <mc:Fallback xmlns="">
          <p:sp>
            <p:nvSpPr>
              <p:cNvPr id="9" name="TextBox 8">
                <a:extLst>
                  <a:ext uri="{FF2B5EF4-FFF2-40B4-BE49-F238E27FC236}">
                    <a16:creationId xmlns:a16="http://schemas.microsoft.com/office/drawing/2014/main" id="{2090FD2A-9886-132A-0521-3310696C7178}"/>
                  </a:ext>
                </a:extLst>
              </p:cNvPr>
              <p:cNvSpPr txBox="1">
                <a:spLocks noRot="1" noChangeAspect="1" noMove="1" noResize="1" noEditPoints="1" noAdjustHandles="1" noChangeArrowheads="1" noChangeShapeType="1" noTextEdit="1"/>
              </p:cNvSpPr>
              <p:nvPr/>
            </p:nvSpPr>
            <p:spPr>
              <a:xfrm>
                <a:off x="4836000" y="1523833"/>
                <a:ext cx="1260000" cy="90000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2DCC30-C857-107E-57FA-9141A96BC21B}"/>
                  </a:ext>
                </a:extLst>
              </p:cNvPr>
              <p:cNvSpPr txBox="1"/>
              <p:nvPr/>
            </p:nvSpPr>
            <p:spPr>
              <a:xfrm>
                <a:off x="6683273" y="1523666"/>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nSpc>
                    <a:spcPct val="150000"/>
                  </a:lnSpc>
                  <a:buNone/>
                </a:pPr>
                <a14:m>
                  <m:oMathPara xmlns:m="http://schemas.openxmlformats.org/officeDocument/2006/math">
                    <m:oMathParaPr>
                      <m:jc m:val="centerGroup"/>
                    </m:oMathParaPr>
                    <m:oMath xmlns:m="http://schemas.openxmlformats.org/officeDocument/2006/math">
                      <m:r>
                        <a:rPr lang="en-AU" sz="1800" b="1" i="1">
                          <a:effectLst/>
                          <a:latin typeface="Cambria Math" panose="02040503050406030204" pitchFamily="18" charset="0"/>
                          <a:ea typeface="Yu Mincho" panose="02020400000000000000" pitchFamily="18" charset="-128"/>
                          <a:cs typeface="Arial" panose="020B0604020202020204" pitchFamily="34" charset="0"/>
                        </a:rPr>
                        <m:t>𝟒</m:t>
                      </m:r>
                      <m:sSup>
                        <m:sSupPr>
                          <m:ctrlPr>
                            <a:rPr lang="en-AU" sz="1400" b="1" i="1">
                              <a:effectLst/>
                              <a:latin typeface="Cambria Math" panose="02040503050406030204" pitchFamily="18" charset="0"/>
                              <a:ea typeface="Yu Mincho" panose="02020400000000000000" pitchFamily="18" charset="-128"/>
                            </a:rPr>
                          </m:ctrlPr>
                        </m:sSupPr>
                        <m:e>
                          <m:r>
                            <a:rPr lang="en-AU" sz="1800" b="1" i="1">
                              <a:effectLst/>
                              <a:latin typeface="Cambria Math" panose="02040503050406030204" pitchFamily="18" charset="0"/>
                              <a:ea typeface="Yu Mincho" panose="02020400000000000000" pitchFamily="18" charset="-128"/>
                              <a:cs typeface="Arial" panose="020B0604020202020204" pitchFamily="34" charset="0"/>
                            </a:rPr>
                            <m:t>𝒙</m:t>
                          </m:r>
                        </m:e>
                        <m:sup>
                          <m:r>
                            <a:rPr lang="en-AU" sz="1800" b="1" i="1">
                              <a:effectLst/>
                              <a:latin typeface="Cambria Math" panose="02040503050406030204" pitchFamily="18" charset="0"/>
                              <a:ea typeface="Yu Mincho" panose="02020400000000000000" pitchFamily="18" charset="-128"/>
                              <a:cs typeface="Arial" panose="020B0604020202020204" pitchFamily="34" charset="0"/>
                            </a:rPr>
                            <m:t>𝟑</m:t>
                          </m:r>
                        </m:sup>
                      </m:sSup>
                    </m:oMath>
                  </m:oMathPara>
                </a14:m>
                <a:endParaRPr lang="en-AU" sz="1800" dirty="0"/>
              </a:p>
            </p:txBody>
          </p:sp>
        </mc:Choice>
        <mc:Fallback xmlns="">
          <p:sp>
            <p:nvSpPr>
              <p:cNvPr id="10" name="TextBox 9">
                <a:extLst>
                  <a:ext uri="{FF2B5EF4-FFF2-40B4-BE49-F238E27FC236}">
                    <a16:creationId xmlns:a16="http://schemas.microsoft.com/office/drawing/2014/main" id="{EB2DCC30-C857-107E-57FA-9141A96BC21B}"/>
                  </a:ext>
                </a:extLst>
              </p:cNvPr>
              <p:cNvSpPr txBox="1">
                <a:spLocks noRot="1" noChangeAspect="1" noMove="1" noResize="1" noEditPoints="1" noAdjustHandles="1" noChangeArrowheads="1" noChangeShapeType="1" noTextEdit="1"/>
              </p:cNvSpPr>
              <p:nvPr/>
            </p:nvSpPr>
            <p:spPr>
              <a:xfrm>
                <a:off x="6683273" y="1523666"/>
                <a:ext cx="1260000" cy="900000"/>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709E0D-39B4-9458-1368-29CCD683C5F3}"/>
                  </a:ext>
                </a:extLst>
              </p:cNvPr>
              <p:cNvSpPr txBox="1"/>
              <p:nvPr/>
            </p:nvSpPr>
            <p:spPr>
              <a:xfrm>
                <a:off x="8530546" y="1523666"/>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sSup>
                        <m:sSupPr>
                          <m:ctrlPr>
                            <a:rPr lang="en-AU" sz="1400" b="1" i="1">
                              <a:effectLst/>
                              <a:latin typeface="Cambria Math" panose="02040503050406030204" pitchFamily="18" charset="0"/>
                              <a:ea typeface="Yu Mincho" panose="02020400000000000000" pitchFamily="18" charset="-128"/>
                            </a:rPr>
                          </m:ctrlPr>
                        </m:sSupPr>
                        <m:e>
                          <m:r>
                            <a:rPr lang="en-AU" sz="1800" b="1" i="1">
                              <a:effectLst/>
                              <a:latin typeface="Cambria Math" panose="02040503050406030204" pitchFamily="18" charset="0"/>
                              <a:ea typeface="Yu Mincho" panose="02020400000000000000" pitchFamily="18" charset="-128"/>
                              <a:cs typeface="Arial" panose="020B0604020202020204" pitchFamily="34" charset="0"/>
                            </a:rPr>
                            <m:t>𝒙</m:t>
                          </m:r>
                        </m:e>
                        <m:sup>
                          <m:r>
                            <a:rPr lang="en-AU" sz="1800" b="1" i="1">
                              <a:effectLst/>
                              <a:latin typeface="Cambria Math" panose="02040503050406030204" pitchFamily="18" charset="0"/>
                              <a:ea typeface="Yu Mincho" panose="02020400000000000000" pitchFamily="18" charset="-128"/>
                              <a:cs typeface="Arial" panose="020B0604020202020204" pitchFamily="34" charset="0"/>
                            </a:rPr>
                            <m:t>𝟒</m:t>
                          </m:r>
                        </m:sup>
                      </m:sSup>
                    </m:oMath>
                  </m:oMathPara>
                </a14:m>
                <a:endParaRPr lang="en-AU" sz="1800" dirty="0"/>
              </a:p>
            </p:txBody>
          </p:sp>
        </mc:Choice>
        <mc:Fallback xmlns="">
          <p:sp>
            <p:nvSpPr>
              <p:cNvPr id="12" name="TextBox 11">
                <a:extLst>
                  <a:ext uri="{FF2B5EF4-FFF2-40B4-BE49-F238E27FC236}">
                    <a16:creationId xmlns:a16="http://schemas.microsoft.com/office/drawing/2014/main" id="{45709E0D-39B4-9458-1368-29CCD683C5F3}"/>
                  </a:ext>
                </a:extLst>
              </p:cNvPr>
              <p:cNvSpPr txBox="1">
                <a:spLocks noRot="1" noChangeAspect="1" noMove="1" noResize="1" noEditPoints="1" noAdjustHandles="1" noChangeArrowheads="1" noChangeShapeType="1" noTextEdit="1"/>
              </p:cNvSpPr>
              <p:nvPr/>
            </p:nvSpPr>
            <p:spPr>
              <a:xfrm>
                <a:off x="8530546" y="1523666"/>
                <a:ext cx="1260000" cy="90000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1ADAB8-DF8B-256A-9CD4-0D925E41237C}"/>
                  </a:ext>
                </a:extLst>
              </p:cNvPr>
              <p:cNvSpPr txBox="1"/>
              <p:nvPr/>
            </p:nvSpPr>
            <p:spPr>
              <a:xfrm>
                <a:off x="1141453" y="3186757"/>
                <a:ext cx="1260000" cy="861774"/>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1800" b="1" i="1">
                          <a:effectLst/>
                          <a:latin typeface="Cambria Math" panose="02040503050406030204" pitchFamily="18" charset="0"/>
                          <a:ea typeface="Calibri" panose="020F0502020204030204" pitchFamily="34" charset="0"/>
                          <a:cs typeface="Arial" panose="020B0604020202020204" pitchFamily="34" charset="0"/>
                        </a:rPr>
                        <m:t>𝟏</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𝟐𝟔</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p:txBody>
          </p:sp>
        </mc:Choice>
        <mc:Fallback xmlns="">
          <p:sp>
            <p:nvSpPr>
              <p:cNvPr id="13" name="TextBox 12">
                <a:extLst>
                  <a:ext uri="{FF2B5EF4-FFF2-40B4-BE49-F238E27FC236}">
                    <a16:creationId xmlns:a16="http://schemas.microsoft.com/office/drawing/2014/main" id="{E81ADAB8-DF8B-256A-9CD4-0D925E41237C}"/>
                  </a:ext>
                </a:extLst>
              </p:cNvPr>
              <p:cNvSpPr txBox="1">
                <a:spLocks noRot="1" noChangeAspect="1" noMove="1" noResize="1" noEditPoints="1" noAdjustHandles="1" noChangeArrowheads="1" noChangeShapeType="1" noTextEdit="1"/>
              </p:cNvSpPr>
              <p:nvPr/>
            </p:nvSpPr>
            <p:spPr>
              <a:xfrm>
                <a:off x="1141453" y="3186757"/>
                <a:ext cx="1260000" cy="86177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3A1F20-DC10-29D2-8522-11AE4B1F50DB}"/>
                  </a:ext>
                </a:extLst>
              </p:cNvPr>
              <p:cNvSpPr txBox="1"/>
              <p:nvPr/>
            </p:nvSpPr>
            <p:spPr>
              <a:xfrm>
                <a:off x="3016434" y="3186757"/>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non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1800" b="1" i="0" smtClean="0">
                          <a:effectLst/>
                          <a:latin typeface="Cambria Math" panose="02040503050406030204" pitchFamily="18" charset="0"/>
                          <a:ea typeface="Calibri" panose="020F0502020204030204" pitchFamily="34" charset="0"/>
                          <a:cs typeface="Arial" panose="020B0604020202020204" pitchFamily="34" charset="0"/>
                        </a:rPr>
                        <m:t>𝟖𝟒</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𝟑</m:t>
                          </m:r>
                        </m:sup>
                      </m:sSup>
                    </m:oMath>
                  </m:oMathPara>
                </a14:m>
                <a:endParaRPr lang="en-AU" sz="1800" dirty="0"/>
              </a:p>
            </p:txBody>
          </p:sp>
        </mc:Choice>
        <mc:Fallback xmlns="">
          <p:sp>
            <p:nvSpPr>
              <p:cNvPr id="14" name="TextBox 13">
                <a:extLst>
                  <a:ext uri="{FF2B5EF4-FFF2-40B4-BE49-F238E27FC236}">
                    <a16:creationId xmlns:a16="http://schemas.microsoft.com/office/drawing/2014/main" id="{503A1F20-DC10-29D2-8522-11AE4B1F50DB}"/>
                  </a:ext>
                </a:extLst>
              </p:cNvPr>
              <p:cNvSpPr txBox="1">
                <a:spLocks noRot="1" noChangeAspect="1" noMove="1" noResize="1" noEditPoints="1" noAdjustHandles="1" noChangeArrowheads="1" noChangeShapeType="1" noTextEdit="1"/>
              </p:cNvSpPr>
              <p:nvPr/>
            </p:nvSpPr>
            <p:spPr>
              <a:xfrm>
                <a:off x="3016434" y="3186757"/>
                <a:ext cx="1260000" cy="9000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05C437F-70C9-B020-7360-1018DE9ABDEC}"/>
                  </a:ext>
                </a:extLst>
              </p:cNvPr>
              <p:cNvSpPr txBox="1"/>
              <p:nvPr/>
            </p:nvSpPr>
            <p:spPr>
              <a:xfrm>
                <a:off x="4836000" y="3167644"/>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𝟑𝟔</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1800" dirty="0"/>
              </a:p>
            </p:txBody>
          </p:sp>
        </mc:Choice>
        <mc:Fallback xmlns="">
          <p:sp>
            <p:nvSpPr>
              <p:cNvPr id="15" name="TextBox 14">
                <a:extLst>
                  <a:ext uri="{FF2B5EF4-FFF2-40B4-BE49-F238E27FC236}">
                    <a16:creationId xmlns:a16="http://schemas.microsoft.com/office/drawing/2014/main" id="{C05C437F-70C9-B020-7360-1018DE9ABDEC}"/>
                  </a:ext>
                </a:extLst>
              </p:cNvPr>
              <p:cNvSpPr txBox="1">
                <a:spLocks noRot="1" noChangeAspect="1" noMove="1" noResize="1" noEditPoints="1" noAdjustHandles="1" noChangeArrowheads="1" noChangeShapeType="1" noTextEdit="1"/>
              </p:cNvSpPr>
              <p:nvPr/>
            </p:nvSpPr>
            <p:spPr>
              <a:xfrm>
                <a:off x="4836000" y="3167644"/>
                <a:ext cx="1260000" cy="90000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F8B707D-B4AF-21C4-89D6-862E49FEA9FA}"/>
                  </a:ext>
                </a:extLst>
              </p:cNvPr>
              <p:cNvSpPr txBox="1"/>
              <p:nvPr/>
            </p:nvSpPr>
            <p:spPr>
              <a:xfrm>
                <a:off x="6710981" y="3167644"/>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i="1" dirty="0">
                  <a:effectLst/>
                  <a:latin typeface="Cambria Math" panose="02040503050406030204" pitchFamily="18" charset="0"/>
                  <a:ea typeface="Calibri" panose="020F0502020204030204" pitchFamily="34"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𝟗</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oMath>
                  </m:oMathPara>
                </a14:m>
                <a:endParaRPr lang="en-AU" sz="1800" dirty="0"/>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buNone/>
                </a:pPr>
                <a:endParaRPr lang="en-AU" sz="1800" dirty="0"/>
              </a:p>
            </p:txBody>
          </p:sp>
        </mc:Choice>
        <mc:Fallback xmlns="">
          <p:sp>
            <p:nvSpPr>
              <p:cNvPr id="16" name="TextBox 15">
                <a:extLst>
                  <a:ext uri="{FF2B5EF4-FFF2-40B4-BE49-F238E27FC236}">
                    <a16:creationId xmlns:a16="http://schemas.microsoft.com/office/drawing/2014/main" id="{0F8B707D-B4AF-21C4-89D6-862E49FEA9FA}"/>
                  </a:ext>
                </a:extLst>
              </p:cNvPr>
              <p:cNvSpPr txBox="1">
                <a:spLocks noRot="1" noChangeAspect="1" noMove="1" noResize="1" noEditPoints="1" noAdjustHandles="1" noChangeArrowheads="1" noChangeShapeType="1" noTextEdit="1"/>
              </p:cNvSpPr>
              <p:nvPr/>
            </p:nvSpPr>
            <p:spPr>
              <a:xfrm>
                <a:off x="6710981" y="3167644"/>
                <a:ext cx="1260000" cy="9000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923690C-42CD-B770-1D21-D436C12CF784}"/>
                  </a:ext>
                </a:extLst>
              </p:cNvPr>
              <p:cNvSpPr txBox="1"/>
              <p:nvPr/>
            </p:nvSpPr>
            <p:spPr>
              <a:xfrm>
                <a:off x="8530546" y="3186757"/>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1400" b="1" i="1" smtClean="0">
                          <a:effectLst/>
                          <a:latin typeface="Cambria Math" panose="02040503050406030204" pitchFamily="18" charset="0"/>
                          <a:ea typeface="Yu Mincho" panose="02020400000000000000" pitchFamily="18" charset="-128"/>
                        </a:rPr>
                        <m:t>𝟏</m:t>
                      </m:r>
                    </m:oMath>
                  </m:oMathPara>
                </a14:m>
                <a:endParaRPr lang="en-AU" sz="1800" dirty="0"/>
              </a:p>
            </p:txBody>
          </p:sp>
        </mc:Choice>
        <mc:Fallback xmlns="">
          <p:sp>
            <p:nvSpPr>
              <p:cNvPr id="17" name="TextBox 16">
                <a:extLst>
                  <a:ext uri="{FF2B5EF4-FFF2-40B4-BE49-F238E27FC236}">
                    <a16:creationId xmlns:a16="http://schemas.microsoft.com/office/drawing/2014/main" id="{B923690C-42CD-B770-1D21-D436C12CF784}"/>
                  </a:ext>
                </a:extLst>
              </p:cNvPr>
              <p:cNvSpPr txBox="1">
                <a:spLocks noRot="1" noChangeAspect="1" noMove="1" noResize="1" noEditPoints="1" noAdjustHandles="1" noChangeArrowheads="1" noChangeShapeType="1" noTextEdit="1"/>
              </p:cNvSpPr>
              <p:nvPr/>
            </p:nvSpPr>
            <p:spPr>
              <a:xfrm>
                <a:off x="8530546" y="3186757"/>
                <a:ext cx="1260000" cy="90000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9" name="Table 18" descr="Multiples of the above cards. ">
                <a:extLst>
                  <a:ext uri="{FF2B5EF4-FFF2-40B4-BE49-F238E27FC236}">
                    <a16:creationId xmlns:a16="http://schemas.microsoft.com/office/drawing/2014/main" id="{3CE7E1EC-DCCA-9E34-176C-F8AAFB9AC101}"/>
                  </a:ext>
                </a:extLst>
              </p:cNvPr>
              <p:cNvGraphicFramePr>
                <a:graphicFrameLocks noGrp="1"/>
              </p:cNvGraphicFramePr>
              <p:nvPr>
                <p:extLst>
                  <p:ext uri="{D42A27DB-BD31-4B8C-83A1-F6EECF244321}">
                    <p14:modId xmlns:p14="http://schemas.microsoft.com/office/powerpoint/2010/main" val="1867678237"/>
                  </p:ext>
                </p:extLst>
              </p:nvPr>
            </p:nvGraphicFramePr>
            <p:xfrm>
              <a:off x="901697" y="4651110"/>
              <a:ext cx="9128605" cy="791939"/>
            </p:xfrm>
            <a:graphic>
              <a:graphicData uri="http://schemas.openxmlformats.org/drawingml/2006/table">
                <a:tbl>
                  <a:tblPr firstRow="1" bandRow="1">
                    <a:tableStyleId>{5940675A-B579-460E-94D1-54222C63F5DA}</a:tableStyleId>
                  </a:tblPr>
                  <a:tblGrid>
                    <a:gridCol w="1825721">
                      <a:extLst>
                        <a:ext uri="{9D8B030D-6E8A-4147-A177-3AD203B41FA5}">
                          <a16:colId xmlns:a16="http://schemas.microsoft.com/office/drawing/2014/main" val="571342395"/>
                        </a:ext>
                      </a:extLst>
                    </a:gridCol>
                    <a:gridCol w="1825721">
                      <a:extLst>
                        <a:ext uri="{9D8B030D-6E8A-4147-A177-3AD203B41FA5}">
                          <a16:colId xmlns:a16="http://schemas.microsoft.com/office/drawing/2014/main" val="2510130895"/>
                        </a:ext>
                      </a:extLst>
                    </a:gridCol>
                    <a:gridCol w="1825721">
                      <a:extLst>
                        <a:ext uri="{9D8B030D-6E8A-4147-A177-3AD203B41FA5}">
                          <a16:colId xmlns:a16="http://schemas.microsoft.com/office/drawing/2014/main" val="3095046370"/>
                        </a:ext>
                      </a:extLst>
                    </a:gridCol>
                    <a:gridCol w="1825721">
                      <a:extLst>
                        <a:ext uri="{9D8B030D-6E8A-4147-A177-3AD203B41FA5}">
                          <a16:colId xmlns:a16="http://schemas.microsoft.com/office/drawing/2014/main" val="3717635336"/>
                        </a:ext>
                      </a:extLst>
                    </a:gridCol>
                    <a:gridCol w="1825721">
                      <a:extLst>
                        <a:ext uri="{9D8B030D-6E8A-4147-A177-3AD203B41FA5}">
                          <a16:colId xmlns:a16="http://schemas.microsoft.com/office/drawing/2014/main" val="3911282127"/>
                        </a:ext>
                      </a:extLst>
                    </a:gridCol>
                  </a:tblGrid>
                  <a:tr h="7919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a:effectLst/>
                                    <a:latin typeface="Cambria Math" panose="02040503050406030204" pitchFamily="18" charset="0"/>
                                    <a:ea typeface="Calibri" panose="020F0502020204030204" pitchFamily="34" charset="0"/>
                                    <a:cs typeface="Arial" panose="020B0604020202020204" pitchFamily="34" charset="0"/>
                                  </a:rPr>
                                  <m:t>𝟏</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𝟏𝟐𝟔</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𝟖𝟒</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𝟔</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𝟑𝟔</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𝟗</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𝟏</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𝟏</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extLst>
                      <a:ext uri="{0D108BD9-81ED-4DB2-BD59-A6C34878D82A}">
                        <a16:rowId xmlns:a16="http://schemas.microsoft.com/office/drawing/2014/main" val="3427814767"/>
                      </a:ext>
                    </a:extLst>
                  </a:tr>
                </a:tbl>
              </a:graphicData>
            </a:graphic>
          </p:graphicFrame>
        </mc:Choice>
        <mc:Fallback xmlns="">
          <p:graphicFrame>
            <p:nvGraphicFramePr>
              <p:cNvPr id="19" name="Table 18" descr="Multiples of the above cards. ">
                <a:extLst>
                  <a:ext uri="{FF2B5EF4-FFF2-40B4-BE49-F238E27FC236}">
                    <a16:creationId xmlns:a16="http://schemas.microsoft.com/office/drawing/2014/main" id="{3CE7E1EC-DCCA-9E34-176C-F8AAFB9AC101}"/>
                  </a:ext>
                </a:extLst>
              </p:cNvPr>
              <p:cNvGraphicFramePr>
                <a:graphicFrameLocks noGrp="1"/>
              </p:cNvGraphicFramePr>
              <p:nvPr>
                <p:extLst>
                  <p:ext uri="{D42A27DB-BD31-4B8C-83A1-F6EECF244321}">
                    <p14:modId xmlns:p14="http://schemas.microsoft.com/office/powerpoint/2010/main" val="1867678237"/>
                  </p:ext>
                </p:extLst>
              </p:nvPr>
            </p:nvGraphicFramePr>
            <p:xfrm>
              <a:off x="901697" y="4651110"/>
              <a:ext cx="9128605" cy="791939"/>
            </p:xfrm>
            <a:graphic>
              <a:graphicData uri="http://schemas.openxmlformats.org/drawingml/2006/table">
                <a:tbl>
                  <a:tblPr firstRow="1" bandRow="1">
                    <a:tableStyleId>{5940675A-B579-460E-94D1-54222C63F5DA}</a:tableStyleId>
                  </a:tblPr>
                  <a:tblGrid>
                    <a:gridCol w="1825721">
                      <a:extLst>
                        <a:ext uri="{9D8B030D-6E8A-4147-A177-3AD203B41FA5}">
                          <a16:colId xmlns:a16="http://schemas.microsoft.com/office/drawing/2014/main" val="571342395"/>
                        </a:ext>
                      </a:extLst>
                    </a:gridCol>
                    <a:gridCol w="1825721">
                      <a:extLst>
                        <a:ext uri="{9D8B030D-6E8A-4147-A177-3AD203B41FA5}">
                          <a16:colId xmlns:a16="http://schemas.microsoft.com/office/drawing/2014/main" val="2510130895"/>
                        </a:ext>
                      </a:extLst>
                    </a:gridCol>
                    <a:gridCol w="1825721">
                      <a:extLst>
                        <a:ext uri="{9D8B030D-6E8A-4147-A177-3AD203B41FA5}">
                          <a16:colId xmlns:a16="http://schemas.microsoft.com/office/drawing/2014/main" val="3095046370"/>
                        </a:ext>
                      </a:extLst>
                    </a:gridCol>
                    <a:gridCol w="1825721">
                      <a:extLst>
                        <a:ext uri="{9D8B030D-6E8A-4147-A177-3AD203B41FA5}">
                          <a16:colId xmlns:a16="http://schemas.microsoft.com/office/drawing/2014/main" val="3717635336"/>
                        </a:ext>
                      </a:extLst>
                    </a:gridCol>
                    <a:gridCol w="1825721">
                      <a:extLst>
                        <a:ext uri="{9D8B030D-6E8A-4147-A177-3AD203B41FA5}">
                          <a16:colId xmlns:a16="http://schemas.microsoft.com/office/drawing/2014/main" val="3911282127"/>
                        </a:ext>
                      </a:extLst>
                    </a:gridCol>
                  </a:tblGrid>
                  <a:tr h="791939">
                    <a:tc>
                      <a:txBody>
                        <a:bodyPr/>
                        <a:lstStyle/>
                        <a:p>
                          <a:endParaRPr lang="en-US"/>
                        </a:p>
                      </a:txBody>
                      <a:tcPr anchor="ctr">
                        <a:blipFill>
                          <a:blip r:embed="rId13"/>
                          <a:stretch>
                            <a:fillRect l="-333" t="-763" r="-400333" b="-1527"/>
                          </a:stretch>
                        </a:blipFill>
                      </a:tcPr>
                    </a:tc>
                    <a:tc>
                      <a:txBody>
                        <a:bodyPr/>
                        <a:lstStyle/>
                        <a:p>
                          <a:endParaRPr lang="en-US"/>
                        </a:p>
                      </a:txBody>
                      <a:tcPr anchor="ctr">
                        <a:blipFill>
                          <a:blip r:embed="rId13"/>
                          <a:stretch>
                            <a:fillRect l="-100333" t="-763" r="-300333" b="-1527"/>
                          </a:stretch>
                        </a:blipFill>
                      </a:tcPr>
                    </a:tc>
                    <a:tc>
                      <a:txBody>
                        <a:bodyPr/>
                        <a:lstStyle/>
                        <a:p>
                          <a:endParaRPr lang="en-US"/>
                        </a:p>
                      </a:txBody>
                      <a:tcPr anchor="ctr">
                        <a:blipFill>
                          <a:blip r:embed="rId13"/>
                          <a:stretch>
                            <a:fillRect l="-201003" t="-763" r="-201338" b="-1527"/>
                          </a:stretch>
                        </a:blipFill>
                      </a:tcPr>
                    </a:tc>
                    <a:tc>
                      <a:txBody>
                        <a:bodyPr/>
                        <a:lstStyle/>
                        <a:p>
                          <a:endParaRPr lang="en-US"/>
                        </a:p>
                      </a:txBody>
                      <a:tcPr anchor="ctr">
                        <a:blipFill>
                          <a:blip r:embed="rId13"/>
                          <a:stretch>
                            <a:fillRect l="-300000" t="-763" r="-100667" b="-1527"/>
                          </a:stretch>
                        </a:blipFill>
                      </a:tcPr>
                    </a:tc>
                    <a:tc>
                      <a:txBody>
                        <a:bodyPr/>
                        <a:lstStyle/>
                        <a:p>
                          <a:endParaRPr lang="en-US"/>
                        </a:p>
                      </a:txBody>
                      <a:tcPr anchor="ctr">
                        <a:blipFill>
                          <a:blip r:embed="rId13"/>
                          <a:stretch>
                            <a:fillRect l="-400000" t="-763" r="-667" b="-1527"/>
                          </a:stretch>
                        </a:blipFill>
                      </a:tcPr>
                    </a:tc>
                    <a:extLst>
                      <a:ext uri="{0D108BD9-81ED-4DB2-BD59-A6C34878D82A}">
                        <a16:rowId xmlns:a16="http://schemas.microsoft.com/office/drawing/2014/main" val="3427814767"/>
                      </a:ext>
                    </a:extLst>
                  </a:tr>
                </a:tbl>
              </a:graphicData>
            </a:graphic>
          </p:graphicFrame>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FEC4CB3-BB5F-2860-AD5E-1FF92E9A4D74}"/>
                  </a:ext>
                </a:extLst>
              </p:cNvPr>
              <p:cNvSpPr txBox="1"/>
              <p:nvPr/>
            </p:nvSpPr>
            <p:spPr>
              <a:xfrm>
                <a:off x="1514476" y="5772727"/>
                <a:ext cx="9360580" cy="416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dirty="0" smtClean="0">
                          <a:solidFill>
                            <a:schemeClr val="accent2"/>
                          </a:solidFill>
                          <a:latin typeface="Cambria Math" panose="02040503050406030204" pitchFamily="18" charset="0"/>
                        </a:rPr>
                        <m:t>(1×126)+(4×84)+(6×36)+(4×9)+(1×1)=</m:t>
                      </m:r>
                      <m:r>
                        <a:rPr lang="en-AU" i="1" dirty="0" smtClean="0">
                          <a:solidFill>
                            <a:schemeClr val="accent2"/>
                          </a:solidFill>
                          <a:latin typeface="Cambria Math" panose="02040503050406030204" pitchFamily="18" charset="0"/>
                        </a:rPr>
                        <m:t>715</m:t>
                      </m:r>
                    </m:oMath>
                  </m:oMathPara>
                </a14:m>
                <a:endParaRPr lang="en-AU" dirty="0">
                  <a:solidFill>
                    <a:schemeClr val="accent2"/>
                  </a:solidFill>
                </a:endParaRPr>
              </a:p>
            </p:txBody>
          </p:sp>
        </mc:Choice>
        <mc:Fallback xmlns="">
          <p:sp>
            <p:nvSpPr>
              <p:cNvPr id="21" name="TextBox 20">
                <a:extLst>
                  <a:ext uri="{FF2B5EF4-FFF2-40B4-BE49-F238E27FC236}">
                    <a16:creationId xmlns:a16="http://schemas.microsoft.com/office/drawing/2014/main" id="{DFEC4CB3-BB5F-2860-AD5E-1FF92E9A4D74}"/>
                  </a:ext>
                </a:extLst>
              </p:cNvPr>
              <p:cNvSpPr txBox="1">
                <a:spLocks noRot="1" noChangeAspect="1" noMove="1" noResize="1" noEditPoints="1" noAdjustHandles="1" noChangeArrowheads="1" noChangeShapeType="1" noTextEdit="1"/>
              </p:cNvSpPr>
              <p:nvPr/>
            </p:nvSpPr>
            <p:spPr>
              <a:xfrm>
                <a:off x="1514476" y="5772727"/>
                <a:ext cx="9360580" cy="416065"/>
              </a:xfrm>
              <a:prstGeom prst="rect">
                <a:avLst/>
              </a:prstGeom>
              <a:blipFill>
                <a:blip r:embed="rId14"/>
                <a:stretch>
                  <a:fillRect b="-22059"/>
                </a:stretch>
              </a:blipFill>
            </p:spPr>
            <p:txBody>
              <a:bodyPr/>
              <a:lstStyle/>
              <a:p>
                <a:r>
                  <a:rPr lang="en-AU">
                    <a:noFill/>
                  </a:rPr>
                  <a:t> </a:t>
                </a:r>
              </a:p>
            </p:txBody>
          </p:sp>
        </mc:Fallback>
      </mc:AlternateContent>
    </p:spTree>
    <p:extLst>
      <p:ext uri="{BB962C8B-B14F-4D97-AF65-F5344CB8AC3E}">
        <p14:creationId xmlns:p14="http://schemas.microsoft.com/office/powerpoint/2010/main" val="25266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B9F77-BAB1-D68F-3BC7-60D73C0FE7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C2A674-0264-7034-B112-813DE9C92E40}"/>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3" name="Title 2">
            <a:extLst>
              <a:ext uri="{FF2B5EF4-FFF2-40B4-BE49-F238E27FC236}">
                <a16:creationId xmlns:a16="http://schemas.microsoft.com/office/drawing/2014/main" id="{A4640DF7-20EF-39F1-8BD2-231F29AE6AAD}"/>
              </a:ext>
            </a:extLst>
          </p:cNvPr>
          <p:cNvSpPr>
            <a:spLocks noGrp="1"/>
          </p:cNvSpPr>
          <p:nvPr>
            <p:ph type="title"/>
          </p:nvPr>
        </p:nvSpPr>
        <p:spPr/>
        <p:txBody>
          <a:bodyPr/>
          <a:lstStyle/>
          <a:p>
            <a:r>
              <a:rPr lang="en-AU" dirty="0"/>
              <a:t>Matching cards (2)</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ADCA730-6380-E3DA-D18F-7FCC0E4E75DE}"/>
                  </a:ext>
                </a:extLst>
              </p:cNvPr>
              <p:cNvSpPr>
                <a:spLocks noGrp="1"/>
              </p:cNvSpPr>
              <p:nvPr>
                <p:ph type="body" sz="quarter" idx="18"/>
              </p:nvPr>
            </p:nvSpPr>
            <p:spPr/>
            <p:txBody>
              <a:bodyPr/>
              <a:lstStyle/>
              <a:p>
                <a:r>
                  <a:rPr lang="en-AU" dirty="0"/>
                  <a:t>Can you find the coefficient of </a:t>
                </a:r>
                <a14:m>
                  <m:oMath xmlns:m="http://schemas.openxmlformats.org/officeDocument/2006/math">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4</m:t>
                        </m:r>
                      </m:sup>
                    </m:sSup>
                    <m:r>
                      <a:rPr lang="en-AU" b="0" i="1" dirty="0" smtClean="0">
                        <a:latin typeface="Cambria Math" panose="02040503050406030204" pitchFamily="18" charset="0"/>
                      </a:rPr>
                      <m:t>?</m:t>
                    </m:r>
                  </m:oMath>
                </a14:m>
                <a:endParaRPr lang="en-AU" dirty="0"/>
              </a:p>
            </p:txBody>
          </p:sp>
        </mc:Choice>
        <mc:Fallback xmlns="">
          <p:sp>
            <p:nvSpPr>
              <p:cNvPr id="4" name="Text Placeholder 3">
                <a:extLst>
                  <a:ext uri="{FF2B5EF4-FFF2-40B4-BE49-F238E27FC236}">
                    <a16:creationId xmlns:a16="http://schemas.microsoft.com/office/drawing/2014/main" id="{9ADCA730-6380-E3DA-D18F-7FCC0E4E75DE}"/>
                  </a:ext>
                </a:extLst>
              </p:cNvPr>
              <p:cNvSpPr>
                <a:spLocks noGrp="1" noRot="1" noChangeAspect="1" noMove="1" noResize="1" noEditPoints="1" noAdjustHandles="1" noChangeArrowheads="1" noChangeShapeType="1" noTextEdit="1"/>
              </p:cNvSpPr>
              <p:nvPr>
                <p:ph type="body" sz="quarter" idx="18"/>
              </p:nvPr>
            </p:nvSpPr>
            <p:spPr>
              <a:blipFill>
                <a:blip r:embed="rId2"/>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F8F4DCB-7A3D-DB87-5AED-82DA58D80E1A}"/>
                  </a:ext>
                </a:extLst>
              </p:cNvPr>
              <p:cNvSpPr txBox="1"/>
              <p:nvPr/>
            </p:nvSpPr>
            <p:spPr>
              <a:xfrm>
                <a:off x="1141453" y="1523666"/>
                <a:ext cx="1260000" cy="855427"/>
              </a:xfrm>
              <a:prstGeom prst="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gn="ctr">
                  <a:buNone/>
                </a:pPr>
                <a14:m>
                  <m:oMath xmlns:m="http://schemas.openxmlformats.org/officeDocument/2006/math">
                    <m:r>
                      <m:rPr>
                        <m:nor/>
                      </m:rPr>
                      <a:rPr lang="en-AU" sz="1800" baseline="30000" dirty="0"/>
                      <m:t>4</m:t>
                    </m:r>
                    <m:r>
                      <m:rPr>
                        <m:nor/>
                      </m:rPr>
                      <a:rPr lang="en-AU" sz="1800" dirty="0"/>
                      <m:t>C</m:t>
                    </m:r>
                    <m:r>
                      <m:rPr>
                        <m:nor/>
                      </m:rPr>
                      <a:rPr lang="en-AU" sz="1800" baseline="-25000" dirty="0"/>
                      <m:t>0</m:t>
                    </m:r>
                  </m:oMath>
                </a14:m>
                <a:r>
                  <a:rPr lang="en-AU" sz="1800" baseline="30000" dirty="0"/>
                  <a:t> </a:t>
                </a:r>
              </a:p>
            </p:txBody>
          </p:sp>
        </mc:Choice>
        <mc:Fallback xmlns="">
          <p:sp>
            <p:nvSpPr>
              <p:cNvPr id="7" name="TextBox 6">
                <a:extLst>
                  <a:ext uri="{FF2B5EF4-FFF2-40B4-BE49-F238E27FC236}">
                    <a16:creationId xmlns:a16="http://schemas.microsoft.com/office/drawing/2014/main" id="{BF8F4DCB-7A3D-DB87-5AED-82DA58D80E1A}"/>
                  </a:ext>
                </a:extLst>
              </p:cNvPr>
              <p:cNvSpPr txBox="1">
                <a:spLocks noRot="1" noChangeAspect="1" noMove="1" noResize="1" noEditPoints="1" noAdjustHandles="1" noChangeArrowheads="1" noChangeShapeType="1" noTextEdit="1"/>
              </p:cNvSpPr>
              <p:nvPr/>
            </p:nvSpPr>
            <p:spPr>
              <a:xfrm>
                <a:off x="1141453" y="1523666"/>
                <a:ext cx="1260000" cy="855427"/>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BBCD61-4E68-BC41-DF01-00376BD341F8}"/>
                  </a:ext>
                </a:extLst>
              </p:cNvPr>
              <p:cNvSpPr txBox="1"/>
              <p:nvPr/>
            </p:nvSpPr>
            <p:spPr>
              <a:xfrm>
                <a:off x="2988726" y="1523666"/>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non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gn="ctr">
                  <a:buNone/>
                </a:pPr>
                <a14:m>
                  <m:oMath xmlns:m="http://schemas.openxmlformats.org/officeDocument/2006/math">
                    <m:r>
                      <m:rPr>
                        <m:nor/>
                      </m:rPr>
                      <a:rPr lang="en-AU" sz="1800" baseline="30000" dirty="0"/>
                      <m:t>4</m:t>
                    </m:r>
                    <m:r>
                      <m:rPr>
                        <m:nor/>
                      </m:rPr>
                      <a:rPr lang="en-AU" sz="1800" dirty="0"/>
                      <m:t>C</m:t>
                    </m:r>
                    <m:r>
                      <m:rPr>
                        <m:nor/>
                      </m:rPr>
                      <a:rPr lang="en-AU" sz="1800" b="0" i="0" baseline="-25000" dirty="0" smtClean="0"/>
                      <m:t>1</m:t>
                    </m:r>
                  </m:oMath>
                </a14:m>
                <a:r>
                  <a:rPr lang="en-AU" sz="1800" dirty="0"/>
                  <a:t> </a:t>
                </a:r>
                <a14:m>
                  <m:oMath xmlns:m="http://schemas.openxmlformats.org/officeDocument/2006/math">
                    <m:r>
                      <a:rPr lang="en-AU" sz="1800" b="0" i="1" dirty="0" smtClean="0">
                        <a:latin typeface="Cambria Math" panose="02040503050406030204" pitchFamily="18" charset="0"/>
                      </a:rPr>
                      <m:t>𝑥</m:t>
                    </m:r>
                  </m:oMath>
                </a14:m>
                <a:endParaRPr lang="en-AU" sz="1800" dirty="0"/>
              </a:p>
            </p:txBody>
          </p:sp>
        </mc:Choice>
        <mc:Fallback xmlns="">
          <p:sp>
            <p:nvSpPr>
              <p:cNvPr id="8" name="TextBox 7">
                <a:extLst>
                  <a:ext uri="{FF2B5EF4-FFF2-40B4-BE49-F238E27FC236}">
                    <a16:creationId xmlns:a16="http://schemas.microsoft.com/office/drawing/2014/main" id="{02BBCD61-4E68-BC41-DF01-00376BD341F8}"/>
                  </a:ext>
                </a:extLst>
              </p:cNvPr>
              <p:cNvSpPr txBox="1">
                <a:spLocks noRot="1" noChangeAspect="1" noMove="1" noResize="1" noEditPoints="1" noAdjustHandles="1" noChangeArrowheads="1" noChangeShapeType="1" noTextEdit="1"/>
              </p:cNvSpPr>
              <p:nvPr/>
            </p:nvSpPr>
            <p:spPr>
              <a:xfrm>
                <a:off x="2988726" y="1523666"/>
                <a:ext cx="1260000" cy="90000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BEF080-A285-A94A-C765-BED308A7778D}"/>
                  </a:ext>
                </a:extLst>
              </p:cNvPr>
              <p:cNvSpPr txBox="1"/>
              <p:nvPr/>
            </p:nvSpPr>
            <p:spPr>
              <a:xfrm>
                <a:off x="4836000" y="1523833"/>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gn="ctr">
                  <a:buNone/>
                </a:pPr>
                <a14:m>
                  <m:oMath xmlns:m="http://schemas.openxmlformats.org/officeDocument/2006/math">
                    <m:r>
                      <m:rPr>
                        <m:nor/>
                      </m:rPr>
                      <a:rPr lang="en-AU" sz="1800" baseline="30000" dirty="0"/>
                      <m:t>4</m:t>
                    </m:r>
                    <m:r>
                      <m:rPr>
                        <m:nor/>
                      </m:rPr>
                      <a:rPr lang="en-AU" sz="1800" dirty="0"/>
                      <m:t>C</m:t>
                    </m:r>
                    <m:r>
                      <m:rPr>
                        <m:nor/>
                      </m:rPr>
                      <a:rPr lang="en-AU" sz="1800" b="0" i="0" baseline="-25000" dirty="0" smtClean="0"/>
                      <m:t>2</m:t>
                    </m:r>
                  </m:oMath>
                </a14:m>
                <a:r>
                  <a:rPr lang="en-AU" sz="1800" dirty="0"/>
                  <a:t> </a:t>
                </a:r>
                <a14:m>
                  <m:oMath xmlns:m="http://schemas.openxmlformats.org/officeDocument/2006/math">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𝑥</m:t>
                        </m:r>
                      </m:e>
                      <m:sup>
                        <m:r>
                          <a:rPr lang="en-AU" sz="1800" b="0" i="1" dirty="0" smtClean="0">
                            <a:latin typeface="Cambria Math" panose="02040503050406030204" pitchFamily="18" charset="0"/>
                          </a:rPr>
                          <m:t>2</m:t>
                        </m:r>
                      </m:sup>
                    </m:sSup>
                    <m:r>
                      <a:rPr lang="en-AU" sz="1800" b="0" i="1" dirty="0" smtClean="0">
                        <a:latin typeface="Cambria Math" panose="02040503050406030204" pitchFamily="18" charset="0"/>
                      </a:rPr>
                      <m:t> </m:t>
                    </m:r>
                  </m:oMath>
                </a14:m>
                <a:endParaRPr lang="en-AU" sz="1800" dirty="0"/>
              </a:p>
            </p:txBody>
          </p:sp>
        </mc:Choice>
        <mc:Fallback xmlns="">
          <p:sp>
            <p:nvSpPr>
              <p:cNvPr id="9" name="TextBox 8">
                <a:extLst>
                  <a:ext uri="{FF2B5EF4-FFF2-40B4-BE49-F238E27FC236}">
                    <a16:creationId xmlns:a16="http://schemas.microsoft.com/office/drawing/2014/main" id="{F7BEF080-A285-A94A-C765-BED308A7778D}"/>
                  </a:ext>
                </a:extLst>
              </p:cNvPr>
              <p:cNvSpPr txBox="1">
                <a:spLocks noRot="1" noChangeAspect="1" noMove="1" noResize="1" noEditPoints="1" noAdjustHandles="1" noChangeArrowheads="1" noChangeShapeType="1" noTextEdit="1"/>
              </p:cNvSpPr>
              <p:nvPr/>
            </p:nvSpPr>
            <p:spPr>
              <a:xfrm>
                <a:off x="4836000" y="1523833"/>
                <a:ext cx="1260000" cy="90000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F68C06-F397-AF7D-73D7-8B6CC82E9D51}"/>
                  </a:ext>
                </a:extLst>
              </p:cNvPr>
              <p:cNvSpPr txBox="1"/>
              <p:nvPr/>
            </p:nvSpPr>
            <p:spPr>
              <a:xfrm>
                <a:off x="6683273" y="1523666"/>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gn="ctr">
                  <a:buNone/>
                </a:pPr>
                <a14:m>
                  <m:oMath xmlns:m="http://schemas.openxmlformats.org/officeDocument/2006/math">
                    <m:r>
                      <m:rPr>
                        <m:nor/>
                      </m:rPr>
                      <a:rPr lang="en-AU" sz="1800" baseline="30000" dirty="0"/>
                      <m:t>4</m:t>
                    </m:r>
                    <m:r>
                      <m:rPr>
                        <m:nor/>
                      </m:rPr>
                      <a:rPr lang="en-AU" sz="1800" dirty="0"/>
                      <m:t>C</m:t>
                    </m:r>
                    <m:r>
                      <m:rPr>
                        <m:nor/>
                      </m:rPr>
                      <a:rPr lang="en-AU" sz="1800" b="0" i="0" baseline="-25000" dirty="0" smtClean="0"/>
                      <m:t>3</m:t>
                    </m:r>
                  </m:oMath>
                </a14:m>
                <a:r>
                  <a:rPr lang="en-AU" sz="1800" dirty="0"/>
                  <a:t> </a:t>
                </a:r>
                <a14:m>
                  <m:oMath xmlns:m="http://schemas.openxmlformats.org/officeDocument/2006/math">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𝑥</m:t>
                        </m:r>
                      </m:e>
                      <m:sup>
                        <m:r>
                          <a:rPr lang="en-AU" sz="1800" b="0" i="1" dirty="0" smtClean="0">
                            <a:latin typeface="Cambria Math" panose="02040503050406030204" pitchFamily="18" charset="0"/>
                          </a:rPr>
                          <m:t>3</m:t>
                        </m:r>
                      </m:sup>
                    </m:sSup>
                  </m:oMath>
                </a14:m>
                <a:endParaRPr lang="en-AU" sz="1800" dirty="0"/>
              </a:p>
            </p:txBody>
          </p:sp>
        </mc:Choice>
        <mc:Fallback xmlns="">
          <p:sp>
            <p:nvSpPr>
              <p:cNvPr id="10" name="TextBox 9">
                <a:extLst>
                  <a:ext uri="{FF2B5EF4-FFF2-40B4-BE49-F238E27FC236}">
                    <a16:creationId xmlns:a16="http://schemas.microsoft.com/office/drawing/2014/main" id="{3DF68C06-F397-AF7D-73D7-8B6CC82E9D51}"/>
                  </a:ext>
                </a:extLst>
              </p:cNvPr>
              <p:cNvSpPr txBox="1">
                <a:spLocks noRot="1" noChangeAspect="1" noMove="1" noResize="1" noEditPoints="1" noAdjustHandles="1" noChangeArrowheads="1" noChangeShapeType="1" noTextEdit="1"/>
              </p:cNvSpPr>
              <p:nvPr/>
            </p:nvSpPr>
            <p:spPr>
              <a:xfrm>
                <a:off x="6683273" y="1523666"/>
                <a:ext cx="1260000" cy="900000"/>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D5C7257-B8A1-317A-2609-9036498D4B15}"/>
                  </a:ext>
                </a:extLst>
              </p:cNvPr>
              <p:cNvSpPr txBox="1"/>
              <p:nvPr/>
            </p:nvSpPr>
            <p:spPr>
              <a:xfrm>
                <a:off x="8530546" y="1523666"/>
                <a:ext cx="1260000" cy="90000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i="1">
                              <a:effectLst/>
                              <a:latin typeface="Cambria Math" panose="02040503050406030204" pitchFamily="18" charset="0"/>
                              <a:ea typeface="Calibri" panose="020F0502020204030204" pitchFamily="34" charset="0"/>
                            </a:rPr>
                            <m:t>4</m:t>
                          </m:r>
                        </m:sup>
                      </m:sSup>
                    </m:oMath>
                  </m:oMathPara>
                </a14:m>
                <a:endParaRPr lang="en-AU" sz="1800" dirty="0">
                  <a:effectLst/>
                  <a:latin typeface="Arial" panose="020B0604020202020204" pitchFamily="34" charset="0"/>
                  <a:ea typeface="Calibri" panose="020F0502020204030204" pitchFamily="34" charset="0"/>
                </a:endParaRPr>
              </a:p>
              <a:p>
                <a:pPr algn="ctr"/>
                <a:r>
                  <a:rPr lang="en-AU" sz="1400" b="1" dirty="0">
                    <a:effectLst/>
                    <a:ea typeface="Yu Mincho" panose="02020400000000000000" pitchFamily="18" charset="-128"/>
                  </a:rPr>
                  <a:t> </a:t>
                </a:r>
                <a14:m>
                  <m:oMath xmlns:m="http://schemas.openxmlformats.org/officeDocument/2006/math">
                    <m:r>
                      <m:rPr>
                        <m:nor/>
                      </m:rPr>
                      <a:rPr lang="en-AU" sz="1800" baseline="30000" dirty="0"/>
                      <m:t>4</m:t>
                    </m:r>
                    <m:r>
                      <m:rPr>
                        <m:nor/>
                      </m:rPr>
                      <a:rPr lang="en-AU" sz="1800" dirty="0"/>
                      <m:t>C</m:t>
                    </m:r>
                    <m:r>
                      <a:rPr lang="en-AU" sz="1800" b="0" i="1" baseline="-25000" dirty="0" smtClean="0">
                        <a:latin typeface="Cambria Math" panose="02040503050406030204" pitchFamily="18" charset="0"/>
                      </a:rPr>
                      <m:t>4 </m:t>
                    </m:r>
                    <m:sSup>
                      <m:sSupPr>
                        <m:ctrlPr>
                          <a:rPr lang="en-AU" sz="1400" b="1" i="1" smtClean="0">
                            <a:effectLst/>
                            <a:latin typeface="Cambria Math" panose="02040503050406030204" pitchFamily="18" charset="0"/>
                            <a:ea typeface="Yu Mincho" panose="02020400000000000000" pitchFamily="18" charset="-128"/>
                          </a:rPr>
                        </m:ctrlPr>
                      </m:sSupPr>
                      <m:e>
                        <m:r>
                          <a:rPr lang="en-AU" sz="1800" b="1" i="1">
                            <a:effectLst/>
                            <a:latin typeface="Cambria Math" panose="02040503050406030204" pitchFamily="18" charset="0"/>
                            <a:ea typeface="Yu Mincho" panose="02020400000000000000" pitchFamily="18" charset="-128"/>
                            <a:cs typeface="Arial" panose="020B0604020202020204" pitchFamily="34" charset="0"/>
                          </a:rPr>
                          <m:t>𝒙</m:t>
                        </m:r>
                      </m:e>
                      <m:sup>
                        <m:r>
                          <a:rPr lang="en-AU" sz="1800" b="1" i="1">
                            <a:effectLst/>
                            <a:latin typeface="Cambria Math" panose="02040503050406030204" pitchFamily="18" charset="0"/>
                            <a:ea typeface="Yu Mincho" panose="02020400000000000000" pitchFamily="18" charset="-128"/>
                            <a:cs typeface="Arial" panose="020B0604020202020204" pitchFamily="34" charset="0"/>
                          </a:rPr>
                          <m:t>𝟒</m:t>
                        </m:r>
                      </m:sup>
                    </m:sSup>
                  </m:oMath>
                </a14:m>
                <a:endParaRPr lang="en-AU" sz="1800" dirty="0"/>
              </a:p>
            </p:txBody>
          </p:sp>
        </mc:Choice>
        <mc:Fallback xmlns="">
          <p:sp>
            <p:nvSpPr>
              <p:cNvPr id="12" name="TextBox 11">
                <a:extLst>
                  <a:ext uri="{FF2B5EF4-FFF2-40B4-BE49-F238E27FC236}">
                    <a16:creationId xmlns:a16="http://schemas.microsoft.com/office/drawing/2014/main" id="{0D5C7257-B8A1-317A-2609-9036498D4B15}"/>
                  </a:ext>
                </a:extLst>
              </p:cNvPr>
              <p:cNvSpPr txBox="1">
                <a:spLocks noRot="1" noChangeAspect="1" noMove="1" noResize="1" noEditPoints="1" noAdjustHandles="1" noChangeArrowheads="1" noChangeShapeType="1" noTextEdit="1"/>
              </p:cNvSpPr>
              <p:nvPr/>
            </p:nvSpPr>
            <p:spPr>
              <a:xfrm>
                <a:off x="8530546" y="1523666"/>
                <a:ext cx="1260000" cy="900000"/>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AC457E2-11E3-4342-7A67-196BC16AB583}"/>
                  </a:ext>
                </a:extLst>
              </p:cNvPr>
              <p:cNvSpPr txBox="1"/>
              <p:nvPr/>
            </p:nvSpPr>
            <p:spPr>
              <a:xfrm>
                <a:off x="1141453" y="3186757"/>
                <a:ext cx="1260000" cy="867289"/>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r>
                        <m:rPr>
                          <m:nor/>
                        </m:rPr>
                        <a:rPr lang="en-AU" sz="1800" b="0" i="0" baseline="30000" dirty="0" smtClean="0"/>
                        <m:t>9</m:t>
                      </m:r>
                      <m:r>
                        <m:rPr>
                          <m:nor/>
                        </m:rPr>
                        <a:rPr lang="en-AU" sz="1800" dirty="0" smtClean="0"/>
                        <m:t>C</m:t>
                      </m:r>
                      <m:r>
                        <m:rPr>
                          <m:nor/>
                        </m:rPr>
                        <a:rPr lang="en-AU" sz="1800" b="0" i="0" baseline="-25000" dirty="0" smtClean="0"/>
                        <m:t>4 </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p:txBody>
          </p:sp>
        </mc:Choice>
        <mc:Fallback xmlns="">
          <p:sp>
            <p:nvSpPr>
              <p:cNvPr id="13" name="TextBox 12">
                <a:extLst>
                  <a:ext uri="{FF2B5EF4-FFF2-40B4-BE49-F238E27FC236}">
                    <a16:creationId xmlns:a16="http://schemas.microsoft.com/office/drawing/2014/main" id="{5AC457E2-11E3-4342-7A67-196BC16AB583}"/>
                  </a:ext>
                </a:extLst>
              </p:cNvPr>
              <p:cNvSpPr txBox="1">
                <a:spLocks noRot="1" noChangeAspect="1" noMove="1" noResize="1" noEditPoints="1" noAdjustHandles="1" noChangeArrowheads="1" noChangeShapeType="1" noTextEdit="1"/>
              </p:cNvSpPr>
              <p:nvPr/>
            </p:nvSpPr>
            <p:spPr>
              <a:xfrm>
                <a:off x="1141453" y="3186757"/>
                <a:ext cx="1260000" cy="867289"/>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48F0FCF-EB36-84C6-C087-49D6EB0BA26B}"/>
                  </a:ext>
                </a:extLst>
              </p:cNvPr>
              <p:cNvSpPr txBox="1"/>
              <p:nvPr/>
            </p:nvSpPr>
            <p:spPr>
              <a:xfrm>
                <a:off x="3016434" y="3186757"/>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non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m:rPr>
                          <m:nor/>
                        </m:rPr>
                        <a:rPr lang="en-AU" sz="1800" baseline="30000" dirty="0"/>
                        <m:t>9</m:t>
                      </m:r>
                      <m:r>
                        <m:rPr>
                          <m:nor/>
                        </m:rPr>
                        <a:rPr lang="en-AU" sz="1800" dirty="0"/>
                        <m:t>C</m:t>
                      </m:r>
                      <m:r>
                        <m:rPr>
                          <m:nor/>
                        </m:rPr>
                        <a:rPr lang="en-AU" sz="1800" b="0" i="0" baseline="-25000" dirty="0" smtClean="0"/>
                        <m:t>3</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𝟑</m:t>
                          </m:r>
                        </m:sup>
                      </m:sSup>
                    </m:oMath>
                  </m:oMathPara>
                </a14:m>
                <a:endParaRPr lang="en-AU" sz="1800" dirty="0"/>
              </a:p>
            </p:txBody>
          </p:sp>
        </mc:Choice>
        <mc:Fallback xmlns="">
          <p:sp>
            <p:nvSpPr>
              <p:cNvPr id="14" name="TextBox 13">
                <a:extLst>
                  <a:ext uri="{FF2B5EF4-FFF2-40B4-BE49-F238E27FC236}">
                    <a16:creationId xmlns:a16="http://schemas.microsoft.com/office/drawing/2014/main" id="{148F0FCF-EB36-84C6-C087-49D6EB0BA26B}"/>
                  </a:ext>
                </a:extLst>
              </p:cNvPr>
              <p:cNvSpPr txBox="1">
                <a:spLocks noRot="1" noChangeAspect="1" noMove="1" noResize="1" noEditPoints="1" noAdjustHandles="1" noChangeArrowheads="1" noChangeShapeType="1" noTextEdit="1"/>
              </p:cNvSpPr>
              <p:nvPr/>
            </p:nvSpPr>
            <p:spPr>
              <a:xfrm>
                <a:off x="3016434" y="3186757"/>
                <a:ext cx="1260000" cy="900000"/>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DB3957-0CBE-83C1-BE3A-3D7259417676}"/>
                  </a:ext>
                </a:extLst>
              </p:cNvPr>
              <p:cNvSpPr txBox="1"/>
              <p:nvPr/>
            </p:nvSpPr>
            <p:spPr>
              <a:xfrm>
                <a:off x="4836000" y="3167644"/>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m:rPr>
                          <m:nor/>
                        </m:rPr>
                        <a:rPr lang="en-AU" sz="1800" baseline="30000" dirty="0"/>
                        <m:t>9</m:t>
                      </m:r>
                      <m:r>
                        <m:rPr>
                          <m:nor/>
                        </m:rPr>
                        <a:rPr lang="en-AU" sz="1800" dirty="0"/>
                        <m:t>C</m:t>
                      </m:r>
                      <m:r>
                        <m:rPr>
                          <m:nor/>
                        </m:rPr>
                        <a:rPr lang="en-AU" sz="1800" b="0" i="0" baseline="-25000" dirty="0" smtClean="0"/>
                        <m:t>2</m:t>
                      </m:r>
                      <m:r>
                        <a:rPr lang="en-AU" sz="1800" b="1" i="1" baseline="-25000" dirty="0" smtClean="0">
                          <a:latin typeface="Cambria Math" panose="02040503050406030204" pitchFamily="18" charset="0"/>
                        </a:rPr>
                        <m:t> </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n-AU" sz="1800" dirty="0"/>
              </a:p>
            </p:txBody>
          </p:sp>
        </mc:Choice>
        <mc:Fallback xmlns="">
          <p:sp>
            <p:nvSpPr>
              <p:cNvPr id="15" name="TextBox 14">
                <a:extLst>
                  <a:ext uri="{FF2B5EF4-FFF2-40B4-BE49-F238E27FC236}">
                    <a16:creationId xmlns:a16="http://schemas.microsoft.com/office/drawing/2014/main" id="{57DB3957-0CBE-83C1-BE3A-3D7259417676}"/>
                  </a:ext>
                </a:extLst>
              </p:cNvPr>
              <p:cNvSpPr txBox="1">
                <a:spLocks noRot="1" noChangeAspect="1" noMove="1" noResize="1" noEditPoints="1" noAdjustHandles="1" noChangeArrowheads="1" noChangeShapeType="1" noTextEdit="1"/>
              </p:cNvSpPr>
              <p:nvPr/>
            </p:nvSpPr>
            <p:spPr>
              <a:xfrm>
                <a:off x="4836000" y="3167644"/>
                <a:ext cx="1260000" cy="900000"/>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66138EB-257E-91AF-3805-D2215A12E6EC}"/>
                  </a:ext>
                </a:extLst>
              </p:cNvPr>
              <p:cNvSpPr txBox="1"/>
              <p:nvPr/>
            </p:nvSpPr>
            <p:spPr>
              <a:xfrm>
                <a:off x="6710981" y="3167644"/>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i="1" dirty="0">
                  <a:effectLst/>
                  <a:latin typeface="Cambria Math" panose="02040503050406030204" pitchFamily="18" charset="0"/>
                  <a:ea typeface="Calibri" panose="020F0502020204030204" pitchFamily="34" charset="0"/>
                </a:endParaRPr>
              </a:p>
              <a:p>
                <a:pPr>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AU" sz="1800" baseline="30000" dirty="0"/>
                        <m:t>9</m:t>
                      </m:r>
                      <m:r>
                        <m:rPr>
                          <m:nor/>
                        </m:rPr>
                        <a:rPr lang="en-AU" sz="1800" dirty="0"/>
                        <m:t>C</m:t>
                      </m:r>
                      <m:r>
                        <a:rPr lang="en-AU" sz="1800" b="1" i="1" baseline="-25000" dirty="0" smtClean="0">
                          <a:latin typeface="Cambria Math" panose="02040503050406030204" pitchFamily="18" charset="0"/>
                        </a:rPr>
                        <m:t>𝟏</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oMath>
                  </m:oMathPara>
                </a14:m>
                <a:endParaRPr lang="en-AU" sz="1800" dirty="0"/>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a:p>
                <a:pPr>
                  <a:buNone/>
                </a:pPr>
                <a:endParaRPr lang="en-AU" sz="1800" dirty="0"/>
              </a:p>
            </p:txBody>
          </p:sp>
        </mc:Choice>
        <mc:Fallback xmlns="">
          <p:sp>
            <p:nvSpPr>
              <p:cNvPr id="16" name="TextBox 15">
                <a:extLst>
                  <a:ext uri="{FF2B5EF4-FFF2-40B4-BE49-F238E27FC236}">
                    <a16:creationId xmlns:a16="http://schemas.microsoft.com/office/drawing/2014/main" id="{D66138EB-257E-91AF-3805-D2215A12E6EC}"/>
                  </a:ext>
                </a:extLst>
              </p:cNvPr>
              <p:cNvSpPr txBox="1">
                <a:spLocks noRot="1" noChangeAspect="1" noMove="1" noResize="1" noEditPoints="1" noAdjustHandles="1" noChangeArrowheads="1" noChangeShapeType="1" noTextEdit="1"/>
              </p:cNvSpPr>
              <p:nvPr/>
            </p:nvSpPr>
            <p:spPr>
              <a:xfrm>
                <a:off x="6710981" y="3167644"/>
                <a:ext cx="1260000" cy="900000"/>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B569533-C47E-63A6-403D-B7719BC035D9}"/>
                  </a:ext>
                </a:extLst>
              </p:cNvPr>
              <p:cNvSpPr txBox="1"/>
              <p:nvPr/>
            </p:nvSpPr>
            <p:spPr>
              <a:xfrm>
                <a:off x="8530546" y="3186757"/>
                <a:ext cx="1260000" cy="90000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lIns="0" tIns="0" rIns="0" bIns="0" rtlCol="0">
                <a:noAutofit/>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AU" sz="1800" i="1" smtClean="0">
                              <a:effectLst/>
                              <a:latin typeface="Cambria Math" panose="02040503050406030204" pitchFamily="18" charset="0"/>
                              <a:ea typeface="Calibri" panose="020F0502020204030204" pitchFamily="34" charset="0"/>
                            </a:rPr>
                          </m:ctrlPr>
                        </m:sSupPr>
                        <m:e>
                          <m:d>
                            <m:dPr>
                              <m:ctrlPr>
                                <a:rPr lang="en-AU" sz="1800" i="1">
                                  <a:effectLst/>
                                  <a:latin typeface="Cambria Math" panose="02040503050406030204" pitchFamily="18" charset="0"/>
                                  <a:ea typeface="Calibri" panose="020F0502020204030204" pitchFamily="34" charset="0"/>
                                </a:rPr>
                              </m:ctrlPr>
                            </m:dPr>
                            <m:e>
                              <m:r>
                                <a:rPr lang="en-AU" sz="1800" i="1">
                                  <a:effectLst/>
                                  <a:latin typeface="Cambria Math" panose="02040503050406030204" pitchFamily="18" charset="0"/>
                                  <a:ea typeface="Calibri" panose="020F0502020204030204" pitchFamily="34" charset="0"/>
                                </a:rPr>
                                <m:t>1+</m:t>
                              </m:r>
                              <m:r>
                                <a:rPr lang="en-AU" sz="1800" i="1">
                                  <a:effectLst/>
                                  <a:latin typeface="Cambria Math" panose="02040503050406030204" pitchFamily="18" charset="0"/>
                                  <a:ea typeface="Calibri" panose="020F0502020204030204" pitchFamily="34" charset="0"/>
                                </a:rPr>
                                <m:t>𝑥</m:t>
                              </m:r>
                            </m:e>
                          </m:d>
                        </m:e>
                        <m:sup>
                          <m:r>
                            <a:rPr lang="en-AU" sz="1800" b="0" i="1" smtClean="0">
                              <a:effectLst/>
                              <a:latin typeface="Cambria Math" panose="02040503050406030204" pitchFamily="18" charset="0"/>
                              <a:ea typeface="Calibri" panose="020F0502020204030204" pitchFamily="34" charset="0"/>
                            </a:rPr>
                            <m:t>9</m:t>
                          </m:r>
                        </m:sup>
                      </m:sSup>
                    </m:oMath>
                  </m:oMathPara>
                </a14:m>
                <a:endParaRPr lang="en-AU" sz="1800" dirty="0">
                  <a:effectLst/>
                  <a:latin typeface="Arial" panose="020B0604020202020204" pitchFamily="34" charset="0"/>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m:rPr>
                          <m:nor/>
                        </m:rPr>
                        <a:rPr lang="en-AU" sz="1800" baseline="30000" dirty="0"/>
                        <m:t>9</m:t>
                      </m:r>
                      <m:r>
                        <m:rPr>
                          <m:nor/>
                        </m:rPr>
                        <a:rPr lang="en-AU" sz="1800" dirty="0"/>
                        <m:t>C</m:t>
                      </m:r>
                      <m:r>
                        <a:rPr lang="en-AU" sz="1800" b="1" i="1" baseline="-25000" dirty="0" smtClean="0">
                          <a:latin typeface="Cambria Math" panose="02040503050406030204" pitchFamily="18" charset="0"/>
                        </a:rPr>
                        <m:t>𝟎</m:t>
                      </m:r>
                    </m:oMath>
                  </m:oMathPara>
                </a14:m>
                <a:endParaRPr lang="en-AU" sz="1800" dirty="0"/>
              </a:p>
            </p:txBody>
          </p:sp>
        </mc:Choice>
        <mc:Fallback xmlns="">
          <p:sp>
            <p:nvSpPr>
              <p:cNvPr id="17" name="TextBox 16">
                <a:extLst>
                  <a:ext uri="{FF2B5EF4-FFF2-40B4-BE49-F238E27FC236}">
                    <a16:creationId xmlns:a16="http://schemas.microsoft.com/office/drawing/2014/main" id="{0B569533-C47E-63A6-403D-B7719BC035D9}"/>
                  </a:ext>
                </a:extLst>
              </p:cNvPr>
              <p:cNvSpPr txBox="1">
                <a:spLocks noRot="1" noChangeAspect="1" noMove="1" noResize="1" noEditPoints="1" noAdjustHandles="1" noChangeArrowheads="1" noChangeShapeType="1" noTextEdit="1"/>
              </p:cNvSpPr>
              <p:nvPr/>
            </p:nvSpPr>
            <p:spPr>
              <a:xfrm>
                <a:off x="8530546" y="3186757"/>
                <a:ext cx="1260000" cy="900000"/>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19" name="Table 18" descr="Multiples of the above cards. ">
                <a:extLst>
                  <a:ext uri="{FF2B5EF4-FFF2-40B4-BE49-F238E27FC236}">
                    <a16:creationId xmlns:a16="http://schemas.microsoft.com/office/drawing/2014/main" id="{EF154602-30D8-4A90-F1C4-730A87E52F2A}"/>
                  </a:ext>
                </a:extLst>
              </p:cNvPr>
              <p:cNvGraphicFramePr>
                <a:graphicFrameLocks noGrp="1"/>
              </p:cNvGraphicFramePr>
              <p:nvPr>
                <p:extLst>
                  <p:ext uri="{D42A27DB-BD31-4B8C-83A1-F6EECF244321}">
                    <p14:modId xmlns:p14="http://schemas.microsoft.com/office/powerpoint/2010/main" val="2977096558"/>
                  </p:ext>
                </p:extLst>
              </p:nvPr>
            </p:nvGraphicFramePr>
            <p:xfrm>
              <a:off x="901697" y="4651110"/>
              <a:ext cx="9128605" cy="791939"/>
            </p:xfrm>
            <a:graphic>
              <a:graphicData uri="http://schemas.openxmlformats.org/drawingml/2006/table">
                <a:tbl>
                  <a:tblPr firstRow="1" bandRow="1">
                    <a:tableStyleId>{5940675A-B579-460E-94D1-54222C63F5DA}</a:tableStyleId>
                  </a:tblPr>
                  <a:tblGrid>
                    <a:gridCol w="1825721">
                      <a:extLst>
                        <a:ext uri="{9D8B030D-6E8A-4147-A177-3AD203B41FA5}">
                          <a16:colId xmlns:a16="http://schemas.microsoft.com/office/drawing/2014/main" val="571342395"/>
                        </a:ext>
                      </a:extLst>
                    </a:gridCol>
                    <a:gridCol w="1825721">
                      <a:extLst>
                        <a:ext uri="{9D8B030D-6E8A-4147-A177-3AD203B41FA5}">
                          <a16:colId xmlns:a16="http://schemas.microsoft.com/office/drawing/2014/main" val="2510130895"/>
                        </a:ext>
                      </a:extLst>
                    </a:gridCol>
                    <a:gridCol w="1825721">
                      <a:extLst>
                        <a:ext uri="{9D8B030D-6E8A-4147-A177-3AD203B41FA5}">
                          <a16:colId xmlns:a16="http://schemas.microsoft.com/office/drawing/2014/main" val="3095046370"/>
                        </a:ext>
                      </a:extLst>
                    </a:gridCol>
                    <a:gridCol w="1825721">
                      <a:extLst>
                        <a:ext uri="{9D8B030D-6E8A-4147-A177-3AD203B41FA5}">
                          <a16:colId xmlns:a16="http://schemas.microsoft.com/office/drawing/2014/main" val="3717635336"/>
                        </a:ext>
                      </a:extLst>
                    </a:gridCol>
                    <a:gridCol w="1825721">
                      <a:extLst>
                        <a:ext uri="{9D8B030D-6E8A-4147-A177-3AD203B41FA5}">
                          <a16:colId xmlns:a16="http://schemas.microsoft.com/office/drawing/2014/main" val="3911282127"/>
                        </a:ext>
                      </a:extLst>
                    </a:gridCol>
                  </a:tblGrid>
                  <a:tr h="79193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4</m:t>
                                </m:r>
                                <m:r>
                                  <m:rPr>
                                    <m:nor/>
                                  </m:rPr>
                                  <a:rPr lang="en-AU" sz="1800" dirty="0" smtClean="0"/>
                                  <m:t>C</m:t>
                                </m:r>
                                <m:r>
                                  <m:rPr>
                                    <m:nor/>
                                  </m:rPr>
                                  <a:rPr lang="en-AU" sz="1800" baseline="-25000" dirty="0" smtClean="0"/>
                                  <m:t>0</m:t>
                                </m:r>
                                <m:r>
                                  <m:rPr>
                                    <m:nor/>
                                  </m:rPr>
                                  <a:rPr lang="en-AU" sz="1800" baseline="30000" dirty="0" smtClean="0"/>
                                  <m:t> </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0" i="0" baseline="30000" dirty="0" smtClean="0"/>
                                  <m:t>9</m:t>
                                </m:r>
                                <m:r>
                                  <m:rPr>
                                    <m:nor/>
                                  </m:rPr>
                                  <a:rPr lang="en-AU" sz="1800" dirty="0" smtClean="0"/>
                                  <m:t>C</m:t>
                                </m:r>
                                <m:r>
                                  <m:rPr>
                                    <m:nor/>
                                  </m:rPr>
                                  <a:rPr lang="en-AU" sz="1800" b="0" i="0" baseline="-25000" dirty="0" smtClean="0"/>
                                  <m:t>4</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 </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4</m:t>
                                </m:r>
                                <m:r>
                                  <m:rPr>
                                    <m:nor/>
                                  </m:rPr>
                                  <a:rPr lang="en-AU" sz="1800" dirty="0" smtClean="0"/>
                                  <m:t>C</m:t>
                                </m:r>
                                <m:r>
                                  <m:rPr>
                                    <m:nor/>
                                  </m:rPr>
                                  <a:rPr lang="en-AU" sz="1800" b="0" i="0" baseline="-25000" dirty="0" smtClean="0"/>
                                  <m:t>1</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0" i="0" baseline="30000" dirty="0" smtClean="0"/>
                                  <m:t>9</m:t>
                                </m:r>
                                <m:r>
                                  <m:rPr>
                                    <m:nor/>
                                  </m:rPr>
                                  <a:rPr lang="en-AU" sz="1800" dirty="0" smtClean="0"/>
                                  <m:t>C</m:t>
                                </m:r>
                                <m:r>
                                  <a:rPr lang="en-AU" sz="1800" b="1" i="1" baseline="-25000" dirty="0" smtClean="0">
                                    <a:latin typeface="Cambria Math" panose="02040503050406030204" pitchFamily="18" charset="0"/>
                                  </a:rPr>
                                  <m:t>𝟑</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4</m:t>
                                </m:r>
                                <m:r>
                                  <m:rPr>
                                    <m:nor/>
                                  </m:rPr>
                                  <a:rPr lang="en-AU" sz="1800" dirty="0" smtClean="0"/>
                                  <m:t>C</m:t>
                                </m:r>
                                <m:r>
                                  <m:rPr>
                                    <m:nor/>
                                  </m:rPr>
                                  <a:rPr lang="en-AU" sz="1800" b="0" i="0" baseline="-25000" dirty="0" smtClean="0"/>
                                  <m:t>2</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9</m:t>
                                </m:r>
                                <m:r>
                                  <m:rPr>
                                    <m:nor/>
                                  </m:rPr>
                                  <a:rPr lang="en-AU" sz="1800" dirty="0" smtClean="0"/>
                                  <m:t>C</m:t>
                                </m:r>
                                <m:r>
                                  <m:rPr>
                                    <m:nor/>
                                  </m:rPr>
                                  <a:rPr lang="en-AU" sz="1800" b="0" i="0" baseline="-25000" dirty="0" smtClean="0"/>
                                  <m:t>2</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4</m:t>
                                </m:r>
                                <m:r>
                                  <m:rPr>
                                    <m:nor/>
                                  </m:rPr>
                                  <a:rPr lang="en-AU" sz="1800" dirty="0" smtClean="0"/>
                                  <m:t>C</m:t>
                                </m:r>
                                <m:r>
                                  <m:rPr>
                                    <m:nor/>
                                  </m:rPr>
                                  <a:rPr lang="en-AU" sz="1800" b="0" i="0" baseline="-25000" dirty="0" smtClean="0"/>
                                  <m:t>3</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9</m:t>
                                </m:r>
                                <m:r>
                                  <m:rPr>
                                    <m:nor/>
                                  </m:rPr>
                                  <a:rPr lang="en-AU" sz="1800" dirty="0" smtClean="0"/>
                                  <m:t>C</m:t>
                                </m:r>
                                <m:r>
                                  <m:rPr>
                                    <m:nor/>
                                  </m:rPr>
                                  <a:rPr lang="en-AU" sz="1800" b="0" i="0" baseline="-25000" dirty="0" smtClean="0"/>
                                  <m:t>1</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4</m:t>
                                </m:r>
                                <m:r>
                                  <m:rPr>
                                    <m:nor/>
                                  </m:rPr>
                                  <a:rPr lang="en-AU" sz="1800" dirty="0" smtClean="0"/>
                                  <m:t>C</m:t>
                                </m:r>
                                <m:r>
                                  <a:rPr lang="en-AU" sz="1800" b="0" i="1" baseline="-25000" dirty="0" smtClean="0">
                                    <a:latin typeface="Cambria Math" panose="02040503050406030204" pitchFamily="18" charset="0"/>
                                  </a:rPr>
                                  <m:t>4</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r>
                                  <m:rPr>
                                    <m:nor/>
                                  </m:rPr>
                                  <a:rPr lang="en-AU" sz="1800" baseline="30000" dirty="0" smtClean="0"/>
                                  <m:t>9</m:t>
                                </m:r>
                                <m:r>
                                  <m:rPr>
                                    <m:nor/>
                                  </m:rPr>
                                  <a:rPr lang="en-AU" sz="1800" dirty="0" smtClean="0"/>
                                  <m:t>C</m:t>
                                </m:r>
                                <m:r>
                                  <a:rPr lang="en-AU" sz="1800" b="1" i="1" baseline="-25000" dirty="0" smtClean="0">
                                    <a:latin typeface="Cambria Math" panose="02040503050406030204" pitchFamily="18" charset="0"/>
                                  </a:rPr>
                                  <m:t>𝟎</m:t>
                                </m:r>
                                <m:r>
                                  <a:rPr lang="en-AU" sz="1800" b="1" i="1" smtClean="0">
                                    <a:effectLst/>
                                    <a:latin typeface="Cambria Math" panose="02040503050406030204" pitchFamily="18" charset="0"/>
                                    <a:ea typeface="Calibri" panose="020F0502020204030204" pitchFamily="34" charset="0"/>
                                    <a:cs typeface="Arial" panose="020B0604020202020204" pitchFamily="34" charset="0"/>
                                  </a:rPr>
                                  <m:t>)</m:t>
                                </m:r>
                                <m:sSup>
                                  <m:sSupPr>
                                    <m:ctrlPr>
                                      <a:rPr lang="en-AU" sz="1800" b="1" i="1" smtClean="0">
                                        <a:effectLst/>
                                        <a:latin typeface="Cambria Math" panose="02040503050406030204" pitchFamily="18" charset="0"/>
                                        <a:ea typeface="Calibri" panose="020F0502020204030204" pitchFamily="34" charset="0"/>
                                        <a:cs typeface="Arial" panose="020B0604020202020204" pitchFamily="34" charset="0"/>
                                      </a:rPr>
                                    </m:ctrlPr>
                                  </m:sSupPr>
                                  <m:e>
                                    <m:r>
                                      <a:rPr lang="en-AU" sz="1800" b="1" i="1" smtClean="0">
                                        <a:effectLst/>
                                        <a:latin typeface="Cambria Math" panose="02040503050406030204" pitchFamily="18" charset="0"/>
                                        <a:ea typeface="Calibri" panose="020F0502020204030204" pitchFamily="34" charset="0"/>
                                        <a:cs typeface="Arial" panose="020B0604020202020204" pitchFamily="34" charset="0"/>
                                      </a:rPr>
                                      <m:t>𝒙</m:t>
                                    </m:r>
                                  </m:e>
                                  <m:sup>
                                    <m:r>
                                      <a:rPr lang="en-AU" sz="1800" b="1" i="1" smtClean="0">
                                        <a:effectLst/>
                                        <a:latin typeface="Cambria Math" panose="02040503050406030204" pitchFamily="18" charset="0"/>
                                        <a:ea typeface="Calibri" panose="020F0502020204030204" pitchFamily="34" charset="0"/>
                                        <a:cs typeface="Arial" panose="020B0604020202020204" pitchFamily="34" charset="0"/>
                                      </a:rPr>
                                      <m:t>𝟒</m:t>
                                    </m:r>
                                  </m:sup>
                                </m:sSup>
                              </m:oMath>
                            </m:oMathPara>
                          </a14:m>
                          <a:endParaRPr lang="en-AU" sz="1800" dirty="0"/>
                        </a:p>
                        <a:p>
                          <a:endParaRPr lang="en-AU" dirty="0"/>
                        </a:p>
                      </a:txBody>
                      <a:tcPr anchor="ctr"/>
                    </a:tc>
                    <a:extLst>
                      <a:ext uri="{0D108BD9-81ED-4DB2-BD59-A6C34878D82A}">
                        <a16:rowId xmlns:a16="http://schemas.microsoft.com/office/drawing/2014/main" val="3427814767"/>
                      </a:ext>
                    </a:extLst>
                  </a:tr>
                </a:tbl>
              </a:graphicData>
            </a:graphic>
          </p:graphicFrame>
        </mc:Choice>
        <mc:Fallback xmlns="">
          <p:graphicFrame>
            <p:nvGraphicFramePr>
              <p:cNvPr id="19" name="Table 18" descr="Multiples of the above cards. ">
                <a:extLst>
                  <a:ext uri="{FF2B5EF4-FFF2-40B4-BE49-F238E27FC236}">
                    <a16:creationId xmlns:a16="http://schemas.microsoft.com/office/drawing/2014/main" id="{EF154602-30D8-4A90-F1C4-730A87E52F2A}"/>
                  </a:ext>
                </a:extLst>
              </p:cNvPr>
              <p:cNvGraphicFramePr>
                <a:graphicFrameLocks noGrp="1"/>
              </p:cNvGraphicFramePr>
              <p:nvPr>
                <p:extLst>
                  <p:ext uri="{D42A27DB-BD31-4B8C-83A1-F6EECF244321}">
                    <p14:modId xmlns:p14="http://schemas.microsoft.com/office/powerpoint/2010/main" val="2977096558"/>
                  </p:ext>
                </p:extLst>
              </p:nvPr>
            </p:nvGraphicFramePr>
            <p:xfrm>
              <a:off x="901697" y="4651110"/>
              <a:ext cx="9128605" cy="791939"/>
            </p:xfrm>
            <a:graphic>
              <a:graphicData uri="http://schemas.openxmlformats.org/drawingml/2006/table">
                <a:tbl>
                  <a:tblPr firstRow="1" bandRow="1">
                    <a:tableStyleId>{5940675A-B579-460E-94D1-54222C63F5DA}</a:tableStyleId>
                  </a:tblPr>
                  <a:tblGrid>
                    <a:gridCol w="1825721">
                      <a:extLst>
                        <a:ext uri="{9D8B030D-6E8A-4147-A177-3AD203B41FA5}">
                          <a16:colId xmlns:a16="http://schemas.microsoft.com/office/drawing/2014/main" val="571342395"/>
                        </a:ext>
                      </a:extLst>
                    </a:gridCol>
                    <a:gridCol w="1825721">
                      <a:extLst>
                        <a:ext uri="{9D8B030D-6E8A-4147-A177-3AD203B41FA5}">
                          <a16:colId xmlns:a16="http://schemas.microsoft.com/office/drawing/2014/main" val="2510130895"/>
                        </a:ext>
                      </a:extLst>
                    </a:gridCol>
                    <a:gridCol w="1825721">
                      <a:extLst>
                        <a:ext uri="{9D8B030D-6E8A-4147-A177-3AD203B41FA5}">
                          <a16:colId xmlns:a16="http://schemas.microsoft.com/office/drawing/2014/main" val="3095046370"/>
                        </a:ext>
                      </a:extLst>
                    </a:gridCol>
                    <a:gridCol w="1825721">
                      <a:extLst>
                        <a:ext uri="{9D8B030D-6E8A-4147-A177-3AD203B41FA5}">
                          <a16:colId xmlns:a16="http://schemas.microsoft.com/office/drawing/2014/main" val="3717635336"/>
                        </a:ext>
                      </a:extLst>
                    </a:gridCol>
                    <a:gridCol w="1825721">
                      <a:extLst>
                        <a:ext uri="{9D8B030D-6E8A-4147-A177-3AD203B41FA5}">
                          <a16:colId xmlns:a16="http://schemas.microsoft.com/office/drawing/2014/main" val="3911282127"/>
                        </a:ext>
                      </a:extLst>
                    </a:gridCol>
                  </a:tblGrid>
                  <a:tr h="791939">
                    <a:tc>
                      <a:txBody>
                        <a:bodyPr/>
                        <a:lstStyle/>
                        <a:p>
                          <a:endParaRPr lang="en-US"/>
                        </a:p>
                      </a:txBody>
                      <a:tcPr anchor="ctr">
                        <a:blipFill>
                          <a:blip r:embed="rId13"/>
                          <a:stretch>
                            <a:fillRect l="-333" t="-763" r="-400333" b="-1527"/>
                          </a:stretch>
                        </a:blipFill>
                      </a:tcPr>
                    </a:tc>
                    <a:tc>
                      <a:txBody>
                        <a:bodyPr/>
                        <a:lstStyle/>
                        <a:p>
                          <a:endParaRPr lang="en-US"/>
                        </a:p>
                      </a:txBody>
                      <a:tcPr anchor="ctr">
                        <a:blipFill>
                          <a:blip r:embed="rId13"/>
                          <a:stretch>
                            <a:fillRect l="-100333" t="-763" r="-300333" b="-1527"/>
                          </a:stretch>
                        </a:blipFill>
                      </a:tcPr>
                    </a:tc>
                    <a:tc>
                      <a:txBody>
                        <a:bodyPr/>
                        <a:lstStyle/>
                        <a:p>
                          <a:endParaRPr lang="en-US"/>
                        </a:p>
                      </a:txBody>
                      <a:tcPr anchor="ctr">
                        <a:blipFill>
                          <a:blip r:embed="rId13"/>
                          <a:stretch>
                            <a:fillRect l="-201003" t="-763" r="-201338" b="-1527"/>
                          </a:stretch>
                        </a:blipFill>
                      </a:tcPr>
                    </a:tc>
                    <a:tc>
                      <a:txBody>
                        <a:bodyPr/>
                        <a:lstStyle/>
                        <a:p>
                          <a:endParaRPr lang="en-US"/>
                        </a:p>
                      </a:txBody>
                      <a:tcPr anchor="ctr">
                        <a:blipFill>
                          <a:blip r:embed="rId13"/>
                          <a:stretch>
                            <a:fillRect l="-300000" t="-763" r="-100667" b="-1527"/>
                          </a:stretch>
                        </a:blipFill>
                      </a:tcPr>
                    </a:tc>
                    <a:tc>
                      <a:txBody>
                        <a:bodyPr/>
                        <a:lstStyle/>
                        <a:p>
                          <a:endParaRPr lang="en-US"/>
                        </a:p>
                      </a:txBody>
                      <a:tcPr anchor="ctr">
                        <a:blipFill>
                          <a:blip r:embed="rId13"/>
                          <a:stretch>
                            <a:fillRect l="-400000" t="-763" r="-667" b="-1527"/>
                          </a:stretch>
                        </a:blipFill>
                      </a:tcPr>
                    </a:tc>
                    <a:extLst>
                      <a:ext uri="{0D108BD9-81ED-4DB2-BD59-A6C34878D82A}">
                        <a16:rowId xmlns:a16="http://schemas.microsoft.com/office/drawing/2014/main" val="3427814767"/>
                      </a:ext>
                    </a:extLst>
                  </a:tr>
                </a:tbl>
              </a:graphicData>
            </a:graphic>
          </p:graphicFrame>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3F1C505-5B5F-3C27-074C-A9EEF26F1AD9}"/>
                  </a:ext>
                </a:extLst>
              </p:cNvPr>
              <p:cNvSpPr txBox="1"/>
              <p:nvPr/>
            </p:nvSpPr>
            <p:spPr>
              <a:xfrm>
                <a:off x="1514476" y="5772727"/>
                <a:ext cx="9360580" cy="416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dirty="0" smtClean="0">
                          <a:solidFill>
                            <a:schemeClr val="accent2"/>
                          </a:solidFill>
                          <a:latin typeface="Cambria Math" panose="02040503050406030204" pitchFamily="18" charset="0"/>
                        </a:rPr>
                        <m:t>(1×126)+(4×84)+(6×36)+(4×9)+(1×1)=</m:t>
                      </m:r>
                      <m:r>
                        <a:rPr lang="en-AU" i="1" dirty="0" smtClean="0">
                          <a:solidFill>
                            <a:schemeClr val="accent2"/>
                          </a:solidFill>
                          <a:latin typeface="Cambria Math" panose="02040503050406030204" pitchFamily="18" charset="0"/>
                        </a:rPr>
                        <m:t>715</m:t>
                      </m:r>
                    </m:oMath>
                  </m:oMathPara>
                </a14:m>
                <a:endParaRPr lang="en-AU" dirty="0">
                  <a:solidFill>
                    <a:schemeClr val="accent2"/>
                  </a:solidFill>
                </a:endParaRPr>
              </a:p>
            </p:txBody>
          </p:sp>
        </mc:Choice>
        <mc:Fallback xmlns="">
          <p:sp>
            <p:nvSpPr>
              <p:cNvPr id="21" name="TextBox 20">
                <a:extLst>
                  <a:ext uri="{FF2B5EF4-FFF2-40B4-BE49-F238E27FC236}">
                    <a16:creationId xmlns:a16="http://schemas.microsoft.com/office/drawing/2014/main" id="{33F1C505-5B5F-3C27-074C-A9EEF26F1AD9}"/>
                  </a:ext>
                </a:extLst>
              </p:cNvPr>
              <p:cNvSpPr txBox="1">
                <a:spLocks noRot="1" noChangeAspect="1" noMove="1" noResize="1" noEditPoints="1" noAdjustHandles="1" noChangeArrowheads="1" noChangeShapeType="1" noTextEdit="1"/>
              </p:cNvSpPr>
              <p:nvPr/>
            </p:nvSpPr>
            <p:spPr>
              <a:xfrm>
                <a:off x="1514476" y="5772727"/>
                <a:ext cx="9360580" cy="416065"/>
              </a:xfrm>
              <a:prstGeom prst="rect">
                <a:avLst/>
              </a:prstGeom>
              <a:blipFill>
                <a:blip r:embed="rId14"/>
                <a:stretch>
                  <a:fillRect b="-22059"/>
                </a:stretch>
              </a:blipFill>
            </p:spPr>
            <p:txBody>
              <a:bodyPr/>
              <a:lstStyle/>
              <a:p>
                <a:r>
                  <a:rPr lang="en-AU">
                    <a:noFill/>
                  </a:rPr>
                  <a:t> </a:t>
                </a:r>
              </a:p>
            </p:txBody>
          </p:sp>
        </mc:Fallback>
      </mc:AlternateContent>
    </p:spTree>
    <p:extLst>
      <p:ext uri="{BB962C8B-B14F-4D97-AF65-F5344CB8AC3E}">
        <p14:creationId xmlns:p14="http://schemas.microsoft.com/office/powerpoint/2010/main" val="17502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AC3C-1CAB-F527-8FD9-64CF0B177D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B82B83-7F28-3053-4860-BE69DB656F5B}"/>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3" name="Title 2">
            <a:extLst>
              <a:ext uri="{FF2B5EF4-FFF2-40B4-BE49-F238E27FC236}">
                <a16:creationId xmlns:a16="http://schemas.microsoft.com/office/drawing/2014/main" id="{EDC45729-B03C-13D8-9A51-62F10BC4B747}"/>
              </a:ext>
            </a:extLst>
          </p:cNvPr>
          <p:cNvSpPr>
            <a:spLocks noGrp="1"/>
          </p:cNvSpPr>
          <p:nvPr>
            <p:ph type="title"/>
          </p:nvPr>
        </p:nvSpPr>
        <p:spPr/>
        <p:txBody>
          <a:bodyPr/>
          <a:lstStyle/>
          <a:p>
            <a:r>
              <a:rPr lang="en-AU" dirty="0"/>
              <a:t>Proof question (1)</a:t>
            </a:r>
          </a:p>
        </p:txBody>
      </p:sp>
      <p:sp>
        <p:nvSpPr>
          <p:cNvPr id="4" name="Text Placeholder 3">
            <a:extLst>
              <a:ext uri="{FF2B5EF4-FFF2-40B4-BE49-F238E27FC236}">
                <a16:creationId xmlns:a16="http://schemas.microsoft.com/office/drawing/2014/main" id="{8A10E1B3-12DD-2466-2201-EE34C51B3142}"/>
              </a:ext>
            </a:extLst>
          </p:cNvPr>
          <p:cNvSpPr>
            <a:spLocks noGrp="1"/>
          </p:cNvSpPr>
          <p:nvPr>
            <p:ph type="body" sz="quarter" idx="18"/>
          </p:nvPr>
        </p:nvSpPr>
        <p:spPr/>
        <p:txBody>
          <a:bodyPr/>
          <a:lstStyle/>
          <a:p>
            <a:r>
              <a:rPr lang="en-AU" dirty="0"/>
              <a:t>Question 1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4A4F131-8AA7-5D1E-6009-3908F5CA5521}"/>
                  </a:ext>
                </a:extLst>
              </p:cNvPr>
              <p:cNvSpPr txBox="1"/>
              <p:nvPr/>
            </p:nvSpPr>
            <p:spPr>
              <a:xfrm>
                <a:off x="247642" y="1407686"/>
                <a:ext cx="11944358" cy="400110"/>
              </a:xfrm>
              <a:prstGeom prst="rect">
                <a:avLst/>
              </a:prstGeom>
              <a:noFill/>
            </p:spPr>
            <p:txBody>
              <a:bodyPr wrap="square">
                <a:spAutoFit/>
              </a:bodyPr>
              <a:lstStyle/>
              <a:p>
                <a:r>
                  <a:rPr lang="en-AU" sz="2000" dirty="0"/>
                  <a:t>Use the identify </a:t>
                </a:r>
                <a14:m>
                  <m:oMath xmlns:m="http://schemas.openxmlformats.org/officeDocument/2006/math">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i="1">
                            <a:latin typeface="Cambria Math" panose="02040503050406030204" pitchFamily="18" charset="0"/>
                          </a:rPr>
                          <m:t>4</m:t>
                        </m:r>
                      </m:sup>
                    </m:sSup>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i="1">
                            <a:latin typeface="Cambria Math" panose="02040503050406030204" pitchFamily="18" charset="0"/>
                          </a:rPr>
                          <m:t>9</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i="1">
                            <a:latin typeface="Cambria Math" panose="02040503050406030204" pitchFamily="18" charset="0"/>
                          </a:rPr>
                          <m:t>13</m:t>
                        </m:r>
                      </m:sup>
                    </m:sSup>
                  </m:oMath>
                </a14:m>
                <a:r>
                  <a:rPr lang="en-AU" sz="2000" dirty="0"/>
                  <a:t> to prove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0</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4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1</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3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2</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2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3</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1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4</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0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13</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4</a:t>
                </a:r>
                <a:endParaRPr lang="en-AU" sz="2000" i="1"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F4A4F131-8AA7-5D1E-6009-3908F5CA5521}"/>
                  </a:ext>
                </a:extLst>
              </p:cNvPr>
              <p:cNvSpPr txBox="1">
                <a:spLocks noRot="1" noChangeAspect="1" noMove="1" noResize="1" noEditPoints="1" noAdjustHandles="1" noChangeArrowheads="1" noChangeShapeType="1" noTextEdit="1"/>
              </p:cNvSpPr>
              <p:nvPr/>
            </p:nvSpPr>
            <p:spPr>
              <a:xfrm>
                <a:off x="247642" y="1407686"/>
                <a:ext cx="11944358" cy="400110"/>
              </a:xfrm>
              <a:prstGeom prst="rect">
                <a:avLst/>
              </a:prstGeom>
              <a:blipFill>
                <a:blip r:embed="rId3"/>
                <a:stretch>
                  <a:fillRect l="-562" t="-9091" b="-27273"/>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95D4A30C-81CA-5E42-B16F-5BD4156BF7A3}"/>
              </a:ext>
            </a:extLst>
          </p:cNvPr>
          <p:cNvSpPr/>
          <p:nvPr/>
        </p:nvSpPr>
        <p:spPr>
          <a:xfrm>
            <a:off x="7073265" y="2468880"/>
            <a:ext cx="2617470" cy="1325880"/>
          </a:xfrm>
          <a:prstGeom prst="wedgeRoundRectCallout">
            <a:avLst>
              <a:gd name="adj1" fmla="val 115418"/>
              <a:gd name="adj2" fmla="val -987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is the significance of the 4 in </a:t>
            </a:r>
            <a:r>
              <a:rPr lang="en-AU" i="1" baseline="30000" dirty="0">
                <a:latin typeface="Cambria Math" panose="02040503050406030204" pitchFamily="18" charset="0"/>
                <a:ea typeface="Cambria Math" panose="02040503050406030204" pitchFamily="18" charset="0"/>
              </a:rPr>
              <a:t>13</a:t>
            </a:r>
            <a:r>
              <a:rPr lang="en-AU" i="1" dirty="0">
                <a:latin typeface="Cambria Math" panose="02040503050406030204" pitchFamily="18" charset="0"/>
                <a:ea typeface="Cambria Math" panose="02040503050406030204" pitchFamily="18" charset="0"/>
              </a:rPr>
              <a:t>C</a:t>
            </a:r>
            <a:r>
              <a:rPr lang="en-AU" i="1" baseline="-25000" dirty="0">
                <a:latin typeface="Cambria Math" panose="02040503050406030204" pitchFamily="18" charset="0"/>
                <a:ea typeface="Cambria Math" panose="02040503050406030204" pitchFamily="18" charset="0"/>
              </a:rPr>
              <a:t>4 </a:t>
            </a:r>
            <a:r>
              <a:rPr lang="en-AU" dirty="0"/>
              <a:t>?</a:t>
            </a:r>
          </a:p>
        </p:txBody>
      </p:sp>
      <p:sp>
        <p:nvSpPr>
          <p:cNvPr id="10" name="Speech Bubble: Rectangle with Corners Rounded 9">
            <a:extLst>
              <a:ext uri="{FF2B5EF4-FFF2-40B4-BE49-F238E27FC236}">
                <a16:creationId xmlns:a16="http://schemas.microsoft.com/office/drawing/2014/main" id="{D3659CD0-2F58-7A4A-84BA-E68E49E66F2D}"/>
              </a:ext>
            </a:extLst>
          </p:cNvPr>
          <p:cNvSpPr/>
          <p:nvPr/>
        </p:nvSpPr>
        <p:spPr>
          <a:xfrm>
            <a:off x="447675" y="2468880"/>
            <a:ext cx="2617470" cy="1325880"/>
          </a:xfrm>
          <a:prstGeom prst="wedgeRoundRectCallout">
            <a:avLst>
              <a:gd name="adj1" fmla="val 115418"/>
              <a:gd name="adj2" fmla="val -987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is the question asking?</a:t>
            </a:r>
          </a:p>
        </p:txBody>
      </p:sp>
    </p:spTree>
    <p:extLst>
      <p:ext uri="{BB962C8B-B14F-4D97-AF65-F5344CB8AC3E}">
        <p14:creationId xmlns:p14="http://schemas.microsoft.com/office/powerpoint/2010/main" val="156821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E7C43-8721-D60C-5968-C327E9F396FF}"/>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3FBC9EAB-D7C7-995F-7332-12B125C4A062}"/>
              </a:ext>
            </a:extLst>
          </p:cNvPr>
          <p:cNvSpPr>
            <a:spLocks noGrp="1"/>
          </p:cNvSpPr>
          <p:nvPr>
            <p:ph type="title"/>
          </p:nvPr>
        </p:nvSpPr>
        <p:spPr/>
        <p:txBody>
          <a:bodyPr/>
          <a:lstStyle/>
          <a:p>
            <a:r>
              <a:rPr lang="en-AU" dirty="0"/>
              <a:t>Proof question (2)</a:t>
            </a:r>
          </a:p>
        </p:txBody>
      </p:sp>
      <p:sp>
        <p:nvSpPr>
          <p:cNvPr id="4" name="Text Placeholder 3">
            <a:extLst>
              <a:ext uri="{FF2B5EF4-FFF2-40B4-BE49-F238E27FC236}">
                <a16:creationId xmlns:a16="http://schemas.microsoft.com/office/drawing/2014/main" id="{770AD65D-08B7-E7E6-F69F-08F40B0319AB}"/>
              </a:ext>
            </a:extLst>
          </p:cNvPr>
          <p:cNvSpPr>
            <a:spLocks noGrp="1"/>
          </p:cNvSpPr>
          <p:nvPr>
            <p:ph type="body" sz="quarter" idx="18"/>
          </p:nvPr>
        </p:nvSpPr>
        <p:spPr/>
        <p:txBody>
          <a:bodyPr/>
          <a:lstStyle/>
          <a:p>
            <a:r>
              <a:rPr lang="en-AU" dirty="0"/>
              <a:t>Question 1 (solution)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B792EF6-D3C8-E4F4-2E02-79615051936D}"/>
                  </a:ext>
                </a:extLst>
              </p:cNvPr>
              <p:cNvSpPr>
                <a:spLocks noGrp="1"/>
              </p:cNvSpPr>
              <p:nvPr>
                <p:ph type="body" sz="quarter" idx="17"/>
              </p:nvPr>
            </p:nvSpPr>
            <p:spPr>
              <a:xfrm>
                <a:off x="359999" y="2038628"/>
                <a:ext cx="11584359" cy="4264201"/>
              </a:xfrm>
            </p:spPr>
            <p:txBody>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𝑥</m:t>
                              </m:r>
                            </m:e>
                          </m:d>
                        </m:e>
                        <m:sup>
                          <m:r>
                            <a:rPr lang="en-AU" b="0" i="1" smtClean="0">
                              <a:latin typeface="Cambria Math" panose="02040503050406030204" pitchFamily="18" charset="0"/>
                            </a:rPr>
                            <m:t>4</m:t>
                          </m:r>
                        </m:sup>
                      </m:sSup>
                      <m:r>
                        <a:rPr lang="en-AU" b="0" i="1" smtClean="0">
                          <a:latin typeface="Cambria Math" panose="02040503050406030204" pitchFamily="18" charset="0"/>
                        </a:rPr>
                        <m:t>=</m:t>
                      </m:r>
                      <m:r>
                        <m:rPr>
                          <m:nor/>
                        </m:rPr>
                        <a:rPr lang="en-AU" b="1" baseline="30000" dirty="0" smtClean="0">
                          <a:solidFill>
                            <a:srgbClr val="B51458"/>
                          </a:solidFill>
                        </a:rPr>
                        <m:t>4</m:t>
                      </m:r>
                      <m:r>
                        <m:rPr>
                          <m:nor/>
                        </m:rPr>
                        <a:rPr lang="en-AU" b="1" dirty="0" smtClean="0">
                          <a:solidFill>
                            <a:srgbClr val="B51458"/>
                          </a:solidFill>
                        </a:rPr>
                        <m:t>C</m:t>
                      </m:r>
                      <m:r>
                        <m:rPr>
                          <m:nor/>
                        </m:rPr>
                        <a:rPr lang="en-AU" b="1" baseline="-25000" dirty="0" smtClean="0">
                          <a:solidFill>
                            <a:srgbClr val="B51458"/>
                          </a:solidFill>
                        </a:rPr>
                        <m:t>0</m:t>
                      </m:r>
                      <m:r>
                        <a:rPr lang="en-AU" b="0" i="1" smtClean="0">
                          <a:latin typeface="Cambria Math" panose="02040503050406030204" pitchFamily="18" charset="0"/>
                        </a:rPr>
                        <m:t>+</m:t>
                      </m:r>
                      <m:r>
                        <m:rPr>
                          <m:nor/>
                        </m:rPr>
                        <a:rPr lang="en-AU" b="1" baseline="30000" dirty="0" smtClean="0">
                          <a:solidFill>
                            <a:srgbClr val="64BB47"/>
                          </a:solidFill>
                        </a:rPr>
                        <m:t>4</m:t>
                      </m:r>
                      <m:r>
                        <m:rPr>
                          <m:nor/>
                        </m:rPr>
                        <a:rPr lang="en-AU" b="1" dirty="0" smtClean="0">
                          <a:solidFill>
                            <a:srgbClr val="64BB47"/>
                          </a:solidFill>
                        </a:rPr>
                        <m:t>C</m:t>
                      </m:r>
                      <m:r>
                        <m:rPr>
                          <m:nor/>
                        </m:rPr>
                        <a:rPr lang="en-AU" b="1" i="0" baseline="-25000" dirty="0" smtClean="0">
                          <a:solidFill>
                            <a:srgbClr val="64BB47"/>
                          </a:solidFill>
                        </a:rPr>
                        <m:t>1</m:t>
                      </m:r>
                      <m:r>
                        <a:rPr lang="en-AU" b="1" i="1" smtClean="0">
                          <a:solidFill>
                            <a:srgbClr val="64BB47"/>
                          </a:solidFill>
                          <a:latin typeface="Cambria Math" panose="02040503050406030204" pitchFamily="18" charset="0"/>
                        </a:rPr>
                        <m:t>𝒙</m:t>
                      </m:r>
                      <m:r>
                        <a:rPr lang="en-AU" b="0" i="1" smtClean="0">
                          <a:latin typeface="Cambria Math" panose="02040503050406030204" pitchFamily="18" charset="0"/>
                        </a:rPr>
                        <m:t>+</m:t>
                      </m:r>
                      <m:r>
                        <m:rPr>
                          <m:nor/>
                        </m:rPr>
                        <a:rPr lang="en-AU" b="1" baseline="30000" dirty="0" smtClean="0">
                          <a:solidFill>
                            <a:srgbClr val="146CFD"/>
                          </a:solidFill>
                        </a:rPr>
                        <m:t>4</m:t>
                      </m:r>
                      <m:r>
                        <m:rPr>
                          <m:nor/>
                        </m:rPr>
                        <a:rPr lang="en-AU" b="1" dirty="0" smtClean="0">
                          <a:solidFill>
                            <a:srgbClr val="146CFD"/>
                          </a:solidFill>
                        </a:rPr>
                        <m:t>C</m:t>
                      </m:r>
                      <m:r>
                        <a:rPr lang="en-AU" b="1" i="1" baseline="-25000" dirty="0" smtClean="0">
                          <a:solidFill>
                            <a:srgbClr val="146CFD"/>
                          </a:solidFill>
                          <a:latin typeface="Cambria Math" panose="02040503050406030204" pitchFamily="18" charset="0"/>
                        </a:rPr>
                        <m:t>𝟐</m:t>
                      </m:r>
                      <m:sSup>
                        <m:sSupPr>
                          <m:ctrlPr>
                            <a:rPr lang="en-AU" b="1" i="1" smtClean="0">
                              <a:solidFill>
                                <a:srgbClr val="146CFD"/>
                              </a:solidFill>
                              <a:latin typeface="Cambria Math" panose="02040503050406030204" pitchFamily="18" charset="0"/>
                            </a:rPr>
                          </m:ctrlPr>
                        </m:sSupPr>
                        <m:e>
                          <m:r>
                            <a:rPr lang="en-AU" b="1" i="1" smtClean="0">
                              <a:solidFill>
                                <a:srgbClr val="146CFD"/>
                              </a:solidFill>
                              <a:latin typeface="Cambria Math" panose="02040503050406030204" pitchFamily="18" charset="0"/>
                            </a:rPr>
                            <m:t>𝒙</m:t>
                          </m:r>
                        </m:e>
                        <m:sup>
                          <m:r>
                            <a:rPr lang="en-AU" b="1" i="1" smtClean="0">
                              <a:solidFill>
                                <a:srgbClr val="146CFD"/>
                              </a:solidFill>
                              <a:latin typeface="Cambria Math" panose="02040503050406030204" pitchFamily="18" charset="0"/>
                            </a:rPr>
                            <m:t>𝟐</m:t>
                          </m:r>
                        </m:sup>
                      </m:sSup>
                      <m:r>
                        <a:rPr lang="en-AU" b="0" i="1" smtClean="0">
                          <a:latin typeface="Cambria Math" panose="02040503050406030204" pitchFamily="18" charset="0"/>
                        </a:rPr>
                        <m:t>+</m:t>
                      </m:r>
                      <m:r>
                        <m:rPr>
                          <m:nor/>
                        </m:rPr>
                        <a:rPr lang="en-AU" b="1" baseline="30000" dirty="0" smtClean="0">
                          <a:solidFill>
                            <a:schemeClr val="tx2">
                              <a:lumMod val="60000"/>
                              <a:lumOff val="40000"/>
                            </a:schemeClr>
                          </a:solidFill>
                        </a:rPr>
                        <m:t>4</m:t>
                      </m:r>
                      <m:r>
                        <m:rPr>
                          <m:nor/>
                        </m:rPr>
                        <a:rPr lang="en-AU" b="1" dirty="0" smtClean="0">
                          <a:solidFill>
                            <a:schemeClr val="tx2">
                              <a:lumMod val="60000"/>
                              <a:lumOff val="40000"/>
                            </a:schemeClr>
                          </a:solidFill>
                        </a:rPr>
                        <m:t>C</m:t>
                      </m:r>
                      <m:r>
                        <m:rPr>
                          <m:nor/>
                        </m:rPr>
                        <a:rPr lang="en-AU" b="1" i="0" baseline="-25000" dirty="0" smtClean="0">
                          <a:solidFill>
                            <a:schemeClr val="tx2">
                              <a:lumMod val="60000"/>
                              <a:lumOff val="40000"/>
                            </a:schemeClr>
                          </a:solidFill>
                        </a:rPr>
                        <m:t>3</m:t>
                      </m:r>
                      <m:sSup>
                        <m:sSupPr>
                          <m:ctrlPr>
                            <a:rPr lang="en-AU" b="1" i="1" smtClean="0">
                              <a:solidFill>
                                <a:schemeClr val="tx2">
                                  <a:lumMod val="60000"/>
                                  <a:lumOff val="40000"/>
                                </a:schemeClr>
                              </a:solidFill>
                              <a:latin typeface="Cambria Math" panose="02040503050406030204" pitchFamily="18" charset="0"/>
                            </a:rPr>
                          </m:ctrlPr>
                        </m:sSupPr>
                        <m:e>
                          <m:r>
                            <a:rPr lang="en-AU" b="1" i="1" smtClean="0">
                              <a:solidFill>
                                <a:schemeClr val="tx2">
                                  <a:lumMod val="60000"/>
                                  <a:lumOff val="40000"/>
                                </a:schemeClr>
                              </a:solidFill>
                              <a:latin typeface="Cambria Math" panose="02040503050406030204" pitchFamily="18" charset="0"/>
                            </a:rPr>
                            <m:t>𝒙</m:t>
                          </m:r>
                        </m:e>
                        <m:sup>
                          <m:r>
                            <a:rPr lang="en-AU" b="1" i="1" smtClean="0">
                              <a:solidFill>
                                <a:schemeClr val="tx2">
                                  <a:lumMod val="60000"/>
                                  <a:lumOff val="40000"/>
                                </a:schemeClr>
                              </a:solidFill>
                              <a:latin typeface="Cambria Math" panose="02040503050406030204" pitchFamily="18" charset="0"/>
                            </a:rPr>
                            <m:t>𝟑</m:t>
                          </m:r>
                        </m:sup>
                      </m:sSup>
                      <m:r>
                        <a:rPr lang="en-AU" b="0" i="1" smtClean="0">
                          <a:latin typeface="Cambria Math" panose="02040503050406030204" pitchFamily="18" charset="0"/>
                        </a:rPr>
                        <m:t>+</m:t>
                      </m:r>
                      <m:sSup>
                        <m:sSupPr>
                          <m:ctrlPr>
                            <a:rPr lang="en-AU" b="1" i="1" smtClean="0">
                              <a:solidFill>
                                <a:srgbClr val="60C6A4"/>
                              </a:solidFill>
                              <a:latin typeface="Cambria Math" panose="02040503050406030204" pitchFamily="18" charset="0"/>
                            </a:rPr>
                          </m:ctrlPr>
                        </m:sSupPr>
                        <m:e>
                          <m:r>
                            <m:rPr>
                              <m:nor/>
                            </m:rPr>
                            <a:rPr lang="en-AU" b="1" baseline="30000" dirty="0">
                              <a:solidFill>
                                <a:srgbClr val="60C6A4"/>
                              </a:solidFill>
                            </a:rPr>
                            <m:t>4</m:t>
                          </m:r>
                          <m:r>
                            <m:rPr>
                              <m:nor/>
                            </m:rPr>
                            <a:rPr lang="en-AU" b="1" dirty="0">
                              <a:solidFill>
                                <a:srgbClr val="60C6A4"/>
                              </a:solidFill>
                            </a:rPr>
                            <m:t>C</m:t>
                          </m:r>
                          <m:r>
                            <m:rPr>
                              <m:nor/>
                            </m:rPr>
                            <a:rPr lang="en-AU" b="1" i="0" baseline="-25000" dirty="0" smtClean="0">
                              <a:solidFill>
                                <a:srgbClr val="60C6A4"/>
                              </a:solidFill>
                            </a:rPr>
                            <m:t>4</m:t>
                          </m:r>
                          <m:r>
                            <a:rPr lang="en-AU" b="1" i="1" smtClean="0">
                              <a:solidFill>
                                <a:srgbClr val="60C6A4"/>
                              </a:solidFill>
                              <a:latin typeface="Cambria Math" panose="02040503050406030204" pitchFamily="18" charset="0"/>
                            </a:rPr>
                            <m:t>𝒙</m:t>
                          </m:r>
                        </m:e>
                        <m:sup>
                          <m:r>
                            <a:rPr lang="en-AU" b="1" i="1" smtClean="0">
                              <a:solidFill>
                                <a:srgbClr val="60C6A4"/>
                              </a:solidFill>
                              <a:latin typeface="Cambria Math" panose="02040503050406030204" pitchFamily="18" charset="0"/>
                            </a:rPr>
                            <m:t>𝟒</m:t>
                          </m:r>
                        </m:sup>
                      </m:sSup>
                    </m:oMath>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r>
                                <a:rPr lang="en-AU" b="0" i="1" smtClean="0">
                                  <a:latin typeface="Cambria Math" panose="02040503050406030204" pitchFamily="18" charset="0"/>
                                </a:rPr>
                                <m:t>𝑥</m:t>
                              </m:r>
                            </m:e>
                          </m:d>
                        </m:e>
                        <m:sup>
                          <m:r>
                            <a:rPr lang="en-AU" b="0" i="1" smtClean="0">
                              <a:latin typeface="Cambria Math" panose="02040503050406030204" pitchFamily="18" charset="0"/>
                            </a:rPr>
                            <m:t>9</m:t>
                          </m:r>
                        </m:sup>
                      </m:sSup>
                      <m:r>
                        <a:rPr lang="en-AU" b="0" i="1" smtClean="0">
                          <a:latin typeface="Cambria Math" panose="02040503050406030204" pitchFamily="18" charset="0"/>
                        </a:rPr>
                        <m:t>=</m:t>
                      </m:r>
                      <m:r>
                        <m:rPr>
                          <m:nor/>
                        </m:rPr>
                        <a:rPr lang="en-AU" b="1" baseline="30000" dirty="0" smtClean="0">
                          <a:solidFill>
                            <a:srgbClr val="60C6A4"/>
                          </a:solidFill>
                        </a:rPr>
                        <m:t>9</m:t>
                      </m:r>
                      <m:r>
                        <m:rPr>
                          <m:nor/>
                        </m:rPr>
                        <a:rPr lang="en-AU" b="1" dirty="0" smtClean="0">
                          <a:solidFill>
                            <a:srgbClr val="60C6A4"/>
                          </a:solidFill>
                        </a:rPr>
                        <m:t>C</m:t>
                      </m:r>
                      <m:r>
                        <m:rPr>
                          <m:nor/>
                        </m:rPr>
                        <a:rPr lang="en-AU" b="1" i="0" baseline="-25000" dirty="0" smtClean="0">
                          <a:solidFill>
                            <a:srgbClr val="60C6A4"/>
                          </a:solidFill>
                        </a:rPr>
                        <m:t>0</m:t>
                      </m:r>
                      <m:r>
                        <a:rPr lang="en-AU" b="0" i="1" smtClean="0">
                          <a:latin typeface="Cambria Math" panose="02040503050406030204" pitchFamily="18" charset="0"/>
                        </a:rPr>
                        <m:t>+</m:t>
                      </m:r>
                      <m:r>
                        <m:rPr>
                          <m:nor/>
                        </m:rPr>
                        <a:rPr lang="en-AU" b="1" baseline="30000" dirty="0" smtClean="0">
                          <a:solidFill>
                            <a:schemeClr val="tx2">
                              <a:lumMod val="60000"/>
                              <a:lumOff val="40000"/>
                            </a:schemeClr>
                          </a:solidFill>
                        </a:rPr>
                        <m:t>9</m:t>
                      </m:r>
                      <m:r>
                        <m:rPr>
                          <m:nor/>
                        </m:rPr>
                        <a:rPr lang="en-AU" b="1" dirty="0" smtClean="0">
                          <a:solidFill>
                            <a:schemeClr val="tx2">
                              <a:lumMod val="60000"/>
                              <a:lumOff val="40000"/>
                            </a:schemeClr>
                          </a:solidFill>
                        </a:rPr>
                        <m:t>C</m:t>
                      </m:r>
                      <m:r>
                        <a:rPr lang="en-AU" b="1" i="1" baseline="-25000" dirty="0" smtClean="0">
                          <a:solidFill>
                            <a:schemeClr val="tx2">
                              <a:lumMod val="60000"/>
                              <a:lumOff val="40000"/>
                            </a:schemeClr>
                          </a:solidFill>
                          <a:latin typeface="Cambria Math" panose="02040503050406030204" pitchFamily="18" charset="0"/>
                        </a:rPr>
                        <m:t>𝟏</m:t>
                      </m:r>
                      <m:r>
                        <a:rPr lang="en-AU" b="1" i="1" smtClean="0">
                          <a:solidFill>
                            <a:schemeClr val="tx2">
                              <a:lumMod val="60000"/>
                              <a:lumOff val="40000"/>
                            </a:schemeClr>
                          </a:solidFill>
                          <a:latin typeface="Cambria Math" panose="02040503050406030204" pitchFamily="18" charset="0"/>
                        </a:rPr>
                        <m:t>𝒙</m:t>
                      </m:r>
                      <m:r>
                        <a:rPr lang="en-AU" b="0" i="1" smtClean="0">
                          <a:latin typeface="Cambria Math" panose="02040503050406030204" pitchFamily="18" charset="0"/>
                        </a:rPr>
                        <m:t>+</m:t>
                      </m:r>
                      <m:r>
                        <m:rPr>
                          <m:nor/>
                        </m:rPr>
                        <a:rPr lang="en-AU" b="1" baseline="30000" dirty="0" smtClean="0">
                          <a:solidFill>
                            <a:srgbClr val="146CFD"/>
                          </a:solidFill>
                        </a:rPr>
                        <m:t>9</m:t>
                      </m:r>
                      <m:r>
                        <m:rPr>
                          <m:nor/>
                        </m:rPr>
                        <a:rPr lang="en-AU" b="1" dirty="0" smtClean="0">
                          <a:solidFill>
                            <a:srgbClr val="146CFD"/>
                          </a:solidFill>
                        </a:rPr>
                        <m:t>C</m:t>
                      </m:r>
                      <m:r>
                        <a:rPr lang="en-AU" b="1" i="1" baseline="-25000" dirty="0" smtClean="0">
                          <a:solidFill>
                            <a:srgbClr val="146CFD"/>
                          </a:solidFill>
                          <a:latin typeface="Cambria Math" panose="02040503050406030204" pitchFamily="18" charset="0"/>
                        </a:rPr>
                        <m:t>𝟐</m:t>
                      </m:r>
                      <m:sSup>
                        <m:sSupPr>
                          <m:ctrlPr>
                            <a:rPr lang="en-AU" b="1" i="1" smtClean="0">
                              <a:solidFill>
                                <a:srgbClr val="146CFD"/>
                              </a:solidFill>
                              <a:latin typeface="Cambria Math" panose="02040503050406030204" pitchFamily="18" charset="0"/>
                            </a:rPr>
                          </m:ctrlPr>
                        </m:sSupPr>
                        <m:e>
                          <m:r>
                            <a:rPr lang="en-AU" b="1" i="1" smtClean="0">
                              <a:solidFill>
                                <a:srgbClr val="146CFD"/>
                              </a:solidFill>
                              <a:latin typeface="Cambria Math" panose="02040503050406030204" pitchFamily="18" charset="0"/>
                            </a:rPr>
                            <m:t>𝒙</m:t>
                          </m:r>
                        </m:e>
                        <m:sup>
                          <m:r>
                            <a:rPr lang="en-AU" b="1" i="1" smtClean="0">
                              <a:solidFill>
                                <a:srgbClr val="146CFD"/>
                              </a:solidFill>
                              <a:latin typeface="Cambria Math" panose="02040503050406030204" pitchFamily="18" charset="0"/>
                            </a:rPr>
                            <m:t>𝟐</m:t>
                          </m:r>
                        </m:sup>
                      </m:sSup>
                      <m:r>
                        <a:rPr lang="en-AU" b="0" i="1" smtClean="0">
                          <a:latin typeface="Cambria Math" panose="02040503050406030204" pitchFamily="18" charset="0"/>
                        </a:rPr>
                        <m:t>+</m:t>
                      </m:r>
                      <m:r>
                        <m:rPr>
                          <m:nor/>
                        </m:rPr>
                        <a:rPr lang="en-AU" b="1" baseline="30000" dirty="0" smtClean="0">
                          <a:solidFill>
                            <a:srgbClr val="64BB47"/>
                          </a:solidFill>
                        </a:rPr>
                        <m:t>9</m:t>
                      </m:r>
                      <m:r>
                        <m:rPr>
                          <m:nor/>
                        </m:rPr>
                        <a:rPr lang="en-AU" b="1" dirty="0" smtClean="0">
                          <a:solidFill>
                            <a:srgbClr val="64BB47"/>
                          </a:solidFill>
                        </a:rPr>
                        <m:t>C</m:t>
                      </m:r>
                      <m:r>
                        <a:rPr lang="en-AU" b="1" i="1" baseline="-25000" dirty="0" smtClean="0">
                          <a:solidFill>
                            <a:srgbClr val="64BB47"/>
                          </a:solidFill>
                          <a:latin typeface="Cambria Math" panose="02040503050406030204" pitchFamily="18" charset="0"/>
                        </a:rPr>
                        <m:t>𝟑</m:t>
                      </m:r>
                      <m:sSup>
                        <m:sSupPr>
                          <m:ctrlPr>
                            <a:rPr lang="en-AU" b="1" i="1" smtClean="0">
                              <a:solidFill>
                                <a:srgbClr val="64BB47"/>
                              </a:solidFill>
                              <a:latin typeface="Cambria Math" panose="02040503050406030204" pitchFamily="18" charset="0"/>
                            </a:rPr>
                          </m:ctrlPr>
                        </m:sSupPr>
                        <m:e>
                          <m:r>
                            <a:rPr lang="en-AU" b="1" i="1" smtClean="0">
                              <a:solidFill>
                                <a:srgbClr val="64BB47"/>
                              </a:solidFill>
                              <a:latin typeface="Cambria Math" panose="02040503050406030204" pitchFamily="18" charset="0"/>
                            </a:rPr>
                            <m:t>𝒙</m:t>
                          </m:r>
                        </m:e>
                        <m:sup>
                          <m:r>
                            <a:rPr lang="en-AU" b="1" i="1" smtClean="0">
                              <a:solidFill>
                                <a:srgbClr val="64BB47"/>
                              </a:solidFill>
                              <a:latin typeface="Cambria Math" panose="02040503050406030204" pitchFamily="18" charset="0"/>
                            </a:rPr>
                            <m:t>𝟑</m:t>
                          </m:r>
                        </m:sup>
                      </m:sSup>
                      <m:r>
                        <a:rPr lang="en-AU" b="0" i="1" smtClean="0">
                          <a:latin typeface="Cambria Math" panose="02040503050406030204" pitchFamily="18" charset="0"/>
                        </a:rPr>
                        <m:t>+</m:t>
                      </m:r>
                      <m:r>
                        <m:rPr>
                          <m:nor/>
                        </m:rPr>
                        <a:rPr lang="en-AU" b="1" baseline="30000" dirty="0" smtClean="0">
                          <a:solidFill>
                            <a:srgbClr val="B51458"/>
                          </a:solidFill>
                        </a:rPr>
                        <m:t>9</m:t>
                      </m:r>
                      <m:r>
                        <m:rPr>
                          <m:nor/>
                        </m:rPr>
                        <a:rPr lang="en-AU" b="1" dirty="0" smtClean="0">
                          <a:solidFill>
                            <a:srgbClr val="B51458"/>
                          </a:solidFill>
                        </a:rPr>
                        <m:t>C</m:t>
                      </m:r>
                      <m:r>
                        <m:rPr>
                          <m:nor/>
                        </m:rPr>
                        <a:rPr lang="en-AU" b="1" baseline="-25000" dirty="0" smtClean="0">
                          <a:solidFill>
                            <a:srgbClr val="B51458"/>
                          </a:solidFill>
                        </a:rPr>
                        <m:t>4</m:t>
                      </m:r>
                      <m:sSup>
                        <m:sSupPr>
                          <m:ctrlPr>
                            <a:rPr lang="en-AU" b="1" i="1" smtClean="0">
                              <a:solidFill>
                                <a:srgbClr val="B51458"/>
                              </a:solidFill>
                              <a:latin typeface="Cambria Math" panose="02040503050406030204" pitchFamily="18" charset="0"/>
                            </a:rPr>
                          </m:ctrlPr>
                        </m:sSupPr>
                        <m:e>
                          <m:r>
                            <a:rPr lang="en-AU" b="1" i="1" smtClean="0">
                              <a:solidFill>
                                <a:srgbClr val="B51458"/>
                              </a:solidFill>
                              <a:latin typeface="Cambria Math" panose="02040503050406030204" pitchFamily="18" charset="0"/>
                            </a:rPr>
                            <m:t>𝒙</m:t>
                          </m:r>
                        </m:e>
                        <m:sup>
                          <m:r>
                            <a:rPr lang="en-AU" b="1" i="1" smtClean="0">
                              <a:solidFill>
                                <a:srgbClr val="B51458"/>
                              </a:solidFill>
                              <a:latin typeface="Cambria Math" panose="02040503050406030204" pitchFamily="18" charset="0"/>
                            </a:rPr>
                            <m:t>𝟒</m:t>
                          </m:r>
                        </m:sup>
                      </m:sSup>
                      <m:r>
                        <a:rPr lang="en-AU" b="0" i="1" smtClean="0">
                          <a:latin typeface="Cambria Math" panose="02040503050406030204" pitchFamily="18" charset="0"/>
                        </a:rPr>
                        <m:t>+</m:t>
                      </m:r>
                      <m:r>
                        <m:rPr>
                          <m:nor/>
                        </m:rPr>
                        <a:rPr lang="en-AU" baseline="30000" dirty="0"/>
                        <m:t>9</m:t>
                      </m:r>
                      <m:r>
                        <m:rPr>
                          <m:nor/>
                        </m:rPr>
                        <a:rPr lang="en-AU" dirty="0"/>
                        <m:t>C</m:t>
                      </m:r>
                      <m:r>
                        <a:rPr lang="en-AU" b="0" i="1" baseline="-25000" dirty="0"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m:t>
                      </m:r>
                      <m:r>
                        <m:rPr>
                          <m:nor/>
                        </m:rPr>
                        <a:rPr lang="en-AU" baseline="30000" dirty="0"/>
                        <m:t>9</m:t>
                      </m:r>
                      <m:r>
                        <m:rPr>
                          <m:nor/>
                        </m:rPr>
                        <a:rPr lang="en-AU" dirty="0"/>
                        <m:t>C</m:t>
                      </m:r>
                      <m:r>
                        <m:rPr>
                          <m:nor/>
                        </m:rPr>
                        <a:rPr lang="en-AU" b="0" i="0" baseline="-25000" dirty="0" smtClean="0"/>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6</m:t>
                          </m:r>
                        </m:sup>
                      </m:sSup>
                      <m:r>
                        <a:rPr lang="en-AU" b="0" i="1" smtClean="0">
                          <a:latin typeface="Cambria Math" panose="02040503050406030204" pitchFamily="18" charset="0"/>
                        </a:rPr>
                        <m:t>+</m:t>
                      </m:r>
                      <m:r>
                        <m:rPr>
                          <m:nor/>
                        </m:rPr>
                        <a:rPr lang="en-AU" baseline="30000" dirty="0"/>
                        <m:t>9</m:t>
                      </m:r>
                      <m:r>
                        <m:rPr>
                          <m:nor/>
                        </m:rPr>
                        <a:rPr lang="en-AU" dirty="0"/>
                        <m:t>C</m:t>
                      </m:r>
                      <m:r>
                        <a:rPr lang="en-AU" b="0" i="1" baseline="-25000" dirty="0" smtClean="0">
                          <a:latin typeface="Cambria Math" panose="02040503050406030204" pitchFamily="18" charset="0"/>
                        </a:rPr>
                        <m:t>7</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7</m:t>
                          </m:r>
                        </m:sup>
                      </m:sSup>
                      <m:r>
                        <a:rPr lang="en-AU" b="0" i="1" smtClean="0">
                          <a:latin typeface="Cambria Math" panose="02040503050406030204" pitchFamily="18" charset="0"/>
                        </a:rPr>
                        <m:t>+</m:t>
                      </m:r>
                      <m:r>
                        <m:rPr>
                          <m:nor/>
                        </m:rPr>
                        <a:rPr lang="en-AU" baseline="30000" dirty="0"/>
                        <m:t>9</m:t>
                      </m:r>
                      <m:r>
                        <m:rPr>
                          <m:nor/>
                        </m:rPr>
                        <a:rPr lang="en-AU" dirty="0"/>
                        <m:t>C</m:t>
                      </m:r>
                      <m:r>
                        <a:rPr lang="en-AU" b="0" i="1" baseline="-25000" dirty="0" smtClean="0">
                          <a:latin typeface="Cambria Math" panose="02040503050406030204" pitchFamily="18" charset="0"/>
                        </a:rPr>
                        <m:t>8</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8</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m:rPr>
                              <m:nor/>
                            </m:rPr>
                            <a:rPr lang="en-AU" baseline="30000" dirty="0"/>
                            <m:t>9</m:t>
                          </m:r>
                          <m:r>
                            <m:rPr>
                              <m:nor/>
                            </m:rPr>
                            <a:rPr lang="en-AU" dirty="0"/>
                            <m:t>C</m:t>
                          </m:r>
                          <m:r>
                            <a:rPr lang="en-AU" b="0" i="1" baseline="-25000" dirty="0" smtClean="0">
                              <a:latin typeface="Cambria Math" panose="02040503050406030204" pitchFamily="18" charset="0"/>
                            </a:rPr>
                            <m:t>9</m:t>
                          </m:r>
                          <m:r>
                            <a:rPr lang="en-AU" b="0" i="1" smtClean="0">
                              <a:latin typeface="Cambria Math" panose="02040503050406030204" pitchFamily="18" charset="0"/>
                            </a:rPr>
                            <m:t>𝑥</m:t>
                          </m:r>
                        </m:e>
                        <m:sup>
                          <m:r>
                            <a:rPr lang="en-AU" b="0" i="1" smtClean="0">
                              <a:latin typeface="Cambria Math" panose="02040503050406030204" pitchFamily="18" charset="0"/>
                            </a:rPr>
                            <m:t>9</m:t>
                          </m:r>
                        </m:sup>
                      </m:sSup>
                    </m:oMath>
                  </m:oMathPara>
                </a14:m>
                <a:endParaRPr lang="en-AU" dirty="0"/>
              </a:p>
              <a:p>
                <a:r>
                  <a:rPr lang="en-AU" dirty="0"/>
                  <a:t>Coefficients of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4</m:t>
                        </m:r>
                      </m:sup>
                    </m:sSup>
                  </m:oMath>
                </a14:m>
                <a:r>
                  <a:rPr lang="en-AU" b="0" dirty="0"/>
                  <a:t>  </a:t>
                </a:r>
              </a:p>
              <a:p>
                <a:r>
                  <a:rPr lang="en-AU" dirty="0"/>
                  <a:t>LHS = </a:t>
                </a:r>
                <a:r>
                  <a:rPr lang="en-AU" b="0" dirty="0"/>
                  <a:t> </a:t>
                </a:r>
                <a:r>
                  <a:rPr lang="en-AU" b="1" baseline="30000" dirty="0">
                    <a:solidFill>
                      <a:srgbClr val="B51458"/>
                    </a:solidFill>
                  </a:rPr>
                  <a:t>4</a:t>
                </a:r>
                <a:r>
                  <a:rPr lang="en-AU" b="1" dirty="0">
                    <a:solidFill>
                      <a:srgbClr val="B51458"/>
                    </a:solidFill>
                  </a:rPr>
                  <a:t>C</a:t>
                </a:r>
                <a:r>
                  <a:rPr lang="en-AU" b="1" baseline="-25000" dirty="0">
                    <a:solidFill>
                      <a:srgbClr val="B51458"/>
                    </a:solidFill>
                  </a:rPr>
                  <a:t>0</a:t>
                </a:r>
                <a:r>
                  <a:rPr lang="en-AU" b="1" baseline="30000" dirty="0">
                    <a:solidFill>
                      <a:srgbClr val="B51458"/>
                    </a:solidFill>
                  </a:rPr>
                  <a:t>9</a:t>
                </a:r>
                <a:r>
                  <a:rPr lang="en-AU" b="1" dirty="0">
                    <a:solidFill>
                      <a:srgbClr val="B51458"/>
                    </a:solidFill>
                  </a:rPr>
                  <a:t>C</a:t>
                </a:r>
                <a:r>
                  <a:rPr lang="en-AU" b="1" baseline="-25000" dirty="0">
                    <a:solidFill>
                      <a:srgbClr val="B51458"/>
                    </a:solidFill>
                  </a:rPr>
                  <a:t>4 </a:t>
                </a:r>
                <a:r>
                  <a:rPr lang="en-AU" dirty="0"/>
                  <a:t>+ </a:t>
                </a:r>
                <a:r>
                  <a:rPr lang="en-AU" b="1" baseline="30000" dirty="0">
                    <a:solidFill>
                      <a:srgbClr val="64BB47"/>
                    </a:solidFill>
                  </a:rPr>
                  <a:t>4</a:t>
                </a:r>
                <a:r>
                  <a:rPr lang="en-AU" b="1" dirty="0">
                    <a:solidFill>
                      <a:srgbClr val="64BB47"/>
                    </a:solidFill>
                  </a:rPr>
                  <a:t>C</a:t>
                </a:r>
                <a:r>
                  <a:rPr lang="en-AU" b="1" baseline="-25000" dirty="0">
                    <a:solidFill>
                      <a:srgbClr val="64BB47"/>
                    </a:solidFill>
                  </a:rPr>
                  <a:t>1</a:t>
                </a:r>
                <a:r>
                  <a:rPr lang="en-AU" b="1" baseline="30000" dirty="0">
                    <a:solidFill>
                      <a:srgbClr val="64BB47"/>
                    </a:solidFill>
                  </a:rPr>
                  <a:t>9</a:t>
                </a:r>
                <a:r>
                  <a:rPr lang="en-AU" b="1" dirty="0">
                    <a:solidFill>
                      <a:srgbClr val="64BB47"/>
                    </a:solidFill>
                  </a:rPr>
                  <a:t>C</a:t>
                </a:r>
                <a:r>
                  <a:rPr lang="en-AU" b="1" baseline="-25000" dirty="0">
                    <a:solidFill>
                      <a:srgbClr val="64BB47"/>
                    </a:solidFill>
                  </a:rPr>
                  <a:t>3</a:t>
                </a:r>
                <a:r>
                  <a:rPr lang="en-AU" baseline="-25000" dirty="0"/>
                  <a:t> </a:t>
                </a:r>
                <a:r>
                  <a:rPr lang="en-AU" dirty="0"/>
                  <a:t>+ </a:t>
                </a:r>
                <a:r>
                  <a:rPr lang="en-AU" b="1" baseline="30000" dirty="0">
                    <a:solidFill>
                      <a:srgbClr val="146CFD"/>
                    </a:solidFill>
                  </a:rPr>
                  <a:t>4</a:t>
                </a:r>
                <a:r>
                  <a:rPr lang="en-AU" b="1" dirty="0">
                    <a:solidFill>
                      <a:srgbClr val="146CFD"/>
                    </a:solidFill>
                  </a:rPr>
                  <a:t>C</a:t>
                </a:r>
                <a:r>
                  <a:rPr lang="en-AU" b="1" baseline="-25000" dirty="0">
                    <a:solidFill>
                      <a:srgbClr val="146CFD"/>
                    </a:solidFill>
                  </a:rPr>
                  <a:t>2</a:t>
                </a:r>
                <a:r>
                  <a:rPr lang="en-AU" b="1" baseline="30000" dirty="0">
                    <a:solidFill>
                      <a:srgbClr val="146CFD"/>
                    </a:solidFill>
                  </a:rPr>
                  <a:t>9</a:t>
                </a:r>
                <a:r>
                  <a:rPr lang="en-AU" b="1" dirty="0">
                    <a:solidFill>
                      <a:srgbClr val="146CFD"/>
                    </a:solidFill>
                  </a:rPr>
                  <a:t>C</a:t>
                </a:r>
                <a:r>
                  <a:rPr lang="en-AU" b="1" baseline="-25000" dirty="0">
                    <a:solidFill>
                      <a:srgbClr val="146CFD"/>
                    </a:solidFill>
                  </a:rPr>
                  <a:t>2</a:t>
                </a:r>
                <a:r>
                  <a:rPr lang="en-AU" baseline="-25000" dirty="0"/>
                  <a:t> </a:t>
                </a:r>
                <a:r>
                  <a:rPr lang="en-AU" dirty="0"/>
                  <a:t>+</a:t>
                </a:r>
                <a:r>
                  <a:rPr lang="en-AU" sz="2400" dirty="0"/>
                  <a:t> </a:t>
                </a:r>
                <a:r>
                  <a:rPr lang="en-AU" b="1" baseline="30000" dirty="0">
                    <a:solidFill>
                      <a:schemeClr val="tx2">
                        <a:lumMod val="60000"/>
                        <a:lumOff val="40000"/>
                      </a:schemeClr>
                    </a:solidFill>
                  </a:rPr>
                  <a:t>4</a:t>
                </a:r>
                <a:r>
                  <a:rPr lang="en-AU" b="1" dirty="0">
                    <a:solidFill>
                      <a:schemeClr val="tx2">
                        <a:lumMod val="60000"/>
                        <a:lumOff val="40000"/>
                      </a:schemeClr>
                    </a:solidFill>
                  </a:rPr>
                  <a:t>C</a:t>
                </a:r>
                <a:r>
                  <a:rPr lang="en-AU" b="1" baseline="-25000" dirty="0">
                    <a:solidFill>
                      <a:schemeClr val="tx2">
                        <a:lumMod val="60000"/>
                        <a:lumOff val="40000"/>
                      </a:schemeClr>
                    </a:solidFill>
                  </a:rPr>
                  <a:t>3</a:t>
                </a:r>
                <a:r>
                  <a:rPr lang="en-AU" b="1" baseline="30000" dirty="0">
                    <a:solidFill>
                      <a:schemeClr val="tx2">
                        <a:lumMod val="60000"/>
                        <a:lumOff val="40000"/>
                      </a:schemeClr>
                    </a:solidFill>
                  </a:rPr>
                  <a:t>9</a:t>
                </a:r>
                <a:r>
                  <a:rPr lang="en-AU" b="1" dirty="0">
                    <a:solidFill>
                      <a:schemeClr val="tx2">
                        <a:lumMod val="60000"/>
                        <a:lumOff val="40000"/>
                      </a:schemeClr>
                    </a:solidFill>
                  </a:rPr>
                  <a:t>C</a:t>
                </a:r>
                <a:r>
                  <a:rPr lang="en-AU" b="1" baseline="-25000" dirty="0">
                    <a:solidFill>
                      <a:schemeClr val="tx2">
                        <a:lumMod val="60000"/>
                        <a:lumOff val="40000"/>
                      </a:schemeClr>
                    </a:solidFill>
                  </a:rPr>
                  <a:t>1</a:t>
                </a:r>
                <a:r>
                  <a:rPr lang="en-AU" dirty="0"/>
                  <a:t> + </a:t>
                </a:r>
                <a:r>
                  <a:rPr lang="en-AU" b="1" baseline="30000" dirty="0">
                    <a:solidFill>
                      <a:srgbClr val="60C6A4"/>
                    </a:solidFill>
                  </a:rPr>
                  <a:t>4</a:t>
                </a:r>
                <a:r>
                  <a:rPr lang="en-AU" b="1" dirty="0">
                    <a:solidFill>
                      <a:srgbClr val="60C6A4"/>
                    </a:solidFill>
                  </a:rPr>
                  <a:t>C</a:t>
                </a:r>
                <a:r>
                  <a:rPr lang="en-AU" b="1" baseline="-25000" dirty="0">
                    <a:solidFill>
                      <a:srgbClr val="60C6A4"/>
                    </a:solidFill>
                  </a:rPr>
                  <a:t>4</a:t>
                </a:r>
                <a:r>
                  <a:rPr lang="en-AU" b="1" baseline="30000" dirty="0">
                    <a:solidFill>
                      <a:srgbClr val="60C6A4"/>
                    </a:solidFill>
                  </a:rPr>
                  <a:t>9</a:t>
                </a:r>
                <a:r>
                  <a:rPr lang="en-AU" b="1" dirty="0">
                    <a:solidFill>
                      <a:srgbClr val="60C6A4"/>
                    </a:solidFill>
                  </a:rPr>
                  <a:t>C</a:t>
                </a:r>
                <a:r>
                  <a:rPr lang="en-AU" b="1" baseline="-25000" dirty="0">
                    <a:solidFill>
                      <a:srgbClr val="60C6A4"/>
                    </a:solidFill>
                  </a:rPr>
                  <a:t>0</a:t>
                </a:r>
                <a:endParaRPr lang="en-AU" b="1" dirty="0">
                  <a:solidFill>
                    <a:srgbClr val="60C6A4"/>
                  </a:solidFill>
                </a:endParaRPr>
              </a:p>
              <a:p>
                <a:r>
                  <a:rPr lang="en-AU" dirty="0"/>
                  <a:t>RHS = </a:t>
                </a:r>
                <a14:m>
                  <m:oMath xmlns:m="http://schemas.openxmlformats.org/officeDocument/2006/math">
                    <m:r>
                      <m:rPr>
                        <m:nor/>
                      </m:rPr>
                      <a:rPr lang="en-AU" baseline="30000" dirty="0" smtClean="0"/>
                      <m:t>13</m:t>
                    </m:r>
                    <m:r>
                      <m:rPr>
                        <m:nor/>
                      </m:rPr>
                      <a:rPr lang="en-AU" dirty="0" smtClean="0"/>
                      <m:t>C</m:t>
                    </m:r>
                    <m:r>
                      <m:rPr>
                        <m:nor/>
                      </m:rPr>
                      <a:rPr lang="en-AU" baseline="-25000" dirty="0" smtClean="0"/>
                      <m:t>4</m:t>
                    </m:r>
                  </m:oMath>
                </a14:m>
                <a:endParaRPr lang="en-AU" dirty="0"/>
              </a:p>
              <a:p>
                <a:r>
                  <a:rPr lang="en-AU" dirty="0"/>
                  <a:t>Since</a:t>
                </a:r>
                <a:r>
                  <a:rPr lang="en-AU" baseline="-25000" dirty="0"/>
                  <a:t> </a:t>
                </a:r>
                <a14:m>
                  <m:oMath xmlns:m="http://schemas.openxmlformats.org/officeDocument/2006/math">
                    <m:sSup>
                      <m:sSupPr>
                        <m:ctrlPr>
                          <a:rPr lang="en-AU"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4</m:t>
                        </m:r>
                      </m:sup>
                    </m:sSup>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9</m:t>
                        </m:r>
                      </m:sup>
                    </m:sSup>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r>
                              <a:rPr lang="en-AU" i="1">
                                <a:latin typeface="Cambria Math" panose="02040503050406030204" pitchFamily="18" charset="0"/>
                              </a:rPr>
                              <m:t>𝑥</m:t>
                            </m:r>
                          </m:e>
                        </m:d>
                      </m:e>
                      <m:sup>
                        <m:r>
                          <a:rPr lang="en-AU" i="1">
                            <a:latin typeface="Cambria Math" panose="02040503050406030204" pitchFamily="18" charset="0"/>
                          </a:rPr>
                          <m:t>13</m:t>
                        </m:r>
                      </m:sup>
                    </m:sSup>
                    <m:r>
                      <a:rPr lang="en-AU" b="0" i="0" smtClean="0">
                        <a:latin typeface="Cambria Math" panose="02040503050406030204" pitchFamily="18" charset="0"/>
                      </a:rPr>
                      <m:t>,</m:t>
                    </m:r>
                  </m:oMath>
                </a14:m>
                <a:endParaRPr lang="en-AU" b="0" i="0" dirty="0">
                  <a:latin typeface="Cambria Math" panose="02040503050406030204" pitchFamily="18" charset="0"/>
                </a:endParaRPr>
              </a:p>
              <a:p>
                <a:r>
                  <a:rPr lang="en-AU" dirty="0"/>
                  <a:t>The coefficients are the same for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4</m:t>
                        </m:r>
                      </m:sup>
                    </m:sSup>
                    <m:r>
                      <a:rPr lang="en-AU" b="0" i="1" smtClean="0">
                        <a:latin typeface="Cambria Math" panose="02040503050406030204" pitchFamily="18" charset="0"/>
                      </a:rPr>
                      <m:t>∴</m:t>
                    </m:r>
                  </m:oMath>
                </a14:m>
                <a:r>
                  <a:rPr lang="en-AU" dirty="0"/>
                  <a:t> </a:t>
                </a:r>
                <a14:m>
                  <m:oMath xmlns:m="http://schemas.openxmlformats.org/officeDocument/2006/math">
                    <m:r>
                      <m:rPr>
                        <m:nor/>
                      </m:rPr>
                      <a:rPr lang="en-AU" baseline="30000" dirty="0"/>
                      <m:t>4</m:t>
                    </m:r>
                    <m:r>
                      <m:rPr>
                        <m:nor/>
                      </m:rPr>
                      <a:rPr lang="en-AU" dirty="0"/>
                      <m:t>C</m:t>
                    </m:r>
                    <m:r>
                      <m:rPr>
                        <m:nor/>
                      </m:rPr>
                      <a:rPr lang="en-AU" baseline="-25000" dirty="0"/>
                      <m:t>0</m:t>
                    </m:r>
                    <m:r>
                      <m:rPr>
                        <m:nor/>
                      </m:rPr>
                      <a:rPr lang="en-AU" baseline="30000" dirty="0"/>
                      <m:t>9</m:t>
                    </m:r>
                    <m:r>
                      <m:rPr>
                        <m:nor/>
                      </m:rPr>
                      <a:rPr lang="en-AU" dirty="0"/>
                      <m:t>C</m:t>
                    </m:r>
                    <m:r>
                      <m:rPr>
                        <m:nor/>
                      </m:rPr>
                      <a:rPr lang="en-AU" baseline="-25000" dirty="0"/>
                      <m:t>4 </m:t>
                    </m:r>
                    <m:r>
                      <m:rPr>
                        <m:nor/>
                      </m:rPr>
                      <a:rPr lang="en-AU" dirty="0"/>
                      <m:t>+ </m:t>
                    </m:r>
                    <m:r>
                      <m:rPr>
                        <m:nor/>
                      </m:rPr>
                      <a:rPr lang="en-AU" baseline="30000" dirty="0"/>
                      <m:t>4</m:t>
                    </m:r>
                    <m:r>
                      <m:rPr>
                        <m:nor/>
                      </m:rPr>
                      <a:rPr lang="en-AU" dirty="0"/>
                      <m:t>C</m:t>
                    </m:r>
                    <m:r>
                      <m:rPr>
                        <m:nor/>
                      </m:rPr>
                      <a:rPr lang="en-AU" baseline="-25000" dirty="0"/>
                      <m:t>1</m:t>
                    </m:r>
                    <m:r>
                      <m:rPr>
                        <m:nor/>
                      </m:rPr>
                      <a:rPr lang="en-AU" baseline="30000" dirty="0"/>
                      <m:t>9</m:t>
                    </m:r>
                    <m:r>
                      <m:rPr>
                        <m:nor/>
                      </m:rPr>
                      <a:rPr lang="en-AU" dirty="0"/>
                      <m:t>C</m:t>
                    </m:r>
                    <m:r>
                      <m:rPr>
                        <m:nor/>
                      </m:rPr>
                      <a:rPr lang="en-AU" baseline="-25000" dirty="0"/>
                      <m:t>3 </m:t>
                    </m:r>
                    <m:r>
                      <m:rPr>
                        <m:nor/>
                      </m:rPr>
                      <a:rPr lang="en-AU" dirty="0"/>
                      <m:t>+ </m:t>
                    </m:r>
                    <m:r>
                      <m:rPr>
                        <m:nor/>
                      </m:rPr>
                      <a:rPr lang="en-AU" baseline="30000" dirty="0"/>
                      <m:t>4</m:t>
                    </m:r>
                    <m:r>
                      <m:rPr>
                        <m:nor/>
                      </m:rPr>
                      <a:rPr lang="en-AU" dirty="0"/>
                      <m:t>C</m:t>
                    </m:r>
                    <m:r>
                      <m:rPr>
                        <m:nor/>
                      </m:rPr>
                      <a:rPr lang="en-AU" baseline="-25000" dirty="0"/>
                      <m:t>2</m:t>
                    </m:r>
                    <m:r>
                      <m:rPr>
                        <m:nor/>
                      </m:rPr>
                      <a:rPr lang="en-AU" baseline="30000" dirty="0"/>
                      <m:t>9</m:t>
                    </m:r>
                    <m:r>
                      <m:rPr>
                        <m:nor/>
                      </m:rPr>
                      <a:rPr lang="en-AU" dirty="0"/>
                      <m:t>C</m:t>
                    </m:r>
                    <m:r>
                      <m:rPr>
                        <m:nor/>
                      </m:rPr>
                      <a:rPr lang="en-AU" baseline="-25000" dirty="0"/>
                      <m:t>2 </m:t>
                    </m:r>
                    <m:r>
                      <m:rPr>
                        <m:nor/>
                      </m:rPr>
                      <a:rPr lang="en-AU" dirty="0"/>
                      <m:t>+</m:t>
                    </m:r>
                    <m:r>
                      <m:rPr>
                        <m:nor/>
                      </m:rPr>
                      <a:rPr lang="en-AU" sz="2400" dirty="0"/>
                      <m:t> </m:t>
                    </m:r>
                    <m:r>
                      <m:rPr>
                        <m:nor/>
                      </m:rPr>
                      <a:rPr lang="en-AU" baseline="30000" dirty="0"/>
                      <m:t>4</m:t>
                    </m:r>
                    <m:r>
                      <m:rPr>
                        <m:nor/>
                      </m:rPr>
                      <a:rPr lang="en-AU" dirty="0"/>
                      <m:t>C</m:t>
                    </m:r>
                    <m:r>
                      <m:rPr>
                        <m:nor/>
                      </m:rPr>
                      <a:rPr lang="en-AU" baseline="-25000" dirty="0"/>
                      <m:t>3</m:t>
                    </m:r>
                    <m:r>
                      <m:rPr>
                        <m:nor/>
                      </m:rPr>
                      <a:rPr lang="en-AU" baseline="30000" dirty="0"/>
                      <m:t>9</m:t>
                    </m:r>
                    <m:r>
                      <m:rPr>
                        <m:nor/>
                      </m:rPr>
                      <a:rPr lang="en-AU" dirty="0"/>
                      <m:t>C</m:t>
                    </m:r>
                    <m:r>
                      <m:rPr>
                        <m:nor/>
                      </m:rPr>
                      <a:rPr lang="en-AU" baseline="-25000" dirty="0"/>
                      <m:t>1 </m:t>
                    </m:r>
                    <m:r>
                      <m:rPr>
                        <m:nor/>
                      </m:rPr>
                      <a:rPr lang="en-AU" dirty="0"/>
                      <m:t>+ </m:t>
                    </m:r>
                    <m:r>
                      <m:rPr>
                        <m:nor/>
                      </m:rPr>
                      <a:rPr lang="en-AU" baseline="30000" dirty="0"/>
                      <m:t>4</m:t>
                    </m:r>
                    <m:r>
                      <m:rPr>
                        <m:nor/>
                      </m:rPr>
                      <a:rPr lang="en-AU" dirty="0"/>
                      <m:t>C</m:t>
                    </m:r>
                    <m:r>
                      <m:rPr>
                        <m:nor/>
                      </m:rPr>
                      <a:rPr lang="en-AU" baseline="-25000" dirty="0"/>
                      <m:t>4</m:t>
                    </m:r>
                    <m:r>
                      <m:rPr>
                        <m:nor/>
                      </m:rPr>
                      <a:rPr lang="en-AU" baseline="30000" dirty="0"/>
                      <m:t>9</m:t>
                    </m:r>
                    <m:r>
                      <m:rPr>
                        <m:nor/>
                      </m:rPr>
                      <a:rPr lang="en-AU" dirty="0"/>
                      <m:t>C</m:t>
                    </m:r>
                    <m:r>
                      <m:rPr>
                        <m:nor/>
                      </m:rPr>
                      <a:rPr lang="en-AU" baseline="-25000" dirty="0"/>
                      <m:t>0 </m:t>
                    </m:r>
                    <m:r>
                      <m:rPr>
                        <m:nor/>
                      </m:rPr>
                      <a:rPr lang="en-AU" dirty="0"/>
                      <m:t>= </m:t>
                    </m:r>
                    <m:r>
                      <m:rPr>
                        <m:nor/>
                      </m:rPr>
                      <a:rPr lang="en-AU" baseline="30000" dirty="0"/>
                      <m:t>13</m:t>
                    </m:r>
                    <m:r>
                      <m:rPr>
                        <m:nor/>
                      </m:rPr>
                      <a:rPr lang="en-AU" dirty="0"/>
                      <m:t>C</m:t>
                    </m:r>
                    <m:r>
                      <m:rPr>
                        <m:nor/>
                      </m:rPr>
                      <a:rPr lang="en-AU" baseline="-25000" dirty="0"/>
                      <m:t>4</m:t>
                    </m:r>
                  </m:oMath>
                </a14:m>
                <a:endParaRPr lang="en-AU" b="1" baseline="-25000" dirty="0"/>
              </a:p>
            </p:txBody>
          </p:sp>
        </mc:Choice>
        <mc:Fallback xmlns="">
          <p:sp>
            <p:nvSpPr>
              <p:cNvPr id="5" name="Text Placeholder 4">
                <a:extLst>
                  <a:ext uri="{FF2B5EF4-FFF2-40B4-BE49-F238E27FC236}">
                    <a16:creationId xmlns:a16="http://schemas.microsoft.com/office/drawing/2014/main" id="{AB792EF6-D3C8-E4F4-2E02-79615051936D}"/>
                  </a:ext>
                </a:extLst>
              </p:cNvPr>
              <p:cNvSpPr>
                <a:spLocks noGrp="1" noRot="1" noChangeAspect="1" noMove="1" noResize="1" noEditPoints="1" noAdjustHandles="1" noChangeArrowheads="1" noChangeShapeType="1" noTextEdit="1"/>
              </p:cNvSpPr>
              <p:nvPr>
                <p:ph type="body" sz="quarter" idx="17"/>
              </p:nvPr>
            </p:nvSpPr>
            <p:spPr>
              <a:xfrm>
                <a:off x="359999" y="2038628"/>
                <a:ext cx="11584359" cy="4264201"/>
              </a:xfrm>
              <a:blipFill>
                <a:blip r:embed="rId3"/>
                <a:stretch>
                  <a:fillRect l="-131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205557-4508-9759-DE74-02CE787B3AF4}"/>
                  </a:ext>
                </a:extLst>
              </p:cNvPr>
              <p:cNvSpPr txBox="1"/>
              <p:nvPr/>
            </p:nvSpPr>
            <p:spPr>
              <a:xfrm>
                <a:off x="247642" y="1407686"/>
                <a:ext cx="11944358" cy="400110"/>
              </a:xfrm>
              <a:prstGeom prst="rect">
                <a:avLst/>
              </a:prstGeom>
              <a:noFill/>
            </p:spPr>
            <p:txBody>
              <a:bodyPr wrap="square">
                <a:spAutoFit/>
              </a:bodyPr>
              <a:lstStyle/>
              <a:p>
                <a:r>
                  <a:rPr lang="en-AU" sz="2000" dirty="0"/>
                  <a:t>Use the identify </a:t>
                </a:r>
                <a14:m>
                  <m:oMath xmlns:m="http://schemas.openxmlformats.org/officeDocument/2006/math">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i="1">
                            <a:latin typeface="Cambria Math" panose="02040503050406030204" pitchFamily="18" charset="0"/>
                          </a:rPr>
                          <m:t>4</m:t>
                        </m:r>
                      </m:sup>
                    </m:sSup>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i="1">
                            <a:latin typeface="Cambria Math" panose="02040503050406030204" pitchFamily="18" charset="0"/>
                          </a:rPr>
                          <m:t>9</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d>
                          <m:dPr>
                            <m:ctrlPr>
                              <a:rPr lang="en-AU" sz="2000" i="1">
                                <a:latin typeface="Cambria Math" panose="02040503050406030204" pitchFamily="18" charset="0"/>
                              </a:rPr>
                            </m:ctrlPr>
                          </m:dPr>
                          <m:e>
                            <m:r>
                              <a:rPr lang="en-AU" sz="2000" i="1">
                                <a:latin typeface="Cambria Math" panose="02040503050406030204" pitchFamily="18" charset="0"/>
                              </a:rPr>
                              <m:t>1+</m:t>
                            </m:r>
                            <m:r>
                              <a:rPr lang="en-AU" sz="2000" i="1">
                                <a:latin typeface="Cambria Math" panose="02040503050406030204" pitchFamily="18" charset="0"/>
                              </a:rPr>
                              <m:t>𝑥</m:t>
                            </m:r>
                          </m:e>
                        </m:d>
                      </m:e>
                      <m:sup>
                        <m:r>
                          <a:rPr lang="en-AU" sz="2000" i="1">
                            <a:latin typeface="Cambria Math" panose="02040503050406030204" pitchFamily="18" charset="0"/>
                          </a:rPr>
                          <m:t>13</m:t>
                        </m:r>
                      </m:sup>
                    </m:sSup>
                  </m:oMath>
                </a14:m>
                <a:r>
                  <a:rPr lang="en-AU" sz="2000" dirty="0"/>
                  <a:t> to prove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0</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4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1</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3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2</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2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3</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1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4</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4</a:t>
                </a:r>
                <a:r>
                  <a:rPr lang="en-AU" sz="2000" i="1" baseline="30000" dirty="0">
                    <a:latin typeface="Cambria Math" panose="02040503050406030204" pitchFamily="18" charset="0"/>
                    <a:ea typeface="Cambria Math" panose="02040503050406030204" pitchFamily="18" charset="0"/>
                  </a:rPr>
                  <a:t>9</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0 </a:t>
                </a:r>
                <a:r>
                  <a:rPr lang="en-AU" sz="2000" i="1" dirty="0">
                    <a:latin typeface="Cambria Math" panose="02040503050406030204" pitchFamily="18" charset="0"/>
                    <a:ea typeface="Cambria Math" panose="02040503050406030204" pitchFamily="18" charset="0"/>
                  </a:rPr>
                  <a:t>= </a:t>
                </a:r>
                <a:r>
                  <a:rPr lang="en-AU" sz="2000" i="1" baseline="30000" dirty="0">
                    <a:latin typeface="Cambria Math" panose="02040503050406030204" pitchFamily="18" charset="0"/>
                    <a:ea typeface="Cambria Math" panose="02040503050406030204" pitchFamily="18" charset="0"/>
                  </a:rPr>
                  <a:t>13</a:t>
                </a:r>
                <a:r>
                  <a:rPr lang="en-AU" sz="2000" i="1" dirty="0">
                    <a:latin typeface="Cambria Math" panose="02040503050406030204" pitchFamily="18" charset="0"/>
                    <a:ea typeface="Cambria Math" panose="02040503050406030204" pitchFamily="18" charset="0"/>
                  </a:rPr>
                  <a:t>C</a:t>
                </a:r>
                <a:r>
                  <a:rPr lang="en-AU" sz="2000" i="1" baseline="-25000" dirty="0">
                    <a:latin typeface="Cambria Math" panose="02040503050406030204" pitchFamily="18" charset="0"/>
                    <a:ea typeface="Cambria Math" panose="02040503050406030204" pitchFamily="18" charset="0"/>
                  </a:rPr>
                  <a:t>4</a:t>
                </a:r>
                <a:endParaRPr lang="en-AU" sz="2000" i="1"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23205557-4508-9759-DE74-02CE787B3AF4}"/>
                  </a:ext>
                </a:extLst>
              </p:cNvPr>
              <p:cNvSpPr txBox="1">
                <a:spLocks noRot="1" noChangeAspect="1" noMove="1" noResize="1" noEditPoints="1" noAdjustHandles="1" noChangeArrowheads="1" noChangeShapeType="1" noTextEdit="1"/>
              </p:cNvSpPr>
              <p:nvPr/>
            </p:nvSpPr>
            <p:spPr>
              <a:xfrm>
                <a:off x="247642" y="1407686"/>
                <a:ext cx="11944358" cy="400110"/>
              </a:xfrm>
              <a:prstGeom prst="rect">
                <a:avLst/>
              </a:prstGeom>
              <a:blipFill>
                <a:blip r:embed="rId4"/>
                <a:stretch>
                  <a:fillRect l="-562" t="-9091" b="-27273"/>
                </a:stretch>
              </a:blipFill>
            </p:spPr>
            <p:txBody>
              <a:bodyPr/>
              <a:lstStyle/>
              <a:p>
                <a:r>
                  <a:rPr lang="en-AU">
                    <a:noFill/>
                  </a:rPr>
                  <a:t> </a:t>
                </a:r>
              </a:p>
            </p:txBody>
          </p:sp>
        </mc:Fallback>
      </mc:AlternateContent>
    </p:spTree>
    <p:extLst>
      <p:ext uri="{BB962C8B-B14F-4D97-AF65-F5344CB8AC3E}">
        <p14:creationId xmlns:p14="http://schemas.microsoft.com/office/powerpoint/2010/main" val="318695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B98F-200F-FC95-B3A2-01BE487ABE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FC74B0-E023-95EE-9595-891E7DB87824}"/>
              </a:ext>
            </a:extLst>
          </p:cNvPr>
          <p:cNvSpPr>
            <a:spLocks noGrp="1"/>
          </p:cNvSpPr>
          <p:nvPr>
            <p:ph type="ctrTitle"/>
          </p:nvPr>
        </p:nvSpPr>
        <p:spPr/>
        <p:txBody>
          <a:bodyPr/>
          <a:lstStyle/>
          <a:p>
            <a:r>
              <a:rPr lang="en-AU" dirty="0">
                <a:latin typeface="+mj-lt"/>
              </a:rPr>
              <a:t>Releasing responsibility	</a:t>
            </a:r>
          </a:p>
        </p:txBody>
      </p:sp>
    </p:spTree>
    <p:extLst>
      <p:ext uri="{BB962C8B-B14F-4D97-AF65-F5344CB8AC3E}">
        <p14:creationId xmlns:p14="http://schemas.microsoft.com/office/powerpoint/2010/main" val="248374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D8691E-2A74-3326-4247-D34343ACA96E}"/>
              </a:ext>
            </a:extLst>
          </p:cNvPr>
          <p:cNvSpPr>
            <a:spLocks noGrp="1"/>
          </p:cNvSpPr>
          <p:nvPr>
            <p:ph type="title"/>
          </p:nvPr>
        </p:nvSpPr>
        <p:spPr/>
        <p:txBody>
          <a:bodyPr/>
          <a:lstStyle/>
          <a:p>
            <a:r>
              <a:rPr lang="en-AU" dirty="0"/>
              <a:t>Match your cards</a:t>
            </a:r>
          </a:p>
        </p:txBody>
      </p:sp>
      <p:sp>
        <p:nvSpPr>
          <p:cNvPr id="5" name="Text Placeholder 4">
            <a:extLst>
              <a:ext uri="{FF2B5EF4-FFF2-40B4-BE49-F238E27FC236}">
                <a16:creationId xmlns:a16="http://schemas.microsoft.com/office/drawing/2014/main" id="{AEF3D6E8-C33E-F4C8-ABAD-60004E2D4CB5}"/>
              </a:ext>
            </a:extLst>
          </p:cNvPr>
          <p:cNvSpPr>
            <a:spLocks noGrp="1"/>
          </p:cNvSpPr>
          <p:nvPr>
            <p:ph type="body" sz="quarter" idx="18"/>
          </p:nvPr>
        </p:nvSpPr>
        <p:spPr/>
        <p:txBody>
          <a:bodyPr/>
          <a:lstStyle/>
          <a:p>
            <a:r>
              <a:rPr lang="en-AU" dirty="0"/>
              <a:t>To find the coefficient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51ED30-84B4-AFBD-B401-33A37B6A4AB0}"/>
                  </a:ext>
                </a:extLst>
              </p:cNvPr>
              <p:cNvSpPr txBox="1"/>
              <p:nvPr/>
            </p:nvSpPr>
            <p:spPr>
              <a:xfrm>
                <a:off x="839821" y="1770160"/>
                <a:ext cx="4169923" cy="2159814"/>
              </a:xfrm>
              <a:prstGeom prst="rect">
                <a:avLst/>
              </a:prstGeom>
              <a:noFill/>
            </p:spPr>
            <p:txBody>
              <a:bodyPr wrap="square" lIns="0" tIns="0" rIns="0" bIns="0" rtlCol="0">
                <a:noAutofit/>
              </a:bodyPr>
              <a:lstStyle/>
              <a:p>
                <a:pPr marL="0" marR="0" lvl="0" indent="0" algn="l" defTabSz="914377" rtl="0" eaLnBrk="1" fontAlgn="auto" latinLnBrk="0" hangingPunct="1">
                  <a:lnSpc>
                    <a:spcPct val="200000"/>
                  </a:lnSpc>
                  <a:spcBef>
                    <a:spcPts val="0"/>
                  </a:spcBef>
                  <a:spcAft>
                    <a:spcPts val="0"/>
                  </a:spcAft>
                  <a:buClrTx/>
                  <a:buSzTx/>
                  <a:buFontTx/>
                  <a:buNone/>
                  <a:tabLst/>
                  <a:defRPr/>
                </a:pPr>
                <a:r>
                  <a:rPr lang="en-AU" sz="2000" b="1" dirty="0">
                    <a:latin typeface="+mj-lt"/>
                  </a:rPr>
                  <a:t>Problem 1</a:t>
                </a:r>
              </a:p>
              <a:p>
                <a:pPr marL="0" marR="0" lvl="0" indent="0" algn="l" defTabSz="914377" rtl="0" eaLnBrk="1" fontAlgn="auto" latinLnBrk="0" hangingPunct="1">
                  <a:lnSpc>
                    <a:spcPct val="200000"/>
                  </a:lnSpc>
                  <a:spcBef>
                    <a:spcPts val="0"/>
                  </a:spcBef>
                  <a:spcAft>
                    <a:spcPts val="0"/>
                  </a:spcAft>
                  <a:buClrTx/>
                  <a:buSzTx/>
                  <a:buFontTx/>
                  <a:buNone/>
                  <a:tabLst/>
                  <a:defRPr/>
                </a:pPr>
                <a:r>
                  <a:rPr lang="en-AU" sz="2000" b="0" dirty="0">
                    <a:latin typeface="+mj-lt"/>
                  </a:rPr>
                  <a:t>In the expansion of </a:t>
                </a:r>
                <a14:m>
                  <m:oMath xmlns:m="http://schemas.openxmlformats.org/officeDocument/2006/math">
                    <m:sSup>
                      <m:sSupPr>
                        <m:ctrlPr>
                          <a:rPr lang="en-AU" sz="2000" b="0" i="1" smtClean="0">
                            <a:effectLst/>
                            <a:latin typeface="Cambria Math" panose="02040503050406030204" pitchFamily="18" charset="0"/>
                          </a:rPr>
                        </m:ctrlPr>
                      </m:sSupPr>
                      <m:e>
                        <m:d>
                          <m:dPr>
                            <m:ctrlPr>
                              <a:rPr lang="en-AU" sz="2000" b="0" i="1">
                                <a:effectLst/>
                                <a:latin typeface="Cambria Math" panose="02040503050406030204" pitchFamily="18" charset="0"/>
                              </a:rPr>
                            </m:ctrlPr>
                          </m:dPr>
                          <m:e>
                            <m:r>
                              <a:rPr lang="en-AU" sz="2000" b="0" i="1">
                                <a:effectLst/>
                                <a:latin typeface="Cambria Math" panose="02040503050406030204" pitchFamily="18" charset="0"/>
                              </a:rPr>
                              <m:t>𝑥</m:t>
                            </m:r>
                            <m:r>
                              <a:rPr lang="en-AU" sz="2000" b="0" i="1">
                                <a:effectLst/>
                                <a:latin typeface="Cambria Math" panose="02040503050406030204" pitchFamily="18" charset="0"/>
                              </a:rPr>
                              <m:t>+1</m:t>
                            </m:r>
                          </m:e>
                        </m:d>
                      </m:e>
                      <m:sup>
                        <m:r>
                          <a:rPr lang="en-AU" sz="2000" b="0" i="1">
                            <a:effectLst/>
                            <a:latin typeface="Cambria Math" panose="02040503050406030204" pitchFamily="18" charset="0"/>
                          </a:rPr>
                          <m:t>5</m:t>
                        </m:r>
                      </m:sup>
                    </m:sSup>
                    <m:sSup>
                      <m:sSupPr>
                        <m:ctrlPr>
                          <a:rPr lang="en-AU" sz="2000" b="0" i="1">
                            <a:latin typeface="Cambria Math" panose="02040503050406030204" pitchFamily="18" charset="0"/>
                          </a:rPr>
                        </m:ctrlPr>
                      </m:sSupPr>
                      <m:e>
                        <m:d>
                          <m:dPr>
                            <m:ctrlPr>
                              <a:rPr lang="en-AU" sz="2000" b="0" i="1">
                                <a:latin typeface="Cambria Math" panose="02040503050406030204" pitchFamily="18" charset="0"/>
                              </a:rPr>
                            </m:ctrlPr>
                          </m:dPr>
                          <m:e>
                            <m:r>
                              <a:rPr lang="en-AU" sz="2000" b="0" i="1">
                                <a:latin typeface="Cambria Math" panose="02040503050406030204" pitchFamily="18" charset="0"/>
                              </a:rPr>
                              <m:t>𝑥</m:t>
                            </m:r>
                            <m:r>
                              <a:rPr lang="en-AU" sz="2000" b="0" i="1">
                                <a:latin typeface="Cambria Math" panose="02040503050406030204" pitchFamily="18" charset="0"/>
                              </a:rPr>
                              <m:t>−1</m:t>
                            </m:r>
                          </m:e>
                        </m:d>
                      </m:e>
                      <m:sup>
                        <m:r>
                          <a:rPr lang="en-AU" sz="2000" b="0" i="1">
                            <a:latin typeface="Cambria Math" panose="02040503050406030204" pitchFamily="18" charset="0"/>
                          </a:rPr>
                          <m:t>4</m:t>
                        </m:r>
                      </m:sup>
                    </m:sSup>
                  </m:oMath>
                </a14:m>
                <a:r>
                  <a:rPr lang="en-AU" sz="2000" b="0" dirty="0">
                    <a:latin typeface="+mj-lt"/>
                  </a:rPr>
                  <a:t>, find the coefficients of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6</m:t>
                        </m:r>
                      </m:sup>
                    </m:sSup>
                  </m:oMath>
                </a14:m>
                <a:r>
                  <a:rPr lang="en-AU" sz="2000" b="0" dirty="0">
                    <a:latin typeface="+mj-lt"/>
                  </a:rPr>
                  <a:t> and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4</m:t>
                        </m:r>
                      </m:sup>
                    </m:sSup>
                  </m:oMath>
                </a14:m>
                <a:endParaRPr lang="en-AU" sz="2000" dirty="0">
                  <a:latin typeface="+mj-lt"/>
                </a:endParaRPr>
              </a:p>
            </p:txBody>
          </p:sp>
        </mc:Choice>
        <mc:Fallback xmlns="">
          <p:sp>
            <p:nvSpPr>
              <p:cNvPr id="10" name="TextBox 9">
                <a:extLst>
                  <a:ext uri="{FF2B5EF4-FFF2-40B4-BE49-F238E27FC236}">
                    <a16:creationId xmlns:a16="http://schemas.microsoft.com/office/drawing/2014/main" id="{9F51ED30-84B4-AFBD-B401-33A37B6A4AB0}"/>
                  </a:ext>
                </a:extLst>
              </p:cNvPr>
              <p:cNvSpPr txBox="1">
                <a:spLocks noRot="1" noChangeAspect="1" noMove="1" noResize="1" noEditPoints="1" noAdjustHandles="1" noChangeArrowheads="1" noChangeShapeType="1" noTextEdit="1"/>
              </p:cNvSpPr>
              <p:nvPr/>
            </p:nvSpPr>
            <p:spPr>
              <a:xfrm>
                <a:off x="839821" y="1770160"/>
                <a:ext cx="4169923" cy="2159814"/>
              </a:xfrm>
              <a:prstGeom prst="rect">
                <a:avLst/>
              </a:prstGeom>
              <a:blipFill>
                <a:blip r:embed="rId3"/>
                <a:stretch>
                  <a:fillRect l="-3801" r="-4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73F96CB-2E0F-344D-C327-F47BF2863726}"/>
                  </a:ext>
                </a:extLst>
              </p:cNvPr>
              <p:cNvSpPr txBox="1"/>
              <p:nvPr/>
            </p:nvSpPr>
            <p:spPr>
              <a:xfrm>
                <a:off x="6235429" y="1838528"/>
                <a:ext cx="5262664" cy="1849289"/>
              </a:xfrm>
              <a:prstGeom prst="rect">
                <a:avLst/>
              </a:prstGeom>
              <a:noFill/>
            </p:spPr>
            <p:txBody>
              <a:bodyPr wrap="square">
                <a:spAutoFit/>
              </a:bodyPr>
              <a:lstStyle/>
              <a:p>
                <a:r>
                  <a:rPr lang="en-AU" sz="2000" b="1" dirty="0">
                    <a:latin typeface="+mj-lt"/>
                  </a:rPr>
                  <a:t>Problem 2</a:t>
                </a:r>
              </a:p>
              <a:p>
                <a:endParaRPr lang="en-AU" sz="2000" b="0" dirty="0">
                  <a:latin typeface="+mj-lt"/>
                </a:endParaRPr>
              </a:p>
              <a:p>
                <a:r>
                  <a:rPr lang="en-AU" sz="2000" b="0" dirty="0">
                    <a:latin typeface="+mj-lt"/>
                  </a:rPr>
                  <a:t>In the expansion of</a:t>
                </a:r>
                <a14:m>
                  <m:oMath xmlns:m="http://schemas.openxmlformats.org/officeDocument/2006/math">
                    <m:sSup>
                      <m:sSupPr>
                        <m:ctrlPr>
                          <a:rPr lang="en-AU" sz="2000" b="0" i="1">
                            <a:latin typeface="Cambria Math" panose="02040503050406030204" pitchFamily="18" charset="0"/>
                          </a:rPr>
                        </m:ctrlPr>
                      </m:sSupPr>
                      <m:e>
                        <m:r>
                          <a:rPr lang="en-AU" sz="2000" b="0" i="1" smtClean="0">
                            <a:latin typeface="Cambria Math" panose="02040503050406030204" pitchFamily="18" charset="0"/>
                          </a:rPr>
                          <m:t> </m:t>
                        </m:r>
                        <m:d>
                          <m:dPr>
                            <m:ctrlPr>
                              <a:rPr lang="en-AU" sz="2000" b="0" i="1">
                                <a:latin typeface="Cambria Math" panose="02040503050406030204" pitchFamily="18" charset="0"/>
                              </a:rPr>
                            </m:ctrlPr>
                          </m:dPr>
                          <m:e>
                            <m:r>
                              <a:rPr lang="en-AU" sz="2000" b="0" i="1">
                                <a:latin typeface="Cambria Math" panose="02040503050406030204" pitchFamily="18" charset="0"/>
                              </a:rPr>
                              <m:t>𝑥</m:t>
                            </m:r>
                            <m:r>
                              <a:rPr lang="en-AU" sz="2000" b="0" i="1">
                                <a:latin typeface="Cambria Math" panose="02040503050406030204" pitchFamily="18" charset="0"/>
                              </a:rPr>
                              <m:t>+</m:t>
                            </m:r>
                            <m:f>
                              <m:fPr>
                                <m:ctrlPr>
                                  <a:rPr lang="en-AU" sz="2000" b="0" i="1">
                                    <a:latin typeface="Cambria Math" panose="02040503050406030204" pitchFamily="18" charset="0"/>
                                  </a:rPr>
                                </m:ctrlPr>
                              </m:fPr>
                              <m:num>
                                <m:r>
                                  <a:rPr lang="en-AU" sz="2000" b="0" i="1">
                                    <a:latin typeface="Cambria Math" panose="02040503050406030204" pitchFamily="18" charset="0"/>
                                  </a:rPr>
                                  <m:t>1</m:t>
                                </m:r>
                              </m:num>
                              <m:den>
                                <m:r>
                                  <a:rPr lang="en-AU" sz="2000" b="0" i="1">
                                    <a:latin typeface="Cambria Math" panose="02040503050406030204" pitchFamily="18" charset="0"/>
                                  </a:rPr>
                                  <m:t>𝑥</m:t>
                                </m:r>
                              </m:den>
                            </m:f>
                          </m:e>
                        </m:d>
                      </m:e>
                      <m:sup>
                        <m:r>
                          <a:rPr lang="en-AU" sz="2000" b="0" i="1">
                            <a:latin typeface="Cambria Math" panose="02040503050406030204" pitchFamily="18" charset="0"/>
                          </a:rPr>
                          <m:t>5</m:t>
                        </m:r>
                      </m:sup>
                    </m:sSup>
                    <m:sSup>
                      <m:sSupPr>
                        <m:ctrlPr>
                          <a:rPr lang="en-AU" sz="2000" b="0" i="1">
                            <a:latin typeface="Cambria Math" panose="02040503050406030204" pitchFamily="18" charset="0"/>
                          </a:rPr>
                        </m:ctrlPr>
                      </m:sSupPr>
                      <m:e>
                        <m:d>
                          <m:dPr>
                            <m:ctrlPr>
                              <a:rPr lang="en-AU" sz="2000" b="0" i="1">
                                <a:latin typeface="Cambria Math" panose="02040503050406030204" pitchFamily="18" charset="0"/>
                              </a:rPr>
                            </m:ctrlPr>
                          </m:dPr>
                          <m:e>
                            <m:r>
                              <a:rPr lang="en-AU" sz="2000" b="0" i="1">
                                <a:latin typeface="Cambria Math" panose="02040503050406030204" pitchFamily="18" charset="0"/>
                              </a:rPr>
                              <m:t>𝑥</m:t>
                            </m:r>
                            <m:r>
                              <a:rPr lang="en-AU" sz="2000" b="0" i="1">
                                <a:latin typeface="Cambria Math" panose="02040503050406030204" pitchFamily="18" charset="0"/>
                              </a:rPr>
                              <m:t>−</m:t>
                            </m:r>
                            <m:f>
                              <m:fPr>
                                <m:ctrlPr>
                                  <a:rPr lang="en-AU" sz="2000" b="0" i="1">
                                    <a:latin typeface="Cambria Math" panose="02040503050406030204" pitchFamily="18" charset="0"/>
                                  </a:rPr>
                                </m:ctrlPr>
                              </m:fPr>
                              <m:num>
                                <m:r>
                                  <a:rPr lang="en-AU" sz="2000" b="0" i="1">
                                    <a:latin typeface="Cambria Math" panose="02040503050406030204" pitchFamily="18" charset="0"/>
                                  </a:rPr>
                                  <m:t>1</m:t>
                                </m:r>
                              </m:num>
                              <m:den>
                                <m:r>
                                  <a:rPr lang="en-AU" sz="2000" b="0" i="1">
                                    <a:latin typeface="Cambria Math" panose="02040503050406030204" pitchFamily="18" charset="0"/>
                                  </a:rPr>
                                  <m:t>𝑥</m:t>
                                </m:r>
                              </m:den>
                            </m:f>
                          </m:e>
                        </m:d>
                      </m:e>
                      <m:sup>
                        <m:r>
                          <a:rPr lang="en-AU" sz="2000" b="0" i="1">
                            <a:latin typeface="Cambria Math" panose="02040503050406030204" pitchFamily="18" charset="0"/>
                          </a:rPr>
                          <m:t>7</m:t>
                        </m:r>
                      </m:sup>
                    </m:sSup>
                  </m:oMath>
                </a14:m>
                <a:endParaRPr lang="en-AU" sz="2000" b="0" i="1" dirty="0">
                  <a:latin typeface="+mj-lt"/>
                </a:endParaRPr>
              </a:p>
              <a:p>
                <a:endParaRPr lang="en-AU" sz="2000" b="0" dirty="0">
                  <a:latin typeface="+mj-lt"/>
                </a:endParaRPr>
              </a:p>
              <a:p>
                <a:r>
                  <a:rPr lang="en-AU" sz="2000" b="0" dirty="0">
                    <a:latin typeface="+mj-lt"/>
                  </a:rPr>
                  <a:t>find the coefficients of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6</m:t>
                        </m:r>
                      </m:sup>
                    </m:sSup>
                  </m:oMath>
                </a14:m>
                <a:r>
                  <a:rPr lang="en-AU" sz="2000" b="0" dirty="0">
                    <a:latin typeface="+mj-lt"/>
                  </a:rPr>
                  <a:t> and </a:t>
                </a:r>
                <a14:m>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−4</m:t>
                        </m:r>
                      </m:sup>
                    </m:sSup>
                  </m:oMath>
                </a14:m>
                <a:endParaRPr lang="en-AU" sz="2000" dirty="0"/>
              </a:p>
            </p:txBody>
          </p:sp>
        </mc:Choice>
        <mc:Fallback xmlns="">
          <p:sp>
            <p:nvSpPr>
              <p:cNvPr id="12" name="TextBox 11">
                <a:extLst>
                  <a:ext uri="{FF2B5EF4-FFF2-40B4-BE49-F238E27FC236}">
                    <a16:creationId xmlns:a16="http://schemas.microsoft.com/office/drawing/2014/main" id="{773F96CB-2E0F-344D-C327-F47BF2863726}"/>
                  </a:ext>
                </a:extLst>
              </p:cNvPr>
              <p:cNvSpPr txBox="1">
                <a:spLocks noRot="1" noChangeAspect="1" noMove="1" noResize="1" noEditPoints="1" noAdjustHandles="1" noChangeArrowheads="1" noChangeShapeType="1" noTextEdit="1"/>
              </p:cNvSpPr>
              <p:nvPr/>
            </p:nvSpPr>
            <p:spPr>
              <a:xfrm>
                <a:off x="6235429" y="1838528"/>
                <a:ext cx="5262664" cy="1849289"/>
              </a:xfrm>
              <a:prstGeom prst="rect">
                <a:avLst/>
              </a:prstGeom>
              <a:blipFill>
                <a:blip r:embed="rId4"/>
                <a:stretch>
                  <a:fillRect l="-1275" t="-1650" b="-5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64A2E0F-884C-C123-111D-635191E43400}"/>
                  </a:ext>
                </a:extLst>
              </p:cNvPr>
              <p:cNvSpPr txBox="1"/>
              <p:nvPr/>
            </p:nvSpPr>
            <p:spPr>
              <a:xfrm>
                <a:off x="1079770" y="4601184"/>
                <a:ext cx="3190673" cy="62257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−4</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6</m:t>
                          </m:r>
                        </m:sup>
                      </m:sSup>
                    </m:oMath>
                  </m:oMathPara>
                </a14:m>
                <a:endParaRPr lang="en-AU" sz="2800" b="0" dirty="0"/>
              </a:p>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6</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4</m:t>
                          </m:r>
                        </m:sup>
                      </m:sSup>
                    </m:oMath>
                  </m:oMathPara>
                </a14:m>
                <a:endParaRPr lang="en-AU" sz="2800" dirty="0"/>
              </a:p>
            </p:txBody>
          </p:sp>
        </mc:Choice>
        <mc:Fallback xmlns="">
          <p:sp>
            <p:nvSpPr>
              <p:cNvPr id="13" name="TextBox 12">
                <a:extLst>
                  <a:ext uri="{FF2B5EF4-FFF2-40B4-BE49-F238E27FC236}">
                    <a16:creationId xmlns:a16="http://schemas.microsoft.com/office/drawing/2014/main" id="{464A2E0F-884C-C123-111D-635191E43400}"/>
                  </a:ext>
                </a:extLst>
              </p:cNvPr>
              <p:cNvSpPr txBox="1">
                <a:spLocks noRot="1" noChangeAspect="1" noMove="1" noResize="1" noEditPoints="1" noAdjustHandles="1" noChangeArrowheads="1" noChangeShapeType="1" noTextEdit="1"/>
              </p:cNvSpPr>
              <p:nvPr/>
            </p:nvSpPr>
            <p:spPr>
              <a:xfrm>
                <a:off x="1079770" y="4601184"/>
                <a:ext cx="3190673" cy="622570"/>
              </a:xfrm>
              <a:prstGeom prst="rect">
                <a:avLst/>
              </a:prstGeom>
              <a:blipFill>
                <a:blip r:embed="rId5"/>
                <a:stretch>
                  <a:fillRect b="-813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C6D4B8B-DBBB-7093-FFF7-E53B6932ECC1}"/>
                  </a:ext>
                </a:extLst>
              </p:cNvPr>
              <p:cNvSpPr txBox="1"/>
              <p:nvPr/>
            </p:nvSpPr>
            <p:spPr>
              <a:xfrm>
                <a:off x="6757481" y="4601183"/>
                <a:ext cx="3190673" cy="924127"/>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−10</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6</m:t>
                          </m:r>
                        </m:sup>
                      </m:sSup>
                    </m:oMath>
                  </m:oMathPara>
                </a14:m>
                <a:endParaRPr lang="en-AU" sz="2800" b="0" dirty="0"/>
              </a:p>
              <a:p>
                <a:pPr algn="l">
                  <a:lnSpc>
                    <a:spcPct val="150000"/>
                  </a:lnSpc>
                </a:pPr>
                <a14:m>
                  <m:oMathPara xmlns:m="http://schemas.openxmlformats.org/officeDocument/2006/math">
                    <m:oMathParaPr>
                      <m:jc m:val="centerGroup"/>
                    </m:oMathParaPr>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−5</m:t>
                          </m:r>
                        </m:num>
                        <m:den>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𝑥</m:t>
                              </m:r>
                            </m:e>
                            <m:sup>
                              <m:r>
                                <a:rPr lang="en-AU" sz="2800" b="0" i="1" smtClean="0">
                                  <a:latin typeface="Cambria Math" panose="02040503050406030204" pitchFamily="18" charset="0"/>
                                </a:rPr>
                                <m:t>4 </m:t>
                              </m:r>
                            </m:sup>
                          </m:sSup>
                        </m:den>
                      </m:f>
                    </m:oMath>
                  </m:oMathPara>
                </a14:m>
                <a:endParaRPr lang="en-AU" sz="2800" dirty="0"/>
              </a:p>
            </p:txBody>
          </p:sp>
        </mc:Choice>
        <mc:Fallback xmlns="">
          <p:sp>
            <p:nvSpPr>
              <p:cNvPr id="14" name="TextBox 13">
                <a:extLst>
                  <a:ext uri="{FF2B5EF4-FFF2-40B4-BE49-F238E27FC236}">
                    <a16:creationId xmlns:a16="http://schemas.microsoft.com/office/drawing/2014/main" id="{0C6D4B8B-DBBB-7093-FFF7-E53B6932ECC1}"/>
                  </a:ext>
                </a:extLst>
              </p:cNvPr>
              <p:cNvSpPr txBox="1">
                <a:spLocks noRot="1" noChangeAspect="1" noMove="1" noResize="1" noEditPoints="1" noAdjustHandles="1" noChangeArrowheads="1" noChangeShapeType="1" noTextEdit="1"/>
              </p:cNvSpPr>
              <p:nvPr/>
            </p:nvSpPr>
            <p:spPr>
              <a:xfrm>
                <a:off x="6757481" y="4601183"/>
                <a:ext cx="3190673" cy="924127"/>
              </a:xfrm>
              <a:prstGeom prst="rect">
                <a:avLst/>
              </a:prstGeom>
              <a:blipFill>
                <a:blip r:embed="rId6"/>
                <a:stretch>
                  <a:fillRect b="-90728"/>
                </a:stretch>
              </a:blipFill>
            </p:spPr>
            <p:txBody>
              <a:bodyPr/>
              <a:lstStyle/>
              <a:p>
                <a:r>
                  <a:rPr lang="en-AU">
                    <a:noFill/>
                  </a:rPr>
                  <a:t> </a:t>
                </a:r>
              </a:p>
            </p:txBody>
          </p:sp>
        </mc:Fallback>
      </mc:AlternateContent>
    </p:spTree>
    <p:extLst>
      <p:ext uri="{BB962C8B-B14F-4D97-AF65-F5344CB8AC3E}">
        <p14:creationId xmlns:p14="http://schemas.microsoft.com/office/powerpoint/2010/main" val="1924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1350</Words>
  <Application>Microsoft Office PowerPoint</Application>
  <PresentationFormat>Widescreen</PresentationFormat>
  <Paragraphs>168</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Symbol</vt:lpstr>
      <vt:lpstr>Public Sans</vt:lpstr>
      <vt:lpstr>Arial</vt:lpstr>
      <vt:lpstr>Calibri</vt:lpstr>
      <vt:lpstr>Cambria Math</vt:lpstr>
      <vt:lpstr>Times New Roman</vt:lpstr>
      <vt:lpstr>Yu Mincho</vt:lpstr>
      <vt:lpstr>NSWG Corporate</vt:lpstr>
      <vt:lpstr>Comparing coefficients</vt:lpstr>
      <vt:lpstr>Learning intentions and success criteria</vt:lpstr>
      <vt:lpstr>Connecting learning</vt:lpstr>
      <vt:lpstr>Matching cards (1)</vt:lpstr>
      <vt:lpstr>Matching cards (2)</vt:lpstr>
      <vt:lpstr>Proof question (1)</vt:lpstr>
      <vt:lpstr>Proof question (2)</vt:lpstr>
      <vt:lpstr>Releasing responsibility </vt:lpstr>
      <vt:lpstr>Match your cards</vt:lpstr>
      <vt:lpstr>Find the coefficient of x^3 in (x+1)^5 (x-1)^3</vt:lpstr>
      <vt:lpstr>Find the coefficient of x^4 in (x+1)^4 (x-1)^3</vt:lpstr>
      <vt:lpstr>Independent practice </vt:lpstr>
      <vt:lpstr>The coefficient of x^k in(1+x)^m (1+x)^n=(1+x)^(m+n)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coefficients</dc:title>
  <dc:creator>NSW Department of Education</dc:creator>
  <cp:lastModifiedBy/>
  <cp:revision>1</cp:revision>
  <dcterms:created xsi:type="dcterms:W3CDTF">2025-08-19T00:02:42Z</dcterms:created>
  <dcterms:modified xsi:type="dcterms:W3CDTF">2025-08-19T00:02:57Z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2025-08-19T00:02:54Z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03f55a10-e54c-41a2-9118-825defaf35cc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