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3"/>
  </p:notesMasterIdLst>
  <p:handoutMasterIdLst>
    <p:handoutMasterId r:id="rId24"/>
  </p:handoutMasterIdLst>
  <p:sldIdLst>
    <p:sldId id="26505" r:id="rId2"/>
    <p:sldId id="26557" r:id="rId3"/>
    <p:sldId id="26508" r:id="rId4"/>
    <p:sldId id="26567" r:id="rId5"/>
    <p:sldId id="26576" r:id="rId6"/>
    <p:sldId id="26509" r:id="rId7"/>
    <p:sldId id="26559" r:id="rId8"/>
    <p:sldId id="26561" r:id="rId9"/>
    <p:sldId id="26580" r:id="rId10"/>
    <p:sldId id="26568" r:id="rId11"/>
    <p:sldId id="26570" r:id="rId12"/>
    <p:sldId id="26564" r:id="rId13"/>
    <p:sldId id="26573" r:id="rId14"/>
    <p:sldId id="26572" r:id="rId15"/>
    <p:sldId id="26578" r:id="rId16"/>
    <p:sldId id="26562" r:id="rId17"/>
    <p:sldId id="26574" r:id="rId18"/>
    <p:sldId id="26571" r:id="rId19"/>
    <p:sldId id="26577" r:id="rId20"/>
    <p:sldId id="26555"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1458"/>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30FD1-73CD-4440-9993-9E28AE85571D}" v="13" dt="2025-07-22T21:56:48.884"/>
    <p1510:client id="{890B6CB9-E09D-44A8-A0A4-B6AD4C930205}" v="68" dt="2025-07-22T04:39:25.3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F057-555C-2767-0A69-A92C8D8F0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08DB0-3D37-083E-C87A-B4D77E630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8EE81-738D-BDBA-E61E-B62A367B8E6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54F3DE-4FAD-F710-D1F0-D7D923DE2093}"/>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94294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0.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Finding coefficients and the constant term</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739497-745D-ED0F-9703-9732E87A9164}"/>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829591F4-AFBA-33D8-8B8E-675A0FB31DEE}"/>
              </a:ext>
            </a:extLst>
          </p:cNvPr>
          <p:cNvSpPr>
            <a:spLocks noGrp="1"/>
          </p:cNvSpPr>
          <p:nvPr>
            <p:ph type="title"/>
          </p:nvPr>
        </p:nvSpPr>
        <p:spPr/>
        <p:txBody>
          <a:bodyPr/>
          <a:lstStyle/>
          <a:p>
            <a:r>
              <a:rPr lang="en-AU" dirty="0"/>
              <a:t>Does a constant exist?</a:t>
            </a:r>
          </a:p>
        </p:txBody>
      </p:sp>
      <p:sp>
        <p:nvSpPr>
          <p:cNvPr id="4" name="Text Placeholder 3">
            <a:extLst>
              <a:ext uri="{FF2B5EF4-FFF2-40B4-BE49-F238E27FC236}">
                <a16:creationId xmlns:a16="http://schemas.microsoft.com/office/drawing/2014/main" id="{23A33852-1963-EF23-AE25-33FB86BF72E9}"/>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898DE9A1-FC3C-5421-1152-D823CE6A3D8C}"/>
                  </a:ext>
                </a:extLst>
              </p:cNvPr>
              <p:cNvGraphicFramePr>
                <a:graphicFrameLocks noGrp="1"/>
              </p:cNvGraphicFramePr>
              <p:nvPr>
                <p:ph sz="quarter" idx="19"/>
                <p:extLst>
                  <p:ext uri="{D42A27DB-BD31-4B8C-83A1-F6EECF244321}">
                    <p14:modId xmlns:p14="http://schemas.microsoft.com/office/powerpoint/2010/main" val="1673324192"/>
                  </p:ext>
                </p:extLst>
              </p:nvPr>
            </p:nvGraphicFramePr>
            <p:xfrm>
              <a:off x="1394936" y="1502537"/>
              <a:ext cx="9729064" cy="851726"/>
            </p:xfrm>
            <a:graphic>
              <a:graphicData uri="http://schemas.openxmlformats.org/drawingml/2006/table">
                <a:tbl>
                  <a:tblPr firstRow="1" firstCol="1" bandRow="1">
                    <a:tableStyleId>{69012ECD-51FC-41F1-AA8D-1B2483CD663E}</a:tableStyleId>
                  </a:tblPr>
                  <a:tblGrid>
                    <a:gridCol w="3241898">
                      <a:extLst>
                        <a:ext uri="{9D8B030D-6E8A-4147-A177-3AD203B41FA5}">
                          <a16:colId xmlns:a16="http://schemas.microsoft.com/office/drawing/2014/main" val="4258059772"/>
                        </a:ext>
                      </a:extLst>
                    </a:gridCol>
                    <a:gridCol w="3243583">
                      <a:extLst>
                        <a:ext uri="{9D8B030D-6E8A-4147-A177-3AD203B41FA5}">
                          <a16:colId xmlns:a16="http://schemas.microsoft.com/office/drawing/2014/main" val="2625322375"/>
                        </a:ext>
                      </a:extLst>
                    </a:gridCol>
                    <a:gridCol w="3243583">
                      <a:extLst>
                        <a:ext uri="{9D8B030D-6E8A-4147-A177-3AD203B41FA5}">
                          <a16:colId xmlns:a16="http://schemas.microsoft.com/office/drawing/2014/main" val="2056073781"/>
                        </a:ext>
                      </a:extLst>
                    </a:gridCol>
                  </a:tblGrid>
                  <a:tr h="0">
                    <a:tc>
                      <a:txBody>
                        <a:bodyPr/>
                        <a:lstStyle/>
                        <a:p>
                          <a:pPr>
                            <a:lnSpc>
                              <a:spcPct val="115000"/>
                            </a:lnSpc>
                            <a:spcBef>
                              <a:spcPts val="1200"/>
                            </a:spcBef>
                            <a:spcAft>
                              <a:spcPts val="600"/>
                            </a:spcAft>
                            <a:buNone/>
                          </a:pPr>
                          <a14:m>
                            <m:oMathPara xmlns:m="http://schemas.openxmlformats.org/officeDocument/2006/math">
                              <m:oMathParaPr>
                                <m:jc m:val="left"/>
                              </m:oMathParaPr>
                              <m:oMath xmlns:m="http://schemas.openxmlformats.org/officeDocument/2006/math">
                                <m:sSup>
                                  <m:sSupPr>
                                    <m:ctrlPr>
                                      <a:rPr lang="en-AU" sz="1600" i="1" smtClean="0">
                                        <a:effectLst/>
                                        <a:latin typeface="Cambria Math" panose="02040503050406030204" pitchFamily="18" charset="0"/>
                                      </a:rPr>
                                    </m:ctrlPr>
                                  </m:sSupPr>
                                  <m:e>
                                    <m:d>
                                      <m:dPr>
                                        <m:ctrlPr>
                                          <a:rPr lang="en-AU" sz="1600" i="1">
                                            <a:effectLst/>
                                            <a:latin typeface="Cambria Math" panose="02040503050406030204" pitchFamily="18" charset="0"/>
                                          </a:rPr>
                                        </m:ctrlPr>
                                      </m:dPr>
                                      <m:e>
                                        <m:sSup>
                                          <m:sSupPr>
                                            <m:ctrlPr>
                                              <a:rPr lang="en-AU" sz="1600" i="1">
                                                <a:effectLst/>
                                                <a:latin typeface="Cambria Math" panose="02040503050406030204" pitchFamily="18" charset="0"/>
                                              </a:rPr>
                                            </m:ctrlPr>
                                          </m:sSupPr>
                                          <m:e>
                                            <m:r>
                                              <a:rPr lang="en-AU" sz="1600">
                                                <a:effectLst/>
                                                <a:latin typeface="Cambria Math" panose="02040503050406030204" pitchFamily="18" charset="0"/>
                                              </a:rPr>
                                              <m:t>𝑦</m:t>
                                            </m:r>
                                          </m:e>
                                          <m:sup>
                                            <m:r>
                                              <a:rPr lang="en-AU" sz="1600">
                                                <a:effectLst/>
                                                <a:latin typeface="Cambria Math" panose="02040503050406030204" pitchFamily="18" charset="0"/>
                                              </a:rPr>
                                              <m:t>3</m:t>
                                            </m:r>
                                          </m:sup>
                                        </m:sSup>
                                        <m:r>
                                          <a:rPr lang="en-AU" sz="1600">
                                            <a:effectLst/>
                                            <a:latin typeface="Cambria Math" panose="02040503050406030204" pitchFamily="18" charset="0"/>
                                          </a:rPr>
                                          <m:t>+</m:t>
                                        </m:r>
                                        <m:f>
                                          <m:fPr>
                                            <m:ctrlPr>
                                              <a:rPr lang="en-AU" sz="1600" i="1">
                                                <a:effectLst/>
                                                <a:latin typeface="Cambria Math" panose="02040503050406030204" pitchFamily="18" charset="0"/>
                                              </a:rPr>
                                            </m:ctrlPr>
                                          </m:fPr>
                                          <m:num>
                                            <m:r>
                                              <a:rPr lang="en-AU" sz="1600">
                                                <a:effectLst/>
                                                <a:latin typeface="Cambria Math" panose="02040503050406030204" pitchFamily="18" charset="0"/>
                                              </a:rPr>
                                              <m:t>2</m:t>
                                            </m:r>
                                          </m:num>
                                          <m:den>
                                            <m:sSup>
                                              <m:sSupPr>
                                                <m:ctrlPr>
                                                  <a:rPr lang="en-AU" sz="1600" i="1">
                                                    <a:effectLst/>
                                                    <a:latin typeface="Cambria Math" panose="02040503050406030204" pitchFamily="18" charset="0"/>
                                                  </a:rPr>
                                                </m:ctrlPr>
                                              </m:sSupPr>
                                              <m:e>
                                                <m:r>
                                                  <a:rPr lang="en-AU" sz="1600">
                                                    <a:effectLst/>
                                                    <a:latin typeface="Cambria Math" panose="02040503050406030204" pitchFamily="18" charset="0"/>
                                                  </a:rPr>
                                                  <m:t>𝑦</m:t>
                                                </m:r>
                                              </m:e>
                                              <m:sup>
                                                <m:r>
                                                  <a:rPr lang="en-AU" sz="1600">
                                                    <a:effectLst/>
                                                    <a:latin typeface="Cambria Math" panose="02040503050406030204" pitchFamily="18" charset="0"/>
                                                  </a:rPr>
                                                  <m:t>5</m:t>
                                                </m:r>
                                              </m:sup>
                                            </m:sSup>
                                          </m:den>
                                        </m:f>
                                      </m:e>
                                    </m:d>
                                  </m:e>
                                  <m:sup>
                                    <m:r>
                                      <a:rPr lang="en-AU" sz="1600">
                                        <a:effectLst/>
                                        <a:latin typeface="Cambria Math" panose="02040503050406030204" pitchFamily="18" charset="0"/>
                                      </a:rPr>
                                      <m:t>16</m:t>
                                    </m:r>
                                  </m:sup>
                                </m:sSup>
                              </m:oMath>
                            </m:oMathPara>
                          </a14:m>
                          <a:endParaRPr lang="en-A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14:m>
                            <m:oMathPara xmlns:m="http://schemas.openxmlformats.org/officeDocument/2006/math">
                              <m:oMathParaPr>
                                <m:jc m:val="left"/>
                              </m:oMathParaPr>
                              <m:oMath xmlns:m="http://schemas.openxmlformats.org/officeDocument/2006/math">
                                <m:sSup>
                                  <m:sSupPr>
                                    <m:ctrlPr>
                                      <a:rPr lang="en-AU" sz="1800" i="1">
                                        <a:effectLst/>
                                        <a:latin typeface="Cambria Math" panose="02040503050406030204" pitchFamily="18" charset="0"/>
                                      </a:rPr>
                                    </m:ctrlPr>
                                  </m:sSupPr>
                                  <m:e>
                                    <m:d>
                                      <m:dPr>
                                        <m:ctrlPr>
                                          <a:rPr lang="en-AU" sz="1800" i="1">
                                            <a:effectLst/>
                                            <a:latin typeface="Cambria Math" panose="02040503050406030204" pitchFamily="18" charset="0"/>
                                          </a:rPr>
                                        </m:ctrlPr>
                                      </m:dPr>
                                      <m:e>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𝑥</m:t>
                                            </m:r>
                                          </m:e>
                                          <m:sup>
                                            <m:r>
                                              <a:rPr lang="en-AU" sz="1800">
                                                <a:effectLst/>
                                                <a:latin typeface="Cambria Math" panose="02040503050406030204" pitchFamily="18" charset="0"/>
                                              </a:rPr>
                                              <m:t>2</m:t>
                                            </m:r>
                                          </m:sup>
                                        </m:sSup>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4</m:t>
                                            </m:r>
                                          </m:num>
                                          <m:den>
                                            <m:r>
                                              <a:rPr lang="en-AU" sz="1800">
                                                <a:effectLst/>
                                                <a:latin typeface="Cambria Math" panose="02040503050406030204" pitchFamily="18" charset="0"/>
                                              </a:rPr>
                                              <m:t>𝑥</m:t>
                                            </m:r>
                                          </m:den>
                                        </m:f>
                                      </m:e>
                                    </m:d>
                                  </m:e>
                                  <m:sup>
                                    <m:r>
                                      <a:rPr lang="en-AU" sz="1800">
                                        <a:effectLst/>
                                        <a:latin typeface="Cambria Math" panose="02040503050406030204" pitchFamily="18" charset="0"/>
                                      </a:rPr>
                                      <m:t>5</m:t>
                                    </m:r>
                                  </m:sup>
                                </m:sSup>
                              </m:oMath>
                            </m:oMathPara>
                          </a14:m>
                          <a:endParaRPr lang="en-A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14:m>
                            <m:oMathPara xmlns:m="http://schemas.openxmlformats.org/officeDocument/2006/math">
                              <m:oMathParaPr>
                                <m:jc m:val="left"/>
                              </m:oMathParaPr>
                              <m:oMath xmlns:m="http://schemas.openxmlformats.org/officeDocument/2006/math">
                                <m:sSup>
                                  <m:sSupPr>
                                    <m:ctrlPr>
                                      <a:rPr lang="en-AU" sz="1800" i="1">
                                        <a:effectLst/>
                                        <a:latin typeface="Cambria Math" panose="02040503050406030204" pitchFamily="18" charset="0"/>
                                      </a:rPr>
                                    </m:ctrlPr>
                                  </m:sSupPr>
                                  <m:e>
                                    <m:d>
                                      <m:dPr>
                                        <m:ctrlPr>
                                          <a:rPr lang="en-AU" sz="1800" i="1">
                                            <a:effectLst/>
                                            <a:latin typeface="Cambria Math" panose="02040503050406030204" pitchFamily="18" charset="0"/>
                                          </a:rPr>
                                        </m:ctrlPr>
                                      </m:dPr>
                                      <m:e>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𝑧</m:t>
                                            </m:r>
                                          </m:e>
                                          <m:sup>
                                            <m:r>
                                              <a:rPr lang="en-AU" sz="1800">
                                                <a:effectLst/>
                                                <a:latin typeface="Cambria Math" panose="02040503050406030204" pitchFamily="18" charset="0"/>
                                              </a:rPr>
                                              <m:t>5</m:t>
                                            </m:r>
                                          </m:sup>
                                        </m:sSup>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1</m:t>
                                            </m:r>
                                          </m:num>
                                          <m:den>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𝑧</m:t>
                                                </m:r>
                                              </m:e>
                                              <m:sup>
                                                <m:r>
                                                  <a:rPr lang="en-AU" sz="1800">
                                                    <a:effectLst/>
                                                    <a:latin typeface="Cambria Math" panose="02040503050406030204" pitchFamily="18" charset="0"/>
                                                  </a:rPr>
                                                  <m:t>3</m:t>
                                                </m:r>
                                              </m:sup>
                                            </m:sSup>
                                          </m:den>
                                        </m:f>
                                      </m:e>
                                    </m:d>
                                  </m:e>
                                  <m:sup>
                                    <m:r>
                                      <a:rPr lang="en-AU" sz="1800">
                                        <a:effectLst/>
                                        <a:latin typeface="Cambria Math" panose="02040503050406030204" pitchFamily="18" charset="0"/>
                                      </a:rPr>
                                      <m:t>15</m:t>
                                    </m:r>
                                  </m:sup>
                                </m:sSup>
                              </m:oMath>
                            </m:oMathPara>
                          </a14:m>
                          <a:endParaRPr lang="en-A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1156422"/>
                      </a:ext>
                    </a:extLst>
                  </a:tr>
                </a:tbl>
              </a:graphicData>
            </a:graphic>
          </p:graphicFrame>
        </mc:Choice>
        <mc:Fallback xmlns="">
          <p:graphicFrame>
            <p:nvGraphicFramePr>
              <p:cNvPr id="7" name="Content Placeholder 6">
                <a:extLst>
                  <a:ext uri="{FF2B5EF4-FFF2-40B4-BE49-F238E27FC236}">
                    <a16:creationId xmlns:a16="http://schemas.microsoft.com/office/drawing/2014/main" id="{898DE9A1-FC3C-5421-1152-D823CE6A3D8C}"/>
                  </a:ext>
                </a:extLst>
              </p:cNvPr>
              <p:cNvGraphicFramePr>
                <a:graphicFrameLocks noGrp="1"/>
              </p:cNvGraphicFramePr>
              <p:nvPr>
                <p:ph sz="quarter" idx="19"/>
                <p:extLst>
                  <p:ext uri="{D42A27DB-BD31-4B8C-83A1-F6EECF244321}">
                    <p14:modId xmlns:p14="http://schemas.microsoft.com/office/powerpoint/2010/main" val="1673324192"/>
                  </p:ext>
                </p:extLst>
              </p:nvPr>
            </p:nvGraphicFramePr>
            <p:xfrm>
              <a:off x="1394936" y="1502537"/>
              <a:ext cx="9729064" cy="851726"/>
            </p:xfrm>
            <a:graphic>
              <a:graphicData uri="http://schemas.openxmlformats.org/drawingml/2006/table">
                <a:tbl>
                  <a:tblPr firstRow="1" firstCol="1" bandRow="1">
                    <a:tableStyleId>{69012ECD-51FC-41F1-AA8D-1B2483CD663E}</a:tableStyleId>
                  </a:tblPr>
                  <a:tblGrid>
                    <a:gridCol w="3241898">
                      <a:extLst>
                        <a:ext uri="{9D8B030D-6E8A-4147-A177-3AD203B41FA5}">
                          <a16:colId xmlns:a16="http://schemas.microsoft.com/office/drawing/2014/main" val="4258059772"/>
                        </a:ext>
                      </a:extLst>
                    </a:gridCol>
                    <a:gridCol w="3243583">
                      <a:extLst>
                        <a:ext uri="{9D8B030D-6E8A-4147-A177-3AD203B41FA5}">
                          <a16:colId xmlns:a16="http://schemas.microsoft.com/office/drawing/2014/main" val="2625322375"/>
                        </a:ext>
                      </a:extLst>
                    </a:gridCol>
                    <a:gridCol w="3243583">
                      <a:extLst>
                        <a:ext uri="{9D8B030D-6E8A-4147-A177-3AD203B41FA5}">
                          <a16:colId xmlns:a16="http://schemas.microsoft.com/office/drawing/2014/main" val="2056073781"/>
                        </a:ext>
                      </a:extLst>
                    </a:gridCol>
                  </a:tblGrid>
                  <a:tr h="851726">
                    <a:tc>
                      <a:txBody>
                        <a:bodyPr/>
                        <a:lstStyle/>
                        <a:p>
                          <a:endParaRPr lang="en-US"/>
                        </a:p>
                      </a:txBody>
                      <a:tcPr marL="68580" marR="68580" marT="0" marB="0">
                        <a:blipFill>
                          <a:blip r:embed="rId2"/>
                          <a:stretch>
                            <a:fillRect t="-709" r="-200376" b="-709"/>
                          </a:stretch>
                        </a:blipFill>
                      </a:tcPr>
                    </a:tc>
                    <a:tc>
                      <a:txBody>
                        <a:bodyPr/>
                        <a:lstStyle/>
                        <a:p>
                          <a:endParaRPr lang="en-US"/>
                        </a:p>
                      </a:txBody>
                      <a:tcPr marL="68580" marR="68580" marT="0" marB="0">
                        <a:blipFill>
                          <a:blip r:embed="rId2"/>
                          <a:stretch>
                            <a:fillRect l="-99812" t="-709" r="-100000" b="-709"/>
                          </a:stretch>
                        </a:blipFill>
                      </a:tcPr>
                    </a:tc>
                    <a:tc>
                      <a:txBody>
                        <a:bodyPr/>
                        <a:lstStyle/>
                        <a:p>
                          <a:endParaRPr lang="en-US"/>
                        </a:p>
                      </a:txBody>
                      <a:tcPr marL="68580" marR="68580" marT="0" marB="0">
                        <a:blipFill>
                          <a:blip r:embed="rId2"/>
                          <a:stretch>
                            <a:fillRect l="-200188" t="-709" r="-188" b="-709"/>
                          </a:stretch>
                        </a:blipFill>
                      </a:tcPr>
                    </a:tc>
                    <a:extLst>
                      <a:ext uri="{0D108BD9-81ED-4DB2-BD59-A6C34878D82A}">
                        <a16:rowId xmlns:a16="http://schemas.microsoft.com/office/drawing/2014/main" val="39011564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5B26275B-D580-E53D-E93C-B15DE778E502}"/>
                  </a:ext>
                </a:extLst>
              </p:cNvPr>
              <p:cNvGraphicFramePr>
                <a:graphicFrameLocks noGrp="1"/>
              </p:cNvGraphicFramePr>
              <p:nvPr>
                <p:extLst>
                  <p:ext uri="{D42A27DB-BD31-4B8C-83A1-F6EECF244321}">
                    <p14:modId xmlns:p14="http://schemas.microsoft.com/office/powerpoint/2010/main" val="31904415"/>
                  </p:ext>
                </p:extLst>
              </p:nvPr>
            </p:nvGraphicFramePr>
            <p:xfrm>
              <a:off x="1394936" y="2572520"/>
              <a:ext cx="3243021" cy="3739516"/>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3423362671"/>
                        </a:ext>
                      </a:extLst>
                    </a:gridCol>
                  </a:tblGrid>
                  <a:tr h="1035377">
                    <a:tc>
                      <a:txBody>
                        <a:bodyPr/>
                        <a:lstStyle/>
                        <a:p>
                          <a:pPr algn="l"/>
                          <a14:m>
                            <m:oMathPara xmlns:m="http://schemas.openxmlformats.org/officeDocument/2006/math">
                              <m:oMathParaPr>
                                <m:jc m:val="left"/>
                              </m:oMathParaPr>
                              <m:oMath xmlns:m="http://schemas.openxmlformats.org/officeDocument/2006/math">
                                <m:d>
                                  <m:dPr>
                                    <m:ctrlPr>
                                      <a:rPr lang="en-AU" sz="1800" i="1" smtClean="0">
                                        <a:solidFill>
                                          <a:sysClr val="windowText" lastClr="000000"/>
                                        </a:solidFill>
                                        <a:latin typeface="Cambria Math" panose="02040503050406030204" pitchFamily="18" charset="0"/>
                                      </a:rPr>
                                    </m:ctrlPr>
                                  </m:dPr>
                                  <m:e>
                                    <m:m>
                                      <m:mPr>
                                        <m:mcs>
                                          <m:mc>
                                            <m:mcPr>
                                              <m:count m:val="1"/>
                                              <m:mcJc m:val="center"/>
                                            </m:mcPr>
                                          </m:mc>
                                        </m:mcs>
                                        <m:ctrlPr>
                                          <a:rPr lang="en-AU" sz="1800" i="1">
                                            <a:solidFill>
                                              <a:sysClr val="windowText" lastClr="000000"/>
                                            </a:solidFill>
                                            <a:latin typeface="Cambria Math" panose="02040503050406030204" pitchFamily="18" charset="0"/>
                                          </a:rPr>
                                        </m:ctrlPr>
                                      </m:mPr>
                                      <m:mr>
                                        <m:e>
                                          <m:r>
                                            <m:rPr>
                                              <m:brk m:alnAt="7"/>
                                            </m:rPr>
                                            <a:rPr lang="en-AU" sz="1800" b="0" smtClean="0">
                                              <a:solidFill>
                                                <a:sysClr val="windowText" lastClr="000000"/>
                                              </a:solidFill>
                                              <a:latin typeface="Cambria Math" panose="02040503050406030204" pitchFamily="18" charset="0"/>
                                            </a:rPr>
                                            <m:t>1</m:t>
                                          </m:r>
                                          <m:r>
                                            <m:rPr>
                                              <m:brk m:alnAt="7"/>
                                            </m:rPr>
                                            <a:rPr lang="en-AU" sz="1800" b="0" i="1" smtClean="0">
                                              <a:solidFill>
                                                <a:sysClr val="windowText" lastClr="000000"/>
                                              </a:solidFill>
                                              <a:latin typeface="Cambria Math" panose="02040503050406030204" pitchFamily="18" charset="0"/>
                                            </a:rPr>
                                            <m:t>6</m:t>
                                          </m:r>
                                        </m:e>
                                      </m:mr>
                                      <m:mr>
                                        <m:e>
                                          <m:r>
                                            <a:rPr lang="en-AU" sz="1800" b="0" i="1" smtClean="0">
                                              <a:solidFill>
                                                <a:sysClr val="windowText" lastClr="000000"/>
                                              </a:solidFill>
                                              <a:latin typeface="Cambria Math" panose="02040503050406030204" pitchFamily="18" charset="0"/>
                                            </a:rPr>
                                            <m:t>𝑟</m:t>
                                          </m:r>
                                        </m:e>
                                      </m:mr>
                                    </m:m>
                                  </m:e>
                                </m:d>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𝑦</m:t>
                                            </m:r>
                                          </m:e>
                                          <m:sup>
                                            <m:r>
                                              <a:rPr lang="en-AU" sz="1800" b="0" i="1" smtClean="0">
                                                <a:solidFill>
                                                  <a:sysClr val="windowText" lastClr="000000"/>
                                                </a:solidFill>
                                                <a:latin typeface="Cambria Math" panose="02040503050406030204" pitchFamily="18" charset="0"/>
                                              </a:rPr>
                                              <m:t>3</m:t>
                                            </m:r>
                                          </m:sup>
                                        </m:sSup>
                                      </m:e>
                                    </m:d>
                                  </m:e>
                                  <m:sup>
                                    <m:r>
                                      <a:rPr lang="en-AU" sz="1800" b="0" smtClean="0">
                                        <a:solidFill>
                                          <a:sysClr val="windowText" lastClr="000000"/>
                                        </a:solidFill>
                                        <a:latin typeface="Cambria Math" panose="02040503050406030204" pitchFamily="18" charset="0"/>
                                      </a:rPr>
                                      <m:t>1</m:t>
                                    </m:r>
                                    <m:r>
                                      <a:rPr lang="en-AU" sz="1800" b="0" i="0" smtClean="0">
                                        <a:solidFill>
                                          <a:sysClr val="windowText" lastClr="000000"/>
                                        </a:solidFill>
                                        <a:latin typeface="Cambria Math" panose="02040503050406030204" pitchFamily="18" charset="0"/>
                                      </a:rPr>
                                      <m:t>6</m:t>
                                    </m:r>
                                    <m:r>
                                      <a:rPr lang="en-AU" sz="1800" b="0"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𝑟</m:t>
                                    </m:r>
                                  </m:sup>
                                </m:sSup>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f>
                                          <m:fPr>
                                            <m:ctrlPr>
                                              <a:rPr lang="en-AU" sz="1800" i="1">
                                                <a:solidFill>
                                                  <a:sysClr val="windowText" lastClr="000000"/>
                                                </a:solidFill>
                                                <a:latin typeface="Cambria Math" panose="02040503050406030204" pitchFamily="18" charset="0"/>
                                              </a:rPr>
                                            </m:ctrlPr>
                                          </m:fPr>
                                          <m:num>
                                            <m:r>
                                              <a:rPr lang="en-AU" sz="1800" b="0" i="1" smtClean="0">
                                                <a:solidFill>
                                                  <a:sysClr val="windowText" lastClr="000000"/>
                                                </a:solidFill>
                                                <a:latin typeface="Cambria Math" panose="02040503050406030204" pitchFamily="18" charset="0"/>
                                              </a:rPr>
                                              <m:t>2</m:t>
                                            </m:r>
                                          </m:num>
                                          <m:den>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𝑦</m:t>
                                                </m:r>
                                              </m:e>
                                              <m:sup>
                                                <m:r>
                                                  <a:rPr lang="en-AU" sz="1800" b="0" i="1" smtClean="0">
                                                    <a:solidFill>
                                                      <a:sysClr val="windowText" lastClr="000000"/>
                                                    </a:solidFill>
                                                    <a:latin typeface="Cambria Math" panose="02040503050406030204" pitchFamily="18" charset="0"/>
                                                  </a:rPr>
                                                  <m:t>5</m:t>
                                                </m:r>
                                              </m:sup>
                                            </m:sSup>
                                          </m:den>
                                        </m:f>
                                      </m:e>
                                    </m:d>
                                  </m:e>
                                  <m:sup>
                                    <m:r>
                                      <a:rPr lang="en-AU" sz="1800" b="0" i="1" smtClean="0">
                                        <a:solidFill>
                                          <a:sysClr val="windowText" lastClr="000000"/>
                                        </a:solidFill>
                                        <a:latin typeface="Cambria Math" panose="02040503050406030204" pitchFamily="18" charset="0"/>
                                      </a:rPr>
                                      <m:t>𝑟</m:t>
                                    </m:r>
                                  </m:sup>
                                </m:sSup>
                              </m:oMath>
                            </m:oMathPara>
                          </a14:m>
                          <a:endParaRPr lang="en-AU"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958230"/>
                      </a:ext>
                    </a:extLst>
                  </a:tr>
                  <a:tr h="527956">
                    <a:tc>
                      <a:txBody>
                        <a:bodyPr/>
                        <a:lstStyle/>
                        <a:p>
                          <a:pPr algn="l"/>
                          <a14:m>
                            <m:oMathPara xmlns:m="http://schemas.openxmlformats.org/officeDocument/2006/math">
                              <m:oMathParaPr>
                                <m:jc m:val="left"/>
                              </m:oMathParaPr>
                              <m:oMath xmlns:m="http://schemas.openxmlformats.org/officeDocument/2006/math">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𝑦</m:t>
                                    </m:r>
                                  </m:e>
                                  <m:sup>
                                    <m:r>
                                      <a:rPr lang="en-AU" sz="1800" b="0" i="1" smtClean="0">
                                        <a:solidFill>
                                          <a:sysClr val="windowText" lastClr="000000"/>
                                        </a:solidFill>
                                        <a:latin typeface="Cambria Math" panose="02040503050406030204" pitchFamily="18" charset="0"/>
                                      </a:rPr>
                                      <m:t>3(16−</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sup>
                                </m:sSup>
                                <m:r>
                                  <a:rPr lang="en-AU" sz="1800" b="0" i="1" smtClean="0">
                                    <a:solidFill>
                                      <a:sysClr val="windowText" lastClr="000000"/>
                                    </a:solidFill>
                                    <a:latin typeface="Cambria Math" panose="02040503050406030204" pitchFamily="18" charset="0"/>
                                  </a:rPr>
                                  <m:t>×</m:t>
                                </m:r>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𝑦</m:t>
                                    </m:r>
                                  </m:e>
                                  <m:sup>
                                    <m:r>
                                      <a:rPr lang="en-AU" sz="1800" b="0" i="1" smtClean="0">
                                        <a:solidFill>
                                          <a:sysClr val="windowText" lastClr="000000"/>
                                        </a:solidFill>
                                        <a:latin typeface="Cambria Math" panose="02040503050406030204" pitchFamily="18" charset="0"/>
                                      </a:rPr>
                                      <m:t>− 5(</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sup>
                                </m:sSup>
                                <m:r>
                                  <a:rPr lang="en-AU" sz="1800" b="0" i="1" smtClean="0">
                                    <a:solidFill>
                                      <a:sysClr val="windowText" lastClr="000000"/>
                                    </a:solidFill>
                                    <a:latin typeface="Cambria Math" panose="02040503050406030204" pitchFamily="18" charset="0"/>
                                  </a:rPr>
                                  <m:t>=</m:t>
                                </m:r>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𝑥</m:t>
                                    </m:r>
                                  </m:e>
                                  <m:sup>
                                    <m:r>
                                      <a:rPr lang="en-AU" sz="1800" b="0" i="1" smtClean="0">
                                        <a:solidFill>
                                          <a:sysClr val="windowText" lastClr="000000"/>
                                        </a:solidFill>
                                        <a:latin typeface="Cambria Math" panose="02040503050406030204" pitchFamily="18" charset="0"/>
                                      </a:rPr>
                                      <m:t>0</m:t>
                                    </m:r>
                                  </m:sup>
                                </m:sSup>
                              </m:oMath>
                            </m:oMathPara>
                          </a14:m>
                          <a:endParaRPr lang="en-AU"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4266959"/>
                      </a:ext>
                    </a:extLst>
                  </a:tr>
                  <a:tr h="128010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solidFill>
                                      <a:sysClr val="windowText" lastClr="000000"/>
                                    </a:solidFill>
                                    <a:latin typeface="Cambria Math" panose="02040503050406030204" pitchFamily="18" charset="0"/>
                                  </a:rPr>
                                  <m:t>3(16−</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)−5(</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48−8</m:t>
                                </m:r>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6</m:t>
                                </m:r>
                              </m:oMath>
                            </m:oMathPara>
                          </a14:m>
                          <a:endParaRPr lang="en-AU" sz="1800"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828066"/>
                      </a:ext>
                    </a:extLst>
                  </a:tr>
                  <a:tr h="89607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smtClean="0">
                                  <a:solidFill>
                                    <a:sysClr val="windowText" lastClr="000000"/>
                                  </a:solidFill>
                                  <a:latin typeface="Cambria Math" panose="02040503050406030204" pitchFamily="18" charset="0"/>
                                </a:rPr>
                                <m:t>𝑟</m:t>
                              </m:r>
                            </m:oMath>
                          </a14:m>
                          <a:r>
                            <a:rPr lang="en-AU" sz="1800" dirty="0">
                              <a:solidFill>
                                <a:sysClr val="windowText" lastClr="000000"/>
                              </a:solidFill>
                            </a:rPr>
                            <a:t> is</a:t>
                          </a:r>
                          <a:r>
                            <a:rPr lang="en-AU" sz="1800" baseline="0" dirty="0">
                              <a:solidFill>
                                <a:sysClr val="windowText" lastClr="000000"/>
                              </a:solidFill>
                            </a:rPr>
                            <a:t> a positive integer, </a:t>
                          </a:r>
                        </a:p>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baseline="0" smtClean="0">
                                  <a:solidFill>
                                    <a:sysClr val="windowText" lastClr="000000"/>
                                  </a:solidFill>
                                  <a:latin typeface="Cambria Math" panose="02040503050406030204" pitchFamily="18" charset="0"/>
                                </a:rPr>
                                <m:t>∴</m:t>
                              </m:r>
                            </m:oMath>
                          </a14:m>
                          <a:r>
                            <a:rPr lang="en-AU" sz="1800" dirty="0">
                              <a:solidFill>
                                <a:sysClr val="windowText" lastClr="000000"/>
                              </a:solidFill>
                            </a:rPr>
                            <a:t>there is a constant</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0744960"/>
                      </a:ext>
                    </a:extLst>
                  </a:tr>
                </a:tbl>
              </a:graphicData>
            </a:graphic>
          </p:graphicFrame>
        </mc:Choice>
        <mc:Fallback xmlns="">
          <p:graphicFrame>
            <p:nvGraphicFramePr>
              <p:cNvPr id="8" name="Table 7">
                <a:extLst>
                  <a:ext uri="{FF2B5EF4-FFF2-40B4-BE49-F238E27FC236}">
                    <a16:creationId xmlns:a16="http://schemas.microsoft.com/office/drawing/2014/main" id="{5B26275B-D580-E53D-E93C-B15DE778E502}"/>
                  </a:ext>
                </a:extLst>
              </p:cNvPr>
              <p:cNvGraphicFramePr>
                <a:graphicFrameLocks noGrp="1"/>
              </p:cNvGraphicFramePr>
              <p:nvPr>
                <p:extLst>
                  <p:ext uri="{D42A27DB-BD31-4B8C-83A1-F6EECF244321}">
                    <p14:modId xmlns:p14="http://schemas.microsoft.com/office/powerpoint/2010/main" val="31904415"/>
                  </p:ext>
                </p:extLst>
              </p:nvPr>
            </p:nvGraphicFramePr>
            <p:xfrm>
              <a:off x="1394936" y="2572520"/>
              <a:ext cx="3243021" cy="3739516"/>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3423362671"/>
                        </a:ext>
                      </a:extLst>
                    </a:gridCol>
                  </a:tblGrid>
                  <a:tr h="1035377">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b="-261176"/>
                          </a:stretch>
                        </a:blipFill>
                      </a:tcPr>
                    </a:tc>
                    <a:extLst>
                      <a:ext uri="{0D108BD9-81ED-4DB2-BD59-A6C34878D82A}">
                        <a16:rowId xmlns:a16="http://schemas.microsoft.com/office/drawing/2014/main" val="468958230"/>
                      </a:ext>
                    </a:extLst>
                  </a:tr>
                  <a:tr h="527956">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195402" b="-410345"/>
                          </a:stretch>
                        </a:blipFill>
                      </a:tcPr>
                    </a:tc>
                    <a:extLst>
                      <a:ext uri="{0D108BD9-81ED-4DB2-BD59-A6C34878D82A}">
                        <a16:rowId xmlns:a16="http://schemas.microsoft.com/office/drawing/2014/main" val="1394266959"/>
                      </a:ext>
                    </a:extLst>
                  </a:tr>
                  <a:tr h="1280108">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122381" b="-70000"/>
                          </a:stretch>
                        </a:blipFill>
                      </a:tcPr>
                    </a:tc>
                    <a:extLst>
                      <a:ext uri="{0D108BD9-81ED-4DB2-BD59-A6C34878D82A}">
                        <a16:rowId xmlns:a16="http://schemas.microsoft.com/office/drawing/2014/main" val="2053828066"/>
                      </a:ext>
                    </a:extLst>
                  </a:tr>
                  <a:tr h="896075">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317687"/>
                          </a:stretch>
                        </a:blipFill>
                      </a:tcPr>
                    </a:tc>
                    <a:extLst>
                      <a:ext uri="{0D108BD9-81ED-4DB2-BD59-A6C34878D82A}">
                        <a16:rowId xmlns:a16="http://schemas.microsoft.com/office/drawing/2014/main" val="264074496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C3D8C8E-B125-60C1-72C6-D1C5363EB628}"/>
                  </a:ext>
                </a:extLst>
              </p:cNvPr>
              <p:cNvGraphicFramePr>
                <a:graphicFrameLocks noGrp="1"/>
              </p:cNvGraphicFramePr>
              <p:nvPr>
                <p:extLst>
                  <p:ext uri="{D42A27DB-BD31-4B8C-83A1-F6EECF244321}">
                    <p14:modId xmlns:p14="http://schemas.microsoft.com/office/powerpoint/2010/main" val="607069360"/>
                  </p:ext>
                </p:extLst>
              </p:nvPr>
            </p:nvGraphicFramePr>
            <p:xfrm>
              <a:off x="4637957" y="2564265"/>
              <a:ext cx="3243021" cy="3905671"/>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1845663212"/>
                        </a:ext>
                      </a:extLst>
                    </a:gridCol>
                  </a:tblGrid>
                  <a:tr h="731704">
                    <a:tc>
                      <a:txBody>
                        <a:bodyPr/>
                        <a:lstStyle/>
                        <a:p>
                          <a:pPr algn="l"/>
                          <a14:m>
                            <m:oMathPara xmlns:m="http://schemas.openxmlformats.org/officeDocument/2006/math">
                              <m:oMathParaPr>
                                <m:jc m:val="left"/>
                              </m:oMathParaPr>
                              <m:oMath xmlns:m="http://schemas.openxmlformats.org/officeDocument/2006/math">
                                <m:d>
                                  <m:dPr>
                                    <m:ctrlPr>
                                      <a:rPr lang="en-AU" sz="1800" i="1" smtClean="0">
                                        <a:solidFill>
                                          <a:sysClr val="windowText" lastClr="000000"/>
                                        </a:solidFill>
                                        <a:latin typeface="Cambria Math" panose="02040503050406030204" pitchFamily="18" charset="0"/>
                                      </a:rPr>
                                    </m:ctrlPr>
                                  </m:dPr>
                                  <m:e>
                                    <m:m>
                                      <m:mPr>
                                        <m:mcs>
                                          <m:mc>
                                            <m:mcPr>
                                              <m:count m:val="1"/>
                                              <m:mcJc m:val="center"/>
                                            </m:mcPr>
                                          </m:mc>
                                        </m:mcs>
                                        <m:ctrlPr>
                                          <a:rPr lang="en-AU" sz="1800" i="1">
                                            <a:solidFill>
                                              <a:sysClr val="windowText" lastClr="000000"/>
                                            </a:solidFill>
                                            <a:latin typeface="Cambria Math" panose="02040503050406030204" pitchFamily="18" charset="0"/>
                                          </a:rPr>
                                        </m:ctrlPr>
                                      </m:mPr>
                                      <m:mr>
                                        <m:e>
                                          <m:r>
                                            <a:rPr lang="en-AU" sz="1800" b="0" i="1" smtClean="0">
                                              <a:solidFill>
                                                <a:sysClr val="windowText" lastClr="000000"/>
                                              </a:solidFill>
                                              <a:latin typeface="Cambria Math" panose="02040503050406030204" pitchFamily="18" charset="0"/>
                                            </a:rPr>
                                            <m:t>5</m:t>
                                          </m:r>
                                        </m:e>
                                      </m:mr>
                                      <m:mr>
                                        <m:e>
                                          <m:r>
                                            <a:rPr lang="en-AU" sz="1800" b="0" i="1" smtClean="0">
                                              <a:solidFill>
                                                <a:sysClr val="windowText" lastClr="000000"/>
                                              </a:solidFill>
                                              <a:latin typeface="Cambria Math" panose="02040503050406030204" pitchFamily="18" charset="0"/>
                                            </a:rPr>
                                            <m:t>𝑟</m:t>
                                          </m:r>
                                        </m:e>
                                      </m:mr>
                                    </m:m>
                                  </m:e>
                                </m:d>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𝑥</m:t>
                                            </m:r>
                                          </m:e>
                                          <m:sup>
                                            <m:r>
                                              <a:rPr lang="en-AU" sz="1800" b="0" i="1" smtClean="0">
                                                <a:solidFill>
                                                  <a:sysClr val="windowText" lastClr="000000"/>
                                                </a:solidFill>
                                                <a:latin typeface="Cambria Math" panose="02040503050406030204" pitchFamily="18" charset="0"/>
                                              </a:rPr>
                                              <m:t>2</m:t>
                                            </m:r>
                                          </m:sup>
                                        </m:sSup>
                                      </m:e>
                                    </m:d>
                                  </m:e>
                                  <m:sup>
                                    <m:r>
                                      <a:rPr lang="en-AU" sz="1800" b="0" i="0" smtClean="0">
                                        <a:solidFill>
                                          <a:sysClr val="windowText" lastClr="000000"/>
                                        </a:solidFill>
                                        <a:latin typeface="Cambria Math" panose="02040503050406030204" pitchFamily="18" charset="0"/>
                                      </a:rPr>
                                      <m:t>5</m:t>
                                    </m:r>
                                    <m:r>
                                      <a:rPr lang="en-AU" sz="1800" b="0"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𝑟</m:t>
                                    </m:r>
                                  </m:sup>
                                </m:sSup>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f>
                                          <m:fPr>
                                            <m:ctrlPr>
                                              <a:rPr lang="en-AU" sz="1800" i="1">
                                                <a:solidFill>
                                                  <a:sysClr val="windowText" lastClr="000000"/>
                                                </a:solidFill>
                                                <a:latin typeface="Cambria Math" panose="02040503050406030204" pitchFamily="18" charset="0"/>
                                              </a:rPr>
                                            </m:ctrlPr>
                                          </m:fPr>
                                          <m:num>
                                            <m:r>
                                              <a:rPr lang="en-AU" sz="1800" b="0" i="1" smtClean="0">
                                                <a:solidFill>
                                                  <a:sysClr val="windowText" lastClr="000000"/>
                                                </a:solidFill>
                                                <a:latin typeface="Cambria Math" panose="02040503050406030204" pitchFamily="18" charset="0"/>
                                              </a:rPr>
                                              <m:t>4</m:t>
                                            </m:r>
                                          </m:num>
                                          <m:den>
                                            <m:r>
                                              <a:rPr lang="en-AU" sz="1800" b="0" i="1" smtClean="0">
                                                <a:solidFill>
                                                  <a:sysClr val="windowText" lastClr="000000"/>
                                                </a:solidFill>
                                                <a:latin typeface="Cambria Math" panose="02040503050406030204" pitchFamily="18" charset="0"/>
                                              </a:rPr>
                                              <m:t>𝑥</m:t>
                                            </m:r>
                                          </m:den>
                                        </m:f>
                                      </m:e>
                                    </m:d>
                                  </m:e>
                                  <m:sup>
                                    <m:r>
                                      <a:rPr lang="en-AU" sz="1800" b="0" i="1" smtClean="0">
                                        <a:solidFill>
                                          <a:sysClr val="windowText" lastClr="000000"/>
                                        </a:solidFill>
                                        <a:latin typeface="Cambria Math" panose="02040503050406030204" pitchFamily="18" charset="0"/>
                                      </a:rPr>
                                      <m:t>𝑟</m:t>
                                    </m:r>
                                  </m:sup>
                                </m:sSup>
                              </m:oMath>
                            </m:oMathPara>
                          </a14:m>
                          <a:endParaRPr lang="en-AU"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958230"/>
                      </a:ext>
                    </a:extLst>
                  </a:tr>
                  <a:tr h="436870">
                    <a:tc>
                      <a:txBody>
                        <a:bodyPr/>
                        <a:lstStyle/>
                        <a:p>
                          <a:pPr algn="l"/>
                          <a14:m>
                            <m:oMathPara xmlns:m="http://schemas.openxmlformats.org/officeDocument/2006/math">
                              <m:oMathParaPr>
                                <m:jc m:val="left"/>
                              </m:oMathParaPr>
                              <m:oMath xmlns:m="http://schemas.openxmlformats.org/officeDocument/2006/math">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𝑥</m:t>
                                    </m:r>
                                  </m:e>
                                  <m:sup>
                                    <m:r>
                                      <a:rPr lang="en-AU" b="0" i="1" smtClean="0">
                                        <a:solidFill>
                                          <a:sysClr val="windowText" lastClr="000000"/>
                                        </a:solidFill>
                                        <a:latin typeface="Cambria Math" panose="02040503050406030204" pitchFamily="18" charset="0"/>
                                      </a:rPr>
                                      <m:t>2</m:t>
                                    </m:r>
                                    <m:d>
                                      <m:dPr>
                                        <m:ctrlPr>
                                          <a:rPr lang="en-AU" b="0" i="1" smtClean="0">
                                            <a:solidFill>
                                              <a:sysClr val="windowText" lastClr="000000"/>
                                            </a:solidFill>
                                            <a:latin typeface="Cambria Math" panose="02040503050406030204" pitchFamily="18" charset="0"/>
                                          </a:rPr>
                                        </m:ctrlPr>
                                      </m:dPr>
                                      <m:e>
                                        <m:r>
                                          <a:rPr lang="en-AU" b="0" i="1" smtClean="0">
                                            <a:solidFill>
                                              <a:sysClr val="windowText" lastClr="000000"/>
                                            </a:solidFill>
                                            <a:latin typeface="Cambria Math" panose="02040503050406030204" pitchFamily="18" charset="0"/>
                                          </a:rPr>
                                          <m:t>5−</m:t>
                                        </m:r>
                                        <m:r>
                                          <a:rPr lang="en-AU" b="0" i="1" smtClean="0">
                                            <a:solidFill>
                                              <a:sysClr val="windowText" lastClr="000000"/>
                                            </a:solidFill>
                                            <a:latin typeface="Cambria Math" panose="02040503050406030204" pitchFamily="18" charset="0"/>
                                          </a:rPr>
                                          <m:t>𝑟</m:t>
                                        </m:r>
                                      </m:e>
                                    </m:d>
                                  </m:sup>
                                </m:sSup>
                                <m:r>
                                  <a:rPr lang="en-AU" b="0" i="1" smtClean="0">
                                    <a:solidFill>
                                      <a:sysClr val="windowText" lastClr="000000"/>
                                    </a:solidFill>
                                    <a:latin typeface="Cambria Math" panose="02040503050406030204" pitchFamily="18" charset="0"/>
                                  </a:rPr>
                                  <m:t>×</m:t>
                                </m:r>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𝑥</m:t>
                                    </m:r>
                                  </m:e>
                                  <m:sup>
                                    <m:r>
                                      <a:rPr lang="en-AU" b="0" i="1" smtClean="0">
                                        <a:solidFill>
                                          <a:sysClr val="windowText" lastClr="000000"/>
                                        </a:solidFill>
                                        <a:latin typeface="Cambria Math" panose="02040503050406030204" pitchFamily="18" charset="0"/>
                                      </a:rPr>
                                      <m:t>−1(</m:t>
                                    </m:r>
                                    <m:r>
                                      <a:rPr lang="en-AU" b="0" i="1" smtClean="0">
                                        <a:solidFill>
                                          <a:sysClr val="windowText" lastClr="000000"/>
                                        </a:solidFill>
                                        <a:latin typeface="Cambria Math" panose="02040503050406030204" pitchFamily="18" charset="0"/>
                                      </a:rPr>
                                      <m:t>𝑟</m:t>
                                    </m:r>
                                    <m:r>
                                      <a:rPr lang="en-AU" b="0" i="1" smtClean="0">
                                        <a:solidFill>
                                          <a:sysClr val="windowText" lastClr="000000"/>
                                        </a:solidFill>
                                        <a:latin typeface="Cambria Math" panose="02040503050406030204" pitchFamily="18" charset="0"/>
                                      </a:rPr>
                                      <m:t>)</m:t>
                                    </m:r>
                                  </m:sup>
                                </m:sSup>
                                <m:r>
                                  <a:rPr lang="en-AU" b="0" i="1" smtClean="0">
                                    <a:solidFill>
                                      <a:sysClr val="windowText" lastClr="000000"/>
                                    </a:solidFill>
                                    <a:latin typeface="Cambria Math" panose="02040503050406030204" pitchFamily="18" charset="0"/>
                                  </a:rPr>
                                  <m:t>=</m:t>
                                </m:r>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𝑥</m:t>
                                    </m:r>
                                  </m:e>
                                  <m:sup>
                                    <m:r>
                                      <a:rPr lang="en-AU" b="0" i="1" smtClean="0">
                                        <a:solidFill>
                                          <a:sysClr val="windowText" lastClr="000000"/>
                                        </a:solidFill>
                                        <a:latin typeface="Cambria Math" panose="02040503050406030204" pitchFamily="18" charset="0"/>
                                      </a:rPr>
                                      <m:t>0</m:t>
                                    </m:r>
                                  </m:sup>
                                </m:sSup>
                              </m:oMath>
                            </m:oMathPara>
                          </a14:m>
                          <a:endParaRPr lang="en-AU"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4266959"/>
                      </a:ext>
                    </a:extLst>
                  </a:tr>
                  <a:tr h="168939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solidFill>
                                      <a:sysClr val="windowText" lastClr="000000"/>
                                    </a:solidFill>
                                    <a:latin typeface="Cambria Math" panose="02040503050406030204" pitchFamily="18" charset="0"/>
                                  </a:rPr>
                                  <m:t>2(5−</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10−3</m:t>
                                </m:r>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f>
                                  <m:fPr>
                                    <m:ctrlPr>
                                      <a:rPr lang="en-AU" sz="1800" b="0" i="1" smtClean="0">
                                        <a:solidFill>
                                          <a:sysClr val="windowText" lastClr="000000"/>
                                        </a:solidFill>
                                        <a:latin typeface="Cambria Math" panose="02040503050406030204" pitchFamily="18" charset="0"/>
                                      </a:rPr>
                                    </m:ctrlPr>
                                  </m:fPr>
                                  <m:num>
                                    <m:r>
                                      <a:rPr lang="en-AU" sz="1800" b="0" i="1" smtClean="0">
                                        <a:solidFill>
                                          <a:sysClr val="windowText" lastClr="000000"/>
                                        </a:solidFill>
                                        <a:latin typeface="Cambria Math" panose="02040503050406030204" pitchFamily="18" charset="0"/>
                                      </a:rPr>
                                      <m:t>10</m:t>
                                    </m:r>
                                  </m:num>
                                  <m:den>
                                    <m:r>
                                      <a:rPr lang="en-AU" sz="1800" b="0" i="1" smtClean="0">
                                        <a:solidFill>
                                          <a:sysClr val="windowText" lastClr="000000"/>
                                        </a:solidFill>
                                        <a:latin typeface="Cambria Math" panose="02040503050406030204" pitchFamily="18" charset="0"/>
                                      </a:rPr>
                                      <m:t>3</m:t>
                                    </m:r>
                                  </m:den>
                                </m:f>
                              </m:oMath>
                            </m:oMathPara>
                          </a14:m>
                          <a:br>
                            <a:rPr lang="en-AU" sz="1800" i="1" dirty="0">
                              <a:solidFill>
                                <a:sysClr val="windowText" lastClr="000000"/>
                              </a:solidFill>
                            </a:rPr>
                          </a:br>
                          <a:endParaRPr lang="en-AU" sz="1800"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828066"/>
                      </a:ext>
                    </a:extLst>
                  </a:tr>
                  <a:tr h="103982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smtClean="0">
                                  <a:solidFill>
                                    <a:sysClr val="windowText" lastClr="000000"/>
                                  </a:solidFill>
                                  <a:latin typeface="Cambria Math" panose="02040503050406030204" pitchFamily="18" charset="0"/>
                                </a:rPr>
                                <m:t>𝑟</m:t>
                              </m:r>
                            </m:oMath>
                          </a14:m>
                          <a:r>
                            <a:rPr lang="en-AU" sz="1800" dirty="0">
                              <a:solidFill>
                                <a:sysClr val="windowText" lastClr="000000"/>
                              </a:solidFill>
                            </a:rPr>
                            <a:t> is not</a:t>
                          </a:r>
                          <a:r>
                            <a:rPr lang="en-AU" sz="1800" baseline="0" dirty="0">
                              <a:solidFill>
                                <a:sysClr val="windowText" lastClr="000000"/>
                              </a:solidFill>
                            </a:rPr>
                            <a:t> a positive integer, </a:t>
                          </a:r>
                        </a:p>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baseline="0" smtClean="0">
                                  <a:solidFill>
                                    <a:sysClr val="windowText" lastClr="000000"/>
                                  </a:solidFill>
                                  <a:latin typeface="Cambria Math" panose="02040503050406030204" pitchFamily="18" charset="0"/>
                                </a:rPr>
                                <m:t>∴</m:t>
                              </m:r>
                            </m:oMath>
                          </a14:m>
                          <a:r>
                            <a:rPr lang="en-AU" sz="1800" dirty="0">
                              <a:solidFill>
                                <a:sysClr val="windowText" lastClr="000000"/>
                              </a:solidFill>
                            </a:rPr>
                            <a:t>there is no constant</a:t>
                          </a:r>
                        </a:p>
                        <a:p>
                          <a:pPr algn="l"/>
                          <a:endParaRPr lang="en-AU"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0744960"/>
                      </a:ext>
                    </a:extLst>
                  </a:tr>
                </a:tbl>
              </a:graphicData>
            </a:graphic>
          </p:graphicFrame>
        </mc:Choice>
        <mc:Fallback xmlns="">
          <p:graphicFrame>
            <p:nvGraphicFramePr>
              <p:cNvPr id="5" name="Table 4">
                <a:extLst>
                  <a:ext uri="{FF2B5EF4-FFF2-40B4-BE49-F238E27FC236}">
                    <a16:creationId xmlns:a16="http://schemas.microsoft.com/office/drawing/2014/main" id="{AC3D8C8E-B125-60C1-72C6-D1C5363EB628}"/>
                  </a:ext>
                </a:extLst>
              </p:cNvPr>
              <p:cNvGraphicFramePr>
                <a:graphicFrameLocks noGrp="1"/>
              </p:cNvGraphicFramePr>
              <p:nvPr>
                <p:extLst>
                  <p:ext uri="{D42A27DB-BD31-4B8C-83A1-F6EECF244321}">
                    <p14:modId xmlns:p14="http://schemas.microsoft.com/office/powerpoint/2010/main" val="607069360"/>
                  </p:ext>
                </p:extLst>
              </p:nvPr>
            </p:nvGraphicFramePr>
            <p:xfrm>
              <a:off x="4637957" y="2564265"/>
              <a:ext cx="3243021" cy="3897790"/>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1845663212"/>
                        </a:ext>
                      </a:extLst>
                    </a:gridCol>
                  </a:tblGrid>
                  <a:tr h="731704">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b="-434167"/>
                          </a:stretch>
                        </a:blipFill>
                      </a:tcPr>
                    </a:tc>
                    <a:extLst>
                      <a:ext uri="{0D108BD9-81ED-4DB2-BD59-A6C34878D82A}">
                        <a16:rowId xmlns:a16="http://schemas.microsoft.com/office/drawing/2014/main" val="468958230"/>
                      </a:ext>
                    </a:extLst>
                  </a:tr>
                  <a:tr h="43687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166667" b="-623611"/>
                          </a:stretch>
                        </a:blipFill>
                      </a:tcPr>
                    </a:tc>
                    <a:extLst>
                      <a:ext uri="{0D108BD9-81ED-4DB2-BD59-A6C34878D82A}">
                        <a16:rowId xmlns:a16="http://schemas.microsoft.com/office/drawing/2014/main" val="1394266959"/>
                      </a:ext>
                    </a:extLst>
                  </a:tr>
                  <a:tr h="168939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69065" b="-61511"/>
                          </a:stretch>
                        </a:blipFill>
                      </a:tcPr>
                    </a:tc>
                    <a:extLst>
                      <a:ext uri="{0D108BD9-81ED-4DB2-BD59-A6C34878D82A}">
                        <a16:rowId xmlns:a16="http://schemas.microsoft.com/office/drawing/2014/main" val="2053828066"/>
                      </a:ext>
                    </a:extLst>
                  </a:tr>
                  <a:tr h="1039823">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4"/>
                          <a:stretch>
                            <a:fillRect t="-274854"/>
                          </a:stretch>
                        </a:blipFill>
                      </a:tcPr>
                    </a:tc>
                    <a:extLst>
                      <a:ext uri="{0D108BD9-81ED-4DB2-BD59-A6C34878D82A}">
                        <a16:rowId xmlns:a16="http://schemas.microsoft.com/office/drawing/2014/main" val="264074496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C97DFD0-B6D2-389E-D837-01FD164D1579}"/>
                  </a:ext>
                </a:extLst>
              </p:cNvPr>
              <p:cNvGraphicFramePr>
                <a:graphicFrameLocks noGrp="1"/>
              </p:cNvGraphicFramePr>
              <p:nvPr>
                <p:extLst>
                  <p:ext uri="{D42A27DB-BD31-4B8C-83A1-F6EECF244321}">
                    <p14:modId xmlns:p14="http://schemas.microsoft.com/office/powerpoint/2010/main" val="1481979213"/>
                  </p:ext>
                </p:extLst>
              </p:nvPr>
            </p:nvGraphicFramePr>
            <p:xfrm>
              <a:off x="7880978" y="2572521"/>
              <a:ext cx="3243021" cy="3744005"/>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2423068992"/>
                        </a:ext>
                      </a:extLst>
                    </a:gridCol>
                  </a:tblGrid>
                  <a:tr h="737956">
                    <a:tc>
                      <a:txBody>
                        <a:bodyPr/>
                        <a:lstStyle/>
                        <a:p>
                          <a:pPr algn="l"/>
                          <a14:m>
                            <m:oMathPara xmlns:m="http://schemas.openxmlformats.org/officeDocument/2006/math">
                              <m:oMathParaPr>
                                <m:jc m:val="left"/>
                              </m:oMathParaPr>
                              <m:oMath xmlns:m="http://schemas.openxmlformats.org/officeDocument/2006/math">
                                <m:d>
                                  <m:dPr>
                                    <m:ctrlPr>
                                      <a:rPr lang="en-AU" sz="1800" i="1" smtClean="0">
                                        <a:solidFill>
                                          <a:sysClr val="windowText" lastClr="000000"/>
                                        </a:solidFill>
                                        <a:latin typeface="Cambria Math" panose="02040503050406030204" pitchFamily="18" charset="0"/>
                                      </a:rPr>
                                    </m:ctrlPr>
                                  </m:dPr>
                                  <m:e>
                                    <m:m>
                                      <m:mPr>
                                        <m:mcs>
                                          <m:mc>
                                            <m:mcPr>
                                              <m:count m:val="1"/>
                                              <m:mcJc m:val="center"/>
                                            </m:mcPr>
                                          </m:mc>
                                        </m:mcs>
                                        <m:ctrlPr>
                                          <a:rPr lang="en-AU" sz="1800" i="1">
                                            <a:solidFill>
                                              <a:sysClr val="windowText" lastClr="000000"/>
                                            </a:solidFill>
                                            <a:latin typeface="Cambria Math" panose="02040503050406030204" pitchFamily="18" charset="0"/>
                                          </a:rPr>
                                        </m:ctrlPr>
                                      </m:mPr>
                                      <m:mr>
                                        <m:e>
                                          <m:r>
                                            <m:rPr>
                                              <m:brk m:alnAt="7"/>
                                            </m:rPr>
                                            <a:rPr lang="en-AU" sz="1800" b="0" i="1" smtClean="0">
                                              <a:solidFill>
                                                <a:sysClr val="windowText" lastClr="000000"/>
                                              </a:solidFill>
                                              <a:latin typeface="Cambria Math" panose="02040503050406030204" pitchFamily="18" charset="0"/>
                                            </a:rPr>
                                            <m:t>1</m:t>
                                          </m:r>
                                          <m:r>
                                            <a:rPr lang="en-AU" sz="1800" b="0" i="1" smtClean="0">
                                              <a:solidFill>
                                                <a:sysClr val="windowText" lastClr="000000"/>
                                              </a:solidFill>
                                              <a:latin typeface="Cambria Math" panose="02040503050406030204" pitchFamily="18" charset="0"/>
                                            </a:rPr>
                                            <m:t>5</m:t>
                                          </m:r>
                                        </m:e>
                                      </m:mr>
                                      <m:mr>
                                        <m:e>
                                          <m:r>
                                            <a:rPr lang="en-AU" sz="1800" b="0" i="1" smtClean="0">
                                              <a:solidFill>
                                                <a:sysClr val="windowText" lastClr="000000"/>
                                              </a:solidFill>
                                              <a:latin typeface="Cambria Math" panose="02040503050406030204" pitchFamily="18" charset="0"/>
                                            </a:rPr>
                                            <m:t>𝑟</m:t>
                                          </m:r>
                                        </m:e>
                                      </m:mr>
                                    </m:m>
                                  </m:e>
                                </m:d>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𝑧</m:t>
                                            </m:r>
                                          </m:e>
                                          <m:sup>
                                            <m:r>
                                              <a:rPr lang="en-AU" sz="1800" b="0" i="1" smtClean="0">
                                                <a:solidFill>
                                                  <a:sysClr val="windowText" lastClr="000000"/>
                                                </a:solidFill>
                                                <a:latin typeface="Cambria Math" panose="02040503050406030204" pitchFamily="18" charset="0"/>
                                              </a:rPr>
                                              <m:t>5</m:t>
                                            </m:r>
                                          </m:sup>
                                        </m:sSup>
                                      </m:e>
                                    </m:d>
                                  </m:e>
                                  <m:sup>
                                    <m:r>
                                      <a:rPr lang="en-AU" sz="1800" b="0" i="1" smtClean="0">
                                        <a:solidFill>
                                          <a:sysClr val="windowText" lastClr="000000"/>
                                        </a:solidFill>
                                        <a:latin typeface="Cambria Math" panose="02040503050406030204" pitchFamily="18" charset="0"/>
                                      </a:rPr>
                                      <m:t>1</m:t>
                                    </m:r>
                                    <m:r>
                                      <a:rPr lang="en-AU" sz="1800" b="0" i="0" smtClean="0">
                                        <a:solidFill>
                                          <a:sysClr val="windowText" lastClr="000000"/>
                                        </a:solidFill>
                                        <a:latin typeface="Cambria Math" panose="02040503050406030204" pitchFamily="18" charset="0"/>
                                      </a:rPr>
                                      <m:t>5</m:t>
                                    </m:r>
                                    <m:r>
                                      <a:rPr lang="en-AU" sz="1800" b="0"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𝑟</m:t>
                                    </m:r>
                                  </m:sup>
                                </m:sSup>
                                <m:sSup>
                                  <m:sSupPr>
                                    <m:ctrlPr>
                                      <a:rPr lang="en-AU" sz="1800" i="1">
                                        <a:solidFill>
                                          <a:sysClr val="windowText" lastClr="000000"/>
                                        </a:solidFill>
                                        <a:latin typeface="Cambria Math" panose="02040503050406030204" pitchFamily="18" charset="0"/>
                                      </a:rPr>
                                    </m:ctrlPr>
                                  </m:sSupPr>
                                  <m:e>
                                    <m:d>
                                      <m:dPr>
                                        <m:ctrlPr>
                                          <a:rPr lang="en-AU" sz="1800" i="1">
                                            <a:solidFill>
                                              <a:sysClr val="windowText" lastClr="000000"/>
                                            </a:solidFill>
                                            <a:latin typeface="Cambria Math" panose="02040503050406030204" pitchFamily="18" charset="0"/>
                                          </a:rPr>
                                        </m:ctrlPr>
                                      </m:dPr>
                                      <m:e>
                                        <m:f>
                                          <m:fPr>
                                            <m:ctrlPr>
                                              <a:rPr lang="en-AU" sz="1800" i="1">
                                                <a:solidFill>
                                                  <a:sysClr val="windowText" lastClr="000000"/>
                                                </a:solidFill>
                                                <a:latin typeface="Cambria Math" panose="02040503050406030204" pitchFamily="18" charset="0"/>
                                              </a:rPr>
                                            </m:ctrlPr>
                                          </m:fPr>
                                          <m:num>
                                            <m:r>
                                              <a:rPr lang="en-AU" sz="1800" b="0" i="1" smtClean="0">
                                                <a:solidFill>
                                                  <a:sysClr val="windowText" lastClr="000000"/>
                                                </a:solidFill>
                                                <a:latin typeface="Cambria Math" panose="02040503050406030204" pitchFamily="18" charset="0"/>
                                              </a:rPr>
                                              <m:t>1</m:t>
                                            </m:r>
                                          </m:num>
                                          <m:den>
                                            <m:sSup>
                                              <m:sSupPr>
                                                <m:ctrlPr>
                                                  <a:rPr lang="en-AU" sz="1800" b="0" i="1" smtClean="0">
                                                    <a:solidFill>
                                                      <a:sysClr val="windowText" lastClr="000000"/>
                                                    </a:solidFill>
                                                    <a:latin typeface="Cambria Math" panose="02040503050406030204" pitchFamily="18" charset="0"/>
                                                  </a:rPr>
                                                </m:ctrlPr>
                                              </m:sSupPr>
                                              <m:e>
                                                <m:r>
                                                  <a:rPr lang="en-AU" sz="1800" b="0" i="1" smtClean="0">
                                                    <a:solidFill>
                                                      <a:sysClr val="windowText" lastClr="000000"/>
                                                    </a:solidFill>
                                                    <a:latin typeface="Cambria Math" panose="02040503050406030204" pitchFamily="18" charset="0"/>
                                                  </a:rPr>
                                                  <m:t>𝑧</m:t>
                                                </m:r>
                                              </m:e>
                                              <m:sup>
                                                <m:r>
                                                  <a:rPr lang="en-AU" sz="1800" b="0" i="1" smtClean="0">
                                                    <a:solidFill>
                                                      <a:sysClr val="windowText" lastClr="000000"/>
                                                    </a:solidFill>
                                                    <a:latin typeface="Cambria Math" panose="02040503050406030204" pitchFamily="18" charset="0"/>
                                                  </a:rPr>
                                                  <m:t>3</m:t>
                                                </m:r>
                                              </m:sup>
                                            </m:sSup>
                                          </m:den>
                                        </m:f>
                                      </m:e>
                                    </m:d>
                                  </m:e>
                                  <m:sup>
                                    <m:r>
                                      <a:rPr lang="en-AU" sz="1800" b="0" i="1" smtClean="0">
                                        <a:solidFill>
                                          <a:sysClr val="windowText" lastClr="000000"/>
                                        </a:solidFill>
                                        <a:latin typeface="Cambria Math" panose="02040503050406030204" pitchFamily="18" charset="0"/>
                                      </a:rPr>
                                      <m:t>𝑟</m:t>
                                    </m:r>
                                  </m:sup>
                                </m:sSup>
                              </m:oMath>
                            </m:oMathPara>
                          </a14:m>
                          <a:endParaRPr lang="en-AU"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958230"/>
                      </a:ext>
                    </a:extLst>
                  </a:tr>
                  <a:tr h="383329">
                    <a:tc>
                      <a:txBody>
                        <a:bodyPr/>
                        <a:lstStyle/>
                        <a:p>
                          <a:pPr algn="l"/>
                          <a14:m>
                            <m:oMathPara xmlns:m="http://schemas.openxmlformats.org/officeDocument/2006/math">
                              <m:oMathParaPr>
                                <m:jc m:val="left"/>
                              </m:oMathParaPr>
                              <m:oMath xmlns:m="http://schemas.openxmlformats.org/officeDocument/2006/math">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𝑧</m:t>
                                    </m:r>
                                  </m:e>
                                  <m:sup>
                                    <m:r>
                                      <a:rPr lang="en-AU" b="0" i="1" smtClean="0">
                                        <a:solidFill>
                                          <a:sysClr val="windowText" lastClr="000000"/>
                                        </a:solidFill>
                                        <a:latin typeface="Cambria Math" panose="02040503050406030204" pitchFamily="18" charset="0"/>
                                      </a:rPr>
                                      <m:t>5</m:t>
                                    </m:r>
                                    <m:d>
                                      <m:dPr>
                                        <m:ctrlPr>
                                          <a:rPr lang="en-AU" b="0" i="1" smtClean="0">
                                            <a:solidFill>
                                              <a:sysClr val="windowText" lastClr="000000"/>
                                            </a:solidFill>
                                            <a:latin typeface="Cambria Math" panose="02040503050406030204" pitchFamily="18" charset="0"/>
                                          </a:rPr>
                                        </m:ctrlPr>
                                      </m:dPr>
                                      <m:e>
                                        <m:r>
                                          <a:rPr lang="en-AU" b="0" i="1" smtClean="0">
                                            <a:solidFill>
                                              <a:sysClr val="windowText" lastClr="000000"/>
                                            </a:solidFill>
                                            <a:latin typeface="Cambria Math" panose="02040503050406030204" pitchFamily="18" charset="0"/>
                                          </a:rPr>
                                          <m:t>15−</m:t>
                                        </m:r>
                                        <m:r>
                                          <a:rPr lang="en-AU" b="0" i="1" smtClean="0">
                                            <a:solidFill>
                                              <a:sysClr val="windowText" lastClr="000000"/>
                                            </a:solidFill>
                                            <a:latin typeface="Cambria Math" panose="02040503050406030204" pitchFamily="18" charset="0"/>
                                          </a:rPr>
                                          <m:t>𝑟</m:t>
                                        </m:r>
                                      </m:e>
                                    </m:d>
                                  </m:sup>
                                </m:sSup>
                                <m:r>
                                  <a:rPr lang="en-AU" b="0" i="1" smtClean="0">
                                    <a:solidFill>
                                      <a:sysClr val="windowText" lastClr="000000"/>
                                    </a:solidFill>
                                    <a:latin typeface="Cambria Math" panose="02040503050406030204" pitchFamily="18" charset="0"/>
                                  </a:rPr>
                                  <m:t>×</m:t>
                                </m:r>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𝑧</m:t>
                                    </m:r>
                                  </m:e>
                                  <m:sup>
                                    <m:r>
                                      <a:rPr lang="en-AU" b="0" i="1" smtClean="0">
                                        <a:solidFill>
                                          <a:sysClr val="windowText" lastClr="000000"/>
                                        </a:solidFill>
                                        <a:latin typeface="Cambria Math" panose="02040503050406030204" pitchFamily="18" charset="0"/>
                                      </a:rPr>
                                      <m:t>−3</m:t>
                                    </m:r>
                                    <m:d>
                                      <m:dPr>
                                        <m:ctrlPr>
                                          <a:rPr lang="en-AU" b="0" i="1" smtClean="0">
                                            <a:solidFill>
                                              <a:sysClr val="windowText" lastClr="000000"/>
                                            </a:solidFill>
                                            <a:latin typeface="Cambria Math" panose="02040503050406030204" pitchFamily="18" charset="0"/>
                                          </a:rPr>
                                        </m:ctrlPr>
                                      </m:dPr>
                                      <m:e>
                                        <m:r>
                                          <a:rPr lang="en-AU" b="0" i="1" smtClean="0">
                                            <a:solidFill>
                                              <a:sysClr val="windowText" lastClr="000000"/>
                                            </a:solidFill>
                                            <a:latin typeface="Cambria Math" panose="02040503050406030204" pitchFamily="18" charset="0"/>
                                          </a:rPr>
                                          <m:t>𝑟</m:t>
                                        </m:r>
                                      </m:e>
                                    </m:d>
                                  </m:sup>
                                </m:sSup>
                                <m:r>
                                  <a:rPr lang="en-AU" b="0" i="1" smtClean="0">
                                    <a:solidFill>
                                      <a:sysClr val="windowText" lastClr="000000"/>
                                    </a:solidFill>
                                    <a:latin typeface="Cambria Math" panose="02040503050406030204" pitchFamily="18" charset="0"/>
                                  </a:rPr>
                                  <m:t>=</m:t>
                                </m:r>
                                <m:sSup>
                                  <m:sSupPr>
                                    <m:ctrlPr>
                                      <a:rPr lang="en-AU" b="0" i="1" smtClean="0">
                                        <a:solidFill>
                                          <a:sysClr val="windowText" lastClr="000000"/>
                                        </a:solidFill>
                                        <a:latin typeface="Cambria Math" panose="02040503050406030204" pitchFamily="18" charset="0"/>
                                      </a:rPr>
                                    </m:ctrlPr>
                                  </m:sSupPr>
                                  <m:e>
                                    <m:r>
                                      <a:rPr lang="en-AU" b="0" i="1" smtClean="0">
                                        <a:solidFill>
                                          <a:sysClr val="windowText" lastClr="000000"/>
                                        </a:solidFill>
                                        <a:latin typeface="Cambria Math" panose="02040503050406030204" pitchFamily="18" charset="0"/>
                                      </a:rPr>
                                      <m:t>𝑧</m:t>
                                    </m:r>
                                  </m:e>
                                  <m:sup>
                                    <m:r>
                                      <a:rPr lang="en-AU" b="0" i="1" smtClean="0">
                                        <a:solidFill>
                                          <a:sysClr val="windowText" lastClr="000000"/>
                                        </a:solidFill>
                                        <a:latin typeface="Cambria Math" panose="02040503050406030204" pitchFamily="18" charset="0"/>
                                      </a:rPr>
                                      <m:t>0</m:t>
                                    </m:r>
                                  </m:sup>
                                </m:sSup>
                              </m:oMath>
                            </m:oMathPara>
                          </a14:m>
                          <a:endParaRPr lang="en-AU"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4266959"/>
                      </a:ext>
                    </a:extLst>
                  </a:tr>
                  <a:tr h="170584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solidFill>
                                      <a:sysClr val="windowText" lastClr="000000"/>
                                    </a:solidFill>
                                    <a:latin typeface="Cambria Math" panose="02040503050406030204" pitchFamily="18" charset="0"/>
                                  </a:rPr>
                                  <m:t>5(15−</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)−3(</m:t>
                                </m:r>
                                <m:r>
                                  <a:rPr lang="en-AU" sz="1800" b="0" i="1" smtClean="0">
                                    <a:solidFill>
                                      <a:sysClr val="windowText" lastClr="000000"/>
                                    </a:solidFill>
                                    <a:latin typeface="Cambria Math" panose="02040503050406030204" pitchFamily="18" charset="0"/>
                                  </a:rPr>
                                  <m:t>𝑟</m:t>
                                </m:r>
                                <m:r>
                                  <a:rPr lang="en-AU" sz="1800" b="0" i="1" smtClean="0">
                                    <a:solidFill>
                                      <a:sysClr val="windowText" lastClr="000000"/>
                                    </a:solidFill>
                                    <a:latin typeface="Cambria Math" panose="02040503050406030204" pitchFamily="18" charset="0"/>
                                  </a:rPr>
                                  <m:t>)</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75−8</m:t>
                                </m:r>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r>
                                  <a:rPr lang="en-AU" sz="1800" b="0" i="1" smtClean="0">
                                    <a:solidFill>
                                      <a:sysClr val="windowText" lastClr="000000"/>
                                    </a:solidFill>
                                    <a:latin typeface="Cambria Math" panose="02040503050406030204" pitchFamily="18" charset="0"/>
                                  </a:rPr>
                                  <m:t>0</m:t>
                                </m:r>
                              </m:oMath>
                              <m:oMath xmlns:m="http://schemas.openxmlformats.org/officeDocument/2006/math">
                                <m:r>
                                  <a:rPr lang="en-AU" sz="1800" b="0" i="1" smtClean="0">
                                    <a:solidFill>
                                      <a:sysClr val="windowText" lastClr="000000"/>
                                    </a:solidFill>
                                    <a:latin typeface="Cambria Math" panose="02040503050406030204" pitchFamily="18" charset="0"/>
                                  </a:rPr>
                                  <m:t>𝑟</m:t>
                                </m:r>
                                <m:r>
                                  <m:rPr>
                                    <m:aln/>
                                  </m:rPr>
                                  <a:rPr lang="en-AU" sz="1800" b="0" i="1" smtClean="0">
                                    <a:solidFill>
                                      <a:sysClr val="windowText" lastClr="000000"/>
                                    </a:solidFill>
                                    <a:latin typeface="Cambria Math" panose="02040503050406030204" pitchFamily="18" charset="0"/>
                                  </a:rPr>
                                  <m:t>=</m:t>
                                </m:r>
                                <m:f>
                                  <m:fPr>
                                    <m:ctrlPr>
                                      <a:rPr lang="en-AU" sz="1800" b="0" i="1" smtClean="0">
                                        <a:solidFill>
                                          <a:sysClr val="windowText" lastClr="000000"/>
                                        </a:solidFill>
                                        <a:latin typeface="Cambria Math" panose="02040503050406030204" pitchFamily="18" charset="0"/>
                                      </a:rPr>
                                    </m:ctrlPr>
                                  </m:fPr>
                                  <m:num>
                                    <m:r>
                                      <a:rPr lang="en-AU" sz="1800" b="0" i="1" smtClean="0">
                                        <a:solidFill>
                                          <a:sysClr val="windowText" lastClr="000000"/>
                                        </a:solidFill>
                                        <a:latin typeface="Cambria Math" panose="02040503050406030204" pitchFamily="18" charset="0"/>
                                      </a:rPr>
                                      <m:t>75</m:t>
                                    </m:r>
                                  </m:num>
                                  <m:den>
                                    <m:r>
                                      <a:rPr lang="en-AU" sz="1800" b="0" i="1" smtClean="0">
                                        <a:solidFill>
                                          <a:sysClr val="windowText" lastClr="000000"/>
                                        </a:solidFill>
                                        <a:latin typeface="Cambria Math" panose="02040503050406030204" pitchFamily="18" charset="0"/>
                                      </a:rPr>
                                      <m:t>8</m:t>
                                    </m:r>
                                  </m:den>
                                </m:f>
                              </m:oMath>
                            </m:oMathPara>
                          </a14:m>
                          <a:br>
                            <a:rPr lang="en-AU" sz="1800" b="0" i="1" dirty="0">
                              <a:solidFill>
                                <a:sysClr val="windowText" lastClr="000000"/>
                              </a:solidFill>
                              <a:latin typeface="Cambria Math" panose="02040503050406030204" pitchFamily="18" charset="0"/>
                            </a:rPr>
                          </a:br>
                          <a:endParaRPr lang="en-AU" sz="1800" i="1" dirty="0">
                            <a:solidFill>
                              <a:sysClr val="windowText" lastClr="000000"/>
                            </a:solidFill>
                          </a:endParaRPr>
                        </a:p>
                        <a:p>
                          <a:pPr algn="l"/>
                          <a:endParaRPr lang="en-AU" i="1"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828066"/>
                      </a:ext>
                    </a:extLst>
                  </a:tr>
                  <a:tr h="91238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smtClean="0">
                                  <a:solidFill>
                                    <a:sysClr val="windowText" lastClr="000000"/>
                                  </a:solidFill>
                                  <a:latin typeface="Cambria Math" panose="02040503050406030204" pitchFamily="18" charset="0"/>
                                </a:rPr>
                                <m:t>𝑟</m:t>
                              </m:r>
                            </m:oMath>
                          </a14:m>
                          <a:r>
                            <a:rPr lang="en-AU" sz="1800" dirty="0">
                              <a:solidFill>
                                <a:sysClr val="windowText" lastClr="000000"/>
                              </a:solidFill>
                            </a:rPr>
                            <a:t> is not</a:t>
                          </a:r>
                          <a:r>
                            <a:rPr lang="en-AU" sz="1800" baseline="0" dirty="0">
                              <a:solidFill>
                                <a:sysClr val="windowText" lastClr="000000"/>
                              </a:solidFill>
                            </a:rPr>
                            <a:t> a positive integer, </a:t>
                          </a:r>
                        </a:p>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sz="1800" b="0" i="1" baseline="0" smtClean="0">
                                  <a:solidFill>
                                    <a:sysClr val="windowText" lastClr="000000"/>
                                  </a:solidFill>
                                  <a:latin typeface="Cambria Math" panose="02040503050406030204" pitchFamily="18" charset="0"/>
                                </a:rPr>
                                <m:t>∴</m:t>
                              </m:r>
                            </m:oMath>
                          </a14:m>
                          <a:r>
                            <a:rPr lang="en-AU" sz="1800" dirty="0">
                              <a:solidFill>
                                <a:sysClr val="windowText" lastClr="000000"/>
                              </a:solidFill>
                            </a:rPr>
                            <a:t>there is no constant</a:t>
                          </a:r>
                        </a:p>
                        <a:p>
                          <a:pPr algn="l"/>
                          <a:endParaRPr lang="en-AU" dirty="0">
                            <a:solidFill>
                              <a:sysClr val="windowText" lastClr="000000"/>
                            </a:solidFill>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0744960"/>
                      </a:ext>
                    </a:extLst>
                  </a:tr>
                </a:tbl>
              </a:graphicData>
            </a:graphic>
          </p:graphicFrame>
        </mc:Choice>
        <mc:Fallback xmlns="">
          <p:graphicFrame>
            <p:nvGraphicFramePr>
              <p:cNvPr id="6" name="Table 5">
                <a:extLst>
                  <a:ext uri="{FF2B5EF4-FFF2-40B4-BE49-F238E27FC236}">
                    <a16:creationId xmlns:a16="http://schemas.microsoft.com/office/drawing/2014/main" id="{5C97DFD0-B6D2-389E-D837-01FD164D1579}"/>
                  </a:ext>
                </a:extLst>
              </p:cNvPr>
              <p:cNvGraphicFramePr>
                <a:graphicFrameLocks noGrp="1"/>
              </p:cNvGraphicFramePr>
              <p:nvPr>
                <p:extLst>
                  <p:ext uri="{D42A27DB-BD31-4B8C-83A1-F6EECF244321}">
                    <p14:modId xmlns:p14="http://schemas.microsoft.com/office/powerpoint/2010/main" val="1481979213"/>
                  </p:ext>
                </p:extLst>
              </p:nvPr>
            </p:nvGraphicFramePr>
            <p:xfrm>
              <a:off x="7880978" y="2572521"/>
              <a:ext cx="3243021" cy="3744005"/>
            </p:xfrm>
            <a:graphic>
              <a:graphicData uri="http://schemas.openxmlformats.org/drawingml/2006/table">
                <a:tbl>
                  <a:tblPr firstRow="1" bandRow="1">
                    <a:tableStyleId>{5A111915-BE36-4E01-A7E5-04B1672EAD32}</a:tableStyleId>
                  </a:tblPr>
                  <a:tblGrid>
                    <a:gridCol w="3243021">
                      <a:extLst>
                        <a:ext uri="{9D8B030D-6E8A-4147-A177-3AD203B41FA5}">
                          <a16:colId xmlns:a16="http://schemas.microsoft.com/office/drawing/2014/main" val="2423068992"/>
                        </a:ext>
                      </a:extLst>
                    </a:gridCol>
                  </a:tblGrid>
                  <a:tr h="739585">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b="-408264"/>
                          </a:stretch>
                        </a:blipFill>
                      </a:tcPr>
                    </a:tc>
                    <a:extLst>
                      <a:ext uri="{0D108BD9-81ED-4DB2-BD59-A6C34878D82A}">
                        <a16:rowId xmlns:a16="http://schemas.microsoft.com/office/drawing/2014/main" val="468958230"/>
                      </a:ext>
                    </a:extLst>
                  </a:tr>
                  <a:tr h="384175">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189063" b="-671875"/>
                          </a:stretch>
                        </a:blipFill>
                      </a:tcPr>
                    </a:tc>
                    <a:extLst>
                      <a:ext uri="{0D108BD9-81ED-4DB2-BD59-A6C34878D82A}">
                        <a16:rowId xmlns:a16="http://schemas.microsoft.com/office/drawing/2014/main" val="1394266959"/>
                      </a:ext>
                    </a:extLst>
                  </a:tr>
                  <a:tr h="1705845">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66071" b="-53571"/>
                          </a:stretch>
                        </a:blipFill>
                      </a:tcPr>
                    </a:tc>
                    <a:extLst>
                      <a:ext uri="{0D108BD9-81ED-4DB2-BD59-A6C34878D82A}">
                        <a16:rowId xmlns:a16="http://schemas.microsoft.com/office/drawing/2014/main" val="2053828066"/>
                      </a:ext>
                    </a:extLst>
                  </a:tr>
                  <a:tr h="914400">
                    <a:tc>
                      <a:txBody>
                        <a:bodyPr/>
                        <a:lstStyle/>
                        <a:p>
                          <a:endParaRPr lang="en-US"/>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310000"/>
                          </a:stretch>
                        </a:blipFill>
                      </a:tcPr>
                    </a:tc>
                    <a:extLst>
                      <a:ext uri="{0D108BD9-81ED-4DB2-BD59-A6C34878D82A}">
                        <a16:rowId xmlns:a16="http://schemas.microsoft.com/office/drawing/2014/main" val="2640744960"/>
                      </a:ext>
                    </a:extLst>
                  </a:tr>
                </a:tbl>
              </a:graphicData>
            </a:graphic>
          </p:graphicFrame>
        </mc:Fallback>
      </mc:AlternateContent>
    </p:spTree>
    <p:extLst>
      <p:ext uri="{BB962C8B-B14F-4D97-AF65-F5344CB8AC3E}">
        <p14:creationId xmlns:p14="http://schemas.microsoft.com/office/powerpoint/2010/main" val="20388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48C5B-2949-5BF8-291D-FF451AEACBBC}"/>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7" name="Title 6">
            <a:extLst>
              <a:ext uri="{FF2B5EF4-FFF2-40B4-BE49-F238E27FC236}">
                <a16:creationId xmlns:a16="http://schemas.microsoft.com/office/drawing/2014/main" id="{47BCAE23-5E5E-ED29-A258-FEAE5A003EAB}"/>
              </a:ext>
            </a:extLst>
          </p:cNvPr>
          <p:cNvSpPr>
            <a:spLocks noGrp="1"/>
          </p:cNvSpPr>
          <p:nvPr>
            <p:ph type="title"/>
          </p:nvPr>
        </p:nvSpPr>
        <p:spPr/>
        <p:txBody>
          <a:bodyPr/>
          <a:lstStyle/>
          <a:p>
            <a:r>
              <a:rPr lang="en-AU" dirty="0"/>
              <a:t>Finding any coefficient</a:t>
            </a:r>
          </a:p>
        </p:txBody>
      </p:sp>
      <p:sp>
        <p:nvSpPr>
          <p:cNvPr id="8" name="Text Placeholder 7">
            <a:extLst>
              <a:ext uri="{FF2B5EF4-FFF2-40B4-BE49-F238E27FC236}">
                <a16:creationId xmlns:a16="http://schemas.microsoft.com/office/drawing/2014/main" id="{5C16360E-F3D2-C9D6-85E4-F8F1B1B9F7D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298BB5-8231-2BEE-8131-3569B0A66F77}"/>
                  </a:ext>
                </a:extLst>
              </p:cNvPr>
              <p:cNvSpPr txBox="1"/>
              <p:nvPr/>
            </p:nvSpPr>
            <p:spPr>
              <a:xfrm>
                <a:off x="360000" y="1384883"/>
                <a:ext cx="1949116" cy="914400"/>
              </a:xfrm>
              <a:prstGeom prst="rect">
                <a:avLst/>
              </a:prstGeom>
              <a:noFill/>
            </p:spPr>
            <p:txBody>
              <a:bodyPr wrap="none" lIns="0" tIns="0" rIns="0" bIns="0" rtlCol="0">
                <a:noAutofit/>
              </a:bodyPr>
              <a:lstStyle/>
              <a:p>
                <a:r>
                  <a:rPr lang="en-AU" dirty="0"/>
                  <a:t>Find the 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8</m:t>
                        </m:r>
                      </m:sup>
                    </m:sSup>
                  </m:oMath>
                </a14:m>
                <a:r>
                  <a:rPr lang="en-AU" sz="1800" i="1" dirty="0"/>
                  <a:t> </a:t>
                </a:r>
                <a:r>
                  <a:rPr lang="en-AU" sz="1800" dirty="0"/>
                  <a:t>in </a:t>
                </a:r>
                <a14:m>
                  <m:oMath xmlns:m="http://schemas.openxmlformats.org/officeDocument/2006/math">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r>
                                  <a:rPr lang="en-AU" sz="1800" i="1">
                                    <a:latin typeface="Cambria Math" panose="02040503050406030204" pitchFamily="18" charset="0"/>
                                  </a:rPr>
                                  <m:t>𝑥</m:t>
                                </m:r>
                              </m:den>
                            </m:f>
                          </m:e>
                        </m:d>
                      </m:e>
                      <m:sup>
                        <m:r>
                          <a:rPr lang="en-AU" sz="1800" i="1">
                            <a:latin typeface="Cambria Math" panose="02040503050406030204" pitchFamily="18" charset="0"/>
                          </a:rPr>
                          <m:t>12</m:t>
                        </m:r>
                      </m:sup>
                    </m:sSup>
                  </m:oMath>
                </a14:m>
                <a:r>
                  <a:rPr lang="en-AU" sz="1800" dirty="0"/>
                  <a:t>.</a:t>
                </a:r>
              </a:p>
            </p:txBody>
          </p:sp>
        </mc:Choice>
        <mc:Fallback xmlns="">
          <p:sp>
            <p:nvSpPr>
              <p:cNvPr id="9" name="TextBox 8">
                <a:extLst>
                  <a:ext uri="{FF2B5EF4-FFF2-40B4-BE49-F238E27FC236}">
                    <a16:creationId xmlns:a16="http://schemas.microsoft.com/office/drawing/2014/main" id="{BB298BB5-8231-2BEE-8131-3569B0A66F77}"/>
                  </a:ext>
                </a:extLst>
              </p:cNvPr>
              <p:cNvSpPr txBox="1">
                <a:spLocks noRot="1" noChangeAspect="1" noMove="1" noResize="1" noEditPoints="1" noAdjustHandles="1" noChangeArrowheads="1" noChangeShapeType="1" noTextEdit="1"/>
              </p:cNvSpPr>
              <p:nvPr/>
            </p:nvSpPr>
            <p:spPr>
              <a:xfrm>
                <a:off x="360000" y="1384883"/>
                <a:ext cx="1949116" cy="914400"/>
              </a:xfrm>
              <a:prstGeom prst="rect">
                <a:avLst/>
              </a:prstGeom>
              <a:blipFill>
                <a:blip r:embed="rId2"/>
                <a:stretch>
                  <a:fillRect l="-9375" t="-4667" r="-14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786D53-EC28-D222-533A-B1E442E881DE}"/>
                  </a:ext>
                </a:extLst>
              </p:cNvPr>
              <p:cNvSpPr txBox="1"/>
              <p:nvPr/>
            </p:nvSpPr>
            <p:spPr>
              <a:xfrm>
                <a:off x="1451811" y="2229017"/>
                <a:ext cx="4644189" cy="3771880"/>
              </a:xfrm>
              <a:prstGeom prst="rect">
                <a:avLst/>
              </a:prstGeom>
              <a:noFill/>
            </p:spPr>
            <p:txBody>
              <a:bodyPr wrap="none" lIns="0" tIns="0" rIns="0" bIns="0" rtlCol="0">
                <a:noAutofit/>
              </a:bodyPr>
              <a:lstStyle/>
              <a:p>
                <a:pPr fontAlgn="t"/>
                <a14:m>
                  <m:oMathPara xmlns:m="http://schemas.openxmlformats.org/officeDocument/2006/math">
                    <m:oMathParaPr>
                      <m:jc m:val="centerGroup"/>
                    </m:oMathParaPr>
                    <m:oMath xmlns:m="http://schemas.openxmlformats.org/officeDocument/2006/math">
                      <m:d>
                        <m:dPr>
                          <m:ctrlPr>
                            <a:rPr lang="en-AU" i="1" smtClean="0">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b="0" i="1">
                                    <a:latin typeface="Cambria Math" panose="02040503050406030204" pitchFamily="18" charset="0"/>
                                  </a:rPr>
                                  <m:t>1</m:t>
                                </m:r>
                                <m:r>
                                  <a:rPr lang="en-AU" b="0" i="1" smtClean="0">
                                    <a:latin typeface="Cambria Math" panose="02040503050406030204" pitchFamily="18" charset="0"/>
                                  </a:rPr>
                                  <m:t>2</m:t>
                                </m:r>
                              </m:e>
                            </m:mr>
                            <m:mr>
                              <m:e>
                                <m:r>
                                  <a:rPr lang="en-AU" b="0" i="1" smtClean="0">
                                    <a:latin typeface="Cambria Math" panose="02040503050406030204" pitchFamily="18" charset="0"/>
                                  </a:rPr>
                                  <m:t>𝑟</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b="0" i="1" smtClean="0">
                                      <a:latin typeface="Cambria Math" panose="02040503050406030204" pitchFamily="18" charset="0"/>
                                    </a:rPr>
                                    <m:t>𝑥</m:t>
                                  </m:r>
                                </m:e>
                                <m:sup>
                                  <m:r>
                                    <a:rPr lang="en-AU" b="0" i="1">
                                      <a:latin typeface="Cambria Math" panose="02040503050406030204" pitchFamily="18" charset="0"/>
                                    </a:rPr>
                                    <m:t>3</m:t>
                                  </m:r>
                                </m:sup>
                              </m:sSup>
                            </m:e>
                          </m:d>
                        </m:e>
                        <m:sup>
                          <m:r>
                            <a:rPr lang="en-AU" b="0" i="1" smtClean="0">
                              <a:latin typeface="Cambria Math" panose="02040503050406030204" pitchFamily="18" charset="0"/>
                            </a:rPr>
                            <m:t>12</m:t>
                          </m:r>
                          <m:r>
                            <a:rPr lang="en-AU" b="0" i="1">
                              <a:latin typeface="Cambria Math" panose="02040503050406030204" pitchFamily="18" charset="0"/>
                            </a:rPr>
                            <m:t>−</m:t>
                          </m:r>
                          <m:r>
                            <a:rPr lang="en-AU" b="0" i="1" smtClean="0">
                              <a:latin typeface="Cambria Math" panose="02040503050406030204" pitchFamily="18" charset="0"/>
                            </a:rPr>
                            <m:t>𝑟</m:t>
                          </m:r>
                        </m:sup>
                      </m:sSup>
                      <m:sSup>
                        <m:sSupPr>
                          <m:ctrlPr>
                            <a:rPr lang="en-AU" i="1" smtClean="0">
                              <a:latin typeface="Cambria Math" panose="02040503050406030204" pitchFamily="18" charset="0"/>
                            </a:rPr>
                          </m:ctrlPr>
                        </m:sSupPr>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b="0" i="1" smtClean="0">
                                      <a:latin typeface="Cambria Math" panose="02040503050406030204" pitchFamily="18" charset="0"/>
                                    </a:rPr>
                                    <m:t>−</m:t>
                                  </m:r>
                                  <m:r>
                                    <a:rPr lang="en-AU" b="0" i="1">
                                      <a:latin typeface="Cambria Math" panose="02040503050406030204" pitchFamily="18" charset="0"/>
                                    </a:rPr>
                                    <m:t>2</m:t>
                                  </m:r>
                                </m:num>
                                <m:den>
                                  <m:r>
                                    <a:rPr lang="en-AU" b="0" i="1" smtClean="0">
                                      <a:latin typeface="Cambria Math" panose="02040503050406030204" pitchFamily="18" charset="0"/>
                                    </a:rPr>
                                    <m:t>𝑥</m:t>
                                  </m:r>
                                </m:den>
                              </m:f>
                            </m:e>
                          </m:d>
                        </m:e>
                        <m:sup>
                          <m:r>
                            <a:rPr lang="en-AU" b="0" i="1" smtClean="0">
                              <a:latin typeface="Cambria Math" panose="02040503050406030204" pitchFamily="18" charset="0"/>
                            </a:rPr>
                            <m:t>𝑟</m:t>
                          </m:r>
                        </m:sup>
                      </m:sSup>
                    </m:oMath>
                  </m:oMathPara>
                </a14:m>
                <a:endParaRPr lang="en-AU" i="1" dirty="0"/>
              </a:p>
              <a:p>
                <a:pPr fontAlgn="t">
                  <a:lnSpc>
                    <a:spcPct val="150000"/>
                  </a:lnSpc>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𝑥</m:t>
                          </m:r>
                        </m:e>
                        <m:sup>
                          <m:r>
                            <a:rPr lang="en-AU" b="0" i="1">
                              <a:latin typeface="Cambria Math" panose="02040503050406030204" pitchFamily="18" charset="0"/>
                            </a:rPr>
                            <m:t>3(1</m:t>
                          </m:r>
                          <m:r>
                            <a:rPr lang="en-AU" b="0" i="1" smtClean="0">
                              <a:latin typeface="Cambria Math" panose="02040503050406030204" pitchFamily="18" charset="0"/>
                            </a:rPr>
                            <m:t>2</m:t>
                          </m:r>
                          <m:r>
                            <a:rPr lang="en-AU" b="0" i="1">
                              <a:latin typeface="Cambria Math" panose="02040503050406030204" pitchFamily="18" charset="0"/>
                            </a:rPr>
                            <m:t>−</m:t>
                          </m:r>
                          <m:r>
                            <a:rPr lang="en-AU" b="0" i="1" smtClean="0">
                              <a:latin typeface="Cambria Math" panose="02040503050406030204" pitchFamily="18" charset="0"/>
                            </a:rPr>
                            <m:t>𝑟</m:t>
                          </m:r>
                          <m:r>
                            <a:rPr lang="en-AU" b="0" i="1">
                              <a:latin typeface="Cambria Math" panose="02040503050406030204" pitchFamily="18" charset="0"/>
                            </a:rPr>
                            <m:t>)</m:t>
                          </m:r>
                        </m:sup>
                      </m:sSup>
                      <m:r>
                        <a:rPr lang="en-AU" b="0"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𝑥</m:t>
                          </m:r>
                        </m:e>
                        <m:sup>
                          <m:r>
                            <a:rPr lang="en-AU" b="0" i="1">
                              <a:latin typeface="Cambria Math" panose="02040503050406030204" pitchFamily="18" charset="0"/>
                            </a:rPr>
                            <m:t>− (</m:t>
                          </m:r>
                          <m:r>
                            <a:rPr lang="en-AU" b="0" i="1" smtClean="0">
                              <a:latin typeface="Cambria Math" panose="02040503050406030204" pitchFamily="18" charset="0"/>
                            </a:rPr>
                            <m:t>𝑟</m:t>
                          </m:r>
                          <m:r>
                            <a:rPr lang="en-AU" b="0" i="1">
                              <a:latin typeface="Cambria Math" panose="02040503050406030204" pitchFamily="18" charset="0"/>
                            </a:rPr>
                            <m:t>)</m:t>
                          </m:r>
                        </m:sup>
                      </m:sSup>
                      <m:r>
                        <a:rPr lang="en-AU" b="0" i="1">
                          <a:latin typeface="Cambria Math" panose="02040503050406030204" pitchFamily="18" charset="0"/>
                        </a:rPr>
                        <m:t>=</m:t>
                      </m:r>
                      <m:sSup>
                        <m:sSupPr>
                          <m:ctrlPr>
                            <a:rPr lang="en-AU" i="1">
                              <a:latin typeface="Cambria Math" panose="02040503050406030204" pitchFamily="18" charset="0"/>
                            </a:rPr>
                          </m:ctrlPr>
                        </m:sSupPr>
                        <m:e>
                          <m:r>
                            <a:rPr lang="en-AU" b="0" i="1">
                              <a:latin typeface="Cambria Math" panose="02040503050406030204" pitchFamily="18" charset="0"/>
                            </a:rPr>
                            <m:t>𝑥</m:t>
                          </m:r>
                        </m:e>
                        <m:sup>
                          <m:r>
                            <a:rPr lang="en-AU" b="0" i="1" smtClean="0">
                              <a:latin typeface="Cambria Math" panose="02040503050406030204" pitchFamily="18" charset="0"/>
                            </a:rPr>
                            <m:t>8</m:t>
                          </m:r>
                        </m:sup>
                      </m:sSup>
                    </m:oMath>
                  </m:oMathPara>
                </a14:m>
                <a:endParaRPr lang="en-AU" i="1" dirty="0"/>
              </a:p>
              <a:p>
                <a:pPr>
                  <a:lnSpc>
                    <a:spcPct val="150000"/>
                  </a:lnSpc>
                </a:pPr>
                <a14:m>
                  <m:oMathPara xmlns:m="http://schemas.openxmlformats.org/officeDocument/2006/math">
                    <m:oMathParaPr>
                      <m:jc m:val="centerGroup"/>
                    </m:oMathParaPr>
                    <m:oMath xmlns:m="http://schemas.openxmlformats.org/officeDocument/2006/math">
                      <m:r>
                        <a:rPr lang="en-AU" b="0" i="1">
                          <a:latin typeface="Cambria Math" panose="02040503050406030204" pitchFamily="18" charset="0"/>
                        </a:rPr>
                        <m:t>3(1</m:t>
                      </m:r>
                      <m:r>
                        <a:rPr lang="en-AU" b="0" i="1" smtClean="0">
                          <a:latin typeface="Cambria Math" panose="02040503050406030204" pitchFamily="18" charset="0"/>
                        </a:rPr>
                        <m:t>2</m:t>
                      </m:r>
                      <m:r>
                        <a:rPr lang="en-AU" b="0" i="1">
                          <a:latin typeface="Cambria Math" panose="02040503050406030204" pitchFamily="18" charset="0"/>
                        </a:rPr>
                        <m:t>−</m:t>
                      </m:r>
                      <m:r>
                        <a:rPr lang="en-AU" b="0" i="1" smtClean="0">
                          <a:latin typeface="Cambria Math" panose="02040503050406030204" pitchFamily="18" charset="0"/>
                        </a:rPr>
                        <m:t>𝑟</m:t>
                      </m:r>
                      <m:r>
                        <a:rPr lang="en-AU" b="0" i="1">
                          <a:latin typeface="Cambria Math" panose="02040503050406030204" pitchFamily="18" charset="0"/>
                        </a:rPr>
                        <m:t>)−(</m:t>
                      </m:r>
                      <m:r>
                        <a:rPr lang="en-AU" b="0" i="1" smtClean="0">
                          <a:latin typeface="Cambria Math" panose="02040503050406030204" pitchFamily="18" charset="0"/>
                        </a:rPr>
                        <m:t>𝑟</m:t>
                      </m:r>
                      <m:r>
                        <a:rPr lang="en-AU" b="0" i="1">
                          <a:latin typeface="Cambria Math" panose="02040503050406030204" pitchFamily="18" charset="0"/>
                        </a:rPr>
                        <m:t>)</m:t>
                      </m:r>
                      <m:r>
                        <m:rPr>
                          <m:aln/>
                        </m:rPr>
                        <a:rPr lang="en-AU" b="0" i="1">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36</m:t>
                      </m:r>
                      <m:r>
                        <a:rPr lang="en-AU" b="0" i="1">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𝑟</m:t>
                      </m:r>
                      <m:r>
                        <m:rPr>
                          <m:aln/>
                        </m:rPr>
                        <a:rPr lang="en-AU" b="0" i="1">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𝑟</m:t>
                      </m:r>
                      <m:r>
                        <m:rPr>
                          <m:aln/>
                        </m:rPr>
                        <a:rPr lang="en-AU" b="0" i="1">
                          <a:latin typeface="Cambria Math" panose="02040503050406030204" pitchFamily="18" charset="0"/>
                        </a:rPr>
                        <m:t>=</m:t>
                      </m:r>
                      <m:r>
                        <a:rPr lang="en-AU" b="0" i="1" smtClean="0">
                          <a:latin typeface="Cambria Math" panose="02040503050406030204" pitchFamily="18" charset="0"/>
                        </a:rPr>
                        <m:t>28</m:t>
                      </m:r>
                    </m:oMath>
                    <m:oMath xmlns:m="http://schemas.openxmlformats.org/officeDocument/2006/math">
                      <m:r>
                        <a:rPr lang="en-AU" b="0" i="1" smtClean="0">
                          <a:latin typeface="Cambria Math" panose="02040503050406030204" pitchFamily="18" charset="0"/>
                        </a:rPr>
                        <m:t>𝑟</m:t>
                      </m:r>
                      <m:r>
                        <m:rPr>
                          <m:aln/>
                        </m:rPr>
                        <a:rPr lang="en-AU" b="0" i="1" smtClean="0">
                          <a:latin typeface="Cambria Math" panose="02040503050406030204" pitchFamily="18" charset="0"/>
                        </a:rPr>
                        <m:t>=</m:t>
                      </m:r>
                      <m:r>
                        <a:rPr lang="en-AU" b="0" i="1" smtClean="0">
                          <a:latin typeface="Cambria Math" panose="02040503050406030204" pitchFamily="18" charset="0"/>
                        </a:rPr>
                        <m:t>7 </m:t>
                      </m:r>
                    </m:oMath>
                  </m:oMathPara>
                </a14:m>
                <a:endParaRPr lang="en-AU" i="1" dirty="0"/>
              </a:p>
            </p:txBody>
          </p:sp>
        </mc:Choice>
        <mc:Fallback xmlns="">
          <p:sp>
            <p:nvSpPr>
              <p:cNvPr id="10" name="TextBox 9">
                <a:extLst>
                  <a:ext uri="{FF2B5EF4-FFF2-40B4-BE49-F238E27FC236}">
                    <a16:creationId xmlns:a16="http://schemas.microsoft.com/office/drawing/2014/main" id="{76786D53-EC28-D222-533A-B1E442E881DE}"/>
                  </a:ext>
                </a:extLst>
              </p:cNvPr>
              <p:cNvSpPr txBox="1">
                <a:spLocks noRot="1" noChangeAspect="1" noMove="1" noResize="1" noEditPoints="1" noAdjustHandles="1" noChangeArrowheads="1" noChangeShapeType="1" noTextEdit="1"/>
              </p:cNvSpPr>
              <p:nvPr/>
            </p:nvSpPr>
            <p:spPr>
              <a:xfrm>
                <a:off x="1451811" y="2229017"/>
                <a:ext cx="4644189" cy="37718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63B94A-8869-8ACF-2838-2ECFD8E52C32}"/>
                  </a:ext>
                </a:extLst>
              </p:cNvPr>
              <p:cNvSpPr txBox="1"/>
              <p:nvPr/>
            </p:nvSpPr>
            <p:spPr>
              <a:xfrm>
                <a:off x="6096000" y="2161153"/>
                <a:ext cx="6096000" cy="3907608"/>
              </a:xfrm>
              <a:prstGeom prst="rect">
                <a:avLst/>
              </a:prstGeom>
              <a:noFill/>
            </p:spPr>
            <p:txBody>
              <a:bodyPr wrap="square">
                <a:spAutoFit/>
              </a:bodyPr>
              <a:lstStyle/>
              <a:p>
                <a:r>
                  <a:rPr lang="en-AU" dirty="0"/>
                  <a:t>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0" smtClean="0">
                            <a:latin typeface="Cambria Math" panose="02040503050406030204" pitchFamily="18" charset="0"/>
                          </a:rPr>
                          <m:t>8</m:t>
                        </m:r>
                      </m:sup>
                    </m:sSup>
                  </m:oMath>
                </a14:m>
                <a:endParaRPr lang="en-AU" b="0" i="0"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i="1" smtClean="0">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b="0" i="1">
                                    <a:latin typeface="Cambria Math" panose="02040503050406030204" pitchFamily="18" charset="0"/>
                                  </a:rPr>
                                  <m:t>1</m:t>
                                </m:r>
                                <m:r>
                                  <a:rPr lang="en-AU" b="0" i="1" smtClean="0">
                                    <a:latin typeface="Cambria Math" panose="02040503050406030204" pitchFamily="18" charset="0"/>
                                  </a:rPr>
                                  <m:t>2</m:t>
                                </m:r>
                              </m:e>
                            </m:mr>
                            <m:mr>
                              <m:e>
                                <m:r>
                                  <a:rPr lang="en-AU" b="0" i="1" smtClean="0">
                                    <a:latin typeface="Cambria Math" panose="02040503050406030204" pitchFamily="18" charset="0"/>
                                  </a:rPr>
                                  <m:t>7</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b="0" i="1" smtClean="0">
                                      <a:latin typeface="Cambria Math" panose="02040503050406030204" pitchFamily="18" charset="0"/>
                                    </a:rPr>
                                    <m:t>𝑥</m:t>
                                  </m:r>
                                </m:e>
                                <m:sup>
                                  <m:r>
                                    <a:rPr lang="en-AU" b="0" i="1">
                                      <a:latin typeface="Cambria Math" panose="02040503050406030204" pitchFamily="18" charset="0"/>
                                    </a:rPr>
                                    <m:t>3</m:t>
                                  </m:r>
                                </m:sup>
                              </m:sSup>
                            </m:e>
                          </m:d>
                        </m:e>
                        <m:sup>
                          <m:r>
                            <a:rPr lang="en-AU" b="0" i="0" smtClean="0">
                              <a:latin typeface="Cambria Math" panose="02040503050406030204" pitchFamily="18" charset="0"/>
                            </a:rPr>
                            <m:t>12</m:t>
                          </m:r>
                          <m:r>
                            <a:rPr lang="en-AU" b="0">
                              <a:latin typeface="Cambria Math" panose="02040503050406030204" pitchFamily="18" charset="0"/>
                            </a:rPr>
                            <m:t>−</m:t>
                          </m:r>
                          <m:r>
                            <a:rPr lang="en-AU" b="0" i="1" smtClean="0">
                              <a:latin typeface="Cambria Math" panose="02040503050406030204" pitchFamily="18" charset="0"/>
                            </a:rPr>
                            <m:t>7</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b="0" i="1" smtClean="0">
                                      <a:latin typeface="Cambria Math" panose="02040503050406030204" pitchFamily="18" charset="0"/>
                                    </a:rPr>
                                    <m:t>−</m:t>
                                  </m:r>
                                  <m:r>
                                    <a:rPr lang="en-AU" b="0" i="1">
                                      <a:latin typeface="Cambria Math" panose="02040503050406030204" pitchFamily="18" charset="0"/>
                                    </a:rPr>
                                    <m:t>2</m:t>
                                  </m:r>
                                </m:num>
                                <m:den>
                                  <m:r>
                                    <a:rPr lang="en-AU" b="0" i="1" smtClean="0">
                                      <a:latin typeface="Cambria Math" panose="02040503050406030204" pitchFamily="18" charset="0"/>
                                    </a:rPr>
                                    <m:t>𝑥</m:t>
                                  </m:r>
                                </m:den>
                              </m:f>
                            </m:e>
                          </m:d>
                        </m:e>
                        <m:sup>
                          <m:r>
                            <a:rPr lang="en-AU" b="0" i="1" smtClean="0">
                              <a:latin typeface="Cambria Math" panose="02040503050406030204" pitchFamily="18" charset="0"/>
                            </a:rPr>
                            <m:t>7</m:t>
                          </m:r>
                        </m:sup>
                      </m:sSup>
                    </m:oMath>
                    <m:oMath xmlns:m="http://schemas.openxmlformats.org/officeDocument/2006/math">
                      <m:r>
                        <a:rPr lang="en-AU" b="0" i="1" smtClean="0">
                          <a:latin typeface="Cambria Math" panose="02040503050406030204" pitchFamily="18" charset="0"/>
                        </a:rPr>
                        <m:t>=752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15</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−128</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7</m:t>
                              </m:r>
                            </m:sup>
                          </m:sSup>
                        </m:den>
                      </m:f>
                    </m:oMath>
                    <m:oMath xmlns:m="http://schemas.openxmlformats.org/officeDocument/2006/math">
                      <m:r>
                        <a:rPr lang="en-AU" b="0" i="1" smtClean="0">
                          <a:latin typeface="Cambria Math" panose="02040503050406030204" pitchFamily="18" charset="0"/>
                        </a:rPr>
                        <m:t>=−96 256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8</m:t>
                          </m:r>
                        </m:sup>
                      </m:sSup>
                    </m:oMath>
                  </m:oMathPara>
                </a14:m>
                <a:br>
                  <a:rPr lang="en-AU" b="0" dirty="0"/>
                </a:br>
                <a14:m>
                  <m:oMath xmlns:m="http://schemas.openxmlformats.org/officeDocument/2006/math">
                    <m:r>
                      <a:rPr lang="en-AU" b="0" i="1" smtClean="0">
                        <a:latin typeface="Cambria Math" panose="02040503050406030204" pitchFamily="18" charset="0"/>
                      </a:rPr>
                      <m:t>∴</m:t>
                    </m:r>
                  </m:oMath>
                </a14:m>
                <a:r>
                  <a:rPr lang="en-AU" dirty="0"/>
                  <a:t> 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8</m:t>
                        </m:r>
                      </m:sup>
                    </m:sSup>
                  </m:oMath>
                </a14:m>
                <a:r>
                  <a:rPr lang="en-AU" dirty="0"/>
                  <a:t> is </a:t>
                </a:r>
                <a14:m>
                  <m:oMath xmlns:m="http://schemas.openxmlformats.org/officeDocument/2006/math">
                    <m:r>
                      <a:rPr lang="en-AU" b="0" i="1" smtClean="0">
                        <a:latin typeface="Cambria Math" panose="02040503050406030204" pitchFamily="18" charset="0"/>
                      </a:rPr>
                      <m:t>−96 256. </m:t>
                    </m:r>
                  </m:oMath>
                </a14:m>
                <a:endParaRPr lang="en-AU" dirty="0"/>
              </a:p>
            </p:txBody>
          </p:sp>
        </mc:Choice>
        <mc:Fallback xmlns="">
          <p:sp>
            <p:nvSpPr>
              <p:cNvPr id="12" name="TextBox 11">
                <a:extLst>
                  <a:ext uri="{FF2B5EF4-FFF2-40B4-BE49-F238E27FC236}">
                    <a16:creationId xmlns:a16="http://schemas.microsoft.com/office/drawing/2014/main" id="{CC63B94A-8869-8ACF-2838-2ECFD8E52C32}"/>
                  </a:ext>
                </a:extLst>
              </p:cNvPr>
              <p:cNvSpPr txBox="1">
                <a:spLocks noRot="1" noChangeAspect="1" noMove="1" noResize="1" noEditPoints="1" noAdjustHandles="1" noChangeArrowheads="1" noChangeShapeType="1" noTextEdit="1"/>
              </p:cNvSpPr>
              <p:nvPr/>
            </p:nvSpPr>
            <p:spPr>
              <a:xfrm>
                <a:off x="6096000" y="2161153"/>
                <a:ext cx="6096000" cy="3907608"/>
              </a:xfrm>
              <a:prstGeom prst="rect">
                <a:avLst/>
              </a:prstGeom>
              <a:blipFill>
                <a:blip r:embed="rId4"/>
                <a:stretch>
                  <a:fillRect l="-1500" t="-1092" b="-2340"/>
                </a:stretch>
              </a:blipFill>
            </p:spPr>
            <p:txBody>
              <a:bodyPr/>
              <a:lstStyle/>
              <a:p>
                <a:r>
                  <a:rPr lang="en-US">
                    <a:noFill/>
                  </a:rPr>
                  <a:t> </a:t>
                </a:r>
              </a:p>
            </p:txBody>
          </p:sp>
        </mc:Fallback>
      </mc:AlternateContent>
    </p:spTree>
    <p:extLst>
      <p:ext uri="{BB962C8B-B14F-4D97-AF65-F5344CB8AC3E}">
        <p14:creationId xmlns:p14="http://schemas.microsoft.com/office/powerpoint/2010/main" val="2284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FB86-9EA6-78DD-E8A1-CA0DF5878D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F16B5-3699-233F-20B8-87BE5CA86C3A}"/>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F02B2BC7-0FA6-F154-68A4-24385C47DD33}"/>
              </a:ext>
            </a:extLst>
          </p:cNvPr>
          <p:cNvSpPr>
            <a:spLocks noGrp="1"/>
          </p:cNvSpPr>
          <p:nvPr>
            <p:ph type="title"/>
          </p:nvPr>
        </p:nvSpPr>
        <p:spPr/>
        <p:txBody>
          <a:bodyPr/>
          <a:lstStyle/>
          <a:p>
            <a:r>
              <a:rPr lang="en-AU" dirty="0"/>
              <a:t>Finding ratios</a:t>
            </a:r>
          </a:p>
        </p:txBody>
      </p:sp>
      <p:sp>
        <p:nvSpPr>
          <p:cNvPr id="4" name="Text Placeholder 3">
            <a:extLst>
              <a:ext uri="{FF2B5EF4-FFF2-40B4-BE49-F238E27FC236}">
                <a16:creationId xmlns:a16="http://schemas.microsoft.com/office/drawing/2014/main" id="{F5271C4C-C0EF-2801-F9F7-09EAD08EBE1B}"/>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1DC86C-3431-7197-00AC-86CE9A9802B4}"/>
                  </a:ext>
                </a:extLst>
              </p:cNvPr>
              <p:cNvSpPr txBox="1"/>
              <p:nvPr/>
            </p:nvSpPr>
            <p:spPr>
              <a:xfrm>
                <a:off x="4524234" y="2941422"/>
                <a:ext cx="3143532" cy="769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1" i="1" smtClean="0">
                                      <a:solidFill>
                                        <a:srgbClr val="FF0000"/>
                                      </a:solidFill>
                                      <a:latin typeface="Cambria Math" panose="02040503050406030204" pitchFamily="18" charset="0"/>
                                    </a:rPr>
                                    <m:t>𝟑</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1" i="1" smtClean="0">
                                          <a:solidFill>
                                            <a:srgbClr val="FF0000"/>
                                          </a:solidFill>
                                          <a:latin typeface="Cambria Math" panose="02040503050406030204" pitchFamily="18" charset="0"/>
                                        </a:rPr>
                                        <m:t>𝟐</m:t>
                                      </m:r>
                                    </m:sup>
                                  </m:sSup>
                                </m:den>
                              </m:f>
                            </m:e>
                          </m:d>
                        </m:e>
                        <m:sup>
                          <m:r>
                            <a:rPr lang="en-AU" sz="1800" b="1" i="1" smtClean="0">
                              <a:solidFill>
                                <a:srgbClr val="FF0000"/>
                              </a:solidFill>
                              <a:latin typeface="Cambria Math" panose="02040503050406030204" pitchFamily="18" charset="0"/>
                            </a:rPr>
                            <m:t>𝟏𝟎</m:t>
                          </m:r>
                        </m:sup>
                      </m:sSup>
                    </m:oMath>
                  </m:oMathPara>
                </a14:m>
                <a:endParaRPr lang="en-AU" sz="1800" dirty="0"/>
              </a:p>
            </p:txBody>
          </p:sp>
        </mc:Choice>
        <mc:Fallback xmlns="">
          <p:sp>
            <p:nvSpPr>
              <p:cNvPr id="7" name="TextBox 6">
                <a:extLst>
                  <a:ext uri="{FF2B5EF4-FFF2-40B4-BE49-F238E27FC236}">
                    <a16:creationId xmlns:a16="http://schemas.microsoft.com/office/drawing/2014/main" id="{A61DC86C-3431-7197-00AC-86CE9A9802B4}"/>
                  </a:ext>
                </a:extLst>
              </p:cNvPr>
              <p:cNvSpPr txBox="1">
                <a:spLocks noRot="1" noChangeAspect="1" noMove="1" noResize="1" noEditPoints="1" noAdjustHandles="1" noChangeArrowheads="1" noChangeShapeType="1" noTextEdit="1"/>
              </p:cNvSpPr>
              <p:nvPr/>
            </p:nvSpPr>
            <p:spPr>
              <a:xfrm>
                <a:off x="4524234" y="2941422"/>
                <a:ext cx="3143532" cy="769378"/>
              </a:xfrm>
              <a:prstGeom prst="rect">
                <a:avLst/>
              </a:prstGeom>
              <a:blipFill>
                <a:blip r:embed="rId2"/>
                <a:stretch>
                  <a:fillRect/>
                </a:stretch>
              </a:blipFill>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E3A78276-A0A7-5E62-35C4-9466258AB60B}"/>
              </a:ext>
            </a:extLst>
          </p:cNvPr>
          <p:cNvSpPr/>
          <p:nvPr/>
        </p:nvSpPr>
        <p:spPr>
          <a:xfrm>
            <a:off x="6759074" y="1292535"/>
            <a:ext cx="2120202" cy="1054025"/>
          </a:xfrm>
          <a:prstGeom prst="wedgeRoundRectCallout">
            <a:avLst>
              <a:gd name="adj1" fmla="val -47624"/>
              <a:gd name="adj2" fmla="val 11352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600" dirty="0"/>
              <a:t>10 is the power of the binomial</a:t>
            </a:r>
          </a:p>
        </p:txBody>
      </p:sp>
      <p:sp>
        <p:nvSpPr>
          <p:cNvPr id="13" name="Speech Bubble: Rectangle with Corners Rounded 12">
            <a:extLst>
              <a:ext uri="{FF2B5EF4-FFF2-40B4-BE49-F238E27FC236}">
                <a16:creationId xmlns:a16="http://schemas.microsoft.com/office/drawing/2014/main" id="{8ECBDCEE-4BD0-80AB-FF58-591D6EB93537}"/>
              </a:ext>
            </a:extLst>
          </p:cNvPr>
          <p:cNvSpPr/>
          <p:nvPr/>
        </p:nvSpPr>
        <p:spPr>
          <a:xfrm>
            <a:off x="3339578" y="4166444"/>
            <a:ext cx="2216461" cy="1193243"/>
          </a:xfrm>
          <a:prstGeom prst="wedgeRoundRectCallout">
            <a:avLst>
              <a:gd name="adj1" fmla="val 40527"/>
              <a:gd name="adj2" fmla="val -100977"/>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600" dirty="0"/>
              <a:t>3:2 is the ratio of the powers of the terms in the binomial (ignoring negatives)</a:t>
            </a:r>
          </a:p>
        </p:txBody>
      </p:sp>
    </p:spTree>
    <p:extLst>
      <p:ext uri="{BB962C8B-B14F-4D97-AF65-F5344CB8AC3E}">
        <p14:creationId xmlns:p14="http://schemas.microsoft.com/office/powerpoint/2010/main" val="38887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33F8A-D3B8-8C98-0EEF-600984BF45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EB48827-25A6-F82C-6308-8FA1BCDB4DDB}"/>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4013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3E0E-8FF7-E3CF-17B0-9A4366BA72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64C31-C1F6-A9C9-1606-A96852CA1F1B}"/>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5E4BF292-6AB1-3D0D-9EA3-9BB193AB5902}"/>
              </a:ext>
            </a:extLst>
          </p:cNvPr>
          <p:cNvSpPr>
            <a:spLocks noGrp="1"/>
          </p:cNvSpPr>
          <p:nvPr>
            <p:ph type="title"/>
          </p:nvPr>
        </p:nvSpPr>
        <p:spPr/>
        <p:txBody>
          <a:bodyPr/>
          <a:lstStyle/>
          <a:p>
            <a:r>
              <a:rPr lang="en-AU" dirty="0"/>
              <a:t>HSC-style question 1 (Using indices)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EA2AAB-F762-ECBC-8409-461F386698CE}"/>
                  </a:ext>
                </a:extLst>
              </p:cNvPr>
              <p:cNvSpPr txBox="1"/>
              <p:nvPr/>
            </p:nvSpPr>
            <p:spPr>
              <a:xfrm>
                <a:off x="360000" y="1684831"/>
                <a:ext cx="11484000" cy="753569"/>
              </a:xfrm>
              <a:prstGeom prst="rect">
                <a:avLst/>
              </a:prstGeom>
              <a:noFill/>
            </p:spPr>
            <p:txBody>
              <a:bodyPr wrap="square" lIns="0" tIns="0" rIns="0" bIns="0" rtlCol="0">
                <a:noAutofit/>
              </a:bodyPr>
              <a:lstStyle/>
              <a:p>
                <a:r>
                  <a:rPr lang="en-AU" sz="1800" dirty="0"/>
                  <a:t>D</a:t>
                </a:r>
                <a14:m>
                  <m:oMath xmlns:m="http://schemas.openxmlformats.org/officeDocument/2006/math">
                    <m:r>
                      <m:rPr>
                        <m:sty m:val="p"/>
                      </m:rPr>
                      <a:rPr lang="en-AU" sz="1800" b="0" i="0" smtClean="0">
                        <a:latin typeface="Cambria Math" panose="02040503050406030204" pitchFamily="18" charset="0"/>
                      </a:rPr>
                      <m:t>oes</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r>
                                  <a:rPr lang="en-AU" sz="1800" i="1">
                                    <a:latin typeface="Cambria Math" panose="02040503050406030204" pitchFamily="18" charset="0"/>
                                  </a:rPr>
                                  <m:t>𝑥</m:t>
                                </m:r>
                              </m:den>
                            </m:f>
                          </m:e>
                        </m:d>
                      </m:e>
                      <m:sup>
                        <m:r>
                          <a:rPr lang="en-AU" sz="1800" i="1">
                            <a:latin typeface="Cambria Math" panose="02040503050406030204" pitchFamily="18" charset="0"/>
                          </a:rPr>
                          <m:t>10</m:t>
                        </m:r>
                      </m:sup>
                    </m:sSup>
                  </m:oMath>
                </a14:m>
                <a:r>
                  <a:rPr lang="en-AU" sz="1800" dirty="0"/>
                  <a:t>have a constant term? Justify your answer mathematically.</a:t>
                </a:r>
              </a:p>
              <a:p>
                <a:pPr algn="l"/>
                <a:endParaRPr lang="en-AU" sz="1800" dirty="0"/>
              </a:p>
            </p:txBody>
          </p:sp>
        </mc:Choice>
        <mc:Fallback xmlns="">
          <p:sp>
            <p:nvSpPr>
              <p:cNvPr id="7" name="TextBox 6">
                <a:extLst>
                  <a:ext uri="{FF2B5EF4-FFF2-40B4-BE49-F238E27FC236}">
                    <a16:creationId xmlns:a16="http://schemas.microsoft.com/office/drawing/2014/main" id="{80EA2AAB-F762-ECBC-8409-461F386698CE}"/>
                  </a:ext>
                </a:extLst>
              </p:cNvPr>
              <p:cNvSpPr txBox="1">
                <a:spLocks noRot="1" noChangeAspect="1" noMove="1" noResize="1" noEditPoints="1" noAdjustHandles="1" noChangeArrowheads="1" noChangeShapeType="1" noTextEdit="1"/>
              </p:cNvSpPr>
              <p:nvPr/>
            </p:nvSpPr>
            <p:spPr>
              <a:xfrm>
                <a:off x="360000" y="1684831"/>
                <a:ext cx="11484000" cy="753569"/>
              </a:xfrm>
              <a:prstGeom prst="rect">
                <a:avLst/>
              </a:prstGeom>
              <a:blipFill>
                <a:blip r:embed="rId2"/>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724D81-3A6D-C7CE-E2F8-8972FCEC85C1}"/>
                  </a:ext>
                </a:extLst>
              </p:cNvPr>
              <p:cNvSpPr txBox="1"/>
              <p:nvPr/>
            </p:nvSpPr>
            <p:spPr>
              <a:xfrm>
                <a:off x="360000" y="2661920"/>
                <a:ext cx="4079920" cy="3647440"/>
              </a:xfrm>
              <a:prstGeom prst="rect">
                <a:avLst/>
              </a:prstGeom>
              <a:noFill/>
            </p:spPr>
            <p:txBody>
              <a:bodyPr wrap="square" lIns="0" tIns="0" rIns="0" bIns="0" rtlCol="0">
                <a:noAutofit/>
              </a:bodyPr>
              <a:lstStyle/>
              <a:p>
                <a:pPr algn="l"/>
                <a:r>
                  <a:rPr lang="en-AU" sz="1800" b="1" dirty="0"/>
                  <a:t>Using index notation</a:t>
                </a:r>
              </a:p>
              <a:p>
                <a:pPr algn="l">
                  <a:lnSpc>
                    <a:spcPct val="150000"/>
                  </a:lnSpc>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d>
                        </m:e>
                        <m:sup>
                          <m:r>
                            <a:rPr lang="en-AU" sz="1800" b="0" i="1" smtClean="0">
                              <a:latin typeface="Cambria Math" panose="02040503050406030204" pitchFamily="18" charset="0"/>
                            </a:rPr>
                            <m:t>10−</m:t>
                          </m:r>
                          <m:r>
                            <a:rPr lang="en-AU" sz="1800" b="0" i="1" smtClean="0">
                              <a:latin typeface="Cambria Math" panose="02040503050406030204" pitchFamily="18" charset="0"/>
                            </a:rPr>
                            <m:t>𝑟</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m:t>
                          </m:r>
                          <m:r>
                            <a:rPr lang="en-AU" sz="1800" b="0" i="1" smtClean="0">
                              <a:latin typeface="Cambria Math" panose="02040503050406030204" pitchFamily="18" charset="0"/>
                            </a:rPr>
                            <m:t>𝑟</m:t>
                          </m:r>
                          <m:r>
                            <a:rPr lang="en-AU" sz="1800" b="0" i="1" smtClean="0">
                              <a:latin typeface="Cambria Math" panose="02040503050406030204" pitchFamily="18" charset="0"/>
                            </a:rPr>
                            <m:t>)</m:t>
                          </m:r>
                        </m:sup>
                      </m:sSup>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0</m:t>
                          </m:r>
                        </m:sup>
                      </m:sSup>
                    </m:oMath>
                    <m:oMath xmlns:m="http://schemas.openxmlformats.org/officeDocument/2006/math">
                      <m:r>
                        <a:rPr lang="en-AU" sz="1800" b="0" i="1" smtClean="0">
                          <a:latin typeface="Cambria Math" panose="02040503050406030204" pitchFamily="18" charset="0"/>
                        </a:rPr>
                        <m:t>2(10−</m:t>
                      </m:r>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0−2</m:t>
                      </m:r>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20</m:t>
                      </m:r>
                    </m:oMath>
                    <m:oMath xmlns:m="http://schemas.openxmlformats.org/officeDocument/2006/math">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3</m:t>
                          </m:r>
                        </m:den>
                      </m:f>
                    </m:oMath>
                  </m:oMathPara>
                </a14:m>
                <a:endParaRPr lang="en-AU" sz="1800" b="0" i="1" dirty="0">
                  <a:latin typeface="Cambria Math" panose="02040503050406030204" pitchFamily="18" charset="0"/>
                </a:endParaRPr>
              </a:p>
              <a:p>
                <a:pPr algn="l">
                  <a:lnSpc>
                    <a:spcPct val="150000"/>
                  </a:lnSpc>
                </a:pPr>
                <a:r>
                  <a:rPr lang="en-AU" sz="1800" b="0" dirty="0">
                    <a:latin typeface="+mj-lt"/>
                  </a:rPr>
                  <a:t>No constant term exists as </a:t>
                </a:r>
                <a14:m>
                  <m:oMath xmlns:m="http://schemas.openxmlformats.org/officeDocument/2006/math">
                    <m:r>
                      <a:rPr lang="en-AU" sz="1800" b="0" i="1" dirty="0" smtClean="0">
                        <a:latin typeface="Cambria Math" panose="02040503050406030204" pitchFamily="18" charset="0"/>
                      </a:rPr>
                      <m:t>𝑟</m:t>
                    </m:r>
                  </m:oMath>
                </a14:m>
                <a:r>
                  <a:rPr lang="en-AU" sz="1800" b="0" dirty="0">
                    <a:latin typeface="+mj-lt"/>
                  </a:rPr>
                  <a:t> is not a whol</a:t>
                </a:r>
                <a:r>
                  <a:rPr lang="en-AU" sz="1800" dirty="0">
                    <a:latin typeface="+mj-lt"/>
                  </a:rPr>
                  <a:t>e number. </a:t>
                </a:r>
                <a:endParaRPr lang="en-AU" sz="1800" b="0" dirty="0">
                  <a:latin typeface="+mj-lt"/>
                </a:endParaRPr>
              </a:p>
            </p:txBody>
          </p:sp>
        </mc:Choice>
        <mc:Fallback xmlns="">
          <p:sp>
            <p:nvSpPr>
              <p:cNvPr id="5" name="TextBox 4">
                <a:extLst>
                  <a:ext uri="{FF2B5EF4-FFF2-40B4-BE49-F238E27FC236}">
                    <a16:creationId xmlns:a16="http://schemas.microsoft.com/office/drawing/2014/main" id="{E3724D81-3A6D-C7CE-E2F8-8972FCEC85C1}"/>
                  </a:ext>
                </a:extLst>
              </p:cNvPr>
              <p:cNvSpPr txBox="1">
                <a:spLocks noRot="1" noChangeAspect="1" noMove="1" noResize="1" noEditPoints="1" noAdjustHandles="1" noChangeArrowheads="1" noChangeShapeType="1" noTextEdit="1"/>
              </p:cNvSpPr>
              <p:nvPr/>
            </p:nvSpPr>
            <p:spPr>
              <a:xfrm>
                <a:off x="360000" y="2661920"/>
                <a:ext cx="4079920" cy="3647440"/>
              </a:xfrm>
              <a:prstGeom prst="rect">
                <a:avLst/>
              </a:prstGeom>
              <a:blipFill>
                <a:blip r:embed="rId3"/>
                <a:stretch>
                  <a:fillRect l="-3438" t="-2174"/>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3F3CF521-6594-16C1-4F0C-1AC55A4C473D}"/>
              </a:ext>
            </a:extLst>
          </p:cNvPr>
          <p:cNvSpPr>
            <a:spLocks noGrp="1"/>
          </p:cNvSpPr>
          <p:nvPr>
            <p:ph type="body" sz="quarter" idx="18"/>
          </p:nvPr>
        </p:nvSpPr>
        <p:spPr/>
        <p:txBody>
          <a:bodyPr/>
          <a:lstStyle/>
          <a:p>
            <a:endParaRPr lang="en-AU" dirty="0"/>
          </a:p>
        </p:txBody>
      </p:sp>
    </p:spTree>
    <p:extLst>
      <p:ext uri="{BB962C8B-B14F-4D97-AF65-F5344CB8AC3E}">
        <p14:creationId xmlns:p14="http://schemas.microsoft.com/office/powerpoint/2010/main" val="25296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8D41-04D7-6959-6A55-0184F9AD60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AA6A4-2FCE-47A0-6244-ED321C113959}"/>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1EEEB5CF-490A-DE10-C7A4-0E5813943C85}"/>
              </a:ext>
            </a:extLst>
          </p:cNvPr>
          <p:cNvSpPr>
            <a:spLocks noGrp="1"/>
          </p:cNvSpPr>
          <p:nvPr>
            <p:ph type="title"/>
          </p:nvPr>
        </p:nvSpPr>
        <p:spPr/>
        <p:txBody>
          <a:bodyPr/>
          <a:lstStyle/>
          <a:p>
            <a:r>
              <a:rPr lang="en-AU" dirty="0"/>
              <a:t>HSC-style question 1 (Using ratios)</a:t>
            </a:r>
          </a:p>
        </p:txBody>
      </p:sp>
      <p:sp>
        <p:nvSpPr>
          <p:cNvPr id="4" name="Text Placeholder 3">
            <a:extLst>
              <a:ext uri="{FF2B5EF4-FFF2-40B4-BE49-F238E27FC236}">
                <a16:creationId xmlns:a16="http://schemas.microsoft.com/office/drawing/2014/main" id="{3AA555F9-F7B1-DADE-0AC9-AA7D6BE5A04A}"/>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199E63-9999-B36F-AC51-7933976B5DC6}"/>
                  </a:ext>
                </a:extLst>
              </p:cNvPr>
              <p:cNvSpPr txBox="1"/>
              <p:nvPr/>
            </p:nvSpPr>
            <p:spPr>
              <a:xfrm>
                <a:off x="360000" y="1684831"/>
                <a:ext cx="11484000" cy="753569"/>
              </a:xfrm>
              <a:prstGeom prst="rect">
                <a:avLst/>
              </a:prstGeom>
              <a:noFill/>
            </p:spPr>
            <p:txBody>
              <a:bodyPr wrap="square" lIns="0" tIns="0" rIns="0" bIns="0" rtlCol="0">
                <a:noAutofit/>
              </a:bodyPr>
              <a:lstStyle/>
              <a:p>
                <a:r>
                  <a:rPr lang="en-AU" sz="1800" dirty="0"/>
                  <a:t>D</a:t>
                </a:r>
                <a14:m>
                  <m:oMath xmlns:m="http://schemas.openxmlformats.org/officeDocument/2006/math">
                    <m:r>
                      <m:rPr>
                        <m:sty m:val="p"/>
                      </m:rPr>
                      <a:rPr lang="en-AU" sz="1800" b="0" i="0" smtClean="0">
                        <a:latin typeface="Cambria Math" panose="02040503050406030204" pitchFamily="18" charset="0"/>
                      </a:rPr>
                      <m:t>oes</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r>
                                  <a:rPr lang="en-AU" sz="1800" i="1">
                                    <a:latin typeface="Cambria Math" panose="02040503050406030204" pitchFamily="18" charset="0"/>
                                  </a:rPr>
                                  <m:t>𝑥</m:t>
                                </m:r>
                              </m:den>
                            </m:f>
                          </m:e>
                        </m:d>
                      </m:e>
                      <m:sup>
                        <m:r>
                          <a:rPr lang="en-AU" sz="1800" i="1">
                            <a:latin typeface="Cambria Math" panose="02040503050406030204" pitchFamily="18" charset="0"/>
                          </a:rPr>
                          <m:t>10</m:t>
                        </m:r>
                      </m:sup>
                    </m:sSup>
                  </m:oMath>
                </a14:m>
                <a:r>
                  <a:rPr lang="en-AU" sz="1800" dirty="0"/>
                  <a:t>have a constant term? Justify your answer mathematically.</a:t>
                </a:r>
              </a:p>
              <a:p>
                <a:pPr algn="l"/>
                <a:endParaRPr lang="en-AU" sz="1800" dirty="0"/>
              </a:p>
            </p:txBody>
          </p:sp>
        </mc:Choice>
        <mc:Fallback xmlns="">
          <p:sp>
            <p:nvSpPr>
              <p:cNvPr id="7" name="TextBox 6">
                <a:extLst>
                  <a:ext uri="{FF2B5EF4-FFF2-40B4-BE49-F238E27FC236}">
                    <a16:creationId xmlns:a16="http://schemas.microsoft.com/office/drawing/2014/main" id="{68199E63-9999-B36F-AC51-7933976B5DC6}"/>
                  </a:ext>
                </a:extLst>
              </p:cNvPr>
              <p:cNvSpPr txBox="1">
                <a:spLocks noRot="1" noChangeAspect="1" noMove="1" noResize="1" noEditPoints="1" noAdjustHandles="1" noChangeArrowheads="1" noChangeShapeType="1" noTextEdit="1"/>
              </p:cNvSpPr>
              <p:nvPr/>
            </p:nvSpPr>
            <p:spPr>
              <a:xfrm>
                <a:off x="360000" y="1684831"/>
                <a:ext cx="11484000" cy="753569"/>
              </a:xfrm>
              <a:prstGeom prst="rect">
                <a:avLst/>
              </a:prstGeom>
              <a:blipFill>
                <a:blip r:embed="rId2"/>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3BC0B-1C93-249E-23F7-06DFF50FF95A}"/>
                  </a:ext>
                </a:extLst>
              </p:cNvPr>
              <p:cNvSpPr txBox="1"/>
              <p:nvPr/>
            </p:nvSpPr>
            <p:spPr>
              <a:xfrm>
                <a:off x="360000" y="2571920"/>
                <a:ext cx="4079920" cy="4034080"/>
              </a:xfrm>
              <a:prstGeom prst="rect">
                <a:avLst/>
              </a:prstGeom>
              <a:noFill/>
            </p:spPr>
            <p:txBody>
              <a:bodyPr wrap="square" lIns="0" tIns="0" rIns="0" bIns="0" rtlCol="0">
                <a:noAutofit/>
              </a:bodyPr>
              <a:lstStyle/>
              <a:p>
                <a:pPr algn="l"/>
                <a:r>
                  <a:rPr lang="en-AU" sz="1800" b="1" dirty="0"/>
                  <a:t>Using ratios</a:t>
                </a:r>
              </a:p>
              <a:p>
                <a:pPr algn="l"/>
                <a:endParaRPr lang="en-AU" sz="1800" b="0" i="1" dirty="0">
                  <a:latin typeface="Cambria Math" panose="02040503050406030204" pitchFamily="18" charset="0"/>
                </a:endParaRPr>
              </a:p>
              <a:p>
                <a:pPr algn="l">
                  <a:lnSpc>
                    <a:spcPct val="150000"/>
                  </a:lnSpc>
                </a:pPr>
                <a:r>
                  <a:rPr lang="en-AU" sz="1800" dirty="0">
                    <a:latin typeface="+mj-lt"/>
                  </a:rPr>
                  <a:t>For a constant term to exist the parts of the ratio of the term powers must be a factor of the binomial power.</a:t>
                </a:r>
              </a:p>
              <a:p>
                <a:pPr algn="l">
                  <a:lnSpc>
                    <a:spcPct val="150000"/>
                  </a:lnSpc>
                </a:pPr>
                <a:endParaRPr lang="en-AU" sz="1800" b="0" dirty="0">
                  <a:latin typeface="+mj-lt"/>
                </a:endParaRPr>
              </a:p>
              <a:p>
                <a:pPr algn="l">
                  <a:lnSpc>
                    <a:spcPct val="150000"/>
                  </a:lnSpc>
                </a:pPr>
                <a:r>
                  <a:rPr lang="en-AU" sz="1800" dirty="0">
                    <a:latin typeface="+mj-lt"/>
                  </a:rPr>
                  <a:t>Ratio of powers </a:t>
                </a:r>
                <a14:m>
                  <m:oMath xmlns:m="http://schemas.openxmlformats.org/officeDocument/2006/math">
                    <m:r>
                      <a:rPr lang="en-AU" sz="1800" b="0" i="1" smtClean="0">
                        <a:latin typeface="Cambria Math" panose="02040503050406030204" pitchFamily="18" charset="0"/>
                      </a:rPr>
                      <m:t>2:1</m:t>
                    </m:r>
                  </m:oMath>
                </a14:m>
                <a:endParaRPr lang="en-AU" sz="1800" b="0" dirty="0">
                  <a:latin typeface="+mj-lt"/>
                </a:endParaRPr>
              </a:p>
              <a:p>
                <a:pPr algn="l">
                  <a:lnSpc>
                    <a:spcPct val="150000"/>
                  </a:lnSpc>
                </a:pPr>
                <a:r>
                  <a:rPr lang="en-AU" sz="1800" b="0" dirty="0">
                    <a:latin typeface="+mj-lt"/>
                  </a:rPr>
                  <a:t>Total parts </a:t>
                </a:r>
                <a14:m>
                  <m:oMath xmlns:m="http://schemas.openxmlformats.org/officeDocument/2006/math">
                    <m:r>
                      <a:rPr lang="en-AU" sz="1800" b="0" i="1" smtClean="0">
                        <a:latin typeface="Cambria Math" panose="02040503050406030204" pitchFamily="18" charset="0"/>
                      </a:rPr>
                      <m:t>=3</m:t>
                    </m:r>
                  </m:oMath>
                </a14:m>
                <a:endParaRPr lang="en-AU" sz="1800" b="0" dirty="0">
                  <a:latin typeface="+mj-lt"/>
                </a:endParaRPr>
              </a:p>
              <a:p>
                <a:pPr algn="l">
                  <a:lnSpc>
                    <a:spcPct val="150000"/>
                  </a:lnSpc>
                </a:pPr>
                <a:r>
                  <a:rPr lang="en-AU" sz="1800" b="0" dirty="0">
                    <a:latin typeface="+mj-lt"/>
                  </a:rPr>
                  <a:t>10 is not a multiple of 3, therefore no constant term exists. </a:t>
                </a:r>
              </a:p>
              <a:p>
                <a:pPr algn="l"/>
                <a:endParaRPr lang="en-AU" sz="1800" b="0" i="1" dirty="0">
                  <a:latin typeface="Cambria Math" panose="02040503050406030204" pitchFamily="18" charset="0"/>
                </a:endParaRPr>
              </a:p>
              <a:p>
                <a:pPr algn="l"/>
                <a:endParaRPr lang="en-AU" sz="1800" dirty="0"/>
              </a:p>
            </p:txBody>
          </p:sp>
        </mc:Choice>
        <mc:Fallback xmlns="">
          <p:sp>
            <p:nvSpPr>
              <p:cNvPr id="9" name="TextBox 8">
                <a:extLst>
                  <a:ext uri="{FF2B5EF4-FFF2-40B4-BE49-F238E27FC236}">
                    <a16:creationId xmlns:a16="http://schemas.microsoft.com/office/drawing/2014/main" id="{1AD3BC0B-1C93-249E-23F7-06DFF50FF95A}"/>
                  </a:ext>
                </a:extLst>
              </p:cNvPr>
              <p:cNvSpPr txBox="1">
                <a:spLocks noRot="1" noChangeAspect="1" noMove="1" noResize="1" noEditPoints="1" noAdjustHandles="1" noChangeArrowheads="1" noChangeShapeType="1" noTextEdit="1"/>
              </p:cNvSpPr>
              <p:nvPr/>
            </p:nvSpPr>
            <p:spPr>
              <a:xfrm>
                <a:off x="360000" y="2571920"/>
                <a:ext cx="4079920" cy="4034080"/>
              </a:xfrm>
              <a:prstGeom prst="rect">
                <a:avLst/>
              </a:prstGeom>
              <a:blipFill>
                <a:blip r:embed="rId3"/>
                <a:stretch>
                  <a:fillRect l="-3438" t="-1964" r="-2541"/>
                </a:stretch>
              </a:blipFill>
            </p:spPr>
            <p:txBody>
              <a:bodyPr/>
              <a:lstStyle/>
              <a:p>
                <a:r>
                  <a:rPr lang="en-AU">
                    <a:noFill/>
                  </a:rPr>
                  <a:t> </a:t>
                </a:r>
              </a:p>
            </p:txBody>
          </p:sp>
        </mc:Fallback>
      </mc:AlternateContent>
    </p:spTree>
    <p:extLst>
      <p:ext uri="{BB962C8B-B14F-4D97-AF65-F5344CB8AC3E}">
        <p14:creationId xmlns:p14="http://schemas.microsoft.com/office/powerpoint/2010/main" val="39032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FC07A-9996-D1F1-836E-9BE14A336569}"/>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6FF4422F-54EA-0860-6610-598A1A0A9FFE}"/>
              </a:ext>
            </a:extLst>
          </p:cNvPr>
          <p:cNvSpPr>
            <a:spLocks noGrp="1"/>
          </p:cNvSpPr>
          <p:nvPr>
            <p:ph type="title"/>
          </p:nvPr>
        </p:nvSpPr>
        <p:spPr/>
        <p:txBody>
          <a:bodyPr/>
          <a:lstStyle/>
          <a:p>
            <a:r>
              <a:rPr lang="en-AU" dirty="0"/>
              <a:t>HSC-style question 2 (Using indices)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5D6C97A-F01A-2CB5-748A-1C24CBF5685C}"/>
                  </a:ext>
                </a:extLst>
              </p:cNvPr>
              <p:cNvSpPr txBox="1"/>
              <p:nvPr/>
            </p:nvSpPr>
            <p:spPr>
              <a:xfrm>
                <a:off x="360000" y="905601"/>
                <a:ext cx="11484000" cy="1441359"/>
              </a:xfrm>
              <a:prstGeom prst="rect">
                <a:avLst/>
              </a:prstGeom>
              <a:noFill/>
            </p:spPr>
            <p:txBody>
              <a:bodyPr wrap="square" lIns="0" tIns="0" rIns="0" bIns="0" rtlCol="0">
                <a:noAutofit/>
              </a:bodyPr>
              <a:lstStyle/>
              <a:p>
                <a:pPr algn="l"/>
                <a:r>
                  <a:rPr lang="en-AU" sz="1800" dirty="0"/>
                  <a:t>Use the binomial theorem to find an expression for the constant term in the expansion of </a:t>
                </a:r>
                <a14:m>
                  <m:oMath xmlns:m="http://schemas.openxmlformats.org/officeDocument/2006/math">
                    <m:r>
                      <a:rPr lang="en-AU" sz="1800" b="0" i="0" smtClean="0">
                        <a:latin typeface="Cambria Math" panose="02040503050406030204" pitchFamily="18" charset="0"/>
                      </a:rPr>
                      <m:t> </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den>
                            </m:f>
                          </m:e>
                        </m:d>
                      </m:e>
                      <m:sup>
                        <m:r>
                          <a:rPr lang="en-AU" sz="1800" b="0" i="1" smtClean="0">
                            <a:latin typeface="Cambria Math" panose="02040503050406030204" pitchFamily="18" charset="0"/>
                          </a:rPr>
                          <m:t>10</m:t>
                        </m:r>
                      </m:sup>
                    </m:sSup>
                  </m:oMath>
                </a14:m>
                <a:r>
                  <a:rPr lang="en-AU" sz="1800" dirty="0"/>
                  <a:t>.</a:t>
                </a:r>
              </a:p>
              <a:p>
                <a:pPr algn="l"/>
                <a:endParaRPr lang="en-AU" sz="1800" dirty="0"/>
              </a:p>
              <a:p>
                <a:r>
                  <a:rPr lang="en-AU" sz="1800" dirty="0"/>
                  <a:t>For what values of </a:t>
                </a:r>
                <a14:m>
                  <m:oMath xmlns:m="http://schemas.openxmlformats.org/officeDocument/2006/math">
                    <m:r>
                      <a:rPr lang="en-AU" sz="1800" b="0" i="1" smtClean="0">
                        <a:latin typeface="Cambria Math" panose="02040503050406030204" pitchFamily="18" charset="0"/>
                      </a:rPr>
                      <m:t>𝑛</m:t>
                    </m:r>
                  </m:oMath>
                </a14:m>
                <a:r>
                  <a:rPr lang="en-AU" sz="1800" dirty="0"/>
                  <a:t> does </a:t>
                </a:r>
                <a14:m>
                  <m:oMath xmlns:m="http://schemas.openxmlformats.org/officeDocument/2006/math">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den>
                            </m:f>
                          </m:e>
                        </m:d>
                      </m:e>
                      <m:sup>
                        <m:r>
                          <a:rPr lang="en-AU" sz="1800" b="0" i="1" smtClean="0">
                            <a:latin typeface="Cambria Math" panose="02040503050406030204" pitchFamily="18" charset="0"/>
                          </a:rPr>
                          <m:t>𝑛</m:t>
                        </m:r>
                      </m:sup>
                    </m:sSup>
                  </m:oMath>
                </a14:m>
                <a:r>
                  <a:rPr lang="en-AU" sz="1800" dirty="0"/>
                  <a:t>have a non-zero constant term? </a:t>
                </a:r>
              </a:p>
              <a:p>
                <a:pPr algn="l"/>
                <a:endParaRPr lang="en-AU" sz="1800" dirty="0"/>
              </a:p>
            </p:txBody>
          </p:sp>
        </mc:Choice>
        <mc:Fallback xmlns="">
          <p:sp>
            <p:nvSpPr>
              <p:cNvPr id="5" name="TextBox 4">
                <a:extLst>
                  <a:ext uri="{FF2B5EF4-FFF2-40B4-BE49-F238E27FC236}">
                    <a16:creationId xmlns:a16="http://schemas.microsoft.com/office/drawing/2014/main" id="{65D6C97A-F01A-2CB5-748A-1C24CBF5685C}"/>
                  </a:ext>
                </a:extLst>
              </p:cNvPr>
              <p:cNvSpPr txBox="1">
                <a:spLocks noRot="1" noChangeAspect="1" noMove="1" noResize="1" noEditPoints="1" noAdjustHandles="1" noChangeArrowheads="1" noChangeShapeType="1" noTextEdit="1"/>
              </p:cNvSpPr>
              <p:nvPr/>
            </p:nvSpPr>
            <p:spPr>
              <a:xfrm>
                <a:off x="360000" y="905601"/>
                <a:ext cx="11484000" cy="1441359"/>
              </a:xfrm>
              <a:prstGeom prst="rect">
                <a:avLst/>
              </a:prstGeom>
              <a:blipFill>
                <a:blip r:embed="rId3"/>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4B735E-1F69-415A-EA22-8D5D11F39EBB}"/>
                  </a:ext>
                </a:extLst>
              </p:cNvPr>
              <p:cNvSpPr txBox="1"/>
              <p:nvPr/>
            </p:nvSpPr>
            <p:spPr>
              <a:xfrm>
                <a:off x="798896" y="2628461"/>
                <a:ext cx="4295273" cy="4175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d>
                        </m:e>
                        <m:sup>
                          <m:r>
                            <a:rPr lang="en-AU" sz="2000" b="0" i="1" smtClean="0">
                              <a:latin typeface="Cambria Math" panose="02040503050406030204" pitchFamily="18" charset="0"/>
                            </a:rPr>
                            <m:t>10−</m:t>
                          </m:r>
                          <m:r>
                            <a:rPr lang="en-AU" sz="2000" b="0" i="1" smtClean="0">
                              <a:latin typeface="Cambria Math" panose="02040503050406030204" pitchFamily="18" charset="0"/>
                            </a:rPr>
                            <m:t>𝑟</m:t>
                          </m:r>
                        </m:sup>
                      </m:sSup>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r>
                            <a:rPr lang="en-AU" sz="2000" b="0" i="1" smtClean="0">
                              <a:latin typeface="Cambria Math" panose="02040503050406030204" pitchFamily="18" charset="0"/>
                            </a:rPr>
                            <m:t>𝑟</m:t>
                          </m:r>
                          <m:r>
                            <a:rPr lang="en-AU" sz="2000" b="0" i="1" smtClean="0">
                              <a:latin typeface="Cambria Math" panose="02040503050406030204" pitchFamily="18" charset="0"/>
                            </a:rPr>
                            <m:t>)</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0</m:t>
                          </m:r>
                        </m:sup>
                      </m:sSup>
                    </m:oMath>
                    <m:oMath xmlns:m="http://schemas.openxmlformats.org/officeDocument/2006/math">
                      <m:r>
                        <a:rPr lang="en-AU" sz="2000" b="0" i="1" smtClean="0">
                          <a:latin typeface="Cambria Math" panose="02040503050406030204" pitchFamily="18" charset="0"/>
                        </a:rPr>
                        <m:t>2(10−</m:t>
                      </m:r>
                      <m:r>
                        <a:rPr lang="en-AU" sz="2000" b="0" i="1" smtClean="0">
                          <a:latin typeface="Cambria Math" panose="02040503050406030204" pitchFamily="18" charset="0"/>
                        </a:rPr>
                        <m:t>𝑟</m:t>
                      </m:r>
                      <m:r>
                        <a:rPr lang="en-AU" sz="2000" b="0" i="1" smtClean="0">
                          <a:latin typeface="Cambria Math" panose="02040503050406030204" pitchFamily="18" charset="0"/>
                        </a:rPr>
                        <m:t>)−3</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i="1">
                          <a:latin typeface="Cambria Math" panose="02040503050406030204" pitchFamily="18" charset="0"/>
                        </a:rPr>
                        <m:t>2</m:t>
                      </m:r>
                      <m:r>
                        <a:rPr lang="en-AU" sz="2000" b="0" i="1" smtClean="0">
                          <a:latin typeface="Cambria Math" panose="02040503050406030204" pitchFamily="18" charset="0"/>
                        </a:rPr>
                        <m:t>0−2</m:t>
                      </m:r>
                      <m:r>
                        <a:rPr lang="en-AU" sz="2000" b="0" i="1" smtClean="0">
                          <a:latin typeface="Cambria Math" panose="02040503050406030204" pitchFamily="18" charset="0"/>
                        </a:rPr>
                        <m:t>𝑟</m:t>
                      </m:r>
                      <m:r>
                        <a:rPr lang="en-AU" sz="2000" b="0" i="1" smtClean="0">
                          <a:latin typeface="Cambria Math" panose="02040503050406030204" pitchFamily="18" charset="0"/>
                        </a:rPr>
                        <m:t>−3</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b="0" i="1" smtClean="0">
                          <a:latin typeface="Cambria Math" panose="02040503050406030204" pitchFamily="18" charset="0"/>
                        </a:rPr>
                        <m:t>5</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20</m:t>
                      </m:r>
                    </m:oMath>
                    <m:oMath xmlns:m="http://schemas.openxmlformats.org/officeDocument/2006/math">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oMath>
                  </m:oMathPara>
                </a14:m>
                <a:endParaRPr lang="en-AU" sz="2000" b="0" i="1" dirty="0">
                  <a:latin typeface="Cambria Math" panose="02040503050406030204" pitchFamily="18" charset="0"/>
                </a:endParaRPr>
              </a:p>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d>
                        <m:dPr>
                          <m:ctrlPr>
                            <a:rPr lang="en-AU" sz="2000" i="1">
                              <a:latin typeface="Cambria Math" panose="02040503050406030204" pitchFamily="18" charset="0"/>
                              <a:ea typeface="Calibri" panose="020F0502020204030204" pitchFamily="34" charset="0"/>
                            </a:rPr>
                          </m:ctrlPr>
                        </m:dPr>
                        <m:e>
                          <m:m>
                            <m:mPr>
                              <m:mcs>
                                <m:mc>
                                  <m:mcPr>
                                    <m:count m:val="1"/>
                                    <m:mcJc m:val="center"/>
                                  </m:mcPr>
                                </m:mc>
                              </m:mcs>
                              <m:ctrlPr>
                                <a:rPr lang="en-AU" sz="2000" i="1">
                                  <a:latin typeface="Cambria Math" panose="02040503050406030204" pitchFamily="18" charset="0"/>
                                  <a:ea typeface="Calibri" panose="020F0502020204030204" pitchFamily="34" charset="0"/>
                                </a:rPr>
                              </m:ctrlPr>
                            </m:mPr>
                            <m:mr>
                              <m:e>
                                <m:r>
                                  <m:rPr>
                                    <m:brk m:alnAt="7"/>
                                  </m:rPr>
                                  <a:rPr lang="en-AU" sz="2000" i="1">
                                    <a:latin typeface="Cambria Math" panose="02040503050406030204" pitchFamily="18" charset="0"/>
                                    <a:ea typeface="Calibri" panose="020F0502020204030204" pitchFamily="34" charset="0"/>
                                  </a:rPr>
                                  <m:t>1</m:t>
                                </m:r>
                                <m:r>
                                  <a:rPr lang="en-AU" sz="2000" i="1">
                                    <a:latin typeface="Cambria Math" panose="02040503050406030204" pitchFamily="18" charset="0"/>
                                    <a:ea typeface="Calibri" panose="020F0502020204030204" pitchFamily="34" charset="0"/>
                                  </a:rPr>
                                  <m:t>0</m:t>
                                </m:r>
                              </m:e>
                            </m:mr>
                            <m:mr>
                              <m:e>
                                <m:r>
                                  <a:rPr lang="en-AU" sz="2000" i="1">
                                    <a:latin typeface="Cambria Math" panose="02040503050406030204" pitchFamily="18" charset="0"/>
                                    <a:ea typeface="Calibri" panose="020F0502020204030204" pitchFamily="34" charset="0"/>
                                  </a:rPr>
                                  <m:t>6</m:t>
                                </m:r>
                              </m:e>
                            </m:mr>
                          </m:m>
                        </m:e>
                      </m:d>
                      <m:sSup>
                        <m:sSupPr>
                          <m:ctrlPr>
                            <a:rPr lang="en-AU" sz="2000" i="1">
                              <a:latin typeface="Cambria Math" panose="02040503050406030204" pitchFamily="18" charset="0"/>
                              <a:ea typeface="Calibri" panose="020F0502020204030204" pitchFamily="34" charset="0"/>
                            </a:rPr>
                          </m:ctrlPr>
                        </m:sSupPr>
                        <m:e>
                          <m:d>
                            <m:dPr>
                              <m:ctrlPr>
                                <a:rPr lang="en-AU" sz="2000" i="1">
                                  <a:latin typeface="Cambria Math" panose="02040503050406030204" pitchFamily="18" charset="0"/>
                                  <a:ea typeface="Calibri" panose="020F0502020204030204" pitchFamily="34" charset="0"/>
                                </a:rPr>
                              </m:ctrlPr>
                            </m:dPr>
                            <m:e>
                              <m:r>
                                <a:rPr lang="en-AU" sz="2000" i="1">
                                  <a:latin typeface="Cambria Math" panose="02040503050406030204" pitchFamily="18" charset="0"/>
                                  <a:ea typeface="Calibri" panose="020F0502020204030204" pitchFamily="34" charset="0"/>
                                </a:rPr>
                                <m:t>3</m:t>
                              </m:r>
                              <m:sSup>
                                <m:sSupPr>
                                  <m:ctrlPr>
                                    <a:rPr lang="en-AU" sz="2000" i="1">
                                      <a:latin typeface="Cambria Math" panose="02040503050406030204" pitchFamily="18" charset="0"/>
                                      <a:ea typeface="Calibri" panose="020F0502020204030204" pitchFamily="34" charset="0"/>
                                    </a:rPr>
                                  </m:ctrlPr>
                                </m:sSupPr>
                                <m:e>
                                  <m:r>
                                    <a:rPr lang="en-AU" sz="2000" i="1">
                                      <a:latin typeface="Cambria Math" panose="02040503050406030204" pitchFamily="18" charset="0"/>
                                      <a:ea typeface="Calibri" panose="020F0502020204030204" pitchFamily="34" charset="0"/>
                                    </a:rPr>
                                    <m:t>𝑥</m:t>
                                  </m:r>
                                </m:e>
                                <m:sup>
                                  <m:r>
                                    <a:rPr lang="en-AU" sz="2000" i="1">
                                      <a:latin typeface="Cambria Math" panose="02040503050406030204" pitchFamily="18" charset="0"/>
                                      <a:ea typeface="Calibri" panose="020F0502020204030204" pitchFamily="34" charset="0"/>
                                    </a:rPr>
                                    <m:t>2</m:t>
                                  </m:r>
                                </m:sup>
                              </m:sSup>
                            </m:e>
                          </m:d>
                        </m:e>
                        <m:sup>
                          <m:r>
                            <a:rPr lang="en-AU" sz="2000" i="1">
                              <a:latin typeface="Cambria Math" panose="02040503050406030204" pitchFamily="18" charset="0"/>
                              <a:ea typeface="Calibri" panose="020F0502020204030204" pitchFamily="34" charset="0"/>
                            </a:rPr>
                            <m:t>6</m:t>
                          </m:r>
                        </m:sup>
                      </m:sSup>
                      <m:sSup>
                        <m:sSupPr>
                          <m:ctrlPr>
                            <a:rPr lang="en-AU" sz="2000" i="1">
                              <a:latin typeface="Cambria Math" panose="02040503050406030204" pitchFamily="18" charset="0"/>
                              <a:ea typeface="Calibri" panose="020F0502020204030204" pitchFamily="34" charset="0"/>
                            </a:rPr>
                          </m:ctrlPr>
                        </m:sSupPr>
                        <m:e>
                          <m:d>
                            <m:dPr>
                              <m:ctrlPr>
                                <a:rPr lang="en-AU" sz="2000" i="1">
                                  <a:latin typeface="Cambria Math" panose="02040503050406030204" pitchFamily="18" charset="0"/>
                                  <a:ea typeface="Calibri" panose="020F0502020204030204" pitchFamily="34" charset="0"/>
                                </a:rPr>
                              </m:ctrlPr>
                            </m:dPr>
                            <m:e>
                              <m:f>
                                <m:fPr>
                                  <m:ctrlPr>
                                    <a:rPr lang="en-AU" sz="2000" i="1">
                                      <a:latin typeface="Cambria Math" panose="02040503050406030204" pitchFamily="18" charset="0"/>
                                      <a:ea typeface="Calibri" panose="020F0502020204030204" pitchFamily="34" charset="0"/>
                                    </a:rPr>
                                  </m:ctrlPr>
                                </m:fPr>
                                <m:num>
                                  <m:r>
                                    <a:rPr lang="en-AU" sz="2000" i="1">
                                      <a:latin typeface="Cambria Math" panose="02040503050406030204" pitchFamily="18" charset="0"/>
                                      <a:ea typeface="Calibri" panose="020F0502020204030204" pitchFamily="34" charset="0"/>
                                    </a:rPr>
                                    <m:t>2</m:t>
                                  </m:r>
                                </m:num>
                                <m:den>
                                  <m:sSup>
                                    <m:sSupPr>
                                      <m:ctrlPr>
                                        <a:rPr lang="en-AU" sz="2000" i="1">
                                          <a:latin typeface="Cambria Math" panose="02040503050406030204" pitchFamily="18" charset="0"/>
                                          <a:ea typeface="Calibri" panose="020F0502020204030204" pitchFamily="34" charset="0"/>
                                        </a:rPr>
                                      </m:ctrlPr>
                                    </m:sSupPr>
                                    <m:e>
                                      <m:r>
                                        <a:rPr lang="en-AU" sz="2000" i="1">
                                          <a:latin typeface="Cambria Math" panose="02040503050406030204" pitchFamily="18" charset="0"/>
                                          <a:ea typeface="Calibri" panose="020F0502020204030204" pitchFamily="34" charset="0"/>
                                        </a:rPr>
                                        <m:t>𝑥</m:t>
                                      </m:r>
                                    </m:e>
                                    <m:sup>
                                      <m:r>
                                        <a:rPr lang="en-AU" sz="2000" i="1">
                                          <a:latin typeface="Cambria Math" panose="02040503050406030204" pitchFamily="18" charset="0"/>
                                          <a:ea typeface="Calibri" panose="020F0502020204030204" pitchFamily="34" charset="0"/>
                                        </a:rPr>
                                        <m:t>3</m:t>
                                      </m:r>
                                    </m:sup>
                                  </m:sSup>
                                </m:den>
                              </m:f>
                            </m:e>
                          </m:d>
                        </m:e>
                        <m:sup>
                          <m:r>
                            <a:rPr lang="en-AU" sz="2000" i="1">
                              <a:latin typeface="Cambria Math" panose="02040503050406030204" pitchFamily="18" charset="0"/>
                              <a:ea typeface="Calibri" panose="020F0502020204030204" pitchFamily="34" charset="0"/>
                            </a:rPr>
                            <m:t>4</m:t>
                          </m:r>
                        </m:sup>
                      </m:sSup>
                      <m:r>
                        <m:rPr>
                          <m:aln/>
                        </m:rPr>
                        <a:rPr lang="en-AU" sz="2000" i="1">
                          <a:latin typeface="Cambria Math" panose="02040503050406030204" pitchFamily="18" charset="0"/>
                          <a:ea typeface="Calibri" panose="020F0502020204030204" pitchFamily="34" charset="0"/>
                        </a:rPr>
                        <m:t>=</m:t>
                      </m:r>
                      <m:r>
                        <a:rPr lang="en-AU" sz="2000">
                          <a:latin typeface="Cambria Math" panose="02040503050406030204" pitchFamily="18" charset="0"/>
                          <a:ea typeface="Calibri" panose="020F0502020204030204" pitchFamily="34" charset="0"/>
                        </a:rPr>
                        <m:t>210</m:t>
                      </m:r>
                      <m:r>
                        <a:rPr lang="en-AU" sz="2000" i="1">
                          <a:latin typeface="Cambria Math" panose="02040503050406030204" pitchFamily="18" charset="0"/>
                          <a:ea typeface="Calibri" panose="020F0502020204030204" pitchFamily="34" charset="0"/>
                        </a:rPr>
                        <m:t>×</m:t>
                      </m:r>
                      <m:sSup>
                        <m:sSupPr>
                          <m:ctrlPr>
                            <a:rPr lang="en-AU" sz="2000" i="1">
                              <a:latin typeface="Cambria Math" panose="02040503050406030204" pitchFamily="18" charset="0"/>
                              <a:ea typeface="Calibri" panose="020F0502020204030204" pitchFamily="34" charset="0"/>
                            </a:rPr>
                          </m:ctrlPr>
                        </m:sSupPr>
                        <m:e>
                          <m:r>
                            <a:rPr lang="en-AU" sz="2000" i="1">
                              <a:latin typeface="Cambria Math" panose="02040503050406030204" pitchFamily="18" charset="0"/>
                              <a:ea typeface="Calibri" panose="020F0502020204030204" pitchFamily="34" charset="0"/>
                            </a:rPr>
                            <m:t>3</m:t>
                          </m:r>
                        </m:e>
                        <m:sup>
                          <m:r>
                            <a:rPr lang="en-AU" sz="2000" i="1">
                              <a:latin typeface="Cambria Math" panose="02040503050406030204" pitchFamily="18" charset="0"/>
                              <a:ea typeface="Calibri" panose="020F0502020204030204" pitchFamily="34" charset="0"/>
                            </a:rPr>
                            <m:t>6</m:t>
                          </m:r>
                        </m:sup>
                      </m:sSup>
                      <m:r>
                        <a:rPr lang="en-AU" sz="2000" i="1">
                          <a:latin typeface="Cambria Math" panose="02040503050406030204" pitchFamily="18" charset="0"/>
                          <a:ea typeface="Calibri" panose="020F0502020204030204" pitchFamily="34" charset="0"/>
                        </a:rPr>
                        <m:t>×</m:t>
                      </m:r>
                      <m:sSup>
                        <m:sSupPr>
                          <m:ctrlPr>
                            <a:rPr lang="en-AU" sz="2000" i="1">
                              <a:latin typeface="Cambria Math" panose="02040503050406030204" pitchFamily="18" charset="0"/>
                              <a:ea typeface="Calibri" panose="020F0502020204030204" pitchFamily="34" charset="0"/>
                            </a:rPr>
                          </m:ctrlPr>
                        </m:sSupPr>
                        <m:e>
                          <m:r>
                            <a:rPr lang="en-AU" sz="2000" i="1">
                              <a:latin typeface="Cambria Math" panose="02040503050406030204" pitchFamily="18" charset="0"/>
                              <a:ea typeface="Calibri" panose="020F0502020204030204" pitchFamily="34" charset="0"/>
                            </a:rPr>
                            <m:t>2</m:t>
                          </m:r>
                        </m:e>
                        <m:sup>
                          <m:r>
                            <a:rPr lang="en-AU" sz="2000" i="1">
                              <a:latin typeface="Cambria Math" panose="02040503050406030204" pitchFamily="18" charset="0"/>
                              <a:ea typeface="Calibri" panose="020F0502020204030204" pitchFamily="34" charset="0"/>
                            </a:rPr>
                            <m:t>4</m:t>
                          </m:r>
                        </m:sup>
                      </m:sSup>
                    </m:oMath>
                    <m:oMath xmlns:m="http://schemas.openxmlformats.org/officeDocument/2006/math">
                      <m:r>
                        <m:rPr>
                          <m:aln/>
                        </m:rPr>
                        <a:rPr lang="en-AU" sz="2000" i="1">
                          <a:latin typeface="Cambria Math" panose="02040503050406030204" pitchFamily="18" charset="0"/>
                          <a:ea typeface="Calibri" panose="020F0502020204030204" pitchFamily="34" charset="0"/>
                        </a:rPr>
                        <m:t>=</m:t>
                      </m:r>
                      <m:r>
                        <a:rPr lang="en-AU" sz="2000" i="1">
                          <a:latin typeface="Cambria Math" panose="02040503050406030204" pitchFamily="18" charset="0"/>
                          <a:ea typeface="Calibri" panose="020F0502020204030204" pitchFamily="34" charset="0"/>
                        </a:rPr>
                        <m:t>2 449 440</m:t>
                      </m:r>
                    </m:oMath>
                  </m:oMathPara>
                </a14:m>
                <a:endParaRPr lang="en-AU" sz="2800" dirty="0">
                  <a:latin typeface="Arial" panose="020B0604020202020204" pitchFamily="34" charset="0"/>
                  <a:ea typeface="Calibri" panose="020F0502020204030204" pitchFamily="34" charset="0"/>
                </a:endParaRPr>
              </a:p>
              <a:p>
                <a:pPr algn="l">
                  <a:lnSpc>
                    <a:spcPct val="150000"/>
                  </a:lnSpc>
                </a:pPr>
                <a:endParaRPr lang="en-AU" sz="2000" b="0" i="1" dirty="0">
                  <a:latin typeface="Cambria Math" panose="02040503050406030204" pitchFamily="18" charset="0"/>
                </a:endParaRPr>
              </a:p>
              <a:p>
                <a:pPr algn="l">
                  <a:lnSpc>
                    <a:spcPct val="150000"/>
                  </a:lnSpc>
                </a:pPr>
                <a:r>
                  <a:rPr lang="en-AU" sz="2000" dirty="0">
                    <a:latin typeface="+mj-lt"/>
                  </a:rPr>
                  <a:t> </a:t>
                </a:r>
                <a:endParaRPr lang="en-AU" sz="2000" b="0" dirty="0">
                  <a:latin typeface="+mj-lt"/>
                </a:endParaRPr>
              </a:p>
            </p:txBody>
          </p:sp>
        </mc:Choice>
        <mc:Fallback xmlns="">
          <p:sp>
            <p:nvSpPr>
              <p:cNvPr id="6" name="TextBox 5">
                <a:extLst>
                  <a:ext uri="{FF2B5EF4-FFF2-40B4-BE49-F238E27FC236}">
                    <a16:creationId xmlns:a16="http://schemas.microsoft.com/office/drawing/2014/main" id="{7C4B735E-1F69-415A-EA22-8D5D11F39EBB}"/>
                  </a:ext>
                </a:extLst>
              </p:cNvPr>
              <p:cNvSpPr txBox="1">
                <a:spLocks noRot="1" noChangeAspect="1" noMove="1" noResize="1" noEditPoints="1" noAdjustHandles="1" noChangeArrowheads="1" noChangeShapeType="1" noTextEdit="1"/>
              </p:cNvSpPr>
              <p:nvPr/>
            </p:nvSpPr>
            <p:spPr>
              <a:xfrm>
                <a:off x="798896" y="2628461"/>
                <a:ext cx="4295273" cy="41755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BD8633-282B-5766-34B9-4997056E9CA8}"/>
                  </a:ext>
                </a:extLst>
              </p:cNvPr>
              <p:cNvSpPr txBox="1"/>
              <p:nvPr/>
            </p:nvSpPr>
            <p:spPr>
              <a:xfrm>
                <a:off x="5746396" y="2346960"/>
                <a:ext cx="6097604" cy="35581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d>
                        </m:e>
                        <m:sup>
                          <m:r>
                            <a:rPr lang="en-AU" sz="2000" b="0" i="1" smtClean="0">
                              <a:latin typeface="Cambria Math" panose="02040503050406030204" pitchFamily="18" charset="0"/>
                            </a:rPr>
                            <m:t>𝑛</m:t>
                          </m:r>
                          <m:r>
                            <a:rPr lang="en-AU" sz="2000" b="0" i="1" smtClean="0">
                              <a:latin typeface="Cambria Math" panose="02040503050406030204" pitchFamily="18" charset="0"/>
                            </a:rPr>
                            <m:t>−</m:t>
                          </m:r>
                          <m:r>
                            <a:rPr lang="en-AU" sz="2000" b="0" i="1" smtClean="0">
                              <a:latin typeface="Cambria Math" panose="02040503050406030204" pitchFamily="18" charset="0"/>
                            </a:rPr>
                            <m:t>𝑟</m:t>
                          </m:r>
                        </m:sup>
                      </m:sSup>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r>
                            <a:rPr lang="en-AU" sz="2000" b="0" i="1" smtClean="0">
                              <a:latin typeface="Cambria Math" panose="02040503050406030204" pitchFamily="18" charset="0"/>
                            </a:rPr>
                            <m:t>𝑟</m:t>
                          </m:r>
                          <m:r>
                            <a:rPr lang="en-AU" sz="2000" b="0" i="1" smtClean="0">
                              <a:latin typeface="Cambria Math" panose="02040503050406030204" pitchFamily="18" charset="0"/>
                            </a:rPr>
                            <m:t>)</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0</m:t>
                          </m:r>
                        </m:sup>
                      </m:sSup>
                    </m:oMath>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𝑛</m:t>
                      </m:r>
                      <m:r>
                        <a:rPr lang="en-AU" sz="2000" b="0" i="1" smtClean="0">
                          <a:latin typeface="Cambria Math" panose="02040503050406030204" pitchFamily="18" charset="0"/>
                        </a:rPr>
                        <m:t>−</m:t>
                      </m:r>
                      <m:r>
                        <a:rPr lang="en-AU" sz="2000" b="0" i="1" smtClean="0">
                          <a:latin typeface="Cambria Math" panose="02040503050406030204" pitchFamily="18" charset="0"/>
                        </a:rPr>
                        <m:t>𝑟</m:t>
                      </m:r>
                      <m:r>
                        <a:rPr lang="en-AU" sz="2000" b="0" i="1" smtClean="0">
                          <a:latin typeface="Cambria Math" panose="02040503050406030204" pitchFamily="18" charset="0"/>
                        </a:rPr>
                        <m:t>)−3</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i="1">
                          <a:latin typeface="Cambria Math" panose="02040503050406030204" pitchFamily="18" charset="0"/>
                        </a:rPr>
                        <m:t>2</m:t>
                      </m:r>
                      <m:r>
                        <a:rPr lang="en-AU" sz="2000" b="0" i="1" smtClean="0">
                          <a:latin typeface="Cambria Math" panose="02040503050406030204" pitchFamily="18" charset="0"/>
                        </a:rPr>
                        <m:t>𝑛</m:t>
                      </m:r>
                      <m:r>
                        <a:rPr lang="en-AU" sz="2000" b="0" i="1" smtClean="0">
                          <a:latin typeface="Cambria Math" panose="02040503050406030204" pitchFamily="18" charset="0"/>
                        </a:rPr>
                        <m:t>−2</m:t>
                      </m:r>
                      <m:r>
                        <a:rPr lang="en-AU" sz="2000" b="0" i="1" smtClean="0">
                          <a:latin typeface="Cambria Math" panose="02040503050406030204" pitchFamily="18" charset="0"/>
                        </a:rPr>
                        <m:t>𝑟</m:t>
                      </m:r>
                      <m:r>
                        <a:rPr lang="en-AU" sz="2000" b="0" i="1" smtClean="0">
                          <a:latin typeface="Cambria Math" panose="02040503050406030204" pitchFamily="18" charset="0"/>
                        </a:rPr>
                        <m:t>−3</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 xmlns:m="http://schemas.openxmlformats.org/officeDocument/2006/math">
                      <m:r>
                        <a:rPr lang="en-AU" sz="2000" b="0" i="1" smtClean="0">
                          <a:latin typeface="Cambria Math" panose="02040503050406030204" pitchFamily="18" charset="0"/>
                        </a:rPr>
                        <m:t>5</m:t>
                      </m:r>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𝑛</m:t>
                      </m:r>
                    </m:oMath>
                    <m:oMath xmlns:m="http://schemas.openxmlformats.org/officeDocument/2006/math">
                      <m:r>
                        <a:rPr lang="en-AU" sz="2000" b="0" i="1" smtClean="0">
                          <a:latin typeface="Cambria Math" panose="02040503050406030204" pitchFamily="18" charset="0"/>
                        </a:rPr>
                        <m:t>𝑟</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r>
                            <a:rPr lang="en-AU" sz="2000" b="0" i="1" smtClean="0">
                              <a:latin typeface="Cambria Math" panose="02040503050406030204" pitchFamily="18" charset="0"/>
                            </a:rPr>
                            <m:t>𝑛</m:t>
                          </m:r>
                        </m:num>
                        <m:den>
                          <m:r>
                            <a:rPr lang="en-AU" sz="2000" b="0" i="1" smtClean="0">
                              <a:latin typeface="Cambria Math" panose="02040503050406030204" pitchFamily="18" charset="0"/>
                            </a:rPr>
                            <m:t>5</m:t>
                          </m:r>
                        </m:den>
                      </m:f>
                    </m:oMath>
                  </m:oMathPara>
                </a14:m>
                <a:endParaRPr lang="en-AU" sz="2000" b="0" i="1" dirty="0">
                  <a:latin typeface="Cambria Math" panose="02040503050406030204" pitchFamily="18" charset="0"/>
                </a:endParaRPr>
              </a:p>
              <a:p>
                <a:endParaRPr lang="en-AU" sz="2000" b="0" i="1" dirty="0">
                  <a:latin typeface="Cambria Math" panose="02040503050406030204" pitchFamily="18" charset="0"/>
                </a:endParaRPr>
              </a:p>
              <a:p>
                <a:r>
                  <a:rPr lang="en-AU" sz="2000" dirty="0">
                    <a:latin typeface="+mj-lt"/>
                  </a:rPr>
                  <a:t>That is, for there to be a constant term, </a:t>
                </a:r>
                <a14:m>
                  <m:oMath xmlns:m="http://schemas.openxmlformats.org/officeDocument/2006/math">
                    <m:r>
                      <a:rPr lang="en-AU" sz="2000" i="1" dirty="0" smtClean="0">
                        <a:latin typeface="Cambria Math" panose="02040503050406030204" pitchFamily="18" charset="0"/>
                      </a:rPr>
                      <m:t>𝑛</m:t>
                    </m:r>
                  </m:oMath>
                </a14:m>
                <a:r>
                  <a:rPr lang="en-AU" sz="2000" dirty="0">
                    <a:latin typeface="+mj-lt"/>
                  </a:rPr>
                  <a:t> must be divisible by 5</a:t>
                </a:r>
                <a:r>
                  <a:rPr lang="en-AU" sz="2000" dirty="0">
                    <a:latin typeface="Cambria Math" panose="02040503050406030204" pitchFamily="18" charset="0"/>
                  </a:rPr>
                  <a:t>. </a:t>
                </a:r>
                <a:endParaRPr lang="en-AU" sz="2000" b="0" dirty="0">
                  <a:latin typeface="Cambria Math" panose="02040503050406030204" pitchFamily="18" charset="0"/>
                </a:endParaRPr>
              </a:p>
              <a:p>
                <a:pPr>
                  <a:lnSpc>
                    <a:spcPct val="150000"/>
                  </a:lnSpc>
                  <a:spcBef>
                    <a:spcPts val="1200"/>
                  </a:spcBef>
                  <a:spcAft>
                    <a:spcPts val="600"/>
                  </a:spcAft>
                </a:pPr>
                <a:endParaRPr lang="en-AU" sz="2800" dirty="0">
                  <a:latin typeface="Arial" panose="020B0604020202020204" pitchFamily="34"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A4BD8633-282B-5766-34B9-4997056E9CA8}"/>
                  </a:ext>
                </a:extLst>
              </p:cNvPr>
              <p:cNvSpPr txBox="1">
                <a:spLocks noRot="1" noChangeAspect="1" noMove="1" noResize="1" noEditPoints="1" noAdjustHandles="1" noChangeArrowheads="1" noChangeShapeType="1" noTextEdit="1"/>
              </p:cNvSpPr>
              <p:nvPr/>
            </p:nvSpPr>
            <p:spPr>
              <a:xfrm>
                <a:off x="5746396" y="2346960"/>
                <a:ext cx="6097604" cy="3558154"/>
              </a:xfrm>
              <a:prstGeom prst="rect">
                <a:avLst/>
              </a:prstGeom>
              <a:blipFill>
                <a:blip r:embed="rId5"/>
                <a:stretch>
                  <a:fillRect l="-1100"/>
                </a:stretch>
              </a:blipFill>
            </p:spPr>
            <p:txBody>
              <a:bodyPr/>
              <a:lstStyle/>
              <a:p>
                <a:r>
                  <a:rPr lang="en-US">
                    <a:noFill/>
                  </a:rPr>
                  <a:t> </a:t>
                </a:r>
              </a:p>
            </p:txBody>
          </p:sp>
        </mc:Fallback>
      </mc:AlternateContent>
    </p:spTree>
    <p:extLst>
      <p:ext uri="{BB962C8B-B14F-4D97-AF65-F5344CB8AC3E}">
        <p14:creationId xmlns:p14="http://schemas.microsoft.com/office/powerpoint/2010/main" val="11526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3387E-074A-CB18-B145-E7AFA32C71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7B8CE-8AE7-8413-690F-34F13C8FE494}"/>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0B88B6BD-4293-512A-0B5C-848A0B38E08B}"/>
              </a:ext>
            </a:extLst>
          </p:cNvPr>
          <p:cNvSpPr>
            <a:spLocks noGrp="1"/>
          </p:cNvSpPr>
          <p:nvPr>
            <p:ph type="title"/>
          </p:nvPr>
        </p:nvSpPr>
        <p:spPr/>
        <p:txBody>
          <a:bodyPr/>
          <a:lstStyle/>
          <a:p>
            <a:r>
              <a:rPr lang="en-AU" dirty="0"/>
              <a:t>HSC-style question 2 (Using ratio)</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BAFE14-7FDF-5B35-2319-5E128381A225}"/>
                  </a:ext>
                </a:extLst>
              </p:cNvPr>
              <p:cNvSpPr txBox="1"/>
              <p:nvPr/>
            </p:nvSpPr>
            <p:spPr>
              <a:xfrm>
                <a:off x="360000" y="905601"/>
                <a:ext cx="11484000" cy="1441359"/>
              </a:xfrm>
              <a:prstGeom prst="rect">
                <a:avLst/>
              </a:prstGeom>
              <a:noFill/>
            </p:spPr>
            <p:txBody>
              <a:bodyPr wrap="square" lIns="0" tIns="0" rIns="0" bIns="0" rtlCol="0">
                <a:noAutofit/>
              </a:bodyPr>
              <a:lstStyle/>
              <a:p>
                <a:pPr algn="l"/>
                <a:r>
                  <a:rPr lang="en-AU" sz="1800" dirty="0"/>
                  <a:t>Use the binomial theorem to find an expression for the constant term in the expansion of </a:t>
                </a:r>
                <a14:m>
                  <m:oMath xmlns:m="http://schemas.openxmlformats.org/officeDocument/2006/math">
                    <m:r>
                      <a:rPr lang="en-AU" sz="1800" b="0" i="0" smtClean="0">
                        <a:latin typeface="Cambria Math" panose="02040503050406030204" pitchFamily="18" charset="0"/>
                      </a:rPr>
                      <m:t> </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den>
                            </m:f>
                          </m:e>
                        </m:d>
                      </m:e>
                      <m:sup>
                        <m:r>
                          <a:rPr lang="en-AU" sz="1800" b="0" i="1" smtClean="0">
                            <a:latin typeface="Cambria Math" panose="02040503050406030204" pitchFamily="18" charset="0"/>
                          </a:rPr>
                          <m:t>10</m:t>
                        </m:r>
                      </m:sup>
                    </m:sSup>
                  </m:oMath>
                </a14:m>
                <a:r>
                  <a:rPr lang="en-AU" sz="1800" dirty="0"/>
                  <a:t>.</a:t>
                </a:r>
              </a:p>
              <a:p>
                <a:pPr algn="l"/>
                <a:endParaRPr lang="en-AU" sz="1800" dirty="0"/>
              </a:p>
              <a:p>
                <a:r>
                  <a:rPr lang="en-AU" sz="1800" dirty="0"/>
                  <a:t>For what values of </a:t>
                </a:r>
                <a14:m>
                  <m:oMath xmlns:m="http://schemas.openxmlformats.org/officeDocument/2006/math">
                    <m:r>
                      <a:rPr lang="en-AU" sz="1800" b="0" i="1" smtClean="0">
                        <a:latin typeface="Cambria Math" panose="02040503050406030204" pitchFamily="18" charset="0"/>
                      </a:rPr>
                      <m:t>𝑛</m:t>
                    </m:r>
                  </m:oMath>
                </a14:m>
                <a:r>
                  <a:rPr lang="en-AU" sz="1800" dirty="0"/>
                  <a:t> does </a:t>
                </a:r>
                <a14:m>
                  <m:oMath xmlns:m="http://schemas.openxmlformats.org/officeDocument/2006/math">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den>
                            </m:f>
                          </m:e>
                        </m:d>
                      </m:e>
                      <m:sup>
                        <m:r>
                          <a:rPr lang="en-AU" sz="1800" b="0" i="1" smtClean="0">
                            <a:latin typeface="Cambria Math" panose="02040503050406030204" pitchFamily="18" charset="0"/>
                          </a:rPr>
                          <m:t>𝑛</m:t>
                        </m:r>
                      </m:sup>
                    </m:sSup>
                  </m:oMath>
                </a14:m>
                <a:r>
                  <a:rPr lang="en-AU" sz="1800" dirty="0"/>
                  <a:t>have a non-zero constant term? </a:t>
                </a:r>
              </a:p>
              <a:p>
                <a:pPr algn="l"/>
                <a:endParaRPr lang="en-AU" sz="1800" dirty="0"/>
              </a:p>
            </p:txBody>
          </p:sp>
        </mc:Choice>
        <mc:Fallback xmlns="">
          <p:sp>
            <p:nvSpPr>
              <p:cNvPr id="5" name="TextBox 4">
                <a:extLst>
                  <a:ext uri="{FF2B5EF4-FFF2-40B4-BE49-F238E27FC236}">
                    <a16:creationId xmlns:a16="http://schemas.microsoft.com/office/drawing/2014/main" id="{60BAFE14-7FDF-5B35-2319-5E128381A225}"/>
                  </a:ext>
                </a:extLst>
              </p:cNvPr>
              <p:cNvSpPr txBox="1">
                <a:spLocks noRot="1" noChangeAspect="1" noMove="1" noResize="1" noEditPoints="1" noAdjustHandles="1" noChangeArrowheads="1" noChangeShapeType="1" noTextEdit="1"/>
              </p:cNvSpPr>
              <p:nvPr/>
            </p:nvSpPr>
            <p:spPr>
              <a:xfrm>
                <a:off x="360000" y="905601"/>
                <a:ext cx="11484000" cy="1441359"/>
              </a:xfrm>
              <a:prstGeom prst="rect">
                <a:avLst/>
              </a:prstGeom>
              <a:blipFill>
                <a:blip r:embed="rId2"/>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527C37-29EA-1F48-B384-FCB17F93A6FF}"/>
                  </a:ext>
                </a:extLst>
              </p:cNvPr>
              <p:cNvSpPr txBox="1"/>
              <p:nvPr/>
            </p:nvSpPr>
            <p:spPr>
              <a:xfrm>
                <a:off x="1830961" y="2880333"/>
                <a:ext cx="8530077" cy="2859181"/>
              </a:xfrm>
              <a:prstGeom prst="rect">
                <a:avLst/>
              </a:prstGeom>
              <a:noFill/>
            </p:spPr>
            <p:txBody>
              <a:bodyPr wrap="square">
                <a:spAutoFit/>
              </a:bodyPr>
              <a:lstStyle/>
              <a:p>
                <a:pPr>
                  <a:lnSpc>
                    <a:spcPct val="150000"/>
                  </a:lnSpc>
                  <a:spcBef>
                    <a:spcPts val="1200"/>
                  </a:spcBef>
                  <a:spcAft>
                    <a:spcPts val="600"/>
                  </a:spcAft>
                  <a:buNone/>
                </a:pPr>
                <a14:m>
                  <m:oMath xmlns:m="http://schemas.openxmlformats.org/officeDocument/2006/math">
                    <m:r>
                      <a:rPr lang="en-AU" sz="1800" i="1" smtClean="0">
                        <a:effectLst/>
                        <a:highlight>
                          <a:srgbClr val="FFFFFF"/>
                        </a:highlight>
                        <a:latin typeface="Cambria Math" panose="02040503050406030204" pitchFamily="18" charset="0"/>
                        <a:ea typeface="Calibri" panose="020F0502020204030204" pitchFamily="34" charset="0"/>
                      </a:rPr>
                      <m:t>2:</m:t>
                    </m:r>
                    <m:r>
                      <a:rPr lang="en-AU" sz="1800" b="0" i="1" smtClean="0">
                        <a:effectLst/>
                        <a:highlight>
                          <a:srgbClr val="FFFFFF"/>
                        </a:highlight>
                        <a:latin typeface="Cambria Math" panose="02040503050406030204" pitchFamily="18" charset="0"/>
                        <a:ea typeface="Calibri" panose="020F0502020204030204" pitchFamily="34" charset="0"/>
                      </a:rPr>
                      <m:t>3</m:t>
                    </m:r>
                  </m:oMath>
                </a14:m>
                <a:r>
                  <a:rPr lang="en-AU" sz="1800" dirty="0">
                    <a:effectLst/>
                    <a:highlight>
                      <a:srgbClr val="FFFFFF"/>
                    </a:highlight>
                    <a:latin typeface="Arial" panose="020B0604020202020204" pitchFamily="34" charset="0"/>
                    <a:ea typeface="Yu Mincho" panose="02020400000000000000" pitchFamily="18" charset="-128"/>
                  </a:rPr>
                  <a:t> has </a:t>
                </a:r>
                <a:r>
                  <a:rPr lang="en-AU" sz="1800" dirty="0">
                    <a:highlight>
                      <a:srgbClr val="FFFFFF"/>
                    </a:highlight>
                    <a:latin typeface="Arial" panose="020B0604020202020204" pitchFamily="34" charset="0"/>
                    <a:ea typeface="Yu Mincho" panose="02020400000000000000" pitchFamily="18" charset="-128"/>
                  </a:rPr>
                  <a:t>5</a:t>
                </a:r>
                <a:r>
                  <a:rPr lang="en-AU" sz="1800" dirty="0">
                    <a:effectLst/>
                    <a:highlight>
                      <a:srgbClr val="FFFFFF"/>
                    </a:highlight>
                    <a:latin typeface="Arial" panose="020B0604020202020204" pitchFamily="34" charset="0"/>
                    <a:ea typeface="Yu Mincho" panose="02020400000000000000" pitchFamily="18" charset="-128"/>
                  </a:rPr>
                  <a:t> parts, 10 is a multiple of 5, therefore a constant term exists.</a:t>
                </a:r>
                <a:endParaRPr lang="en-AU" sz="1800" dirty="0">
                  <a:effectLst/>
                  <a:highlight>
                    <a:srgbClr val="FFFFFF"/>
                  </a:highlight>
                  <a:latin typeface="Arial" panose="020B0604020202020204" pitchFamily="34" charset="0"/>
                  <a:ea typeface="Calibri" panose="020F0502020204030204" pitchFamily="34" charset="0"/>
                </a:endParaRPr>
              </a:p>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d>
                        <m:dPr>
                          <m:ctrlPr>
                            <a:rPr lang="en-AU" sz="1800" i="1">
                              <a:effectLst/>
                              <a:highlight>
                                <a:srgbClr val="FFFFFF"/>
                              </a:highlight>
                              <a:latin typeface="Cambria Math" panose="02040503050406030204" pitchFamily="18" charset="0"/>
                              <a:ea typeface="Calibri" panose="020F0502020204030204" pitchFamily="34" charset="0"/>
                            </a:rPr>
                          </m:ctrlPr>
                        </m:dPr>
                        <m:e>
                          <m:m>
                            <m:mPr>
                              <m:mcs>
                                <m:mc>
                                  <m:mcPr>
                                    <m:count m:val="1"/>
                                    <m:mcJc m:val="center"/>
                                  </m:mcPr>
                                </m:mc>
                              </m:mcs>
                              <m:ctrlPr>
                                <a:rPr lang="en-AU" sz="1800" i="1">
                                  <a:effectLst/>
                                  <a:highlight>
                                    <a:srgbClr val="FFFFFF"/>
                                  </a:highlight>
                                  <a:latin typeface="Cambria Math" panose="02040503050406030204" pitchFamily="18" charset="0"/>
                                  <a:ea typeface="Calibri" panose="020F0502020204030204" pitchFamily="34" charset="0"/>
                                </a:rPr>
                              </m:ctrlPr>
                            </m:mPr>
                            <m:mr>
                              <m:e>
                                <m:r>
                                  <m:rPr>
                                    <m:brk m:alnAt="7"/>
                                  </m:rPr>
                                  <a:rPr lang="en-AU" sz="1800" b="0" i="1" smtClean="0">
                                    <a:effectLst/>
                                    <a:highlight>
                                      <a:srgbClr val="FFFFFF"/>
                                    </a:highlight>
                                    <a:latin typeface="Cambria Math" panose="02040503050406030204" pitchFamily="18" charset="0"/>
                                    <a:ea typeface="Calibri" panose="020F0502020204030204" pitchFamily="34" charset="0"/>
                                  </a:rPr>
                                  <m:t>1</m:t>
                                </m:r>
                                <m:r>
                                  <a:rPr lang="en-AU" sz="1800" b="0" i="1" smtClean="0">
                                    <a:effectLst/>
                                    <a:highlight>
                                      <a:srgbClr val="FFFFFF"/>
                                    </a:highlight>
                                    <a:latin typeface="Cambria Math" panose="02040503050406030204" pitchFamily="18" charset="0"/>
                                    <a:ea typeface="Calibri" panose="020F0502020204030204" pitchFamily="34" charset="0"/>
                                  </a:rPr>
                                  <m:t>0</m:t>
                                </m:r>
                              </m:e>
                            </m:mr>
                            <m:mr>
                              <m:e>
                                <m:r>
                                  <a:rPr lang="en-AU" sz="1800" b="0" i="1" smtClean="0">
                                    <a:effectLst/>
                                    <a:highlight>
                                      <a:srgbClr val="FFFFFF"/>
                                    </a:highlight>
                                    <a:latin typeface="Cambria Math" panose="02040503050406030204" pitchFamily="18" charset="0"/>
                                    <a:ea typeface="Calibri" panose="020F0502020204030204" pitchFamily="34" charset="0"/>
                                  </a:rPr>
                                  <m:t>6</m:t>
                                </m:r>
                              </m:e>
                            </m:mr>
                          </m:m>
                        </m:e>
                      </m:d>
                      <m:sSup>
                        <m:sSupPr>
                          <m:ctrlPr>
                            <a:rPr lang="en-AU" sz="1800" i="1">
                              <a:effectLst/>
                              <a:highlight>
                                <a:srgbClr val="FFFFFF"/>
                              </a:highlight>
                              <a:latin typeface="Cambria Math" panose="02040503050406030204" pitchFamily="18" charset="0"/>
                              <a:ea typeface="Calibri" panose="020F0502020204030204" pitchFamily="34" charset="0"/>
                            </a:rPr>
                          </m:ctrlPr>
                        </m:sSupPr>
                        <m:e>
                          <m:d>
                            <m:dPr>
                              <m:ctrlPr>
                                <a:rPr lang="en-AU" sz="1800" i="1">
                                  <a:effectLst/>
                                  <a:highlight>
                                    <a:srgbClr val="FFFFFF"/>
                                  </a:highlight>
                                  <a:latin typeface="Cambria Math" panose="02040503050406030204" pitchFamily="18" charset="0"/>
                                  <a:ea typeface="Calibri" panose="020F0502020204030204" pitchFamily="34" charset="0"/>
                                </a:rPr>
                              </m:ctrlPr>
                            </m:dPr>
                            <m:e>
                              <m:r>
                                <a:rPr lang="en-AU" sz="1800" b="0" i="1" smtClean="0">
                                  <a:effectLst/>
                                  <a:highlight>
                                    <a:srgbClr val="FFFFFF"/>
                                  </a:highlight>
                                  <a:latin typeface="Cambria Math" panose="02040503050406030204" pitchFamily="18" charset="0"/>
                                  <a:ea typeface="Calibri" panose="020F0502020204030204" pitchFamily="34" charset="0"/>
                                </a:rPr>
                                <m:t>3</m:t>
                              </m:r>
                              <m:sSup>
                                <m:sSupPr>
                                  <m:ctrlPr>
                                    <a:rPr lang="en-AU" sz="1800" i="1">
                                      <a:effectLst/>
                                      <a:highlight>
                                        <a:srgbClr val="FFFFFF"/>
                                      </a:highlight>
                                      <a:latin typeface="Cambria Math" panose="02040503050406030204" pitchFamily="18" charset="0"/>
                                      <a:ea typeface="Calibri" panose="020F0502020204030204" pitchFamily="34" charset="0"/>
                                    </a:rPr>
                                  </m:ctrlPr>
                                </m:sSupPr>
                                <m:e>
                                  <m:r>
                                    <a:rPr lang="en-AU" sz="1800" i="1">
                                      <a:effectLst/>
                                      <a:highlight>
                                        <a:srgbClr val="FFFFFF"/>
                                      </a:highlight>
                                      <a:latin typeface="Cambria Math" panose="02040503050406030204" pitchFamily="18" charset="0"/>
                                      <a:ea typeface="Calibri" panose="020F0502020204030204" pitchFamily="34" charset="0"/>
                                    </a:rPr>
                                    <m:t>𝑥</m:t>
                                  </m:r>
                                </m:e>
                                <m:sup>
                                  <m:r>
                                    <a:rPr lang="en-AU" sz="1800" i="1">
                                      <a:effectLst/>
                                      <a:highlight>
                                        <a:srgbClr val="FFFFFF"/>
                                      </a:highlight>
                                      <a:latin typeface="Cambria Math" panose="02040503050406030204" pitchFamily="18" charset="0"/>
                                      <a:ea typeface="Calibri" panose="020F0502020204030204" pitchFamily="34" charset="0"/>
                                    </a:rPr>
                                    <m:t>2</m:t>
                                  </m:r>
                                </m:sup>
                              </m:sSup>
                            </m:e>
                          </m:d>
                        </m:e>
                        <m:sup>
                          <m:r>
                            <a:rPr lang="en-AU" sz="1800" b="0" i="1" smtClean="0">
                              <a:effectLst/>
                              <a:highlight>
                                <a:srgbClr val="FFFFFF"/>
                              </a:highlight>
                              <a:latin typeface="Cambria Math" panose="02040503050406030204" pitchFamily="18" charset="0"/>
                              <a:ea typeface="Calibri" panose="020F0502020204030204" pitchFamily="34" charset="0"/>
                            </a:rPr>
                            <m:t>6</m:t>
                          </m:r>
                        </m:sup>
                      </m:sSup>
                      <m:sSup>
                        <m:sSupPr>
                          <m:ctrlPr>
                            <a:rPr lang="en-AU" sz="1800" i="1">
                              <a:effectLst/>
                              <a:highlight>
                                <a:srgbClr val="FFFFFF"/>
                              </a:highlight>
                              <a:latin typeface="Cambria Math" panose="02040503050406030204" pitchFamily="18" charset="0"/>
                              <a:ea typeface="Calibri" panose="020F0502020204030204" pitchFamily="34" charset="0"/>
                            </a:rPr>
                          </m:ctrlPr>
                        </m:sSupPr>
                        <m:e>
                          <m:d>
                            <m:dPr>
                              <m:ctrlPr>
                                <a:rPr lang="en-AU" sz="1800" i="1">
                                  <a:effectLst/>
                                  <a:highlight>
                                    <a:srgbClr val="FFFFFF"/>
                                  </a:highlight>
                                  <a:latin typeface="Cambria Math" panose="02040503050406030204" pitchFamily="18" charset="0"/>
                                  <a:ea typeface="Calibri" panose="020F0502020204030204" pitchFamily="34" charset="0"/>
                                </a:rPr>
                              </m:ctrlPr>
                            </m:dPr>
                            <m:e>
                              <m:f>
                                <m:fPr>
                                  <m:ctrlPr>
                                    <a:rPr lang="en-AU" sz="1800" i="1">
                                      <a:effectLst/>
                                      <a:highlight>
                                        <a:srgbClr val="FFFFFF"/>
                                      </a:highlight>
                                      <a:latin typeface="Cambria Math" panose="02040503050406030204" pitchFamily="18" charset="0"/>
                                      <a:ea typeface="Calibri" panose="020F0502020204030204" pitchFamily="34" charset="0"/>
                                    </a:rPr>
                                  </m:ctrlPr>
                                </m:fPr>
                                <m:num>
                                  <m:r>
                                    <a:rPr lang="en-AU" sz="1800" b="0" i="1" smtClean="0">
                                      <a:effectLst/>
                                      <a:highlight>
                                        <a:srgbClr val="FFFFFF"/>
                                      </a:highlight>
                                      <a:latin typeface="Cambria Math" panose="02040503050406030204" pitchFamily="18" charset="0"/>
                                      <a:ea typeface="Calibri" panose="020F0502020204030204" pitchFamily="34" charset="0"/>
                                    </a:rPr>
                                    <m:t>2</m:t>
                                  </m:r>
                                </m:num>
                                <m:den>
                                  <m:sSup>
                                    <m:sSupPr>
                                      <m:ctrlPr>
                                        <a:rPr lang="en-AU" sz="1800" b="0" i="1" smtClean="0">
                                          <a:effectLst/>
                                          <a:highlight>
                                            <a:srgbClr val="FFFFFF"/>
                                          </a:highlight>
                                          <a:latin typeface="Cambria Math" panose="02040503050406030204" pitchFamily="18" charset="0"/>
                                          <a:ea typeface="Calibri" panose="020F0502020204030204" pitchFamily="34" charset="0"/>
                                        </a:rPr>
                                      </m:ctrlPr>
                                    </m:sSupPr>
                                    <m:e>
                                      <m:r>
                                        <a:rPr lang="en-AU" sz="1800" i="1">
                                          <a:effectLst/>
                                          <a:highlight>
                                            <a:srgbClr val="FFFFFF"/>
                                          </a:highlight>
                                          <a:latin typeface="Cambria Math" panose="02040503050406030204" pitchFamily="18" charset="0"/>
                                          <a:ea typeface="Calibri" panose="020F0502020204030204" pitchFamily="34" charset="0"/>
                                        </a:rPr>
                                        <m:t>𝑥</m:t>
                                      </m:r>
                                    </m:e>
                                    <m:sup>
                                      <m:r>
                                        <a:rPr lang="en-AU" sz="1800" b="0" i="1" smtClean="0">
                                          <a:effectLst/>
                                          <a:highlight>
                                            <a:srgbClr val="FFFFFF"/>
                                          </a:highlight>
                                          <a:latin typeface="Cambria Math" panose="02040503050406030204" pitchFamily="18" charset="0"/>
                                          <a:ea typeface="Calibri" panose="020F0502020204030204" pitchFamily="34" charset="0"/>
                                        </a:rPr>
                                        <m:t>3</m:t>
                                      </m:r>
                                    </m:sup>
                                  </m:sSup>
                                </m:den>
                              </m:f>
                            </m:e>
                          </m:d>
                        </m:e>
                        <m:sup>
                          <m:r>
                            <a:rPr lang="en-AU" sz="1800" i="1">
                              <a:effectLst/>
                              <a:highlight>
                                <a:srgbClr val="FFFFFF"/>
                              </a:highlight>
                              <a:latin typeface="Cambria Math" panose="02040503050406030204" pitchFamily="18" charset="0"/>
                              <a:ea typeface="Calibri" panose="020F0502020204030204" pitchFamily="34" charset="0"/>
                            </a:rPr>
                            <m:t>4</m:t>
                          </m:r>
                        </m:sup>
                      </m:sSup>
                      <m:r>
                        <m:rPr>
                          <m:aln/>
                        </m:rPr>
                        <a:rPr lang="en-AU" sz="1800" i="1">
                          <a:effectLst/>
                          <a:highlight>
                            <a:srgbClr val="FFFFFF"/>
                          </a:highlight>
                          <a:latin typeface="Cambria Math" panose="02040503050406030204" pitchFamily="18" charset="0"/>
                          <a:ea typeface="Calibri" panose="020F0502020204030204" pitchFamily="34" charset="0"/>
                        </a:rPr>
                        <m:t>=</m:t>
                      </m:r>
                      <m:r>
                        <a:rPr lang="en-AU" sz="1800" b="0" i="0" smtClean="0">
                          <a:effectLst/>
                          <a:highlight>
                            <a:srgbClr val="FFFFFF"/>
                          </a:highlight>
                          <a:latin typeface="Cambria Math" panose="02040503050406030204" pitchFamily="18" charset="0"/>
                          <a:ea typeface="Calibri" panose="020F0502020204030204" pitchFamily="34" charset="0"/>
                        </a:rPr>
                        <m:t>210</m:t>
                      </m:r>
                      <m:r>
                        <a:rPr lang="en-AU" sz="1800" b="0" i="1" smtClean="0">
                          <a:effectLst/>
                          <a:highlight>
                            <a:srgbClr val="FFFFFF"/>
                          </a:highlight>
                          <a:latin typeface="Cambria Math" panose="02040503050406030204" pitchFamily="18" charset="0"/>
                          <a:ea typeface="Calibri" panose="020F0502020204030204" pitchFamily="34" charset="0"/>
                        </a:rPr>
                        <m:t>×</m:t>
                      </m:r>
                      <m:sSup>
                        <m:sSupPr>
                          <m:ctrlPr>
                            <a:rPr lang="en-AU" sz="1800" b="0" i="1" smtClean="0">
                              <a:effectLst/>
                              <a:highlight>
                                <a:srgbClr val="FFFFFF"/>
                              </a:highlight>
                              <a:latin typeface="Cambria Math" panose="02040503050406030204" pitchFamily="18" charset="0"/>
                              <a:ea typeface="Calibri" panose="020F0502020204030204" pitchFamily="34" charset="0"/>
                            </a:rPr>
                          </m:ctrlPr>
                        </m:sSupPr>
                        <m:e>
                          <m:r>
                            <a:rPr lang="en-AU" sz="1800" b="0" i="1" smtClean="0">
                              <a:effectLst/>
                              <a:highlight>
                                <a:srgbClr val="FFFFFF"/>
                              </a:highlight>
                              <a:latin typeface="Cambria Math" panose="02040503050406030204" pitchFamily="18" charset="0"/>
                              <a:ea typeface="Calibri" panose="020F0502020204030204" pitchFamily="34" charset="0"/>
                            </a:rPr>
                            <m:t>3</m:t>
                          </m:r>
                        </m:e>
                        <m:sup>
                          <m:r>
                            <a:rPr lang="en-AU" sz="1800" b="0" i="1" smtClean="0">
                              <a:effectLst/>
                              <a:highlight>
                                <a:srgbClr val="FFFFFF"/>
                              </a:highlight>
                              <a:latin typeface="Cambria Math" panose="02040503050406030204" pitchFamily="18" charset="0"/>
                              <a:ea typeface="Calibri" panose="020F0502020204030204" pitchFamily="34" charset="0"/>
                            </a:rPr>
                            <m:t>6</m:t>
                          </m:r>
                        </m:sup>
                      </m:sSup>
                      <m:r>
                        <a:rPr lang="en-AU" sz="1800" b="0" i="1" smtClean="0">
                          <a:effectLst/>
                          <a:highlight>
                            <a:srgbClr val="FFFFFF"/>
                          </a:highlight>
                          <a:latin typeface="Cambria Math" panose="02040503050406030204" pitchFamily="18" charset="0"/>
                          <a:ea typeface="Calibri" panose="020F0502020204030204" pitchFamily="34" charset="0"/>
                        </a:rPr>
                        <m:t>×</m:t>
                      </m:r>
                      <m:sSup>
                        <m:sSupPr>
                          <m:ctrlPr>
                            <a:rPr lang="en-AU" sz="1800" b="0" i="1" smtClean="0">
                              <a:effectLst/>
                              <a:highlight>
                                <a:srgbClr val="FFFFFF"/>
                              </a:highlight>
                              <a:latin typeface="Cambria Math" panose="02040503050406030204" pitchFamily="18" charset="0"/>
                              <a:ea typeface="Calibri" panose="020F0502020204030204" pitchFamily="34" charset="0"/>
                            </a:rPr>
                          </m:ctrlPr>
                        </m:sSupPr>
                        <m:e>
                          <m:r>
                            <a:rPr lang="en-AU" sz="1800" b="0" i="1" smtClean="0">
                              <a:effectLst/>
                              <a:highlight>
                                <a:srgbClr val="FFFFFF"/>
                              </a:highlight>
                              <a:latin typeface="Cambria Math" panose="02040503050406030204" pitchFamily="18" charset="0"/>
                              <a:ea typeface="Calibri" panose="020F0502020204030204" pitchFamily="34" charset="0"/>
                            </a:rPr>
                            <m:t>2</m:t>
                          </m:r>
                        </m:e>
                        <m:sup>
                          <m:r>
                            <a:rPr lang="en-AU" sz="1800" b="0" i="1" smtClean="0">
                              <a:effectLst/>
                              <a:highlight>
                                <a:srgbClr val="FFFFFF"/>
                              </a:highlight>
                              <a:latin typeface="Cambria Math" panose="02040503050406030204" pitchFamily="18" charset="0"/>
                              <a:ea typeface="Calibri" panose="020F0502020204030204" pitchFamily="34" charset="0"/>
                            </a:rPr>
                            <m:t>4</m:t>
                          </m:r>
                        </m:sup>
                      </m:sSup>
                    </m:oMath>
                    <m:oMath xmlns:m="http://schemas.openxmlformats.org/officeDocument/2006/math">
                      <m:r>
                        <m:rPr>
                          <m:aln/>
                        </m:rPr>
                        <a:rPr lang="en-AU" sz="1800" b="0" i="1" smtClean="0">
                          <a:effectLst/>
                          <a:highlight>
                            <a:srgbClr val="FFFFFF"/>
                          </a:highlight>
                          <a:latin typeface="Cambria Math" panose="02040503050406030204" pitchFamily="18" charset="0"/>
                          <a:ea typeface="Calibri" panose="020F0502020204030204" pitchFamily="34" charset="0"/>
                        </a:rPr>
                        <m:t>=</m:t>
                      </m:r>
                      <m:r>
                        <a:rPr lang="en-AU" sz="1800" b="0" i="1" smtClean="0">
                          <a:effectLst/>
                          <a:highlight>
                            <a:srgbClr val="FFFFFF"/>
                          </a:highlight>
                          <a:latin typeface="Cambria Math" panose="02040503050406030204" pitchFamily="18" charset="0"/>
                          <a:ea typeface="Calibri" panose="020F0502020204030204" pitchFamily="34" charset="0"/>
                        </a:rPr>
                        <m:t>2 449 440</m:t>
                      </m:r>
                    </m:oMath>
                  </m:oMathPara>
                </a14:m>
                <a:endParaRPr lang="en-AU" sz="2400" dirty="0">
                  <a:effectLst/>
                  <a:highlight>
                    <a:srgbClr val="FFFFFF"/>
                  </a:highligh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effectLst/>
                    <a:highlight>
                      <a:srgbClr val="FFFFFF"/>
                    </a:highlight>
                    <a:latin typeface="Arial" panose="020B0604020202020204" pitchFamily="34" charset="0"/>
                    <a:ea typeface="Calibri" panose="020F0502020204030204" pitchFamily="34" charset="0"/>
                  </a:rPr>
                  <a:t>For the binomial </a:t>
                </a:r>
                <a14:m>
                  <m:oMath xmlns:m="http://schemas.openxmlformats.org/officeDocument/2006/math">
                    <m:sSup>
                      <m:sSupPr>
                        <m:ctrlPr>
                          <a:rPr lang="en-AU" sz="1800" b="0" i="1" smtClean="0">
                            <a:highlight>
                              <a:srgbClr val="FFFFFF"/>
                            </a:highlight>
                            <a:latin typeface="Cambria Math" panose="02040503050406030204" pitchFamily="18" charset="0"/>
                          </a:rPr>
                        </m:ctrlPr>
                      </m:sSupPr>
                      <m:e>
                        <m:d>
                          <m:dPr>
                            <m:ctrlPr>
                              <a:rPr lang="en-AU" sz="1800" b="0" i="1" smtClean="0">
                                <a:highlight>
                                  <a:srgbClr val="FFFFFF"/>
                                </a:highlight>
                                <a:latin typeface="Cambria Math" panose="02040503050406030204" pitchFamily="18" charset="0"/>
                              </a:rPr>
                            </m:ctrlPr>
                          </m:dPr>
                          <m:e>
                            <m:r>
                              <a:rPr lang="en-AU" sz="1800" b="0" i="1" smtClean="0">
                                <a:highlight>
                                  <a:srgbClr val="FFFFFF"/>
                                </a:highlight>
                                <a:latin typeface="Cambria Math" panose="02040503050406030204" pitchFamily="18" charset="0"/>
                              </a:rPr>
                              <m:t>3</m:t>
                            </m:r>
                            <m:sSup>
                              <m:sSupPr>
                                <m:ctrlPr>
                                  <a:rPr lang="en-AU" sz="1800" b="0" i="1" smtClean="0">
                                    <a:highlight>
                                      <a:srgbClr val="FFFFFF"/>
                                    </a:highlight>
                                    <a:latin typeface="Cambria Math" panose="02040503050406030204" pitchFamily="18" charset="0"/>
                                  </a:rPr>
                                </m:ctrlPr>
                              </m:sSupPr>
                              <m:e>
                                <m:r>
                                  <a:rPr lang="en-AU" sz="1800" b="0" i="1" smtClean="0">
                                    <a:highlight>
                                      <a:srgbClr val="FFFFFF"/>
                                    </a:highlight>
                                    <a:latin typeface="Cambria Math" panose="02040503050406030204" pitchFamily="18" charset="0"/>
                                  </a:rPr>
                                  <m:t>𝑥</m:t>
                                </m:r>
                              </m:e>
                              <m:sup>
                                <m:r>
                                  <a:rPr lang="en-AU" sz="1800" b="0" i="1" smtClean="0">
                                    <a:highlight>
                                      <a:srgbClr val="FFFFFF"/>
                                    </a:highlight>
                                    <a:latin typeface="Cambria Math" panose="02040503050406030204" pitchFamily="18" charset="0"/>
                                  </a:rPr>
                                  <m:t>2</m:t>
                                </m:r>
                              </m:sup>
                            </m:sSup>
                            <m:r>
                              <a:rPr lang="en-AU" sz="1800" b="0" i="1" smtClean="0">
                                <a:highlight>
                                  <a:srgbClr val="FFFFFF"/>
                                </a:highlight>
                                <a:latin typeface="Cambria Math" panose="02040503050406030204" pitchFamily="18" charset="0"/>
                              </a:rPr>
                              <m:t>+</m:t>
                            </m:r>
                            <m:f>
                              <m:fPr>
                                <m:ctrlPr>
                                  <a:rPr lang="en-AU" sz="1800" b="0" i="1" smtClean="0">
                                    <a:highlight>
                                      <a:srgbClr val="FFFFFF"/>
                                    </a:highlight>
                                    <a:latin typeface="Cambria Math" panose="02040503050406030204" pitchFamily="18" charset="0"/>
                                  </a:rPr>
                                </m:ctrlPr>
                              </m:fPr>
                              <m:num>
                                <m:r>
                                  <a:rPr lang="en-AU" sz="1800" b="0" i="1" smtClean="0">
                                    <a:highlight>
                                      <a:srgbClr val="FFFFFF"/>
                                    </a:highlight>
                                    <a:latin typeface="Cambria Math" panose="02040503050406030204" pitchFamily="18" charset="0"/>
                                  </a:rPr>
                                  <m:t>2</m:t>
                                </m:r>
                              </m:num>
                              <m:den>
                                <m:sSup>
                                  <m:sSupPr>
                                    <m:ctrlPr>
                                      <a:rPr lang="en-AU" sz="1800" b="0" i="1" smtClean="0">
                                        <a:highlight>
                                          <a:srgbClr val="FFFFFF"/>
                                        </a:highlight>
                                        <a:latin typeface="Cambria Math" panose="02040503050406030204" pitchFamily="18" charset="0"/>
                                      </a:rPr>
                                    </m:ctrlPr>
                                  </m:sSupPr>
                                  <m:e>
                                    <m:r>
                                      <a:rPr lang="en-AU" sz="1800" b="0" i="1" smtClean="0">
                                        <a:highlight>
                                          <a:srgbClr val="FFFFFF"/>
                                        </a:highlight>
                                        <a:latin typeface="Cambria Math" panose="02040503050406030204" pitchFamily="18" charset="0"/>
                                      </a:rPr>
                                      <m:t>𝑥</m:t>
                                    </m:r>
                                  </m:e>
                                  <m:sup>
                                    <m:r>
                                      <a:rPr lang="en-AU" sz="1800" b="0" i="1" smtClean="0">
                                        <a:highlight>
                                          <a:srgbClr val="FFFFFF"/>
                                        </a:highlight>
                                        <a:latin typeface="Cambria Math" panose="02040503050406030204" pitchFamily="18" charset="0"/>
                                      </a:rPr>
                                      <m:t>3</m:t>
                                    </m:r>
                                  </m:sup>
                                </m:sSup>
                              </m:den>
                            </m:f>
                          </m:e>
                        </m:d>
                      </m:e>
                      <m:sup>
                        <m:r>
                          <a:rPr lang="en-AU" sz="1800" b="0" i="1" smtClean="0">
                            <a:highlight>
                              <a:srgbClr val="FFFFFF"/>
                            </a:highlight>
                            <a:latin typeface="Cambria Math" panose="02040503050406030204" pitchFamily="18" charset="0"/>
                          </a:rPr>
                          <m:t>𝑛</m:t>
                        </m:r>
                      </m:sup>
                    </m:sSup>
                  </m:oMath>
                </a14:m>
                <a:r>
                  <a:rPr lang="en-AU" sz="1800" dirty="0">
                    <a:effectLst/>
                    <a:highlight>
                      <a:srgbClr val="FFFFFF"/>
                    </a:highlight>
                    <a:latin typeface="Arial" panose="020B0604020202020204" pitchFamily="34" charset="0"/>
                    <a:ea typeface="Calibri" panose="020F0502020204030204" pitchFamily="34" charset="0"/>
                  </a:rPr>
                  <a:t> to have a constant term, </a:t>
                </a:r>
                <a14:m>
                  <m:oMath xmlns:m="http://schemas.openxmlformats.org/officeDocument/2006/math">
                    <m:r>
                      <a:rPr lang="en-AU" sz="1800" b="0" i="1" smtClean="0">
                        <a:effectLst/>
                        <a:highlight>
                          <a:srgbClr val="FFFFFF"/>
                        </a:highlight>
                        <a:latin typeface="Cambria Math" panose="02040503050406030204" pitchFamily="18" charset="0"/>
                        <a:ea typeface="Calibri" panose="020F0502020204030204" pitchFamily="34" charset="0"/>
                      </a:rPr>
                      <m:t>𝑛</m:t>
                    </m:r>
                  </m:oMath>
                </a14:m>
                <a:r>
                  <a:rPr lang="en-AU" sz="1800" dirty="0">
                    <a:effectLst/>
                    <a:highlight>
                      <a:srgbClr val="FFFFFF"/>
                    </a:highlight>
                    <a:latin typeface="Arial" panose="020B0604020202020204" pitchFamily="34" charset="0"/>
                    <a:ea typeface="Calibri" panose="020F0502020204030204" pitchFamily="34" charset="0"/>
                  </a:rPr>
                  <a:t> must be a multiple of 5. </a:t>
                </a:r>
              </a:p>
            </p:txBody>
          </p:sp>
        </mc:Choice>
        <mc:Fallback xmlns="">
          <p:sp>
            <p:nvSpPr>
              <p:cNvPr id="7" name="TextBox 6">
                <a:extLst>
                  <a:ext uri="{FF2B5EF4-FFF2-40B4-BE49-F238E27FC236}">
                    <a16:creationId xmlns:a16="http://schemas.microsoft.com/office/drawing/2014/main" id="{C7527C37-29EA-1F48-B384-FCB17F93A6FF}"/>
                  </a:ext>
                </a:extLst>
              </p:cNvPr>
              <p:cNvSpPr txBox="1">
                <a:spLocks noRot="1" noChangeAspect="1" noMove="1" noResize="1" noEditPoints="1" noAdjustHandles="1" noChangeArrowheads="1" noChangeShapeType="1" noTextEdit="1"/>
              </p:cNvSpPr>
              <p:nvPr/>
            </p:nvSpPr>
            <p:spPr>
              <a:xfrm>
                <a:off x="1830961" y="2880333"/>
                <a:ext cx="8530077" cy="2859181"/>
              </a:xfrm>
              <a:prstGeom prst="rect">
                <a:avLst/>
              </a:prstGeom>
              <a:blipFill>
                <a:blip r:embed="rId3"/>
                <a:stretch>
                  <a:fillRect l="-571"/>
                </a:stretch>
              </a:blipFill>
            </p:spPr>
            <p:txBody>
              <a:bodyPr/>
              <a:lstStyle/>
              <a:p>
                <a:r>
                  <a:rPr lang="en-US">
                    <a:noFill/>
                  </a:rPr>
                  <a:t> </a:t>
                </a:r>
              </a:p>
            </p:txBody>
          </p:sp>
        </mc:Fallback>
      </mc:AlternateContent>
    </p:spTree>
    <p:extLst>
      <p:ext uri="{BB962C8B-B14F-4D97-AF65-F5344CB8AC3E}">
        <p14:creationId xmlns:p14="http://schemas.microsoft.com/office/powerpoint/2010/main" val="192319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8BE7FF-8CB5-BF00-7681-DE6F90C97357}"/>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D1B34869-8092-4087-56E3-E6DA0ED8EE31}"/>
              </a:ext>
            </a:extLst>
          </p:cNvPr>
          <p:cNvSpPr>
            <a:spLocks noGrp="1"/>
          </p:cNvSpPr>
          <p:nvPr>
            <p:ph type="title"/>
          </p:nvPr>
        </p:nvSpPr>
        <p:spPr/>
        <p:txBody>
          <a:bodyPr/>
          <a:lstStyle/>
          <a:p>
            <a:r>
              <a:rPr lang="en-AU" dirty="0"/>
              <a:t>HSC-style question (3)</a:t>
            </a:r>
          </a:p>
        </p:txBody>
      </p:sp>
      <p:sp>
        <p:nvSpPr>
          <p:cNvPr id="4" name="Text Placeholder 3">
            <a:extLst>
              <a:ext uri="{FF2B5EF4-FFF2-40B4-BE49-F238E27FC236}">
                <a16:creationId xmlns:a16="http://schemas.microsoft.com/office/drawing/2014/main" id="{BBD30B99-7CCB-CBEB-EA21-06B65B82D58E}"/>
              </a:ext>
            </a:extLst>
          </p:cNvPr>
          <p:cNvSpPr>
            <a:spLocks noGrp="1"/>
          </p:cNvSpPr>
          <p:nvPr>
            <p:ph type="body" sz="quarter" idx="18"/>
          </p:nvPr>
        </p:nvSpPr>
        <p:spPr/>
        <p: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2008 HSC Extension 1 Examination (NESA 2008)</a:t>
            </a:r>
            <a:endParaRPr lang="en-AU" sz="1800" dirty="0">
              <a:effectLst/>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D3F395-1665-E45C-ECAA-B29EE3EFCA4B}"/>
                  </a:ext>
                </a:extLst>
              </p:cNvPr>
              <p:cNvSpPr txBox="1"/>
              <p:nvPr/>
            </p:nvSpPr>
            <p:spPr>
              <a:xfrm>
                <a:off x="360000" y="1605065"/>
                <a:ext cx="9756843" cy="573932"/>
              </a:xfrm>
              <a:prstGeom prst="rect">
                <a:avLst/>
              </a:prstGeom>
              <a:noFill/>
            </p:spPr>
            <p:txBody>
              <a:bodyPr wrap="square" lIns="0" tIns="0" rIns="0" bIns="0" rtlCol="0">
                <a:noAutofit/>
              </a:bodyPr>
              <a:lstStyle/>
              <a:p>
                <a:pPr algn="l"/>
                <a:r>
                  <a:rPr lang="en-AU" sz="1800" dirty="0"/>
                  <a:t>Find an expression for the coefficient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8</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4</m:t>
                        </m:r>
                      </m:sup>
                    </m:sSup>
                  </m:oMath>
                </a14:m>
                <a:r>
                  <a:rPr lang="en-AU" sz="1800" dirty="0"/>
                  <a:t> in the expansion of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r>
                              <a:rPr lang="en-AU" sz="1800" b="0" i="1" smtClean="0">
                                <a:latin typeface="Cambria Math" panose="02040503050406030204" pitchFamily="18" charset="0"/>
                              </a:rPr>
                              <m:t>𝑦</m:t>
                            </m:r>
                          </m:e>
                        </m:d>
                      </m:e>
                      <m:sup>
                        <m:r>
                          <a:rPr lang="en-AU" sz="1800" b="0" i="1" smtClean="0">
                            <a:latin typeface="Cambria Math" panose="02040503050406030204" pitchFamily="18" charset="0"/>
                          </a:rPr>
                          <m:t>12</m:t>
                        </m:r>
                      </m:sup>
                    </m:sSup>
                  </m:oMath>
                </a14:m>
                <a:r>
                  <a:rPr lang="en-AU" sz="1800" dirty="0"/>
                  <a:t>. (2 marks)  </a:t>
                </a:r>
              </a:p>
            </p:txBody>
          </p:sp>
        </mc:Choice>
        <mc:Fallback xmlns="">
          <p:sp>
            <p:nvSpPr>
              <p:cNvPr id="5" name="TextBox 4">
                <a:extLst>
                  <a:ext uri="{FF2B5EF4-FFF2-40B4-BE49-F238E27FC236}">
                    <a16:creationId xmlns:a16="http://schemas.microsoft.com/office/drawing/2014/main" id="{FED3F395-1665-E45C-ECAA-B29EE3EFCA4B}"/>
                  </a:ext>
                </a:extLst>
              </p:cNvPr>
              <p:cNvSpPr txBox="1">
                <a:spLocks noRot="1" noChangeAspect="1" noMove="1" noResize="1" noEditPoints="1" noAdjustHandles="1" noChangeArrowheads="1" noChangeShapeType="1" noTextEdit="1"/>
              </p:cNvSpPr>
              <p:nvPr/>
            </p:nvSpPr>
            <p:spPr>
              <a:xfrm>
                <a:off x="360000" y="1605065"/>
                <a:ext cx="9756843" cy="573932"/>
              </a:xfrm>
              <a:prstGeom prst="rect">
                <a:avLst/>
              </a:prstGeom>
              <a:blipFill>
                <a:blip r:embed="rId2"/>
                <a:stretch>
                  <a:fillRect l="-1437" t="-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2D82B1-D953-8D42-9700-6BBA5438E278}"/>
                  </a:ext>
                </a:extLst>
              </p:cNvPr>
              <p:cNvSpPr txBox="1"/>
              <p:nvPr/>
            </p:nvSpPr>
            <p:spPr>
              <a:xfrm>
                <a:off x="3191435" y="2801948"/>
                <a:ext cx="5009745" cy="284047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2</m:t>
                                </m:r>
                              </m:e>
                            </m:mr>
                            <m:mr>
                              <m:e>
                                <m:r>
                                  <a:rPr lang="en-AU" sz="1800" b="0" i="1" smtClean="0">
                                    <a:latin typeface="Cambria Math" panose="02040503050406030204" pitchFamily="18" charset="0"/>
                                  </a:rPr>
                                  <m:t>4</m:t>
                                </m:r>
                              </m:e>
                            </m:mr>
                          </m:m>
                        </m:e>
                      </m:d>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12−4</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𝑦</m:t>
                              </m:r>
                            </m:e>
                          </m:d>
                        </m:e>
                        <m:sup>
                          <m:r>
                            <a:rPr lang="en-AU" sz="1800" b="0" i="1" smtClean="0">
                              <a:latin typeface="Cambria Math" panose="02040503050406030204" pitchFamily="18" charset="0"/>
                            </a:rPr>
                            <m:t>4</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495×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8</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8</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4</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4</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10 264 320</m:t>
                      </m:r>
                    </m:oMath>
                  </m:oMathPara>
                </a14:m>
                <a:endParaRPr lang="en-AU" sz="2000" dirty="0"/>
              </a:p>
            </p:txBody>
          </p:sp>
        </mc:Choice>
        <mc:Fallback xmlns="">
          <p:sp>
            <p:nvSpPr>
              <p:cNvPr id="6" name="TextBox 5">
                <a:extLst>
                  <a:ext uri="{FF2B5EF4-FFF2-40B4-BE49-F238E27FC236}">
                    <a16:creationId xmlns:a16="http://schemas.microsoft.com/office/drawing/2014/main" id="{1D2D82B1-D953-8D42-9700-6BBA5438E278}"/>
                  </a:ext>
                </a:extLst>
              </p:cNvPr>
              <p:cNvSpPr txBox="1">
                <a:spLocks noRot="1" noChangeAspect="1" noMove="1" noResize="1" noEditPoints="1" noAdjustHandles="1" noChangeArrowheads="1" noChangeShapeType="1" noTextEdit="1"/>
              </p:cNvSpPr>
              <p:nvPr/>
            </p:nvSpPr>
            <p:spPr>
              <a:xfrm>
                <a:off x="3191435" y="2801948"/>
                <a:ext cx="5009745" cy="284047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494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7BF62-3FF4-5DE8-1C3B-96DA46642CD3}"/>
              </a:ext>
            </a:extLst>
          </p:cNvPr>
          <p:cNvSpPr>
            <a:spLocks noGrp="1"/>
          </p:cNvSpPr>
          <p:nvPr>
            <p:ph type="sldNum" sz="quarter" idx="12"/>
          </p:nvPr>
        </p:nvSpPr>
        <p:spPr/>
        <p:txBody>
          <a:bodyPr/>
          <a:lstStyle/>
          <a:p>
            <a:fld id="{10A01DC5-1685-4615-8240-15192985C6A2}" type="slidenum">
              <a:rPr lang="en-AU" smtClean="0"/>
              <a:t>19</a:t>
            </a:fld>
            <a:endParaRPr lang="en-AU" dirty="0"/>
          </a:p>
        </p:txBody>
      </p:sp>
      <p:sp>
        <p:nvSpPr>
          <p:cNvPr id="3" name="Title 2">
            <a:extLst>
              <a:ext uri="{FF2B5EF4-FFF2-40B4-BE49-F238E27FC236}">
                <a16:creationId xmlns:a16="http://schemas.microsoft.com/office/drawing/2014/main" id="{A1F5A45A-A353-3246-FA17-CF68B878E8EB}"/>
              </a:ext>
            </a:extLst>
          </p:cNvPr>
          <p:cNvSpPr>
            <a:spLocks noGrp="1"/>
          </p:cNvSpPr>
          <p:nvPr>
            <p:ph type="title"/>
          </p:nvPr>
        </p:nvSpPr>
        <p:spPr/>
        <p:txBody>
          <a:bodyPr/>
          <a:lstStyle/>
          <a:p>
            <a:r>
              <a:rPr lang="en-AU" dirty="0"/>
              <a:t>HSC-style question 4</a:t>
            </a:r>
          </a:p>
        </p:txBody>
      </p:sp>
      <p:sp>
        <p:nvSpPr>
          <p:cNvPr id="4" name="Text Placeholder 3">
            <a:extLst>
              <a:ext uri="{FF2B5EF4-FFF2-40B4-BE49-F238E27FC236}">
                <a16:creationId xmlns:a16="http://schemas.microsoft.com/office/drawing/2014/main" id="{441A07F2-7AEE-D717-30D3-A5E8B1FE0F1D}"/>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0B7ECD-C87F-4182-AD50-6911D3911574}"/>
                  </a:ext>
                </a:extLst>
              </p:cNvPr>
              <p:cNvSpPr txBox="1"/>
              <p:nvPr/>
            </p:nvSpPr>
            <p:spPr>
              <a:xfrm>
                <a:off x="282600" y="1485811"/>
                <a:ext cx="10841400" cy="369332"/>
              </a:xfrm>
              <a:prstGeom prst="rect">
                <a:avLst/>
              </a:prstGeom>
              <a:noFill/>
            </p:spPr>
            <p:txBody>
              <a:bodyPr wrap="square">
                <a:spAutoFit/>
              </a:bodyPr>
              <a:lstStyle/>
              <a:p>
                <a:r>
                  <a:rPr lang="en-AU" sz="1800" dirty="0"/>
                  <a:t>In the expansion of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𝑏</m:t>
                            </m:r>
                          </m:e>
                        </m:d>
                      </m:e>
                      <m:sup>
                        <m:r>
                          <a:rPr lang="en-AU" sz="1800" b="0" i="1" smtClean="0">
                            <a:latin typeface="Cambria Math" panose="02040503050406030204" pitchFamily="18" charset="0"/>
                          </a:rPr>
                          <m:t>3</m:t>
                        </m:r>
                      </m:sup>
                    </m:sSup>
                  </m:oMath>
                </a14:m>
                <a:r>
                  <a:rPr lang="en-AU" sz="1800" dirty="0"/>
                  <a:t> the coefficient of the term containing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is 36. What is the value of </a:t>
                </a:r>
                <a14:m>
                  <m:oMath xmlns:m="http://schemas.openxmlformats.org/officeDocument/2006/math">
                    <m:r>
                      <a:rPr lang="en-AU" sz="1800" b="0" i="1" smtClean="0">
                        <a:latin typeface="Cambria Math" panose="02040503050406030204" pitchFamily="18" charset="0"/>
                      </a:rPr>
                      <m:t>𝑏</m:t>
                    </m:r>
                  </m:oMath>
                </a14:m>
                <a:r>
                  <a:rPr lang="en-AU" sz="1800" dirty="0"/>
                  <a:t>?</a:t>
                </a:r>
              </a:p>
            </p:txBody>
          </p:sp>
        </mc:Choice>
        <mc:Fallback xmlns="">
          <p:sp>
            <p:nvSpPr>
              <p:cNvPr id="6" name="TextBox 5">
                <a:extLst>
                  <a:ext uri="{FF2B5EF4-FFF2-40B4-BE49-F238E27FC236}">
                    <a16:creationId xmlns:a16="http://schemas.microsoft.com/office/drawing/2014/main" id="{4D0B7ECD-C87F-4182-AD50-6911D3911574}"/>
                  </a:ext>
                </a:extLst>
              </p:cNvPr>
              <p:cNvSpPr txBox="1">
                <a:spLocks noRot="1" noChangeAspect="1" noMove="1" noResize="1" noEditPoints="1" noAdjustHandles="1" noChangeArrowheads="1" noChangeShapeType="1" noTextEdit="1"/>
              </p:cNvSpPr>
              <p:nvPr/>
            </p:nvSpPr>
            <p:spPr>
              <a:xfrm>
                <a:off x="282600" y="1485811"/>
                <a:ext cx="10841400" cy="369332"/>
              </a:xfrm>
              <a:prstGeom prst="rect">
                <a:avLst/>
              </a:prstGeom>
              <a:blipFill>
                <a:blip r:embed="rId2"/>
                <a:stretch>
                  <a:fillRect l="-45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4CDD05-5889-4CD4-4B97-9338639AAB70}"/>
                  </a:ext>
                </a:extLst>
              </p:cNvPr>
              <p:cNvSpPr txBox="1"/>
              <p:nvPr/>
            </p:nvSpPr>
            <p:spPr>
              <a:xfrm>
                <a:off x="3855450" y="2587769"/>
                <a:ext cx="3695700" cy="1682462"/>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3</m:t>
                                </m:r>
                              </m:e>
                            </m:mr>
                            <m:mr>
                              <m:e>
                                <m:r>
                                  <a:rPr lang="en-AU" sz="1800" b="0" i="1" smtClean="0">
                                    <a:latin typeface="Cambria Math" panose="02040503050406030204" pitchFamily="18" charset="0"/>
                                  </a:rPr>
                                  <m:t>2</m:t>
                                </m:r>
                              </m:e>
                            </m:mr>
                          </m:m>
                        </m:e>
                      </m:d>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2</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𝑏</m:t>
                          </m:r>
                        </m:e>
                      </m:d>
                      <m:r>
                        <a:rPr lang="en-AU" sz="1800" b="0" i="1" smtClean="0">
                          <a:latin typeface="Cambria Math" panose="02040503050406030204" pitchFamily="18" charset="0"/>
                        </a:rPr>
                        <m:t>=36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𝑏</m:t>
                      </m:r>
                      <m:r>
                        <a:rPr lang="en-AU" sz="1800" b="0" i="1" smtClean="0">
                          <a:latin typeface="Cambria Math" panose="02040503050406030204" pitchFamily="18" charset="0"/>
                        </a:rPr>
                        <m:t>=36</m:t>
                      </m:r>
                    </m:oMath>
                    <m:oMath xmlns:m="http://schemas.openxmlformats.org/officeDocument/2006/math">
                      <m:r>
                        <a:rPr lang="en-AU" sz="1800" b="0" i="1" smtClean="0">
                          <a:latin typeface="Cambria Math" panose="02040503050406030204" pitchFamily="18" charset="0"/>
                        </a:rPr>
                        <m:t>12</m:t>
                      </m:r>
                      <m:r>
                        <a:rPr lang="en-AU" sz="1800" b="0" i="1" smtClean="0">
                          <a:latin typeface="Cambria Math" panose="02040503050406030204" pitchFamily="18" charset="0"/>
                        </a:rPr>
                        <m:t>𝑏</m:t>
                      </m:r>
                      <m:r>
                        <a:rPr lang="en-AU" sz="1800" b="0" i="1" smtClean="0">
                          <a:latin typeface="Cambria Math" panose="02040503050406030204" pitchFamily="18" charset="0"/>
                        </a:rPr>
                        <m:t>=36</m:t>
                      </m:r>
                    </m:oMath>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=3</m:t>
                      </m:r>
                    </m:oMath>
                  </m:oMathPara>
                </a14:m>
                <a:endParaRPr lang="en-AU" sz="1800" b="0" dirty="0"/>
              </a:p>
              <a:p>
                <a:endParaRPr lang="en-AU" sz="1800" dirty="0"/>
              </a:p>
            </p:txBody>
          </p:sp>
        </mc:Choice>
        <mc:Fallback xmlns="">
          <p:sp>
            <p:nvSpPr>
              <p:cNvPr id="7" name="TextBox 6">
                <a:extLst>
                  <a:ext uri="{FF2B5EF4-FFF2-40B4-BE49-F238E27FC236}">
                    <a16:creationId xmlns:a16="http://schemas.microsoft.com/office/drawing/2014/main" id="{E84CDD05-5889-4CD4-4B97-9338639AAB70}"/>
                  </a:ext>
                </a:extLst>
              </p:cNvPr>
              <p:cNvSpPr txBox="1">
                <a:spLocks noRot="1" noChangeAspect="1" noMove="1" noResize="1" noEditPoints="1" noAdjustHandles="1" noChangeArrowheads="1" noChangeShapeType="1" noTextEdit="1"/>
              </p:cNvSpPr>
              <p:nvPr/>
            </p:nvSpPr>
            <p:spPr>
              <a:xfrm>
                <a:off x="3855450" y="2587769"/>
                <a:ext cx="3695700" cy="16824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88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0C700339-E1C0-0F44-3C78-DFEA92F9AD6B}"/>
              </a:ext>
            </a:extLst>
          </p:cNvPr>
          <p:cNvSpPr txBox="1"/>
          <p:nvPr/>
        </p:nvSpPr>
        <p:spPr>
          <a:xfrm>
            <a:off x="359998" y="1694912"/>
            <a:ext cx="11303000" cy="353430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285750" indent="-285750">
              <a:lnSpc>
                <a:spcPct val="150000"/>
              </a:lnSpc>
              <a:spcBef>
                <a:spcPts val="1200"/>
              </a:spcBef>
              <a:spcAft>
                <a:spcPts val="600"/>
              </a:spcAft>
              <a:buFont typeface="Arial" panose="020B0604020202020204" pitchFamily="34" charset="0"/>
              <a:buChar char="•"/>
              <a:tabLst>
                <a:tab pos="228600" algn="l"/>
              </a:tabLst>
              <a:defRPr/>
            </a:pPr>
            <a:r>
              <a:rPr lang="en-AU" sz="1800" dirty="0">
                <a:effectLst/>
                <a:latin typeface="Arial" panose="020B0604020202020204" pitchFamily="34" charset="0"/>
                <a:ea typeface="Calibri" panose="020F0502020204030204" pitchFamily="34" charset="0"/>
              </a:rPr>
              <a:t>To </a:t>
            </a:r>
            <a:r>
              <a:rPr lang="en-AU" sz="1800" dirty="0">
                <a:latin typeface="Arial" panose="020B0604020202020204" pitchFamily="34" charset="0"/>
                <a:ea typeface="Calibri" panose="020F0502020204030204" pitchFamily="34" charset="0"/>
              </a:rPr>
              <a:t>be able to apply the binomial theorem to identify and interpret terms in an expansion.</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a:t>
            </a:r>
            <a:r>
              <a:rPr lang="en-AU" sz="1800" dirty="0">
                <a:effectLst/>
                <a:latin typeface="Arial" panose="020B0604020202020204" pitchFamily="34" charset="0"/>
                <a:ea typeface="Calibri" panose="020F0502020204030204" pitchFamily="34" charset="0"/>
              </a:rPr>
              <a:t>expand binomial expressions to find the constant term.</a:t>
            </a:r>
          </a:p>
          <a:p>
            <a:pPr marL="34290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calculate the constant term in a binomial </a:t>
            </a:r>
            <a:r>
              <a:rPr lang="en-AU" sz="1800" dirty="0">
                <a:latin typeface="Arial" panose="020B0604020202020204" pitchFamily="34" charset="0"/>
                <a:ea typeface="Calibri" panose="020F0502020204030204" pitchFamily="34" charset="0"/>
              </a:rPr>
              <a:t>expansion using the general term. </a:t>
            </a:r>
          </a:p>
          <a:p>
            <a:pPr marL="34290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determine the coefficient of a term with a specific power within a binomial expansion.</a:t>
            </a:r>
            <a:r>
              <a:rPr lang="en-AU" sz="1800" dirty="0">
                <a:effectLst/>
                <a:latin typeface="Arial" panose="020B0604020202020204" pitchFamily="34" charset="0"/>
                <a:ea typeface="Calibri" panose="020F0502020204030204" pitchFamily="34" charset="0"/>
              </a:rPr>
              <a:t> </a:t>
            </a: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sz="1100" dirty="0">
                <a:solidFill>
                  <a:srgbClr val="000000"/>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Activating prior knowledge</a:t>
            </a:r>
            <a:endParaRPr lang="en-AU" dirty="0">
              <a:latin typeface="+mj-lt"/>
            </a:endParaRPr>
          </a:p>
        </p:txBody>
      </p:sp>
    </p:spTree>
    <p:extLst>
      <p:ext uri="{BB962C8B-B14F-4D97-AF65-F5344CB8AC3E}">
        <p14:creationId xmlns:p14="http://schemas.microsoft.com/office/powerpoint/2010/main" val="18318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EB7E-A61E-EFA5-8AD2-4AB98AAC3FC7}"/>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3" name="Title 2">
            <a:extLst>
              <a:ext uri="{FF2B5EF4-FFF2-40B4-BE49-F238E27FC236}">
                <a16:creationId xmlns:a16="http://schemas.microsoft.com/office/drawing/2014/main" id="{B8477C27-2FC0-74D9-91DF-CB1510D943CF}"/>
              </a:ext>
            </a:extLst>
          </p:cNvPr>
          <p:cNvSpPr>
            <a:spLocks noGrp="1"/>
          </p:cNvSpPr>
          <p:nvPr>
            <p:ph type="title"/>
          </p:nvPr>
        </p:nvSpPr>
        <p:spPr/>
        <p:txBody>
          <a:bodyPr/>
          <a:lstStyle/>
          <a:p>
            <a:r>
              <a:rPr lang="en-AU" dirty="0"/>
              <a:t>Expanding binomials (1)</a:t>
            </a:r>
          </a:p>
        </p:txBody>
      </p:sp>
      <p:sp>
        <p:nvSpPr>
          <p:cNvPr id="4" name="Text Placeholder 3">
            <a:extLst>
              <a:ext uri="{FF2B5EF4-FFF2-40B4-BE49-F238E27FC236}">
                <a16:creationId xmlns:a16="http://schemas.microsoft.com/office/drawing/2014/main" id="{CD4DD681-592D-8519-1F80-48A75BCF9062}"/>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9B72D3-318B-7E33-B741-DEBBDF113C37}"/>
                  </a:ext>
                </a:extLst>
              </p:cNvPr>
              <p:cNvSpPr>
                <a:spLocks noGrp="1"/>
              </p:cNvSpPr>
              <p:nvPr>
                <p:ph type="body" sz="quarter" idx="17"/>
              </p:nvPr>
            </p:nvSpPr>
            <p:spPr>
              <a:xfrm>
                <a:off x="354000" y="1626662"/>
                <a:ext cx="11484000" cy="4248818"/>
              </a:xfrm>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m:t>
                              </m:r>
                            </m:e>
                          </m:d>
                        </m:e>
                        <m:sup>
                          <m:r>
                            <a:rPr lang="en-AU" b="0" i="1" smtClean="0">
                              <a:latin typeface="Cambria Math" panose="02040503050406030204" pitchFamily="18" charset="0"/>
                            </a:rPr>
                            <m:t>4</m:t>
                          </m:r>
                        </m:sup>
                      </m:sSup>
                    </m:oMath>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4</m:t>
                                </m:r>
                              </m:e>
                            </m:mr>
                            <m:mr>
                              <m:e>
                                <m:r>
                                  <a:rPr lang="en-AU" b="0" i="1" smtClean="0">
                                    <a:latin typeface="Cambria Math" panose="02040503050406030204" pitchFamily="18" charset="0"/>
                                  </a:rPr>
                                  <m:t>0</m:t>
                                </m:r>
                              </m:e>
                            </m:mr>
                          </m:m>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e>
                          </m:d>
                        </m:e>
                        <m:sup>
                          <m:r>
                            <a:rPr lang="en-AU" b="0" i="1" smtClean="0">
                              <a:latin typeface="Cambria Math" panose="02040503050406030204" pitchFamily="18" charset="0"/>
                            </a:rPr>
                            <m:t>4</m:t>
                          </m:r>
                        </m:sup>
                      </m:sSup>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b="0" i="1" smtClean="0">
                                    <a:latin typeface="Cambria Math" panose="02040503050406030204" pitchFamily="18" charset="0"/>
                                  </a:rPr>
                                  <m:t>1</m:t>
                                </m:r>
                              </m:e>
                            </m:mr>
                          </m:m>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e>
                          </m:d>
                        </m:e>
                        <m:sup>
                          <m:r>
                            <a:rPr lang="en-AU" b="0" i="1" smtClean="0">
                              <a:latin typeface="Cambria Math" panose="02040503050406030204" pitchFamily="18" charset="0"/>
                            </a:rPr>
                            <m:t>3</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b="0" i="1" smtClean="0">
                                    <a:latin typeface="Cambria Math" panose="02040503050406030204" pitchFamily="18" charset="0"/>
                                  </a:rPr>
                                  <m:t>2</m:t>
                                </m:r>
                              </m:e>
                            </m:mr>
                          </m:m>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e>
                          </m:d>
                        </m:e>
                        <m:sup>
                          <m:r>
                            <a:rPr lang="en-AU" b="0" i="1" smtClean="0">
                              <a:latin typeface="Cambria Math" panose="02040503050406030204" pitchFamily="18" charset="0"/>
                            </a:rPr>
                            <m:t>2</m:t>
                          </m:r>
                        </m:sup>
                      </m:sSup>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b="0" i="1" smtClean="0">
                                    <a:latin typeface="Cambria Math" panose="02040503050406030204" pitchFamily="18" charset="0"/>
                                  </a:rPr>
                                  <m:t>3</m:t>
                                </m:r>
                              </m:e>
                            </m:mr>
                          </m:m>
                        </m:e>
                      </m:d>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b="0" i="1" smtClean="0">
                                    <a:latin typeface="Cambria Math" panose="02040503050406030204" pitchFamily="18" charset="0"/>
                                  </a:rPr>
                                  <m:t>4</m:t>
                                </m:r>
                              </m:e>
                            </m:mr>
                          </m:m>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4</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12</m:t>
                          </m:r>
                        </m:sup>
                      </m:sSup>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9</m:t>
                          </m:r>
                        </m:sup>
                      </m:sSup>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6</m:t>
                          </m:r>
                        </m:sup>
                      </m:sSup>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m:t>
                      </m:r>
                    </m:oMath>
                  </m:oMathPara>
                </a14:m>
                <a:endParaRPr lang="en-AU" b="0" dirty="0"/>
              </a:p>
              <a:p>
                <a:pPr/>
                <a:br>
                  <a:rPr lang="en-AU" b="0" dirty="0"/>
                </a:b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𝑥</m:t>
                              </m:r>
                            </m:e>
                          </m:d>
                        </m:e>
                        <m:sup>
                          <m:r>
                            <a:rPr lang="en-AU" i="1">
                              <a:latin typeface="Cambria Math" panose="02040503050406030204" pitchFamily="18" charset="0"/>
                            </a:rPr>
                            <m:t>4</m:t>
                          </m:r>
                        </m:sup>
                      </m:sSup>
                    </m:oMath>
                    <m:oMath xmlns:m="http://schemas.openxmlformats.org/officeDocument/2006/math">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i="1">
                                    <a:latin typeface="Cambria Math" panose="02040503050406030204" pitchFamily="18" charset="0"/>
                                  </a:rPr>
                                  <m:t>0</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e>
                          </m:d>
                        </m:e>
                        <m:sup>
                          <m:r>
                            <a:rPr lang="en-AU" i="1">
                              <a:latin typeface="Cambria Math" panose="02040503050406030204" pitchFamily="18" charset="0"/>
                            </a:rPr>
                            <m:t>4</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i="1">
                                    <a:latin typeface="Cambria Math" panose="02040503050406030204" pitchFamily="18" charset="0"/>
                                  </a:rPr>
                                  <m:t>1</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e>
                          </m:d>
                        </m:e>
                        <m:sup>
                          <m:r>
                            <a:rPr lang="en-AU" i="1">
                              <a:latin typeface="Cambria Math" panose="02040503050406030204" pitchFamily="18" charset="0"/>
                            </a:rPr>
                            <m:t>3</m:t>
                          </m:r>
                        </m:sup>
                      </m:sSup>
                      <m:d>
                        <m:dPr>
                          <m:ctrlPr>
                            <a:rPr lang="en-AU" i="1">
                              <a:latin typeface="Cambria Math" panose="02040503050406030204" pitchFamily="18" charset="0"/>
                            </a:rPr>
                          </m:ctrlPr>
                        </m:dPr>
                        <m:e>
                          <m:r>
                            <a:rPr lang="en-AU" b="0" i="1" smtClean="0">
                              <a:latin typeface="Cambria Math" panose="02040503050406030204" pitchFamily="18" charset="0"/>
                            </a:rPr>
                            <m:t>𝑥</m:t>
                          </m:r>
                        </m:e>
                      </m:d>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i="1">
                                    <a:latin typeface="Cambria Math" panose="02040503050406030204" pitchFamily="18" charset="0"/>
                                  </a:rPr>
                                  <m:t>2</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e>
                          </m:d>
                        </m:e>
                        <m:sup>
                          <m:r>
                            <a:rPr lang="en-AU" i="1">
                              <a:latin typeface="Cambria Math" panose="02040503050406030204" pitchFamily="18" charset="0"/>
                            </a:rPr>
                            <m:t>2</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e>
                          </m:d>
                        </m:e>
                        <m:sup>
                          <m:r>
                            <a:rPr lang="en-AU" i="1">
                              <a:latin typeface="Cambria Math" panose="02040503050406030204" pitchFamily="18" charset="0"/>
                            </a:rPr>
                            <m:t>2</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i="1">
                                    <a:latin typeface="Cambria Math" panose="02040503050406030204" pitchFamily="18" charset="0"/>
                                  </a:rPr>
                                  <m:t>3</m:t>
                                </m:r>
                              </m:e>
                            </m:mr>
                          </m:m>
                        </m:e>
                      </m:d>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e>
                          </m:d>
                        </m:e>
                        <m:sup>
                          <m:r>
                            <a:rPr lang="en-AU" i="1">
                              <a:latin typeface="Cambria Math" panose="02040503050406030204" pitchFamily="18" charset="0"/>
                            </a:rPr>
                            <m:t>3</m:t>
                          </m:r>
                        </m:sup>
                      </m:sSup>
                      <m:r>
                        <a:rPr lang="en-AU" i="1">
                          <a:latin typeface="Cambria Math" panose="02040503050406030204" pitchFamily="18" charset="0"/>
                        </a:rPr>
                        <m:t>+</m:t>
                      </m:r>
                      <m:d>
                        <m:dPr>
                          <m:ctrlPr>
                            <a:rPr lang="en-AU" i="1">
                              <a:latin typeface="Cambria Math" panose="02040503050406030204" pitchFamily="18" charset="0"/>
                            </a:rPr>
                          </m:ctrlPr>
                        </m:dPr>
                        <m:e>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4</m:t>
                                </m:r>
                              </m:e>
                            </m:mr>
                            <m:mr>
                              <m:e>
                                <m:r>
                                  <a:rPr lang="en-AU" i="1">
                                    <a:latin typeface="Cambria Math" panose="02040503050406030204" pitchFamily="18" charset="0"/>
                                  </a:rPr>
                                  <m:t>4</m:t>
                                </m:r>
                              </m:e>
                            </m:mr>
                          </m:m>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e>
                          </m:d>
                        </m:e>
                        <m:sup>
                          <m:r>
                            <a:rPr lang="en-AU" i="1">
                              <a:latin typeface="Cambria Math" panose="02040503050406030204" pitchFamily="18" charset="0"/>
                            </a:rPr>
                            <m:t>4</m:t>
                          </m:r>
                        </m:sup>
                      </m:sSup>
                    </m:oMath>
                    <m:oMath xmlns:m="http://schemas.openxmlformats.org/officeDocument/2006/math">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12</m:t>
                          </m:r>
                        </m:sup>
                      </m:sSup>
                      <m:r>
                        <a:rPr lang="en-AU" i="1">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10</m:t>
                          </m:r>
                        </m:sup>
                      </m:sSup>
                      <m:r>
                        <a:rPr lang="en-AU" i="1">
                          <a:latin typeface="Cambria Math" panose="02040503050406030204" pitchFamily="18" charset="0"/>
                        </a:rPr>
                        <m:t>+6</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8</m:t>
                          </m:r>
                        </m:sup>
                      </m:sSup>
                      <m:r>
                        <a:rPr lang="en-AU" i="1">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6</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oMath>
                  </m:oMathPara>
                </a14:m>
                <a:endParaRPr lang="en-AU" dirty="0"/>
              </a:p>
            </p:txBody>
          </p:sp>
        </mc:Choice>
        <mc:Fallback xmlns="">
          <p:sp>
            <p:nvSpPr>
              <p:cNvPr id="5" name="Text Placeholder 4">
                <a:extLst>
                  <a:ext uri="{FF2B5EF4-FFF2-40B4-BE49-F238E27FC236}">
                    <a16:creationId xmlns:a16="http://schemas.microsoft.com/office/drawing/2014/main" id="{329B72D3-318B-7E33-B741-DEBBDF113C37}"/>
                  </a:ext>
                </a:extLst>
              </p:cNvPr>
              <p:cNvSpPr>
                <a:spLocks noGrp="1" noRot="1" noChangeAspect="1" noMove="1" noResize="1" noEditPoints="1" noAdjustHandles="1" noChangeArrowheads="1" noChangeShapeType="1" noTextEdit="1"/>
              </p:cNvSpPr>
              <p:nvPr>
                <p:ph type="body" sz="quarter" idx="17"/>
              </p:nvPr>
            </p:nvSpPr>
            <p:spPr>
              <a:xfrm>
                <a:off x="354000" y="1626662"/>
                <a:ext cx="11484000" cy="4248818"/>
              </a:xfrm>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9334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5C60C-012C-9544-595D-914B3DD445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E8D2B5-EBBE-922C-A850-45622EA2637F}"/>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7D9D0C17-F441-BF6F-1CAC-2EBFDBE23F5E}"/>
              </a:ext>
            </a:extLst>
          </p:cNvPr>
          <p:cNvSpPr>
            <a:spLocks noGrp="1"/>
          </p:cNvSpPr>
          <p:nvPr>
            <p:ph type="title"/>
          </p:nvPr>
        </p:nvSpPr>
        <p:spPr/>
        <p:txBody>
          <a:bodyPr/>
          <a:lstStyle/>
          <a:p>
            <a:r>
              <a:rPr lang="en-AU" dirty="0"/>
              <a:t>Expanding binomials (2)</a:t>
            </a:r>
          </a:p>
        </p:txBody>
      </p:sp>
      <p:sp>
        <p:nvSpPr>
          <p:cNvPr id="4" name="Text Placeholder 3">
            <a:extLst>
              <a:ext uri="{FF2B5EF4-FFF2-40B4-BE49-F238E27FC236}">
                <a16:creationId xmlns:a16="http://schemas.microsoft.com/office/drawing/2014/main" id="{FB5E5AA7-4E2A-8BF3-65DC-5B0B2883A457}"/>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DAD8A13-4F8E-856B-7446-67E3FA824B6B}"/>
                  </a:ext>
                </a:extLst>
              </p:cNvPr>
              <p:cNvSpPr>
                <a:spLocks noGrp="1"/>
              </p:cNvSpPr>
              <p:nvPr>
                <p:ph type="body" sz="quarter" idx="17"/>
              </p:nvPr>
            </p:nvSpPr>
            <p:spPr>
              <a:xfrm>
                <a:off x="359998" y="3125262"/>
                <a:ext cx="11484000" cy="3375498"/>
              </a:xfrm>
            </p:spPr>
            <p:txBody>
              <a:bodyPr/>
              <a:lstStyle/>
              <a:p>
                <a:endParaRPr lang="en-AU" dirty="0"/>
              </a:p>
              <a:p>
                <a:pPr/>
                <a14:m>
                  <m:oMathPara xmlns:m="http://schemas.openxmlformats.org/officeDocument/2006/math">
                    <m:oMathParaPr>
                      <m:jc m:val="left"/>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4</m:t>
                                </m:r>
                              </m:e>
                            </m:mr>
                            <m:mr>
                              <m:e>
                                <m:r>
                                  <a:rPr lang="en-AU" sz="1800" b="0" i="1" smtClean="0">
                                    <a:latin typeface="Cambria Math" panose="02040503050406030204" pitchFamily="18" charset="0"/>
                                  </a:rPr>
                                  <m:t>0</m:t>
                                </m:r>
                              </m:e>
                            </m:mr>
                          </m:m>
                        </m:e>
                      </m:d>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e>
                          </m:d>
                        </m:e>
                        <m:sup>
                          <m:r>
                            <a:rPr lang="en-AU" sz="1800" b="0" i="1" smtClean="0">
                              <a:latin typeface="Cambria Math" panose="02040503050406030204" pitchFamily="18" charset="0"/>
                            </a:rPr>
                            <m:t>4</m:t>
                          </m:r>
                        </m:sup>
                      </m:sSup>
                      <m: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4</m:t>
                                </m:r>
                              </m:e>
                            </m:mr>
                            <m:mr>
                              <m:e>
                                <m:r>
                                  <a:rPr lang="en-AU" sz="1800" b="0" i="1" smtClean="0">
                                    <a:latin typeface="Cambria Math" panose="02040503050406030204" pitchFamily="18" charset="0"/>
                                  </a:rPr>
                                  <m:t>1</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3</m:t>
                                  </m:r>
                                </m:sup>
                              </m:sSup>
                            </m:e>
                          </m:d>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𝑥</m:t>
                              </m:r>
                            </m:den>
                          </m:f>
                        </m:e>
                      </m:d>
                      <m: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4</m:t>
                                </m:r>
                              </m:e>
                            </m:mr>
                            <m:mr>
                              <m:e>
                                <m:r>
                                  <a:rPr lang="en-AU" sz="1800" b="0" i="1" smtClean="0">
                                    <a:latin typeface="Cambria Math" panose="02040503050406030204" pitchFamily="18" charset="0"/>
                                  </a:rPr>
                                  <m:t>2</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3</m:t>
                                  </m:r>
                                </m:sup>
                              </m:sSup>
                            </m:e>
                          </m:d>
                        </m:e>
                        <m:sup>
                          <m:r>
                            <a:rPr lang="en-AU" sz="1800" b="0" i="1" smtClean="0">
                              <a:latin typeface="Cambria Math" panose="02040503050406030204" pitchFamily="18" charset="0"/>
                            </a:rPr>
                            <m:t>2</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𝑥</m:t>
                                  </m:r>
                                </m:den>
                              </m:f>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b="0" i="1" smtClean="0">
                                    <a:latin typeface="Cambria Math" panose="02040503050406030204" pitchFamily="18" charset="0"/>
                                  </a:rPr>
                                  <m:t>4</m:t>
                                </m:r>
                              </m:e>
                            </m:mr>
                            <m:mr>
                              <m:e>
                                <m:r>
                                  <a:rPr lang="en-AU" sz="1800" b="0" i="1" smtClean="0">
                                    <a:latin typeface="Cambria Math" panose="02040503050406030204" pitchFamily="18" charset="0"/>
                                  </a:rPr>
                                  <m:t>3</m:t>
                                </m:r>
                              </m:e>
                            </m:mr>
                          </m:m>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b="0" i="1" smtClean="0">
                                      <a:latin typeface="Cambria Math" panose="02040503050406030204" pitchFamily="18" charset="0"/>
                                    </a:rPr>
                                    <m:t>𝑥</m:t>
                                  </m:r>
                                </m:den>
                              </m:f>
                            </m:e>
                          </m:d>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4</m:t>
                                </m:r>
                              </m:e>
                            </m:mr>
                            <m:mr>
                              <m:e>
                                <m:r>
                                  <a:rPr lang="en-AU" sz="1800" b="0" i="1" smtClean="0">
                                    <a:latin typeface="Cambria Math" panose="02040503050406030204" pitchFamily="18" charset="0"/>
                                  </a:rPr>
                                  <m:t>4</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b="0" i="1" smtClean="0">
                                      <a:latin typeface="Cambria Math" panose="02040503050406030204" pitchFamily="18" charset="0"/>
                                    </a:rPr>
                                    <m:t>𝑥</m:t>
                                  </m:r>
                                </m:den>
                              </m:f>
                            </m:e>
                          </m:d>
                        </m:e>
                        <m:sup>
                          <m:r>
                            <a:rPr lang="en-AU" sz="1800" b="0" i="1" smtClean="0">
                              <a:latin typeface="Cambria Math" panose="02040503050406030204" pitchFamily="18" charset="0"/>
                            </a:rPr>
                            <m:t>4</m:t>
                          </m:r>
                        </m:sup>
                      </m:sSup>
                    </m:oMath>
                    <m:oMath xmlns:m="http://schemas.openxmlformats.org/officeDocument/2006/math">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9</m:t>
                          </m:r>
                        </m:sup>
                      </m:sSup>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𝑥</m:t>
                              </m:r>
                            </m:den>
                          </m:f>
                        </m:e>
                      </m:d>
                      <m:r>
                        <a:rPr lang="en-AU" sz="1800" i="1">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e>
                      </m:d>
                      <m:r>
                        <a:rPr lang="en-AU" sz="1800" i="1">
                          <a:latin typeface="Cambria Math" panose="02040503050406030204" pitchFamily="18" charset="0"/>
                        </a:rPr>
                        <m:t>+</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3</m:t>
                                  </m:r>
                                </m:sup>
                              </m:sSup>
                            </m:den>
                          </m:f>
                        </m:e>
                      </m:d>
                      <m:r>
                        <a:rPr lang="en-AU" sz="1800" i="1">
                          <a:latin typeface="Cambria Math" panose="02040503050406030204" pitchFamily="18" charset="0"/>
                        </a:rPr>
                        <m:t>+</m:t>
                      </m:r>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m:t>
                              </m:r>
                            </m:num>
                            <m:den>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4</m:t>
                                  </m:r>
                                </m:sup>
                              </m:sSup>
                            </m:den>
                          </m:f>
                        </m:e>
                      </m:d>
                    </m:oMath>
                    <m:oMath xmlns:m="http://schemas.openxmlformats.org/officeDocument/2006/math">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8</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+4+</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den>
                      </m:f>
                    </m:oMath>
                  </m:oMathPara>
                </a14:m>
                <a:endParaRPr lang="en-AU" dirty="0"/>
              </a:p>
            </p:txBody>
          </p:sp>
        </mc:Choice>
        <mc:Fallback xmlns="">
          <p:sp>
            <p:nvSpPr>
              <p:cNvPr id="5" name="Text Placeholder 4">
                <a:extLst>
                  <a:ext uri="{FF2B5EF4-FFF2-40B4-BE49-F238E27FC236}">
                    <a16:creationId xmlns:a16="http://schemas.microsoft.com/office/drawing/2014/main" id="{ADAD8A13-4F8E-856B-7446-67E3FA824B6B}"/>
                  </a:ext>
                </a:extLst>
              </p:cNvPr>
              <p:cNvSpPr>
                <a:spLocks noGrp="1" noRot="1" noChangeAspect="1" noMove="1" noResize="1" noEditPoints="1" noAdjustHandles="1" noChangeArrowheads="1" noChangeShapeType="1" noTextEdit="1"/>
              </p:cNvSpPr>
              <p:nvPr>
                <p:ph type="body" sz="quarter" idx="17"/>
              </p:nvPr>
            </p:nvSpPr>
            <p:spPr>
              <a:xfrm>
                <a:off x="359998" y="3125262"/>
                <a:ext cx="11484000" cy="337549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8F4250-1640-9BB9-A332-FC3DCB1472C6}"/>
                  </a:ext>
                </a:extLst>
              </p:cNvPr>
              <p:cNvSpPr txBox="1"/>
              <p:nvPr/>
            </p:nvSpPr>
            <p:spPr>
              <a:xfrm>
                <a:off x="359998" y="1967097"/>
                <a:ext cx="6094378" cy="102784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den>
                              </m:f>
                            </m:e>
                          </m:d>
                        </m:e>
                        <m:sup>
                          <m:r>
                            <a:rPr lang="en-AU" b="0" i="1" smtClean="0">
                              <a:latin typeface="Cambria Math" panose="02040503050406030204" pitchFamily="18" charset="0"/>
                            </a:rPr>
                            <m:t>4</m:t>
                          </m:r>
                        </m:sup>
                      </m:sSup>
                    </m:oMath>
                  </m:oMathPara>
                </a14:m>
                <a:endParaRPr lang="en-AU" dirty="0"/>
              </a:p>
            </p:txBody>
          </p:sp>
        </mc:Choice>
        <mc:Fallback xmlns="">
          <p:sp>
            <p:nvSpPr>
              <p:cNvPr id="7" name="TextBox 6">
                <a:extLst>
                  <a:ext uri="{FF2B5EF4-FFF2-40B4-BE49-F238E27FC236}">
                    <a16:creationId xmlns:a16="http://schemas.microsoft.com/office/drawing/2014/main" id="{E68F4250-1640-9BB9-A332-FC3DCB1472C6}"/>
                  </a:ext>
                </a:extLst>
              </p:cNvPr>
              <p:cNvSpPr txBox="1">
                <a:spLocks noRot="1" noChangeAspect="1" noMove="1" noResize="1" noEditPoints="1" noAdjustHandles="1" noChangeArrowheads="1" noChangeShapeType="1" noTextEdit="1"/>
              </p:cNvSpPr>
              <p:nvPr/>
            </p:nvSpPr>
            <p:spPr>
              <a:xfrm>
                <a:off x="359998" y="1967097"/>
                <a:ext cx="6094378" cy="1027845"/>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7701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8ED5-2AB9-FA1C-970D-CECC2AE745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747EFE-E87C-D6DB-4C34-D2366E6F6529}"/>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7E159617-23E2-7026-F557-8C0D64A71B3B}"/>
              </a:ext>
            </a:extLst>
          </p:cNvPr>
          <p:cNvSpPr>
            <a:spLocks noGrp="1"/>
          </p:cNvSpPr>
          <p:nvPr>
            <p:ph type="title"/>
          </p:nvPr>
        </p:nvSpPr>
        <p:spPr/>
        <p:txBody>
          <a:bodyPr/>
          <a:lstStyle/>
          <a:p>
            <a:r>
              <a:rPr lang="en-AU" dirty="0"/>
              <a:t>Finding the constant term using index notation (1)</a:t>
            </a:r>
          </a:p>
        </p:txBody>
      </p:sp>
      <p:sp>
        <p:nvSpPr>
          <p:cNvPr id="4" name="Text Placeholder 3">
            <a:extLst>
              <a:ext uri="{FF2B5EF4-FFF2-40B4-BE49-F238E27FC236}">
                <a16:creationId xmlns:a16="http://schemas.microsoft.com/office/drawing/2014/main" id="{B2349537-A52A-8FBB-24CF-D605D801A6E4}"/>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6E77E7-3B8E-A122-F3DA-6124392E0580}"/>
                  </a:ext>
                </a:extLst>
              </p:cNvPr>
              <p:cNvSpPr txBox="1"/>
              <p:nvPr/>
            </p:nvSpPr>
            <p:spPr>
              <a:xfrm>
                <a:off x="266703" y="1292535"/>
                <a:ext cx="8050448" cy="561564"/>
              </a:xfrm>
              <a:prstGeom prst="rect">
                <a:avLst/>
              </a:prstGeom>
              <a:noFill/>
            </p:spPr>
            <p:txBody>
              <a:bodyPr wrap="square">
                <a:spAutoFit/>
              </a:bodyPr>
              <a:lstStyle/>
              <a:p>
                <a:r>
                  <a:rPr lang="en-AU" sz="1800" b="0" dirty="0"/>
                  <a:t>Find the constant term in the expansion of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e>
                        </m:d>
                      </m:e>
                      <m:sup>
                        <m:r>
                          <a:rPr lang="en-AU" sz="1800" b="0" i="1" smtClean="0">
                            <a:latin typeface="Cambria Math" panose="02040503050406030204" pitchFamily="18" charset="0"/>
                          </a:rPr>
                          <m:t>10</m:t>
                        </m:r>
                      </m:sup>
                    </m:sSup>
                  </m:oMath>
                </a14:m>
                <a:endParaRPr lang="en-AU" sz="1800" dirty="0"/>
              </a:p>
            </p:txBody>
          </p:sp>
        </mc:Choice>
        <mc:Fallback xmlns="">
          <p:sp>
            <p:nvSpPr>
              <p:cNvPr id="7" name="TextBox 6">
                <a:extLst>
                  <a:ext uri="{FF2B5EF4-FFF2-40B4-BE49-F238E27FC236}">
                    <a16:creationId xmlns:a16="http://schemas.microsoft.com/office/drawing/2014/main" id="{086E77E7-3B8E-A122-F3DA-6124392E0580}"/>
                  </a:ext>
                </a:extLst>
              </p:cNvPr>
              <p:cNvSpPr txBox="1">
                <a:spLocks noRot="1" noChangeAspect="1" noMove="1" noResize="1" noEditPoints="1" noAdjustHandles="1" noChangeArrowheads="1" noChangeShapeType="1" noTextEdit="1"/>
              </p:cNvSpPr>
              <p:nvPr/>
            </p:nvSpPr>
            <p:spPr>
              <a:xfrm>
                <a:off x="266703" y="1292535"/>
                <a:ext cx="8050448" cy="561564"/>
              </a:xfrm>
              <a:prstGeom prst="rect">
                <a:avLst/>
              </a:prstGeom>
              <a:blipFill>
                <a:blip r:embed="rId3"/>
                <a:stretch>
                  <a:fillRect l="-682" b="-4348"/>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39FE3CEB-3367-C050-E6CC-777E3332B6FB}"/>
              </a:ext>
            </a:extLst>
          </p:cNvPr>
          <p:cNvSpPr/>
          <p:nvPr/>
        </p:nvSpPr>
        <p:spPr>
          <a:xfrm>
            <a:off x="10139507" y="2988374"/>
            <a:ext cx="1704492" cy="1602612"/>
          </a:xfrm>
          <a:prstGeom prst="wedgeRoundRectCallout">
            <a:avLst>
              <a:gd name="adj1" fmla="val -63906"/>
              <a:gd name="adj2" fmla="val -479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would you explain where each index originated?</a:t>
            </a:r>
          </a:p>
        </p:txBody>
      </p:sp>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B973383F-CF6F-59F9-A122-DBE444369AD4}"/>
                  </a:ext>
                </a:extLst>
              </p:cNvPr>
              <p:cNvSpPr/>
              <p:nvPr/>
            </p:nvSpPr>
            <p:spPr>
              <a:xfrm>
                <a:off x="266702" y="2120615"/>
                <a:ext cx="3358813" cy="1669065"/>
              </a:xfrm>
              <a:prstGeom prst="wedgeRoundRectCallout">
                <a:avLst>
                  <a:gd name="adj1" fmla="val 87816"/>
                  <a:gd name="adj2" fmla="val -318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Would the expansion of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e>
                        </m:d>
                      </m:e>
                      <m:sup>
                        <m:r>
                          <a:rPr lang="en-AU" sz="1800" b="0" i="1" smtClean="0">
                            <a:latin typeface="Cambria Math" panose="02040503050406030204" pitchFamily="18" charset="0"/>
                          </a:rPr>
                          <m:t>10</m:t>
                        </m:r>
                      </m:sup>
                    </m:sSup>
                  </m:oMath>
                </a14:m>
                <a:r>
                  <a:rPr lang="en-AU" sz="1800" dirty="0"/>
                  <a:t>produce the same constant term? Why/Why not?  </a:t>
                </a:r>
              </a:p>
            </p:txBody>
          </p:sp>
        </mc:Choice>
        <mc:Fallback xmlns="">
          <p:sp>
            <p:nvSpPr>
              <p:cNvPr id="5" name="Speech Bubble: Rectangle with Corners Rounded 4">
                <a:extLst>
                  <a:ext uri="{FF2B5EF4-FFF2-40B4-BE49-F238E27FC236}">
                    <a16:creationId xmlns:a16="http://schemas.microsoft.com/office/drawing/2014/main" id="{B973383F-CF6F-59F9-A122-DBE444369AD4}"/>
                  </a:ext>
                </a:extLst>
              </p:cNvPr>
              <p:cNvSpPr>
                <a:spLocks noRot="1" noChangeAspect="1" noMove="1" noResize="1" noEditPoints="1" noAdjustHandles="1" noChangeArrowheads="1" noChangeShapeType="1" noTextEdit="1"/>
              </p:cNvSpPr>
              <p:nvPr/>
            </p:nvSpPr>
            <p:spPr>
              <a:xfrm>
                <a:off x="266702" y="2120615"/>
                <a:ext cx="3358813" cy="1669065"/>
              </a:xfrm>
              <a:prstGeom prst="wedgeRoundRectCallout">
                <a:avLst>
                  <a:gd name="adj1" fmla="val 87816"/>
                  <a:gd name="adj2" fmla="val -31855"/>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546A86B-459A-7A16-F72D-AA040F81190B}"/>
                  </a:ext>
                </a:extLst>
              </p:cNvPr>
              <p:cNvGraphicFramePr>
                <a:graphicFrameLocks noGrp="1"/>
              </p:cNvGraphicFramePr>
              <p:nvPr>
                <p:extLst>
                  <p:ext uri="{D42A27DB-BD31-4B8C-83A1-F6EECF244321}">
                    <p14:modId xmlns:p14="http://schemas.microsoft.com/office/powerpoint/2010/main" val="2173789620"/>
                  </p:ext>
                </p:extLst>
              </p:nvPr>
            </p:nvGraphicFramePr>
            <p:xfrm>
              <a:off x="3625515" y="2120615"/>
              <a:ext cx="6513991" cy="4225617"/>
            </p:xfrm>
            <a:graphic>
              <a:graphicData uri="http://schemas.openxmlformats.org/drawingml/2006/table">
                <a:tbl>
                  <a:tblPr firstRow="1" bandRow="1">
                    <a:tableStyleId>{2D5ABB26-0587-4C30-8999-92F81FD0307C}</a:tableStyleId>
                  </a:tblPr>
                  <a:tblGrid>
                    <a:gridCol w="3271686">
                      <a:extLst>
                        <a:ext uri="{9D8B030D-6E8A-4147-A177-3AD203B41FA5}">
                          <a16:colId xmlns:a16="http://schemas.microsoft.com/office/drawing/2014/main" val="948906824"/>
                        </a:ext>
                      </a:extLst>
                    </a:gridCol>
                    <a:gridCol w="3242305">
                      <a:extLst>
                        <a:ext uri="{9D8B030D-6E8A-4147-A177-3AD203B41FA5}">
                          <a16:colId xmlns:a16="http://schemas.microsoft.com/office/drawing/2014/main" val="2212034684"/>
                        </a:ext>
                      </a:extLst>
                    </a:gridCol>
                  </a:tblGrid>
                  <a:tr h="655592">
                    <a:tc>
                      <a:txBody>
                        <a:bodyPr/>
                        <a:lstStyle/>
                        <a:p>
                          <a:pPr algn="r"/>
                          <a:r>
                            <a:rPr lang="en-AU" b="1" dirty="0"/>
                            <a:t>The general term</a:t>
                          </a:r>
                        </a:p>
                      </a:txBody>
                      <a:tcPr/>
                    </a:tc>
                    <a:tc>
                      <a:txBody>
                        <a:bodyPr/>
                        <a:lstStyle/>
                        <a:p>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smtClean="0">
                                              <a:latin typeface="Cambria Math" panose="02040503050406030204" pitchFamily="18" charset="0"/>
                                            </a:rPr>
                                            <m:t>1</m:t>
                                          </m:r>
                                          <m:r>
                                            <a:rPr lang="en-AU" sz="1800" b="0" smtClean="0">
                                              <a:latin typeface="Cambria Math" panose="02040503050406030204" pitchFamily="18" charset="0"/>
                                            </a:rPr>
                                            <m:t>0</m:t>
                                          </m:r>
                                        </m:e>
                                      </m:mr>
                                      <m:mr>
                                        <m:e>
                                          <m:r>
                                            <m:rPr>
                                              <m:sty m:val="p"/>
                                            </m:rPr>
                                            <a:rPr lang="en-AU" sz="1800" b="0" i="0" smtClean="0">
                                              <a:latin typeface="Cambria Math" panose="02040503050406030204" pitchFamily="18" charset="0"/>
                                            </a:rPr>
                                            <m:t>r</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b="0" i="1" smtClean="0">
                                                <a:latin typeface="Cambria Math" panose="02040503050406030204" pitchFamily="18" charset="0"/>
                                              </a:rPr>
                                            </m:ctrlPr>
                                          </m:sSupPr>
                                          <m:e>
                                            <m:r>
                                              <a:rPr lang="en-AU" sz="1800">
                                                <a:latin typeface="Cambria Math" panose="02040503050406030204" pitchFamily="18" charset="0"/>
                                              </a:rPr>
                                              <m:t>𝑥</m:t>
                                            </m:r>
                                          </m:e>
                                          <m:sup>
                                            <m:r>
                                              <a:rPr lang="en-AU" sz="1800" b="0" smtClean="0">
                                                <a:latin typeface="Cambria Math" panose="02040503050406030204" pitchFamily="18" charset="0"/>
                                              </a:rPr>
                                              <m:t>3</m:t>
                                            </m:r>
                                          </m:sup>
                                        </m:sSup>
                                      </m:e>
                                    </m:d>
                                  </m:e>
                                  <m:sup>
                                    <m:r>
                                      <a:rPr lang="en-AU" sz="1800" b="0" smtClean="0">
                                        <a:latin typeface="Cambria Math" panose="02040503050406030204" pitchFamily="18" charset="0"/>
                                      </a:rPr>
                                      <m:t>10−</m:t>
                                    </m:r>
                                    <m:r>
                                      <a:rPr lang="en-AU" sz="1800" b="0" i="1" smtClean="0">
                                        <a:latin typeface="Cambria Math" panose="02040503050406030204" pitchFamily="18" charset="0"/>
                                      </a:rPr>
                                      <m:t>𝑟</m:t>
                                    </m:r>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2</m:t>
                                                </m:r>
                                              </m:sup>
                                            </m:sSup>
                                          </m:den>
                                        </m:f>
                                      </m:e>
                                    </m:d>
                                  </m:e>
                                  <m:sup>
                                    <m:r>
                                      <a:rPr lang="en-AU" sz="1800" b="0" i="1" smtClean="0">
                                        <a:latin typeface="Cambria Math" panose="02040503050406030204" pitchFamily="18" charset="0"/>
                                      </a:rPr>
                                      <m:t>𝑟</m:t>
                                    </m:r>
                                  </m:sup>
                                </m:sSup>
                              </m:oMath>
                            </m:oMathPara>
                          </a14:m>
                          <a:endParaRPr lang="en-AU" dirty="0"/>
                        </a:p>
                      </a:txBody>
                      <a:tcPr/>
                    </a:tc>
                    <a:extLst>
                      <a:ext uri="{0D108BD9-81ED-4DB2-BD59-A6C34878D82A}">
                        <a16:rowId xmlns:a16="http://schemas.microsoft.com/office/drawing/2014/main" val="1197030110"/>
                      </a:ext>
                    </a:extLst>
                  </a:tr>
                  <a:tr h="471369">
                    <a:tc>
                      <a:txBody>
                        <a:bodyPr/>
                        <a:lstStyle/>
                        <a:p>
                          <a:pPr algn="r"/>
                          <a:r>
                            <a:rPr lang="en-AU" b="1" dirty="0"/>
                            <a:t>Equate powers of </a:t>
                          </a:r>
                          <a14:m>
                            <m:oMath xmlns:m="http://schemas.openxmlformats.org/officeDocument/2006/math">
                              <m:r>
                                <a:rPr lang="en-AU" b="1" i="1" dirty="0" smtClean="0">
                                  <a:latin typeface="Cambria Math" panose="02040503050406030204" pitchFamily="18" charset="0"/>
                                </a:rPr>
                                <m:t>𝒙</m:t>
                              </m:r>
                            </m:oMath>
                          </a14:m>
                          <a:r>
                            <a:rPr lang="en-AU" b="1" dirty="0"/>
                            <a:t> to zero</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smtClean="0">
                                        <a:latin typeface="Cambria Math" panose="02040503050406030204" pitchFamily="18" charset="0"/>
                                      </a:rPr>
                                      <m:t>𝑥</m:t>
                                    </m:r>
                                  </m:e>
                                  <m:sup>
                                    <m:r>
                                      <a:rPr lang="en-AU" sz="1800" b="0" smtClean="0">
                                        <a:latin typeface="Cambria Math" panose="02040503050406030204" pitchFamily="18" charset="0"/>
                                      </a:rPr>
                                      <m:t>3(10−</m:t>
                                    </m:r>
                                    <m:r>
                                      <a:rPr lang="en-AU" sz="1800" b="0" i="1" smtClean="0">
                                        <a:latin typeface="Cambria Math" panose="02040503050406030204" pitchFamily="18" charset="0"/>
                                      </a:rPr>
                                      <m:t>𝑟</m:t>
                                    </m:r>
                                    <m:r>
                                      <a:rPr lang="en-AU" sz="1800" b="0" smtClean="0">
                                        <a:latin typeface="Cambria Math" panose="02040503050406030204" pitchFamily="18" charset="0"/>
                                      </a:rPr>
                                      <m:t>)</m:t>
                                    </m:r>
                                  </m:sup>
                                </m:sSup>
                                <m:r>
                                  <a:rPr lang="en-AU" sz="1800" b="0"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−2(</m:t>
                                    </m:r>
                                    <m:r>
                                      <a:rPr lang="en-AU" sz="1800" b="0" i="1" smtClean="0">
                                        <a:latin typeface="Cambria Math" panose="02040503050406030204" pitchFamily="18" charset="0"/>
                                      </a:rPr>
                                      <m:t>𝑟</m:t>
                                    </m:r>
                                    <m:r>
                                      <a:rPr lang="en-AU" sz="1800" b="0" smtClean="0">
                                        <a:latin typeface="Cambria Math" panose="02040503050406030204" pitchFamily="18" charset="0"/>
                                      </a:rPr>
                                      <m:t>)</m:t>
                                    </m:r>
                                  </m:sup>
                                </m:sSup>
                                <m:r>
                                  <a:rPr lang="en-AU" sz="1800" b="0"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0</m:t>
                                    </m:r>
                                  </m:sup>
                                </m:sSup>
                              </m:oMath>
                            </m:oMathPara>
                          </a14:m>
                          <a:endParaRPr lang="en-AU" dirty="0"/>
                        </a:p>
                      </a:txBody>
                      <a:tcPr/>
                    </a:tc>
                    <a:extLst>
                      <a:ext uri="{0D108BD9-81ED-4DB2-BD59-A6C34878D82A}">
                        <a16:rowId xmlns:a16="http://schemas.microsoft.com/office/drawing/2014/main" val="2587648038"/>
                      </a:ext>
                    </a:extLst>
                  </a:tr>
                  <a:tr h="370840">
                    <a:tc>
                      <a:txBody>
                        <a:bodyPr/>
                        <a:lstStyle/>
                        <a:p>
                          <a:pPr algn="r"/>
                          <a:r>
                            <a:rPr lang="en-AU" b="1" dirty="0"/>
                            <a:t>Solve for </a:t>
                          </a:r>
                          <a14:m>
                            <m:oMath xmlns:m="http://schemas.openxmlformats.org/officeDocument/2006/math">
                              <m:r>
                                <a:rPr lang="en-AU" b="1" i="1" dirty="0" smtClean="0">
                                  <a:latin typeface="Cambria Math" panose="02040503050406030204" pitchFamily="18" charset="0"/>
                                </a:rPr>
                                <m:t>𝒓</m:t>
                              </m:r>
                            </m:oMath>
                          </a14:m>
                          <a:endParaRPr lang="en-AU"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3(10−</m:t>
                                </m:r>
                                <m:r>
                                  <a:rPr lang="en-AU" sz="1800" b="0" i="1" smtClean="0">
                                    <a:latin typeface="Cambria Math" panose="02040503050406030204" pitchFamily="18" charset="0"/>
                                  </a:rPr>
                                  <m:t>𝑟</m:t>
                                </m:r>
                                <m:r>
                                  <a:rPr lang="en-AU" sz="1800" b="0" i="1" smtClean="0">
                                    <a:latin typeface="Cambria Math" panose="02040503050406030204" pitchFamily="18" charset="0"/>
                                  </a:rPr>
                                  <m:t>)−2(</m:t>
                                </m:r>
                                <m:r>
                                  <a:rPr lang="en-AU" sz="1800" b="0" i="1" smtClean="0">
                                    <a:latin typeface="Cambria Math" panose="02040503050406030204" pitchFamily="18" charset="0"/>
                                  </a:rPr>
                                  <m:t>𝑟</m:t>
                                </m:r>
                                <m:r>
                                  <a:rPr lang="en-AU" sz="1800" b="0" i="1" smtClean="0">
                                    <a:latin typeface="Cambria Math" panose="02040503050406030204" pitchFamily="18" charset="0"/>
                                  </a:rPr>
                                  <m:t>)</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𝑟</m:t>
                                </m:r>
                                <m:r>
                                  <a:rPr lang="en-AU" sz="1800" b="0" i="1" smtClean="0">
                                    <a:latin typeface="Cambria Math" panose="02040503050406030204" pitchFamily="18" charset="0"/>
                                  </a:rPr>
                                  <m:t>+30</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oMath>
                            </m:oMathPara>
                          </a14:m>
                          <a:endParaRPr lang="en-AU" sz="1800" i="1" dirty="0"/>
                        </a:p>
                        <a:p>
                          <a:endParaRPr lang="en-AU" dirty="0"/>
                        </a:p>
                      </a:txBody>
                      <a:tcPr/>
                    </a:tc>
                    <a:extLst>
                      <a:ext uri="{0D108BD9-81ED-4DB2-BD59-A6C34878D82A}">
                        <a16:rowId xmlns:a16="http://schemas.microsoft.com/office/drawing/2014/main" val="2286855584"/>
                      </a:ext>
                    </a:extLst>
                  </a:tr>
                  <a:tr h="370840">
                    <a:tc>
                      <a:txBody>
                        <a:bodyPr/>
                        <a:lstStyle/>
                        <a:p>
                          <a:pPr algn="r"/>
                          <a:r>
                            <a:rPr lang="en-AU" b="1" dirty="0"/>
                            <a:t>Substitute into general form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a:latin typeface="Cambria Math" panose="02040503050406030204" pitchFamily="18" charset="0"/>
                                            </a:rPr>
                                            <m:t>1</m:t>
                                          </m:r>
                                          <m:r>
                                            <a:rPr lang="en-AU" sz="1800">
                                              <a:latin typeface="Cambria Math" panose="02040503050406030204" pitchFamily="18" charset="0"/>
                                            </a:rPr>
                                            <m:t>0</m:t>
                                          </m:r>
                                        </m:e>
                                      </m:mr>
                                      <m:mr>
                                        <m:e>
                                          <m:r>
                                            <a:rPr lang="en-AU" sz="1800" b="0" smtClean="0">
                                              <a:latin typeface="Cambria Math" panose="02040503050406030204" pitchFamily="18" charset="0"/>
                                            </a:rPr>
                                            <m:t>6</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3</m:t>
                                            </m:r>
                                          </m:sup>
                                        </m:sSup>
                                      </m:e>
                                    </m:d>
                                  </m:e>
                                  <m:sup>
                                    <m:r>
                                      <a:rPr lang="en-AU" sz="1800" b="0" smtClean="0">
                                        <a:latin typeface="Cambria Math" panose="02040503050406030204" pitchFamily="18" charset="0"/>
                                      </a:rPr>
                                      <m:t>10−6</m:t>
                                    </m:r>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2</m:t>
                                                </m:r>
                                              </m:sup>
                                            </m:sSup>
                                          </m:den>
                                        </m:f>
                                      </m:e>
                                    </m:d>
                                  </m:e>
                                  <m:sup>
                                    <m:r>
                                      <a:rPr lang="en-AU" sz="1800" b="0" smtClean="0">
                                        <a:latin typeface="Cambria Math" panose="02040503050406030204" pitchFamily="18" charset="0"/>
                                      </a:rPr>
                                      <m:t>6</m:t>
                                    </m:r>
                                  </m:sup>
                                </m:sSup>
                              </m:oMath>
                              <m:oMath xmlns:m="http://schemas.openxmlformats.org/officeDocument/2006/math">
                                <m:r>
                                  <a:rPr lang="en-AU" sz="1800" b="0" smtClean="0">
                                    <a:latin typeface="Cambria Math" panose="02040503050406030204" pitchFamily="18" charset="0"/>
                                  </a:rPr>
                                  <m:t>=210×16</m:t>
                                </m:r>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12</m:t>
                                    </m:r>
                                  </m:sup>
                                </m:sSup>
                                <m: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12</m:t>
                                        </m:r>
                                      </m:sup>
                                    </m:sSup>
                                  </m:den>
                                </m:f>
                              </m:oMath>
                              <m:oMath xmlns:m="http://schemas.openxmlformats.org/officeDocument/2006/math">
                                <m:r>
                                  <a:rPr lang="en-AU" sz="1800" b="0" smtClean="0">
                                    <a:latin typeface="Cambria Math" panose="02040503050406030204" pitchFamily="18" charset="0"/>
                                  </a:rPr>
                                  <m:t>=3360</m:t>
                                </m:r>
                              </m:oMath>
                            </m:oMathPara>
                          </a14:m>
                          <a:endParaRPr lang="en-AU" sz="1800" dirty="0"/>
                        </a:p>
                        <a:p>
                          <a:endParaRPr lang="en-AU" dirty="0"/>
                        </a:p>
                      </a:txBody>
                      <a:tcPr/>
                    </a:tc>
                    <a:extLst>
                      <a:ext uri="{0D108BD9-81ED-4DB2-BD59-A6C34878D82A}">
                        <a16:rowId xmlns:a16="http://schemas.microsoft.com/office/drawing/2014/main" val="426927219"/>
                      </a:ext>
                    </a:extLst>
                  </a:tr>
                </a:tbl>
              </a:graphicData>
            </a:graphic>
          </p:graphicFrame>
        </mc:Choice>
        <mc:Fallback xmlns="">
          <p:graphicFrame>
            <p:nvGraphicFramePr>
              <p:cNvPr id="9" name="Table 8">
                <a:extLst>
                  <a:ext uri="{FF2B5EF4-FFF2-40B4-BE49-F238E27FC236}">
                    <a16:creationId xmlns:a16="http://schemas.microsoft.com/office/drawing/2014/main" id="{3546A86B-459A-7A16-F72D-AA040F81190B}"/>
                  </a:ext>
                </a:extLst>
              </p:cNvPr>
              <p:cNvGraphicFramePr>
                <a:graphicFrameLocks noGrp="1"/>
              </p:cNvGraphicFramePr>
              <p:nvPr>
                <p:extLst>
                  <p:ext uri="{D42A27DB-BD31-4B8C-83A1-F6EECF244321}">
                    <p14:modId xmlns:p14="http://schemas.microsoft.com/office/powerpoint/2010/main" val="2173789620"/>
                  </p:ext>
                </p:extLst>
              </p:nvPr>
            </p:nvGraphicFramePr>
            <p:xfrm>
              <a:off x="3625515" y="2120615"/>
              <a:ext cx="6513991" cy="4225617"/>
            </p:xfrm>
            <a:graphic>
              <a:graphicData uri="http://schemas.openxmlformats.org/drawingml/2006/table">
                <a:tbl>
                  <a:tblPr firstRow="1" bandRow="1">
                    <a:tableStyleId>{2D5ABB26-0587-4C30-8999-92F81FD0307C}</a:tableStyleId>
                  </a:tblPr>
                  <a:tblGrid>
                    <a:gridCol w="3271686">
                      <a:extLst>
                        <a:ext uri="{9D8B030D-6E8A-4147-A177-3AD203B41FA5}">
                          <a16:colId xmlns:a16="http://schemas.microsoft.com/office/drawing/2014/main" val="948906824"/>
                        </a:ext>
                      </a:extLst>
                    </a:gridCol>
                    <a:gridCol w="3242305">
                      <a:extLst>
                        <a:ext uri="{9D8B030D-6E8A-4147-A177-3AD203B41FA5}">
                          <a16:colId xmlns:a16="http://schemas.microsoft.com/office/drawing/2014/main" val="2212034684"/>
                        </a:ext>
                      </a:extLst>
                    </a:gridCol>
                  </a:tblGrid>
                  <a:tr h="739585">
                    <a:tc>
                      <a:txBody>
                        <a:bodyPr/>
                        <a:lstStyle/>
                        <a:p>
                          <a:pPr algn="r"/>
                          <a:r>
                            <a:rPr lang="en-AU" b="1" dirty="0"/>
                            <a:t>The general term</a:t>
                          </a:r>
                        </a:p>
                      </a:txBody>
                      <a:tcPr/>
                    </a:tc>
                    <a:tc>
                      <a:txBody>
                        <a:bodyPr/>
                        <a:lstStyle/>
                        <a:p>
                          <a:endParaRPr lang="en-US"/>
                        </a:p>
                      </a:txBody>
                      <a:tcPr>
                        <a:blipFill>
                          <a:blip r:embed="rId5"/>
                          <a:stretch>
                            <a:fillRect l="-100750" t="-4098" b="-469672"/>
                          </a:stretch>
                        </a:blipFill>
                      </a:tcPr>
                    </a:tc>
                    <a:extLst>
                      <a:ext uri="{0D108BD9-81ED-4DB2-BD59-A6C34878D82A}">
                        <a16:rowId xmlns:a16="http://schemas.microsoft.com/office/drawing/2014/main" val="1197030110"/>
                      </a:ext>
                    </a:extLst>
                  </a:tr>
                  <a:tr h="471369">
                    <a:tc>
                      <a:txBody>
                        <a:bodyPr/>
                        <a:lstStyle/>
                        <a:p>
                          <a:endParaRPr lang="en-US"/>
                        </a:p>
                      </a:txBody>
                      <a:tcPr>
                        <a:blipFill>
                          <a:blip r:embed="rId5"/>
                          <a:stretch>
                            <a:fillRect t="-164935" r="-99255" b="-644156"/>
                          </a:stretch>
                        </a:blipFill>
                      </a:tcPr>
                    </a:tc>
                    <a:tc>
                      <a:txBody>
                        <a:bodyPr/>
                        <a:lstStyle/>
                        <a:p>
                          <a:endParaRPr lang="en-US"/>
                        </a:p>
                      </a:txBody>
                      <a:tcPr>
                        <a:blipFill>
                          <a:blip r:embed="rId5"/>
                          <a:stretch>
                            <a:fillRect l="-100750" t="-164935" b="-644156"/>
                          </a:stretch>
                        </a:blipFill>
                      </a:tcPr>
                    </a:tc>
                    <a:extLst>
                      <a:ext uri="{0D108BD9-81ED-4DB2-BD59-A6C34878D82A}">
                        <a16:rowId xmlns:a16="http://schemas.microsoft.com/office/drawing/2014/main" val="2587648038"/>
                      </a:ext>
                    </a:extLst>
                  </a:tr>
                  <a:tr h="1188720">
                    <a:tc>
                      <a:txBody>
                        <a:bodyPr/>
                        <a:lstStyle/>
                        <a:p>
                          <a:endParaRPr lang="en-US"/>
                        </a:p>
                      </a:txBody>
                      <a:tcPr>
                        <a:blipFill>
                          <a:blip r:embed="rId5"/>
                          <a:stretch>
                            <a:fillRect t="-104082" r="-99255" b="-153061"/>
                          </a:stretch>
                        </a:blipFill>
                      </a:tcPr>
                    </a:tc>
                    <a:tc>
                      <a:txBody>
                        <a:bodyPr/>
                        <a:lstStyle/>
                        <a:p>
                          <a:endParaRPr lang="en-US"/>
                        </a:p>
                      </a:txBody>
                      <a:tcPr>
                        <a:blipFill>
                          <a:blip r:embed="rId5"/>
                          <a:stretch>
                            <a:fillRect l="-100750" t="-104082" b="-153061"/>
                          </a:stretch>
                        </a:blipFill>
                      </a:tcPr>
                    </a:tc>
                    <a:extLst>
                      <a:ext uri="{0D108BD9-81ED-4DB2-BD59-A6C34878D82A}">
                        <a16:rowId xmlns:a16="http://schemas.microsoft.com/office/drawing/2014/main" val="2286855584"/>
                      </a:ext>
                    </a:extLst>
                  </a:tr>
                  <a:tr h="1825943">
                    <a:tc>
                      <a:txBody>
                        <a:bodyPr/>
                        <a:lstStyle/>
                        <a:p>
                          <a:pPr algn="r"/>
                          <a:r>
                            <a:rPr lang="en-AU" b="1" dirty="0"/>
                            <a:t>Substitute into general form</a:t>
                          </a:r>
                        </a:p>
                      </a:txBody>
                      <a:tcPr/>
                    </a:tc>
                    <a:tc>
                      <a:txBody>
                        <a:bodyPr/>
                        <a:lstStyle/>
                        <a:p>
                          <a:endParaRPr lang="en-US"/>
                        </a:p>
                      </a:txBody>
                      <a:tcPr>
                        <a:blipFill>
                          <a:blip r:embed="rId5"/>
                          <a:stretch>
                            <a:fillRect l="-100750" t="-133333"/>
                          </a:stretch>
                        </a:blipFill>
                      </a:tcPr>
                    </a:tc>
                    <a:extLst>
                      <a:ext uri="{0D108BD9-81ED-4DB2-BD59-A6C34878D82A}">
                        <a16:rowId xmlns:a16="http://schemas.microsoft.com/office/drawing/2014/main" val="426927219"/>
                      </a:ext>
                    </a:extLst>
                  </a:tr>
                </a:tbl>
              </a:graphicData>
            </a:graphic>
          </p:graphicFrame>
        </mc:Fallback>
      </mc:AlternateContent>
    </p:spTree>
    <p:extLst>
      <p:ext uri="{BB962C8B-B14F-4D97-AF65-F5344CB8AC3E}">
        <p14:creationId xmlns:p14="http://schemas.microsoft.com/office/powerpoint/2010/main" val="23821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D1897-0615-A75F-D83A-ECA46BAB48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C0C58-2E9E-F6C5-724B-0F9FB36F1724}"/>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04962AE6-4581-1C44-8263-C70B3D6E26EE}"/>
              </a:ext>
            </a:extLst>
          </p:cNvPr>
          <p:cNvSpPr>
            <a:spLocks noGrp="1"/>
          </p:cNvSpPr>
          <p:nvPr>
            <p:ph type="title"/>
          </p:nvPr>
        </p:nvSpPr>
        <p:spPr/>
        <p:txBody>
          <a:bodyPr/>
          <a:lstStyle/>
          <a:p>
            <a:r>
              <a:rPr lang="en-AU" dirty="0"/>
              <a:t>Finding the constant term using index notation (2)</a:t>
            </a:r>
          </a:p>
        </p:txBody>
      </p:sp>
      <p:sp>
        <p:nvSpPr>
          <p:cNvPr id="4" name="Text Placeholder 3">
            <a:extLst>
              <a:ext uri="{FF2B5EF4-FFF2-40B4-BE49-F238E27FC236}">
                <a16:creationId xmlns:a16="http://schemas.microsoft.com/office/drawing/2014/main" id="{7ECF1F84-BBAE-8272-FAF3-1B07822F8F73}"/>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C508B-9C9F-A105-6957-DC853429D6F8}"/>
                  </a:ext>
                </a:extLst>
              </p:cNvPr>
              <p:cNvSpPr txBox="1"/>
              <p:nvPr/>
            </p:nvSpPr>
            <p:spPr>
              <a:xfrm>
                <a:off x="266703" y="1292535"/>
                <a:ext cx="8050448" cy="561564"/>
              </a:xfrm>
              <a:prstGeom prst="rect">
                <a:avLst/>
              </a:prstGeom>
              <a:noFill/>
            </p:spPr>
            <p:txBody>
              <a:bodyPr wrap="square">
                <a:spAutoFit/>
              </a:bodyPr>
              <a:lstStyle/>
              <a:p>
                <a:r>
                  <a:rPr lang="en-AU" sz="1800" b="0" dirty="0"/>
                  <a:t>Find the constant term in the expression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e>
                        </m:d>
                      </m:e>
                      <m:sup>
                        <m:r>
                          <a:rPr lang="en-AU" sz="1800" b="0" i="1" smtClean="0">
                            <a:latin typeface="Cambria Math" panose="02040503050406030204" pitchFamily="18" charset="0"/>
                          </a:rPr>
                          <m:t>6</m:t>
                        </m:r>
                      </m:sup>
                    </m:sSup>
                  </m:oMath>
                </a14:m>
                <a:endParaRPr lang="en-AU" sz="1800" dirty="0"/>
              </a:p>
            </p:txBody>
          </p:sp>
        </mc:Choice>
        <mc:Fallback xmlns="">
          <p:sp>
            <p:nvSpPr>
              <p:cNvPr id="7" name="TextBox 6">
                <a:extLst>
                  <a:ext uri="{FF2B5EF4-FFF2-40B4-BE49-F238E27FC236}">
                    <a16:creationId xmlns:a16="http://schemas.microsoft.com/office/drawing/2014/main" id="{8CAC508B-9C9F-A105-6957-DC853429D6F8}"/>
                  </a:ext>
                </a:extLst>
              </p:cNvPr>
              <p:cNvSpPr txBox="1">
                <a:spLocks noRot="1" noChangeAspect="1" noMove="1" noResize="1" noEditPoints="1" noAdjustHandles="1" noChangeArrowheads="1" noChangeShapeType="1" noTextEdit="1"/>
              </p:cNvSpPr>
              <p:nvPr/>
            </p:nvSpPr>
            <p:spPr>
              <a:xfrm>
                <a:off x="266703" y="1292535"/>
                <a:ext cx="8050448" cy="561564"/>
              </a:xfrm>
              <a:prstGeom prst="rect">
                <a:avLst/>
              </a:prstGeom>
              <a:blipFill>
                <a:blip r:embed="rId2"/>
                <a:stretch>
                  <a:fillRect l="-682"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F397112E-4D42-AA6E-A4E9-7241C35AFD79}"/>
                  </a:ext>
                </a:extLst>
              </p:cNvPr>
              <p:cNvGraphicFramePr>
                <a:graphicFrameLocks noGrp="1"/>
              </p:cNvGraphicFramePr>
              <p:nvPr>
                <p:extLst>
                  <p:ext uri="{D42A27DB-BD31-4B8C-83A1-F6EECF244321}">
                    <p14:modId xmlns:p14="http://schemas.microsoft.com/office/powerpoint/2010/main" val="2394498051"/>
                  </p:ext>
                </p:extLst>
              </p:nvPr>
            </p:nvGraphicFramePr>
            <p:xfrm>
              <a:off x="2879387" y="2164114"/>
              <a:ext cx="7134698" cy="4131375"/>
            </p:xfrm>
            <a:graphic>
              <a:graphicData uri="http://schemas.openxmlformats.org/drawingml/2006/table">
                <a:tbl>
                  <a:tblPr firstRow="1" bandRow="1">
                    <a:tableStyleId>{2D5ABB26-0587-4C30-8999-92F81FD0307C}</a:tableStyleId>
                  </a:tblPr>
                  <a:tblGrid>
                    <a:gridCol w="3567349">
                      <a:extLst>
                        <a:ext uri="{9D8B030D-6E8A-4147-A177-3AD203B41FA5}">
                          <a16:colId xmlns:a16="http://schemas.microsoft.com/office/drawing/2014/main" val="2806277996"/>
                        </a:ext>
                      </a:extLst>
                    </a:gridCol>
                    <a:gridCol w="3567349">
                      <a:extLst>
                        <a:ext uri="{9D8B030D-6E8A-4147-A177-3AD203B41FA5}">
                          <a16:colId xmlns:a16="http://schemas.microsoft.com/office/drawing/2014/main" val="1456675973"/>
                        </a:ext>
                      </a:extLst>
                    </a:gridCol>
                  </a:tblGrid>
                  <a:tr h="370840">
                    <a:tc>
                      <a:txBody>
                        <a:bodyPr/>
                        <a:lstStyle/>
                        <a:p>
                          <a:pPr algn="r"/>
                          <a:r>
                            <a:rPr lang="en-AU" b="1" dirty="0"/>
                            <a:t>The general term</a:t>
                          </a:r>
                        </a:p>
                      </a:txBody>
                      <a:tcPr/>
                    </a:tc>
                    <a:tc>
                      <a:txBody>
                        <a:bodyPr/>
                        <a:lstStyle/>
                        <a:p>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b="0" smtClean="0">
                                              <a:latin typeface="Cambria Math" panose="02040503050406030204" pitchFamily="18" charset="0"/>
                                            </a:rPr>
                                            <m:t>6</m:t>
                                          </m:r>
                                        </m:e>
                                      </m:mr>
                                      <m:mr>
                                        <m:e>
                                          <m:r>
                                            <a:rPr lang="en-AU" sz="1800" b="0" i="1" smtClean="0">
                                              <a:latin typeface="Cambria Math" panose="02040503050406030204" pitchFamily="18" charset="0"/>
                                            </a:rPr>
                                            <m:t>𝑟</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b="0" i="1" smtClean="0">
                                                <a:latin typeface="Cambria Math" panose="02040503050406030204" pitchFamily="18" charset="0"/>
                                              </a:rPr>
                                            </m:ctrlPr>
                                          </m:sSupPr>
                                          <m:e>
                                            <m:r>
                                              <a:rPr lang="en-AU" sz="1800">
                                                <a:latin typeface="Cambria Math" panose="02040503050406030204" pitchFamily="18" charset="0"/>
                                              </a:rPr>
                                              <m:t>𝑥</m:t>
                                            </m:r>
                                          </m:e>
                                          <m:sup>
                                            <m:r>
                                              <a:rPr lang="en-AU" sz="1800" b="0" smtClean="0">
                                                <a:latin typeface="Cambria Math" panose="02040503050406030204" pitchFamily="18" charset="0"/>
                                              </a:rPr>
                                              <m:t>2</m:t>
                                            </m:r>
                                          </m:sup>
                                        </m:sSup>
                                      </m:e>
                                    </m:d>
                                  </m:e>
                                  <m:sup>
                                    <m:r>
                                      <a:rPr lang="en-AU" sz="1800" b="0" smtClean="0">
                                        <a:latin typeface="Cambria Math" panose="02040503050406030204" pitchFamily="18" charset="0"/>
                                      </a:rPr>
                                      <m:t>6−</m:t>
                                    </m:r>
                                    <m:r>
                                      <a:rPr lang="en-AU" sz="1800" b="0" i="1" smtClean="0">
                                        <a:latin typeface="Cambria Math" panose="02040503050406030204" pitchFamily="18" charset="0"/>
                                      </a:rPr>
                                      <m:t>𝑟</m:t>
                                    </m:r>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2</m:t>
                                                </m:r>
                                              </m:sup>
                                            </m:sSup>
                                          </m:den>
                                        </m:f>
                                      </m:e>
                                    </m:d>
                                  </m:e>
                                  <m:sup>
                                    <m:r>
                                      <a:rPr lang="en-AU" sz="1800" b="0" i="1" smtClean="0">
                                        <a:latin typeface="Cambria Math" panose="02040503050406030204" pitchFamily="18" charset="0"/>
                                      </a:rPr>
                                      <m:t>𝑟</m:t>
                                    </m:r>
                                  </m:sup>
                                </m:sSup>
                              </m:oMath>
                            </m:oMathPara>
                          </a14:m>
                          <a:endParaRPr lang="en-AU" dirty="0"/>
                        </a:p>
                      </a:txBody>
                      <a:tcPr/>
                    </a:tc>
                    <a:extLst>
                      <a:ext uri="{0D108BD9-81ED-4DB2-BD59-A6C34878D82A}">
                        <a16:rowId xmlns:a16="http://schemas.microsoft.com/office/drawing/2014/main" val="4231996393"/>
                      </a:ext>
                    </a:extLst>
                  </a:tr>
                  <a:tr h="370840">
                    <a:tc>
                      <a:txBody>
                        <a:bodyPr/>
                        <a:lstStyle/>
                        <a:p>
                          <a:pPr algn="r"/>
                          <a:r>
                            <a:rPr lang="en-AU" b="1" dirty="0"/>
                            <a:t>Equate powers of </a:t>
                          </a:r>
                          <a14:m>
                            <m:oMath xmlns:m="http://schemas.openxmlformats.org/officeDocument/2006/math">
                              <m:r>
                                <a:rPr lang="en-AU" b="1" i="1" smtClean="0">
                                  <a:latin typeface="Cambria Math" panose="02040503050406030204" pitchFamily="18" charset="0"/>
                                </a:rPr>
                                <m:t>𝒙</m:t>
                              </m:r>
                              <m:r>
                                <a:rPr lang="en-AU" b="1" i="1" smtClean="0">
                                  <a:latin typeface="Cambria Math" panose="02040503050406030204" pitchFamily="18" charset="0"/>
                                </a:rPr>
                                <m:t> </m:t>
                              </m:r>
                            </m:oMath>
                          </a14:m>
                          <a:r>
                            <a:rPr lang="en-AU" b="1" dirty="0"/>
                            <a:t>to zero</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i="1" smtClean="0">
                                        <a:latin typeface="Cambria Math" panose="02040503050406030204" pitchFamily="18" charset="0"/>
                                      </a:rPr>
                                      <m:t>𝑥</m:t>
                                    </m:r>
                                  </m:e>
                                  <m:sup>
                                    <m:r>
                                      <a:rPr lang="en-AU" sz="1800" b="0" i="1" smtClean="0">
                                        <a:latin typeface="Cambria Math" panose="02040503050406030204" pitchFamily="18" charset="0"/>
                                      </a:rPr>
                                      <m:t>2(6−</m:t>
                                    </m:r>
                                    <m:r>
                                      <a:rPr lang="en-AU" sz="1800" b="0" i="1" smtClean="0">
                                        <a:latin typeface="Cambria Math" panose="02040503050406030204" pitchFamily="18" charset="0"/>
                                      </a:rPr>
                                      <m:t>𝑟</m:t>
                                    </m:r>
                                    <m:r>
                                      <a:rPr lang="en-AU" sz="1800" b="0" i="1" smtClean="0">
                                        <a:latin typeface="Cambria Math" panose="02040503050406030204" pitchFamily="18" charset="0"/>
                                      </a:rPr>
                                      <m:t>)</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r>
                                      <a:rPr lang="en-AU" sz="1800" b="0" i="1" smtClean="0">
                                        <a:latin typeface="Cambria Math" panose="02040503050406030204" pitchFamily="18" charset="0"/>
                                      </a:rPr>
                                      <m:t>𝑟</m:t>
                                    </m:r>
                                    <m:r>
                                      <a:rPr lang="en-AU" sz="1800" b="0" i="1" smtClean="0">
                                        <a:latin typeface="Cambria Math" panose="02040503050406030204" pitchFamily="18" charset="0"/>
                                      </a:rPr>
                                      <m:t>)</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0</m:t>
                                    </m:r>
                                  </m:sup>
                                </m:sSup>
                              </m:oMath>
                            </m:oMathPara>
                          </a14:m>
                          <a:endParaRPr lang="en-AU" i="1" dirty="0"/>
                        </a:p>
                      </a:txBody>
                      <a:tcPr/>
                    </a:tc>
                    <a:extLst>
                      <a:ext uri="{0D108BD9-81ED-4DB2-BD59-A6C34878D82A}">
                        <a16:rowId xmlns:a16="http://schemas.microsoft.com/office/drawing/2014/main" val="3361684890"/>
                      </a:ext>
                    </a:extLst>
                  </a:tr>
                  <a:tr h="370840">
                    <a:tc>
                      <a:txBody>
                        <a:bodyPr/>
                        <a:lstStyle/>
                        <a:p>
                          <a:pPr algn="r"/>
                          <a:r>
                            <a:rPr lang="en-AU" b="1" dirty="0"/>
                            <a:t>Solve for 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2(6−</m:t>
                                </m:r>
                                <m:r>
                                  <a:rPr lang="en-AU" sz="1800" b="0" i="1" smtClean="0">
                                    <a:latin typeface="Cambria Math" panose="02040503050406030204" pitchFamily="18" charset="0"/>
                                  </a:rPr>
                                  <m:t>𝑟</m:t>
                                </m:r>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𝑟</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12−2</m:t>
                                </m:r>
                                <m:r>
                                  <a:rPr lang="en-AU" sz="1800" b="0" i="1" smtClean="0">
                                    <a:latin typeface="Cambria Math" panose="02040503050406030204" pitchFamily="18" charset="0"/>
                                  </a:rPr>
                                  <m:t>𝑟</m:t>
                                </m:r>
                                <m:r>
                                  <a:rPr lang="en-AU" sz="1800" b="0" i="1" smtClean="0">
                                    <a:latin typeface="Cambria Math" panose="02040503050406030204" pitchFamily="18" charset="0"/>
                                  </a:rPr>
                                  <m:t>−2</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oMath>
                            </m:oMathPara>
                          </a14:m>
                          <a:endParaRPr lang="en-AU" sz="1800" i="1" dirty="0"/>
                        </a:p>
                        <a:p>
                          <a:endParaRPr lang="en-AU" i="1" dirty="0"/>
                        </a:p>
                      </a:txBody>
                      <a:tcPr/>
                    </a:tc>
                    <a:extLst>
                      <a:ext uri="{0D108BD9-81ED-4DB2-BD59-A6C34878D82A}">
                        <a16:rowId xmlns:a16="http://schemas.microsoft.com/office/drawing/2014/main" val="1103735775"/>
                      </a:ext>
                    </a:extLst>
                  </a:tr>
                  <a:tr h="37084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AU" b="1" dirty="0"/>
                            <a:t>Substitute into general form</a:t>
                          </a:r>
                        </a:p>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b="0" smtClean="0">
                                              <a:latin typeface="Cambria Math" panose="02040503050406030204" pitchFamily="18" charset="0"/>
                                            </a:rPr>
                                            <m:t>6</m:t>
                                          </m:r>
                                        </m:e>
                                      </m:mr>
                                      <m:mr>
                                        <m:e>
                                          <m:r>
                                            <a:rPr lang="en-AU" sz="1800" b="0" smtClean="0">
                                              <a:latin typeface="Cambria Math" panose="02040503050406030204" pitchFamily="18" charset="0"/>
                                            </a:rPr>
                                            <m:t>3</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b="0" smtClean="0">
                                                <a:latin typeface="Cambria Math" panose="02040503050406030204" pitchFamily="18" charset="0"/>
                                              </a:rPr>
                                              <m:t>2</m:t>
                                            </m:r>
                                          </m:sup>
                                        </m:sSup>
                                      </m:e>
                                    </m:d>
                                  </m:e>
                                  <m:sup>
                                    <m:r>
                                      <a:rPr lang="en-AU" sz="1800" b="0" smtClean="0">
                                        <a:latin typeface="Cambria Math" panose="02040503050406030204" pitchFamily="18" charset="0"/>
                                      </a:rPr>
                                      <m:t>6−3</m:t>
                                    </m:r>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2</m:t>
                                                </m:r>
                                              </m:sup>
                                            </m:sSup>
                                          </m:den>
                                        </m:f>
                                      </m:e>
                                    </m:d>
                                  </m:e>
                                  <m:sup>
                                    <m:r>
                                      <a:rPr lang="en-AU" sz="1800" b="0" smtClean="0">
                                        <a:latin typeface="Cambria Math" panose="02040503050406030204" pitchFamily="18" charset="0"/>
                                      </a:rPr>
                                      <m:t>3</m:t>
                                    </m:r>
                                  </m:sup>
                                </m:sSup>
                              </m:oMath>
                              <m:oMath xmlns:m="http://schemas.openxmlformats.org/officeDocument/2006/math">
                                <m:r>
                                  <a:rPr lang="en-AU" sz="1800" b="0" smtClean="0">
                                    <a:latin typeface="Cambria Math" panose="02040503050406030204" pitchFamily="18" charset="0"/>
                                  </a:rPr>
                                  <m:t>=20×8</m:t>
                                </m:r>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6</m:t>
                                    </m:r>
                                  </m:sup>
                                </m:sSup>
                                <m: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1</m:t>
                                    </m:r>
                                  </m:num>
                                  <m:den>
                                    <m:sSup>
                                      <m:sSupPr>
                                        <m:ctrlPr>
                                          <a:rPr lang="en-AU" sz="1800" b="0" i="1" smtClean="0">
                                            <a:latin typeface="Cambria Math" panose="02040503050406030204" pitchFamily="18" charset="0"/>
                                          </a:rPr>
                                        </m:ctrlPr>
                                      </m:sSupPr>
                                      <m:e>
                                        <m:r>
                                          <a:rPr lang="en-AU" sz="1800" b="0" smtClean="0">
                                            <a:latin typeface="Cambria Math" panose="02040503050406030204" pitchFamily="18" charset="0"/>
                                          </a:rPr>
                                          <m:t>𝑥</m:t>
                                        </m:r>
                                      </m:e>
                                      <m:sup>
                                        <m:r>
                                          <a:rPr lang="en-AU" sz="1800" b="0" smtClean="0">
                                            <a:latin typeface="Cambria Math" panose="02040503050406030204" pitchFamily="18" charset="0"/>
                                          </a:rPr>
                                          <m:t>6</m:t>
                                        </m:r>
                                      </m:sup>
                                    </m:sSup>
                                  </m:den>
                                </m:f>
                              </m:oMath>
                              <m:oMath xmlns:m="http://schemas.openxmlformats.org/officeDocument/2006/math">
                                <m:r>
                                  <a:rPr lang="en-AU" sz="1800" b="0" smtClean="0">
                                    <a:latin typeface="Cambria Math" panose="02040503050406030204" pitchFamily="18" charset="0"/>
                                  </a:rPr>
                                  <m:t>=160</m:t>
                                </m:r>
                              </m:oMath>
                            </m:oMathPara>
                          </a14:m>
                          <a:endParaRPr lang="en-AU" sz="1800" dirty="0"/>
                        </a:p>
                        <a:p>
                          <a:endParaRPr lang="en-AU" dirty="0"/>
                        </a:p>
                      </a:txBody>
                      <a:tcPr/>
                    </a:tc>
                    <a:extLst>
                      <a:ext uri="{0D108BD9-81ED-4DB2-BD59-A6C34878D82A}">
                        <a16:rowId xmlns:a16="http://schemas.microsoft.com/office/drawing/2014/main" val="3015374933"/>
                      </a:ext>
                    </a:extLst>
                  </a:tr>
                </a:tbl>
              </a:graphicData>
            </a:graphic>
          </p:graphicFrame>
        </mc:Choice>
        <mc:Fallback xmlns="">
          <p:graphicFrame>
            <p:nvGraphicFramePr>
              <p:cNvPr id="12" name="Table 11">
                <a:extLst>
                  <a:ext uri="{FF2B5EF4-FFF2-40B4-BE49-F238E27FC236}">
                    <a16:creationId xmlns:a16="http://schemas.microsoft.com/office/drawing/2014/main" id="{F397112E-4D42-AA6E-A4E9-7241C35AFD79}"/>
                  </a:ext>
                </a:extLst>
              </p:cNvPr>
              <p:cNvGraphicFramePr>
                <a:graphicFrameLocks noGrp="1"/>
              </p:cNvGraphicFramePr>
              <p:nvPr>
                <p:extLst>
                  <p:ext uri="{D42A27DB-BD31-4B8C-83A1-F6EECF244321}">
                    <p14:modId xmlns:p14="http://schemas.microsoft.com/office/powerpoint/2010/main" val="2394498051"/>
                  </p:ext>
                </p:extLst>
              </p:nvPr>
            </p:nvGraphicFramePr>
            <p:xfrm>
              <a:off x="2879387" y="2164114"/>
              <a:ext cx="7134698" cy="4131375"/>
            </p:xfrm>
            <a:graphic>
              <a:graphicData uri="http://schemas.openxmlformats.org/drawingml/2006/table">
                <a:tbl>
                  <a:tblPr firstRow="1" bandRow="1">
                    <a:tableStyleId>{2D5ABB26-0587-4C30-8999-92F81FD0307C}</a:tableStyleId>
                  </a:tblPr>
                  <a:tblGrid>
                    <a:gridCol w="3567349">
                      <a:extLst>
                        <a:ext uri="{9D8B030D-6E8A-4147-A177-3AD203B41FA5}">
                          <a16:colId xmlns:a16="http://schemas.microsoft.com/office/drawing/2014/main" val="2806277996"/>
                        </a:ext>
                      </a:extLst>
                    </a:gridCol>
                    <a:gridCol w="3567349">
                      <a:extLst>
                        <a:ext uri="{9D8B030D-6E8A-4147-A177-3AD203B41FA5}">
                          <a16:colId xmlns:a16="http://schemas.microsoft.com/office/drawing/2014/main" val="1456675973"/>
                        </a:ext>
                      </a:extLst>
                    </a:gridCol>
                  </a:tblGrid>
                  <a:tr h="739585">
                    <a:tc>
                      <a:txBody>
                        <a:bodyPr/>
                        <a:lstStyle/>
                        <a:p>
                          <a:pPr algn="r"/>
                          <a:r>
                            <a:rPr lang="en-AU" b="1" dirty="0"/>
                            <a:t>The general term</a:t>
                          </a:r>
                        </a:p>
                      </a:txBody>
                      <a:tcPr/>
                    </a:tc>
                    <a:tc>
                      <a:txBody>
                        <a:bodyPr/>
                        <a:lstStyle/>
                        <a:p>
                          <a:endParaRPr lang="en-US"/>
                        </a:p>
                      </a:txBody>
                      <a:tcPr>
                        <a:blipFill>
                          <a:blip r:embed="rId3"/>
                          <a:stretch>
                            <a:fillRect l="-100171" t="-4132" b="-460331"/>
                          </a:stretch>
                        </a:blipFill>
                      </a:tcPr>
                    </a:tc>
                    <a:extLst>
                      <a:ext uri="{0D108BD9-81ED-4DB2-BD59-A6C34878D82A}">
                        <a16:rowId xmlns:a16="http://schemas.microsoft.com/office/drawing/2014/main" val="4231996393"/>
                      </a:ext>
                    </a:extLst>
                  </a:tr>
                  <a:tr h="377127">
                    <a:tc>
                      <a:txBody>
                        <a:bodyPr/>
                        <a:lstStyle/>
                        <a:p>
                          <a:endParaRPr lang="en-US"/>
                        </a:p>
                      </a:txBody>
                      <a:tcPr>
                        <a:blipFill>
                          <a:blip r:embed="rId3"/>
                          <a:stretch>
                            <a:fillRect t="-203226" r="-99829" b="-798387"/>
                          </a:stretch>
                        </a:blipFill>
                      </a:tcPr>
                    </a:tc>
                    <a:tc>
                      <a:txBody>
                        <a:bodyPr/>
                        <a:lstStyle/>
                        <a:p>
                          <a:endParaRPr lang="en-US"/>
                        </a:p>
                      </a:txBody>
                      <a:tcPr>
                        <a:blipFill>
                          <a:blip r:embed="rId3"/>
                          <a:stretch>
                            <a:fillRect l="-100171" t="-203226" b="-798387"/>
                          </a:stretch>
                        </a:blipFill>
                      </a:tcPr>
                    </a:tc>
                    <a:extLst>
                      <a:ext uri="{0D108BD9-81ED-4DB2-BD59-A6C34878D82A}">
                        <a16:rowId xmlns:a16="http://schemas.microsoft.com/office/drawing/2014/main" val="3361684890"/>
                      </a:ext>
                    </a:extLst>
                  </a:tr>
                  <a:tr h="1188720">
                    <a:tc>
                      <a:txBody>
                        <a:bodyPr/>
                        <a:lstStyle/>
                        <a:p>
                          <a:pPr algn="r"/>
                          <a:r>
                            <a:rPr lang="en-AU" b="1" dirty="0"/>
                            <a:t>Solve for r</a:t>
                          </a:r>
                        </a:p>
                      </a:txBody>
                      <a:tcPr/>
                    </a:tc>
                    <a:tc>
                      <a:txBody>
                        <a:bodyPr/>
                        <a:lstStyle/>
                        <a:p>
                          <a:endParaRPr lang="en-US"/>
                        </a:p>
                      </a:txBody>
                      <a:tcPr>
                        <a:blipFill>
                          <a:blip r:embed="rId3"/>
                          <a:stretch>
                            <a:fillRect l="-100171" t="-96410" b="-153846"/>
                          </a:stretch>
                        </a:blipFill>
                      </a:tcPr>
                    </a:tc>
                    <a:extLst>
                      <a:ext uri="{0D108BD9-81ED-4DB2-BD59-A6C34878D82A}">
                        <a16:rowId xmlns:a16="http://schemas.microsoft.com/office/drawing/2014/main" val="1103735775"/>
                      </a:ext>
                    </a:extLst>
                  </a:tr>
                  <a:tr h="182594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AU" b="1" dirty="0"/>
                            <a:t>Substitute into general form</a:t>
                          </a:r>
                        </a:p>
                        <a:p>
                          <a:endParaRPr lang="en-AU" dirty="0"/>
                        </a:p>
                      </a:txBody>
                      <a:tcPr/>
                    </a:tc>
                    <a:tc>
                      <a:txBody>
                        <a:bodyPr/>
                        <a:lstStyle/>
                        <a:p>
                          <a:endParaRPr lang="en-US"/>
                        </a:p>
                      </a:txBody>
                      <a:tcPr>
                        <a:blipFill>
                          <a:blip r:embed="rId3"/>
                          <a:stretch>
                            <a:fillRect l="-100171" t="-127667"/>
                          </a:stretch>
                        </a:blipFill>
                      </a:tcPr>
                    </a:tc>
                    <a:extLst>
                      <a:ext uri="{0D108BD9-81ED-4DB2-BD59-A6C34878D82A}">
                        <a16:rowId xmlns:a16="http://schemas.microsoft.com/office/drawing/2014/main" val="3015374933"/>
                      </a:ext>
                    </a:extLst>
                  </a:tr>
                </a:tbl>
              </a:graphicData>
            </a:graphic>
          </p:graphicFrame>
        </mc:Fallback>
      </mc:AlternateContent>
    </p:spTree>
    <p:extLst>
      <p:ext uri="{BB962C8B-B14F-4D97-AF65-F5344CB8AC3E}">
        <p14:creationId xmlns:p14="http://schemas.microsoft.com/office/powerpoint/2010/main" val="22800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D3C4-58F7-FF65-B8CE-E1457815A32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5CAF-3357-6B36-1383-A38DCCAD44B5}"/>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1F82C047-283B-885B-BE83-ACA38DC95B77}"/>
              </a:ext>
            </a:extLst>
          </p:cNvPr>
          <p:cNvSpPr>
            <a:spLocks noGrp="1"/>
          </p:cNvSpPr>
          <p:nvPr>
            <p:ph type="title"/>
          </p:nvPr>
        </p:nvSpPr>
        <p:spPr/>
        <p:txBody>
          <a:bodyPr/>
          <a:lstStyle/>
          <a:p>
            <a:r>
              <a:rPr lang="en-AU" dirty="0"/>
              <a:t>Non example</a:t>
            </a:r>
          </a:p>
        </p:txBody>
      </p:sp>
      <p:sp>
        <p:nvSpPr>
          <p:cNvPr id="4" name="Text Placeholder 3">
            <a:extLst>
              <a:ext uri="{FF2B5EF4-FFF2-40B4-BE49-F238E27FC236}">
                <a16:creationId xmlns:a16="http://schemas.microsoft.com/office/drawing/2014/main" id="{C906F16C-3826-29E8-0152-F49D84D41136}"/>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B09DDC-D04E-D370-4952-94626A9F4C7E}"/>
                  </a:ext>
                </a:extLst>
              </p:cNvPr>
              <p:cNvSpPr txBox="1"/>
              <p:nvPr/>
            </p:nvSpPr>
            <p:spPr>
              <a:xfrm>
                <a:off x="266703" y="1292535"/>
                <a:ext cx="8050448" cy="561564"/>
              </a:xfrm>
              <a:prstGeom prst="rect">
                <a:avLst/>
              </a:prstGeom>
              <a:noFill/>
            </p:spPr>
            <p:txBody>
              <a:bodyPr wrap="square">
                <a:spAutoFit/>
              </a:bodyPr>
              <a:lstStyle/>
              <a:p>
                <a:r>
                  <a:rPr lang="en-AU" sz="1800" b="0" dirty="0"/>
                  <a:t>Find the constant term in the expression </a:t>
                </a:r>
                <a14:m>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𝑥</m:t>
                                </m:r>
                              </m:den>
                            </m:f>
                          </m:e>
                        </m:d>
                      </m:e>
                      <m:sup>
                        <m:r>
                          <a:rPr lang="en-AU" sz="1800" b="0" i="1" smtClean="0">
                            <a:latin typeface="Cambria Math" panose="02040503050406030204" pitchFamily="18" charset="0"/>
                          </a:rPr>
                          <m:t>4</m:t>
                        </m:r>
                      </m:sup>
                    </m:sSup>
                  </m:oMath>
                </a14:m>
                <a:endParaRPr lang="en-AU" sz="1800" dirty="0"/>
              </a:p>
            </p:txBody>
          </p:sp>
        </mc:Choice>
        <mc:Fallback xmlns="">
          <p:sp>
            <p:nvSpPr>
              <p:cNvPr id="7" name="TextBox 6">
                <a:extLst>
                  <a:ext uri="{FF2B5EF4-FFF2-40B4-BE49-F238E27FC236}">
                    <a16:creationId xmlns:a16="http://schemas.microsoft.com/office/drawing/2014/main" id="{77B09DDC-D04E-D370-4952-94626A9F4C7E}"/>
                  </a:ext>
                </a:extLst>
              </p:cNvPr>
              <p:cNvSpPr txBox="1">
                <a:spLocks noRot="1" noChangeAspect="1" noMove="1" noResize="1" noEditPoints="1" noAdjustHandles="1" noChangeArrowheads="1" noChangeShapeType="1" noTextEdit="1"/>
              </p:cNvSpPr>
              <p:nvPr/>
            </p:nvSpPr>
            <p:spPr>
              <a:xfrm>
                <a:off x="266703" y="1292535"/>
                <a:ext cx="8050448" cy="561564"/>
              </a:xfrm>
              <a:prstGeom prst="rect">
                <a:avLst/>
              </a:prstGeom>
              <a:blipFill>
                <a:blip r:embed="rId3"/>
                <a:stretch>
                  <a:fillRect l="-682" b="-43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9185A296-E71A-2905-DB5C-4E6D1CA95FA2}"/>
                  </a:ext>
                </a:extLst>
              </p:cNvPr>
              <p:cNvGraphicFramePr>
                <a:graphicFrameLocks noGrp="1"/>
              </p:cNvGraphicFramePr>
              <p:nvPr>
                <p:extLst>
                  <p:ext uri="{D42A27DB-BD31-4B8C-83A1-F6EECF244321}">
                    <p14:modId xmlns:p14="http://schemas.microsoft.com/office/powerpoint/2010/main" val="3136866867"/>
                  </p:ext>
                </p:extLst>
              </p:nvPr>
            </p:nvGraphicFramePr>
            <p:xfrm>
              <a:off x="2879387" y="2164114"/>
              <a:ext cx="7134698" cy="3742818"/>
            </p:xfrm>
            <a:graphic>
              <a:graphicData uri="http://schemas.openxmlformats.org/drawingml/2006/table">
                <a:tbl>
                  <a:tblPr firstRow="1" bandRow="1">
                    <a:tableStyleId>{2D5ABB26-0587-4C30-8999-92F81FD0307C}</a:tableStyleId>
                  </a:tblPr>
                  <a:tblGrid>
                    <a:gridCol w="3567349">
                      <a:extLst>
                        <a:ext uri="{9D8B030D-6E8A-4147-A177-3AD203B41FA5}">
                          <a16:colId xmlns:a16="http://schemas.microsoft.com/office/drawing/2014/main" val="2806277996"/>
                        </a:ext>
                      </a:extLst>
                    </a:gridCol>
                    <a:gridCol w="3567349">
                      <a:extLst>
                        <a:ext uri="{9D8B030D-6E8A-4147-A177-3AD203B41FA5}">
                          <a16:colId xmlns:a16="http://schemas.microsoft.com/office/drawing/2014/main" val="1456675973"/>
                        </a:ext>
                      </a:extLst>
                    </a:gridCol>
                  </a:tblGrid>
                  <a:tr h="370840">
                    <a:tc>
                      <a:txBody>
                        <a:bodyPr/>
                        <a:lstStyle/>
                        <a:p>
                          <a:pPr algn="r"/>
                          <a:r>
                            <a:rPr lang="en-AU" b="1" dirty="0"/>
                            <a:t>The general term</a:t>
                          </a:r>
                        </a:p>
                      </a:txBody>
                      <a:tcPr/>
                    </a:tc>
                    <a:tc>
                      <a:txBody>
                        <a:bodyPr/>
                        <a:lstStyle/>
                        <a:p>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a:rPr lang="en-AU" sz="1800" b="0" i="0" smtClean="0">
                                              <a:latin typeface="Cambria Math" panose="02040503050406030204" pitchFamily="18" charset="0"/>
                                            </a:rPr>
                                            <m:t>4</m:t>
                                          </m:r>
                                        </m:e>
                                      </m:mr>
                                      <m:mr>
                                        <m:e>
                                          <m:r>
                                            <a:rPr lang="en-AU" sz="1800" b="0" i="1" smtClean="0">
                                              <a:latin typeface="Cambria Math" panose="02040503050406030204" pitchFamily="18" charset="0"/>
                                            </a:rPr>
                                            <m:t>𝑟</m:t>
                                          </m:r>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b="0" i="1" smtClean="0">
                                                <a:latin typeface="Cambria Math" panose="02040503050406030204" pitchFamily="18" charset="0"/>
                                              </a:rPr>
                                            </m:ctrlPr>
                                          </m:sSupPr>
                                          <m:e>
                                            <m:r>
                                              <a:rPr lang="en-AU" sz="1800">
                                                <a:latin typeface="Cambria Math" panose="02040503050406030204" pitchFamily="18" charset="0"/>
                                              </a:rPr>
                                              <m:t>𝑥</m:t>
                                            </m:r>
                                          </m:e>
                                          <m:sup>
                                            <m:r>
                                              <a:rPr lang="en-AU" sz="1800" b="0" smtClean="0">
                                                <a:latin typeface="Cambria Math" panose="02040503050406030204" pitchFamily="18" charset="0"/>
                                              </a:rPr>
                                              <m:t>2</m:t>
                                            </m:r>
                                          </m:sup>
                                        </m:sSup>
                                      </m:e>
                                    </m:d>
                                  </m:e>
                                  <m:sup>
                                    <m:r>
                                      <a:rPr lang="en-AU" sz="1800" b="0" i="0" smtClean="0">
                                        <a:latin typeface="Cambria Math" panose="02040503050406030204" pitchFamily="18" charset="0"/>
                                      </a:rPr>
                                      <m:t>4</m:t>
                                    </m:r>
                                    <m:r>
                                      <a:rPr lang="en-AU" sz="1800" b="0" smtClean="0">
                                        <a:latin typeface="Cambria Math" panose="02040503050406030204" pitchFamily="18" charset="0"/>
                                      </a:rPr>
                                      <m:t>−</m:t>
                                    </m:r>
                                    <m:r>
                                      <a:rPr lang="en-AU" sz="1800" b="0" i="1" smtClean="0">
                                        <a:latin typeface="Cambria Math" panose="02040503050406030204" pitchFamily="18" charset="0"/>
                                      </a:rPr>
                                      <m:t>𝑟</m:t>
                                    </m:r>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b="0" i="1" smtClean="0">
                                                <a:latin typeface="Cambria Math" panose="02040503050406030204" pitchFamily="18" charset="0"/>
                                              </a:rPr>
                                              <m:t>𝑥</m:t>
                                            </m:r>
                                          </m:den>
                                        </m:f>
                                      </m:e>
                                    </m:d>
                                  </m:e>
                                  <m:sup>
                                    <m:r>
                                      <a:rPr lang="en-AU" sz="1800" b="0" i="1" smtClean="0">
                                        <a:latin typeface="Cambria Math" panose="02040503050406030204" pitchFamily="18" charset="0"/>
                                      </a:rPr>
                                      <m:t>𝑟</m:t>
                                    </m:r>
                                  </m:sup>
                                </m:sSup>
                              </m:oMath>
                            </m:oMathPara>
                          </a14:m>
                          <a:endParaRPr lang="en-AU" dirty="0"/>
                        </a:p>
                      </a:txBody>
                      <a:tcPr/>
                    </a:tc>
                    <a:extLst>
                      <a:ext uri="{0D108BD9-81ED-4DB2-BD59-A6C34878D82A}">
                        <a16:rowId xmlns:a16="http://schemas.microsoft.com/office/drawing/2014/main" val="4231996393"/>
                      </a:ext>
                    </a:extLst>
                  </a:tr>
                  <a:tr h="370840">
                    <a:tc>
                      <a:txBody>
                        <a:bodyPr/>
                        <a:lstStyle/>
                        <a:p>
                          <a:pPr algn="r"/>
                          <a:r>
                            <a:rPr lang="en-AU" b="1" dirty="0"/>
                            <a:t>Equate powers of </a:t>
                          </a:r>
                          <a14:m>
                            <m:oMath xmlns:m="http://schemas.openxmlformats.org/officeDocument/2006/math">
                              <m:r>
                                <a:rPr lang="en-AU" b="1" i="1" smtClean="0">
                                  <a:latin typeface="Cambria Math" panose="02040503050406030204" pitchFamily="18" charset="0"/>
                                </a:rPr>
                                <m:t>𝒙</m:t>
                              </m:r>
                              <m:r>
                                <a:rPr lang="en-AU" b="1" i="1" smtClean="0">
                                  <a:latin typeface="Cambria Math" panose="02040503050406030204" pitchFamily="18" charset="0"/>
                                </a:rPr>
                                <m:t> </m:t>
                              </m:r>
                            </m:oMath>
                          </a14:m>
                          <a:r>
                            <a:rPr lang="en-AU" b="1" dirty="0"/>
                            <a:t>to zero</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i="1" smtClean="0">
                                        <a:latin typeface="Cambria Math" panose="02040503050406030204" pitchFamily="18" charset="0"/>
                                      </a:rPr>
                                      <m:t>𝑥</m:t>
                                    </m:r>
                                  </m:e>
                                  <m:sup>
                                    <m:r>
                                      <a:rPr lang="en-AU" sz="1800" b="0" i="1" smtClean="0">
                                        <a:latin typeface="Cambria Math" panose="02040503050406030204" pitchFamily="18" charset="0"/>
                                      </a:rPr>
                                      <m:t>2(4−</m:t>
                                    </m:r>
                                    <m:r>
                                      <a:rPr lang="en-AU" sz="1800" b="0" i="1" smtClean="0">
                                        <a:latin typeface="Cambria Math" panose="02040503050406030204" pitchFamily="18" charset="0"/>
                                      </a:rPr>
                                      <m:t>𝑟</m:t>
                                    </m:r>
                                    <m:r>
                                      <a:rPr lang="en-AU" sz="1800" b="0" i="1" smtClean="0">
                                        <a:latin typeface="Cambria Math" panose="02040503050406030204" pitchFamily="18" charset="0"/>
                                      </a:rPr>
                                      <m:t>)</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 (</m:t>
                                    </m:r>
                                    <m:r>
                                      <a:rPr lang="en-AU" sz="1800" b="0" i="1" smtClean="0">
                                        <a:latin typeface="Cambria Math" panose="02040503050406030204" pitchFamily="18" charset="0"/>
                                      </a:rPr>
                                      <m:t>𝑟</m:t>
                                    </m:r>
                                    <m:r>
                                      <a:rPr lang="en-AU" sz="1800" b="0" i="1" smtClean="0">
                                        <a:latin typeface="Cambria Math" panose="02040503050406030204" pitchFamily="18" charset="0"/>
                                      </a:rPr>
                                      <m:t>)</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0</m:t>
                                    </m:r>
                                  </m:sup>
                                </m:sSup>
                              </m:oMath>
                            </m:oMathPara>
                          </a14:m>
                          <a:endParaRPr lang="en-AU" i="1" dirty="0"/>
                        </a:p>
                      </a:txBody>
                      <a:tcPr/>
                    </a:tc>
                    <a:extLst>
                      <a:ext uri="{0D108BD9-81ED-4DB2-BD59-A6C34878D82A}">
                        <a16:rowId xmlns:a16="http://schemas.microsoft.com/office/drawing/2014/main" val="3361684890"/>
                      </a:ext>
                    </a:extLst>
                  </a:tr>
                  <a:tr h="370840">
                    <a:tc>
                      <a:txBody>
                        <a:bodyPr/>
                        <a:lstStyle/>
                        <a:p>
                          <a:pPr algn="r"/>
                          <a:r>
                            <a:rPr lang="en-AU" b="1" dirty="0"/>
                            <a:t>Solve for 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2(4−</m:t>
                                </m:r>
                                <m:r>
                                  <a:rPr lang="en-AU" sz="1800" b="0" i="1" smtClean="0">
                                    <a:latin typeface="Cambria Math" panose="02040503050406030204" pitchFamily="18" charset="0"/>
                                  </a:rPr>
                                  <m:t>𝑟</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𝑟</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8−2</m:t>
                                </m:r>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𝑟</m:t>
                                </m:r>
                                <m:r>
                                  <m:rPr>
                                    <m:aln/>
                                  </m:rPr>
                                  <a:rPr lang="en-AU" sz="1800" b="0" i="1" smtClean="0">
                                    <a:latin typeface="Cambria Math" panose="02040503050406030204" pitchFamily="18" charset="0"/>
                                  </a:rPr>
                                  <m:t>=</m:t>
                                </m:r>
                                <m:r>
                                  <a:rPr lang="en-AU" sz="1800" b="0" i="1" smtClean="0">
                                    <a:latin typeface="Cambria Math" panose="02040503050406030204" pitchFamily="18" charset="0"/>
                                  </a:rPr>
                                  <m:t>8</m:t>
                                </m:r>
                              </m:oMath>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8</m:t>
                                    </m:r>
                                  </m:num>
                                  <m:den>
                                    <m:r>
                                      <a:rPr lang="en-AU" sz="1800" b="0" i="1" smtClean="0">
                                        <a:latin typeface="Cambria Math" panose="02040503050406030204" pitchFamily="18" charset="0"/>
                                      </a:rPr>
                                      <m:t>3</m:t>
                                    </m:r>
                                  </m:den>
                                </m:f>
                              </m:oMath>
                            </m:oMathPara>
                          </a14:m>
                          <a:endParaRPr lang="en-AU" sz="1800" i="1" dirty="0"/>
                        </a:p>
                        <a:p>
                          <a:endParaRPr lang="en-AU" i="1" dirty="0"/>
                        </a:p>
                      </a:txBody>
                      <a:tcPr/>
                    </a:tc>
                    <a:extLst>
                      <a:ext uri="{0D108BD9-81ED-4DB2-BD59-A6C34878D82A}">
                        <a16:rowId xmlns:a16="http://schemas.microsoft.com/office/drawing/2014/main" val="1103735775"/>
                      </a:ext>
                    </a:extLst>
                  </a:tr>
                  <a:tr h="37084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AU" b="1" dirty="0"/>
                            <a:t>Substitute into general form</a:t>
                          </a:r>
                        </a:p>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4</m:t>
                                          </m:r>
                                        </m:e>
                                      </m:mr>
                                      <m:mr>
                                        <m:e>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8</m:t>
                                              </m:r>
                                            </m:num>
                                            <m:den>
                                              <m:r>
                                                <a:rPr lang="en-AU" sz="1800" b="0" i="0" smtClean="0">
                                                  <a:latin typeface="Cambria Math" panose="02040503050406030204" pitchFamily="18" charset="0"/>
                                                </a:rPr>
                                                <m:t>3</m:t>
                                              </m:r>
                                            </m:den>
                                          </m:f>
                                        </m:e>
                                      </m:mr>
                                    </m:m>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a:latin typeface="Cambria Math" panose="02040503050406030204" pitchFamily="18" charset="0"/>
                                          </a:rPr>
                                          <m:t>2</m:t>
                                        </m:r>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b="0" smtClean="0">
                                                <a:latin typeface="Cambria Math" panose="02040503050406030204" pitchFamily="18" charset="0"/>
                                              </a:rPr>
                                              <m:t>2</m:t>
                                            </m:r>
                                          </m:sup>
                                        </m:sSup>
                                      </m:e>
                                    </m:d>
                                  </m:e>
                                  <m:sup>
                                    <m:r>
                                      <a:rPr lang="en-AU" sz="1800" b="0" i="0" smtClean="0">
                                        <a:latin typeface="Cambria Math" panose="02040503050406030204" pitchFamily="18" charset="0"/>
                                      </a:rPr>
                                      <m:t>4</m:t>
                                    </m:r>
                                    <m: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8</m:t>
                                        </m:r>
                                      </m:num>
                                      <m:den>
                                        <m:r>
                                          <a:rPr lang="en-AU" sz="1800" b="0" i="1" smtClean="0">
                                            <a:latin typeface="Cambria Math" panose="02040503050406030204" pitchFamily="18" charset="0"/>
                                          </a:rPr>
                                          <m:t>3</m:t>
                                        </m:r>
                                      </m:den>
                                    </m:f>
                                  </m:sup>
                                </m:sSup>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b="0" i="1" smtClean="0">
                                                <a:latin typeface="Cambria Math" panose="02040503050406030204" pitchFamily="18" charset="0"/>
                                              </a:rPr>
                                              <m:t>𝑥</m:t>
                                            </m:r>
                                          </m:den>
                                        </m:f>
                                      </m:e>
                                    </m:d>
                                  </m:e>
                                  <m:sup>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8</m:t>
                                        </m:r>
                                      </m:num>
                                      <m:den>
                                        <m:r>
                                          <a:rPr lang="en-AU" sz="1800" b="0" smtClean="0">
                                            <a:latin typeface="Cambria Math" panose="02040503050406030204" pitchFamily="18" charset="0"/>
                                          </a:rPr>
                                          <m:t>3</m:t>
                                        </m:r>
                                      </m:den>
                                    </m:f>
                                  </m:sup>
                                </m:sSup>
                              </m:oMath>
                            </m:oMathPara>
                          </a14:m>
                          <a:br>
                            <a:rPr lang="en-AU" sz="1800" b="0" dirty="0">
                              <a:latin typeface="Cambria Math" panose="02040503050406030204" pitchFamily="18" charset="0"/>
                            </a:rPr>
                          </a:br>
                          <a:endParaRPr lang="en-AU" dirty="0"/>
                        </a:p>
                      </a:txBody>
                      <a:tcPr/>
                    </a:tc>
                    <a:extLst>
                      <a:ext uri="{0D108BD9-81ED-4DB2-BD59-A6C34878D82A}">
                        <a16:rowId xmlns:a16="http://schemas.microsoft.com/office/drawing/2014/main" val="3015374933"/>
                      </a:ext>
                    </a:extLst>
                  </a:tr>
                </a:tbl>
              </a:graphicData>
            </a:graphic>
          </p:graphicFrame>
        </mc:Choice>
        <mc:Fallback xmlns="">
          <p:graphicFrame>
            <p:nvGraphicFramePr>
              <p:cNvPr id="12" name="Table 11">
                <a:extLst>
                  <a:ext uri="{FF2B5EF4-FFF2-40B4-BE49-F238E27FC236}">
                    <a16:creationId xmlns:a16="http://schemas.microsoft.com/office/drawing/2014/main" id="{9185A296-E71A-2905-DB5C-4E6D1CA95FA2}"/>
                  </a:ext>
                </a:extLst>
              </p:cNvPr>
              <p:cNvGraphicFramePr>
                <a:graphicFrameLocks noGrp="1"/>
              </p:cNvGraphicFramePr>
              <p:nvPr>
                <p:extLst>
                  <p:ext uri="{D42A27DB-BD31-4B8C-83A1-F6EECF244321}">
                    <p14:modId xmlns:p14="http://schemas.microsoft.com/office/powerpoint/2010/main" val="3136866867"/>
                  </p:ext>
                </p:extLst>
              </p:nvPr>
            </p:nvGraphicFramePr>
            <p:xfrm>
              <a:off x="2879387" y="2164114"/>
              <a:ext cx="7134698" cy="3742818"/>
            </p:xfrm>
            <a:graphic>
              <a:graphicData uri="http://schemas.openxmlformats.org/drawingml/2006/table">
                <a:tbl>
                  <a:tblPr firstRow="1" bandRow="1">
                    <a:tableStyleId>{2D5ABB26-0587-4C30-8999-92F81FD0307C}</a:tableStyleId>
                  </a:tblPr>
                  <a:tblGrid>
                    <a:gridCol w="3567349">
                      <a:extLst>
                        <a:ext uri="{9D8B030D-6E8A-4147-A177-3AD203B41FA5}">
                          <a16:colId xmlns:a16="http://schemas.microsoft.com/office/drawing/2014/main" val="2806277996"/>
                        </a:ext>
                      </a:extLst>
                    </a:gridCol>
                    <a:gridCol w="3567349">
                      <a:extLst>
                        <a:ext uri="{9D8B030D-6E8A-4147-A177-3AD203B41FA5}">
                          <a16:colId xmlns:a16="http://schemas.microsoft.com/office/drawing/2014/main" val="1456675973"/>
                        </a:ext>
                      </a:extLst>
                    </a:gridCol>
                  </a:tblGrid>
                  <a:tr h="739585">
                    <a:tc>
                      <a:txBody>
                        <a:bodyPr/>
                        <a:lstStyle/>
                        <a:p>
                          <a:pPr algn="r"/>
                          <a:r>
                            <a:rPr lang="en-AU" b="1" dirty="0"/>
                            <a:t>The general term</a:t>
                          </a:r>
                        </a:p>
                      </a:txBody>
                      <a:tcPr/>
                    </a:tc>
                    <a:tc>
                      <a:txBody>
                        <a:bodyPr/>
                        <a:lstStyle/>
                        <a:p>
                          <a:endParaRPr lang="en-US"/>
                        </a:p>
                      </a:txBody>
                      <a:tcPr>
                        <a:blipFill>
                          <a:blip r:embed="rId4"/>
                          <a:stretch>
                            <a:fillRect l="-100171" t="-4132" b="-407438"/>
                          </a:stretch>
                        </a:blipFill>
                      </a:tcPr>
                    </a:tc>
                    <a:extLst>
                      <a:ext uri="{0D108BD9-81ED-4DB2-BD59-A6C34878D82A}">
                        <a16:rowId xmlns:a16="http://schemas.microsoft.com/office/drawing/2014/main" val="4231996393"/>
                      </a:ext>
                    </a:extLst>
                  </a:tr>
                  <a:tr h="377127">
                    <a:tc>
                      <a:txBody>
                        <a:bodyPr/>
                        <a:lstStyle/>
                        <a:p>
                          <a:endParaRPr lang="en-US"/>
                        </a:p>
                      </a:txBody>
                      <a:tcPr>
                        <a:blipFill>
                          <a:blip r:embed="rId4"/>
                          <a:stretch>
                            <a:fillRect t="-203226" r="-99829" b="-695161"/>
                          </a:stretch>
                        </a:blipFill>
                      </a:tcPr>
                    </a:tc>
                    <a:tc>
                      <a:txBody>
                        <a:bodyPr/>
                        <a:lstStyle/>
                        <a:p>
                          <a:endParaRPr lang="en-US"/>
                        </a:p>
                      </a:txBody>
                      <a:tcPr>
                        <a:blipFill>
                          <a:blip r:embed="rId4"/>
                          <a:stretch>
                            <a:fillRect l="-100171" t="-203226" b="-695161"/>
                          </a:stretch>
                        </a:blipFill>
                      </a:tcPr>
                    </a:tc>
                    <a:extLst>
                      <a:ext uri="{0D108BD9-81ED-4DB2-BD59-A6C34878D82A}">
                        <a16:rowId xmlns:a16="http://schemas.microsoft.com/office/drawing/2014/main" val="3361684890"/>
                      </a:ext>
                    </a:extLst>
                  </a:tr>
                  <a:tr h="1704086">
                    <a:tc>
                      <a:txBody>
                        <a:bodyPr/>
                        <a:lstStyle/>
                        <a:p>
                          <a:pPr algn="r"/>
                          <a:r>
                            <a:rPr lang="en-AU" b="1" dirty="0"/>
                            <a:t>Solve for r</a:t>
                          </a:r>
                        </a:p>
                      </a:txBody>
                      <a:tcPr/>
                    </a:tc>
                    <a:tc>
                      <a:txBody>
                        <a:bodyPr/>
                        <a:lstStyle/>
                        <a:p>
                          <a:endParaRPr lang="en-US"/>
                        </a:p>
                      </a:txBody>
                      <a:tcPr>
                        <a:blipFill>
                          <a:blip r:embed="rId4"/>
                          <a:stretch>
                            <a:fillRect l="-100171" t="-67143" b="-53929"/>
                          </a:stretch>
                        </a:blipFill>
                      </a:tcPr>
                    </a:tc>
                    <a:extLst>
                      <a:ext uri="{0D108BD9-81ED-4DB2-BD59-A6C34878D82A}">
                        <a16:rowId xmlns:a16="http://schemas.microsoft.com/office/drawing/2014/main" val="1103735775"/>
                      </a:ext>
                    </a:extLst>
                  </a:tr>
                  <a:tr h="92202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AU" b="1" dirty="0"/>
                            <a:t>Substitute into general form</a:t>
                          </a:r>
                        </a:p>
                        <a:p>
                          <a:endParaRPr lang="en-AU" dirty="0"/>
                        </a:p>
                      </a:txBody>
                      <a:tcPr/>
                    </a:tc>
                    <a:tc>
                      <a:txBody>
                        <a:bodyPr/>
                        <a:lstStyle/>
                        <a:p>
                          <a:endParaRPr lang="en-US"/>
                        </a:p>
                      </a:txBody>
                      <a:tcPr>
                        <a:blipFill>
                          <a:blip r:embed="rId4"/>
                          <a:stretch>
                            <a:fillRect l="-100171" t="-309934"/>
                          </a:stretch>
                        </a:blipFill>
                      </a:tcPr>
                    </a:tc>
                    <a:extLst>
                      <a:ext uri="{0D108BD9-81ED-4DB2-BD59-A6C34878D82A}">
                        <a16:rowId xmlns:a16="http://schemas.microsoft.com/office/drawing/2014/main" val="3015374933"/>
                      </a:ext>
                    </a:extLst>
                  </a:tr>
                </a:tbl>
              </a:graphicData>
            </a:graphic>
          </p:graphicFrame>
        </mc:Fallback>
      </mc:AlternateContent>
      <p:sp>
        <p:nvSpPr>
          <p:cNvPr id="5" name="Speech Bubble: Rectangle with Corners Rounded 4">
            <a:extLst>
              <a:ext uri="{FF2B5EF4-FFF2-40B4-BE49-F238E27FC236}">
                <a16:creationId xmlns:a16="http://schemas.microsoft.com/office/drawing/2014/main" id="{0A8168DE-CF3C-418C-71B4-17056474AB92}"/>
              </a:ext>
            </a:extLst>
          </p:cNvPr>
          <p:cNvSpPr/>
          <p:nvPr/>
        </p:nvSpPr>
        <p:spPr>
          <a:xfrm>
            <a:off x="9575074" y="2828109"/>
            <a:ext cx="2268924" cy="1645920"/>
          </a:xfrm>
          <a:prstGeom prst="wedgeRoundRectCallout">
            <a:avLst>
              <a:gd name="adj1" fmla="val -109495"/>
              <a:gd name="adj2" fmla="val 51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this a problem?</a:t>
            </a:r>
          </a:p>
        </p:txBody>
      </p:sp>
      <p:sp>
        <p:nvSpPr>
          <p:cNvPr id="6" name="Speech Bubble: Rectangle with Corners Rounded 5">
            <a:extLst>
              <a:ext uri="{FF2B5EF4-FFF2-40B4-BE49-F238E27FC236}">
                <a16:creationId xmlns:a16="http://schemas.microsoft.com/office/drawing/2014/main" id="{FFA1414A-7392-0690-EB77-538E407C4FE0}"/>
              </a:ext>
            </a:extLst>
          </p:cNvPr>
          <p:cNvSpPr/>
          <p:nvPr/>
        </p:nvSpPr>
        <p:spPr>
          <a:xfrm>
            <a:off x="7182689" y="314567"/>
            <a:ext cx="2268924" cy="1645920"/>
          </a:xfrm>
          <a:prstGeom prst="wedgeRoundRectCallout">
            <a:avLst>
              <a:gd name="adj1" fmla="val -35802"/>
              <a:gd name="adj2" fmla="val 664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does r represent?</a:t>
            </a:r>
          </a:p>
        </p:txBody>
      </p:sp>
    </p:spTree>
    <p:extLst>
      <p:ext uri="{BB962C8B-B14F-4D97-AF65-F5344CB8AC3E}">
        <p14:creationId xmlns:p14="http://schemas.microsoft.com/office/powerpoint/2010/main" val="382088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1796</Words>
  <Application>Microsoft Office PowerPoint</Application>
  <PresentationFormat>Widescreen</PresentationFormat>
  <Paragraphs>171</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Symbol</vt:lpstr>
      <vt:lpstr>Arial</vt:lpstr>
      <vt:lpstr>Calibri</vt:lpstr>
      <vt:lpstr>Cambria Math</vt:lpstr>
      <vt:lpstr>Times New Roman</vt:lpstr>
      <vt:lpstr>Public Sans</vt:lpstr>
      <vt:lpstr>NSWG Corporate</vt:lpstr>
      <vt:lpstr>Finding coefficients and the constant term</vt:lpstr>
      <vt:lpstr>Learning intentions and success criteria</vt:lpstr>
      <vt:lpstr>Activating prior knowledge</vt:lpstr>
      <vt:lpstr>Expanding binomials (1)</vt:lpstr>
      <vt:lpstr>Expanding binomials (2)</vt:lpstr>
      <vt:lpstr>Connecting learning</vt:lpstr>
      <vt:lpstr>Finding the constant term using index notation (1)</vt:lpstr>
      <vt:lpstr>Finding the constant term using index notation (2)</vt:lpstr>
      <vt:lpstr>Non example</vt:lpstr>
      <vt:lpstr>Does a constant exist?</vt:lpstr>
      <vt:lpstr>Finding any coefficient</vt:lpstr>
      <vt:lpstr>Finding ratios</vt:lpstr>
      <vt:lpstr>Independent practice</vt:lpstr>
      <vt:lpstr>HSC-style question 1 (Using indices)</vt:lpstr>
      <vt:lpstr>HSC-style question 1 (Using ratios)</vt:lpstr>
      <vt:lpstr>HSC-style question 2 (Using indices)</vt:lpstr>
      <vt:lpstr>HSC-style question 2 (Using ratio)</vt:lpstr>
      <vt:lpstr>HSC-style question (3)</vt:lpstr>
      <vt:lpstr>HSC-style question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coefficients and the constant term</dc:title>
  <dc:creator>NSW Department of Education</dc:creator>
  <cp:lastModifiedBy/>
  <cp:revision>1</cp:revision>
  <dcterms:created xsi:type="dcterms:W3CDTF">2025-08-19T00:01:10Z</dcterms:created>
  <dcterms:modified xsi:type="dcterms:W3CDTF">2025-08-19T00:01:30Z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2025-08-19T00:01:26Z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5311779a-2bbe-4492-8120-26c6be78c635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